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1"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7" autoAdjust="0"/>
    <p:restoredTop sz="93529" autoAdjust="0"/>
  </p:normalViewPr>
  <p:slideViewPr>
    <p:cSldViewPr snapToGrid="0">
      <p:cViewPr varScale="1">
        <p:scale>
          <a:sx n="114" d="100"/>
          <a:sy n="114" d="100"/>
        </p:scale>
        <p:origin x="36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11/27/2017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11/27/2017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11/27/2017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11/27/2017</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11/27/2017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11/27/2017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11/27/2017</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11/27/2017</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11/27/2017</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11/27/2017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11/27/2017</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hicago/chicago-taxi-rides-20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476" y="211455"/>
            <a:ext cx="5120640" cy="2560320"/>
          </a:xfrm>
        </p:spPr>
        <p:txBody>
          <a:bodyPr/>
          <a:lstStyle/>
          <a:p>
            <a:r>
              <a:rPr lang="en-US" dirty="0">
                <a:latin typeface="Times New Roman" panose="02020603050405020304" pitchFamily="18" charset="0"/>
                <a:cs typeface="Times New Roman" panose="02020603050405020304" pitchFamily="18" charset="0"/>
              </a:rPr>
              <a:t>Chicago Taxi Trips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752476" y="2971800"/>
            <a:ext cx="5120640" cy="1600200"/>
          </a:xfrm>
        </p:spPr>
        <p:txBody>
          <a:bodyPr>
            <a:noAutofit/>
          </a:bodyPr>
          <a:lstStyle/>
          <a:p>
            <a:r>
              <a:rPr lang="en-US" dirty="0">
                <a:latin typeface="Times New Roman" panose="02020603050405020304" pitchFamily="18" charset="0"/>
                <a:cs typeface="Times New Roman" panose="02020603050405020304" pitchFamily="18" charset="0"/>
              </a:rPr>
              <a:t>MSDS 7330 Term Paper – Group 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Josh </a:t>
            </a:r>
            <a:r>
              <a:rPr lang="en-US" dirty="0" err="1">
                <a:latin typeface="Times New Roman" panose="02020603050405020304" pitchFamily="18" charset="0"/>
                <a:cs typeface="Times New Roman" panose="02020603050405020304" pitchFamily="18" charset="0"/>
              </a:rPr>
              <a:t>Balson</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Cam Lu</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Hieu</a:t>
            </a:r>
            <a:r>
              <a:rPr lang="en-US" dirty="0">
                <a:latin typeface="Times New Roman" panose="02020603050405020304" pitchFamily="18" charset="0"/>
                <a:cs typeface="Times New Roman" panose="02020603050405020304" pitchFamily="18" charset="0"/>
              </a:rPr>
              <a:t> Nguyen</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a:t>
            </a:r>
          </a:p>
        </p:txBody>
      </p:sp>
      <p:pic>
        <p:nvPicPr>
          <p:cNvPr id="3" name="Picture 2">
            <a:extLst>
              <a:ext uri="{FF2B5EF4-FFF2-40B4-BE49-F238E27FC236}">
                <a16:creationId xmlns:a16="http://schemas.microsoft.com/office/drawing/2014/main" id="{B99B66F3-FE45-4E77-8BEB-4E93CCD4C2FF}"/>
              </a:ext>
            </a:extLst>
          </p:cNvPr>
          <p:cNvPicPr>
            <a:picLocks noChangeAspect="1"/>
          </p:cNvPicPr>
          <p:nvPr/>
        </p:nvPicPr>
        <p:blipFill>
          <a:blip r:embed="rId2"/>
          <a:stretch>
            <a:fillRect/>
          </a:stretch>
        </p:blipFill>
        <p:spPr>
          <a:xfrm>
            <a:off x="439924" y="1556288"/>
            <a:ext cx="11094937" cy="5721917"/>
          </a:xfrm>
          <a:prstGeom prst="rect">
            <a:avLst/>
          </a:prstGeom>
        </p:spPr>
      </p:pic>
    </p:spTree>
    <p:extLst>
      <p:ext uri="{BB962C8B-B14F-4D97-AF65-F5344CB8AC3E}">
        <p14:creationId xmlns:p14="http://schemas.microsoft.com/office/powerpoint/2010/main" val="2440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a:t>
            </a:r>
          </a:p>
        </p:txBody>
      </p:sp>
      <p:pic>
        <p:nvPicPr>
          <p:cNvPr id="3" name="Picture 2">
            <a:extLst>
              <a:ext uri="{FF2B5EF4-FFF2-40B4-BE49-F238E27FC236}">
                <a16:creationId xmlns:a16="http://schemas.microsoft.com/office/drawing/2014/main" id="{B8FE4F38-5BE8-4A1E-BA41-A0C16F4E1EC6}"/>
              </a:ext>
            </a:extLst>
          </p:cNvPr>
          <p:cNvPicPr>
            <a:picLocks noChangeAspect="1"/>
          </p:cNvPicPr>
          <p:nvPr/>
        </p:nvPicPr>
        <p:blipFill>
          <a:blip r:embed="rId2"/>
          <a:stretch>
            <a:fillRect/>
          </a:stretch>
        </p:blipFill>
        <p:spPr>
          <a:xfrm>
            <a:off x="0" y="1557648"/>
            <a:ext cx="11845255" cy="5300352"/>
          </a:xfrm>
          <a:prstGeom prst="rect">
            <a:avLst/>
          </a:prstGeom>
        </p:spPr>
      </p:pic>
    </p:spTree>
    <p:extLst>
      <p:ext uri="{BB962C8B-B14F-4D97-AF65-F5344CB8AC3E}">
        <p14:creationId xmlns:p14="http://schemas.microsoft.com/office/powerpoint/2010/main" val="27219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a:bodyPr>
          <a:lstStyle/>
          <a:p>
            <a:r>
              <a:rPr lang="en-US" dirty="0"/>
              <a:t>The purpose of this research is to analyze taxi rides taken in Chicago from 2013 to 2016 to determine whether the city of Chicago is “centralized”</a:t>
            </a:r>
          </a:p>
          <a:p>
            <a:r>
              <a:rPr lang="en-US" dirty="0"/>
              <a:t>We will also analyze the question, “are taxis competing with the metro system by covering similar routes or supplementing metro routes by getting people to and from train stations?”</a:t>
            </a:r>
          </a:p>
          <a:p>
            <a:pPr lvl="1"/>
            <a:r>
              <a:rPr lang="en-US" dirty="0"/>
              <a:t>We will answer this question by analyzing the ratio of taxi rides where the destination was either to or from downtown compared to all taxi rides taken during the same time period</a:t>
            </a:r>
          </a:p>
          <a:p>
            <a:pPr marL="548640" lvl="2" indent="-274320">
              <a:spcBef>
                <a:spcPts val="1800"/>
              </a:spcBef>
            </a:pPr>
            <a:r>
              <a:rPr lang="en-US" sz="2000" dirty="0"/>
              <a:t>In order to study the questions above, we will use a data set provided by Kaggle (</a:t>
            </a:r>
            <a:r>
              <a:rPr lang="en-US" sz="2000" dirty="0">
                <a:hlinkClick r:id="rId2"/>
              </a:rPr>
              <a:t>https://www.kaggle.com/chicago/chicago-taxi-rides-2016</a:t>
            </a:r>
            <a:r>
              <a:rPr lang="en-US" sz="2000" dirty="0"/>
              <a:t>)</a:t>
            </a:r>
          </a:p>
          <a:p>
            <a:pPr marL="548640" lvl="2" indent="-274320">
              <a:spcBef>
                <a:spcPts val="1800"/>
              </a:spcBef>
            </a:pPr>
            <a:r>
              <a:rPr lang="en-US" sz="2000" dirty="0"/>
              <a:t>We also used the full data set provided by the City of Chicago (https://data.cityofchicago.org/Transportation/Taxi-Trips/wrvz-psew)</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pic>
        <p:nvPicPr>
          <p:cNvPr id="4" name="Picture 3">
            <a:extLst>
              <a:ext uri="{FF2B5EF4-FFF2-40B4-BE49-F238E27FC236}">
                <a16:creationId xmlns:a16="http://schemas.microsoft.com/office/drawing/2014/main" id="{AC8019B3-7B4E-4CE5-9FE8-794C0500B8DC}"/>
              </a:ext>
            </a:extLst>
          </p:cNvPr>
          <p:cNvPicPr>
            <a:picLocks noChangeAspect="1"/>
          </p:cNvPicPr>
          <p:nvPr/>
        </p:nvPicPr>
        <p:blipFill>
          <a:blip r:embed="rId2"/>
          <a:stretch>
            <a:fillRect/>
          </a:stretch>
        </p:blipFill>
        <p:spPr>
          <a:xfrm>
            <a:off x="5698434" y="1814512"/>
            <a:ext cx="6493565" cy="3228975"/>
          </a:xfrm>
          <a:prstGeom prst="rect">
            <a:avLst/>
          </a:prstGeom>
        </p:spPr>
      </p:pic>
      <p:sp>
        <p:nvSpPr>
          <p:cNvPr id="5" name="TextBox 4">
            <a:extLst>
              <a:ext uri="{FF2B5EF4-FFF2-40B4-BE49-F238E27FC236}">
                <a16:creationId xmlns:a16="http://schemas.microsoft.com/office/drawing/2014/main" id="{3C6E2364-11FA-4543-AC6C-7576B2C5838E}"/>
              </a:ext>
            </a:extLst>
          </p:cNvPr>
          <p:cNvSpPr txBox="1"/>
          <p:nvPr/>
        </p:nvSpPr>
        <p:spPr>
          <a:xfrm>
            <a:off x="662609" y="2133600"/>
            <a:ext cx="414793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set published by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2016 only</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Background/Existing Work</a:t>
            </a:r>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pic>
        <p:nvPicPr>
          <p:cNvPr id="4" name="Picture 3">
            <a:extLst>
              <a:ext uri="{FF2B5EF4-FFF2-40B4-BE49-F238E27FC236}">
                <a16:creationId xmlns:a16="http://schemas.microsoft.com/office/drawing/2014/main" id="{5EF2BDCF-78D6-4B5E-9610-C5C5897E4355}"/>
              </a:ext>
            </a:extLst>
          </p:cNvPr>
          <p:cNvPicPr>
            <a:picLocks noChangeAspect="1"/>
          </p:cNvPicPr>
          <p:nvPr/>
        </p:nvPicPr>
        <p:blipFill>
          <a:blip r:embed="rId2"/>
          <a:stretch>
            <a:fillRect/>
          </a:stretch>
        </p:blipFill>
        <p:spPr>
          <a:xfrm>
            <a:off x="25937" y="1616075"/>
            <a:ext cx="6070063" cy="5353720"/>
          </a:xfrm>
          <a:prstGeom prst="rect">
            <a:avLst/>
          </a:prstGeom>
        </p:spPr>
      </p:pic>
      <p:sp>
        <p:nvSpPr>
          <p:cNvPr id="5" name="TextBox 4">
            <a:extLst>
              <a:ext uri="{FF2B5EF4-FFF2-40B4-BE49-F238E27FC236}">
                <a16:creationId xmlns:a16="http://schemas.microsoft.com/office/drawing/2014/main" id="{83CCB218-95B5-4A87-AFC4-DE95D313FF97}"/>
              </a:ext>
            </a:extLst>
          </p:cNvPr>
          <p:cNvSpPr txBox="1"/>
          <p:nvPr/>
        </p:nvSpPr>
        <p:spPr>
          <a:xfrm>
            <a:off x="6165909" y="1616075"/>
            <a:ext cx="6000154" cy="553997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1-1 displays the Chicago map with Chicago “L” Subway Lines station, trip origin, and trip destination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shows more concentrated passengers being picked up and dropped off along the “L” lines on the north west (area 1 and area 2) of Chicago Centroid location.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Further away from Chicago Centroid, area 1 and area 2, there are lot of less taxi passengers except Chicago O’Hare International Airport and Chicago Midway International airport. </a:t>
            </a:r>
          </a:p>
          <a:p>
            <a:endParaRPr lang="en-US" dirty="0"/>
          </a:p>
        </p:txBody>
      </p:sp>
    </p:spTree>
    <p:extLst>
      <p:ext uri="{BB962C8B-B14F-4D97-AF65-F5344CB8AC3E}">
        <p14:creationId xmlns:p14="http://schemas.microsoft.com/office/powerpoint/2010/main" val="145033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 (cont’d)</a:t>
            </a:r>
          </a:p>
        </p:txBody>
      </p:sp>
      <p:pic>
        <p:nvPicPr>
          <p:cNvPr id="4" name="Picture 3">
            <a:extLst>
              <a:ext uri="{FF2B5EF4-FFF2-40B4-BE49-F238E27FC236}">
                <a16:creationId xmlns:a16="http://schemas.microsoft.com/office/drawing/2014/main" id="{95AE2A37-B80B-442C-93CF-303BD13CBDBE}"/>
              </a:ext>
            </a:extLst>
          </p:cNvPr>
          <p:cNvPicPr>
            <a:picLocks noChangeAspect="1"/>
          </p:cNvPicPr>
          <p:nvPr/>
        </p:nvPicPr>
        <p:blipFill>
          <a:blip r:embed="rId2"/>
          <a:stretch>
            <a:fillRect/>
          </a:stretch>
        </p:blipFill>
        <p:spPr>
          <a:xfrm>
            <a:off x="0" y="1564017"/>
            <a:ext cx="6096000" cy="5293983"/>
          </a:xfrm>
          <a:prstGeom prst="rect">
            <a:avLst/>
          </a:prstGeom>
        </p:spPr>
      </p:pic>
      <p:sp>
        <p:nvSpPr>
          <p:cNvPr id="6" name="Rectangle 5">
            <a:extLst>
              <a:ext uri="{FF2B5EF4-FFF2-40B4-BE49-F238E27FC236}">
                <a16:creationId xmlns:a16="http://schemas.microsoft.com/office/drawing/2014/main" id="{1690A708-8729-4CA3-AAB7-6602D7974CC0}"/>
              </a:ext>
            </a:extLst>
          </p:cNvPr>
          <p:cNvSpPr/>
          <p:nvPr/>
        </p:nvSpPr>
        <p:spPr>
          <a:xfrm>
            <a:off x="6096000" y="1764184"/>
            <a:ext cx="6096000" cy="4893647"/>
          </a:xfrm>
          <a:prstGeom prst="rect">
            <a:avLst/>
          </a:prstGeom>
        </p:spPr>
        <p:txBody>
          <a:bodyPr>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1-2 displays the zoom area for Chicago north east region with map scale of 2000 ft. Most of  locations for taxi pick up and drop passengers are a good distance away from “L” line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locations of taxi drop and pick off passenger are evenly distributed on the downtown area, especially the areas not covered by a subway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 strong indication that taxis are not covering similar routes of the subway, but are supplementing public transit by getting people to and from downtown</a:t>
            </a:r>
          </a:p>
        </p:txBody>
      </p:sp>
    </p:spTree>
    <p:extLst>
      <p:ext uri="{BB962C8B-B14F-4D97-AF65-F5344CB8AC3E}">
        <p14:creationId xmlns:p14="http://schemas.microsoft.com/office/powerpoint/2010/main" val="110543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 (cont’d)</a:t>
            </a:r>
          </a:p>
        </p:txBody>
      </p:sp>
      <p:pic>
        <p:nvPicPr>
          <p:cNvPr id="4" name="Picture 3">
            <a:extLst>
              <a:ext uri="{FF2B5EF4-FFF2-40B4-BE49-F238E27FC236}">
                <a16:creationId xmlns:a16="http://schemas.microsoft.com/office/drawing/2014/main" id="{23961E41-2DD5-48E0-AC36-B00F5153C58B}"/>
              </a:ext>
            </a:extLst>
          </p:cNvPr>
          <p:cNvPicPr>
            <a:picLocks noChangeAspect="1"/>
          </p:cNvPicPr>
          <p:nvPr/>
        </p:nvPicPr>
        <p:blipFill>
          <a:blip r:embed="rId2"/>
          <a:stretch>
            <a:fillRect/>
          </a:stretch>
        </p:blipFill>
        <p:spPr>
          <a:xfrm>
            <a:off x="0" y="1549542"/>
            <a:ext cx="5830349" cy="5311889"/>
          </a:xfrm>
          <a:prstGeom prst="rect">
            <a:avLst/>
          </a:prstGeom>
        </p:spPr>
      </p:pic>
      <p:sp>
        <p:nvSpPr>
          <p:cNvPr id="5" name="Rectangle 4">
            <a:extLst>
              <a:ext uri="{FF2B5EF4-FFF2-40B4-BE49-F238E27FC236}">
                <a16:creationId xmlns:a16="http://schemas.microsoft.com/office/drawing/2014/main" id="{E5164E63-B241-4200-A7EE-66BBC7CBFF02}"/>
              </a:ext>
            </a:extLst>
          </p:cNvPr>
          <p:cNvSpPr/>
          <p:nvPr/>
        </p:nvSpPr>
        <p:spPr>
          <a:xfrm>
            <a:off x="5917035" y="2220327"/>
            <a:ext cx="6274965" cy="3970318"/>
          </a:xfrm>
          <a:prstGeom prst="rect">
            <a:avLst/>
          </a:prstGeom>
        </p:spPr>
        <p:txBody>
          <a:bodyPr wrap="square">
            <a:spAutoFit/>
          </a:bodyPr>
          <a:lstStyle/>
          <a:p>
            <a:pPr marL="342900" indent="-342900">
              <a:buFont typeface="Arial" panose="020B0604020202020204" pitchFamily="34" charset="0"/>
              <a:buChar char="•"/>
            </a:pPr>
            <a:r>
              <a:rPr lang="en-US" dirty="0"/>
              <a:t>Figure 2-1 displays the average distance traveled at each location for each passenger origin (magenta x) and destination (blue circle). A bigger x or circle represents a  longer distance traveled.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data shows short trips around 2 miles average distance in the region of Chicago downtown. This is an indication that passengers use the taxi for short trips for the areas in downtown that are not covered by the subway.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 strong indication that taxis are not covering similar routes of the subway, but are supplementing public transit by getting people to and from downtown</a:t>
            </a:r>
          </a:p>
        </p:txBody>
      </p:sp>
    </p:spTree>
    <p:extLst>
      <p:ext uri="{BB962C8B-B14F-4D97-AF65-F5344CB8AC3E}">
        <p14:creationId xmlns:p14="http://schemas.microsoft.com/office/powerpoint/2010/main" val="401370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a:t>
            </a:r>
          </a:p>
        </p:txBody>
      </p:sp>
      <p:pic>
        <p:nvPicPr>
          <p:cNvPr id="6" name="Picture 5">
            <a:extLst>
              <a:ext uri="{FF2B5EF4-FFF2-40B4-BE49-F238E27FC236}">
                <a16:creationId xmlns:a16="http://schemas.microsoft.com/office/drawing/2014/main" id="{040BA16F-CA25-41D9-8CF8-DB4FC6DE6A8E}"/>
              </a:ext>
            </a:extLst>
          </p:cNvPr>
          <p:cNvPicPr>
            <a:picLocks noChangeAspect="1"/>
          </p:cNvPicPr>
          <p:nvPr/>
        </p:nvPicPr>
        <p:blipFill>
          <a:blip r:embed="rId2"/>
          <a:stretch>
            <a:fillRect/>
          </a:stretch>
        </p:blipFill>
        <p:spPr>
          <a:xfrm>
            <a:off x="453034" y="1594112"/>
            <a:ext cx="10972772" cy="5639457"/>
          </a:xfrm>
          <a:prstGeom prst="rect">
            <a:avLst/>
          </a:prstGeom>
        </p:spPr>
      </p:pic>
    </p:spTree>
    <p:extLst>
      <p:ext uri="{BB962C8B-B14F-4D97-AF65-F5344CB8AC3E}">
        <p14:creationId xmlns:p14="http://schemas.microsoft.com/office/powerpoint/2010/main" val="326890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167</TotalTime>
  <Words>513</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 Antiqua</vt:lpstr>
      <vt:lpstr>Times New Roman</vt:lpstr>
      <vt:lpstr>Sales Direction 16X9</vt:lpstr>
      <vt:lpstr>Chicago Taxi Trips</vt:lpstr>
      <vt:lpstr>Abstract</vt:lpstr>
      <vt:lpstr>Related Work</vt:lpstr>
      <vt:lpstr>Introduction</vt:lpstr>
      <vt:lpstr>Background/Existing Work</vt:lpstr>
      <vt:lpstr>Our Analysis</vt:lpstr>
      <vt:lpstr>Our Analysis (cont’d)</vt:lpstr>
      <vt:lpstr>Our Analysis (cont’d)</vt:lpstr>
      <vt:lpstr>Appendix A</vt:lpstr>
      <vt:lpstr>Appendix B</vt:lpstr>
      <vt:lpstr>Appendix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Taxi Trips</dc:title>
  <dc:creator>emily garrison</dc:creator>
  <cp:lastModifiedBy>emily garrison</cp:lastModifiedBy>
  <cp:revision>12</cp:revision>
  <dcterms:created xsi:type="dcterms:W3CDTF">2017-11-28T03:54:19Z</dcterms:created>
  <dcterms:modified xsi:type="dcterms:W3CDTF">2017-11-28T06:41:24Z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