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8" r:id="rId3"/>
    <p:sldId id="259" r:id="rId4"/>
    <p:sldId id="281" r:id="rId5"/>
    <p:sldId id="267" r:id="rId6"/>
    <p:sldId id="268" r:id="rId7"/>
    <p:sldId id="282" r:id="rId8"/>
    <p:sldId id="260" r:id="rId9"/>
    <p:sldId id="261" r:id="rId10"/>
    <p:sldId id="262" r:id="rId11"/>
    <p:sldId id="263" r:id="rId12"/>
    <p:sldId id="264" r:id="rId13"/>
    <p:sldId id="265" r:id="rId14"/>
    <p:sldId id="266" r:id="rId15"/>
    <p:sldId id="269" r:id="rId16"/>
    <p:sldId id="270" r:id="rId17"/>
    <p:sldId id="271" r:id="rId18"/>
    <p:sldId id="272" r:id="rId19"/>
    <p:sldId id="273" r:id="rId20"/>
    <p:sldId id="274" r:id="rId21"/>
    <p:sldId id="280" r:id="rId22"/>
    <p:sldId id="275" r:id="rId23"/>
    <p:sldId id="276" r:id="rId24"/>
    <p:sldId id="277" r:id="rId25"/>
    <p:sldId id="278" r:id="rId26"/>
    <p:sldId id="279" r:id="rId27"/>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4EAF"/>
    <a:srgbClr val="000099"/>
    <a:srgbClr val="4045A6"/>
    <a:srgbClr val="800000"/>
    <a:srgbClr val="6E2E11"/>
    <a:srgbClr val="B94D4D"/>
    <a:srgbClr val="462DD9"/>
    <a:srgbClr val="422C16"/>
    <a:srgbClr val="0C788E"/>
    <a:srgbClr val="0251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9" autoAdjust="0"/>
    <p:restoredTop sz="72469" autoAdjust="0"/>
  </p:normalViewPr>
  <p:slideViewPr>
    <p:cSldViewPr>
      <p:cViewPr varScale="1">
        <p:scale>
          <a:sx n="52" d="100"/>
          <a:sy n="52" d="100"/>
        </p:scale>
        <p:origin x="-166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911C67-A5A2-465A-B3BF-ABF6E9167C92}" type="doc">
      <dgm:prSet loTypeId="urn:microsoft.com/office/officeart/2005/8/layout/radial3" loCatId="relationship" qsTypeId="urn:microsoft.com/office/officeart/2005/8/quickstyle/3d1" qsCatId="3D" csTypeId="urn:microsoft.com/office/officeart/2005/8/colors/colorful2" csCatId="colorful" phldr="1"/>
      <dgm:spPr/>
      <dgm:t>
        <a:bodyPr/>
        <a:lstStyle/>
        <a:p>
          <a:endParaRPr lang="en-US"/>
        </a:p>
      </dgm:t>
    </dgm:pt>
    <dgm:pt modelId="{E61CFC45-6F81-4EB9-8639-E83A6B789196}">
      <dgm:prSet phldrT="[Text]"/>
      <dgm:spPr/>
      <dgm:t>
        <a:bodyPr/>
        <a:lstStyle/>
        <a:p>
          <a:r>
            <a:rPr lang="en-US" smtClean="0"/>
            <a:t>GIS</a:t>
          </a:r>
          <a:endParaRPr lang="en-US"/>
        </a:p>
      </dgm:t>
    </dgm:pt>
    <dgm:pt modelId="{C014FD26-D164-4503-BD9A-89DF0FB8E2CB}" type="parTrans" cxnId="{DF804132-5FEF-483A-A154-FD2D9BBB158D}">
      <dgm:prSet/>
      <dgm:spPr/>
      <dgm:t>
        <a:bodyPr/>
        <a:lstStyle/>
        <a:p>
          <a:endParaRPr lang="en-US"/>
        </a:p>
      </dgm:t>
    </dgm:pt>
    <dgm:pt modelId="{8304A016-00E4-423F-8E14-247451EF24AD}" type="sibTrans" cxnId="{DF804132-5FEF-483A-A154-FD2D9BBB158D}">
      <dgm:prSet/>
      <dgm:spPr/>
      <dgm:t>
        <a:bodyPr/>
        <a:lstStyle/>
        <a:p>
          <a:endParaRPr lang="en-US"/>
        </a:p>
      </dgm:t>
    </dgm:pt>
    <dgm:pt modelId="{6E7D2C44-CD0C-4176-A764-7227DB299F72}">
      <dgm:prSet phldrT="[Text]"/>
      <dgm:spPr/>
      <dgm:t>
        <a:bodyPr/>
        <a:lstStyle/>
        <a:p>
          <a:r>
            <a:rPr lang="en-US" smtClean="0"/>
            <a:t>Con người</a:t>
          </a:r>
          <a:endParaRPr lang="en-US"/>
        </a:p>
      </dgm:t>
    </dgm:pt>
    <dgm:pt modelId="{E811CA9D-51C7-449D-BAD1-24B41A995037}" type="parTrans" cxnId="{9C9EB9D2-431E-4281-9B5A-719E16C35251}">
      <dgm:prSet/>
      <dgm:spPr/>
      <dgm:t>
        <a:bodyPr/>
        <a:lstStyle/>
        <a:p>
          <a:endParaRPr lang="en-US"/>
        </a:p>
      </dgm:t>
    </dgm:pt>
    <dgm:pt modelId="{41079909-8DD4-44B9-B6B8-B44D53B85560}" type="sibTrans" cxnId="{9C9EB9D2-431E-4281-9B5A-719E16C35251}">
      <dgm:prSet/>
      <dgm:spPr/>
      <dgm:t>
        <a:bodyPr/>
        <a:lstStyle/>
        <a:p>
          <a:endParaRPr lang="en-US"/>
        </a:p>
      </dgm:t>
    </dgm:pt>
    <dgm:pt modelId="{7B9EC8D6-EB96-481A-A986-3E1B57CC6BA7}">
      <dgm:prSet phldrT="[Text]"/>
      <dgm:spPr/>
      <dgm:t>
        <a:bodyPr/>
        <a:lstStyle/>
        <a:p>
          <a:r>
            <a:rPr lang="en-US" smtClean="0"/>
            <a:t>Dữ liệu</a:t>
          </a:r>
          <a:endParaRPr lang="en-US"/>
        </a:p>
      </dgm:t>
    </dgm:pt>
    <dgm:pt modelId="{DB7AD97C-8022-4850-9D1A-E6DEDB3C1A42}" type="parTrans" cxnId="{C34A80F7-3659-4749-BBE6-6DB5D990756E}">
      <dgm:prSet/>
      <dgm:spPr/>
      <dgm:t>
        <a:bodyPr/>
        <a:lstStyle/>
        <a:p>
          <a:endParaRPr lang="en-US"/>
        </a:p>
      </dgm:t>
    </dgm:pt>
    <dgm:pt modelId="{F10C261E-7264-4F45-8C93-D336249A239C}" type="sibTrans" cxnId="{C34A80F7-3659-4749-BBE6-6DB5D990756E}">
      <dgm:prSet/>
      <dgm:spPr/>
      <dgm:t>
        <a:bodyPr/>
        <a:lstStyle/>
        <a:p>
          <a:endParaRPr lang="en-US"/>
        </a:p>
      </dgm:t>
    </dgm:pt>
    <dgm:pt modelId="{A0C09EB0-8F60-4E71-9B9D-42FDAF410AF7}">
      <dgm:prSet phldrT="[Text]"/>
      <dgm:spPr/>
      <dgm:t>
        <a:bodyPr/>
        <a:lstStyle/>
        <a:p>
          <a:r>
            <a:rPr lang="en-US" smtClean="0"/>
            <a:t>Phân tích</a:t>
          </a:r>
          <a:endParaRPr lang="en-US"/>
        </a:p>
      </dgm:t>
    </dgm:pt>
    <dgm:pt modelId="{0DF25483-8345-4D48-A118-E80B3EAAFA68}" type="parTrans" cxnId="{4AA333A7-0DBB-46B1-B5B1-110DFBFD6ADB}">
      <dgm:prSet/>
      <dgm:spPr/>
      <dgm:t>
        <a:bodyPr/>
        <a:lstStyle/>
        <a:p>
          <a:endParaRPr lang="en-US"/>
        </a:p>
      </dgm:t>
    </dgm:pt>
    <dgm:pt modelId="{BAFE305C-AFA5-4F3F-83A4-8FD91AB24AEC}" type="sibTrans" cxnId="{4AA333A7-0DBB-46B1-B5B1-110DFBFD6ADB}">
      <dgm:prSet/>
      <dgm:spPr/>
      <dgm:t>
        <a:bodyPr/>
        <a:lstStyle/>
        <a:p>
          <a:endParaRPr lang="en-US"/>
        </a:p>
      </dgm:t>
    </dgm:pt>
    <dgm:pt modelId="{A8068674-CFE3-4322-AEFE-3D8BC748C9F2}">
      <dgm:prSet phldrT="[Text]"/>
      <dgm:spPr/>
      <dgm:t>
        <a:bodyPr/>
        <a:lstStyle/>
        <a:p>
          <a:r>
            <a:rPr lang="en-US" smtClean="0"/>
            <a:t>Phần mềm</a:t>
          </a:r>
          <a:endParaRPr lang="en-US"/>
        </a:p>
      </dgm:t>
    </dgm:pt>
    <dgm:pt modelId="{6D833EB9-317F-4700-B4A7-292959D8BCC2}" type="parTrans" cxnId="{AE5117DC-311F-4C89-9F7E-AC8946B58695}">
      <dgm:prSet/>
      <dgm:spPr/>
      <dgm:t>
        <a:bodyPr/>
        <a:lstStyle/>
        <a:p>
          <a:endParaRPr lang="en-US"/>
        </a:p>
      </dgm:t>
    </dgm:pt>
    <dgm:pt modelId="{F9DDEB76-EDFD-49B8-BDB3-F3E454CD540C}" type="sibTrans" cxnId="{AE5117DC-311F-4C89-9F7E-AC8946B58695}">
      <dgm:prSet/>
      <dgm:spPr/>
      <dgm:t>
        <a:bodyPr/>
        <a:lstStyle/>
        <a:p>
          <a:endParaRPr lang="en-US"/>
        </a:p>
      </dgm:t>
    </dgm:pt>
    <dgm:pt modelId="{88AC552A-6715-4788-B2FF-A5C4A5A3478F}">
      <dgm:prSet/>
      <dgm:spPr/>
      <dgm:t>
        <a:bodyPr/>
        <a:lstStyle/>
        <a:p>
          <a:r>
            <a:rPr lang="en-US" smtClean="0"/>
            <a:t>Phần cứng</a:t>
          </a:r>
          <a:endParaRPr lang="en-US"/>
        </a:p>
      </dgm:t>
    </dgm:pt>
    <dgm:pt modelId="{C3ED4ACF-D9A0-4F2E-BB0A-9763E718D8BE}" type="parTrans" cxnId="{54667F16-6982-475C-8EFE-CB4DF59285C1}">
      <dgm:prSet/>
      <dgm:spPr/>
      <dgm:t>
        <a:bodyPr/>
        <a:lstStyle/>
        <a:p>
          <a:endParaRPr lang="en-US"/>
        </a:p>
      </dgm:t>
    </dgm:pt>
    <dgm:pt modelId="{47A0E130-1AB9-4312-A601-8E06B8C379D1}" type="sibTrans" cxnId="{54667F16-6982-475C-8EFE-CB4DF59285C1}">
      <dgm:prSet/>
      <dgm:spPr/>
      <dgm:t>
        <a:bodyPr/>
        <a:lstStyle/>
        <a:p>
          <a:endParaRPr lang="en-US"/>
        </a:p>
      </dgm:t>
    </dgm:pt>
    <dgm:pt modelId="{0E86EBE6-DEFC-442E-B8C9-DB2077D51829}" type="pres">
      <dgm:prSet presAssocID="{7B911C67-A5A2-465A-B3BF-ABF6E9167C92}" presName="composite" presStyleCnt="0">
        <dgm:presLayoutVars>
          <dgm:chMax val="1"/>
          <dgm:dir/>
          <dgm:resizeHandles val="exact"/>
        </dgm:presLayoutVars>
      </dgm:prSet>
      <dgm:spPr/>
      <dgm:t>
        <a:bodyPr/>
        <a:lstStyle/>
        <a:p>
          <a:endParaRPr lang="en-US"/>
        </a:p>
      </dgm:t>
    </dgm:pt>
    <dgm:pt modelId="{576F1D14-CE10-4125-9A10-40DBCAE0318C}" type="pres">
      <dgm:prSet presAssocID="{7B911C67-A5A2-465A-B3BF-ABF6E9167C92}" presName="radial" presStyleCnt="0">
        <dgm:presLayoutVars>
          <dgm:animLvl val="ctr"/>
        </dgm:presLayoutVars>
      </dgm:prSet>
      <dgm:spPr/>
    </dgm:pt>
    <dgm:pt modelId="{4672A84E-93BC-4F41-AECC-C6F10BA7A492}" type="pres">
      <dgm:prSet presAssocID="{E61CFC45-6F81-4EB9-8639-E83A6B789196}" presName="centerShape" presStyleLbl="vennNode1" presStyleIdx="0" presStyleCnt="6"/>
      <dgm:spPr/>
      <dgm:t>
        <a:bodyPr/>
        <a:lstStyle/>
        <a:p>
          <a:endParaRPr lang="en-US"/>
        </a:p>
      </dgm:t>
    </dgm:pt>
    <dgm:pt modelId="{850787EF-5042-4D51-968A-814A74DAA956}" type="pres">
      <dgm:prSet presAssocID="{6E7D2C44-CD0C-4176-A764-7227DB299F72}" presName="node" presStyleLbl="vennNode1" presStyleIdx="1" presStyleCnt="6">
        <dgm:presLayoutVars>
          <dgm:bulletEnabled val="1"/>
        </dgm:presLayoutVars>
      </dgm:prSet>
      <dgm:spPr/>
      <dgm:t>
        <a:bodyPr/>
        <a:lstStyle/>
        <a:p>
          <a:endParaRPr lang="en-US"/>
        </a:p>
      </dgm:t>
    </dgm:pt>
    <dgm:pt modelId="{FDE173F1-C4C8-4FAE-9E6D-9A14DB72A643}" type="pres">
      <dgm:prSet presAssocID="{7B9EC8D6-EB96-481A-A986-3E1B57CC6BA7}" presName="node" presStyleLbl="vennNode1" presStyleIdx="2" presStyleCnt="6">
        <dgm:presLayoutVars>
          <dgm:bulletEnabled val="1"/>
        </dgm:presLayoutVars>
      </dgm:prSet>
      <dgm:spPr/>
      <dgm:t>
        <a:bodyPr/>
        <a:lstStyle/>
        <a:p>
          <a:endParaRPr lang="en-US"/>
        </a:p>
      </dgm:t>
    </dgm:pt>
    <dgm:pt modelId="{A6BA83EB-9EB0-45BB-84B0-115EAD0EE6E5}" type="pres">
      <dgm:prSet presAssocID="{A0C09EB0-8F60-4E71-9B9D-42FDAF410AF7}" presName="node" presStyleLbl="vennNode1" presStyleIdx="3" presStyleCnt="6">
        <dgm:presLayoutVars>
          <dgm:bulletEnabled val="1"/>
        </dgm:presLayoutVars>
      </dgm:prSet>
      <dgm:spPr/>
      <dgm:t>
        <a:bodyPr/>
        <a:lstStyle/>
        <a:p>
          <a:endParaRPr lang="en-US"/>
        </a:p>
      </dgm:t>
    </dgm:pt>
    <dgm:pt modelId="{5DA8BA82-8066-4A09-9295-55B5FBECA817}" type="pres">
      <dgm:prSet presAssocID="{A8068674-CFE3-4322-AEFE-3D8BC748C9F2}" presName="node" presStyleLbl="vennNode1" presStyleIdx="4" presStyleCnt="6">
        <dgm:presLayoutVars>
          <dgm:bulletEnabled val="1"/>
        </dgm:presLayoutVars>
      </dgm:prSet>
      <dgm:spPr/>
      <dgm:t>
        <a:bodyPr/>
        <a:lstStyle/>
        <a:p>
          <a:endParaRPr lang="en-US"/>
        </a:p>
      </dgm:t>
    </dgm:pt>
    <dgm:pt modelId="{F8B60E71-582D-4FAA-9554-01FB09296C63}" type="pres">
      <dgm:prSet presAssocID="{88AC552A-6715-4788-B2FF-A5C4A5A3478F}" presName="node" presStyleLbl="vennNode1" presStyleIdx="5" presStyleCnt="6">
        <dgm:presLayoutVars>
          <dgm:bulletEnabled val="1"/>
        </dgm:presLayoutVars>
      </dgm:prSet>
      <dgm:spPr/>
      <dgm:t>
        <a:bodyPr/>
        <a:lstStyle/>
        <a:p>
          <a:endParaRPr lang="en-US"/>
        </a:p>
      </dgm:t>
    </dgm:pt>
  </dgm:ptLst>
  <dgm:cxnLst>
    <dgm:cxn modelId="{9C9EB9D2-431E-4281-9B5A-719E16C35251}" srcId="{E61CFC45-6F81-4EB9-8639-E83A6B789196}" destId="{6E7D2C44-CD0C-4176-A764-7227DB299F72}" srcOrd="0" destOrd="0" parTransId="{E811CA9D-51C7-449D-BAD1-24B41A995037}" sibTransId="{41079909-8DD4-44B9-B6B8-B44D53B85560}"/>
    <dgm:cxn modelId="{DB9C1A22-313E-42B0-8F7B-658EB2874C0E}" type="presOf" srcId="{A0C09EB0-8F60-4E71-9B9D-42FDAF410AF7}" destId="{A6BA83EB-9EB0-45BB-84B0-115EAD0EE6E5}" srcOrd="0" destOrd="0" presId="urn:microsoft.com/office/officeart/2005/8/layout/radial3"/>
    <dgm:cxn modelId="{F2A2EBB3-BFD1-4E68-A03E-5503707FA208}" type="presOf" srcId="{6E7D2C44-CD0C-4176-A764-7227DB299F72}" destId="{850787EF-5042-4D51-968A-814A74DAA956}" srcOrd="0" destOrd="0" presId="urn:microsoft.com/office/officeart/2005/8/layout/radial3"/>
    <dgm:cxn modelId="{E21525A4-2068-4302-922F-A938EF5D43F0}" type="presOf" srcId="{E61CFC45-6F81-4EB9-8639-E83A6B789196}" destId="{4672A84E-93BC-4F41-AECC-C6F10BA7A492}" srcOrd="0" destOrd="0" presId="urn:microsoft.com/office/officeart/2005/8/layout/radial3"/>
    <dgm:cxn modelId="{671719E5-D387-40AB-ADC7-B9903C818BE5}" type="presOf" srcId="{7B9EC8D6-EB96-481A-A986-3E1B57CC6BA7}" destId="{FDE173F1-C4C8-4FAE-9E6D-9A14DB72A643}" srcOrd="0" destOrd="0" presId="urn:microsoft.com/office/officeart/2005/8/layout/radial3"/>
    <dgm:cxn modelId="{AE5117DC-311F-4C89-9F7E-AC8946B58695}" srcId="{E61CFC45-6F81-4EB9-8639-E83A6B789196}" destId="{A8068674-CFE3-4322-AEFE-3D8BC748C9F2}" srcOrd="3" destOrd="0" parTransId="{6D833EB9-317F-4700-B4A7-292959D8BCC2}" sibTransId="{F9DDEB76-EDFD-49B8-BDB3-F3E454CD540C}"/>
    <dgm:cxn modelId="{4AA333A7-0DBB-46B1-B5B1-110DFBFD6ADB}" srcId="{E61CFC45-6F81-4EB9-8639-E83A6B789196}" destId="{A0C09EB0-8F60-4E71-9B9D-42FDAF410AF7}" srcOrd="2" destOrd="0" parTransId="{0DF25483-8345-4D48-A118-E80B3EAAFA68}" sibTransId="{BAFE305C-AFA5-4F3F-83A4-8FD91AB24AEC}"/>
    <dgm:cxn modelId="{DF804132-5FEF-483A-A154-FD2D9BBB158D}" srcId="{7B911C67-A5A2-465A-B3BF-ABF6E9167C92}" destId="{E61CFC45-6F81-4EB9-8639-E83A6B789196}" srcOrd="0" destOrd="0" parTransId="{C014FD26-D164-4503-BD9A-89DF0FB8E2CB}" sibTransId="{8304A016-00E4-423F-8E14-247451EF24AD}"/>
    <dgm:cxn modelId="{C34A80F7-3659-4749-BBE6-6DB5D990756E}" srcId="{E61CFC45-6F81-4EB9-8639-E83A6B789196}" destId="{7B9EC8D6-EB96-481A-A986-3E1B57CC6BA7}" srcOrd="1" destOrd="0" parTransId="{DB7AD97C-8022-4850-9D1A-E6DEDB3C1A42}" sibTransId="{F10C261E-7264-4F45-8C93-D336249A239C}"/>
    <dgm:cxn modelId="{54667F16-6982-475C-8EFE-CB4DF59285C1}" srcId="{E61CFC45-6F81-4EB9-8639-E83A6B789196}" destId="{88AC552A-6715-4788-B2FF-A5C4A5A3478F}" srcOrd="4" destOrd="0" parTransId="{C3ED4ACF-D9A0-4F2E-BB0A-9763E718D8BE}" sibTransId="{47A0E130-1AB9-4312-A601-8E06B8C379D1}"/>
    <dgm:cxn modelId="{D907DE44-1497-4CBB-A034-1DF6E64734AE}" type="presOf" srcId="{A8068674-CFE3-4322-AEFE-3D8BC748C9F2}" destId="{5DA8BA82-8066-4A09-9295-55B5FBECA817}" srcOrd="0" destOrd="0" presId="urn:microsoft.com/office/officeart/2005/8/layout/radial3"/>
    <dgm:cxn modelId="{2BAAD668-AE5B-4149-933F-3A58F5AC283B}" type="presOf" srcId="{7B911C67-A5A2-465A-B3BF-ABF6E9167C92}" destId="{0E86EBE6-DEFC-442E-B8C9-DB2077D51829}" srcOrd="0" destOrd="0" presId="urn:microsoft.com/office/officeart/2005/8/layout/radial3"/>
    <dgm:cxn modelId="{6008A14C-A9A8-45A6-940A-8B030FA83B53}" type="presOf" srcId="{88AC552A-6715-4788-B2FF-A5C4A5A3478F}" destId="{F8B60E71-582D-4FAA-9554-01FB09296C63}" srcOrd="0" destOrd="0" presId="urn:microsoft.com/office/officeart/2005/8/layout/radial3"/>
    <dgm:cxn modelId="{185790EC-4EE6-4B5D-AB58-615DAF02B2C3}" type="presParOf" srcId="{0E86EBE6-DEFC-442E-B8C9-DB2077D51829}" destId="{576F1D14-CE10-4125-9A10-40DBCAE0318C}" srcOrd="0" destOrd="0" presId="urn:microsoft.com/office/officeart/2005/8/layout/radial3"/>
    <dgm:cxn modelId="{AA30DBA1-6547-4098-A6BC-7904EEF63A13}" type="presParOf" srcId="{576F1D14-CE10-4125-9A10-40DBCAE0318C}" destId="{4672A84E-93BC-4F41-AECC-C6F10BA7A492}" srcOrd="0" destOrd="0" presId="urn:microsoft.com/office/officeart/2005/8/layout/radial3"/>
    <dgm:cxn modelId="{EC7C207A-055C-454B-AD8A-40C658C0305D}" type="presParOf" srcId="{576F1D14-CE10-4125-9A10-40DBCAE0318C}" destId="{850787EF-5042-4D51-968A-814A74DAA956}" srcOrd="1" destOrd="0" presId="urn:microsoft.com/office/officeart/2005/8/layout/radial3"/>
    <dgm:cxn modelId="{7BB36718-B9AA-4880-ACDC-9D4CB62943F2}" type="presParOf" srcId="{576F1D14-CE10-4125-9A10-40DBCAE0318C}" destId="{FDE173F1-C4C8-4FAE-9E6D-9A14DB72A643}" srcOrd="2" destOrd="0" presId="urn:microsoft.com/office/officeart/2005/8/layout/radial3"/>
    <dgm:cxn modelId="{85D30991-0553-41B1-A662-6CF360F94E3C}" type="presParOf" srcId="{576F1D14-CE10-4125-9A10-40DBCAE0318C}" destId="{A6BA83EB-9EB0-45BB-84B0-115EAD0EE6E5}" srcOrd="3" destOrd="0" presId="urn:microsoft.com/office/officeart/2005/8/layout/radial3"/>
    <dgm:cxn modelId="{CA148DE4-2979-4B7F-A008-AF3CEA310109}" type="presParOf" srcId="{576F1D14-CE10-4125-9A10-40DBCAE0318C}" destId="{5DA8BA82-8066-4A09-9295-55B5FBECA817}" srcOrd="4" destOrd="0" presId="urn:microsoft.com/office/officeart/2005/8/layout/radial3"/>
    <dgm:cxn modelId="{19A6577A-21FC-4858-9079-AFF9644E87CF}" type="presParOf" srcId="{576F1D14-CE10-4125-9A10-40DBCAE0318C}" destId="{F8B60E71-582D-4FAA-9554-01FB09296C63}" srcOrd="5"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A8031C-49C3-48B3-A3AC-00F29EFAA4F9}" type="doc">
      <dgm:prSet loTypeId="urn:microsoft.com/office/officeart/2005/8/layout/radial4" loCatId="relationship" qsTypeId="urn:microsoft.com/office/officeart/2005/8/quickstyle/3d1" qsCatId="3D" csTypeId="urn:microsoft.com/office/officeart/2005/8/colors/accent2_3" csCatId="accent2" phldr="1"/>
      <dgm:spPr/>
      <dgm:t>
        <a:bodyPr/>
        <a:lstStyle/>
        <a:p>
          <a:endParaRPr lang="en-US"/>
        </a:p>
      </dgm:t>
    </dgm:pt>
    <dgm:pt modelId="{97A8CF2D-F3D1-42DB-802A-011413263594}">
      <dgm:prSet phldrT="[Text]"/>
      <dgm:spPr/>
      <dgm:t>
        <a:bodyPr/>
        <a:lstStyle/>
        <a:p>
          <a:r>
            <a:rPr lang="en-US" smtClean="0"/>
            <a:t>OpenGIS</a:t>
          </a:r>
          <a:endParaRPr lang="en-US"/>
        </a:p>
      </dgm:t>
    </dgm:pt>
    <dgm:pt modelId="{FFA0F785-BF69-4BA2-9579-D3AE3EEEC425}" type="parTrans" cxnId="{967B96D3-8F28-4387-B2D3-8BCCD603B8B2}">
      <dgm:prSet/>
      <dgm:spPr/>
      <dgm:t>
        <a:bodyPr/>
        <a:lstStyle/>
        <a:p>
          <a:endParaRPr lang="en-US"/>
        </a:p>
      </dgm:t>
    </dgm:pt>
    <dgm:pt modelId="{C9822A57-00E0-4B78-88B5-BD433A53D534}" type="sibTrans" cxnId="{967B96D3-8F28-4387-B2D3-8BCCD603B8B2}">
      <dgm:prSet/>
      <dgm:spPr/>
      <dgm:t>
        <a:bodyPr/>
        <a:lstStyle/>
        <a:p>
          <a:endParaRPr lang="en-US"/>
        </a:p>
      </dgm:t>
    </dgm:pt>
    <dgm:pt modelId="{480DCC3E-0D26-4CE3-BE9D-AB2E29DAAECF}">
      <dgm:prSet phldrT="[Text]"/>
      <dgm:spPr/>
      <dgm:t>
        <a:bodyPr/>
        <a:lstStyle/>
        <a:p>
          <a:r>
            <a:rPr lang="en-US" smtClean="0"/>
            <a:t>WMS</a:t>
          </a:r>
          <a:endParaRPr lang="en-US"/>
        </a:p>
      </dgm:t>
    </dgm:pt>
    <dgm:pt modelId="{125551CD-A054-45BD-AE5C-3D212C3D8526}" type="parTrans" cxnId="{9A6104FE-0B48-408A-B043-3491E7E89D04}">
      <dgm:prSet/>
      <dgm:spPr/>
      <dgm:t>
        <a:bodyPr/>
        <a:lstStyle/>
        <a:p>
          <a:endParaRPr lang="en-US"/>
        </a:p>
      </dgm:t>
    </dgm:pt>
    <dgm:pt modelId="{45BD0C8D-D577-4D14-BD44-831788EC63C0}" type="sibTrans" cxnId="{9A6104FE-0B48-408A-B043-3491E7E89D04}">
      <dgm:prSet/>
      <dgm:spPr/>
      <dgm:t>
        <a:bodyPr/>
        <a:lstStyle/>
        <a:p>
          <a:endParaRPr lang="en-US"/>
        </a:p>
      </dgm:t>
    </dgm:pt>
    <dgm:pt modelId="{4BDC7673-A42C-4621-9399-616535236CC8}">
      <dgm:prSet phldrT="[Text]"/>
      <dgm:spPr/>
      <dgm:t>
        <a:bodyPr/>
        <a:lstStyle/>
        <a:p>
          <a:r>
            <a:rPr lang="en-US" smtClean="0"/>
            <a:t>WFS</a:t>
          </a:r>
          <a:endParaRPr lang="en-US"/>
        </a:p>
      </dgm:t>
    </dgm:pt>
    <dgm:pt modelId="{9150135A-D080-43BD-B251-1034FC04A45E}" type="parTrans" cxnId="{281649F7-BE1F-4B56-B1DA-591E6B37A9FB}">
      <dgm:prSet/>
      <dgm:spPr/>
      <dgm:t>
        <a:bodyPr/>
        <a:lstStyle/>
        <a:p>
          <a:endParaRPr lang="en-US"/>
        </a:p>
      </dgm:t>
    </dgm:pt>
    <dgm:pt modelId="{2463F12D-E9D1-4F93-A1DC-C7A0FB5484AB}" type="sibTrans" cxnId="{281649F7-BE1F-4B56-B1DA-591E6B37A9FB}">
      <dgm:prSet/>
      <dgm:spPr/>
      <dgm:t>
        <a:bodyPr/>
        <a:lstStyle/>
        <a:p>
          <a:endParaRPr lang="en-US"/>
        </a:p>
      </dgm:t>
    </dgm:pt>
    <dgm:pt modelId="{ECB4FBAF-2471-4663-B765-BAF056C4784D}">
      <dgm:prSet phldrT="[Text]"/>
      <dgm:spPr/>
      <dgm:t>
        <a:bodyPr/>
        <a:lstStyle/>
        <a:p>
          <a:r>
            <a:rPr lang="en-US" smtClean="0"/>
            <a:t>WCS</a:t>
          </a:r>
          <a:endParaRPr lang="en-US"/>
        </a:p>
      </dgm:t>
    </dgm:pt>
    <dgm:pt modelId="{575CA7F4-7741-4027-BBE0-0E43B46020D7}" type="parTrans" cxnId="{A384CC07-906C-43CA-9498-818142B85801}">
      <dgm:prSet/>
      <dgm:spPr/>
      <dgm:t>
        <a:bodyPr/>
        <a:lstStyle/>
        <a:p>
          <a:endParaRPr lang="en-US"/>
        </a:p>
      </dgm:t>
    </dgm:pt>
    <dgm:pt modelId="{704F112D-BFA4-4BEE-BE3D-F941BF0A7DB3}" type="sibTrans" cxnId="{A384CC07-906C-43CA-9498-818142B85801}">
      <dgm:prSet/>
      <dgm:spPr/>
      <dgm:t>
        <a:bodyPr/>
        <a:lstStyle/>
        <a:p>
          <a:endParaRPr lang="en-US"/>
        </a:p>
      </dgm:t>
    </dgm:pt>
    <dgm:pt modelId="{3F7D9CE9-7E06-47BE-B403-D8E7FB7AB796}" type="pres">
      <dgm:prSet presAssocID="{B3A8031C-49C3-48B3-A3AC-00F29EFAA4F9}" presName="cycle" presStyleCnt="0">
        <dgm:presLayoutVars>
          <dgm:chMax val="1"/>
          <dgm:dir/>
          <dgm:animLvl val="ctr"/>
          <dgm:resizeHandles val="exact"/>
        </dgm:presLayoutVars>
      </dgm:prSet>
      <dgm:spPr/>
      <dgm:t>
        <a:bodyPr/>
        <a:lstStyle/>
        <a:p>
          <a:endParaRPr lang="en-US"/>
        </a:p>
      </dgm:t>
    </dgm:pt>
    <dgm:pt modelId="{B8F6A591-8DF1-4CCC-B12C-A99C8B3FEFAB}" type="pres">
      <dgm:prSet presAssocID="{97A8CF2D-F3D1-42DB-802A-011413263594}" presName="centerShape" presStyleLbl="node0" presStyleIdx="0" presStyleCnt="1"/>
      <dgm:spPr/>
      <dgm:t>
        <a:bodyPr/>
        <a:lstStyle/>
        <a:p>
          <a:endParaRPr lang="en-US"/>
        </a:p>
      </dgm:t>
    </dgm:pt>
    <dgm:pt modelId="{1FEABB09-25A5-432F-9911-10478EF95599}" type="pres">
      <dgm:prSet presAssocID="{125551CD-A054-45BD-AE5C-3D212C3D8526}" presName="parTrans" presStyleLbl="bgSibTrans2D1" presStyleIdx="0" presStyleCnt="3"/>
      <dgm:spPr/>
      <dgm:t>
        <a:bodyPr/>
        <a:lstStyle/>
        <a:p>
          <a:endParaRPr lang="en-US"/>
        </a:p>
      </dgm:t>
    </dgm:pt>
    <dgm:pt modelId="{C92C280C-2205-4306-82DF-4CA179D8E44F}" type="pres">
      <dgm:prSet presAssocID="{480DCC3E-0D26-4CE3-BE9D-AB2E29DAAECF}" presName="node" presStyleLbl="node1" presStyleIdx="0" presStyleCnt="3">
        <dgm:presLayoutVars>
          <dgm:bulletEnabled val="1"/>
        </dgm:presLayoutVars>
      </dgm:prSet>
      <dgm:spPr/>
      <dgm:t>
        <a:bodyPr/>
        <a:lstStyle/>
        <a:p>
          <a:endParaRPr lang="en-US"/>
        </a:p>
      </dgm:t>
    </dgm:pt>
    <dgm:pt modelId="{88511A48-A615-49FE-9DD2-D3313D7B4BD0}" type="pres">
      <dgm:prSet presAssocID="{9150135A-D080-43BD-B251-1034FC04A45E}" presName="parTrans" presStyleLbl="bgSibTrans2D1" presStyleIdx="1" presStyleCnt="3"/>
      <dgm:spPr/>
      <dgm:t>
        <a:bodyPr/>
        <a:lstStyle/>
        <a:p>
          <a:endParaRPr lang="en-US"/>
        </a:p>
      </dgm:t>
    </dgm:pt>
    <dgm:pt modelId="{C3F546A9-636E-412E-8201-0B638FB5B99B}" type="pres">
      <dgm:prSet presAssocID="{4BDC7673-A42C-4621-9399-616535236CC8}" presName="node" presStyleLbl="node1" presStyleIdx="1" presStyleCnt="3">
        <dgm:presLayoutVars>
          <dgm:bulletEnabled val="1"/>
        </dgm:presLayoutVars>
      </dgm:prSet>
      <dgm:spPr/>
      <dgm:t>
        <a:bodyPr/>
        <a:lstStyle/>
        <a:p>
          <a:endParaRPr lang="en-US"/>
        </a:p>
      </dgm:t>
    </dgm:pt>
    <dgm:pt modelId="{4A1E67AE-D3D8-4DE3-B74F-BA402934B99D}" type="pres">
      <dgm:prSet presAssocID="{575CA7F4-7741-4027-BBE0-0E43B46020D7}" presName="parTrans" presStyleLbl="bgSibTrans2D1" presStyleIdx="2" presStyleCnt="3"/>
      <dgm:spPr/>
      <dgm:t>
        <a:bodyPr/>
        <a:lstStyle/>
        <a:p>
          <a:endParaRPr lang="en-US"/>
        </a:p>
      </dgm:t>
    </dgm:pt>
    <dgm:pt modelId="{DBE4DC52-6236-41D9-AD06-5D1262CDAD0C}" type="pres">
      <dgm:prSet presAssocID="{ECB4FBAF-2471-4663-B765-BAF056C4784D}" presName="node" presStyleLbl="node1" presStyleIdx="2" presStyleCnt="3">
        <dgm:presLayoutVars>
          <dgm:bulletEnabled val="1"/>
        </dgm:presLayoutVars>
      </dgm:prSet>
      <dgm:spPr/>
      <dgm:t>
        <a:bodyPr/>
        <a:lstStyle/>
        <a:p>
          <a:endParaRPr lang="en-US"/>
        </a:p>
      </dgm:t>
    </dgm:pt>
  </dgm:ptLst>
  <dgm:cxnLst>
    <dgm:cxn modelId="{0E171844-3223-4F79-83A5-BEA6216626B1}" type="presOf" srcId="{125551CD-A054-45BD-AE5C-3D212C3D8526}" destId="{1FEABB09-25A5-432F-9911-10478EF95599}" srcOrd="0" destOrd="0" presId="urn:microsoft.com/office/officeart/2005/8/layout/radial4"/>
    <dgm:cxn modelId="{9A6104FE-0B48-408A-B043-3491E7E89D04}" srcId="{97A8CF2D-F3D1-42DB-802A-011413263594}" destId="{480DCC3E-0D26-4CE3-BE9D-AB2E29DAAECF}" srcOrd="0" destOrd="0" parTransId="{125551CD-A054-45BD-AE5C-3D212C3D8526}" sibTransId="{45BD0C8D-D577-4D14-BD44-831788EC63C0}"/>
    <dgm:cxn modelId="{76333900-AD73-4591-B887-5088FDD7DB80}" type="presOf" srcId="{480DCC3E-0D26-4CE3-BE9D-AB2E29DAAECF}" destId="{C92C280C-2205-4306-82DF-4CA179D8E44F}" srcOrd="0" destOrd="0" presId="urn:microsoft.com/office/officeart/2005/8/layout/radial4"/>
    <dgm:cxn modelId="{C679C330-68F0-4FBB-BE8E-396D89A4C361}" type="presOf" srcId="{B3A8031C-49C3-48B3-A3AC-00F29EFAA4F9}" destId="{3F7D9CE9-7E06-47BE-B403-D8E7FB7AB796}" srcOrd="0" destOrd="0" presId="urn:microsoft.com/office/officeart/2005/8/layout/radial4"/>
    <dgm:cxn modelId="{967B96D3-8F28-4387-B2D3-8BCCD603B8B2}" srcId="{B3A8031C-49C3-48B3-A3AC-00F29EFAA4F9}" destId="{97A8CF2D-F3D1-42DB-802A-011413263594}" srcOrd="0" destOrd="0" parTransId="{FFA0F785-BF69-4BA2-9579-D3AE3EEEC425}" sibTransId="{C9822A57-00E0-4B78-88B5-BD433A53D534}"/>
    <dgm:cxn modelId="{4903B02D-5621-4BA9-B581-7B8AAD731449}" type="presOf" srcId="{9150135A-D080-43BD-B251-1034FC04A45E}" destId="{88511A48-A615-49FE-9DD2-D3313D7B4BD0}" srcOrd="0" destOrd="0" presId="urn:microsoft.com/office/officeart/2005/8/layout/radial4"/>
    <dgm:cxn modelId="{A384CC07-906C-43CA-9498-818142B85801}" srcId="{97A8CF2D-F3D1-42DB-802A-011413263594}" destId="{ECB4FBAF-2471-4663-B765-BAF056C4784D}" srcOrd="2" destOrd="0" parTransId="{575CA7F4-7741-4027-BBE0-0E43B46020D7}" sibTransId="{704F112D-BFA4-4BEE-BE3D-F941BF0A7DB3}"/>
    <dgm:cxn modelId="{112D801D-B3BA-4E10-8225-86ED989596DB}" type="presOf" srcId="{ECB4FBAF-2471-4663-B765-BAF056C4784D}" destId="{DBE4DC52-6236-41D9-AD06-5D1262CDAD0C}" srcOrd="0" destOrd="0" presId="urn:microsoft.com/office/officeart/2005/8/layout/radial4"/>
    <dgm:cxn modelId="{29208011-F73A-4E3F-BEFD-5855BB658293}" type="presOf" srcId="{4BDC7673-A42C-4621-9399-616535236CC8}" destId="{C3F546A9-636E-412E-8201-0B638FB5B99B}" srcOrd="0" destOrd="0" presId="urn:microsoft.com/office/officeart/2005/8/layout/radial4"/>
    <dgm:cxn modelId="{BECDFC7A-3779-4B16-9F23-EA40470FFBFD}" type="presOf" srcId="{575CA7F4-7741-4027-BBE0-0E43B46020D7}" destId="{4A1E67AE-D3D8-4DE3-B74F-BA402934B99D}" srcOrd="0" destOrd="0" presId="urn:microsoft.com/office/officeart/2005/8/layout/radial4"/>
    <dgm:cxn modelId="{281649F7-BE1F-4B56-B1DA-591E6B37A9FB}" srcId="{97A8CF2D-F3D1-42DB-802A-011413263594}" destId="{4BDC7673-A42C-4621-9399-616535236CC8}" srcOrd="1" destOrd="0" parTransId="{9150135A-D080-43BD-B251-1034FC04A45E}" sibTransId="{2463F12D-E9D1-4F93-A1DC-C7A0FB5484AB}"/>
    <dgm:cxn modelId="{CDED937D-D669-4E80-A21D-179B8AC1E217}" type="presOf" srcId="{97A8CF2D-F3D1-42DB-802A-011413263594}" destId="{B8F6A591-8DF1-4CCC-B12C-A99C8B3FEFAB}" srcOrd="0" destOrd="0" presId="urn:microsoft.com/office/officeart/2005/8/layout/radial4"/>
    <dgm:cxn modelId="{95974D2C-32CE-4EE7-A875-7A0218124DE6}" type="presParOf" srcId="{3F7D9CE9-7E06-47BE-B403-D8E7FB7AB796}" destId="{B8F6A591-8DF1-4CCC-B12C-A99C8B3FEFAB}" srcOrd="0" destOrd="0" presId="urn:microsoft.com/office/officeart/2005/8/layout/radial4"/>
    <dgm:cxn modelId="{49D60D19-06D4-4986-98EA-2F4CFC219251}" type="presParOf" srcId="{3F7D9CE9-7E06-47BE-B403-D8E7FB7AB796}" destId="{1FEABB09-25A5-432F-9911-10478EF95599}" srcOrd="1" destOrd="0" presId="urn:microsoft.com/office/officeart/2005/8/layout/radial4"/>
    <dgm:cxn modelId="{46F37375-336F-4968-811C-CE668FC97E92}" type="presParOf" srcId="{3F7D9CE9-7E06-47BE-B403-D8E7FB7AB796}" destId="{C92C280C-2205-4306-82DF-4CA179D8E44F}" srcOrd="2" destOrd="0" presId="urn:microsoft.com/office/officeart/2005/8/layout/radial4"/>
    <dgm:cxn modelId="{6CAB7340-54E9-445E-8D70-15C480BAAB0C}" type="presParOf" srcId="{3F7D9CE9-7E06-47BE-B403-D8E7FB7AB796}" destId="{88511A48-A615-49FE-9DD2-D3313D7B4BD0}" srcOrd="3" destOrd="0" presId="urn:microsoft.com/office/officeart/2005/8/layout/radial4"/>
    <dgm:cxn modelId="{CA1E115C-2882-48BD-A8DD-FAB25ED60565}" type="presParOf" srcId="{3F7D9CE9-7E06-47BE-B403-D8E7FB7AB796}" destId="{C3F546A9-636E-412E-8201-0B638FB5B99B}" srcOrd="4" destOrd="0" presId="urn:microsoft.com/office/officeart/2005/8/layout/radial4"/>
    <dgm:cxn modelId="{143C5A35-8C2F-4967-B6EB-D98B58F5D04A}" type="presParOf" srcId="{3F7D9CE9-7E06-47BE-B403-D8E7FB7AB796}" destId="{4A1E67AE-D3D8-4DE3-B74F-BA402934B99D}" srcOrd="5" destOrd="0" presId="urn:microsoft.com/office/officeart/2005/8/layout/radial4"/>
    <dgm:cxn modelId="{2E939FA7-C6BE-4A85-9393-B117B50C0746}" type="presParOf" srcId="{3F7D9CE9-7E06-47BE-B403-D8E7FB7AB796}" destId="{DBE4DC52-6236-41D9-AD06-5D1262CDAD0C}"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4BAA05-43A2-4654-B874-DB2EA4DEC263}" type="doc">
      <dgm:prSet loTypeId="urn:microsoft.com/office/officeart/2008/layout/HexagonCluster" loCatId="picture" qsTypeId="urn:microsoft.com/office/officeart/2005/8/quickstyle/simple4" qsCatId="simple" csTypeId="urn:microsoft.com/office/officeart/2005/8/colors/accent6_4" csCatId="accent6" phldr="1"/>
      <dgm:spPr/>
      <dgm:t>
        <a:bodyPr/>
        <a:lstStyle/>
        <a:p>
          <a:endParaRPr lang="en-US"/>
        </a:p>
      </dgm:t>
    </dgm:pt>
    <dgm:pt modelId="{213B2254-3991-42C4-8998-6ABA1E12FAFB}">
      <dgm:prSet phldrT="[Text]"/>
      <dgm:spPr/>
      <dgm:t>
        <a:bodyPr/>
        <a:lstStyle/>
        <a:p>
          <a:r>
            <a:rPr lang="en-US" smtClean="0"/>
            <a:t>GeoServer</a:t>
          </a:r>
          <a:endParaRPr lang="en-US"/>
        </a:p>
      </dgm:t>
    </dgm:pt>
    <dgm:pt modelId="{EE740E20-DED3-4871-9510-818C8FEE286E}" type="parTrans" cxnId="{57C58147-4BF1-46F1-9ECC-ED6733E0B692}">
      <dgm:prSet/>
      <dgm:spPr/>
      <dgm:t>
        <a:bodyPr/>
        <a:lstStyle/>
        <a:p>
          <a:endParaRPr lang="en-US"/>
        </a:p>
      </dgm:t>
    </dgm:pt>
    <dgm:pt modelId="{A4918358-9999-465D-A63B-5DD56E2CB518}" type="sibTrans" cxnId="{57C58147-4BF1-46F1-9ECC-ED6733E0B692}">
      <dgm:prSet/>
      <dgm:spPr>
        <a:blipFill rotWithShape="1">
          <a:blip xmlns:r="http://schemas.openxmlformats.org/officeDocument/2006/relationships" r:embed="rId1"/>
          <a:stretch>
            <a:fillRect/>
          </a:stretch>
        </a:blipFill>
      </dgm:spPr>
      <dgm:t>
        <a:bodyPr/>
        <a:lstStyle/>
        <a:p>
          <a:endParaRPr lang="en-US"/>
        </a:p>
      </dgm:t>
    </dgm:pt>
    <dgm:pt modelId="{26BDA26C-DA63-43A3-9A94-EFAC30646E91}">
      <dgm:prSet phldrT="[Text]"/>
      <dgm:spPr/>
      <dgm:t>
        <a:bodyPr/>
        <a:lstStyle/>
        <a:p>
          <a:r>
            <a:rPr lang="en-US" smtClean="0"/>
            <a:t>PostgreSQL</a:t>
          </a:r>
          <a:endParaRPr lang="en-US"/>
        </a:p>
      </dgm:t>
    </dgm:pt>
    <dgm:pt modelId="{C203EC0B-B0D3-4277-B1CB-B5FFCA944C41}" type="parTrans" cxnId="{6408F82F-F8EF-497A-B5C6-BB14FAEBE3D1}">
      <dgm:prSet/>
      <dgm:spPr/>
      <dgm:t>
        <a:bodyPr/>
        <a:lstStyle/>
        <a:p>
          <a:endParaRPr lang="en-US"/>
        </a:p>
      </dgm:t>
    </dgm:pt>
    <dgm:pt modelId="{1FC739A1-0545-4DF5-A10D-1E88ECF69537}" type="sibTrans" cxnId="{6408F82F-F8EF-497A-B5C6-BB14FAEBE3D1}">
      <dgm:prSet/>
      <dgm:spPr>
        <a:blipFill rotWithShape="1">
          <a:blip xmlns:r="http://schemas.openxmlformats.org/officeDocument/2006/relationships" r:embed="rId2"/>
          <a:stretch>
            <a:fillRect/>
          </a:stretch>
        </a:blipFill>
      </dgm:spPr>
      <dgm:t>
        <a:bodyPr/>
        <a:lstStyle/>
        <a:p>
          <a:endParaRPr lang="en-US"/>
        </a:p>
      </dgm:t>
    </dgm:pt>
    <dgm:pt modelId="{F42543D4-1290-4352-8728-2D0AB0D96610}">
      <dgm:prSet phldrT="[Text]"/>
      <dgm:spPr/>
      <dgm:t>
        <a:bodyPr/>
        <a:lstStyle/>
        <a:p>
          <a:r>
            <a:rPr lang="en-US" smtClean="0"/>
            <a:t>PostGIS</a:t>
          </a:r>
          <a:endParaRPr lang="en-US"/>
        </a:p>
      </dgm:t>
    </dgm:pt>
    <dgm:pt modelId="{A9FE16D1-5F92-4FF6-87C6-075BB91A12E1}" type="parTrans" cxnId="{3F714CD2-EE19-46CF-A7F2-A500DC8A3C55}">
      <dgm:prSet/>
      <dgm:spPr/>
      <dgm:t>
        <a:bodyPr/>
        <a:lstStyle/>
        <a:p>
          <a:endParaRPr lang="en-US"/>
        </a:p>
      </dgm:t>
    </dgm:pt>
    <dgm:pt modelId="{9F96DDC4-B0AE-4D0D-A70F-D3C1DE78AB54}" type="sibTrans" cxnId="{3F714CD2-EE19-46CF-A7F2-A500DC8A3C55}">
      <dgm:prSet/>
      <dgm:spPr>
        <a:blipFill rotWithShape="1">
          <a:blip xmlns:r="http://schemas.openxmlformats.org/officeDocument/2006/relationships" r:embed="rId3"/>
          <a:stretch>
            <a:fillRect/>
          </a:stretch>
        </a:blipFill>
      </dgm:spPr>
      <dgm:t>
        <a:bodyPr/>
        <a:lstStyle/>
        <a:p>
          <a:endParaRPr lang="en-US"/>
        </a:p>
      </dgm:t>
    </dgm:pt>
    <dgm:pt modelId="{D899232F-7569-42F7-919E-38DB7A927DF1}">
      <dgm:prSet/>
      <dgm:spPr/>
      <dgm:t>
        <a:bodyPr/>
        <a:lstStyle/>
        <a:p>
          <a:r>
            <a:rPr lang="en-US" smtClean="0"/>
            <a:t>OpenLayers</a:t>
          </a:r>
          <a:endParaRPr lang="en-US"/>
        </a:p>
      </dgm:t>
    </dgm:pt>
    <dgm:pt modelId="{791CB3EB-86EF-4FF9-A63C-2277F9BBEF75}" type="parTrans" cxnId="{2FD59F3A-BE97-4949-A6AF-A1780267E079}">
      <dgm:prSet/>
      <dgm:spPr/>
      <dgm:t>
        <a:bodyPr/>
        <a:lstStyle/>
        <a:p>
          <a:endParaRPr lang="en-US"/>
        </a:p>
      </dgm:t>
    </dgm:pt>
    <dgm:pt modelId="{D9CB2E9C-1E77-42E5-AA2B-9B9444EC37C4}" type="sibTrans" cxnId="{2FD59F3A-BE97-4949-A6AF-A1780267E079}">
      <dgm:prSet/>
      <dgm:spPr>
        <a:blipFill rotWithShape="1">
          <a:blip xmlns:r="http://schemas.openxmlformats.org/officeDocument/2006/relationships" r:embed="rId4"/>
          <a:stretch>
            <a:fillRect/>
          </a:stretch>
        </a:blipFill>
      </dgm:spPr>
      <dgm:t>
        <a:bodyPr/>
        <a:lstStyle/>
        <a:p>
          <a:endParaRPr lang="en-US"/>
        </a:p>
      </dgm:t>
    </dgm:pt>
    <dgm:pt modelId="{43F7F75E-9212-4C27-A5AC-5A9C4A146C1C}">
      <dgm:prSet/>
      <dgm:spPr/>
      <dgm:t>
        <a:bodyPr/>
        <a:lstStyle/>
        <a:p>
          <a:r>
            <a:rPr lang="en-US" smtClean="0"/>
            <a:t>pgRouting</a:t>
          </a:r>
          <a:endParaRPr lang="en-US"/>
        </a:p>
      </dgm:t>
    </dgm:pt>
    <dgm:pt modelId="{10E65628-EA0D-47EF-9D3A-82E77BA60938}" type="parTrans" cxnId="{4B3151CB-7324-4D80-BA2E-21908507FA05}">
      <dgm:prSet/>
      <dgm:spPr/>
      <dgm:t>
        <a:bodyPr/>
        <a:lstStyle/>
        <a:p>
          <a:endParaRPr lang="en-US"/>
        </a:p>
      </dgm:t>
    </dgm:pt>
    <dgm:pt modelId="{29068DD7-B4C5-4E27-A39A-6C71A920C832}" type="sibTrans" cxnId="{4B3151CB-7324-4D80-BA2E-21908507FA05}">
      <dgm:prSet/>
      <dgm:spPr>
        <a:blipFill rotWithShape="1">
          <a:blip xmlns:r="http://schemas.openxmlformats.org/officeDocument/2006/relationships" r:embed="rId5"/>
          <a:stretch>
            <a:fillRect/>
          </a:stretch>
        </a:blipFill>
      </dgm:spPr>
      <dgm:t>
        <a:bodyPr/>
        <a:lstStyle/>
        <a:p>
          <a:endParaRPr lang="en-US"/>
        </a:p>
      </dgm:t>
    </dgm:pt>
    <dgm:pt modelId="{F65CB6D2-9EE0-4A77-9723-4FF9B2DA763F}" type="pres">
      <dgm:prSet presAssocID="{BB4BAA05-43A2-4654-B874-DB2EA4DEC263}" presName="Name0" presStyleCnt="0">
        <dgm:presLayoutVars>
          <dgm:chMax val="21"/>
          <dgm:chPref val="21"/>
        </dgm:presLayoutVars>
      </dgm:prSet>
      <dgm:spPr/>
      <dgm:t>
        <a:bodyPr/>
        <a:lstStyle/>
        <a:p>
          <a:endParaRPr lang="en-US"/>
        </a:p>
      </dgm:t>
    </dgm:pt>
    <dgm:pt modelId="{448B54B7-CC67-4A97-93B9-B87E8F360148}" type="pres">
      <dgm:prSet presAssocID="{213B2254-3991-42C4-8998-6ABA1E12FAFB}" presName="text1" presStyleCnt="0"/>
      <dgm:spPr/>
    </dgm:pt>
    <dgm:pt modelId="{59890D33-F49B-42EA-8B14-B5038E946509}" type="pres">
      <dgm:prSet presAssocID="{213B2254-3991-42C4-8998-6ABA1E12FAFB}" presName="textRepeatNode" presStyleLbl="alignNode1" presStyleIdx="0" presStyleCnt="5">
        <dgm:presLayoutVars>
          <dgm:chMax val="0"/>
          <dgm:chPref val="0"/>
          <dgm:bulletEnabled val="1"/>
        </dgm:presLayoutVars>
      </dgm:prSet>
      <dgm:spPr/>
      <dgm:t>
        <a:bodyPr/>
        <a:lstStyle/>
        <a:p>
          <a:endParaRPr lang="en-US"/>
        </a:p>
      </dgm:t>
    </dgm:pt>
    <dgm:pt modelId="{E3984E7A-7464-4FDE-B66B-30F79A57B79B}" type="pres">
      <dgm:prSet presAssocID="{213B2254-3991-42C4-8998-6ABA1E12FAFB}" presName="textaccent1" presStyleCnt="0"/>
      <dgm:spPr/>
    </dgm:pt>
    <dgm:pt modelId="{7AE358B5-910D-427B-B5CC-BF9C097DF698}" type="pres">
      <dgm:prSet presAssocID="{213B2254-3991-42C4-8998-6ABA1E12FAFB}" presName="accentRepeatNode" presStyleLbl="solidAlignAcc1" presStyleIdx="0" presStyleCnt="10"/>
      <dgm:spPr/>
    </dgm:pt>
    <dgm:pt modelId="{D43E674D-C9E2-45A7-A1ED-37591186CFB3}" type="pres">
      <dgm:prSet presAssocID="{A4918358-9999-465D-A63B-5DD56E2CB518}" presName="image1" presStyleCnt="0"/>
      <dgm:spPr/>
    </dgm:pt>
    <dgm:pt modelId="{91FE58EE-DA0D-40CD-9E0A-59B7FC0B4DB2}" type="pres">
      <dgm:prSet presAssocID="{A4918358-9999-465D-A63B-5DD56E2CB518}" presName="imageRepeatNode" presStyleLbl="alignAcc1" presStyleIdx="0" presStyleCnt="5"/>
      <dgm:spPr/>
      <dgm:t>
        <a:bodyPr/>
        <a:lstStyle/>
        <a:p>
          <a:endParaRPr lang="en-US"/>
        </a:p>
      </dgm:t>
    </dgm:pt>
    <dgm:pt modelId="{F3E4177A-C738-4259-B938-7049B064B71E}" type="pres">
      <dgm:prSet presAssocID="{A4918358-9999-465D-A63B-5DD56E2CB518}" presName="imageaccent1" presStyleCnt="0"/>
      <dgm:spPr/>
    </dgm:pt>
    <dgm:pt modelId="{937F4B23-04E7-4276-A0ED-C52AD36A3EEF}" type="pres">
      <dgm:prSet presAssocID="{A4918358-9999-465D-A63B-5DD56E2CB518}" presName="accentRepeatNode" presStyleLbl="solidAlignAcc1" presStyleIdx="1" presStyleCnt="10"/>
      <dgm:spPr/>
    </dgm:pt>
    <dgm:pt modelId="{D01FF1E7-BF03-4436-9C09-8999770EB6DB}" type="pres">
      <dgm:prSet presAssocID="{D899232F-7569-42F7-919E-38DB7A927DF1}" presName="text2" presStyleCnt="0"/>
      <dgm:spPr/>
    </dgm:pt>
    <dgm:pt modelId="{1DD078E4-963A-459A-A9E8-A7AC36700F89}" type="pres">
      <dgm:prSet presAssocID="{D899232F-7569-42F7-919E-38DB7A927DF1}" presName="textRepeatNode" presStyleLbl="alignNode1" presStyleIdx="1" presStyleCnt="5">
        <dgm:presLayoutVars>
          <dgm:chMax val="0"/>
          <dgm:chPref val="0"/>
          <dgm:bulletEnabled val="1"/>
        </dgm:presLayoutVars>
      </dgm:prSet>
      <dgm:spPr/>
      <dgm:t>
        <a:bodyPr/>
        <a:lstStyle/>
        <a:p>
          <a:endParaRPr lang="en-US"/>
        </a:p>
      </dgm:t>
    </dgm:pt>
    <dgm:pt modelId="{62F5C092-D5CA-47CA-9A98-EC2718A36D08}" type="pres">
      <dgm:prSet presAssocID="{D899232F-7569-42F7-919E-38DB7A927DF1}" presName="textaccent2" presStyleCnt="0"/>
      <dgm:spPr/>
    </dgm:pt>
    <dgm:pt modelId="{DCF21839-F8F0-4C6C-B183-4ED40CDE3B66}" type="pres">
      <dgm:prSet presAssocID="{D899232F-7569-42F7-919E-38DB7A927DF1}" presName="accentRepeatNode" presStyleLbl="solidAlignAcc1" presStyleIdx="2" presStyleCnt="10"/>
      <dgm:spPr/>
    </dgm:pt>
    <dgm:pt modelId="{EFA46EDB-1E14-48EE-9387-D4138F30A1D8}" type="pres">
      <dgm:prSet presAssocID="{D9CB2E9C-1E77-42E5-AA2B-9B9444EC37C4}" presName="image2" presStyleCnt="0"/>
      <dgm:spPr/>
    </dgm:pt>
    <dgm:pt modelId="{1024197E-0887-4027-95A8-4F16CED73A11}" type="pres">
      <dgm:prSet presAssocID="{D9CB2E9C-1E77-42E5-AA2B-9B9444EC37C4}" presName="imageRepeatNode" presStyleLbl="alignAcc1" presStyleIdx="1" presStyleCnt="5"/>
      <dgm:spPr/>
      <dgm:t>
        <a:bodyPr/>
        <a:lstStyle/>
        <a:p>
          <a:endParaRPr lang="en-US"/>
        </a:p>
      </dgm:t>
    </dgm:pt>
    <dgm:pt modelId="{0894A2F5-1891-4F46-9D95-CFA7DFD6727B}" type="pres">
      <dgm:prSet presAssocID="{D9CB2E9C-1E77-42E5-AA2B-9B9444EC37C4}" presName="imageaccent2" presStyleCnt="0"/>
      <dgm:spPr/>
    </dgm:pt>
    <dgm:pt modelId="{7DBCBA64-9818-40E7-9A65-82D5160E4CAF}" type="pres">
      <dgm:prSet presAssocID="{D9CB2E9C-1E77-42E5-AA2B-9B9444EC37C4}" presName="accentRepeatNode" presStyleLbl="solidAlignAcc1" presStyleIdx="3" presStyleCnt="10"/>
      <dgm:spPr/>
    </dgm:pt>
    <dgm:pt modelId="{20F7651B-C2CB-44FE-A923-6059538098FC}" type="pres">
      <dgm:prSet presAssocID="{26BDA26C-DA63-43A3-9A94-EFAC30646E91}" presName="text3" presStyleCnt="0"/>
      <dgm:spPr/>
    </dgm:pt>
    <dgm:pt modelId="{E6139666-278B-4B58-A1EC-3C388EB32939}" type="pres">
      <dgm:prSet presAssocID="{26BDA26C-DA63-43A3-9A94-EFAC30646E91}" presName="textRepeatNode" presStyleLbl="alignNode1" presStyleIdx="2" presStyleCnt="5">
        <dgm:presLayoutVars>
          <dgm:chMax val="0"/>
          <dgm:chPref val="0"/>
          <dgm:bulletEnabled val="1"/>
        </dgm:presLayoutVars>
      </dgm:prSet>
      <dgm:spPr/>
      <dgm:t>
        <a:bodyPr/>
        <a:lstStyle/>
        <a:p>
          <a:endParaRPr lang="en-US"/>
        </a:p>
      </dgm:t>
    </dgm:pt>
    <dgm:pt modelId="{98523543-0B4B-453A-AC82-A1241E722E14}" type="pres">
      <dgm:prSet presAssocID="{26BDA26C-DA63-43A3-9A94-EFAC30646E91}" presName="textaccent3" presStyleCnt="0"/>
      <dgm:spPr/>
    </dgm:pt>
    <dgm:pt modelId="{0C06F17C-E5B0-439E-863B-B83BC39C9E92}" type="pres">
      <dgm:prSet presAssocID="{26BDA26C-DA63-43A3-9A94-EFAC30646E91}" presName="accentRepeatNode" presStyleLbl="solidAlignAcc1" presStyleIdx="4" presStyleCnt="10"/>
      <dgm:spPr/>
    </dgm:pt>
    <dgm:pt modelId="{AD9D8E73-16BB-4F58-9B74-40EB601192AB}" type="pres">
      <dgm:prSet presAssocID="{1FC739A1-0545-4DF5-A10D-1E88ECF69537}" presName="image3" presStyleCnt="0"/>
      <dgm:spPr/>
    </dgm:pt>
    <dgm:pt modelId="{D2FB48D5-076B-496F-AC66-5A5D8815B643}" type="pres">
      <dgm:prSet presAssocID="{1FC739A1-0545-4DF5-A10D-1E88ECF69537}" presName="imageRepeatNode" presStyleLbl="alignAcc1" presStyleIdx="2" presStyleCnt="5"/>
      <dgm:spPr/>
      <dgm:t>
        <a:bodyPr/>
        <a:lstStyle/>
        <a:p>
          <a:endParaRPr lang="en-US"/>
        </a:p>
      </dgm:t>
    </dgm:pt>
    <dgm:pt modelId="{366115AB-4AB0-4016-9EC9-0FA65621D274}" type="pres">
      <dgm:prSet presAssocID="{1FC739A1-0545-4DF5-A10D-1E88ECF69537}" presName="imageaccent3" presStyleCnt="0"/>
      <dgm:spPr/>
    </dgm:pt>
    <dgm:pt modelId="{3EA4B4A5-3FF9-4C89-9E48-0B4D57F23A97}" type="pres">
      <dgm:prSet presAssocID="{1FC739A1-0545-4DF5-A10D-1E88ECF69537}" presName="accentRepeatNode" presStyleLbl="solidAlignAcc1" presStyleIdx="5" presStyleCnt="10"/>
      <dgm:spPr/>
    </dgm:pt>
    <dgm:pt modelId="{796CAFA2-9F74-413E-A3C8-6BE2551EA321}" type="pres">
      <dgm:prSet presAssocID="{F42543D4-1290-4352-8728-2D0AB0D96610}" presName="text4" presStyleCnt="0"/>
      <dgm:spPr/>
    </dgm:pt>
    <dgm:pt modelId="{5D2FD51E-1E92-4CEC-A07A-521A73C46183}" type="pres">
      <dgm:prSet presAssocID="{F42543D4-1290-4352-8728-2D0AB0D96610}" presName="textRepeatNode" presStyleLbl="alignNode1" presStyleIdx="3" presStyleCnt="5">
        <dgm:presLayoutVars>
          <dgm:chMax val="0"/>
          <dgm:chPref val="0"/>
          <dgm:bulletEnabled val="1"/>
        </dgm:presLayoutVars>
      </dgm:prSet>
      <dgm:spPr/>
      <dgm:t>
        <a:bodyPr/>
        <a:lstStyle/>
        <a:p>
          <a:endParaRPr lang="en-US"/>
        </a:p>
      </dgm:t>
    </dgm:pt>
    <dgm:pt modelId="{0A42C4FD-8098-4AF0-A826-EC4442BC0952}" type="pres">
      <dgm:prSet presAssocID="{F42543D4-1290-4352-8728-2D0AB0D96610}" presName="textaccent4" presStyleCnt="0"/>
      <dgm:spPr/>
    </dgm:pt>
    <dgm:pt modelId="{D76DAD4B-4E76-4829-89E4-36672F5FF90C}" type="pres">
      <dgm:prSet presAssocID="{F42543D4-1290-4352-8728-2D0AB0D96610}" presName="accentRepeatNode" presStyleLbl="solidAlignAcc1" presStyleIdx="6" presStyleCnt="10"/>
      <dgm:spPr/>
    </dgm:pt>
    <dgm:pt modelId="{5639091C-A897-465A-B91D-7FCA428F9DF2}" type="pres">
      <dgm:prSet presAssocID="{9F96DDC4-B0AE-4D0D-A70F-D3C1DE78AB54}" presName="image4" presStyleCnt="0"/>
      <dgm:spPr/>
    </dgm:pt>
    <dgm:pt modelId="{23242E47-3A57-409E-8235-91CB5F9E9E58}" type="pres">
      <dgm:prSet presAssocID="{9F96DDC4-B0AE-4D0D-A70F-D3C1DE78AB54}" presName="imageRepeatNode" presStyleLbl="alignAcc1" presStyleIdx="3" presStyleCnt="5"/>
      <dgm:spPr/>
      <dgm:t>
        <a:bodyPr/>
        <a:lstStyle/>
        <a:p>
          <a:endParaRPr lang="en-US"/>
        </a:p>
      </dgm:t>
    </dgm:pt>
    <dgm:pt modelId="{7895924B-A4FC-4BD5-95B6-D7915ECA591C}" type="pres">
      <dgm:prSet presAssocID="{9F96DDC4-B0AE-4D0D-A70F-D3C1DE78AB54}" presName="imageaccent4" presStyleCnt="0"/>
      <dgm:spPr/>
    </dgm:pt>
    <dgm:pt modelId="{33CC9B56-DD04-4960-BEE4-B6CC2A210786}" type="pres">
      <dgm:prSet presAssocID="{9F96DDC4-B0AE-4D0D-A70F-D3C1DE78AB54}" presName="accentRepeatNode" presStyleLbl="solidAlignAcc1" presStyleIdx="7" presStyleCnt="10"/>
      <dgm:spPr/>
    </dgm:pt>
    <dgm:pt modelId="{55EBA283-9242-4037-8C42-1D3E6D4BF820}" type="pres">
      <dgm:prSet presAssocID="{43F7F75E-9212-4C27-A5AC-5A9C4A146C1C}" presName="text5" presStyleCnt="0"/>
      <dgm:spPr/>
    </dgm:pt>
    <dgm:pt modelId="{B095EC76-60D3-45AA-A46D-D3A00073A03B}" type="pres">
      <dgm:prSet presAssocID="{43F7F75E-9212-4C27-A5AC-5A9C4A146C1C}" presName="textRepeatNode" presStyleLbl="alignNode1" presStyleIdx="4" presStyleCnt="5">
        <dgm:presLayoutVars>
          <dgm:chMax val="0"/>
          <dgm:chPref val="0"/>
          <dgm:bulletEnabled val="1"/>
        </dgm:presLayoutVars>
      </dgm:prSet>
      <dgm:spPr/>
      <dgm:t>
        <a:bodyPr/>
        <a:lstStyle/>
        <a:p>
          <a:endParaRPr lang="en-US"/>
        </a:p>
      </dgm:t>
    </dgm:pt>
    <dgm:pt modelId="{0C1E19E8-1B9C-4800-BD49-9BD97F94E69C}" type="pres">
      <dgm:prSet presAssocID="{43F7F75E-9212-4C27-A5AC-5A9C4A146C1C}" presName="textaccent5" presStyleCnt="0"/>
      <dgm:spPr/>
    </dgm:pt>
    <dgm:pt modelId="{AD8586CB-2B1B-4D2C-B215-C6ECE84580F7}" type="pres">
      <dgm:prSet presAssocID="{43F7F75E-9212-4C27-A5AC-5A9C4A146C1C}" presName="accentRepeatNode" presStyleLbl="solidAlignAcc1" presStyleIdx="8" presStyleCnt="10"/>
      <dgm:spPr/>
    </dgm:pt>
    <dgm:pt modelId="{5AF75646-FE40-41D6-A6CE-B43B20926121}" type="pres">
      <dgm:prSet presAssocID="{29068DD7-B4C5-4E27-A39A-6C71A920C832}" presName="image5" presStyleCnt="0"/>
      <dgm:spPr/>
    </dgm:pt>
    <dgm:pt modelId="{768D2F35-A00E-4B99-B402-89EB2FE2121A}" type="pres">
      <dgm:prSet presAssocID="{29068DD7-B4C5-4E27-A39A-6C71A920C832}" presName="imageRepeatNode" presStyleLbl="alignAcc1" presStyleIdx="4" presStyleCnt="5"/>
      <dgm:spPr/>
      <dgm:t>
        <a:bodyPr/>
        <a:lstStyle/>
        <a:p>
          <a:endParaRPr lang="en-US"/>
        </a:p>
      </dgm:t>
    </dgm:pt>
    <dgm:pt modelId="{879C3788-DA51-4483-ADD7-93C8F0634C75}" type="pres">
      <dgm:prSet presAssocID="{29068DD7-B4C5-4E27-A39A-6C71A920C832}" presName="imageaccent5" presStyleCnt="0"/>
      <dgm:spPr/>
    </dgm:pt>
    <dgm:pt modelId="{D20CCEE7-44DF-45C1-8864-8B6A29DD4A3B}" type="pres">
      <dgm:prSet presAssocID="{29068DD7-B4C5-4E27-A39A-6C71A920C832}" presName="accentRepeatNode" presStyleLbl="solidAlignAcc1" presStyleIdx="9" presStyleCnt="10"/>
      <dgm:spPr/>
    </dgm:pt>
  </dgm:ptLst>
  <dgm:cxnLst>
    <dgm:cxn modelId="{C304C1C7-B2C8-4AD9-8E85-7F28685300B0}" type="presOf" srcId="{213B2254-3991-42C4-8998-6ABA1E12FAFB}" destId="{59890D33-F49B-42EA-8B14-B5038E946509}" srcOrd="0" destOrd="0" presId="urn:microsoft.com/office/officeart/2008/layout/HexagonCluster"/>
    <dgm:cxn modelId="{CD992B11-7B56-40E4-BD40-24711DA5165C}" type="presOf" srcId="{A4918358-9999-465D-A63B-5DD56E2CB518}" destId="{91FE58EE-DA0D-40CD-9E0A-59B7FC0B4DB2}" srcOrd="0" destOrd="0" presId="urn:microsoft.com/office/officeart/2008/layout/HexagonCluster"/>
    <dgm:cxn modelId="{3F714CD2-EE19-46CF-A7F2-A500DC8A3C55}" srcId="{BB4BAA05-43A2-4654-B874-DB2EA4DEC263}" destId="{F42543D4-1290-4352-8728-2D0AB0D96610}" srcOrd="3" destOrd="0" parTransId="{A9FE16D1-5F92-4FF6-87C6-075BB91A12E1}" sibTransId="{9F96DDC4-B0AE-4D0D-A70F-D3C1DE78AB54}"/>
    <dgm:cxn modelId="{4B3151CB-7324-4D80-BA2E-21908507FA05}" srcId="{BB4BAA05-43A2-4654-B874-DB2EA4DEC263}" destId="{43F7F75E-9212-4C27-A5AC-5A9C4A146C1C}" srcOrd="4" destOrd="0" parTransId="{10E65628-EA0D-47EF-9D3A-82E77BA60938}" sibTransId="{29068DD7-B4C5-4E27-A39A-6C71A920C832}"/>
    <dgm:cxn modelId="{58B2DD48-EA8F-4085-A761-8A9FDE726B30}" type="presOf" srcId="{9F96DDC4-B0AE-4D0D-A70F-D3C1DE78AB54}" destId="{23242E47-3A57-409E-8235-91CB5F9E9E58}" srcOrd="0" destOrd="0" presId="urn:microsoft.com/office/officeart/2008/layout/HexagonCluster"/>
    <dgm:cxn modelId="{0611FDF7-B185-4A9E-A8F6-3F5607A17DA5}" type="presOf" srcId="{D9CB2E9C-1E77-42E5-AA2B-9B9444EC37C4}" destId="{1024197E-0887-4027-95A8-4F16CED73A11}" srcOrd="0" destOrd="0" presId="urn:microsoft.com/office/officeart/2008/layout/HexagonCluster"/>
    <dgm:cxn modelId="{BF372B49-FD7E-4F21-B472-A3966D4F7D31}" type="presOf" srcId="{29068DD7-B4C5-4E27-A39A-6C71A920C832}" destId="{768D2F35-A00E-4B99-B402-89EB2FE2121A}" srcOrd="0" destOrd="0" presId="urn:microsoft.com/office/officeart/2008/layout/HexagonCluster"/>
    <dgm:cxn modelId="{473598E1-1299-4048-8E25-2914DDD26CAE}" type="presOf" srcId="{26BDA26C-DA63-43A3-9A94-EFAC30646E91}" destId="{E6139666-278B-4B58-A1EC-3C388EB32939}" srcOrd="0" destOrd="0" presId="urn:microsoft.com/office/officeart/2008/layout/HexagonCluster"/>
    <dgm:cxn modelId="{7AF8FC34-FF43-47E5-9A34-8B1BC95DBE7D}" type="presOf" srcId="{BB4BAA05-43A2-4654-B874-DB2EA4DEC263}" destId="{F65CB6D2-9EE0-4A77-9723-4FF9B2DA763F}" srcOrd="0" destOrd="0" presId="urn:microsoft.com/office/officeart/2008/layout/HexagonCluster"/>
    <dgm:cxn modelId="{2FD59F3A-BE97-4949-A6AF-A1780267E079}" srcId="{BB4BAA05-43A2-4654-B874-DB2EA4DEC263}" destId="{D899232F-7569-42F7-919E-38DB7A927DF1}" srcOrd="1" destOrd="0" parTransId="{791CB3EB-86EF-4FF9-A63C-2277F9BBEF75}" sibTransId="{D9CB2E9C-1E77-42E5-AA2B-9B9444EC37C4}"/>
    <dgm:cxn modelId="{57C58147-4BF1-46F1-9ECC-ED6733E0B692}" srcId="{BB4BAA05-43A2-4654-B874-DB2EA4DEC263}" destId="{213B2254-3991-42C4-8998-6ABA1E12FAFB}" srcOrd="0" destOrd="0" parTransId="{EE740E20-DED3-4871-9510-818C8FEE286E}" sibTransId="{A4918358-9999-465D-A63B-5DD56E2CB518}"/>
    <dgm:cxn modelId="{CC9577B5-32EE-43BE-A50A-40D188D26144}" type="presOf" srcId="{D899232F-7569-42F7-919E-38DB7A927DF1}" destId="{1DD078E4-963A-459A-A9E8-A7AC36700F89}" srcOrd="0" destOrd="0" presId="urn:microsoft.com/office/officeart/2008/layout/HexagonCluster"/>
    <dgm:cxn modelId="{AADA5011-BD13-4C5D-9A51-22CD224555D3}" type="presOf" srcId="{43F7F75E-9212-4C27-A5AC-5A9C4A146C1C}" destId="{B095EC76-60D3-45AA-A46D-D3A00073A03B}" srcOrd="0" destOrd="0" presId="urn:microsoft.com/office/officeart/2008/layout/HexagonCluster"/>
    <dgm:cxn modelId="{3FE2B012-FA6B-49F4-B340-F84305C8F0D3}" type="presOf" srcId="{F42543D4-1290-4352-8728-2D0AB0D96610}" destId="{5D2FD51E-1E92-4CEC-A07A-521A73C46183}" srcOrd="0" destOrd="0" presId="urn:microsoft.com/office/officeart/2008/layout/HexagonCluster"/>
    <dgm:cxn modelId="{6408F82F-F8EF-497A-B5C6-BB14FAEBE3D1}" srcId="{BB4BAA05-43A2-4654-B874-DB2EA4DEC263}" destId="{26BDA26C-DA63-43A3-9A94-EFAC30646E91}" srcOrd="2" destOrd="0" parTransId="{C203EC0B-B0D3-4277-B1CB-B5FFCA944C41}" sibTransId="{1FC739A1-0545-4DF5-A10D-1E88ECF69537}"/>
    <dgm:cxn modelId="{3D6CA6D4-10F9-4CE7-AF37-74FD220E763B}" type="presOf" srcId="{1FC739A1-0545-4DF5-A10D-1E88ECF69537}" destId="{D2FB48D5-076B-496F-AC66-5A5D8815B643}" srcOrd="0" destOrd="0" presId="urn:microsoft.com/office/officeart/2008/layout/HexagonCluster"/>
    <dgm:cxn modelId="{3FEE7BAB-9D1B-49B7-8A57-E4619A4C2547}" type="presParOf" srcId="{F65CB6D2-9EE0-4A77-9723-4FF9B2DA763F}" destId="{448B54B7-CC67-4A97-93B9-B87E8F360148}" srcOrd="0" destOrd="0" presId="urn:microsoft.com/office/officeart/2008/layout/HexagonCluster"/>
    <dgm:cxn modelId="{CDDFBD2A-2B37-4621-9192-B6E55751FD88}" type="presParOf" srcId="{448B54B7-CC67-4A97-93B9-B87E8F360148}" destId="{59890D33-F49B-42EA-8B14-B5038E946509}" srcOrd="0" destOrd="0" presId="urn:microsoft.com/office/officeart/2008/layout/HexagonCluster"/>
    <dgm:cxn modelId="{D6431BC0-EAEB-446E-838F-7F8537345C77}" type="presParOf" srcId="{F65CB6D2-9EE0-4A77-9723-4FF9B2DA763F}" destId="{E3984E7A-7464-4FDE-B66B-30F79A57B79B}" srcOrd="1" destOrd="0" presId="urn:microsoft.com/office/officeart/2008/layout/HexagonCluster"/>
    <dgm:cxn modelId="{41F4353A-CBDA-48B9-A1A7-A5ABDB3D0F7C}" type="presParOf" srcId="{E3984E7A-7464-4FDE-B66B-30F79A57B79B}" destId="{7AE358B5-910D-427B-B5CC-BF9C097DF698}" srcOrd="0" destOrd="0" presId="urn:microsoft.com/office/officeart/2008/layout/HexagonCluster"/>
    <dgm:cxn modelId="{69DDE1B5-4491-45DA-A812-7020CBC690A8}" type="presParOf" srcId="{F65CB6D2-9EE0-4A77-9723-4FF9B2DA763F}" destId="{D43E674D-C9E2-45A7-A1ED-37591186CFB3}" srcOrd="2" destOrd="0" presId="urn:microsoft.com/office/officeart/2008/layout/HexagonCluster"/>
    <dgm:cxn modelId="{7963E9B3-E09F-49AA-B462-65B4B02BEF8D}" type="presParOf" srcId="{D43E674D-C9E2-45A7-A1ED-37591186CFB3}" destId="{91FE58EE-DA0D-40CD-9E0A-59B7FC0B4DB2}" srcOrd="0" destOrd="0" presId="urn:microsoft.com/office/officeart/2008/layout/HexagonCluster"/>
    <dgm:cxn modelId="{4479129A-36F6-47C6-A122-9DDF26BF3AFD}" type="presParOf" srcId="{F65CB6D2-9EE0-4A77-9723-4FF9B2DA763F}" destId="{F3E4177A-C738-4259-B938-7049B064B71E}" srcOrd="3" destOrd="0" presId="urn:microsoft.com/office/officeart/2008/layout/HexagonCluster"/>
    <dgm:cxn modelId="{8EB0F8A8-7DB2-4E48-9C5B-AC1F0E20DA05}" type="presParOf" srcId="{F3E4177A-C738-4259-B938-7049B064B71E}" destId="{937F4B23-04E7-4276-A0ED-C52AD36A3EEF}" srcOrd="0" destOrd="0" presId="urn:microsoft.com/office/officeart/2008/layout/HexagonCluster"/>
    <dgm:cxn modelId="{B77F8E59-8873-479B-8F53-E0D0C70ED165}" type="presParOf" srcId="{F65CB6D2-9EE0-4A77-9723-4FF9B2DA763F}" destId="{D01FF1E7-BF03-4436-9C09-8999770EB6DB}" srcOrd="4" destOrd="0" presId="urn:microsoft.com/office/officeart/2008/layout/HexagonCluster"/>
    <dgm:cxn modelId="{C25C16EC-27C5-4101-BAA6-4AA1581DBF73}" type="presParOf" srcId="{D01FF1E7-BF03-4436-9C09-8999770EB6DB}" destId="{1DD078E4-963A-459A-A9E8-A7AC36700F89}" srcOrd="0" destOrd="0" presId="urn:microsoft.com/office/officeart/2008/layout/HexagonCluster"/>
    <dgm:cxn modelId="{BC489E7A-1792-477D-9F55-CAD591465169}" type="presParOf" srcId="{F65CB6D2-9EE0-4A77-9723-4FF9B2DA763F}" destId="{62F5C092-D5CA-47CA-9A98-EC2718A36D08}" srcOrd="5" destOrd="0" presId="urn:microsoft.com/office/officeart/2008/layout/HexagonCluster"/>
    <dgm:cxn modelId="{5669CCE9-CD3F-495E-8C39-A8B8B22E7E90}" type="presParOf" srcId="{62F5C092-D5CA-47CA-9A98-EC2718A36D08}" destId="{DCF21839-F8F0-4C6C-B183-4ED40CDE3B66}" srcOrd="0" destOrd="0" presId="urn:microsoft.com/office/officeart/2008/layout/HexagonCluster"/>
    <dgm:cxn modelId="{5B3C0EFE-191D-4B18-AE1E-F9E7947CB467}" type="presParOf" srcId="{F65CB6D2-9EE0-4A77-9723-4FF9B2DA763F}" destId="{EFA46EDB-1E14-48EE-9387-D4138F30A1D8}" srcOrd="6" destOrd="0" presId="urn:microsoft.com/office/officeart/2008/layout/HexagonCluster"/>
    <dgm:cxn modelId="{DDB791E2-FC92-4589-989C-85276F1BEF2A}" type="presParOf" srcId="{EFA46EDB-1E14-48EE-9387-D4138F30A1D8}" destId="{1024197E-0887-4027-95A8-4F16CED73A11}" srcOrd="0" destOrd="0" presId="urn:microsoft.com/office/officeart/2008/layout/HexagonCluster"/>
    <dgm:cxn modelId="{68D3B316-E131-4988-92F5-4D8B2CAB0484}" type="presParOf" srcId="{F65CB6D2-9EE0-4A77-9723-4FF9B2DA763F}" destId="{0894A2F5-1891-4F46-9D95-CFA7DFD6727B}" srcOrd="7" destOrd="0" presId="urn:microsoft.com/office/officeart/2008/layout/HexagonCluster"/>
    <dgm:cxn modelId="{C6E517B3-06B0-4BA2-9476-3FEF43253EB1}" type="presParOf" srcId="{0894A2F5-1891-4F46-9D95-CFA7DFD6727B}" destId="{7DBCBA64-9818-40E7-9A65-82D5160E4CAF}" srcOrd="0" destOrd="0" presId="urn:microsoft.com/office/officeart/2008/layout/HexagonCluster"/>
    <dgm:cxn modelId="{8B011440-478D-451E-B266-1F4350BB6A90}" type="presParOf" srcId="{F65CB6D2-9EE0-4A77-9723-4FF9B2DA763F}" destId="{20F7651B-C2CB-44FE-A923-6059538098FC}" srcOrd="8" destOrd="0" presId="urn:microsoft.com/office/officeart/2008/layout/HexagonCluster"/>
    <dgm:cxn modelId="{84550C04-F95B-4BFC-ABD2-446C98729B92}" type="presParOf" srcId="{20F7651B-C2CB-44FE-A923-6059538098FC}" destId="{E6139666-278B-4B58-A1EC-3C388EB32939}" srcOrd="0" destOrd="0" presId="urn:microsoft.com/office/officeart/2008/layout/HexagonCluster"/>
    <dgm:cxn modelId="{4DEECC34-0ABC-44E9-9E7E-BB4AC8CC884A}" type="presParOf" srcId="{F65CB6D2-9EE0-4A77-9723-4FF9B2DA763F}" destId="{98523543-0B4B-453A-AC82-A1241E722E14}" srcOrd="9" destOrd="0" presId="urn:microsoft.com/office/officeart/2008/layout/HexagonCluster"/>
    <dgm:cxn modelId="{DFD4AD7D-D317-46FD-99C7-40D4230FDDEA}" type="presParOf" srcId="{98523543-0B4B-453A-AC82-A1241E722E14}" destId="{0C06F17C-E5B0-439E-863B-B83BC39C9E92}" srcOrd="0" destOrd="0" presId="urn:microsoft.com/office/officeart/2008/layout/HexagonCluster"/>
    <dgm:cxn modelId="{9FF1E5B1-9FB1-4A86-8AA6-B238C320802C}" type="presParOf" srcId="{F65CB6D2-9EE0-4A77-9723-4FF9B2DA763F}" destId="{AD9D8E73-16BB-4F58-9B74-40EB601192AB}" srcOrd="10" destOrd="0" presId="urn:microsoft.com/office/officeart/2008/layout/HexagonCluster"/>
    <dgm:cxn modelId="{FA342C03-6DDA-4DA5-AF2C-5F8C45229BBD}" type="presParOf" srcId="{AD9D8E73-16BB-4F58-9B74-40EB601192AB}" destId="{D2FB48D5-076B-496F-AC66-5A5D8815B643}" srcOrd="0" destOrd="0" presId="urn:microsoft.com/office/officeart/2008/layout/HexagonCluster"/>
    <dgm:cxn modelId="{5DDA91F1-9EDF-4CB1-B71A-CD947BE2F719}" type="presParOf" srcId="{F65CB6D2-9EE0-4A77-9723-4FF9B2DA763F}" destId="{366115AB-4AB0-4016-9EC9-0FA65621D274}" srcOrd="11" destOrd="0" presId="urn:microsoft.com/office/officeart/2008/layout/HexagonCluster"/>
    <dgm:cxn modelId="{1F628472-D449-4215-AA8F-455820A29D26}" type="presParOf" srcId="{366115AB-4AB0-4016-9EC9-0FA65621D274}" destId="{3EA4B4A5-3FF9-4C89-9E48-0B4D57F23A97}" srcOrd="0" destOrd="0" presId="urn:microsoft.com/office/officeart/2008/layout/HexagonCluster"/>
    <dgm:cxn modelId="{0F5ACB52-964B-419F-A49F-E4344FFA7CD4}" type="presParOf" srcId="{F65CB6D2-9EE0-4A77-9723-4FF9B2DA763F}" destId="{796CAFA2-9F74-413E-A3C8-6BE2551EA321}" srcOrd="12" destOrd="0" presId="urn:microsoft.com/office/officeart/2008/layout/HexagonCluster"/>
    <dgm:cxn modelId="{E4AE2477-E5C4-4762-8A26-11C595B93F25}" type="presParOf" srcId="{796CAFA2-9F74-413E-A3C8-6BE2551EA321}" destId="{5D2FD51E-1E92-4CEC-A07A-521A73C46183}" srcOrd="0" destOrd="0" presId="urn:microsoft.com/office/officeart/2008/layout/HexagonCluster"/>
    <dgm:cxn modelId="{DB57B42C-411E-4D26-8A49-4207601BA2F5}" type="presParOf" srcId="{F65CB6D2-9EE0-4A77-9723-4FF9B2DA763F}" destId="{0A42C4FD-8098-4AF0-A826-EC4442BC0952}" srcOrd="13" destOrd="0" presId="urn:microsoft.com/office/officeart/2008/layout/HexagonCluster"/>
    <dgm:cxn modelId="{E73CCE07-E1C5-4238-AC0D-C45FD6E1BF69}" type="presParOf" srcId="{0A42C4FD-8098-4AF0-A826-EC4442BC0952}" destId="{D76DAD4B-4E76-4829-89E4-36672F5FF90C}" srcOrd="0" destOrd="0" presId="urn:microsoft.com/office/officeart/2008/layout/HexagonCluster"/>
    <dgm:cxn modelId="{18561607-CD7B-494D-856A-20F5F6976BBF}" type="presParOf" srcId="{F65CB6D2-9EE0-4A77-9723-4FF9B2DA763F}" destId="{5639091C-A897-465A-B91D-7FCA428F9DF2}" srcOrd="14" destOrd="0" presId="urn:microsoft.com/office/officeart/2008/layout/HexagonCluster"/>
    <dgm:cxn modelId="{0D2A30DD-6490-4395-96CF-A09B4AC19A06}" type="presParOf" srcId="{5639091C-A897-465A-B91D-7FCA428F9DF2}" destId="{23242E47-3A57-409E-8235-91CB5F9E9E58}" srcOrd="0" destOrd="0" presId="urn:microsoft.com/office/officeart/2008/layout/HexagonCluster"/>
    <dgm:cxn modelId="{F46BE7D0-E9B7-4715-ADC5-18A330993137}" type="presParOf" srcId="{F65CB6D2-9EE0-4A77-9723-4FF9B2DA763F}" destId="{7895924B-A4FC-4BD5-95B6-D7915ECA591C}" srcOrd="15" destOrd="0" presId="urn:microsoft.com/office/officeart/2008/layout/HexagonCluster"/>
    <dgm:cxn modelId="{838474F2-7CD9-4064-85DE-79A663B4BA11}" type="presParOf" srcId="{7895924B-A4FC-4BD5-95B6-D7915ECA591C}" destId="{33CC9B56-DD04-4960-BEE4-B6CC2A210786}" srcOrd="0" destOrd="0" presId="urn:microsoft.com/office/officeart/2008/layout/HexagonCluster"/>
    <dgm:cxn modelId="{AB4A098F-AF43-4EDC-9EAE-86F02FB8D8ED}" type="presParOf" srcId="{F65CB6D2-9EE0-4A77-9723-4FF9B2DA763F}" destId="{55EBA283-9242-4037-8C42-1D3E6D4BF820}" srcOrd="16" destOrd="0" presId="urn:microsoft.com/office/officeart/2008/layout/HexagonCluster"/>
    <dgm:cxn modelId="{979ED5EB-6987-4CD2-A766-2211BCEC3474}" type="presParOf" srcId="{55EBA283-9242-4037-8C42-1D3E6D4BF820}" destId="{B095EC76-60D3-45AA-A46D-D3A00073A03B}" srcOrd="0" destOrd="0" presId="urn:microsoft.com/office/officeart/2008/layout/HexagonCluster"/>
    <dgm:cxn modelId="{D3B0BE65-7084-4D71-A6B2-E5800F6CEAA4}" type="presParOf" srcId="{F65CB6D2-9EE0-4A77-9723-4FF9B2DA763F}" destId="{0C1E19E8-1B9C-4800-BD49-9BD97F94E69C}" srcOrd="17" destOrd="0" presId="urn:microsoft.com/office/officeart/2008/layout/HexagonCluster"/>
    <dgm:cxn modelId="{522BF8C3-44A5-4AF3-9C74-12A513EC6117}" type="presParOf" srcId="{0C1E19E8-1B9C-4800-BD49-9BD97F94E69C}" destId="{AD8586CB-2B1B-4D2C-B215-C6ECE84580F7}" srcOrd="0" destOrd="0" presId="urn:microsoft.com/office/officeart/2008/layout/HexagonCluster"/>
    <dgm:cxn modelId="{D0ED75D8-31CF-423B-AAAF-45AB019F78F3}" type="presParOf" srcId="{F65CB6D2-9EE0-4A77-9723-4FF9B2DA763F}" destId="{5AF75646-FE40-41D6-A6CE-B43B20926121}" srcOrd="18" destOrd="0" presId="urn:microsoft.com/office/officeart/2008/layout/HexagonCluster"/>
    <dgm:cxn modelId="{15B1D535-1203-49DB-BDC6-F33A3BB64A17}" type="presParOf" srcId="{5AF75646-FE40-41D6-A6CE-B43B20926121}" destId="{768D2F35-A00E-4B99-B402-89EB2FE2121A}" srcOrd="0" destOrd="0" presId="urn:microsoft.com/office/officeart/2008/layout/HexagonCluster"/>
    <dgm:cxn modelId="{F3405830-8531-4F9A-BFC3-A2C34D125D56}" type="presParOf" srcId="{F65CB6D2-9EE0-4A77-9723-4FF9B2DA763F}" destId="{879C3788-DA51-4483-ADD7-93C8F0634C75}" srcOrd="19" destOrd="0" presId="urn:microsoft.com/office/officeart/2008/layout/HexagonCluster"/>
    <dgm:cxn modelId="{9E774DE0-81C5-4992-B661-44392275FC65}" type="presParOf" srcId="{879C3788-DA51-4483-ADD7-93C8F0634C75}" destId="{D20CCEE7-44DF-45C1-8864-8B6A29DD4A3B}"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72A84E-93BC-4F41-AECC-C6F10BA7A492}">
      <dsp:nvSpPr>
        <dsp:cNvPr id="0" name=""/>
        <dsp:cNvSpPr/>
      </dsp:nvSpPr>
      <dsp:spPr>
        <a:xfrm>
          <a:off x="1809737" y="838246"/>
          <a:ext cx="1943124" cy="1943124"/>
        </a:xfrm>
        <a:prstGeom prst="ellipse">
          <a:avLst/>
        </a:prstGeom>
        <a:solidFill>
          <a:schemeClr val="accent2">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71120" tIns="71120" rIns="71120" bIns="71120" numCol="1" spcCol="1270" anchor="ctr" anchorCtr="0">
          <a:noAutofit/>
        </a:bodyPr>
        <a:lstStyle/>
        <a:p>
          <a:pPr lvl="0" algn="ctr" defTabSz="2489200">
            <a:lnSpc>
              <a:spcPct val="90000"/>
            </a:lnSpc>
            <a:spcBef>
              <a:spcPct val="0"/>
            </a:spcBef>
            <a:spcAft>
              <a:spcPct val="35000"/>
            </a:spcAft>
          </a:pPr>
          <a:r>
            <a:rPr lang="en-US" sz="5600" kern="1200" smtClean="0"/>
            <a:t>GIS</a:t>
          </a:r>
          <a:endParaRPr lang="en-US" sz="5600" kern="1200"/>
        </a:p>
      </dsp:txBody>
      <dsp:txXfrm>
        <a:off x="2094301" y="1122810"/>
        <a:ext cx="1373996" cy="1373996"/>
      </dsp:txXfrm>
    </dsp:sp>
    <dsp:sp modelId="{850787EF-5042-4D51-968A-814A74DAA956}">
      <dsp:nvSpPr>
        <dsp:cNvPr id="0" name=""/>
        <dsp:cNvSpPr/>
      </dsp:nvSpPr>
      <dsp:spPr>
        <a:xfrm>
          <a:off x="2295518" y="59950"/>
          <a:ext cx="971562" cy="971562"/>
        </a:xfrm>
        <a:prstGeom prst="ellipse">
          <a:avLst/>
        </a:prstGeom>
        <a:solidFill>
          <a:schemeClr val="accent2">
            <a:alpha val="50000"/>
            <a:hueOff val="-2880000"/>
            <a:satOff val="-10001"/>
            <a:lumOff val="1200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Con người</a:t>
          </a:r>
          <a:endParaRPr lang="en-US" sz="1800" kern="1200"/>
        </a:p>
      </dsp:txBody>
      <dsp:txXfrm>
        <a:off x="2437800" y="202232"/>
        <a:ext cx="686998" cy="686998"/>
      </dsp:txXfrm>
    </dsp:sp>
    <dsp:sp modelId="{FDE173F1-C4C8-4FAE-9E6D-9A14DB72A643}">
      <dsp:nvSpPr>
        <dsp:cNvPr id="0" name=""/>
        <dsp:cNvSpPr/>
      </dsp:nvSpPr>
      <dsp:spPr>
        <a:xfrm>
          <a:off x="3497727" y="933406"/>
          <a:ext cx="971562" cy="971562"/>
        </a:xfrm>
        <a:prstGeom prst="ellipse">
          <a:avLst/>
        </a:prstGeom>
        <a:solidFill>
          <a:schemeClr val="accent2">
            <a:alpha val="50000"/>
            <a:hueOff val="-5760000"/>
            <a:satOff val="-20001"/>
            <a:lumOff val="2400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Dữ liệu</a:t>
          </a:r>
          <a:endParaRPr lang="en-US" sz="1800" kern="1200"/>
        </a:p>
      </dsp:txBody>
      <dsp:txXfrm>
        <a:off x="3640009" y="1075688"/>
        <a:ext cx="686998" cy="686998"/>
      </dsp:txXfrm>
    </dsp:sp>
    <dsp:sp modelId="{A6BA83EB-9EB0-45BB-84B0-115EAD0EE6E5}">
      <dsp:nvSpPr>
        <dsp:cNvPr id="0" name=""/>
        <dsp:cNvSpPr/>
      </dsp:nvSpPr>
      <dsp:spPr>
        <a:xfrm>
          <a:off x="3038524" y="2346687"/>
          <a:ext cx="971562" cy="971562"/>
        </a:xfrm>
        <a:prstGeom prst="ellipse">
          <a:avLst/>
        </a:prstGeom>
        <a:solidFill>
          <a:schemeClr val="accent2">
            <a:alpha val="50000"/>
            <a:hueOff val="-8640000"/>
            <a:satOff val="-30002"/>
            <a:lumOff val="36001"/>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Phân tích</a:t>
          </a:r>
          <a:endParaRPr lang="en-US" sz="1800" kern="1200"/>
        </a:p>
      </dsp:txBody>
      <dsp:txXfrm>
        <a:off x="3180806" y="2488969"/>
        <a:ext cx="686998" cy="686998"/>
      </dsp:txXfrm>
    </dsp:sp>
    <dsp:sp modelId="{5DA8BA82-8066-4A09-9295-55B5FBECA817}">
      <dsp:nvSpPr>
        <dsp:cNvPr id="0" name=""/>
        <dsp:cNvSpPr/>
      </dsp:nvSpPr>
      <dsp:spPr>
        <a:xfrm>
          <a:off x="1552512" y="2346687"/>
          <a:ext cx="971562" cy="971562"/>
        </a:xfrm>
        <a:prstGeom prst="ellipse">
          <a:avLst/>
        </a:prstGeom>
        <a:solidFill>
          <a:schemeClr val="accent2">
            <a:alpha val="50000"/>
            <a:hueOff val="-11520000"/>
            <a:satOff val="-40002"/>
            <a:lumOff val="48001"/>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Phần mềm</a:t>
          </a:r>
          <a:endParaRPr lang="en-US" sz="1800" kern="1200"/>
        </a:p>
      </dsp:txBody>
      <dsp:txXfrm>
        <a:off x="1694794" y="2488969"/>
        <a:ext cx="686998" cy="686998"/>
      </dsp:txXfrm>
    </dsp:sp>
    <dsp:sp modelId="{F8B60E71-582D-4FAA-9554-01FB09296C63}">
      <dsp:nvSpPr>
        <dsp:cNvPr id="0" name=""/>
        <dsp:cNvSpPr/>
      </dsp:nvSpPr>
      <dsp:spPr>
        <a:xfrm>
          <a:off x="1093309" y="933406"/>
          <a:ext cx="971562" cy="971562"/>
        </a:xfrm>
        <a:prstGeom prst="ellipse">
          <a:avLst/>
        </a:prstGeom>
        <a:solidFill>
          <a:schemeClr val="accent2">
            <a:alpha val="50000"/>
            <a:hueOff val="-14400000"/>
            <a:satOff val="-50003"/>
            <a:lumOff val="60001"/>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Phần cứng</a:t>
          </a:r>
          <a:endParaRPr lang="en-US" sz="1800" kern="1200"/>
        </a:p>
      </dsp:txBody>
      <dsp:txXfrm>
        <a:off x="1235591" y="1075688"/>
        <a:ext cx="686998" cy="6869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6A591-8DF1-4CCC-B12C-A99C8B3FEFAB}">
      <dsp:nvSpPr>
        <dsp:cNvPr id="0" name=""/>
        <dsp:cNvSpPr/>
      </dsp:nvSpPr>
      <dsp:spPr>
        <a:xfrm>
          <a:off x="2113788" y="2067781"/>
          <a:ext cx="1563624" cy="1563624"/>
        </a:xfrm>
        <a:prstGeom prst="ellipse">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smtClean="0"/>
            <a:t>OpenGIS</a:t>
          </a:r>
          <a:endParaRPr lang="en-US" sz="2000" kern="1200"/>
        </a:p>
      </dsp:txBody>
      <dsp:txXfrm>
        <a:off x="2342775" y="2296768"/>
        <a:ext cx="1105650" cy="1105650"/>
      </dsp:txXfrm>
    </dsp:sp>
    <dsp:sp modelId="{1FEABB09-25A5-432F-9911-10478EF95599}">
      <dsp:nvSpPr>
        <dsp:cNvPr id="0" name=""/>
        <dsp:cNvSpPr/>
      </dsp:nvSpPr>
      <dsp:spPr>
        <a:xfrm rot="12900000">
          <a:off x="922869" y="1732732"/>
          <a:ext cx="1391805" cy="445632"/>
        </a:xfrm>
        <a:prstGeom prst="leftArrow">
          <a:avLst>
            <a:gd name="adj1" fmla="val 60000"/>
            <a:gd name="adj2" fmla="val 50000"/>
          </a:avLst>
        </a:prstGeom>
        <a:gradFill rotWithShape="0">
          <a:gsLst>
            <a:gs pos="0">
              <a:schemeClr val="accent2">
                <a:shade val="90000"/>
                <a:hueOff val="0"/>
                <a:satOff val="0"/>
                <a:lumOff val="0"/>
                <a:alphaOff val="0"/>
                <a:shade val="51000"/>
                <a:satMod val="130000"/>
              </a:schemeClr>
            </a:gs>
            <a:gs pos="80000">
              <a:schemeClr val="accent2">
                <a:shade val="90000"/>
                <a:hueOff val="0"/>
                <a:satOff val="0"/>
                <a:lumOff val="0"/>
                <a:alphaOff val="0"/>
                <a:shade val="93000"/>
                <a:satMod val="130000"/>
              </a:schemeClr>
            </a:gs>
            <a:gs pos="100000">
              <a:schemeClr val="accent2">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C92C280C-2205-4306-82DF-4CA179D8E44F}">
      <dsp:nvSpPr>
        <dsp:cNvPr id="0" name=""/>
        <dsp:cNvSpPr/>
      </dsp:nvSpPr>
      <dsp:spPr>
        <a:xfrm>
          <a:off x="306000" y="962218"/>
          <a:ext cx="1485442" cy="1188354"/>
        </a:xfrm>
        <a:prstGeom prst="roundRect">
          <a:avLst>
            <a:gd name="adj" fmla="val 10000"/>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778000">
            <a:lnSpc>
              <a:spcPct val="90000"/>
            </a:lnSpc>
            <a:spcBef>
              <a:spcPct val="0"/>
            </a:spcBef>
            <a:spcAft>
              <a:spcPct val="35000"/>
            </a:spcAft>
          </a:pPr>
          <a:r>
            <a:rPr lang="en-US" sz="4000" kern="1200" smtClean="0"/>
            <a:t>WMS</a:t>
          </a:r>
          <a:endParaRPr lang="en-US" sz="4000" kern="1200"/>
        </a:p>
      </dsp:txBody>
      <dsp:txXfrm>
        <a:off x="340806" y="997024"/>
        <a:ext cx="1415830" cy="1118742"/>
      </dsp:txXfrm>
    </dsp:sp>
    <dsp:sp modelId="{88511A48-A615-49FE-9DD2-D3313D7B4BD0}">
      <dsp:nvSpPr>
        <dsp:cNvPr id="0" name=""/>
        <dsp:cNvSpPr/>
      </dsp:nvSpPr>
      <dsp:spPr>
        <a:xfrm rot="16200000">
          <a:off x="2199697" y="1068057"/>
          <a:ext cx="1391805" cy="445632"/>
        </a:xfrm>
        <a:prstGeom prst="leftArrow">
          <a:avLst>
            <a:gd name="adj1" fmla="val 60000"/>
            <a:gd name="adj2" fmla="val 50000"/>
          </a:avLst>
        </a:prstGeom>
        <a:gradFill rotWithShape="0">
          <a:gsLst>
            <a:gs pos="0">
              <a:schemeClr val="accent2">
                <a:shade val="90000"/>
                <a:hueOff val="0"/>
                <a:satOff val="-13825"/>
                <a:lumOff val="14833"/>
                <a:alphaOff val="0"/>
                <a:shade val="51000"/>
                <a:satMod val="130000"/>
              </a:schemeClr>
            </a:gs>
            <a:gs pos="80000">
              <a:schemeClr val="accent2">
                <a:shade val="90000"/>
                <a:hueOff val="0"/>
                <a:satOff val="-13825"/>
                <a:lumOff val="14833"/>
                <a:alphaOff val="0"/>
                <a:shade val="93000"/>
                <a:satMod val="130000"/>
              </a:schemeClr>
            </a:gs>
            <a:gs pos="100000">
              <a:schemeClr val="accent2">
                <a:shade val="90000"/>
                <a:hueOff val="0"/>
                <a:satOff val="-13825"/>
                <a:lumOff val="1483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C3F546A9-636E-412E-8201-0B638FB5B99B}">
      <dsp:nvSpPr>
        <dsp:cNvPr id="0" name=""/>
        <dsp:cNvSpPr/>
      </dsp:nvSpPr>
      <dsp:spPr>
        <a:xfrm>
          <a:off x="2152878" y="794"/>
          <a:ext cx="1485442" cy="1188354"/>
        </a:xfrm>
        <a:prstGeom prst="roundRect">
          <a:avLst>
            <a:gd name="adj" fmla="val 10000"/>
          </a:avLst>
        </a:prstGeom>
        <a:gradFill rotWithShape="0">
          <a:gsLst>
            <a:gs pos="0">
              <a:schemeClr val="accent2">
                <a:shade val="80000"/>
                <a:hueOff val="0"/>
                <a:satOff val="-14010"/>
                <a:lumOff val="15876"/>
                <a:alphaOff val="0"/>
                <a:shade val="51000"/>
                <a:satMod val="130000"/>
              </a:schemeClr>
            </a:gs>
            <a:gs pos="80000">
              <a:schemeClr val="accent2">
                <a:shade val="80000"/>
                <a:hueOff val="0"/>
                <a:satOff val="-14010"/>
                <a:lumOff val="15876"/>
                <a:alphaOff val="0"/>
                <a:shade val="93000"/>
                <a:satMod val="130000"/>
              </a:schemeClr>
            </a:gs>
            <a:gs pos="100000">
              <a:schemeClr val="accent2">
                <a:shade val="80000"/>
                <a:hueOff val="0"/>
                <a:satOff val="-14010"/>
                <a:lumOff val="1587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778000">
            <a:lnSpc>
              <a:spcPct val="90000"/>
            </a:lnSpc>
            <a:spcBef>
              <a:spcPct val="0"/>
            </a:spcBef>
            <a:spcAft>
              <a:spcPct val="35000"/>
            </a:spcAft>
          </a:pPr>
          <a:r>
            <a:rPr lang="en-US" sz="4000" kern="1200" smtClean="0"/>
            <a:t>WFS</a:t>
          </a:r>
          <a:endParaRPr lang="en-US" sz="4000" kern="1200"/>
        </a:p>
      </dsp:txBody>
      <dsp:txXfrm>
        <a:off x="2187684" y="35600"/>
        <a:ext cx="1415830" cy="1118742"/>
      </dsp:txXfrm>
    </dsp:sp>
    <dsp:sp modelId="{4A1E67AE-D3D8-4DE3-B74F-BA402934B99D}">
      <dsp:nvSpPr>
        <dsp:cNvPr id="0" name=""/>
        <dsp:cNvSpPr/>
      </dsp:nvSpPr>
      <dsp:spPr>
        <a:xfrm rot="19500000">
          <a:off x="3476525" y="1732732"/>
          <a:ext cx="1391805" cy="445632"/>
        </a:xfrm>
        <a:prstGeom prst="leftArrow">
          <a:avLst>
            <a:gd name="adj1" fmla="val 60000"/>
            <a:gd name="adj2" fmla="val 50000"/>
          </a:avLst>
        </a:prstGeom>
        <a:gradFill rotWithShape="0">
          <a:gsLst>
            <a:gs pos="0">
              <a:schemeClr val="accent2">
                <a:shade val="90000"/>
                <a:hueOff val="0"/>
                <a:satOff val="-27650"/>
                <a:lumOff val="29667"/>
                <a:alphaOff val="0"/>
                <a:shade val="51000"/>
                <a:satMod val="130000"/>
              </a:schemeClr>
            </a:gs>
            <a:gs pos="80000">
              <a:schemeClr val="accent2">
                <a:shade val="90000"/>
                <a:hueOff val="0"/>
                <a:satOff val="-27650"/>
                <a:lumOff val="29667"/>
                <a:alphaOff val="0"/>
                <a:shade val="93000"/>
                <a:satMod val="130000"/>
              </a:schemeClr>
            </a:gs>
            <a:gs pos="100000">
              <a:schemeClr val="accent2">
                <a:shade val="90000"/>
                <a:hueOff val="0"/>
                <a:satOff val="-27650"/>
                <a:lumOff val="2966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DBE4DC52-6236-41D9-AD06-5D1262CDAD0C}">
      <dsp:nvSpPr>
        <dsp:cNvPr id="0" name=""/>
        <dsp:cNvSpPr/>
      </dsp:nvSpPr>
      <dsp:spPr>
        <a:xfrm>
          <a:off x="3999756" y="962218"/>
          <a:ext cx="1485442" cy="1188354"/>
        </a:xfrm>
        <a:prstGeom prst="roundRect">
          <a:avLst>
            <a:gd name="adj" fmla="val 10000"/>
          </a:avLst>
        </a:prstGeom>
        <a:gradFill rotWithShape="0">
          <a:gsLst>
            <a:gs pos="0">
              <a:schemeClr val="accent2">
                <a:shade val="80000"/>
                <a:hueOff val="0"/>
                <a:satOff val="-28019"/>
                <a:lumOff val="31752"/>
                <a:alphaOff val="0"/>
                <a:shade val="51000"/>
                <a:satMod val="130000"/>
              </a:schemeClr>
            </a:gs>
            <a:gs pos="80000">
              <a:schemeClr val="accent2">
                <a:shade val="80000"/>
                <a:hueOff val="0"/>
                <a:satOff val="-28019"/>
                <a:lumOff val="31752"/>
                <a:alphaOff val="0"/>
                <a:shade val="93000"/>
                <a:satMod val="130000"/>
              </a:schemeClr>
            </a:gs>
            <a:gs pos="100000">
              <a:schemeClr val="accent2">
                <a:shade val="80000"/>
                <a:hueOff val="0"/>
                <a:satOff val="-28019"/>
                <a:lumOff val="3175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778000">
            <a:lnSpc>
              <a:spcPct val="90000"/>
            </a:lnSpc>
            <a:spcBef>
              <a:spcPct val="0"/>
            </a:spcBef>
            <a:spcAft>
              <a:spcPct val="35000"/>
            </a:spcAft>
          </a:pPr>
          <a:r>
            <a:rPr lang="en-US" sz="4000" kern="1200" smtClean="0"/>
            <a:t>WCS</a:t>
          </a:r>
          <a:endParaRPr lang="en-US" sz="4000" kern="1200"/>
        </a:p>
      </dsp:txBody>
      <dsp:txXfrm>
        <a:off x="4034562" y="997024"/>
        <a:ext cx="1415830" cy="11187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90D33-F49B-42EA-8B14-B5038E946509}">
      <dsp:nvSpPr>
        <dsp:cNvPr id="0" name=""/>
        <dsp:cNvSpPr/>
      </dsp:nvSpPr>
      <dsp:spPr>
        <a:xfrm>
          <a:off x="1323296" y="3065683"/>
          <a:ext cx="1537731" cy="1320188"/>
        </a:xfrm>
        <a:prstGeom prst="hexagon">
          <a:avLst>
            <a:gd name="adj" fmla="val 25000"/>
            <a:gd name="vf" fmla="val 115470"/>
          </a:avLst>
        </a:prstGeom>
        <a:gradFill rotWithShape="0">
          <a:gsLst>
            <a:gs pos="0">
              <a:schemeClr val="accent6">
                <a:shade val="50000"/>
                <a:hueOff val="0"/>
                <a:satOff val="0"/>
                <a:lumOff val="0"/>
                <a:alphaOff val="0"/>
                <a:shade val="51000"/>
                <a:satMod val="130000"/>
              </a:schemeClr>
            </a:gs>
            <a:gs pos="80000">
              <a:schemeClr val="accent6">
                <a:shade val="50000"/>
                <a:hueOff val="0"/>
                <a:satOff val="0"/>
                <a:lumOff val="0"/>
                <a:alphaOff val="0"/>
                <a:shade val="93000"/>
                <a:satMod val="130000"/>
              </a:schemeClr>
            </a:gs>
            <a:gs pos="100000">
              <a:schemeClr val="accent6">
                <a:shade val="50000"/>
                <a:hueOff val="0"/>
                <a:satOff val="0"/>
                <a:lumOff val="0"/>
                <a:alphaOff val="0"/>
                <a:shade val="94000"/>
                <a:satMod val="135000"/>
              </a:schemeClr>
            </a:gs>
          </a:gsLst>
          <a:lin ang="16200000" scaled="0"/>
        </a:gradFill>
        <a:ln w="9525" cap="flat" cmpd="sng" algn="ctr">
          <a:solidFill>
            <a:schemeClr val="accent6">
              <a:shade val="5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GeoServer</a:t>
          </a:r>
          <a:endParaRPr lang="en-US" sz="1500" kern="1200"/>
        </a:p>
      </dsp:txBody>
      <dsp:txXfrm>
        <a:off x="1561456" y="3270150"/>
        <a:ext cx="1061411" cy="911254"/>
      </dsp:txXfrm>
    </dsp:sp>
    <dsp:sp modelId="{7AE358B5-910D-427B-B5CC-BF9C097DF698}">
      <dsp:nvSpPr>
        <dsp:cNvPr id="0" name=""/>
        <dsp:cNvSpPr/>
      </dsp:nvSpPr>
      <dsp:spPr>
        <a:xfrm>
          <a:off x="1359987" y="3656025"/>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1FE58EE-DA0D-40CD-9E0A-59B7FC0B4DB2}">
      <dsp:nvSpPr>
        <dsp:cNvPr id="0" name=""/>
        <dsp:cNvSpPr/>
      </dsp:nvSpPr>
      <dsp:spPr>
        <a:xfrm>
          <a:off x="0" y="2335837"/>
          <a:ext cx="1537731" cy="1320188"/>
        </a:xfrm>
        <a:prstGeom prst="hexagon">
          <a:avLst>
            <a:gd name="adj" fmla="val 25000"/>
            <a:gd name="vf" fmla="val 115470"/>
          </a:avLst>
        </a:prstGeom>
        <a:blipFill rotWithShape="1">
          <a:blip xmlns:r="http://schemas.openxmlformats.org/officeDocument/2006/relationships" r:embed="rId1"/>
          <a:stretch>
            <a:fillRect/>
          </a:stretch>
        </a:blipFill>
        <a:ln w="9525" cap="flat" cmpd="sng" algn="ctr">
          <a:solidFill>
            <a:schemeClr val="accent6">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37F4B23-04E7-4276-A0ED-C52AD36A3EEF}">
      <dsp:nvSpPr>
        <dsp:cNvPr id="0" name=""/>
        <dsp:cNvSpPr/>
      </dsp:nvSpPr>
      <dsp:spPr>
        <a:xfrm>
          <a:off x="1053419" y="3480679"/>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DD078E4-963A-459A-A9E8-A7AC36700F89}">
      <dsp:nvSpPr>
        <dsp:cNvPr id="0" name=""/>
        <dsp:cNvSpPr/>
      </dsp:nvSpPr>
      <dsp:spPr>
        <a:xfrm>
          <a:off x="2646593" y="2331620"/>
          <a:ext cx="1537731" cy="1320188"/>
        </a:xfrm>
        <a:prstGeom prst="hexagon">
          <a:avLst>
            <a:gd name="adj" fmla="val 25000"/>
            <a:gd name="vf" fmla="val 115470"/>
          </a:avLst>
        </a:prstGeom>
        <a:gradFill rotWithShape="0">
          <a:gsLst>
            <a:gs pos="0">
              <a:schemeClr val="accent6">
                <a:shade val="50000"/>
                <a:hueOff val="0"/>
                <a:satOff val="-14970"/>
                <a:lumOff val="19861"/>
                <a:alphaOff val="0"/>
                <a:shade val="51000"/>
                <a:satMod val="130000"/>
              </a:schemeClr>
            </a:gs>
            <a:gs pos="80000">
              <a:schemeClr val="accent6">
                <a:shade val="50000"/>
                <a:hueOff val="0"/>
                <a:satOff val="-14970"/>
                <a:lumOff val="19861"/>
                <a:alphaOff val="0"/>
                <a:shade val="93000"/>
                <a:satMod val="130000"/>
              </a:schemeClr>
            </a:gs>
            <a:gs pos="100000">
              <a:schemeClr val="accent6">
                <a:shade val="50000"/>
                <a:hueOff val="0"/>
                <a:satOff val="-14970"/>
                <a:lumOff val="19861"/>
                <a:alphaOff val="0"/>
                <a:shade val="94000"/>
                <a:satMod val="135000"/>
              </a:schemeClr>
            </a:gs>
          </a:gsLst>
          <a:lin ang="16200000" scaled="0"/>
        </a:gradFill>
        <a:ln w="9525" cap="flat" cmpd="sng" algn="ctr">
          <a:solidFill>
            <a:schemeClr val="accent6">
              <a:shade val="50000"/>
              <a:hueOff val="0"/>
              <a:satOff val="-14970"/>
              <a:lumOff val="19861"/>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OpenLayers</a:t>
          </a:r>
          <a:endParaRPr lang="en-US" sz="1500" kern="1200"/>
        </a:p>
      </dsp:txBody>
      <dsp:txXfrm>
        <a:off x="2884753" y="2536087"/>
        <a:ext cx="1061411" cy="911254"/>
      </dsp:txXfrm>
    </dsp:sp>
    <dsp:sp modelId="{DCF21839-F8F0-4C6C-B183-4ED40CDE3B66}">
      <dsp:nvSpPr>
        <dsp:cNvPr id="0" name=""/>
        <dsp:cNvSpPr/>
      </dsp:nvSpPr>
      <dsp:spPr>
        <a:xfrm>
          <a:off x="3704904" y="3473651"/>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024197E-0887-4027-95A8-4F16CED73A11}">
      <dsp:nvSpPr>
        <dsp:cNvPr id="0" name=""/>
        <dsp:cNvSpPr/>
      </dsp:nvSpPr>
      <dsp:spPr>
        <a:xfrm>
          <a:off x="3969075" y="3062871"/>
          <a:ext cx="1537731" cy="1320188"/>
        </a:xfrm>
        <a:prstGeom prst="hexagon">
          <a:avLst>
            <a:gd name="adj" fmla="val 25000"/>
            <a:gd name="vf" fmla="val 115470"/>
          </a:avLst>
        </a:prstGeom>
        <a:blipFill rotWithShape="1">
          <a:blip xmlns:r="http://schemas.openxmlformats.org/officeDocument/2006/relationships" r:embed="rId2"/>
          <a:stretch>
            <a:fillRect/>
          </a:stretch>
        </a:blipFill>
        <a:ln w="9525" cap="flat" cmpd="sng" algn="ctr">
          <a:solidFill>
            <a:schemeClr val="accent6">
              <a:shade val="50000"/>
              <a:hueOff val="0"/>
              <a:satOff val="-14970"/>
              <a:lumOff val="19861"/>
              <a:alphaOff val="0"/>
            </a:schemeClr>
          </a:solidFill>
          <a:prstDash val="solid"/>
        </a:ln>
        <a:effectLst/>
      </dsp:spPr>
      <dsp:style>
        <a:lnRef idx="1">
          <a:scrgbClr r="0" g="0" b="0"/>
        </a:lnRef>
        <a:fillRef idx="1">
          <a:scrgbClr r="0" g="0" b="0"/>
        </a:fillRef>
        <a:effectRef idx="0">
          <a:scrgbClr r="0" g="0" b="0"/>
        </a:effectRef>
        <a:fontRef idx="minor"/>
      </dsp:style>
    </dsp:sp>
    <dsp:sp modelId="{7DBCBA64-9818-40E7-9A65-82D5160E4CAF}">
      <dsp:nvSpPr>
        <dsp:cNvPr id="0" name=""/>
        <dsp:cNvSpPr/>
      </dsp:nvSpPr>
      <dsp:spPr>
        <a:xfrm>
          <a:off x="4006580" y="3650402"/>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6139666-278B-4B58-A1EC-3C388EB32939}">
      <dsp:nvSpPr>
        <dsp:cNvPr id="0" name=""/>
        <dsp:cNvSpPr/>
      </dsp:nvSpPr>
      <dsp:spPr>
        <a:xfrm>
          <a:off x="1323296" y="1605991"/>
          <a:ext cx="1537731" cy="1320188"/>
        </a:xfrm>
        <a:prstGeom prst="hexagon">
          <a:avLst>
            <a:gd name="adj" fmla="val 25000"/>
            <a:gd name="vf" fmla="val 115470"/>
          </a:avLst>
        </a:prstGeom>
        <a:gradFill rotWithShape="0">
          <a:gsLst>
            <a:gs pos="0">
              <a:schemeClr val="accent6">
                <a:shade val="50000"/>
                <a:hueOff val="0"/>
                <a:satOff val="-29940"/>
                <a:lumOff val="39722"/>
                <a:alphaOff val="0"/>
                <a:shade val="51000"/>
                <a:satMod val="130000"/>
              </a:schemeClr>
            </a:gs>
            <a:gs pos="80000">
              <a:schemeClr val="accent6">
                <a:shade val="50000"/>
                <a:hueOff val="0"/>
                <a:satOff val="-29940"/>
                <a:lumOff val="39722"/>
                <a:alphaOff val="0"/>
                <a:shade val="93000"/>
                <a:satMod val="130000"/>
              </a:schemeClr>
            </a:gs>
            <a:gs pos="100000">
              <a:schemeClr val="accent6">
                <a:shade val="50000"/>
                <a:hueOff val="0"/>
                <a:satOff val="-29940"/>
                <a:lumOff val="39722"/>
                <a:alphaOff val="0"/>
                <a:shade val="94000"/>
                <a:satMod val="135000"/>
              </a:schemeClr>
            </a:gs>
          </a:gsLst>
          <a:lin ang="16200000" scaled="0"/>
        </a:gradFill>
        <a:ln w="9525" cap="flat" cmpd="sng" algn="ctr">
          <a:solidFill>
            <a:schemeClr val="accent6">
              <a:shade val="50000"/>
              <a:hueOff val="0"/>
              <a:satOff val="-29940"/>
              <a:lumOff val="39722"/>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PostgreSQL</a:t>
          </a:r>
          <a:endParaRPr lang="en-US" sz="1500" kern="1200"/>
        </a:p>
      </dsp:txBody>
      <dsp:txXfrm>
        <a:off x="1561456" y="1810458"/>
        <a:ext cx="1061411" cy="911254"/>
      </dsp:txXfrm>
    </dsp:sp>
    <dsp:sp modelId="{0C06F17C-E5B0-439E-863B-B83BC39C9E92}">
      <dsp:nvSpPr>
        <dsp:cNvPr id="0" name=""/>
        <dsp:cNvSpPr/>
      </dsp:nvSpPr>
      <dsp:spPr>
        <a:xfrm>
          <a:off x="2376716" y="1630940"/>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2FB48D5-076B-496F-AC66-5A5D8815B643}">
      <dsp:nvSpPr>
        <dsp:cNvPr id="0" name=""/>
        <dsp:cNvSpPr/>
      </dsp:nvSpPr>
      <dsp:spPr>
        <a:xfrm>
          <a:off x="2646593" y="871928"/>
          <a:ext cx="1537731" cy="1320188"/>
        </a:xfrm>
        <a:prstGeom prst="hexagon">
          <a:avLst>
            <a:gd name="adj" fmla="val 25000"/>
            <a:gd name="vf" fmla="val 115470"/>
          </a:avLst>
        </a:prstGeom>
        <a:blipFill rotWithShape="1">
          <a:blip xmlns:r="http://schemas.openxmlformats.org/officeDocument/2006/relationships" r:embed="rId3"/>
          <a:stretch>
            <a:fillRect/>
          </a:stretch>
        </a:blipFill>
        <a:ln w="9525" cap="flat" cmpd="sng" algn="ctr">
          <a:solidFill>
            <a:schemeClr val="accent6">
              <a:shade val="50000"/>
              <a:hueOff val="0"/>
              <a:satOff val="-29940"/>
              <a:lumOff val="39722"/>
              <a:alphaOff val="0"/>
            </a:schemeClr>
          </a:solidFill>
          <a:prstDash val="solid"/>
        </a:ln>
        <a:effectLst/>
      </dsp:spPr>
      <dsp:style>
        <a:lnRef idx="1">
          <a:scrgbClr r="0" g="0" b="0"/>
        </a:lnRef>
        <a:fillRef idx="1">
          <a:scrgbClr r="0" g="0" b="0"/>
        </a:fillRef>
        <a:effectRef idx="0">
          <a:scrgbClr r="0" g="0" b="0"/>
        </a:effectRef>
        <a:fontRef idx="minor"/>
      </dsp:style>
    </dsp:sp>
    <dsp:sp modelId="{3EA4B4A5-3FF9-4C89-9E48-0B4D57F23A97}">
      <dsp:nvSpPr>
        <dsp:cNvPr id="0" name=""/>
        <dsp:cNvSpPr/>
      </dsp:nvSpPr>
      <dsp:spPr>
        <a:xfrm>
          <a:off x="2689806" y="1457000"/>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D2FD51E-1E92-4CEC-A07A-521A73C46183}">
      <dsp:nvSpPr>
        <dsp:cNvPr id="0" name=""/>
        <dsp:cNvSpPr/>
      </dsp:nvSpPr>
      <dsp:spPr>
        <a:xfrm>
          <a:off x="3969075" y="1603180"/>
          <a:ext cx="1537731" cy="1320188"/>
        </a:xfrm>
        <a:prstGeom prst="hexagon">
          <a:avLst>
            <a:gd name="adj" fmla="val 25000"/>
            <a:gd name="vf" fmla="val 115470"/>
          </a:avLst>
        </a:prstGeom>
        <a:gradFill rotWithShape="0">
          <a:gsLst>
            <a:gs pos="0">
              <a:schemeClr val="accent6">
                <a:shade val="50000"/>
                <a:hueOff val="0"/>
                <a:satOff val="-29940"/>
                <a:lumOff val="39722"/>
                <a:alphaOff val="0"/>
                <a:shade val="51000"/>
                <a:satMod val="130000"/>
              </a:schemeClr>
            </a:gs>
            <a:gs pos="80000">
              <a:schemeClr val="accent6">
                <a:shade val="50000"/>
                <a:hueOff val="0"/>
                <a:satOff val="-29940"/>
                <a:lumOff val="39722"/>
                <a:alphaOff val="0"/>
                <a:shade val="93000"/>
                <a:satMod val="130000"/>
              </a:schemeClr>
            </a:gs>
            <a:gs pos="100000">
              <a:schemeClr val="accent6">
                <a:shade val="50000"/>
                <a:hueOff val="0"/>
                <a:satOff val="-29940"/>
                <a:lumOff val="39722"/>
                <a:alphaOff val="0"/>
                <a:shade val="94000"/>
                <a:satMod val="135000"/>
              </a:schemeClr>
            </a:gs>
          </a:gsLst>
          <a:lin ang="16200000" scaled="0"/>
        </a:gradFill>
        <a:ln w="9525" cap="flat" cmpd="sng" algn="ctr">
          <a:solidFill>
            <a:schemeClr val="accent6">
              <a:shade val="50000"/>
              <a:hueOff val="0"/>
              <a:satOff val="-29940"/>
              <a:lumOff val="39722"/>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PostGIS</a:t>
          </a:r>
          <a:endParaRPr lang="en-US" sz="1500" kern="1200"/>
        </a:p>
      </dsp:txBody>
      <dsp:txXfrm>
        <a:off x="4207235" y="1807647"/>
        <a:ext cx="1061411" cy="911254"/>
      </dsp:txXfrm>
    </dsp:sp>
    <dsp:sp modelId="{D76DAD4B-4E76-4829-89E4-36672F5FF90C}">
      <dsp:nvSpPr>
        <dsp:cNvPr id="0" name=""/>
        <dsp:cNvSpPr/>
      </dsp:nvSpPr>
      <dsp:spPr>
        <a:xfrm>
          <a:off x="5299710" y="2188251"/>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3242E47-3A57-409E-8235-91CB5F9E9E58}">
      <dsp:nvSpPr>
        <dsp:cNvPr id="0" name=""/>
        <dsp:cNvSpPr/>
      </dsp:nvSpPr>
      <dsp:spPr>
        <a:xfrm>
          <a:off x="5292371" y="2345324"/>
          <a:ext cx="1537731" cy="1320188"/>
        </a:xfrm>
        <a:prstGeom prst="hexagon">
          <a:avLst>
            <a:gd name="adj" fmla="val 25000"/>
            <a:gd name="vf" fmla="val 115470"/>
          </a:avLst>
        </a:prstGeom>
        <a:blipFill rotWithShape="1">
          <a:blip xmlns:r="http://schemas.openxmlformats.org/officeDocument/2006/relationships" r:embed="rId4"/>
          <a:stretch>
            <a:fillRect/>
          </a:stretch>
        </a:blipFill>
        <a:ln w="9525" cap="flat" cmpd="sng" algn="ctr">
          <a:solidFill>
            <a:schemeClr val="accent6">
              <a:shade val="50000"/>
              <a:hueOff val="0"/>
              <a:satOff val="-29940"/>
              <a:lumOff val="39722"/>
              <a:alphaOff val="0"/>
            </a:schemeClr>
          </a:solidFill>
          <a:prstDash val="solid"/>
        </a:ln>
        <a:effectLst/>
      </dsp:spPr>
      <dsp:style>
        <a:lnRef idx="1">
          <a:scrgbClr r="0" g="0" b="0"/>
        </a:lnRef>
        <a:fillRef idx="1">
          <a:scrgbClr r="0" g="0" b="0"/>
        </a:fillRef>
        <a:effectRef idx="0">
          <a:scrgbClr r="0" g="0" b="0"/>
        </a:effectRef>
        <a:fontRef idx="minor"/>
      </dsp:style>
    </dsp:sp>
    <dsp:sp modelId="{33CC9B56-DD04-4960-BEE4-B6CC2A210786}">
      <dsp:nvSpPr>
        <dsp:cNvPr id="0" name=""/>
        <dsp:cNvSpPr/>
      </dsp:nvSpPr>
      <dsp:spPr>
        <a:xfrm>
          <a:off x="5592417" y="2369219"/>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095EC76-60D3-45AA-A46D-D3A00073A03B}">
      <dsp:nvSpPr>
        <dsp:cNvPr id="0" name=""/>
        <dsp:cNvSpPr/>
      </dsp:nvSpPr>
      <dsp:spPr>
        <a:xfrm>
          <a:off x="5292371" y="885984"/>
          <a:ext cx="1537731" cy="1320188"/>
        </a:xfrm>
        <a:prstGeom prst="hexagon">
          <a:avLst>
            <a:gd name="adj" fmla="val 25000"/>
            <a:gd name="vf" fmla="val 115470"/>
          </a:avLst>
        </a:prstGeom>
        <a:gradFill rotWithShape="0">
          <a:gsLst>
            <a:gs pos="0">
              <a:schemeClr val="accent6">
                <a:shade val="50000"/>
                <a:hueOff val="0"/>
                <a:satOff val="-14970"/>
                <a:lumOff val="19861"/>
                <a:alphaOff val="0"/>
                <a:shade val="51000"/>
                <a:satMod val="130000"/>
              </a:schemeClr>
            </a:gs>
            <a:gs pos="80000">
              <a:schemeClr val="accent6">
                <a:shade val="50000"/>
                <a:hueOff val="0"/>
                <a:satOff val="-14970"/>
                <a:lumOff val="19861"/>
                <a:alphaOff val="0"/>
                <a:shade val="93000"/>
                <a:satMod val="130000"/>
              </a:schemeClr>
            </a:gs>
            <a:gs pos="100000">
              <a:schemeClr val="accent6">
                <a:shade val="50000"/>
                <a:hueOff val="0"/>
                <a:satOff val="-14970"/>
                <a:lumOff val="19861"/>
                <a:alphaOff val="0"/>
                <a:shade val="94000"/>
                <a:satMod val="135000"/>
              </a:schemeClr>
            </a:gs>
          </a:gsLst>
          <a:lin ang="16200000" scaled="0"/>
        </a:gradFill>
        <a:ln w="9525" cap="flat" cmpd="sng" algn="ctr">
          <a:solidFill>
            <a:schemeClr val="accent6">
              <a:shade val="50000"/>
              <a:hueOff val="0"/>
              <a:satOff val="-14970"/>
              <a:lumOff val="19861"/>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0" tIns="19050" rIns="0" bIns="19050" numCol="1" spcCol="1270" anchor="ctr" anchorCtr="0">
          <a:noAutofit/>
        </a:bodyPr>
        <a:lstStyle/>
        <a:p>
          <a:pPr lvl="0" algn="ctr" defTabSz="666750">
            <a:lnSpc>
              <a:spcPct val="90000"/>
            </a:lnSpc>
            <a:spcBef>
              <a:spcPct val="0"/>
            </a:spcBef>
            <a:spcAft>
              <a:spcPct val="35000"/>
            </a:spcAft>
          </a:pPr>
          <a:r>
            <a:rPr lang="en-US" sz="1500" kern="1200" smtClean="0"/>
            <a:t>pgRouting</a:t>
          </a:r>
          <a:endParaRPr lang="en-US" sz="1500" kern="1200"/>
        </a:p>
      </dsp:txBody>
      <dsp:txXfrm>
        <a:off x="5530531" y="1090451"/>
        <a:ext cx="1061411" cy="911254"/>
      </dsp:txXfrm>
    </dsp:sp>
    <dsp:sp modelId="{AD8586CB-2B1B-4D2C-B215-C6ECE84580F7}">
      <dsp:nvSpPr>
        <dsp:cNvPr id="0" name=""/>
        <dsp:cNvSpPr/>
      </dsp:nvSpPr>
      <dsp:spPr>
        <a:xfrm>
          <a:off x="6623006" y="1477732"/>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68D2F35-A00E-4B99-B402-89EB2FE2121A}">
      <dsp:nvSpPr>
        <dsp:cNvPr id="0" name=""/>
        <dsp:cNvSpPr/>
      </dsp:nvSpPr>
      <dsp:spPr>
        <a:xfrm>
          <a:off x="6615668" y="1622506"/>
          <a:ext cx="1537731" cy="1320188"/>
        </a:xfrm>
        <a:prstGeom prst="hexagon">
          <a:avLst>
            <a:gd name="adj" fmla="val 25000"/>
            <a:gd name="vf" fmla="val 115470"/>
          </a:avLst>
        </a:prstGeom>
        <a:blipFill rotWithShape="1">
          <a:blip xmlns:r="http://schemas.openxmlformats.org/officeDocument/2006/relationships" r:embed="rId5"/>
          <a:stretch>
            <a:fillRect/>
          </a:stretch>
        </a:blipFill>
        <a:ln w="9525" cap="flat" cmpd="sng" algn="ctr">
          <a:solidFill>
            <a:schemeClr val="accent6">
              <a:shade val="50000"/>
              <a:hueOff val="0"/>
              <a:satOff val="-14970"/>
              <a:lumOff val="19861"/>
              <a:alphaOff val="0"/>
            </a:schemeClr>
          </a:solidFill>
          <a:prstDash val="solid"/>
        </a:ln>
        <a:effectLst/>
      </dsp:spPr>
      <dsp:style>
        <a:lnRef idx="1">
          <a:scrgbClr r="0" g="0" b="0"/>
        </a:lnRef>
        <a:fillRef idx="1">
          <a:scrgbClr r="0" g="0" b="0"/>
        </a:fillRef>
        <a:effectRef idx="0">
          <a:scrgbClr r="0" g="0" b="0"/>
        </a:effectRef>
        <a:fontRef idx="minor"/>
      </dsp:style>
    </dsp:sp>
    <dsp:sp modelId="{D20CCEE7-44DF-45C1-8864-8B6A29DD4A3B}">
      <dsp:nvSpPr>
        <dsp:cNvPr id="0" name=""/>
        <dsp:cNvSpPr/>
      </dsp:nvSpPr>
      <dsp:spPr>
        <a:xfrm>
          <a:off x="6922236" y="1652024"/>
          <a:ext cx="179374" cy="154613"/>
        </a:xfrm>
        <a:prstGeom prst="hexagon">
          <a:avLst>
            <a:gd name="adj" fmla="val 25000"/>
            <a:gd name="vf" fmla="val 115470"/>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6F56A9-B455-4184-8F8C-F88AA7946CB5}" type="datetimeFigureOut">
              <a:rPr lang="en-US" smtClean="0"/>
              <a:t>5/12/2012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334077-1C32-43B3-8A39-C5C9F84565EF}" type="slidenum">
              <a:rPr lang="en-US" smtClean="0"/>
              <a:t>‹#›</a:t>
            </a:fld>
            <a:endParaRPr lang="en-US"/>
          </a:p>
        </p:txBody>
      </p:sp>
    </p:spTree>
    <p:extLst>
      <p:ext uri="{BB962C8B-B14F-4D97-AF65-F5344CB8AC3E}">
        <p14:creationId xmlns:p14="http://schemas.microsoft.com/office/powerpoint/2010/main" val="2190124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10 giây</a:t>
            </a:r>
          </a:p>
          <a:p>
            <a:r>
              <a:rPr lang="en-US" smtClean="0"/>
              <a:t>Kính</a:t>
            </a:r>
            <a:r>
              <a:rPr lang="en-US" baseline="0" smtClean="0"/>
              <a:t> thưa quý thầy cô cùng các bạn!</a:t>
            </a:r>
          </a:p>
          <a:p>
            <a:r>
              <a:rPr lang="en-US" baseline="0" smtClean="0"/>
              <a:t>Em xin phép được trình bày đề tài luận văn tốt nghiệp: Xây dựng hệ thống thông tin địa lý về hạ tầng giao thông bộ thành phố Cần Thơ</a:t>
            </a:r>
          </a:p>
          <a:p>
            <a:r>
              <a:rPr lang="en-US" smtClean="0"/>
              <a:t>Do thầy</a:t>
            </a:r>
            <a:r>
              <a:rPr lang="en-US" baseline="0" smtClean="0"/>
              <a:t> Phan Tấn Tài hướng dẫn</a:t>
            </a:r>
          </a:p>
          <a:p>
            <a:r>
              <a:rPr lang="en-US" baseline="0" smtClean="0"/>
              <a:t>Và em Hoàng Đức Nhã thực hiện.</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a:t>
            </a:fld>
            <a:endParaRPr lang="en-US"/>
          </a:p>
        </p:txBody>
      </p:sp>
    </p:spTree>
    <p:extLst>
      <p:ext uri="{BB962C8B-B14F-4D97-AF65-F5344CB8AC3E}">
        <p14:creationId xmlns:p14="http://schemas.microsoft.com/office/powerpoint/2010/main" val="3594838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smtClean="0"/>
              <a:t>OGC (Open Geospatial Consortium)</a:t>
            </a:r>
          </a:p>
          <a:p>
            <a:pPr algn="just"/>
            <a:r>
              <a:rPr lang="en-US" smtClean="0"/>
              <a:t>Thành</a:t>
            </a:r>
            <a:r>
              <a:rPr lang="en-US" baseline="0" smtClean="0"/>
              <a:t> lập 25/9/1994</a:t>
            </a:r>
          </a:p>
          <a:p>
            <a:pPr algn="just"/>
            <a:r>
              <a:rPr lang="en-US" smtClean="0"/>
              <a:t>L</a:t>
            </a:r>
            <a:r>
              <a:rPr lang="vi-VN" smtClean="0"/>
              <a:t>à một tổ chức xây dựng các chuẩn với tính chất đồng tâm, tự nguyện, có tính toàn cầu và phi lợi nhuận.</a:t>
            </a:r>
            <a:endParaRPr lang="en-US" smtClean="0"/>
          </a:p>
          <a:p>
            <a:pPr algn="just"/>
            <a:r>
              <a:rPr lang="en-US" smtClean="0"/>
              <a:t>T</a:t>
            </a:r>
            <a:r>
              <a:rPr lang="vi-VN" smtClean="0"/>
              <a:t>hường gọi đó là các đặc tả OPENGIS (OpenGIS Specifications)</a:t>
            </a:r>
            <a:r>
              <a:rPr lang="en-US" smtClean="0"/>
              <a:t>.</a:t>
            </a:r>
          </a:p>
          <a:p>
            <a:pPr algn="just"/>
            <a:r>
              <a:rPr lang="vi-VN" smtClean="0"/>
              <a:t>Các đặc tả OpenGIS hỗ trợ các giải pháp đồng vận hành, tích hợp làm cho dữ liệu địa lý luôn sẵn sàng phục vụ cho Web, các dịch vụ trên nền tảng định vị, các dịch vụ không dây và phù hợp với các xu hướng chính của công nghệ thông tin.</a:t>
            </a:r>
            <a:endParaRPr lang="en-US" smtClean="0"/>
          </a:p>
          <a:p>
            <a:pPr algn="just"/>
            <a:endParaRPr lang="en-US" smtClean="0"/>
          </a:p>
          <a:p>
            <a:pPr algn="just"/>
            <a:endParaRPr lang="en-US" smtClean="0"/>
          </a:p>
          <a:p>
            <a:pPr algn="just"/>
            <a:r>
              <a:rPr lang="vi-VN" b="1" smtClean="0"/>
              <a:t>OpenGIS đưa ra </a:t>
            </a:r>
            <a:r>
              <a:rPr lang="en-US" b="1" smtClean="0"/>
              <a:t>3</a:t>
            </a:r>
            <a:r>
              <a:rPr lang="vi-VN" b="1" smtClean="0"/>
              <a:t> chuẩn dịch vụ truy cập thông tin địa lý mang tính chuẩn hóa cao là:</a:t>
            </a:r>
            <a:endParaRPr lang="en-US" b="1" smtClean="0"/>
          </a:p>
          <a:p>
            <a:pPr marL="171450" indent="-171450" algn="just">
              <a:buFont typeface="Arial" pitchFamily="34" charset="0"/>
              <a:buChar char="•"/>
            </a:pPr>
            <a:r>
              <a:rPr lang="en-US" smtClean="0"/>
              <a:t>WMS (Web Map Service): </a:t>
            </a:r>
            <a:r>
              <a:rPr lang="vi-VN" smtClean="0"/>
              <a:t>giúp tạo ra các bản đồ dựa trên các dữ liệu địa lý.</a:t>
            </a:r>
            <a:r>
              <a:rPr lang="en-US" smtClean="0"/>
              <a:t> </a:t>
            </a:r>
            <a:r>
              <a:rPr lang="vi-VN" smtClean="0"/>
              <a:t>Các bản đồ này được hiển thị dưới định dạng ảnh như PNG, GIF, JPEG hoặc các định dạng thành phần đồ họa vector như SVG (Scalable Vector Graphics), WebCGM (Web Computer Graphics Metafile).</a:t>
            </a:r>
            <a:endParaRPr lang="en-US" smtClean="0"/>
          </a:p>
          <a:p>
            <a:pPr marL="171450" indent="-171450" algn="just">
              <a:buFont typeface="Arial" pitchFamily="34" charset="0"/>
              <a:buChar char="•"/>
            </a:pPr>
            <a:r>
              <a:rPr lang="en-US" smtClean="0"/>
              <a:t>WFS (Web Feature Service): </a:t>
            </a:r>
            <a:r>
              <a:rPr lang="vi-VN" smtClean="0"/>
              <a:t>cho phép một client nhận và cập nhật dữ liệu không gian được mã hóa trong GML từ nhiều WFS khác nhau.</a:t>
            </a:r>
            <a:endParaRPr lang="en-US" smtClean="0"/>
          </a:p>
          <a:p>
            <a:pPr marL="171450" indent="-171450" algn="just">
              <a:buFont typeface="Arial" pitchFamily="34" charset="0"/>
              <a:buChar char="•"/>
            </a:pPr>
            <a:r>
              <a:rPr lang="en-US" smtClean="0"/>
              <a:t>WCS (Web Coverage Service): </a:t>
            </a:r>
            <a:r>
              <a:rPr lang="vi-VN" smtClean="0"/>
              <a:t>cung cấp dữ liệu dưới dạng Coverage. Coverage là loại dữ liệu biểu diễn các hiện tượng thay đổi theo không gian.</a:t>
            </a:r>
            <a:endParaRPr lang="en-US" smtClean="0"/>
          </a:p>
          <a:p>
            <a:pPr marL="0" indent="0" algn="just">
              <a:buFont typeface="Arial" pitchFamily="34" charset="0"/>
              <a:buNone/>
            </a:pPr>
            <a:endParaRPr lang="en-US" smtClean="0"/>
          </a:p>
          <a:p>
            <a:pPr marL="0" indent="0" algn="just">
              <a:buFont typeface="Arial" pitchFamily="34" charset="0"/>
              <a:buNone/>
            </a:pPr>
            <a:r>
              <a:rPr lang="vi-VN" b="1" smtClean="0"/>
              <a:t>Ngoài đặc tả</a:t>
            </a:r>
            <a:r>
              <a:rPr lang="en-US" b="1" baseline="0" smtClean="0"/>
              <a:t> </a:t>
            </a:r>
            <a:r>
              <a:rPr lang="vi-VN" b="1" smtClean="0"/>
              <a:t>dịch vụ, OpenGIS còn đặc tả một số chuẩn phục vụ cho quá trình truy vấn, truyền tải, định dạng thông tin:</a:t>
            </a:r>
            <a:endParaRPr lang="en-US" b="1" smtClean="0"/>
          </a:p>
          <a:p>
            <a:pPr marL="171450" indent="-171450" algn="just">
              <a:buFont typeface="Arial" pitchFamily="34" charset="0"/>
              <a:buChar char="•"/>
            </a:pPr>
            <a:r>
              <a:rPr lang="vi-VN" smtClean="0"/>
              <a:t>GML</a:t>
            </a:r>
            <a:endParaRPr lang="en-US" smtClean="0"/>
          </a:p>
          <a:p>
            <a:pPr marL="171450" indent="-171450" algn="just">
              <a:buFont typeface="Arial" pitchFamily="34" charset="0"/>
              <a:buChar char="•"/>
            </a:pPr>
            <a:r>
              <a:rPr lang="vi-VN" smtClean="0"/>
              <a:t>KML</a:t>
            </a:r>
            <a:endParaRPr lang="en-US" smtClean="0"/>
          </a:p>
          <a:p>
            <a:pPr marL="171450" indent="-171450" algn="just">
              <a:buFont typeface="Arial" pitchFamily="34" charset="0"/>
              <a:buChar char="•"/>
            </a:pPr>
            <a:r>
              <a:rPr lang="vi-VN" smtClean="0"/>
              <a:t>Filter Encoding</a:t>
            </a:r>
            <a:endParaRPr lang="en-US" smtClean="0"/>
          </a:p>
          <a:p>
            <a:pPr marL="171450" indent="-171450" algn="just">
              <a:buFont typeface="Arial" pitchFamily="34" charset="0"/>
              <a:buChar char="•"/>
            </a:pPr>
            <a:r>
              <a:rPr lang="vi-VN" smtClean="0"/>
              <a:t>Simple Features</a:t>
            </a:r>
            <a:endParaRPr lang="en-US" smtClean="0"/>
          </a:p>
          <a:p>
            <a:pPr marL="171450" indent="-171450" algn="just">
              <a:buFont typeface="Arial" pitchFamily="34" charset="0"/>
              <a:buChar char="•"/>
            </a:pPr>
            <a:r>
              <a:rPr lang="vi-VN" smtClean="0"/>
              <a:t>GeoAPI</a:t>
            </a:r>
            <a:endParaRPr lang="en-US" smtClean="0"/>
          </a:p>
          <a:p>
            <a:pPr marL="171450" indent="-171450" algn="just">
              <a:buFont typeface="Arial" pitchFamily="34" charset="0"/>
              <a:buChar char="•"/>
            </a:pPr>
            <a:r>
              <a:rPr lang="vi-VN" smtClean="0"/>
              <a:t>CityGML…</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10</a:t>
            </a:fld>
            <a:endParaRPr lang="en-US"/>
          </a:p>
        </p:txBody>
      </p:sp>
    </p:spTree>
    <p:extLst>
      <p:ext uri="{BB962C8B-B14F-4D97-AF65-F5344CB8AC3E}">
        <p14:creationId xmlns:p14="http://schemas.microsoft.com/office/powerpoint/2010/main" val="4058733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11</a:t>
            </a:fld>
            <a:endParaRPr lang="en-US"/>
          </a:p>
        </p:txBody>
      </p:sp>
    </p:spTree>
    <p:extLst>
      <p:ext uri="{BB962C8B-B14F-4D97-AF65-F5344CB8AC3E}">
        <p14:creationId xmlns:p14="http://schemas.microsoft.com/office/powerpoint/2010/main" val="4058733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12</a:t>
            </a:fld>
            <a:endParaRPr lang="en-US"/>
          </a:p>
        </p:txBody>
      </p:sp>
    </p:spTree>
    <p:extLst>
      <p:ext uri="{BB962C8B-B14F-4D97-AF65-F5344CB8AC3E}">
        <p14:creationId xmlns:p14="http://schemas.microsoft.com/office/powerpoint/2010/main" val="4058733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b="1" smtClean="0"/>
              <a:t>GeoServer</a:t>
            </a:r>
            <a:r>
              <a:rPr lang="vi-VN" smtClean="0"/>
              <a:t> được phát triển trên nền công nghệ JAVA sử dụng bộ thư viện Geotools, có khả năng kết nối với hầu hết các hệ quản trị cơ sở dữ liệu phổ biến như: Microsoft SQL Server 2008, MySQL, PostgreSQL+PostGIS, …</a:t>
            </a:r>
            <a:endParaRPr lang="en-US" smtClean="0"/>
          </a:p>
          <a:p>
            <a:pPr algn="just"/>
            <a:endParaRPr lang="en-US" smtClean="0"/>
          </a:p>
          <a:p>
            <a:pPr algn="just"/>
            <a:r>
              <a:rPr lang="vi-VN" b="1" smtClean="0"/>
              <a:t>OpenLayers</a:t>
            </a:r>
            <a:r>
              <a:rPr lang="vi-VN" smtClean="0"/>
              <a:t> là một bộ thư viện Javascript cho phép hiển thị bản đồ tại các ứng dụng web được sử dụng khá phổ biến ngày nay.</a:t>
            </a:r>
            <a:r>
              <a:rPr lang="en-US" baseline="0" smtClean="0"/>
              <a:t> </a:t>
            </a:r>
            <a:r>
              <a:rPr lang="vi-VN" smtClean="0"/>
              <a:t>Hỗ trợ nhiều loại dịch vụ (WMS, WFS, WCS...) và mapserver như ArcGIS, Geoserver, Mapserver.</a:t>
            </a:r>
            <a:endParaRPr lang="en-US" smtClean="0"/>
          </a:p>
          <a:p>
            <a:pPr algn="just"/>
            <a:endParaRPr lang="en-US" smtClean="0"/>
          </a:p>
          <a:p>
            <a:pPr algn="just"/>
            <a:r>
              <a:rPr lang="vi-VN" b="1" smtClean="0"/>
              <a:t>PostgreSQL</a:t>
            </a:r>
            <a:r>
              <a:rPr lang="vi-VN" smtClean="0"/>
              <a:t> là một chương trình mã nguồn mở xây dựng trên mã nguồn ban đầu của đại học Berkeley. Nó theo chuẩn SQL99 và có nhiều đặc điểm hiện đại:</a:t>
            </a:r>
          </a:p>
          <a:p>
            <a:pPr marL="171450" indent="-171450" algn="just">
              <a:buFont typeface="Arial" pitchFamily="34" charset="0"/>
              <a:buChar char="•"/>
            </a:pPr>
            <a:r>
              <a:rPr lang="vi-VN" smtClean="0"/>
              <a:t>Câu truy vấn phức hợp (complex query)</a:t>
            </a:r>
          </a:p>
          <a:p>
            <a:pPr marL="171450" indent="-171450" algn="just">
              <a:buFont typeface="Arial" pitchFamily="34" charset="0"/>
              <a:buChar char="•"/>
            </a:pPr>
            <a:r>
              <a:rPr lang="vi-VN" smtClean="0"/>
              <a:t>Khóa ngoại (foreign key)</a:t>
            </a:r>
          </a:p>
          <a:p>
            <a:pPr marL="171450" indent="-171450" algn="just">
              <a:buFont typeface="Arial" pitchFamily="34" charset="0"/>
              <a:buChar char="•"/>
            </a:pPr>
            <a:r>
              <a:rPr lang="vi-VN" smtClean="0"/>
              <a:t>Thủ tục sự kiện (trigger)</a:t>
            </a:r>
          </a:p>
          <a:p>
            <a:pPr marL="171450" indent="-171450" algn="just">
              <a:buFont typeface="Arial" pitchFamily="34" charset="0"/>
              <a:buChar char="•"/>
            </a:pPr>
            <a:r>
              <a:rPr lang="vi-VN" smtClean="0"/>
              <a:t>Các khung nhìn (view)</a:t>
            </a:r>
          </a:p>
          <a:p>
            <a:pPr marL="171450" indent="-171450" algn="just">
              <a:buFont typeface="Arial" pitchFamily="34" charset="0"/>
              <a:buChar char="•"/>
            </a:pPr>
            <a:r>
              <a:rPr lang="vi-VN" smtClean="0"/>
              <a:t>Tính toàn vẹn của các giao dịch (integrity transactions)</a:t>
            </a:r>
          </a:p>
          <a:p>
            <a:pPr marL="171450" indent="-171450" algn="just">
              <a:buFont typeface="Arial" pitchFamily="34" charset="0"/>
              <a:buChar char="•"/>
            </a:pPr>
            <a:r>
              <a:rPr lang="vi-VN" smtClean="0"/>
              <a:t>Việc kiểm tra truy cập đồng thời đa phiên bản (multiversion concurrency control)</a:t>
            </a:r>
            <a:endParaRPr lang="en-US" smtClean="0"/>
          </a:p>
          <a:p>
            <a:pPr algn="just"/>
            <a:endParaRPr lang="en-US" smtClean="0"/>
          </a:p>
          <a:p>
            <a:pPr algn="just"/>
            <a:r>
              <a:rPr lang="vi-VN" b="1" smtClean="0"/>
              <a:t>PostGIS</a:t>
            </a:r>
            <a:r>
              <a:rPr lang="vi-VN" smtClean="0"/>
              <a:t> là một phần mềm mã nguồn (được phát hành với giấy phép GNU General Public License) mở bổ sung cho hệ quản trị cơ sở dữ liệu đối tượng quan hệ PostgreSQL khả năng hổ trợ các đối tượng địa lý.</a:t>
            </a:r>
          </a:p>
          <a:p>
            <a:pPr algn="just"/>
            <a:endParaRPr lang="en-US" smtClean="0"/>
          </a:p>
          <a:p>
            <a:pPr algn="just"/>
            <a:r>
              <a:rPr lang="vi-VN" b="1" smtClean="0"/>
              <a:t>PgRouting</a:t>
            </a:r>
            <a:r>
              <a:rPr lang="vi-VN" smtClean="0"/>
              <a:t> cung cấp chức năng phân tích mạng ở mức CSDL sử dụng trong PostgreSQL/PostGIS.</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13</a:t>
            </a:fld>
            <a:endParaRPr lang="en-US"/>
          </a:p>
        </p:txBody>
      </p:sp>
    </p:spTree>
    <p:extLst>
      <p:ext uri="{BB962C8B-B14F-4D97-AF65-F5344CB8AC3E}">
        <p14:creationId xmlns:p14="http://schemas.microsoft.com/office/powerpoint/2010/main" val="4058733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3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14</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15</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Sơ</a:t>
            </a:r>
            <a:r>
              <a:rPr lang="en-US" baseline="0" smtClean="0"/>
              <a:t> đồ Use Case được lấy từ kết quả của Chuyên đề 2 của thầy Phan Tấn Tài</a:t>
            </a:r>
          </a:p>
          <a:p>
            <a:r>
              <a:rPr lang="en-US" baseline="0" smtClean="0"/>
              <a:t>Có lược bỏ một số chức năng chia sẻ dữ liệu, các chức năng liên quan tới phân hệ đường thủy.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16</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17</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18</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Sơ</a:t>
            </a:r>
            <a:r>
              <a:rPr lang="en-US" baseline="0" smtClean="0"/>
              <a:t> đồ lớp được em xây dựng dựa trên các mô tả lấy từ Chuyên đề 2.</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19</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30 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Sơ</a:t>
            </a:r>
            <a:r>
              <a:rPr lang="en-US" baseline="0" smtClean="0"/>
              <a:t> đồ chức năng của chương trình</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20</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Các</a:t>
            </a:r>
            <a:r>
              <a:rPr lang="en-US" baseline="0" smtClean="0"/>
              <a:t> bước xây dựng WebGIS:</a:t>
            </a:r>
          </a:p>
          <a:p>
            <a:r>
              <a:rPr lang="en-US" baseline="0" smtClean="0"/>
              <a:t>+ Số hóa bản đồ</a:t>
            </a:r>
          </a:p>
          <a:p>
            <a:r>
              <a:rPr lang="en-US" baseline="0" smtClean="0"/>
              <a:t>+ Chuyển sang Shapefile</a:t>
            </a:r>
          </a:p>
          <a:p>
            <a:r>
              <a:rPr lang="en-US" baseline="0" smtClean="0"/>
              <a:t>+ Nhập vào hệ quản trị CSDL không gian</a:t>
            </a:r>
          </a:p>
          <a:p>
            <a:r>
              <a:rPr lang="en-US" baseline="0" smtClean="0"/>
              <a:t>+ Kết nối với GeoServer (Xuất bản các lớp bản đồ, xây dựng các style cho các lớp…)</a:t>
            </a:r>
          </a:p>
          <a:p>
            <a:r>
              <a:rPr lang="en-US" baseline="0" smtClean="0"/>
              <a:t>+ Xây dựng WebGIS client với OpenLayers</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21</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a:t>
            </a:r>
            <a:r>
              <a:rPr lang="en-US" baseline="0" smtClean="0"/>
              <a:t>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22</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2</a:t>
            </a:r>
            <a:r>
              <a:rPr lang="en-US" baseline="0" smtClean="0"/>
              <a:t>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23</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30 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24</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30 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25</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10 giây</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26</a:t>
            </a:fld>
            <a:endParaRPr lang="en-US"/>
          </a:p>
        </p:txBody>
      </p:sp>
    </p:spTree>
    <p:extLst>
      <p:ext uri="{BB962C8B-B14F-4D97-AF65-F5344CB8AC3E}">
        <p14:creationId xmlns:p14="http://schemas.microsoft.com/office/powerpoint/2010/main" val="3594838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2 phút</a:t>
            </a:r>
          </a:p>
          <a:p>
            <a:r>
              <a:rPr lang="vi-VN" smtClean="0"/>
              <a:t>Mục tiêu của đề tài</a:t>
            </a:r>
            <a:r>
              <a:rPr lang="en-US" smtClean="0"/>
              <a:t> </a:t>
            </a:r>
            <a:r>
              <a:rPr lang="vi-VN" smtClean="0"/>
              <a:t>“Xây dựng hệ thống thông tin địa lý về kết cấu hạ tầng của Thành phố Cần Thơ”</a:t>
            </a:r>
            <a:r>
              <a:rPr lang="en-US" smtClean="0"/>
              <a:t> do TS.</a:t>
            </a:r>
            <a:r>
              <a:rPr lang="en-US" baseline="0" smtClean="0"/>
              <a:t> Trần Cao Đệ làm chủ nhiệm</a:t>
            </a:r>
            <a:r>
              <a:rPr lang="vi-VN" smtClean="0"/>
              <a:t> là nghiên cứu hiện trạng và tạo cơ sở khoa học đề xuất một hệ thống GIS về kết cấu hạ tầng của Thành phố Cần Thơ. Đây không chỉ đơn thuần là một đề tài nghiên cứu khoa học, mà còn là dự án nghiên cứu tiền khả thi cho việc xây dựng GIS tại Thành phố Cần Thơ.</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3</a:t>
            </a:fld>
            <a:endParaRPr lang="en-US"/>
          </a:p>
        </p:txBody>
      </p:sp>
    </p:spTree>
    <p:extLst>
      <p:ext uri="{BB962C8B-B14F-4D97-AF65-F5344CB8AC3E}">
        <p14:creationId xmlns:p14="http://schemas.microsoft.com/office/powerpoint/2010/main" val="2339597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Đề</a:t>
            </a:r>
            <a:r>
              <a:rPr lang="en-US" baseline="0" smtClean="0"/>
              <a:t> tài thầy Đệ được nghiệm thu khoảng tháng 12/2011.</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4</a:t>
            </a:fld>
            <a:endParaRPr lang="en-US"/>
          </a:p>
        </p:txBody>
      </p:sp>
    </p:spTree>
    <p:extLst>
      <p:ext uri="{BB962C8B-B14F-4D97-AF65-F5344CB8AC3E}">
        <p14:creationId xmlns:p14="http://schemas.microsoft.com/office/powerpoint/2010/main" val="233959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Được</a:t>
            </a:r>
            <a:r>
              <a:rPr lang="en-US" baseline="0" smtClean="0"/>
              <a:t> xem như là bước tiếp theo cho đề tài thầy Trần Cao Đệ</a:t>
            </a:r>
          </a:p>
          <a:p>
            <a:r>
              <a:rPr lang="en-US" baseline="0" smtClean="0"/>
              <a:t>Thực hiện cài đặt hệ thống trên cơ sở các nghiên cứu, phân tích về mặt lý thuyết.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5</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Các</a:t>
            </a:r>
            <a:r>
              <a:rPr lang="en-US" baseline="0" smtClean="0"/>
              <a:t> yêu cầu dựa toàn bộ vào chuyên đề 2</a:t>
            </a:r>
          </a:p>
          <a:p>
            <a:r>
              <a:rPr lang="en-US" smtClean="0"/>
              <a:t>Nhưng không</a:t>
            </a:r>
            <a:r>
              <a:rPr lang="en-US" baseline="0" smtClean="0"/>
              <a:t> có phần chia sẻ thông tin với các sở ban ngành khác.</a:t>
            </a:r>
          </a:p>
          <a:p>
            <a:r>
              <a:rPr lang="en-US" baseline="0" smtClean="0"/>
              <a:t>Tập trung vào phân hệ đường bộ bỏ qua phân hệ đường thủy.</a:t>
            </a:r>
          </a:p>
          <a:p>
            <a:r>
              <a:rPr lang="en-US" baseline="0" smtClean="0"/>
              <a:t>Sơ đồ lớp dựa trên mô tả từ Chuyên đề 2.</a:t>
            </a:r>
            <a:endParaRPr lang="en-US" smtClean="0"/>
          </a:p>
          <a:p>
            <a:endParaRPr lang="en-US" smtClean="0"/>
          </a:p>
          <a:p>
            <a:endParaRPr lang="en-US" smtClean="0"/>
          </a:p>
          <a:p>
            <a:r>
              <a:rPr lang="vi-VN" smtClean="0"/>
              <a:t>Xây dựng tập các công cụ hỗ trợ quản lý và khai thác bản đồ:</a:t>
            </a:r>
          </a:p>
          <a:p>
            <a:pPr marL="171450" indent="-171450">
              <a:buFont typeface="Arial" pitchFamily="34" charset="0"/>
              <a:buChar char="•"/>
            </a:pPr>
            <a:r>
              <a:rPr lang="vi-VN" smtClean="0"/>
              <a:t>Hiển thị bản đồ</a:t>
            </a:r>
          </a:p>
          <a:p>
            <a:pPr marL="171450" indent="-171450">
              <a:buFont typeface="Arial" pitchFamily="34" charset="0"/>
              <a:buChar char="•"/>
            </a:pPr>
            <a:r>
              <a:rPr lang="vi-VN" smtClean="0"/>
              <a:t>Tương tác bản đồ</a:t>
            </a:r>
          </a:p>
          <a:p>
            <a:pPr marL="171450" indent="-171450">
              <a:buFont typeface="Arial" pitchFamily="34" charset="0"/>
              <a:buChar char="•"/>
            </a:pPr>
            <a:r>
              <a:rPr lang="vi-VN" smtClean="0"/>
              <a:t>Đo khoảng cách</a:t>
            </a:r>
          </a:p>
          <a:p>
            <a:pPr marL="171450" indent="-171450">
              <a:buFont typeface="Arial" pitchFamily="34" charset="0"/>
              <a:buChar char="•"/>
            </a:pPr>
            <a:r>
              <a:rPr lang="vi-VN" smtClean="0"/>
              <a:t>Xem thông tin các đối tượng trên bản đồ</a:t>
            </a:r>
          </a:p>
          <a:p>
            <a:pPr marL="171450" indent="-171450">
              <a:buFont typeface="Arial" pitchFamily="34" charset="0"/>
              <a:buChar char="•"/>
            </a:pPr>
            <a:r>
              <a:rPr lang="vi-VN" smtClean="0"/>
              <a:t>Tìm kiếm trên bản đồ</a:t>
            </a:r>
          </a:p>
          <a:p>
            <a:pPr marL="171450" indent="-171450">
              <a:buFont typeface="Arial" pitchFamily="34" charset="0"/>
              <a:buChar char="•"/>
            </a:pPr>
            <a:r>
              <a:rPr lang="vi-VN" smtClean="0"/>
              <a:t>In bản đồ</a:t>
            </a:r>
          </a:p>
          <a:p>
            <a:pPr marL="171450" indent="-171450">
              <a:buFont typeface="Arial" pitchFamily="34" charset="0"/>
              <a:buChar char="•"/>
            </a:pPr>
            <a:r>
              <a:rPr lang="vi-VN" smtClean="0"/>
              <a:t>Tìm đường đi</a:t>
            </a:r>
          </a:p>
          <a:p>
            <a:r>
              <a:rPr lang="vi-VN" smtClean="0"/>
              <a:t>Xây dựng công cụ quản lý, phân quyền người dùng.</a:t>
            </a:r>
          </a:p>
          <a:p>
            <a:r>
              <a:rPr lang="vi-VN" smtClean="0"/>
              <a:t>Xây dựng các công cụ cho phép cập nhật dữ liệu thuộc tính cho các đối tượng giao thông đường bộ như: đường bộ, cầu, bến xe, bến xe buýt...</a:t>
            </a:r>
          </a:p>
          <a:p>
            <a:r>
              <a:rPr lang="vi-VN" smtClean="0"/>
              <a:t>Xây dựng công cụ lập báo cáo thống kê phục vụ công tác quản lý giao thông bộ:</a:t>
            </a:r>
          </a:p>
          <a:p>
            <a:pPr marL="171450" indent="-171450">
              <a:buFont typeface="Arial" pitchFamily="34" charset="0"/>
              <a:buChar char="•"/>
            </a:pPr>
            <a:r>
              <a:rPr lang="vi-VN" smtClean="0"/>
              <a:t>Báo cáo hiện trạng giao thông bộ</a:t>
            </a:r>
          </a:p>
          <a:p>
            <a:pPr marL="171450" indent="-171450">
              <a:buFont typeface="Arial" pitchFamily="34" charset="0"/>
              <a:buChar char="•"/>
            </a:pPr>
            <a:r>
              <a:rPr lang="vi-VN" smtClean="0"/>
              <a:t>Báo cáo thống kê xây mới, duy tu sửa chữa và nâng cấp hệ thống giao thông</a:t>
            </a:r>
          </a:p>
          <a:p>
            <a:pPr marL="171450" indent="-171450">
              <a:buFont typeface="Arial" pitchFamily="34" charset="0"/>
              <a:buChar char="•"/>
            </a:pPr>
            <a:r>
              <a:rPr lang="vi-VN" smtClean="0"/>
              <a:t>Báo cáo hiện trạng cầu đường bộ…</a:t>
            </a:r>
          </a:p>
        </p:txBody>
      </p:sp>
      <p:sp>
        <p:nvSpPr>
          <p:cNvPr id="4" name="Slide Number Placeholder 3"/>
          <p:cNvSpPr>
            <a:spLocks noGrp="1"/>
          </p:cNvSpPr>
          <p:nvPr>
            <p:ph type="sldNum" sz="quarter" idx="10"/>
          </p:nvPr>
        </p:nvSpPr>
        <p:spPr/>
        <p:txBody>
          <a:bodyPr/>
          <a:lstStyle/>
          <a:p>
            <a:fld id="{CF334077-1C32-43B3-8A39-C5C9F84565EF}" type="slidenum">
              <a:rPr lang="en-US" smtClean="0"/>
              <a:t>6</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7</a:t>
            </a:fld>
            <a:endParaRPr lang="en-US"/>
          </a:p>
        </p:txBody>
      </p:sp>
    </p:spTree>
    <p:extLst>
      <p:ext uri="{BB962C8B-B14F-4D97-AF65-F5344CB8AC3E}">
        <p14:creationId xmlns:p14="http://schemas.microsoft.com/office/powerpoint/2010/main" val="3433482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3 phút</a:t>
            </a:r>
            <a:endParaRPr lang="en-US"/>
          </a:p>
        </p:txBody>
      </p:sp>
      <p:sp>
        <p:nvSpPr>
          <p:cNvPr id="4" name="Slide Number Placeholder 3"/>
          <p:cNvSpPr>
            <a:spLocks noGrp="1"/>
          </p:cNvSpPr>
          <p:nvPr>
            <p:ph type="sldNum" sz="quarter" idx="10"/>
          </p:nvPr>
        </p:nvSpPr>
        <p:spPr/>
        <p:txBody>
          <a:bodyPr/>
          <a:lstStyle/>
          <a:p>
            <a:fld id="{CF334077-1C32-43B3-8A39-C5C9F84565EF}" type="slidenum">
              <a:rPr lang="en-US" smtClean="0"/>
              <a:t>8</a:t>
            </a:fld>
            <a:endParaRPr lang="en-US"/>
          </a:p>
        </p:txBody>
      </p:sp>
    </p:spTree>
    <p:extLst>
      <p:ext uri="{BB962C8B-B14F-4D97-AF65-F5344CB8AC3E}">
        <p14:creationId xmlns:p14="http://schemas.microsoft.com/office/powerpoint/2010/main" val="4058733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u="none" smtClean="0"/>
              <a:t>Địa</a:t>
            </a:r>
            <a:r>
              <a:rPr lang="en-US" b="1" u="none" baseline="0" smtClean="0"/>
              <a:t> lý</a:t>
            </a:r>
            <a:r>
              <a:rPr lang="en-US" baseline="0" smtClean="0"/>
              <a:t> </a:t>
            </a:r>
            <a:r>
              <a:rPr lang="en-US" sz="1200" kern="1200" smtClean="0">
                <a:solidFill>
                  <a:schemeClr val="tx1"/>
                </a:solidFill>
                <a:effectLst/>
                <a:latin typeface="+mn-lt"/>
                <a:ea typeface="+mn-ea"/>
                <a:cs typeface="+mn-cs"/>
              </a:rPr>
              <a:t>được sử dụng vì GIS trước hết liên quan đến các đặc trưng “địa lý” hay “không gian”.</a:t>
            </a: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Thông</a:t>
            </a:r>
            <a:r>
              <a:rPr lang="en-US" sz="1200" b="1" kern="1200" baseline="0" smtClean="0">
                <a:solidFill>
                  <a:schemeClr val="tx1"/>
                </a:solidFill>
                <a:effectLst/>
                <a:latin typeface="+mn-lt"/>
                <a:ea typeface="+mn-ea"/>
                <a:cs typeface="+mn-cs"/>
              </a:rPr>
              <a:t> tin </a:t>
            </a:r>
            <a:r>
              <a:rPr lang="en-US" sz="1200" kern="1200" smtClean="0">
                <a:solidFill>
                  <a:schemeClr val="tx1"/>
                </a:solidFill>
                <a:effectLst/>
                <a:latin typeface="+mn-lt"/>
                <a:ea typeface="+mn-ea"/>
                <a:cs typeface="+mn-cs"/>
              </a:rPr>
              <a:t>được sử dụng vì nó liên quan đến khối dữ liệu khổng lồ do GIS quản lý. Các đối tượng thế giới thực đều có tập riêng các dữ liệu chữ số thuộc tính hay đặc tính (còn gọi là dữ liệu phi hình học, dữ liệu thống kê) và các thông tin vị trí cần cho lưu trữ, quản lý các đặc trưng không gian.</a:t>
            </a:r>
          </a:p>
          <a:p>
            <a:pPr algn="just"/>
            <a:endParaRPr lang="en-US" sz="1200" b="1" kern="1200" baseline="0" smtClean="0">
              <a:solidFill>
                <a:schemeClr val="tx1"/>
              </a:solidFill>
              <a:effectLst/>
              <a:latin typeface="+mn-lt"/>
              <a:ea typeface="+mn-ea"/>
              <a:cs typeface="+mn-cs"/>
            </a:endParaRPr>
          </a:p>
          <a:p>
            <a:pPr algn="just"/>
            <a:r>
              <a:rPr lang="en-US" sz="1200" b="1" kern="1200" baseline="0" smtClean="0">
                <a:solidFill>
                  <a:schemeClr val="tx1"/>
                </a:solidFill>
                <a:effectLst/>
                <a:latin typeface="+mn-lt"/>
                <a:ea typeface="+mn-ea"/>
                <a:cs typeface="+mn-cs"/>
              </a:rPr>
              <a:t>Hệ thống </a:t>
            </a:r>
            <a:r>
              <a:rPr lang="en-US" sz="1200" kern="1200" smtClean="0">
                <a:solidFill>
                  <a:schemeClr val="tx1"/>
                </a:solidFill>
                <a:effectLst/>
                <a:latin typeface="+mn-lt"/>
                <a:ea typeface="+mn-ea"/>
                <a:cs typeface="+mn-cs"/>
              </a:rPr>
              <a:t>đề cập đến cách tiếp cận hệ thống của GIS. Môi trường hệ thống GIS được chia nhỏ thành các module, để dễ hiểu, dễ quản lý, nhưng chúng được tích hợp thành hệ thống thống nhất, toàn vẹn.</a:t>
            </a: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Các bộ phận của GIS</a:t>
            </a:r>
            <a:endParaRPr lang="en-US" sz="1200" kern="1200" smtClean="0">
              <a:solidFill>
                <a:schemeClr val="tx1"/>
              </a:solidFill>
              <a:effectLst/>
              <a:latin typeface="+mn-lt"/>
              <a:ea typeface="+mn-ea"/>
              <a:cs typeface="+mn-cs"/>
            </a:endParaRPr>
          </a:p>
          <a:p>
            <a:pPr algn="just"/>
            <a:r>
              <a:rPr lang="vi-VN" sz="1200" b="1" kern="1200" smtClean="0">
                <a:solidFill>
                  <a:schemeClr val="tx1"/>
                </a:solidFill>
                <a:effectLst/>
                <a:latin typeface="+mn-lt"/>
                <a:ea typeface="+mn-ea"/>
                <a:cs typeface="+mn-cs"/>
              </a:rPr>
              <a:t>Con người </a:t>
            </a:r>
            <a:r>
              <a:rPr lang="vi-VN" sz="1200" kern="1200" smtClean="0">
                <a:solidFill>
                  <a:schemeClr val="tx1"/>
                </a:solidFill>
                <a:effectLst/>
                <a:latin typeface="+mn-lt"/>
                <a:ea typeface="+mn-ea"/>
                <a:cs typeface="+mn-cs"/>
              </a:rPr>
              <a:t>xây dựng và sử dụng GIS</a:t>
            </a:r>
            <a:r>
              <a:rPr lang="en-US" sz="1200" kern="1200" smtClean="0">
                <a:solidFill>
                  <a:schemeClr val="tx1"/>
                </a:solidFill>
                <a:effectLst/>
                <a:latin typeface="+mn-lt"/>
                <a:ea typeface="+mn-ea"/>
                <a:cs typeface="+mn-cs"/>
              </a:rPr>
              <a:t>.</a:t>
            </a: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Nguồn dữ liệu </a:t>
            </a:r>
            <a:r>
              <a:rPr lang="en-US" sz="1200" kern="1200" smtClean="0">
                <a:solidFill>
                  <a:schemeClr val="tx1"/>
                </a:solidFill>
                <a:effectLst/>
                <a:latin typeface="+mn-lt"/>
                <a:ea typeface="+mn-ea"/>
                <a:cs typeface="+mn-cs"/>
              </a:rPr>
              <a:t>cho GIS </a:t>
            </a:r>
            <a:r>
              <a:rPr lang="vi-VN" sz="1200" kern="1200" smtClean="0">
                <a:solidFill>
                  <a:schemeClr val="tx1"/>
                </a:solidFill>
                <a:effectLst/>
                <a:latin typeface="+mn-lt"/>
                <a:ea typeface="+mn-ea"/>
                <a:cs typeface="+mn-cs"/>
              </a:rPr>
              <a:t>có thể từ những ảnh chụp từ máy bay, ảnh vệ tinh, đường đồng mức, bản đồ số về môi trường hay địa bạ về quyền sử dụng đất.</a:t>
            </a:r>
            <a:endParaRPr lang="en-US" sz="1200" kern="1200" smtClean="0">
              <a:solidFill>
                <a:schemeClr val="tx1"/>
              </a:solidFill>
              <a:effectLst/>
              <a:latin typeface="+mn-lt"/>
              <a:ea typeface="+mn-ea"/>
              <a:cs typeface="+mn-cs"/>
            </a:endParaRP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P</a:t>
            </a:r>
            <a:r>
              <a:rPr lang="vi-VN" sz="1200" b="1" kern="1200" smtClean="0">
                <a:solidFill>
                  <a:schemeClr val="tx1"/>
                </a:solidFill>
                <a:effectLst/>
                <a:latin typeface="+mn-lt"/>
                <a:ea typeface="+mn-ea"/>
                <a:cs typeface="+mn-cs"/>
              </a:rPr>
              <a:t>hân tích:</a:t>
            </a:r>
            <a:r>
              <a:rPr lang="vi-VN" sz="1200" kern="1200" smtClean="0">
                <a:solidFill>
                  <a:schemeClr val="tx1"/>
                </a:solidFill>
                <a:effectLst/>
                <a:latin typeface="+mn-lt"/>
                <a:ea typeface="+mn-ea"/>
                <a:cs typeface="+mn-cs"/>
              </a:rPr>
              <a:t> Các chuyên gia điều hành GIS bằng các hàm, thủ tục và các quyết định.</a:t>
            </a:r>
            <a:endParaRPr lang="en-US" sz="1200" kern="1200" smtClean="0">
              <a:solidFill>
                <a:schemeClr val="tx1"/>
              </a:solidFill>
              <a:effectLst/>
              <a:latin typeface="+mn-lt"/>
              <a:ea typeface="+mn-ea"/>
              <a:cs typeface="+mn-cs"/>
            </a:endParaRPr>
          </a:p>
          <a:p>
            <a:pPr algn="just"/>
            <a:endParaRPr lang="en-US" sz="1200" kern="1200" smtClean="0">
              <a:solidFill>
                <a:schemeClr val="tx1"/>
              </a:solidFill>
              <a:effectLst/>
              <a:latin typeface="+mn-lt"/>
              <a:ea typeface="+mn-ea"/>
              <a:cs typeface="+mn-cs"/>
            </a:endParaRPr>
          </a:p>
          <a:p>
            <a:pPr algn="just"/>
            <a:r>
              <a:rPr lang="en-US" sz="1200" b="1" kern="1200" smtClean="0">
                <a:solidFill>
                  <a:schemeClr val="tx1"/>
                </a:solidFill>
                <a:effectLst/>
                <a:latin typeface="+mn-lt"/>
                <a:ea typeface="+mn-ea"/>
                <a:cs typeface="+mn-cs"/>
              </a:rPr>
              <a:t>Ứng</a:t>
            </a:r>
            <a:r>
              <a:rPr lang="en-US" sz="1200" b="1" kern="1200" baseline="0" smtClean="0">
                <a:solidFill>
                  <a:schemeClr val="tx1"/>
                </a:solidFill>
                <a:effectLst/>
                <a:latin typeface="+mn-lt"/>
                <a:ea typeface="+mn-ea"/>
                <a:cs typeface="+mn-cs"/>
              </a:rPr>
              <a:t> dụng (Báo cáo tr 19):</a:t>
            </a:r>
          </a:p>
          <a:p>
            <a:pPr marL="171450" indent="-171450" algn="just">
              <a:buFontTx/>
              <a:buChar char="-"/>
            </a:pPr>
            <a:r>
              <a:rPr lang="en-US" sz="1200" kern="1200" smtClean="0">
                <a:solidFill>
                  <a:schemeClr val="tx1"/>
                </a:solidFill>
                <a:effectLst/>
                <a:latin typeface="+mn-lt"/>
                <a:ea typeface="+mn-ea"/>
                <a:cs typeface="+mn-cs"/>
              </a:rPr>
              <a:t>Nông</a:t>
            </a:r>
            <a:r>
              <a:rPr lang="en-US" sz="1200" kern="1200" baseline="0" smtClean="0">
                <a:solidFill>
                  <a:schemeClr val="tx1"/>
                </a:solidFill>
                <a:effectLst/>
                <a:latin typeface="+mn-lt"/>
                <a:ea typeface="+mn-ea"/>
                <a:cs typeface="+mn-cs"/>
              </a:rPr>
              <a:t> nghiệp</a:t>
            </a:r>
          </a:p>
          <a:p>
            <a:pPr marL="171450" indent="-171450" algn="just">
              <a:buFontTx/>
              <a:buChar char="-"/>
            </a:pPr>
            <a:r>
              <a:rPr lang="en-US" sz="1200" kern="1200" baseline="0" smtClean="0">
                <a:solidFill>
                  <a:schemeClr val="tx1"/>
                </a:solidFill>
                <a:effectLst/>
                <a:latin typeface="+mn-lt"/>
                <a:ea typeface="+mn-ea"/>
                <a:cs typeface="+mn-cs"/>
              </a:rPr>
              <a:t>Địa lý thương mại</a:t>
            </a:r>
          </a:p>
          <a:p>
            <a:pPr marL="171450" indent="-171450" algn="just">
              <a:buFontTx/>
              <a:buChar char="-"/>
            </a:pPr>
            <a:r>
              <a:rPr lang="en-US" sz="1200" kern="1200" baseline="0" smtClean="0">
                <a:solidFill>
                  <a:schemeClr val="tx1"/>
                </a:solidFill>
                <a:effectLst/>
                <a:latin typeface="+mn-lt"/>
                <a:ea typeface="+mn-ea"/>
                <a:cs typeface="+mn-cs"/>
              </a:rPr>
              <a:t>Tình báo quân sự</a:t>
            </a:r>
          </a:p>
          <a:p>
            <a:pPr marL="171450" indent="-171450" algn="just">
              <a:buFontTx/>
              <a:buChar char="-"/>
            </a:pPr>
            <a:r>
              <a:rPr lang="en-US" sz="1200" kern="1200" baseline="0" smtClean="0">
                <a:solidFill>
                  <a:schemeClr val="tx1"/>
                </a:solidFill>
                <a:effectLst/>
                <a:latin typeface="+mn-lt"/>
                <a:ea typeface="+mn-ea"/>
                <a:cs typeface="+mn-cs"/>
              </a:rPr>
              <a:t>Sinh thái và bảo tồn</a:t>
            </a:r>
          </a:p>
          <a:p>
            <a:pPr marL="171450" indent="-171450" algn="just">
              <a:buFontTx/>
              <a:buChar char="-"/>
            </a:pPr>
            <a:r>
              <a:rPr lang="en-US" sz="1200" kern="1200" baseline="0" smtClean="0">
                <a:solidFill>
                  <a:schemeClr val="tx1"/>
                </a:solidFill>
                <a:effectLst/>
                <a:latin typeface="+mn-lt"/>
                <a:ea typeface="+mn-ea"/>
                <a:cs typeface="+mn-cs"/>
              </a:rPr>
              <a:t>Quản lý môi trường…</a:t>
            </a:r>
            <a:endParaRPr lang="en-US" sz="1200" kern="1200" smtClean="0">
              <a:solidFill>
                <a:schemeClr val="tx1"/>
              </a:solidFill>
              <a:effectLst/>
              <a:latin typeface="+mn-lt"/>
              <a:ea typeface="+mn-ea"/>
              <a:cs typeface="+mn-cs"/>
            </a:endParaRPr>
          </a:p>
          <a:p>
            <a:pPr algn="just"/>
            <a:endParaRPr lang="en-US" sz="1200" kern="1200" smtClean="0">
              <a:solidFill>
                <a:schemeClr val="tx1"/>
              </a:solidFill>
              <a:effectLst/>
              <a:latin typeface="+mn-lt"/>
              <a:ea typeface="+mn-ea"/>
              <a:cs typeface="+mn-cs"/>
            </a:endParaRPr>
          </a:p>
          <a:p>
            <a:pPr algn="just"/>
            <a:r>
              <a:rPr lang="en-US" b="1" smtClean="0"/>
              <a:t>Định</a:t>
            </a:r>
            <a:r>
              <a:rPr lang="en-US" b="1" baseline="0" smtClean="0"/>
              <a:t> nghĩa của Dueker (Báo cáo tr 1)</a:t>
            </a:r>
          </a:p>
          <a:p>
            <a:pPr algn="just"/>
            <a:r>
              <a:rPr lang="en-US" sz="1200" kern="1200" smtClean="0">
                <a:solidFill>
                  <a:schemeClr val="tx1"/>
                </a:solidFill>
                <a:effectLst/>
                <a:latin typeface="+mn-lt"/>
                <a:ea typeface="+mn-ea"/>
                <a:cs typeface="+mn-cs"/>
              </a:rPr>
              <a:t>GIS là một hệ thống thông tin đặc biệt với cơ sở dữ liệu gồm những đối tượng, những hoạt động hay những sự kiện phân bố trong không gian được biểu diễn như những điểm, đường, vùng trong hệ thống máy tính. Hệ thống thông tin địa lý (GIS) xử lý, truy vấn dữ liệu theo điểm, đường, vùng phục vụ cho những hỏi đáp và phân tích đặc biệt.</a:t>
            </a:r>
            <a:endParaRPr lang="en-US" b="0"/>
          </a:p>
        </p:txBody>
      </p:sp>
      <p:sp>
        <p:nvSpPr>
          <p:cNvPr id="4" name="Slide Number Placeholder 3"/>
          <p:cNvSpPr>
            <a:spLocks noGrp="1"/>
          </p:cNvSpPr>
          <p:nvPr>
            <p:ph type="sldNum" sz="quarter" idx="10"/>
          </p:nvPr>
        </p:nvSpPr>
        <p:spPr/>
        <p:txBody>
          <a:bodyPr/>
          <a:lstStyle/>
          <a:p>
            <a:fld id="{CF334077-1C32-43B3-8A39-C5C9F84565EF}" type="slidenum">
              <a:rPr lang="en-US" smtClean="0"/>
              <a:t>9</a:t>
            </a:fld>
            <a:endParaRPr lang="en-US"/>
          </a:p>
        </p:txBody>
      </p:sp>
    </p:spTree>
    <p:extLst>
      <p:ext uri="{BB962C8B-B14F-4D97-AF65-F5344CB8AC3E}">
        <p14:creationId xmlns:p14="http://schemas.microsoft.com/office/powerpoint/2010/main" val="2873719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9B2EFA9B-52BE-4014-B9FF-0D8A699E3AA3}" type="slidenum">
              <a:rPr lang="es-ES"/>
              <a:pPr/>
              <a:t>‹#›</a:t>
            </a:fld>
            <a:endParaRPr lang="es-ES"/>
          </a:p>
        </p:txBody>
      </p:sp>
    </p:spTree>
    <p:extLst>
      <p:ext uri="{BB962C8B-B14F-4D97-AF65-F5344CB8AC3E}">
        <p14:creationId xmlns:p14="http://schemas.microsoft.com/office/powerpoint/2010/main" val="3009146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BAD529A1-1843-4061-B5AA-7D3680DF6CD0}" type="slidenum">
              <a:rPr lang="es-ES"/>
              <a:pPr/>
              <a:t>‹#›</a:t>
            </a:fld>
            <a:endParaRPr lang="es-ES"/>
          </a:p>
        </p:txBody>
      </p:sp>
    </p:spTree>
    <p:extLst>
      <p:ext uri="{BB962C8B-B14F-4D97-AF65-F5344CB8AC3E}">
        <p14:creationId xmlns:p14="http://schemas.microsoft.com/office/powerpoint/2010/main" val="926976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740DE3BE-3B4C-412F-877A-9003A5A0AFA3}" type="slidenum">
              <a:rPr lang="es-ES"/>
              <a:pPr/>
              <a:t>‹#›</a:t>
            </a:fld>
            <a:endParaRPr lang="es-ES"/>
          </a:p>
        </p:txBody>
      </p:sp>
    </p:spTree>
    <p:extLst>
      <p:ext uri="{BB962C8B-B14F-4D97-AF65-F5344CB8AC3E}">
        <p14:creationId xmlns:p14="http://schemas.microsoft.com/office/powerpoint/2010/main" val="3920508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5ADB294A-9CBA-4FF4-B911-6C635272847C}" type="slidenum">
              <a:rPr lang="es-ES"/>
              <a:pPr/>
              <a:t>‹#›</a:t>
            </a:fld>
            <a:endParaRPr lang="es-ES"/>
          </a:p>
        </p:txBody>
      </p:sp>
    </p:spTree>
    <p:extLst>
      <p:ext uri="{BB962C8B-B14F-4D97-AF65-F5344CB8AC3E}">
        <p14:creationId xmlns:p14="http://schemas.microsoft.com/office/powerpoint/2010/main" val="800839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AF20647B-B98D-4B30-8979-9A91CE86BCF9}" type="slidenum">
              <a:rPr lang="es-ES"/>
              <a:pPr/>
              <a:t>‹#›</a:t>
            </a:fld>
            <a:endParaRPr lang="es-ES"/>
          </a:p>
        </p:txBody>
      </p:sp>
    </p:spTree>
    <p:extLst>
      <p:ext uri="{BB962C8B-B14F-4D97-AF65-F5344CB8AC3E}">
        <p14:creationId xmlns:p14="http://schemas.microsoft.com/office/powerpoint/2010/main" val="247420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04A98AF3-9526-4599-80EC-9596BF933099}" type="slidenum">
              <a:rPr lang="es-ES"/>
              <a:pPr/>
              <a:t>‹#›</a:t>
            </a:fld>
            <a:endParaRPr lang="es-ES"/>
          </a:p>
        </p:txBody>
      </p:sp>
    </p:spTree>
    <p:extLst>
      <p:ext uri="{BB962C8B-B14F-4D97-AF65-F5344CB8AC3E}">
        <p14:creationId xmlns:p14="http://schemas.microsoft.com/office/powerpoint/2010/main" val="88664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s-ES"/>
          </a:p>
        </p:txBody>
      </p:sp>
      <p:sp>
        <p:nvSpPr>
          <p:cNvPr id="8" name="Footer Placeholder 7"/>
          <p:cNvSpPr>
            <a:spLocks noGrp="1"/>
          </p:cNvSpPr>
          <p:nvPr>
            <p:ph type="ftr" sz="quarter" idx="11"/>
          </p:nvPr>
        </p:nvSpPr>
        <p:spPr/>
        <p:txBody>
          <a:bodyPr/>
          <a:lstStyle>
            <a:lvl1pPr>
              <a:defRPr/>
            </a:lvl1pPr>
          </a:lstStyle>
          <a:p>
            <a:endParaRPr lang="es-ES"/>
          </a:p>
        </p:txBody>
      </p:sp>
      <p:sp>
        <p:nvSpPr>
          <p:cNvPr id="9" name="Slide Number Placeholder 8"/>
          <p:cNvSpPr>
            <a:spLocks noGrp="1"/>
          </p:cNvSpPr>
          <p:nvPr>
            <p:ph type="sldNum" sz="quarter" idx="12"/>
          </p:nvPr>
        </p:nvSpPr>
        <p:spPr/>
        <p:txBody>
          <a:bodyPr/>
          <a:lstStyle>
            <a:lvl1pPr>
              <a:defRPr/>
            </a:lvl1pPr>
          </a:lstStyle>
          <a:p>
            <a:fld id="{EE66AA18-17F4-411A-AC7D-23C3114DEB34}" type="slidenum">
              <a:rPr lang="es-ES"/>
              <a:pPr/>
              <a:t>‹#›</a:t>
            </a:fld>
            <a:endParaRPr lang="es-ES"/>
          </a:p>
        </p:txBody>
      </p:sp>
    </p:spTree>
    <p:extLst>
      <p:ext uri="{BB962C8B-B14F-4D97-AF65-F5344CB8AC3E}">
        <p14:creationId xmlns:p14="http://schemas.microsoft.com/office/powerpoint/2010/main" val="162741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s-ES"/>
          </a:p>
        </p:txBody>
      </p:sp>
      <p:sp>
        <p:nvSpPr>
          <p:cNvPr id="4" name="Footer Placeholder 3"/>
          <p:cNvSpPr>
            <a:spLocks noGrp="1"/>
          </p:cNvSpPr>
          <p:nvPr>
            <p:ph type="ftr" sz="quarter" idx="11"/>
          </p:nvPr>
        </p:nvSpPr>
        <p:spPr/>
        <p:txBody>
          <a:bodyPr/>
          <a:lstStyle>
            <a:lvl1pPr>
              <a:defRPr/>
            </a:lvl1pPr>
          </a:lstStyle>
          <a:p>
            <a:endParaRPr lang="es-ES"/>
          </a:p>
        </p:txBody>
      </p:sp>
      <p:sp>
        <p:nvSpPr>
          <p:cNvPr id="5" name="Slide Number Placeholder 4"/>
          <p:cNvSpPr>
            <a:spLocks noGrp="1"/>
          </p:cNvSpPr>
          <p:nvPr>
            <p:ph type="sldNum" sz="quarter" idx="12"/>
          </p:nvPr>
        </p:nvSpPr>
        <p:spPr/>
        <p:txBody>
          <a:bodyPr/>
          <a:lstStyle>
            <a:lvl1pPr>
              <a:defRPr/>
            </a:lvl1pPr>
          </a:lstStyle>
          <a:p>
            <a:fld id="{753AD889-28FA-4F71-B14F-7A6E2D808EA6}" type="slidenum">
              <a:rPr lang="es-ES"/>
              <a:pPr/>
              <a:t>‹#›</a:t>
            </a:fld>
            <a:endParaRPr lang="es-ES"/>
          </a:p>
        </p:txBody>
      </p:sp>
    </p:spTree>
    <p:extLst>
      <p:ext uri="{BB962C8B-B14F-4D97-AF65-F5344CB8AC3E}">
        <p14:creationId xmlns:p14="http://schemas.microsoft.com/office/powerpoint/2010/main" val="3509484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p>
        </p:txBody>
      </p:sp>
      <p:sp>
        <p:nvSpPr>
          <p:cNvPr id="3" name="Footer Placeholder 2"/>
          <p:cNvSpPr>
            <a:spLocks noGrp="1"/>
          </p:cNvSpPr>
          <p:nvPr>
            <p:ph type="ftr" sz="quarter" idx="11"/>
          </p:nvPr>
        </p:nvSpPr>
        <p:spPr/>
        <p:txBody>
          <a:bodyPr/>
          <a:lstStyle>
            <a:lvl1pPr>
              <a:defRPr/>
            </a:lvl1pPr>
          </a:lstStyle>
          <a:p>
            <a:endParaRPr lang="es-ES"/>
          </a:p>
        </p:txBody>
      </p:sp>
      <p:sp>
        <p:nvSpPr>
          <p:cNvPr id="4" name="Slide Number Placeholder 3"/>
          <p:cNvSpPr>
            <a:spLocks noGrp="1"/>
          </p:cNvSpPr>
          <p:nvPr>
            <p:ph type="sldNum" sz="quarter" idx="12"/>
          </p:nvPr>
        </p:nvSpPr>
        <p:spPr/>
        <p:txBody>
          <a:bodyPr/>
          <a:lstStyle>
            <a:lvl1pPr>
              <a:defRPr/>
            </a:lvl1pPr>
          </a:lstStyle>
          <a:p>
            <a:fld id="{D4969C10-283A-46B2-B6C8-D41327E68E29}" type="slidenum">
              <a:rPr lang="es-ES"/>
              <a:pPr/>
              <a:t>‹#›</a:t>
            </a:fld>
            <a:endParaRPr lang="es-ES"/>
          </a:p>
        </p:txBody>
      </p:sp>
    </p:spTree>
    <p:extLst>
      <p:ext uri="{BB962C8B-B14F-4D97-AF65-F5344CB8AC3E}">
        <p14:creationId xmlns:p14="http://schemas.microsoft.com/office/powerpoint/2010/main" val="573211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7018D75D-8135-411D-B4EB-DE67B9DCBF64}" type="slidenum">
              <a:rPr lang="es-ES"/>
              <a:pPr/>
              <a:t>‹#›</a:t>
            </a:fld>
            <a:endParaRPr lang="es-ES"/>
          </a:p>
        </p:txBody>
      </p:sp>
    </p:spTree>
    <p:extLst>
      <p:ext uri="{BB962C8B-B14F-4D97-AF65-F5344CB8AC3E}">
        <p14:creationId xmlns:p14="http://schemas.microsoft.com/office/powerpoint/2010/main" val="934315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1DC2A616-E903-4E63-90D8-06C7FB773ECE}" type="slidenum">
              <a:rPr lang="es-ES"/>
              <a:pPr/>
              <a:t>‹#›</a:t>
            </a:fld>
            <a:endParaRPr lang="es-ES"/>
          </a:p>
        </p:txBody>
      </p:sp>
    </p:spTree>
    <p:extLst>
      <p:ext uri="{BB962C8B-B14F-4D97-AF65-F5344CB8AC3E}">
        <p14:creationId xmlns:p14="http://schemas.microsoft.com/office/powerpoint/2010/main" val="1991870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FDBDEE9-85AD-4A54-96B1-505D7B1ADE86}" type="slidenum">
              <a:rPr lang="es-ES"/>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2158" name="Rectangle 110"/>
          <p:cNvSpPr>
            <a:spLocks noGrp="1" noChangeArrowheads="1"/>
          </p:cNvSpPr>
          <p:nvPr>
            <p:ph type="ctrTitle"/>
          </p:nvPr>
        </p:nvSpPr>
        <p:spPr>
          <a:xfrm>
            <a:off x="0" y="1752600"/>
            <a:ext cx="9144000" cy="2057401"/>
          </a:xfrm>
          <a:noFill/>
          <a:ln/>
        </p:spPr>
        <p:txBody>
          <a:bodyPr/>
          <a:lstStyle/>
          <a:p>
            <a:r>
              <a:rPr lang="es-UY" sz="3200" b="1" err="1" smtClean="0">
                <a:solidFill>
                  <a:srgbClr val="0070C0"/>
                </a:solidFill>
              </a:rPr>
              <a:t>Xây</a:t>
            </a:r>
            <a:r>
              <a:rPr lang="es-UY" sz="3200" b="1" smtClean="0">
                <a:solidFill>
                  <a:srgbClr val="0070C0"/>
                </a:solidFill>
              </a:rPr>
              <a:t> </a:t>
            </a:r>
            <a:r>
              <a:rPr lang="es-UY" sz="3200" b="1" err="1" smtClean="0">
                <a:solidFill>
                  <a:srgbClr val="0070C0"/>
                </a:solidFill>
              </a:rPr>
              <a:t>dựng</a:t>
            </a:r>
            <a:r>
              <a:rPr lang="es-UY" sz="3200" b="1" smtClean="0">
                <a:solidFill>
                  <a:srgbClr val="0070C0"/>
                </a:solidFill>
              </a:rPr>
              <a:t> </a:t>
            </a:r>
            <a:r>
              <a:rPr lang="es-UY" sz="3200" b="1" err="1" smtClean="0">
                <a:solidFill>
                  <a:srgbClr val="0070C0"/>
                </a:solidFill>
              </a:rPr>
              <a:t>hệ</a:t>
            </a:r>
            <a:r>
              <a:rPr lang="es-UY" sz="3200" b="1" smtClean="0">
                <a:solidFill>
                  <a:srgbClr val="0070C0"/>
                </a:solidFill>
              </a:rPr>
              <a:t> </a:t>
            </a:r>
            <a:r>
              <a:rPr lang="es-UY" sz="3200" b="1" err="1" smtClean="0">
                <a:solidFill>
                  <a:srgbClr val="0070C0"/>
                </a:solidFill>
              </a:rPr>
              <a:t>thống</a:t>
            </a:r>
            <a:r>
              <a:rPr lang="es-UY" sz="3200" b="1" smtClean="0">
                <a:solidFill>
                  <a:srgbClr val="0070C0"/>
                </a:solidFill>
              </a:rPr>
              <a:t> </a:t>
            </a:r>
            <a:r>
              <a:rPr lang="es-UY" sz="3200" b="1" err="1" smtClean="0">
                <a:solidFill>
                  <a:srgbClr val="0070C0"/>
                </a:solidFill>
              </a:rPr>
              <a:t>thông</a:t>
            </a:r>
            <a:r>
              <a:rPr lang="es-UY" sz="3200" b="1" smtClean="0">
                <a:solidFill>
                  <a:srgbClr val="0070C0"/>
                </a:solidFill>
              </a:rPr>
              <a:t> </a:t>
            </a:r>
            <a:r>
              <a:rPr lang="es-UY" sz="3200" b="1" err="1" smtClean="0">
                <a:solidFill>
                  <a:srgbClr val="0070C0"/>
                </a:solidFill>
              </a:rPr>
              <a:t>tin</a:t>
            </a:r>
            <a:r>
              <a:rPr lang="es-UY" sz="3200" b="1" smtClean="0">
                <a:solidFill>
                  <a:srgbClr val="0070C0"/>
                </a:solidFill>
              </a:rPr>
              <a:t> </a:t>
            </a:r>
            <a:r>
              <a:rPr lang="es-UY" sz="3200" b="1" err="1" smtClean="0">
                <a:solidFill>
                  <a:srgbClr val="0070C0"/>
                </a:solidFill>
              </a:rPr>
              <a:t>địa</a:t>
            </a:r>
            <a:r>
              <a:rPr lang="es-UY" sz="3200" b="1" smtClean="0">
                <a:solidFill>
                  <a:srgbClr val="0070C0"/>
                </a:solidFill>
              </a:rPr>
              <a:t> </a:t>
            </a:r>
            <a:r>
              <a:rPr lang="es-UY" sz="3200" b="1" err="1" smtClean="0">
                <a:solidFill>
                  <a:srgbClr val="0070C0"/>
                </a:solidFill>
              </a:rPr>
              <a:t>lý</a:t>
            </a:r>
            <a:r>
              <a:rPr lang="es-UY" sz="3200" b="1" smtClean="0">
                <a:solidFill>
                  <a:srgbClr val="0070C0"/>
                </a:solidFill>
              </a:rPr>
              <a:t> (GIS)</a:t>
            </a:r>
            <a:br>
              <a:rPr lang="es-UY" sz="3200" b="1" smtClean="0">
                <a:solidFill>
                  <a:srgbClr val="0070C0"/>
                </a:solidFill>
              </a:rPr>
            </a:br>
            <a:r>
              <a:rPr lang="es-UY" sz="3200" b="1" smtClean="0">
                <a:solidFill>
                  <a:srgbClr val="0070C0"/>
                </a:solidFill>
              </a:rPr>
              <a:t>về </a:t>
            </a:r>
            <a:r>
              <a:rPr lang="es-UY" sz="3200" b="1" err="1" smtClean="0">
                <a:solidFill>
                  <a:srgbClr val="0070C0"/>
                </a:solidFill>
              </a:rPr>
              <a:t>hạ</a:t>
            </a:r>
            <a:r>
              <a:rPr lang="es-UY" sz="3200" b="1" smtClean="0">
                <a:solidFill>
                  <a:srgbClr val="0070C0"/>
                </a:solidFill>
              </a:rPr>
              <a:t> </a:t>
            </a:r>
            <a:r>
              <a:rPr lang="es-UY" sz="3200" b="1" err="1" smtClean="0">
                <a:solidFill>
                  <a:srgbClr val="0070C0"/>
                </a:solidFill>
              </a:rPr>
              <a:t>tầng</a:t>
            </a:r>
            <a:r>
              <a:rPr lang="es-UY" sz="3200" b="1" smtClean="0">
                <a:solidFill>
                  <a:srgbClr val="0070C0"/>
                </a:solidFill>
              </a:rPr>
              <a:t> </a:t>
            </a:r>
            <a:r>
              <a:rPr lang="es-UY" sz="3200" b="1" err="1" smtClean="0">
                <a:solidFill>
                  <a:srgbClr val="0070C0"/>
                </a:solidFill>
              </a:rPr>
              <a:t>giao</a:t>
            </a:r>
            <a:r>
              <a:rPr lang="es-UY" sz="3200" b="1" smtClean="0">
                <a:solidFill>
                  <a:srgbClr val="0070C0"/>
                </a:solidFill>
              </a:rPr>
              <a:t> thông bộ Thành phố Cần Thơ</a:t>
            </a:r>
            <a:endParaRPr lang="es-ES" sz="3200" b="1">
              <a:solidFill>
                <a:schemeClr val="accent6"/>
              </a:solidFill>
            </a:endParaRPr>
          </a:p>
        </p:txBody>
      </p:sp>
      <p:sp>
        <p:nvSpPr>
          <p:cNvPr id="2170" name="Rectangle 122"/>
          <p:cNvSpPr>
            <a:spLocks noChangeArrowheads="1"/>
          </p:cNvSpPr>
          <p:nvPr/>
        </p:nvSpPr>
        <p:spPr bwMode="auto">
          <a:xfrm>
            <a:off x="762000" y="4343400"/>
            <a:ext cx="3119033"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s-UY" sz="2400" i="1" err="1" smtClean="0"/>
              <a:t>Giáo</a:t>
            </a:r>
            <a:r>
              <a:rPr lang="es-UY" sz="2400" i="1" smtClean="0"/>
              <a:t> </a:t>
            </a:r>
            <a:r>
              <a:rPr lang="es-UY" sz="2400" i="1" err="1" smtClean="0"/>
              <a:t>viên</a:t>
            </a:r>
            <a:r>
              <a:rPr lang="es-UY" sz="2400" i="1" smtClean="0"/>
              <a:t> </a:t>
            </a:r>
            <a:r>
              <a:rPr lang="es-UY" sz="2400" i="1" err="1" smtClean="0"/>
              <a:t>hướng</a:t>
            </a:r>
            <a:r>
              <a:rPr lang="es-UY" sz="2400" i="1" smtClean="0"/>
              <a:t> </a:t>
            </a:r>
            <a:r>
              <a:rPr lang="es-UY" sz="2400" i="1" err="1" smtClean="0"/>
              <a:t>dẫn</a:t>
            </a:r>
            <a:endParaRPr lang="es-UY" sz="2400" i="1" smtClean="0"/>
          </a:p>
          <a:p>
            <a:r>
              <a:rPr lang="es-UY" sz="2400" b="1" err="1" smtClean="0"/>
              <a:t>ThS</a:t>
            </a:r>
            <a:r>
              <a:rPr lang="es-UY" sz="2400" b="1" smtClean="0"/>
              <a:t>. </a:t>
            </a:r>
            <a:r>
              <a:rPr lang="es-UY" sz="2400" b="1" err="1" smtClean="0"/>
              <a:t>Phan</a:t>
            </a:r>
            <a:r>
              <a:rPr lang="es-UY" sz="2400" b="1" smtClean="0"/>
              <a:t> </a:t>
            </a:r>
            <a:r>
              <a:rPr lang="es-UY" sz="2400" b="1" err="1" smtClean="0"/>
              <a:t>Tấn</a:t>
            </a:r>
            <a:r>
              <a:rPr lang="es-UY" sz="2400" b="1" smtClean="0"/>
              <a:t> </a:t>
            </a:r>
            <a:r>
              <a:rPr lang="es-UY" sz="2400" b="1" err="1" smtClean="0"/>
              <a:t>Tài</a:t>
            </a:r>
            <a:endParaRPr lang="es-ES" sz="2400" b="1"/>
          </a:p>
        </p:txBody>
      </p:sp>
      <p:sp>
        <p:nvSpPr>
          <p:cNvPr id="2" name="TextBox 1"/>
          <p:cNvSpPr txBox="1"/>
          <p:nvPr/>
        </p:nvSpPr>
        <p:spPr>
          <a:xfrm>
            <a:off x="3991948" y="15922"/>
            <a:ext cx="5130443" cy="923330"/>
          </a:xfrm>
          <a:prstGeom prst="rect">
            <a:avLst/>
          </a:prstGeom>
          <a:noFill/>
        </p:spPr>
        <p:txBody>
          <a:bodyPr wrap="none" rtlCol="0">
            <a:spAutoFit/>
          </a:bodyPr>
          <a:lstStyle/>
          <a:p>
            <a:pPr algn="r"/>
            <a:r>
              <a:rPr lang="en-US" b="1" err="1" smtClean="0">
                <a:solidFill>
                  <a:schemeClr val="bg1"/>
                </a:solidFill>
              </a:rPr>
              <a:t>Trường</a:t>
            </a:r>
            <a:r>
              <a:rPr lang="en-US" b="1" smtClean="0">
                <a:solidFill>
                  <a:schemeClr val="bg1"/>
                </a:solidFill>
              </a:rPr>
              <a:t> </a:t>
            </a:r>
            <a:r>
              <a:rPr lang="en-US" b="1" err="1" smtClean="0">
                <a:solidFill>
                  <a:schemeClr val="bg1"/>
                </a:solidFill>
              </a:rPr>
              <a:t>Đại</a:t>
            </a:r>
            <a:r>
              <a:rPr lang="en-US" b="1" smtClean="0">
                <a:solidFill>
                  <a:schemeClr val="bg1"/>
                </a:solidFill>
              </a:rPr>
              <a:t> </a:t>
            </a:r>
            <a:r>
              <a:rPr lang="en-US" b="1" err="1" smtClean="0">
                <a:solidFill>
                  <a:schemeClr val="bg1"/>
                </a:solidFill>
              </a:rPr>
              <a:t>học</a:t>
            </a:r>
            <a:r>
              <a:rPr lang="en-US" b="1" smtClean="0">
                <a:solidFill>
                  <a:schemeClr val="bg1"/>
                </a:solidFill>
              </a:rPr>
              <a:t> </a:t>
            </a:r>
            <a:r>
              <a:rPr lang="en-US" b="1" err="1" smtClean="0">
                <a:solidFill>
                  <a:schemeClr val="bg1"/>
                </a:solidFill>
              </a:rPr>
              <a:t>Cần</a:t>
            </a:r>
            <a:r>
              <a:rPr lang="en-US" b="1" smtClean="0">
                <a:solidFill>
                  <a:schemeClr val="bg1"/>
                </a:solidFill>
              </a:rPr>
              <a:t> </a:t>
            </a:r>
            <a:r>
              <a:rPr lang="en-US" b="1" err="1" smtClean="0">
                <a:solidFill>
                  <a:schemeClr val="bg1"/>
                </a:solidFill>
              </a:rPr>
              <a:t>Thơ</a:t>
            </a:r>
            <a:endParaRPr lang="en-US" b="1" smtClean="0">
              <a:solidFill>
                <a:schemeClr val="bg1"/>
              </a:solidFill>
            </a:endParaRPr>
          </a:p>
          <a:p>
            <a:pPr algn="r"/>
            <a:r>
              <a:rPr lang="en-US" b="1" err="1" smtClean="0">
                <a:solidFill>
                  <a:schemeClr val="bg1"/>
                </a:solidFill>
              </a:rPr>
              <a:t>Khoa</a:t>
            </a:r>
            <a:r>
              <a:rPr lang="en-US" b="1" smtClean="0">
                <a:solidFill>
                  <a:schemeClr val="bg1"/>
                </a:solidFill>
              </a:rPr>
              <a:t> </a:t>
            </a:r>
            <a:r>
              <a:rPr lang="en-US" b="1" err="1" smtClean="0">
                <a:solidFill>
                  <a:schemeClr val="bg1"/>
                </a:solidFill>
              </a:rPr>
              <a:t>Công</a:t>
            </a:r>
            <a:r>
              <a:rPr lang="en-US" b="1" smtClean="0">
                <a:solidFill>
                  <a:schemeClr val="bg1"/>
                </a:solidFill>
              </a:rPr>
              <a:t> </a:t>
            </a:r>
            <a:r>
              <a:rPr lang="en-US" b="1" err="1" smtClean="0">
                <a:solidFill>
                  <a:schemeClr val="bg1"/>
                </a:solidFill>
              </a:rPr>
              <a:t>nghệ</a:t>
            </a:r>
            <a:r>
              <a:rPr lang="en-US" b="1" smtClean="0">
                <a:solidFill>
                  <a:schemeClr val="bg1"/>
                </a:solidFill>
              </a:rPr>
              <a:t> </a:t>
            </a:r>
            <a:r>
              <a:rPr lang="en-US" b="1" err="1" smtClean="0">
                <a:solidFill>
                  <a:schemeClr val="bg1"/>
                </a:solidFill>
              </a:rPr>
              <a:t>thông</a:t>
            </a:r>
            <a:r>
              <a:rPr lang="en-US" b="1" smtClean="0">
                <a:solidFill>
                  <a:schemeClr val="bg1"/>
                </a:solidFill>
              </a:rPr>
              <a:t> tin &amp; </a:t>
            </a:r>
            <a:r>
              <a:rPr lang="en-US" b="1" err="1" smtClean="0">
                <a:solidFill>
                  <a:schemeClr val="bg1"/>
                </a:solidFill>
              </a:rPr>
              <a:t>Truyền</a:t>
            </a:r>
            <a:r>
              <a:rPr lang="en-US" b="1" smtClean="0">
                <a:solidFill>
                  <a:schemeClr val="bg1"/>
                </a:solidFill>
              </a:rPr>
              <a:t> </a:t>
            </a:r>
            <a:r>
              <a:rPr lang="en-US" b="1" err="1" smtClean="0">
                <a:solidFill>
                  <a:schemeClr val="bg1"/>
                </a:solidFill>
              </a:rPr>
              <a:t>thông</a:t>
            </a:r>
            <a:endParaRPr lang="en-US" b="1" smtClean="0">
              <a:solidFill>
                <a:schemeClr val="bg1"/>
              </a:solidFill>
            </a:endParaRPr>
          </a:p>
          <a:p>
            <a:pPr algn="r"/>
            <a:r>
              <a:rPr lang="en-US" b="1" err="1" smtClean="0">
                <a:solidFill>
                  <a:schemeClr val="bg1"/>
                </a:solidFill>
              </a:rPr>
              <a:t>Bộ</a:t>
            </a:r>
            <a:r>
              <a:rPr lang="en-US" b="1" smtClean="0">
                <a:solidFill>
                  <a:schemeClr val="bg1"/>
                </a:solidFill>
              </a:rPr>
              <a:t> </a:t>
            </a:r>
            <a:r>
              <a:rPr lang="en-US" b="1" err="1" smtClean="0">
                <a:solidFill>
                  <a:schemeClr val="bg1"/>
                </a:solidFill>
              </a:rPr>
              <a:t>môn</a:t>
            </a:r>
            <a:r>
              <a:rPr lang="en-US" b="1" smtClean="0">
                <a:solidFill>
                  <a:schemeClr val="bg1"/>
                </a:solidFill>
              </a:rPr>
              <a:t> </a:t>
            </a:r>
            <a:r>
              <a:rPr lang="en-US" b="1" err="1" smtClean="0">
                <a:solidFill>
                  <a:schemeClr val="bg1"/>
                </a:solidFill>
              </a:rPr>
              <a:t>Hệ</a:t>
            </a:r>
            <a:r>
              <a:rPr lang="en-US" b="1" smtClean="0">
                <a:solidFill>
                  <a:schemeClr val="bg1"/>
                </a:solidFill>
              </a:rPr>
              <a:t> </a:t>
            </a:r>
            <a:r>
              <a:rPr lang="en-US" b="1" err="1" smtClean="0">
                <a:solidFill>
                  <a:schemeClr val="bg1"/>
                </a:solidFill>
              </a:rPr>
              <a:t>thống</a:t>
            </a:r>
            <a:r>
              <a:rPr lang="en-US" b="1" smtClean="0">
                <a:solidFill>
                  <a:schemeClr val="bg1"/>
                </a:solidFill>
              </a:rPr>
              <a:t> </a:t>
            </a:r>
            <a:r>
              <a:rPr lang="en-US" b="1" err="1" smtClean="0">
                <a:solidFill>
                  <a:schemeClr val="bg1"/>
                </a:solidFill>
              </a:rPr>
              <a:t>thông</a:t>
            </a:r>
            <a:r>
              <a:rPr lang="en-US" b="1" smtClean="0">
                <a:solidFill>
                  <a:schemeClr val="bg1"/>
                </a:solidFill>
              </a:rPr>
              <a:t> tin &amp; </a:t>
            </a:r>
            <a:r>
              <a:rPr lang="en-US" b="1" err="1" smtClean="0">
                <a:solidFill>
                  <a:schemeClr val="bg1"/>
                </a:solidFill>
              </a:rPr>
              <a:t>Toán</a:t>
            </a:r>
            <a:r>
              <a:rPr lang="en-US" b="1" smtClean="0">
                <a:solidFill>
                  <a:schemeClr val="bg1"/>
                </a:solidFill>
              </a:rPr>
              <a:t> </a:t>
            </a:r>
            <a:r>
              <a:rPr lang="en-US" b="1" err="1" smtClean="0">
                <a:solidFill>
                  <a:schemeClr val="bg1"/>
                </a:solidFill>
              </a:rPr>
              <a:t>ứng</a:t>
            </a:r>
            <a:r>
              <a:rPr lang="en-US" b="1" smtClean="0">
                <a:solidFill>
                  <a:schemeClr val="bg1"/>
                </a:solidFill>
              </a:rPr>
              <a:t> </a:t>
            </a:r>
            <a:r>
              <a:rPr lang="en-US" b="1" err="1" smtClean="0">
                <a:solidFill>
                  <a:schemeClr val="bg1"/>
                </a:solidFill>
              </a:rPr>
              <a:t>dụng</a:t>
            </a:r>
            <a:endParaRPr lang="en-US" b="1">
              <a:solidFill>
                <a:schemeClr val="bg1"/>
              </a:solidFill>
            </a:endParaRPr>
          </a:p>
        </p:txBody>
      </p:sp>
      <p:sp>
        <p:nvSpPr>
          <p:cNvPr id="5" name="Rectangle 122"/>
          <p:cNvSpPr>
            <a:spLocks noChangeArrowheads="1"/>
          </p:cNvSpPr>
          <p:nvPr/>
        </p:nvSpPr>
        <p:spPr bwMode="auto">
          <a:xfrm>
            <a:off x="4808539" y="4343400"/>
            <a:ext cx="4313852"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s-UY" sz="2400" i="1" err="1" smtClean="0"/>
              <a:t>Sinh</a:t>
            </a:r>
            <a:r>
              <a:rPr lang="es-UY" sz="2400" i="1" smtClean="0"/>
              <a:t> </a:t>
            </a:r>
            <a:r>
              <a:rPr lang="es-UY" sz="2400" i="1" err="1" smtClean="0"/>
              <a:t>viên</a:t>
            </a:r>
            <a:r>
              <a:rPr lang="es-UY" sz="2400" i="1" smtClean="0"/>
              <a:t> </a:t>
            </a:r>
            <a:r>
              <a:rPr lang="es-UY" sz="2400" i="1" err="1" smtClean="0"/>
              <a:t>thực</a:t>
            </a:r>
            <a:r>
              <a:rPr lang="es-UY" sz="2400" i="1" smtClean="0"/>
              <a:t> </a:t>
            </a:r>
            <a:r>
              <a:rPr lang="es-UY" sz="2400" i="1" err="1" smtClean="0"/>
              <a:t>hiện</a:t>
            </a:r>
            <a:endParaRPr lang="es-UY" sz="2400" i="1" smtClean="0"/>
          </a:p>
          <a:p>
            <a:r>
              <a:rPr lang="es-UY" sz="2400" b="1" err="1" smtClean="0"/>
              <a:t>Hoàng</a:t>
            </a:r>
            <a:r>
              <a:rPr lang="es-UY" sz="2400" b="1" smtClean="0"/>
              <a:t> </a:t>
            </a:r>
            <a:r>
              <a:rPr lang="es-UY" sz="2400" b="1" err="1" smtClean="0"/>
              <a:t>Đức</a:t>
            </a:r>
            <a:r>
              <a:rPr lang="es-UY" sz="2400" b="1" smtClean="0"/>
              <a:t> </a:t>
            </a:r>
            <a:r>
              <a:rPr lang="es-UY" sz="2400" b="1" err="1" smtClean="0"/>
              <a:t>Nhã</a:t>
            </a:r>
            <a:endParaRPr lang="es-UY" sz="2400" b="1" smtClean="0"/>
          </a:p>
          <a:p>
            <a:r>
              <a:rPr lang="es-UY" sz="2400" b="1" smtClean="0"/>
              <a:t>MSSV: 1081411</a:t>
            </a:r>
          </a:p>
          <a:p>
            <a:r>
              <a:rPr lang="es-UY" sz="2400" b="1" err="1" smtClean="0"/>
              <a:t>Lớp</a:t>
            </a:r>
            <a:r>
              <a:rPr lang="es-UY" sz="2400" b="1" smtClean="0"/>
              <a:t> </a:t>
            </a:r>
            <a:r>
              <a:rPr lang="es-UY" sz="2400" b="1" err="1" smtClean="0"/>
              <a:t>hệ</a:t>
            </a:r>
            <a:r>
              <a:rPr lang="es-UY" sz="2400" b="1" smtClean="0"/>
              <a:t> </a:t>
            </a:r>
            <a:r>
              <a:rPr lang="es-UY" sz="2400" b="1" err="1" smtClean="0"/>
              <a:t>thống</a:t>
            </a:r>
            <a:r>
              <a:rPr lang="es-UY" sz="2400" b="1" smtClean="0"/>
              <a:t> </a:t>
            </a:r>
            <a:r>
              <a:rPr lang="es-UY" sz="2400" b="1" err="1" smtClean="0"/>
              <a:t>thông</a:t>
            </a:r>
            <a:r>
              <a:rPr lang="es-UY" sz="2400" b="1" smtClean="0"/>
              <a:t> </a:t>
            </a:r>
            <a:r>
              <a:rPr lang="es-UY" sz="2400" b="1" err="1" smtClean="0"/>
              <a:t>tin</a:t>
            </a:r>
            <a:r>
              <a:rPr lang="es-UY" sz="2400" b="1" smtClean="0"/>
              <a:t> K34</a:t>
            </a:r>
            <a:endParaRPr lang="es-ES" sz="2400" b="1"/>
          </a:p>
        </p:txBody>
      </p:sp>
      <p:sp>
        <p:nvSpPr>
          <p:cNvPr id="3" name="TextBox 2"/>
          <p:cNvSpPr txBox="1"/>
          <p:nvPr/>
        </p:nvSpPr>
        <p:spPr>
          <a:xfrm>
            <a:off x="2974448" y="6467354"/>
            <a:ext cx="3195105" cy="369332"/>
          </a:xfrm>
          <a:prstGeom prst="rect">
            <a:avLst/>
          </a:prstGeom>
          <a:noFill/>
        </p:spPr>
        <p:txBody>
          <a:bodyPr wrap="none" rtlCol="0">
            <a:spAutoFit/>
          </a:bodyPr>
          <a:lstStyle/>
          <a:p>
            <a:r>
              <a:rPr lang="en-US" b="1" smtClean="0">
                <a:solidFill>
                  <a:schemeClr val="bg1"/>
                </a:solidFill>
              </a:rPr>
              <a:t>Cần Thơ, tháng 5 năm 2012</a:t>
            </a:r>
            <a:endParaRPr lang="en-US" b="1">
              <a:solidFill>
                <a:schemeClr val="bg1"/>
              </a:solidFill>
            </a:endParaRPr>
          </a:p>
        </p:txBody>
      </p:sp>
      <p:sp>
        <p:nvSpPr>
          <p:cNvPr id="7" name="Rectangle 122"/>
          <p:cNvSpPr>
            <a:spLocks noChangeArrowheads="1"/>
          </p:cNvSpPr>
          <p:nvPr/>
        </p:nvSpPr>
        <p:spPr bwMode="auto">
          <a:xfrm>
            <a:off x="3012484" y="1333500"/>
            <a:ext cx="3119033"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s-UY" sz="2400" b="1" smtClean="0"/>
              <a:t>Luận văn tốt nghiệp</a:t>
            </a:r>
            <a:endParaRPr lang="es-ES" sz="2400" b="1"/>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6823"/>
            <a:ext cx="946076" cy="94607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981200" y="0"/>
            <a:ext cx="5181600" cy="914400"/>
          </a:xfrm>
        </p:spPr>
        <p:txBody>
          <a:bodyPr/>
          <a:lstStyle/>
          <a:p>
            <a:pPr lvl="0"/>
            <a:r>
              <a:rPr lang="en-US" sz="4000" b="1" smtClean="0">
                <a:solidFill>
                  <a:schemeClr val="bg1"/>
                </a:solidFill>
              </a:rPr>
              <a:t>Chuẩn OpenGIS</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r>
              <a:rPr lang="en-US" smtClean="0"/>
              <a:t>Tổ chức OGC</a:t>
            </a:r>
          </a:p>
          <a:p>
            <a:endParaRPr lang="en-US"/>
          </a:p>
        </p:txBody>
      </p:sp>
      <p:graphicFrame>
        <p:nvGraphicFramePr>
          <p:cNvPr id="2" name="Diagram 1"/>
          <p:cNvGraphicFramePr/>
          <p:nvPr>
            <p:extLst>
              <p:ext uri="{D42A27DB-BD31-4B8C-83A1-F6EECF244321}">
                <p14:modId xmlns:p14="http://schemas.microsoft.com/office/powerpoint/2010/main" val="3962751281"/>
              </p:ext>
            </p:extLst>
          </p:nvPr>
        </p:nvGraphicFramePr>
        <p:xfrm>
          <a:off x="1676400" y="2209800"/>
          <a:ext cx="5791200" cy="363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2425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533400" y="0"/>
            <a:ext cx="8077200" cy="914400"/>
          </a:xfrm>
        </p:spPr>
        <p:txBody>
          <a:bodyPr/>
          <a:lstStyle/>
          <a:p>
            <a:pPr lvl="0"/>
            <a:r>
              <a:rPr lang="en-US" sz="4000" b="1" smtClean="0">
                <a:solidFill>
                  <a:schemeClr val="bg1"/>
                </a:solidFill>
              </a:rPr>
              <a:t>WebGIS với giải pháp nguồn mở</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vi-VN"/>
              <a:t>Hiện nay giải pháp nguồn </a:t>
            </a:r>
            <a:r>
              <a:rPr lang="vi-VN" smtClean="0"/>
              <a:t>mở </a:t>
            </a:r>
            <a:r>
              <a:rPr lang="vi-VN"/>
              <a:t>khá phong phú và đa </a:t>
            </a:r>
            <a:r>
              <a:rPr lang="vi-VN" smtClean="0"/>
              <a:t>dạng</a:t>
            </a:r>
            <a:r>
              <a:rPr lang="en-US" smtClean="0"/>
              <a:t>.</a:t>
            </a:r>
          </a:p>
          <a:p>
            <a:pPr algn="just"/>
            <a:r>
              <a:rPr lang="en-US"/>
              <a:t>Phần mềm phía Server: </a:t>
            </a:r>
            <a:r>
              <a:rPr lang="en-US">
                <a:solidFill>
                  <a:srgbClr val="0070C0"/>
                </a:solidFill>
              </a:rPr>
              <a:t>GeoServer</a:t>
            </a:r>
            <a:r>
              <a:rPr lang="en-US"/>
              <a:t>, Map Server, </a:t>
            </a:r>
            <a:r>
              <a:rPr lang="en-US" smtClean="0"/>
              <a:t>Mapfish</a:t>
            </a:r>
            <a:r>
              <a:rPr lang="en-US"/>
              <a:t>, deegree, </a:t>
            </a:r>
            <a:r>
              <a:rPr lang="en-US" smtClean="0"/>
              <a:t>Mapbender…</a:t>
            </a:r>
          </a:p>
          <a:p>
            <a:pPr algn="just"/>
            <a:r>
              <a:rPr lang="en-US"/>
              <a:t>Phần mềm phía Client: </a:t>
            </a:r>
            <a:r>
              <a:rPr lang="en-US" smtClean="0">
                <a:solidFill>
                  <a:srgbClr val="0070C0"/>
                </a:solidFill>
              </a:rPr>
              <a:t>OpenLayers</a:t>
            </a:r>
            <a:r>
              <a:rPr lang="en-US"/>
              <a:t>, GeoExt, </a:t>
            </a:r>
            <a:r>
              <a:rPr lang="en-US" smtClean="0"/>
              <a:t>kvwmap…</a:t>
            </a:r>
          </a:p>
          <a:p>
            <a:pPr algn="just"/>
            <a:r>
              <a:rPr lang="en-US"/>
              <a:t>Phần mềm Desktop: GRASS, Quantum GIS, uDIG, </a:t>
            </a:r>
            <a:r>
              <a:rPr lang="en-US">
                <a:solidFill>
                  <a:srgbClr val="0070C0"/>
                </a:solidFill>
              </a:rPr>
              <a:t>gvGIS</a:t>
            </a:r>
            <a:r>
              <a:rPr lang="en-US"/>
              <a:t>, </a:t>
            </a:r>
            <a:r>
              <a:rPr lang="en-US" smtClean="0"/>
              <a:t>Ilwis…</a:t>
            </a:r>
            <a:endParaRPr lang="en-US"/>
          </a:p>
        </p:txBody>
      </p:sp>
    </p:spTree>
    <p:extLst>
      <p:ext uri="{BB962C8B-B14F-4D97-AF65-F5344CB8AC3E}">
        <p14:creationId xmlns:p14="http://schemas.microsoft.com/office/powerpoint/2010/main" val="1879812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533400" y="0"/>
            <a:ext cx="8077200" cy="914400"/>
          </a:xfrm>
        </p:spPr>
        <p:txBody>
          <a:bodyPr/>
          <a:lstStyle/>
          <a:p>
            <a:pPr lvl="0"/>
            <a:r>
              <a:rPr lang="en-US" sz="4000" b="1" smtClean="0">
                <a:solidFill>
                  <a:schemeClr val="bg1"/>
                </a:solidFill>
              </a:rPr>
              <a:t>WebGIS với giải pháp nguồn mở</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Hệ quản trị CSDL không gian: </a:t>
            </a:r>
            <a:r>
              <a:rPr lang="en-US" smtClean="0">
                <a:solidFill>
                  <a:srgbClr val="0070C0"/>
                </a:solidFill>
              </a:rPr>
              <a:t>PostgreSQL + PostGIS</a:t>
            </a:r>
            <a:r>
              <a:rPr lang="en-US" smtClean="0"/>
              <a:t>, MySQL…</a:t>
            </a: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325368"/>
            <a:ext cx="24003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1388" y="3325368"/>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325368"/>
            <a:ext cx="250507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0291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533400" y="0"/>
            <a:ext cx="8077200" cy="914400"/>
          </a:xfrm>
        </p:spPr>
        <p:txBody>
          <a:bodyPr/>
          <a:lstStyle/>
          <a:p>
            <a:pPr lvl="0"/>
            <a:r>
              <a:rPr lang="en-US" sz="4000" b="1" smtClean="0">
                <a:solidFill>
                  <a:schemeClr val="bg1"/>
                </a:solidFill>
              </a:rPr>
              <a:t>WebGIS với giải pháp nguồn mở</a:t>
            </a:r>
            <a:endParaRPr lang="en-US" sz="4000" b="1">
              <a:solidFill>
                <a:schemeClr val="bg1"/>
              </a:solidFill>
            </a:endParaRPr>
          </a:p>
        </p:txBody>
      </p:sp>
      <p:graphicFrame>
        <p:nvGraphicFramePr>
          <p:cNvPr id="2" name="Diagram 1"/>
          <p:cNvGraphicFramePr/>
          <p:nvPr>
            <p:extLst>
              <p:ext uri="{D42A27DB-BD31-4B8C-83A1-F6EECF244321}">
                <p14:modId xmlns:p14="http://schemas.microsoft.com/office/powerpoint/2010/main" val="519222677"/>
              </p:ext>
            </p:extLst>
          </p:nvPr>
        </p:nvGraphicFramePr>
        <p:xfrm>
          <a:off x="495300" y="1066800"/>
          <a:ext cx="81534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3136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209800" y="0"/>
            <a:ext cx="4724400" cy="914400"/>
          </a:xfrm>
        </p:spPr>
        <p:txBody>
          <a:bodyPr/>
          <a:lstStyle/>
          <a:p>
            <a:pPr lvl="0"/>
            <a:r>
              <a:rPr lang="vi-VN" sz="4000" b="1">
                <a:solidFill>
                  <a:schemeClr val="bg1"/>
                </a:solidFill>
              </a:rPr>
              <a:t>Giải quyết vấn đề</a:t>
            </a:r>
          </a:p>
        </p:txBody>
      </p:sp>
      <p:grpSp>
        <p:nvGrpSpPr>
          <p:cNvPr id="13" name="Group 12"/>
          <p:cNvGrpSpPr>
            <a:grpSpLocks/>
          </p:cNvGrpSpPr>
          <p:nvPr/>
        </p:nvGrpSpPr>
        <p:grpSpPr bwMode="auto">
          <a:xfrm>
            <a:off x="1580727" y="2855207"/>
            <a:ext cx="5942875" cy="634753"/>
            <a:chOff x="1981200" y="4424363"/>
            <a:chExt cx="4756150" cy="508000"/>
          </a:xfrm>
        </p:grpSpPr>
        <p:sp>
          <p:nvSpPr>
            <p:cNvPr id="14" name="AutoShape 7"/>
            <p:cNvSpPr>
              <a:spLocks noChangeArrowheads="1"/>
            </p:cNvSpPr>
            <p:nvPr/>
          </p:nvSpPr>
          <p:spPr bwMode="gray">
            <a:xfrm>
              <a:off x="2317750" y="44243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Phân tích hệ thống</a:t>
              </a:r>
            </a:p>
          </p:txBody>
        </p:sp>
        <p:grpSp>
          <p:nvGrpSpPr>
            <p:cNvPr id="15" name="Group 32"/>
            <p:cNvGrpSpPr>
              <a:grpSpLocks/>
            </p:cNvGrpSpPr>
            <p:nvPr/>
          </p:nvGrpSpPr>
          <p:grpSpPr bwMode="auto">
            <a:xfrm>
              <a:off x="1981200" y="4525963"/>
              <a:ext cx="381000" cy="381000"/>
              <a:chOff x="2078" y="1680"/>
              <a:chExt cx="1615" cy="1615"/>
            </a:xfrm>
          </p:grpSpPr>
          <p:sp>
            <p:nvSpPr>
              <p:cNvPr id="16" name="Oval 3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7" name="Oval 3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8" name="Oval 35"/>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9" name="Oval 36"/>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0" name="Oval 37"/>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21" name="Oval 38"/>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22" name="Group 21"/>
          <p:cNvGrpSpPr>
            <a:grpSpLocks/>
          </p:cNvGrpSpPr>
          <p:nvPr/>
        </p:nvGrpSpPr>
        <p:grpSpPr bwMode="auto">
          <a:xfrm>
            <a:off x="1580727" y="3632447"/>
            <a:ext cx="5895268" cy="634753"/>
            <a:chOff x="1524000" y="5251450"/>
            <a:chExt cx="4718050" cy="508000"/>
          </a:xfrm>
        </p:grpSpPr>
        <p:sp>
          <p:nvSpPr>
            <p:cNvPr id="23" name="AutoShape 6"/>
            <p:cNvSpPr>
              <a:spLocks noChangeArrowheads="1"/>
            </p:cNvSpPr>
            <p:nvPr/>
          </p:nvSpPr>
          <p:spPr bwMode="gray">
            <a:xfrm>
              <a:off x="1822450" y="5251450"/>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Thiết kế chương </a:t>
              </a:r>
              <a:r>
                <a:rPr lang="vi-VN" sz="2800" b="1" kern="0" smtClean="0">
                  <a:solidFill>
                    <a:srgbClr val="000066"/>
                  </a:solidFill>
                </a:rPr>
                <a:t>trình</a:t>
              </a:r>
              <a:endParaRPr lang="vi-VN" sz="2800" b="1" kern="0">
                <a:solidFill>
                  <a:srgbClr val="000066"/>
                </a:solidFill>
              </a:endParaRPr>
            </a:p>
          </p:txBody>
        </p:sp>
        <p:grpSp>
          <p:nvGrpSpPr>
            <p:cNvPr id="24" name="Group 39"/>
            <p:cNvGrpSpPr>
              <a:grpSpLocks/>
            </p:cNvGrpSpPr>
            <p:nvPr/>
          </p:nvGrpSpPr>
          <p:grpSpPr bwMode="auto">
            <a:xfrm>
              <a:off x="1524000" y="5300663"/>
              <a:ext cx="355600" cy="381000"/>
              <a:chOff x="2078" y="1680"/>
              <a:chExt cx="1615" cy="1615"/>
            </a:xfrm>
          </p:grpSpPr>
          <p:sp>
            <p:nvSpPr>
              <p:cNvPr id="25" name="Oval 4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6" name="Oval 4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7" name="Oval 42"/>
              <p:cNvSpPr>
                <a:spLocks noChangeArrowheads="1"/>
              </p:cNvSpPr>
              <p:nvPr/>
            </p:nvSpPr>
            <p:spPr bwMode="gray">
              <a:xfrm>
                <a:off x="2251" y="1855"/>
                <a:ext cx="1262"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28" name="Oval 43"/>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9" name="Oval 44"/>
              <p:cNvSpPr>
                <a:spLocks noChangeArrowheads="1"/>
              </p:cNvSpPr>
              <p:nvPr/>
            </p:nvSpPr>
            <p:spPr bwMode="gray">
              <a:xfrm>
                <a:off x="2338" y="1936"/>
                <a:ext cx="1096"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30" name="Oval 45"/>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spTree>
    <p:extLst>
      <p:ext uri="{BB962C8B-B14F-4D97-AF65-F5344CB8AC3E}">
        <p14:creationId xmlns:p14="http://schemas.microsoft.com/office/powerpoint/2010/main" val="2909284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057400" y="0"/>
            <a:ext cx="5029200" cy="914400"/>
          </a:xfrm>
        </p:spPr>
        <p:txBody>
          <a:bodyPr/>
          <a:lstStyle/>
          <a:p>
            <a:pPr lvl="0"/>
            <a:r>
              <a:rPr lang="en-US" sz="4000" b="1" smtClean="0">
                <a:solidFill>
                  <a:schemeClr val="bg1"/>
                </a:solidFill>
              </a:rPr>
              <a:t>Phân tích hệ thống</a:t>
            </a:r>
            <a:endParaRPr lang="vi-VN" sz="4000" b="1">
              <a:solidFill>
                <a:schemeClr val="bg1"/>
              </a:solidFill>
            </a:endParaRPr>
          </a:p>
        </p:txBody>
      </p:sp>
      <p:grpSp>
        <p:nvGrpSpPr>
          <p:cNvPr id="4" name="Group 3"/>
          <p:cNvGrpSpPr>
            <a:grpSpLocks/>
          </p:cNvGrpSpPr>
          <p:nvPr/>
        </p:nvGrpSpPr>
        <p:grpSpPr bwMode="auto">
          <a:xfrm>
            <a:off x="1624366" y="2895600"/>
            <a:ext cx="5895268" cy="634753"/>
            <a:chOff x="1524000" y="5251450"/>
            <a:chExt cx="4718050" cy="508000"/>
          </a:xfrm>
        </p:grpSpPr>
        <p:sp>
          <p:nvSpPr>
            <p:cNvPr id="5" name="AutoShape 6"/>
            <p:cNvSpPr>
              <a:spLocks noChangeArrowheads="1"/>
            </p:cNvSpPr>
            <p:nvPr/>
          </p:nvSpPr>
          <p:spPr bwMode="gray">
            <a:xfrm>
              <a:off x="1822450" y="5251450"/>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Sơ đồ Use Case</a:t>
              </a:r>
            </a:p>
          </p:txBody>
        </p:sp>
        <p:grpSp>
          <p:nvGrpSpPr>
            <p:cNvPr id="6" name="Group 39"/>
            <p:cNvGrpSpPr>
              <a:grpSpLocks/>
            </p:cNvGrpSpPr>
            <p:nvPr/>
          </p:nvGrpSpPr>
          <p:grpSpPr bwMode="auto">
            <a:xfrm>
              <a:off x="1524000" y="5300663"/>
              <a:ext cx="355600" cy="381000"/>
              <a:chOff x="2078" y="1680"/>
              <a:chExt cx="1615" cy="1615"/>
            </a:xfrm>
          </p:grpSpPr>
          <p:sp>
            <p:nvSpPr>
              <p:cNvPr id="7" name="Oval 4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8" name="Oval 4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9" name="Oval 42"/>
              <p:cNvSpPr>
                <a:spLocks noChangeArrowheads="1"/>
              </p:cNvSpPr>
              <p:nvPr/>
            </p:nvSpPr>
            <p:spPr bwMode="gray">
              <a:xfrm>
                <a:off x="2251" y="1855"/>
                <a:ext cx="1262"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0" name="Oval 43"/>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1" name="Oval 44"/>
              <p:cNvSpPr>
                <a:spLocks noChangeArrowheads="1"/>
              </p:cNvSpPr>
              <p:nvPr/>
            </p:nvSpPr>
            <p:spPr bwMode="gray">
              <a:xfrm>
                <a:off x="2338" y="1936"/>
                <a:ext cx="1096"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2" name="Oval 45"/>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13" name="Group 12"/>
          <p:cNvGrpSpPr>
            <a:grpSpLocks/>
          </p:cNvGrpSpPr>
          <p:nvPr/>
        </p:nvGrpSpPr>
        <p:grpSpPr bwMode="auto">
          <a:xfrm>
            <a:off x="1624366" y="3672840"/>
            <a:ext cx="5895268" cy="634753"/>
            <a:chOff x="1524000" y="5251450"/>
            <a:chExt cx="4718050" cy="508000"/>
          </a:xfrm>
        </p:grpSpPr>
        <p:sp>
          <p:nvSpPr>
            <p:cNvPr id="14" name="AutoShape 6"/>
            <p:cNvSpPr>
              <a:spLocks noChangeArrowheads="1"/>
            </p:cNvSpPr>
            <p:nvPr/>
          </p:nvSpPr>
          <p:spPr bwMode="gray">
            <a:xfrm>
              <a:off x="1822450" y="5251450"/>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Sơ đồ lớp</a:t>
              </a:r>
            </a:p>
          </p:txBody>
        </p:sp>
        <p:grpSp>
          <p:nvGrpSpPr>
            <p:cNvPr id="15" name="Group 39"/>
            <p:cNvGrpSpPr>
              <a:grpSpLocks/>
            </p:cNvGrpSpPr>
            <p:nvPr/>
          </p:nvGrpSpPr>
          <p:grpSpPr bwMode="auto">
            <a:xfrm>
              <a:off x="1524000" y="5300663"/>
              <a:ext cx="355600" cy="381000"/>
              <a:chOff x="2078" y="1680"/>
              <a:chExt cx="1615" cy="1615"/>
            </a:xfrm>
          </p:grpSpPr>
          <p:sp>
            <p:nvSpPr>
              <p:cNvPr id="16" name="Oval 4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7" name="Oval 4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8" name="Oval 42"/>
              <p:cNvSpPr>
                <a:spLocks noChangeArrowheads="1"/>
              </p:cNvSpPr>
              <p:nvPr/>
            </p:nvSpPr>
            <p:spPr bwMode="gray">
              <a:xfrm>
                <a:off x="2251" y="1855"/>
                <a:ext cx="1262"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9" name="Oval 43"/>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0" name="Oval 44"/>
              <p:cNvSpPr>
                <a:spLocks noChangeArrowheads="1"/>
              </p:cNvSpPr>
              <p:nvPr/>
            </p:nvSpPr>
            <p:spPr bwMode="gray">
              <a:xfrm>
                <a:off x="2338" y="1936"/>
                <a:ext cx="1096"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21" name="Oval 45"/>
              <p:cNvSpPr>
                <a:spLocks noChangeArrowheads="1"/>
              </p:cNvSpPr>
              <p:nvPr/>
            </p:nvSpPr>
            <p:spPr bwMode="gray">
              <a:xfrm>
                <a:off x="2337" y="1939"/>
                <a:ext cx="1096" cy="1098"/>
              </a:xfrm>
              <a:prstGeom prst="ellipse">
                <a:avLst/>
              </a:prstGeom>
              <a:gradFill rotWithShape="1">
                <a:gsLst>
                  <a:gs pos="0">
                    <a:srgbClr val="374EAF"/>
                  </a:gs>
                  <a:gs pos="100000">
                    <a:srgbClr val="000099"/>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spTree>
    <p:extLst>
      <p:ext uri="{BB962C8B-B14F-4D97-AF65-F5344CB8AC3E}">
        <p14:creationId xmlns:p14="http://schemas.microsoft.com/office/powerpoint/2010/main" val="1555038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438400" y="0"/>
            <a:ext cx="4267200" cy="914400"/>
          </a:xfrm>
        </p:spPr>
        <p:txBody>
          <a:bodyPr/>
          <a:lstStyle/>
          <a:p>
            <a:pPr lvl="0"/>
            <a:r>
              <a:rPr lang="vi-VN" sz="4000" b="1">
                <a:solidFill>
                  <a:schemeClr val="bg1"/>
                </a:solidFill>
              </a:rPr>
              <a:t>Sơ đồ Use Case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50461"/>
            <a:ext cx="7772400" cy="519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9247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438400" y="0"/>
            <a:ext cx="4267200" cy="914400"/>
          </a:xfrm>
        </p:spPr>
        <p:txBody>
          <a:bodyPr/>
          <a:lstStyle/>
          <a:p>
            <a:pPr lvl="0"/>
            <a:r>
              <a:rPr lang="vi-VN" sz="4000" b="1">
                <a:solidFill>
                  <a:schemeClr val="bg1"/>
                </a:solidFill>
              </a:rPr>
              <a:t>Sơ đồ Use Case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990600"/>
            <a:ext cx="8153400" cy="5392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2107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438400" y="0"/>
            <a:ext cx="4267200" cy="914400"/>
          </a:xfrm>
        </p:spPr>
        <p:txBody>
          <a:bodyPr/>
          <a:lstStyle/>
          <a:p>
            <a:pPr lvl="0"/>
            <a:r>
              <a:rPr lang="vi-VN" sz="4000" b="1">
                <a:solidFill>
                  <a:schemeClr val="bg1"/>
                </a:solidFill>
              </a:rPr>
              <a:t>Sơ đồ Use Case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643" y="739908"/>
            <a:ext cx="6054714" cy="5889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84377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048000" y="0"/>
            <a:ext cx="3048000" cy="914400"/>
          </a:xfrm>
        </p:spPr>
        <p:txBody>
          <a:bodyPr/>
          <a:lstStyle/>
          <a:p>
            <a:pPr lvl="0"/>
            <a:r>
              <a:rPr lang="vi-VN" sz="4000" b="1">
                <a:solidFill>
                  <a:schemeClr val="bg1"/>
                </a:solidFill>
              </a:rPr>
              <a:t>Sơ đồ </a:t>
            </a:r>
            <a:r>
              <a:rPr lang="en-US" sz="4000" b="1" smtClean="0">
                <a:solidFill>
                  <a:schemeClr val="bg1"/>
                </a:solidFill>
              </a:rPr>
              <a:t>lớp</a:t>
            </a:r>
            <a:endParaRPr lang="vi-VN" sz="4000" b="1">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682" y="685800"/>
            <a:ext cx="8656637" cy="597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44766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Pie 62"/>
          <p:cNvSpPr/>
          <p:nvPr/>
        </p:nvSpPr>
        <p:spPr>
          <a:xfrm rot="10800000">
            <a:off x="-14059" y="1529964"/>
            <a:ext cx="1676978" cy="4337436"/>
          </a:xfrm>
          <a:custGeom>
            <a:avLst/>
            <a:gdLst>
              <a:gd name="connsiteX0" fmla="*/ 1676977 w 4482317"/>
              <a:gd name="connsiteY0" fmla="*/ 4410142 h 4482317"/>
              <a:gd name="connsiteX1" fmla="*/ -1 w 4482317"/>
              <a:gd name="connsiteY1" fmla="*/ 2242216 h 4482317"/>
              <a:gd name="connsiteX2" fmla="*/ 1674927 w 4482317"/>
              <a:gd name="connsiteY2" fmla="*/ 72706 h 4482317"/>
              <a:gd name="connsiteX3" fmla="*/ 2241159 w 4482317"/>
              <a:gd name="connsiteY3" fmla="*/ 2241159 h 4482317"/>
              <a:gd name="connsiteX4" fmla="*/ 1676977 w 4482317"/>
              <a:gd name="connsiteY4" fmla="*/ 4410142 h 4482317"/>
              <a:gd name="connsiteX0" fmla="*/ 2241160 w 2332600"/>
              <a:gd name="connsiteY0" fmla="*/ 2168453 h 4337436"/>
              <a:gd name="connsiteX1" fmla="*/ 1676978 w 2332600"/>
              <a:gd name="connsiteY1" fmla="*/ 4337436 h 4337436"/>
              <a:gd name="connsiteX2" fmla="*/ 0 w 2332600"/>
              <a:gd name="connsiteY2" fmla="*/ 2169510 h 4337436"/>
              <a:gd name="connsiteX3" fmla="*/ 1674928 w 2332600"/>
              <a:gd name="connsiteY3" fmla="*/ 0 h 4337436"/>
              <a:gd name="connsiteX4" fmla="*/ 2332600 w 2332600"/>
              <a:gd name="connsiteY4" fmla="*/ 2259893 h 4337436"/>
              <a:gd name="connsiteX0" fmla="*/ 2241160 w 2241160"/>
              <a:gd name="connsiteY0" fmla="*/ 2168453 h 4337436"/>
              <a:gd name="connsiteX1" fmla="*/ 1676978 w 2241160"/>
              <a:gd name="connsiteY1" fmla="*/ 4337436 h 4337436"/>
              <a:gd name="connsiteX2" fmla="*/ 0 w 2241160"/>
              <a:gd name="connsiteY2" fmla="*/ 2169510 h 4337436"/>
              <a:gd name="connsiteX3" fmla="*/ 1674928 w 2241160"/>
              <a:gd name="connsiteY3" fmla="*/ 0 h 4337436"/>
              <a:gd name="connsiteX0" fmla="*/ 1676978 w 1676978"/>
              <a:gd name="connsiteY0" fmla="*/ 4337436 h 4337436"/>
              <a:gd name="connsiteX1" fmla="*/ 0 w 1676978"/>
              <a:gd name="connsiteY1" fmla="*/ 2169510 h 4337436"/>
              <a:gd name="connsiteX2" fmla="*/ 1674928 w 1676978"/>
              <a:gd name="connsiteY2" fmla="*/ 0 h 4337436"/>
            </a:gdLst>
            <a:ahLst/>
            <a:cxnLst>
              <a:cxn ang="0">
                <a:pos x="connsiteX0" y="connsiteY0"/>
              </a:cxn>
              <a:cxn ang="0">
                <a:pos x="connsiteX1" y="connsiteY1"/>
              </a:cxn>
              <a:cxn ang="0">
                <a:pos x="connsiteX2" y="connsiteY2"/>
              </a:cxn>
            </a:cxnLst>
            <a:rect l="l" t="t" r="r" b="b"/>
            <a:pathLst>
              <a:path w="1676978" h="4337436">
                <a:moveTo>
                  <a:pt x="1676978" y="4337436"/>
                </a:moveTo>
                <a:cubicBezTo>
                  <a:pt x="689754" y="4080646"/>
                  <a:pt x="482" y="3189584"/>
                  <a:pt x="0" y="2169510"/>
                </a:cubicBezTo>
                <a:cubicBezTo>
                  <a:pt x="-482" y="1149436"/>
                  <a:pt x="687948" y="257723"/>
                  <a:pt x="1674928" y="0"/>
                </a:cubicBezTo>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498" name="Rectangle 2"/>
          <p:cNvSpPr>
            <a:spLocks noGrp="1" noChangeArrowheads="1"/>
          </p:cNvSpPr>
          <p:nvPr>
            <p:ph type="title"/>
          </p:nvPr>
        </p:nvSpPr>
        <p:spPr>
          <a:xfrm>
            <a:off x="2209800" y="0"/>
            <a:ext cx="4724400" cy="914400"/>
          </a:xfrm>
        </p:spPr>
        <p:txBody>
          <a:bodyPr/>
          <a:lstStyle/>
          <a:p>
            <a:pPr lvl="0"/>
            <a:r>
              <a:rPr lang="en-US" sz="4000" b="1" smtClean="0">
                <a:solidFill>
                  <a:schemeClr val="bg1"/>
                </a:solidFill>
              </a:rPr>
              <a:t>Nội dung trình bày</a:t>
            </a:r>
            <a:endParaRPr lang="en-US" sz="4000" b="1">
              <a:solidFill>
                <a:schemeClr val="bg1"/>
              </a:solidFill>
            </a:endParaRPr>
          </a:p>
        </p:txBody>
      </p:sp>
      <p:grpSp>
        <p:nvGrpSpPr>
          <p:cNvPr id="6" name="Group 5"/>
          <p:cNvGrpSpPr>
            <a:grpSpLocks/>
          </p:cNvGrpSpPr>
          <p:nvPr/>
        </p:nvGrpSpPr>
        <p:grpSpPr bwMode="auto">
          <a:xfrm>
            <a:off x="481728" y="1498847"/>
            <a:ext cx="5919072" cy="634753"/>
            <a:chOff x="1447800" y="1973263"/>
            <a:chExt cx="4737100" cy="508000"/>
          </a:xfrm>
        </p:grpSpPr>
        <p:sp>
          <p:nvSpPr>
            <p:cNvPr id="7" name="AutoShape 10"/>
            <p:cNvSpPr>
              <a:spLocks noChangeArrowheads="1"/>
            </p:cNvSpPr>
            <p:nvPr/>
          </p:nvSpPr>
          <p:spPr bwMode="gray">
            <a:xfrm>
              <a:off x="1765300" y="19732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en-US" sz="2800" b="1" kern="0" smtClean="0">
                  <a:solidFill>
                    <a:srgbClr val="000066"/>
                  </a:solidFill>
                </a:rPr>
                <a:t>Tổng quan</a:t>
              </a:r>
              <a:endParaRPr lang="vi-VN" sz="2800" b="1" kern="0">
                <a:solidFill>
                  <a:srgbClr val="000066"/>
                </a:solidFill>
              </a:endParaRPr>
            </a:p>
          </p:txBody>
        </p:sp>
        <p:grpSp>
          <p:nvGrpSpPr>
            <p:cNvPr id="8" name="Group 11"/>
            <p:cNvGrpSpPr>
              <a:grpSpLocks/>
            </p:cNvGrpSpPr>
            <p:nvPr/>
          </p:nvGrpSpPr>
          <p:grpSpPr bwMode="auto">
            <a:xfrm>
              <a:off x="1447800" y="2062163"/>
              <a:ext cx="381000" cy="381000"/>
              <a:chOff x="2078" y="1680"/>
              <a:chExt cx="1615" cy="1615"/>
            </a:xfrm>
          </p:grpSpPr>
          <p:sp>
            <p:nvSpPr>
              <p:cNvPr id="9" name="Oval 1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0" name="Oval 1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1" name="Oval 14"/>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2" name="Oval 15"/>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3" name="Oval 16"/>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4" name="Oval 17"/>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15" name="Group 14"/>
          <p:cNvGrpSpPr>
            <a:grpSpLocks/>
          </p:cNvGrpSpPr>
          <p:nvPr/>
        </p:nvGrpSpPr>
        <p:grpSpPr bwMode="auto">
          <a:xfrm>
            <a:off x="1143000" y="2276087"/>
            <a:ext cx="5903203" cy="634753"/>
            <a:chOff x="1981200" y="2743200"/>
            <a:chExt cx="4724400" cy="508000"/>
          </a:xfrm>
        </p:grpSpPr>
        <p:sp>
          <p:nvSpPr>
            <p:cNvPr id="16" name="AutoShape 9"/>
            <p:cNvSpPr>
              <a:spLocks noChangeArrowheads="1"/>
            </p:cNvSpPr>
            <p:nvPr/>
          </p:nvSpPr>
          <p:spPr bwMode="gray">
            <a:xfrm>
              <a:off x="2286000" y="2743200"/>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Cơ sở lý thuyết</a:t>
              </a:r>
            </a:p>
          </p:txBody>
        </p:sp>
        <p:grpSp>
          <p:nvGrpSpPr>
            <p:cNvPr id="17" name="Group 18"/>
            <p:cNvGrpSpPr>
              <a:grpSpLocks/>
            </p:cNvGrpSpPr>
            <p:nvPr/>
          </p:nvGrpSpPr>
          <p:grpSpPr bwMode="auto">
            <a:xfrm>
              <a:off x="1981200" y="2849563"/>
              <a:ext cx="381000" cy="381000"/>
              <a:chOff x="2078" y="1680"/>
              <a:chExt cx="1615" cy="1615"/>
            </a:xfrm>
          </p:grpSpPr>
          <p:sp>
            <p:nvSpPr>
              <p:cNvPr id="18"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9"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0" name="Oval 21"/>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21" name="Oval 22"/>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2" name="Oval 23"/>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23" name="Oval 24"/>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24" name="Group 23"/>
          <p:cNvGrpSpPr>
            <a:grpSpLocks/>
          </p:cNvGrpSpPr>
          <p:nvPr/>
        </p:nvGrpSpPr>
        <p:grpSpPr bwMode="auto">
          <a:xfrm>
            <a:off x="1411997" y="3053327"/>
            <a:ext cx="5903203" cy="634753"/>
            <a:chOff x="2133600" y="3611563"/>
            <a:chExt cx="4724400" cy="508000"/>
          </a:xfrm>
        </p:grpSpPr>
        <p:sp>
          <p:nvSpPr>
            <p:cNvPr id="25" name="AutoShape 8"/>
            <p:cNvSpPr>
              <a:spLocks noChangeArrowheads="1"/>
            </p:cNvSpPr>
            <p:nvPr/>
          </p:nvSpPr>
          <p:spPr bwMode="gray">
            <a:xfrm>
              <a:off x="2438400" y="36115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Giải quyết vấn đề</a:t>
              </a:r>
            </a:p>
          </p:txBody>
        </p:sp>
        <p:grpSp>
          <p:nvGrpSpPr>
            <p:cNvPr id="26" name="Group 25"/>
            <p:cNvGrpSpPr>
              <a:grpSpLocks/>
            </p:cNvGrpSpPr>
            <p:nvPr/>
          </p:nvGrpSpPr>
          <p:grpSpPr bwMode="auto">
            <a:xfrm>
              <a:off x="2133600" y="3687763"/>
              <a:ext cx="381000" cy="381000"/>
              <a:chOff x="2078" y="1680"/>
              <a:chExt cx="1615" cy="1615"/>
            </a:xfrm>
          </p:grpSpPr>
          <p:sp>
            <p:nvSpPr>
              <p:cNvPr id="27" name="Oval 2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8" name="Oval 2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9" name="Oval 28"/>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30" name="Oval 29"/>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31" name="Oval 30"/>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32" name="Oval 31"/>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33" name="Group 32"/>
          <p:cNvGrpSpPr>
            <a:grpSpLocks/>
          </p:cNvGrpSpPr>
          <p:nvPr/>
        </p:nvGrpSpPr>
        <p:grpSpPr bwMode="auto">
          <a:xfrm>
            <a:off x="1371600" y="3830567"/>
            <a:ext cx="5942875" cy="634753"/>
            <a:chOff x="1981200" y="4424363"/>
            <a:chExt cx="4756150" cy="508000"/>
          </a:xfrm>
        </p:grpSpPr>
        <p:sp>
          <p:nvSpPr>
            <p:cNvPr id="34" name="AutoShape 7"/>
            <p:cNvSpPr>
              <a:spLocks noChangeArrowheads="1"/>
            </p:cNvSpPr>
            <p:nvPr/>
          </p:nvSpPr>
          <p:spPr bwMode="gray">
            <a:xfrm>
              <a:off x="2317750" y="44243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Kết quả đạt được</a:t>
              </a:r>
            </a:p>
          </p:txBody>
        </p:sp>
        <p:grpSp>
          <p:nvGrpSpPr>
            <p:cNvPr id="35" name="Group 32"/>
            <p:cNvGrpSpPr>
              <a:grpSpLocks/>
            </p:cNvGrpSpPr>
            <p:nvPr/>
          </p:nvGrpSpPr>
          <p:grpSpPr bwMode="auto">
            <a:xfrm>
              <a:off x="1981200" y="4525963"/>
              <a:ext cx="381000" cy="381000"/>
              <a:chOff x="2078" y="1680"/>
              <a:chExt cx="1615" cy="1615"/>
            </a:xfrm>
          </p:grpSpPr>
          <p:sp>
            <p:nvSpPr>
              <p:cNvPr id="36" name="Oval 3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37" name="Oval 3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38" name="Oval 35"/>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39" name="Oval 36"/>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40" name="Oval 37"/>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41" name="Oval 38"/>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42" name="Group 41"/>
          <p:cNvGrpSpPr>
            <a:grpSpLocks/>
          </p:cNvGrpSpPr>
          <p:nvPr/>
        </p:nvGrpSpPr>
        <p:grpSpPr bwMode="auto">
          <a:xfrm>
            <a:off x="1066800" y="4607807"/>
            <a:ext cx="5895268" cy="634753"/>
            <a:chOff x="1524000" y="5251450"/>
            <a:chExt cx="4718050" cy="508000"/>
          </a:xfrm>
        </p:grpSpPr>
        <p:sp>
          <p:nvSpPr>
            <p:cNvPr id="43" name="AutoShape 6"/>
            <p:cNvSpPr>
              <a:spLocks noChangeArrowheads="1"/>
            </p:cNvSpPr>
            <p:nvPr/>
          </p:nvSpPr>
          <p:spPr bwMode="gray">
            <a:xfrm>
              <a:off x="1822450" y="5251450"/>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en-US" sz="2800" b="1" kern="0" smtClean="0">
                  <a:solidFill>
                    <a:srgbClr val="000066"/>
                  </a:solidFill>
                </a:rPr>
                <a:t>Hạn chế</a:t>
              </a:r>
              <a:endParaRPr lang="en-US" sz="2800" b="1" kern="0">
                <a:solidFill>
                  <a:srgbClr val="000066"/>
                </a:solidFill>
              </a:endParaRPr>
            </a:p>
          </p:txBody>
        </p:sp>
        <p:grpSp>
          <p:nvGrpSpPr>
            <p:cNvPr id="44" name="Group 39"/>
            <p:cNvGrpSpPr>
              <a:grpSpLocks/>
            </p:cNvGrpSpPr>
            <p:nvPr/>
          </p:nvGrpSpPr>
          <p:grpSpPr bwMode="auto">
            <a:xfrm>
              <a:off x="1524000" y="5300663"/>
              <a:ext cx="355600" cy="381000"/>
              <a:chOff x="2078" y="1680"/>
              <a:chExt cx="1615" cy="1615"/>
            </a:xfrm>
          </p:grpSpPr>
          <p:sp>
            <p:nvSpPr>
              <p:cNvPr id="45" name="Oval 4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46" name="Oval 4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47" name="Oval 42"/>
              <p:cNvSpPr>
                <a:spLocks noChangeArrowheads="1"/>
              </p:cNvSpPr>
              <p:nvPr/>
            </p:nvSpPr>
            <p:spPr bwMode="gray">
              <a:xfrm>
                <a:off x="2251" y="1855"/>
                <a:ext cx="1262"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48" name="Oval 43"/>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49" name="Oval 44"/>
              <p:cNvSpPr>
                <a:spLocks noChangeArrowheads="1"/>
              </p:cNvSpPr>
              <p:nvPr/>
            </p:nvSpPr>
            <p:spPr bwMode="gray">
              <a:xfrm>
                <a:off x="2338" y="1936"/>
                <a:ext cx="1096"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50" name="Oval 45"/>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51" name="Group 50"/>
          <p:cNvGrpSpPr>
            <a:grpSpLocks/>
          </p:cNvGrpSpPr>
          <p:nvPr/>
        </p:nvGrpSpPr>
        <p:grpSpPr bwMode="auto">
          <a:xfrm>
            <a:off x="392756" y="5385047"/>
            <a:ext cx="5895268" cy="634753"/>
            <a:chOff x="1524000" y="5251450"/>
            <a:chExt cx="4718050" cy="508000"/>
          </a:xfrm>
        </p:grpSpPr>
        <p:sp>
          <p:nvSpPr>
            <p:cNvPr id="52" name="AutoShape 6"/>
            <p:cNvSpPr>
              <a:spLocks noChangeArrowheads="1"/>
            </p:cNvSpPr>
            <p:nvPr/>
          </p:nvSpPr>
          <p:spPr bwMode="gray">
            <a:xfrm>
              <a:off x="1822450" y="5251450"/>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Hướng phát triển</a:t>
              </a:r>
            </a:p>
          </p:txBody>
        </p:sp>
        <p:grpSp>
          <p:nvGrpSpPr>
            <p:cNvPr id="53" name="Group 39"/>
            <p:cNvGrpSpPr>
              <a:grpSpLocks/>
            </p:cNvGrpSpPr>
            <p:nvPr/>
          </p:nvGrpSpPr>
          <p:grpSpPr bwMode="auto">
            <a:xfrm>
              <a:off x="1524000" y="5300663"/>
              <a:ext cx="355600" cy="381000"/>
              <a:chOff x="2078" y="1680"/>
              <a:chExt cx="1615" cy="1615"/>
            </a:xfrm>
          </p:grpSpPr>
          <p:sp>
            <p:nvSpPr>
              <p:cNvPr id="54" name="Oval 4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55" name="Oval 4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56" name="Oval 42"/>
              <p:cNvSpPr>
                <a:spLocks noChangeArrowheads="1"/>
              </p:cNvSpPr>
              <p:nvPr/>
            </p:nvSpPr>
            <p:spPr bwMode="gray">
              <a:xfrm>
                <a:off x="2251" y="1855"/>
                <a:ext cx="1262"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57" name="Oval 43"/>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58" name="Oval 44"/>
              <p:cNvSpPr>
                <a:spLocks noChangeArrowheads="1"/>
              </p:cNvSpPr>
              <p:nvPr/>
            </p:nvSpPr>
            <p:spPr bwMode="gray">
              <a:xfrm>
                <a:off x="2338" y="1936"/>
                <a:ext cx="1096"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59" name="Oval 45"/>
              <p:cNvSpPr>
                <a:spLocks noChangeArrowheads="1"/>
              </p:cNvSpPr>
              <p:nvPr/>
            </p:nvSpPr>
            <p:spPr bwMode="gray">
              <a:xfrm>
                <a:off x="2337" y="1939"/>
                <a:ext cx="1096" cy="1098"/>
              </a:xfrm>
              <a:prstGeom prst="ellipse">
                <a:avLst/>
              </a:prstGeom>
              <a:gradFill rotWithShape="1">
                <a:gsLst>
                  <a:gs pos="0">
                    <a:srgbClr val="374EAF"/>
                  </a:gs>
                  <a:gs pos="100000">
                    <a:srgbClr val="000099"/>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spTree>
    <p:extLst>
      <p:ext uri="{BB962C8B-B14F-4D97-AF65-F5344CB8AC3E}">
        <p14:creationId xmlns:p14="http://schemas.microsoft.com/office/powerpoint/2010/main" val="32644319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828800" y="0"/>
            <a:ext cx="5486400" cy="914400"/>
          </a:xfrm>
        </p:spPr>
        <p:txBody>
          <a:bodyPr/>
          <a:lstStyle/>
          <a:p>
            <a:pPr lvl="0"/>
            <a:r>
              <a:rPr lang="en-US" sz="4000" b="1" smtClean="0">
                <a:solidFill>
                  <a:schemeClr val="bg1"/>
                </a:solidFill>
              </a:rPr>
              <a:t>Thiết kế chương trình</a:t>
            </a:r>
            <a:endParaRPr lang="vi-VN" sz="4000" b="1">
              <a:solidFill>
                <a:schemeClr val="bg1"/>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8501" y="990600"/>
            <a:ext cx="4506999"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7342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828800" y="0"/>
            <a:ext cx="5486400" cy="914400"/>
          </a:xfrm>
        </p:spPr>
        <p:txBody>
          <a:bodyPr/>
          <a:lstStyle/>
          <a:p>
            <a:pPr lvl="0"/>
            <a:r>
              <a:rPr lang="en-US" sz="4000" b="1" smtClean="0">
                <a:solidFill>
                  <a:schemeClr val="bg1"/>
                </a:solidFill>
              </a:rPr>
              <a:t>Thiết kế chương trình</a:t>
            </a:r>
            <a:endParaRPr lang="vi-VN" sz="4000" b="1">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5089" y="910322"/>
            <a:ext cx="4553822" cy="5490478"/>
          </a:xfrm>
          <a:prstGeom prst="rect">
            <a:avLst/>
          </a:prstGeom>
        </p:spPr>
      </p:pic>
    </p:spTree>
    <p:extLst>
      <p:ext uri="{BB962C8B-B14F-4D97-AF65-F5344CB8AC3E}">
        <p14:creationId xmlns:p14="http://schemas.microsoft.com/office/powerpoint/2010/main" val="32750159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057400" y="0"/>
            <a:ext cx="5029200" cy="914400"/>
          </a:xfrm>
        </p:spPr>
        <p:txBody>
          <a:bodyPr/>
          <a:lstStyle/>
          <a:p>
            <a:pPr lvl="0"/>
            <a:r>
              <a:rPr lang="en-US" sz="4000" b="1" smtClean="0">
                <a:solidFill>
                  <a:schemeClr val="bg1"/>
                </a:solidFill>
              </a:rPr>
              <a:t>Kết quả đạt được</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lvl="0"/>
            <a:r>
              <a:rPr lang="en-US" smtClean="0"/>
              <a:t>Hiển thị </a:t>
            </a:r>
            <a:r>
              <a:rPr lang="en-US"/>
              <a:t>và thao tác bản </a:t>
            </a:r>
            <a:r>
              <a:rPr lang="en-US" smtClean="0"/>
              <a:t>đồ</a:t>
            </a:r>
          </a:p>
          <a:p>
            <a:pPr lvl="0"/>
            <a:r>
              <a:rPr lang="en-US" smtClean="0"/>
              <a:t>Tìm </a:t>
            </a:r>
            <a:r>
              <a:rPr lang="en-US"/>
              <a:t>kiếm các đối tượng trên bản </a:t>
            </a:r>
            <a:r>
              <a:rPr lang="en-US" smtClean="0"/>
              <a:t>đồ</a:t>
            </a:r>
          </a:p>
          <a:p>
            <a:pPr lvl="0"/>
            <a:r>
              <a:rPr lang="en-US" smtClean="0"/>
              <a:t>Xem thông </a:t>
            </a:r>
            <a:r>
              <a:rPr lang="en-US"/>
              <a:t>tin của đối </a:t>
            </a:r>
            <a:r>
              <a:rPr lang="en-US" smtClean="0"/>
              <a:t>tượng</a:t>
            </a:r>
          </a:p>
          <a:p>
            <a:pPr lvl="0"/>
            <a:r>
              <a:rPr lang="en-US" smtClean="0"/>
              <a:t>Tìm </a:t>
            </a:r>
            <a:r>
              <a:rPr lang="en-US"/>
              <a:t>đường đi ngắn </a:t>
            </a:r>
            <a:r>
              <a:rPr lang="en-US" smtClean="0"/>
              <a:t>nhất</a:t>
            </a:r>
          </a:p>
          <a:p>
            <a:pPr lvl="0"/>
            <a:r>
              <a:rPr lang="en-US" smtClean="0"/>
              <a:t>Đo </a:t>
            </a:r>
            <a:r>
              <a:rPr lang="en-US"/>
              <a:t>khoảng cách, diện </a:t>
            </a:r>
            <a:r>
              <a:rPr lang="en-US" smtClean="0"/>
              <a:t>tích</a:t>
            </a:r>
          </a:p>
        </p:txBody>
      </p:sp>
    </p:spTree>
    <p:extLst>
      <p:ext uri="{BB962C8B-B14F-4D97-AF65-F5344CB8AC3E}">
        <p14:creationId xmlns:p14="http://schemas.microsoft.com/office/powerpoint/2010/main" val="24050352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057400" y="0"/>
            <a:ext cx="5029200" cy="914400"/>
          </a:xfrm>
        </p:spPr>
        <p:txBody>
          <a:bodyPr/>
          <a:lstStyle/>
          <a:p>
            <a:pPr lvl="0"/>
            <a:r>
              <a:rPr lang="en-US" sz="4000" b="1" smtClean="0">
                <a:solidFill>
                  <a:schemeClr val="bg1"/>
                </a:solidFill>
              </a:rPr>
              <a:t>Kết quả đạt được</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lvl="0"/>
            <a:r>
              <a:rPr lang="en-US"/>
              <a:t>Xuất bản đồ: In </a:t>
            </a:r>
            <a:r>
              <a:rPr lang="en-US" smtClean="0"/>
              <a:t>hoặc </a:t>
            </a:r>
            <a:r>
              <a:rPr lang="en-US"/>
              <a:t>xuất </a:t>
            </a:r>
            <a:r>
              <a:rPr lang="en-US" smtClean="0"/>
              <a:t>PDF</a:t>
            </a:r>
            <a:endParaRPr lang="en-US"/>
          </a:p>
          <a:p>
            <a:pPr lvl="0"/>
            <a:r>
              <a:rPr lang="en-US"/>
              <a:t>Thống kê báo </a:t>
            </a:r>
            <a:r>
              <a:rPr lang="en-US" smtClean="0"/>
              <a:t>cáo</a:t>
            </a:r>
            <a:endParaRPr lang="en-US"/>
          </a:p>
          <a:p>
            <a:pPr lvl="0"/>
            <a:r>
              <a:rPr lang="en-US"/>
              <a:t>Cập nhật dữ liệu thuộc tính</a:t>
            </a:r>
          </a:p>
          <a:p>
            <a:pPr lvl="0"/>
            <a:r>
              <a:rPr lang="en-US"/>
              <a:t>Các chức năng quản </a:t>
            </a:r>
            <a:r>
              <a:rPr lang="en-US" smtClean="0"/>
              <a:t>trị người dùng</a:t>
            </a:r>
            <a:endParaRPr lang="en-US"/>
          </a:p>
        </p:txBody>
      </p:sp>
    </p:spTree>
    <p:extLst>
      <p:ext uri="{BB962C8B-B14F-4D97-AF65-F5344CB8AC3E}">
        <p14:creationId xmlns:p14="http://schemas.microsoft.com/office/powerpoint/2010/main" val="38272117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276600" y="0"/>
            <a:ext cx="2590800" cy="914400"/>
          </a:xfrm>
        </p:spPr>
        <p:txBody>
          <a:bodyPr/>
          <a:lstStyle/>
          <a:p>
            <a:pPr lvl="0"/>
            <a:r>
              <a:rPr lang="en-US" sz="4000" b="1" smtClean="0">
                <a:solidFill>
                  <a:schemeClr val="bg1"/>
                </a:solidFill>
              </a:rPr>
              <a:t>Hạn chế</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472781"/>
          </a:xfrm>
        </p:spPr>
        <p:txBody>
          <a:bodyPr/>
          <a:lstStyle/>
          <a:p>
            <a:pPr lvl="0"/>
            <a:r>
              <a:rPr lang="en-US" smtClean="0"/>
              <a:t>Thiếu </a:t>
            </a:r>
            <a:r>
              <a:rPr lang="en-US"/>
              <a:t>dữ </a:t>
            </a:r>
            <a:r>
              <a:rPr lang="en-US" smtClean="0"/>
              <a:t>liệu</a:t>
            </a:r>
          </a:p>
          <a:p>
            <a:pPr lvl="0"/>
            <a:r>
              <a:rPr lang="vi-VN"/>
              <a:t>Tính năng tìm kiếm </a:t>
            </a:r>
            <a:r>
              <a:rPr lang="en-US" smtClean="0"/>
              <a:t>chưa linh hoạt</a:t>
            </a:r>
          </a:p>
          <a:p>
            <a:pPr lvl="0"/>
            <a:r>
              <a:rPr lang="en-US" smtClean="0"/>
              <a:t>Tìm đường đi còn khá sơ khai</a:t>
            </a:r>
          </a:p>
          <a:p>
            <a:pPr lvl="0"/>
            <a:r>
              <a:rPr lang="en-US" smtClean="0"/>
              <a:t>C</a:t>
            </a:r>
            <a:r>
              <a:rPr lang="vi-VN" smtClean="0"/>
              <a:t>hưa </a:t>
            </a:r>
            <a:r>
              <a:rPr lang="vi-VN"/>
              <a:t>tìm được giải pháp để thêm lớp bản </a:t>
            </a:r>
            <a:r>
              <a:rPr lang="vi-VN" smtClean="0"/>
              <a:t>đồ</a:t>
            </a:r>
            <a:r>
              <a:rPr lang="en-US" smtClean="0"/>
              <a:t> trực tiếp</a:t>
            </a:r>
          </a:p>
          <a:p>
            <a:pPr lvl="0"/>
            <a:r>
              <a:rPr lang="en-US" smtClean="0"/>
              <a:t>Chưa chia </a:t>
            </a:r>
            <a:r>
              <a:rPr lang="en-US" smtClean="0"/>
              <a:t>sẻ </a:t>
            </a:r>
            <a:r>
              <a:rPr lang="en-US"/>
              <a:t>thông tin với các sở ban ngành </a:t>
            </a:r>
            <a:r>
              <a:rPr lang="en-US" smtClean="0"/>
              <a:t>khác</a:t>
            </a:r>
            <a:endParaRPr lang="en-US"/>
          </a:p>
        </p:txBody>
      </p:sp>
    </p:spTree>
    <p:extLst>
      <p:ext uri="{BB962C8B-B14F-4D97-AF65-F5344CB8AC3E}">
        <p14:creationId xmlns:p14="http://schemas.microsoft.com/office/powerpoint/2010/main" val="68311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133600" y="0"/>
            <a:ext cx="4876800" cy="914400"/>
          </a:xfrm>
        </p:spPr>
        <p:txBody>
          <a:bodyPr/>
          <a:lstStyle/>
          <a:p>
            <a:pPr lvl="0"/>
            <a:r>
              <a:rPr lang="en-US" sz="4000" b="1" smtClean="0">
                <a:solidFill>
                  <a:schemeClr val="bg1"/>
                </a:solidFill>
              </a:rPr>
              <a:t>Hướng phát triển</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lvl="0"/>
            <a:r>
              <a:rPr lang="vi-VN"/>
              <a:t>Hoàn </a:t>
            </a:r>
            <a:r>
              <a:rPr lang="vi-VN" smtClean="0"/>
              <a:t>thiện </a:t>
            </a:r>
            <a:r>
              <a:rPr lang="vi-VN"/>
              <a:t>các chức </a:t>
            </a:r>
            <a:r>
              <a:rPr lang="vi-VN" smtClean="0"/>
              <a:t>năng</a:t>
            </a:r>
            <a:endParaRPr lang="en-US" smtClean="0"/>
          </a:p>
          <a:p>
            <a:pPr lvl="0"/>
            <a:r>
              <a:rPr lang="en-US" smtClean="0"/>
              <a:t>B</a:t>
            </a:r>
            <a:r>
              <a:rPr lang="vi-VN" smtClean="0"/>
              <a:t>ổ </a:t>
            </a:r>
            <a:r>
              <a:rPr lang="vi-VN"/>
              <a:t>sung thêm một số chức </a:t>
            </a:r>
            <a:r>
              <a:rPr lang="vi-VN" smtClean="0"/>
              <a:t>năng</a:t>
            </a:r>
            <a:r>
              <a:rPr lang="en-US" smtClean="0"/>
              <a:t> còn thiếu</a:t>
            </a:r>
          </a:p>
          <a:p>
            <a:pPr lvl="0"/>
            <a:r>
              <a:rPr lang="vi-VN"/>
              <a:t>Bổ sung thêm dữ liệu, các lớp bản </a:t>
            </a:r>
            <a:r>
              <a:rPr lang="vi-VN" smtClean="0"/>
              <a:t>đồ</a:t>
            </a:r>
            <a:endParaRPr lang="en-US" smtClean="0"/>
          </a:p>
          <a:p>
            <a:pPr lvl="0"/>
            <a:r>
              <a:rPr lang="vi-VN"/>
              <a:t>Tìm giải pháp để đưa hệ thống hoạt động trên môi trường Internet</a:t>
            </a:r>
            <a:endParaRPr lang="en-US"/>
          </a:p>
        </p:txBody>
      </p:sp>
    </p:spTree>
    <p:extLst>
      <p:ext uri="{BB962C8B-B14F-4D97-AF65-F5344CB8AC3E}">
        <p14:creationId xmlns:p14="http://schemas.microsoft.com/office/powerpoint/2010/main" val="25416637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2158" name="Rectangle 110"/>
          <p:cNvSpPr>
            <a:spLocks noGrp="1" noChangeArrowheads="1"/>
          </p:cNvSpPr>
          <p:nvPr>
            <p:ph type="ctrTitle"/>
          </p:nvPr>
        </p:nvSpPr>
        <p:spPr>
          <a:xfrm>
            <a:off x="0" y="2400300"/>
            <a:ext cx="9144000" cy="2057401"/>
          </a:xfrm>
          <a:noFill/>
          <a:ln/>
        </p:spPr>
        <p:txBody>
          <a:bodyPr/>
          <a:lstStyle/>
          <a:p>
            <a:r>
              <a:rPr lang="es-UY" sz="4000" b="1" smtClean="0">
                <a:solidFill>
                  <a:srgbClr val="0070C0"/>
                </a:solidFill>
              </a:rPr>
              <a:t>Xin cám ơn quý thầy cô và các bạn!</a:t>
            </a:r>
            <a:endParaRPr lang="es-ES" sz="4000" b="1">
              <a:solidFill>
                <a:schemeClr val="accent6"/>
              </a:solidFill>
            </a:endParaRPr>
          </a:p>
        </p:txBody>
      </p:sp>
      <p:sp>
        <p:nvSpPr>
          <p:cNvPr id="2" name="TextBox 1"/>
          <p:cNvSpPr txBox="1"/>
          <p:nvPr/>
        </p:nvSpPr>
        <p:spPr>
          <a:xfrm>
            <a:off x="3991948" y="15922"/>
            <a:ext cx="5130443" cy="923330"/>
          </a:xfrm>
          <a:prstGeom prst="rect">
            <a:avLst/>
          </a:prstGeom>
          <a:noFill/>
        </p:spPr>
        <p:txBody>
          <a:bodyPr wrap="none" rtlCol="0">
            <a:spAutoFit/>
          </a:bodyPr>
          <a:lstStyle/>
          <a:p>
            <a:pPr algn="r"/>
            <a:r>
              <a:rPr lang="en-US" b="1" err="1" smtClean="0">
                <a:solidFill>
                  <a:schemeClr val="bg1"/>
                </a:solidFill>
              </a:rPr>
              <a:t>Trường</a:t>
            </a:r>
            <a:r>
              <a:rPr lang="en-US" b="1" smtClean="0">
                <a:solidFill>
                  <a:schemeClr val="bg1"/>
                </a:solidFill>
              </a:rPr>
              <a:t> </a:t>
            </a:r>
            <a:r>
              <a:rPr lang="en-US" b="1" err="1" smtClean="0">
                <a:solidFill>
                  <a:schemeClr val="bg1"/>
                </a:solidFill>
              </a:rPr>
              <a:t>Đại</a:t>
            </a:r>
            <a:r>
              <a:rPr lang="en-US" b="1" smtClean="0">
                <a:solidFill>
                  <a:schemeClr val="bg1"/>
                </a:solidFill>
              </a:rPr>
              <a:t> </a:t>
            </a:r>
            <a:r>
              <a:rPr lang="en-US" b="1" err="1" smtClean="0">
                <a:solidFill>
                  <a:schemeClr val="bg1"/>
                </a:solidFill>
              </a:rPr>
              <a:t>học</a:t>
            </a:r>
            <a:r>
              <a:rPr lang="en-US" b="1" smtClean="0">
                <a:solidFill>
                  <a:schemeClr val="bg1"/>
                </a:solidFill>
              </a:rPr>
              <a:t> </a:t>
            </a:r>
            <a:r>
              <a:rPr lang="en-US" b="1" err="1" smtClean="0">
                <a:solidFill>
                  <a:schemeClr val="bg1"/>
                </a:solidFill>
              </a:rPr>
              <a:t>Cần</a:t>
            </a:r>
            <a:r>
              <a:rPr lang="en-US" b="1" smtClean="0">
                <a:solidFill>
                  <a:schemeClr val="bg1"/>
                </a:solidFill>
              </a:rPr>
              <a:t> </a:t>
            </a:r>
            <a:r>
              <a:rPr lang="en-US" b="1" err="1" smtClean="0">
                <a:solidFill>
                  <a:schemeClr val="bg1"/>
                </a:solidFill>
              </a:rPr>
              <a:t>Thơ</a:t>
            </a:r>
            <a:endParaRPr lang="en-US" b="1" smtClean="0">
              <a:solidFill>
                <a:schemeClr val="bg1"/>
              </a:solidFill>
            </a:endParaRPr>
          </a:p>
          <a:p>
            <a:pPr algn="r"/>
            <a:r>
              <a:rPr lang="en-US" b="1" err="1" smtClean="0">
                <a:solidFill>
                  <a:schemeClr val="bg1"/>
                </a:solidFill>
              </a:rPr>
              <a:t>Khoa</a:t>
            </a:r>
            <a:r>
              <a:rPr lang="en-US" b="1" smtClean="0">
                <a:solidFill>
                  <a:schemeClr val="bg1"/>
                </a:solidFill>
              </a:rPr>
              <a:t> </a:t>
            </a:r>
            <a:r>
              <a:rPr lang="en-US" b="1" err="1" smtClean="0">
                <a:solidFill>
                  <a:schemeClr val="bg1"/>
                </a:solidFill>
              </a:rPr>
              <a:t>Công</a:t>
            </a:r>
            <a:r>
              <a:rPr lang="en-US" b="1" smtClean="0">
                <a:solidFill>
                  <a:schemeClr val="bg1"/>
                </a:solidFill>
              </a:rPr>
              <a:t> </a:t>
            </a:r>
            <a:r>
              <a:rPr lang="en-US" b="1" err="1" smtClean="0">
                <a:solidFill>
                  <a:schemeClr val="bg1"/>
                </a:solidFill>
              </a:rPr>
              <a:t>nghệ</a:t>
            </a:r>
            <a:r>
              <a:rPr lang="en-US" b="1" smtClean="0">
                <a:solidFill>
                  <a:schemeClr val="bg1"/>
                </a:solidFill>
              </a:rPr>
              <a:t> </a:t>
            </a:r>
            <a:r>
              <a:rPr lang="en-US" b="1" err="1" smtClean="0">
                <a:solidFill>
                  <a:schemeClr val="bg1"/>
                </a:solidFill>
              </a:rPr>
              <a:t>thông</a:t>
            </a:r>
            <a:r>
              <a:rPr lang="en-US" b="1" smtClean="0">
                <a:solidFill>
                  <a:schemeClr val="bg1"/>
                </a:solidFill>
              </a:rPr>
              <a:t> tin &amp; </a:t>
            </a:r>
            <a:r>
              <a:rPr lang="en-US" b="1" err="1" smtClean="0">
                <a:solidFill>
                  <a:schemeClr val="bg1"/>
                </a:solidFill>
              </a:rPr>
              <a:t>Truyền</a:t>
            </a:r>
            <a:r>
              <a:rPr lang="en-US" b="1" smtClean="0">
                <a:solidFill>
                  <a:schemeClr val="bg1"/>
                </a:solidFill>
              </a:rPr>
              <a:t> </a:t>
            </a:r>
            <a:r>
              <a:rPr lang="en-US" b="1" err="1" smtClean="0">
                <a:solidFill>
                  <a:schemeClr val="bg1"/>
                </a:solidFill>
              </a:rPr>
              <a:t>thông</a:t>
            </a:r>
            <a:endParaRPr lang="en-US" b="1" smtClean="0">
              <a:solidFill>
                <a:schemeClr val="bg1"/>
              </a:solidFill>
            </a:endParaRPr>
          </a:p>
          <a:p>
            <a:pPr algn="r"/>
            <a:r>
              <a:rPr lang="en-US" b="1" err="1" smtClean="0">
                <a:solidFill>
                  <a:schemeClr val="bg1"/>
                </a:solidFill>
              </a:rPr>
              <a:t>Bộ</a:t>
            </a:r>
            <a:r>
              <a:rPr lang="en-US" b="1" smtClean="0">
                <a:solidFill>
                  <a:schemeClr val="bg1"/>
                </a:solidFill>
              </a:rPr>
              <a:t> </a:t>
            </a:r>
            <a:r>
              <a:rPr lang="en-US" b="1" err="1" smtClean="0">
                <a:solidFill>
                  <a:schemeClr val="bg1"/>
                </a:solidFill>
              </a:rPr>
              <a:t>môn</a:t>
            </a:r>
            <a:r>
              <a:rPr lang="en-US" b="1" smtClean="0">
                <a:solidFill>
                  <a:schemeClr val="bg1"/>
                </a:solidFill>
              </a:rPr>
              <a:t> </a:t>
            </a:r>
            <a:r>
              <a:rPr lang="en-US" b="1" err="1" smtClean="0">
                <a:solidFill>
                  <a:schemeClr val="bg1"/>
                </a:solidFill>
              </a:rPr>
              <a:t>Hệ</a:t>
            </a:r>
            <a:r>
              <a:rPr lang="en-US" b="1" smtClean="0">
                <a:solidFill>
                  <a:schemeClr val="bg1"/>
                </a:solidFill>
              </a:rPr>
              <a:t> </a:t>
            </a:r>
            <a:r>
              <a:rPr lang="en-US" b="1" err="1" smtClean="0">
                <a:solidFill>
                  <a:schemeClr val="bg1"/>
                </a:solidFill>
              </a:rPr>
              <a:t>thống</a:t>
            </a:r>
            <a:r>
              <a:rPr lang="en-US" b="1" smtClean="0">
                <a:solidFill>
                  <a:schemeClr val="bg1"/>
                </a:solidFill>
              </a:rPr>
              <a:t> </a:t>
            </a:r>
            <a:r>
              <a:rPr lang="en-US" b="1" err="1" smtClean="0">
                <a:solidFill>
                  <a:schemeClr val="bg1"/>
                </a:solidFill>
              </a:rPr>
              <a:t>thông</a:t>
            </a:r>
            <a:r>
              <a:rPr lang="en-US" b="1" smtClean="0">
                <a:solidFill>
                  <a:schemeClr val="bg1"/>
                </a:solidFill>
              </a:rPr>
              <a:t> tin &amp; </a:t>
            </a:r>
            <a:r>
              <a:rPr lang="en-US" b="1" err="1" smtClean="0">
                <a:solidFill>
                  <a:schemeClr val="bg1"/>
                </a:solidFill>
              </a:rPr>
              <a:t>Toán</a:t>
            </a:r>
            <a:r>
              <a:rPr lang="en-US" b="1" smtClean="0">
                <a:solidFill>
                  <a:schemeClr val="bg1"/>
                </a:solidFill>
              </a:rPr>
              <a:t> </a:t>
            </a:r>
            <a:r>
              <a:rPr lang="en-US" b="1" err="1" smtClean="0">
                <a:solidFill>
                  <a:schemeClr val="bg1"/>
                </a:solidFill>
              </a:rPr>
              <a:t>ứng</a:t>
            </a:r>
            <a:r>
              <a:rPr lang="en-US" b="1" smtClean="0">
                <a:solidFill>
                  <a:schemeClr val="bg1"/>
                </a:solidFill>
              </a:rPr>
              <a:t> </a:t>
            </a:r>
            <a:r>
              <a:rPr lang="en-US" b="1" err="1" smtClean="0">
                <a:solidFill>
                  <a:schemeClr val="bg1"/>
                </a:solidFill>
              </a:rPr>
              <a:t>dụng</a:t>
            </a:r>
            <a:endParaRPr lang="en-US" b="1">
              <a:solidFill>
                <a:schemeClr val="bg1"/>
              </a:solidFill>
            </a:endParaRPr>
          </a:p>
        </p:txBody>
      </p:sp>
      <p:sp>
        <p:nvSpPr>
          <p:cNvPr id="3" name="TextBox 2"/>
          <p:cNvSpPr txBox="1"/>
          <p:nvPr/>
        </p:nvSpPr>
        <p:spPr>
          <a:xfrm>
            <a:off x="2974448" y="6467354"/>
            <a:ext cx="3195105" cy="369332"/>
          </a:xfrm>
          <a:prstGeom prst="rect">
            <a:avLst/>
          </a:prstGeom>
          <a:noFill/>
        </p:spPr>
        <p:txBody>
          <a:bodyPr wrap="none" rtlCol="0">
            <a:spAutoFit/>
          </a:bodyPr>
          <a:lstStyle/>
          <a:p>
            <a:r>
              <a:rPr lang="en-US" b="1" smtClean="0">
                <a:solidFill>
                  <a:schemeClr val="bg1"/>
                </a:solidFill>
              </a:rPr>
              <a:t>Cần Thơ, tháng 5 năm 2012</a:t>
            </a:r>
            <a:endParaRPr lang="en-US" b="1">
              <a:solidFill>
                <a:schemeClr val="bg1"/>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6823"/>
            <a:ext cx="946076" cy="946076"/>
          </a:xfrm>
          <a:prstGeom prst="rect">
            <a:avLst/>
          </a:prstGeom>
        </p:spPr>
      </p:pic>
    </p:spTree>
    <p:extLst>
      <p:ext uri="{BB962C8B-B14F-4D97-AF65-F5344CB8AC3E}">
        <p14:creationId xmlns:p14="http://schemas.microsoft.com/office/powerpoint/2010/main" val="526577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971800" y="0"/>
            <a:ext cx="3200400" cy="914400"/>
          </a:xfrm>
        </p:spPr>
        <p:txBody>
          <a:bodyPr/>
          <a:lstStyle/>
          <a:p>
            <a:pPr lvl="0"/>
            <a:r>
              <a:rPr lang="en-US" sz="4000" b="1" smtClean="0">
                <a:solidFill>
                  <a:schemeClr val="bg1"/>
                </a:solidFill>
              </a:rPr>
              <a:t>Đặt vấn đề</a:t>
            </a:r>
            <a:endParaRPr lang="en-US" sz="4000" b="1">
              <a:solidFill>
                <a:schemeClr val="bg1"/>
              </a:solidFill>
            </a:endParaRPr>
          </a:p>
        </p:txBody>
      </p:sp>
      <p:sp>
        <p:nvSpPr>
          <p:cNvPr id="106499" name="Rectangle 3"/>
          <p:cNvSpPr>
            <a:spLocks noGrp="1" noChangeArrowheads="1"/>
          </p:cNvSpPr>
          <p:nvPr>
            <p:ph type="body" idx="1"/>
          </p:nvPr>
        </p:nvSpPr>
        <p:spPr>
          <a:xfrm>
            <a:off x="457200" y="1166018"/>
            <a:ext cx="8229600" cy="4777581"/>
          </a:xfrm>
        </p:spPr>
        <p:txBody>
          <a:bodyPr/>
          <a:lstStyle/>
          <a:p>
            <a:pPr algn="just"/>
            <a:r>
              <a:rPr lang="vi-VN"/>
              <a:t>Đề tài “Xây dựng hệ thống thông tin địa lý về kết cấu hạ tầng của Thành phố Cần Thơ</a:t>
            </a:r>
            <a:r>
              <a:rPr lang="vi-VN" smtClean="0"/>
              <a:t>”</a:t>
            </a:r>
            <a:r>
              <a:rPr lang="en-US" smtClean="0"/>
              <a:t>.</a:t>
            </a:r>
          </a:p>
          <a:p>
            <a:pPr algn="just"/>
            <a:r>
              <a:rPr lang="vi-VN"/>
              <a:t>Chuyên đề </a:t>
            </a:r>
            <a:r>
              <a:rPr lang="vi-VN" smtClean="0"/>
              <a:t>2</a:t>
            </a:r>
            <a:r>
              <a:rPr lang="en-US" smtClean="0"/>
              <a:t> “</a:t>
            </a:r>
            <a:r>
              <a:rPr lang="vi-VN" smtClean="0"/>
              <a:t>Tìm </a:t>
            </a:r>
            <a:r>
              <a:rPr lang="vi-VN"/>
              <a:t>hiểu yêu cầu hệ thống thông tin về cơ sở hạ tầng giao thông Thành phố Cần </a:t>
            </a:r>
            <a:r>
              <a:rPr lang="vi-VN" smtClean="0"/>
              <a:t>Thơ</a:t>
            </a:r>
            <a:r>
              <a:rPr lang="en-US" smtClean="0"/>
              <a:t>”.</a:t>
            </a:r>
          </a:p>
          <a:p>
            <a:pPr algn="just">
              <a:buFont typeface="Wingdings" pitchFamily="2" charset="2"/>
              <a:buChar char="Ø"/>
            </a:pPr>
            <a:r>
              <a:rPr lang="en-US" smtClean="0">
                <a:solidFill>
                  <a:srgbClr val="0070C0"/>
                </a:solidFill>
              </a:rPr>
              <a:t>Xây dựng hệ thống thông tin địa lý dựa trên cơ sở là các kết quả đạt được từ Chuyên đề 2.</a:t>
            </a:r>
          </a:p>
        </p:txBody>
      </p:sp>
    </p:spTree>
    <p:extLst>
      <p:ext uri="{BB962C8B-B14F-4D97-AF65-F5344CB8AC3E}">
        <p14:creationId xmlns:p14="http://schemas.microsoft.com/office/powerpoint/2010/main" val="36287852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905000" y="0"/>
            <a:ext cx="5334000" cy="914400"/>
          </a:xfrm>
        </p:spPr>
        <p:txBody>
          <a:bodyPr/>
          <a:lstStyle/>
          <a:p>
            <a:pPr lvl="0"/>
            <a:r>
              <a:rPr lang="en-US" sz="4000" b="1" smtClean="0">
                <a:solidFill>
                  <a:schemeClr val="bg1"/>
                </a:solidFill>
              </a:rPr>
              <a:t>Lịch sử vấn đề</a:t>
            </a:r>
            <a:endParaRPr lang="en-US" sz="4000" b="1">
              <a:solidFill>
                <a:schemeClr val="bg1"/>
              </a:solidFill>
            </a:endParaRPr>
          </a:p>
        </p:txBody>
      </p:sp>
      <p:sp>
        <p:nvSpPr>
          <p:cNvPr id="106499" name="Rectangle 3"/>
          <p:cNvSpPr>
            <a:spLocks noGrp="1" noChangeArrowheads="1"/>
          </p:cNvSpPr>
          <p:nvPr>
            <p:ph type="body" idx="1"/>
          </p:nvPr>
        </p:nvSpPr>
        <p:spPr>
          <a:xfrm>
            <a:off x="457200" y="1166018"/>
            <a:ext cx="8229600" cy="4244182"/>
          </a:xfrm>
        </p:spPr>
        <p:txBody>
          <a:bodyPr/>
          <a:lstStyle/>
          <a:p>
            <a:pPr algn="just"/>
            <a:r>
              <a:rPr lang="vi-VN"/>
              <a:t>Hiện nay HTTT quản lý mạng lưới giao thông của Thành phố Cần Thơ chưa được tin học </a:t>
            </a:r>
            <a:r>
              <a:rPr lang="vi-VN" smtClean="0"/>
              <a:t>hóa</a:t>
            </a:r>
            <a:r>
              <a:rPr lang="en-US" smtClean="0"/>
              <a:t>.</a:t>
            </a:r>
          </a:p>
          <a:p>
            <a:pPr algn="just"/>
            <a:r>
              <a:rPr lang="vi-VN"/>
              <a:t>Sở đang sử dụng thử nghiệm Phần mềm “</a:t>
            </a:r>
            <a:r>
              <a:rPr lang="vi-VN" smtClean="0"/>
              <a:t>Quản </a:t>
            </a:r>
            <a:r>
              <a:rPr lang="vi-VN"/>
              <a:t>lý hệ thống tuyến giao thông</a:t>
            </a:r>
            <a:r>
              <a:rPr lang="vi-VN" smtClean="0"/>
              <a:t>”.</a:t>
            </a:r>
            <a:endParaRPr lang="en-US" smtClean="0"/>
          </a:p>
          <a:p>
            <a:pPr algn="just"/>
            <a:r>
              <a:rPr lang="en-US"/>
              <a:t>Đ</a:t>
            </a:r>
            <a:r>
              <a:rPr lang="vi-VN" smtClean="0"/>
              <a:t>ề </a:t>
            </a:r>
            <a:r>
              <a:rPr lang="vi-VN"/>
              <a:t>tài “Xây dựng hệ thống thông tin địa </a:t>
            </a:r>
            <a:r>
              <a:rPr lang="vi-VN" smtClean="0"/>
              <a:t>lý</a:t>
            </a:r>
            <a:r>
              <a:rPr lang="en-US" smtClean="0"/>
              <a:t> </a:t>
            </a:r>
            <a:r>
              <a:rPr lang="vi-VN" smtClean="0"/>
              <a:t>về </a:t>
            </a:r>
            <a:r>
              <a:rPr lang="vi-VN"/>
              <a:t>kết cấu hạ tầng của Thành phố Cần Thơ</a:t>
            </a:r>
            <a:r>
              <a:rPr lang="vi-VN" smtClean="0"/>
              <a:t>”</a:t>
            </a:r>
            <a:r>
              <a:rPr lang="en-US"/>
              <a:t> do TS. Trần Cao Đệ làm chủ nhiệm.</a:t>
            </a:r>
            <a:endParaRPr lang="en-US" smtClean="0"/>
          </a:p>
        </p:txBody>
      </p:sp>
    </p:spTree>
    <p:extLst>
      <p:ext uri="{BB962C8B-B14F-4D97-AF65-F5344CB8AC3E}">
        <p14:creationId xmlns:p14="http://schemas.microsoft.com/office/powerpoint/2010/main" val="399151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048000" y="0"/>
            <a:ext cx="3048000" cy="914400"/>
          </a:xfrm>
        </p:spPr>
        <p:txBody>
          <a:bodyPr/>
          <a:lstStyle/>
          <a:p>
            <a:pPr lvl="0"/>
            <a:r>
              <a:rPr lang="en-US" sz="4000" b="1" smtClean="0">
                <a:solidFill>
                  <a:schemeClr val="bg1"/>
                </a:solidFill>
              </a:rPr>
              <a:t>Mục tiêu</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Dựa trên tất cả các phân tích khả thi đã có phát triển hệ thống tương đối hoàn chỉnh để quản lý hạ tầng giao thông </a:t>
            </a:r>
            <a:r>
              <a:rPr lang="en-US" smtClean="0"/>
              <a:t>bộ Thành </a:t>
            </a:r>
            <a:r>
              <a:rPr lang="en-US" smtClean="0"/>
              <a:t>phố Cần Thơ.</a:t>
            </a:r>
            <a:endParaRPr lang="vi-VN"/>
          </a:p>
        </p:txBody>
      </p:sp>
    </p:spTree>
    <p:extLst>
      <p:ext uri="{BB962C8B-B14F-4D97-AF65-F5344CB8AC3E}">
        <p14:creationId xmlns:p14="http://schemas.microsoft.com/office/powerpoint/2010/main" val="938282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276600" y="0"/>
            <a:ext cx="2590800" cy="914400"/>
          </a:xfrm>
        </p:spPr>
        <p:txBody>
          <a:bodyPr/>
          <a:lstStyle/>
          <a:p>
            <a:pPr lvl="0"/>
            <a:r>
              <a:rPr lang="en-US" sz="4000" b="1" smtClean="0">
                <a:solidFill>
                  <a:schemeClr val="bg1"/>
                </a:solidFill>
              </a:rPr>
              <a:t>Phạm vi</a:t>
            </a:r>
            <a:endParaRPr lang="vi-VN"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vi-VN"/>
              <a:t>Xây dựng tập các công cụ hỗ trợ quản lý và khai thác bản </a:t>
            </a:r>
            <a:r>
              <a:rPr lang="vi-VN" smtClean="0"/>
              <a:t>đồ</a:t>
            </a:r>
            <a:r>
              <a:rPr lang="en-US" smtClean="0"/>
              <a:t>.</a:t>
            </a:r>
            <a:endParaRPr lang="vi-VN"/>
          </a:p>
          <a:p>
            <a:pPr algn="just"/>
            <a:r>
              <a:rPr lang="vi-VN"/>
              <a:t>Xây dựng công cụ quản lý, phân quyền người dùng.</a:t>
            </a:r>
          </a:p>
          <a:p>
            <a:pPr algn="just"/>
            <a:r>
              <a:rPr lang="vi-VN"/>
              <a:t>Xây dựng các công cụ cho phép cập nhật dữ liệu thuộc </a:t>
            </a:r>
            <a:r>
              <a:rPr lang="vi-VN" smtClean="0"/>
              <a:t>tính</a:t>
            </a:r>
            <a:r>
              <a:rPr lang="en-US" smtClean="0"/>
              <a:t>.</a:t>
            </a:r>
          </a:p>
          <a:p>
            <a:pPr algn="just"/>
            <a:r>
              <a:rPr lang="vi-VN" smtClean="0"/>
              <a:t>Xây </a:t>
            </a:r>
            <a:r>
              <a:rPr lang="vi-VN"/>
              <a:t>dựng công cụ lập báo cáo thống </a:t>
            </a:r>
            <a:r>
              <a:rPr lang="vi-VN" smtClean="0"/>
              <a:t>kê</a:t>
            </a:r>
            <a:r>
              <a:rPr lang="en-US" smtClean="0"/>
              <a:t>.</a:t>
            </a:r>
            <a:endParaRPr lang="vi-VN"/>
          </a:p>
        </p:txBody>
      </p:sp>
    </p:spTree>
    <p:extLst>
      <p:ext uri="{BB962C8B-B14F-4D97-AF65-F5344CB8AC3E}">
        <p14:creationId xmlns:p14="http://schemas.microsoft.com/office/powerpoint/2010/main" val="2188794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981200" y="0"/>
            <a:ext cx="5181600" cy="914400"/>
          </a:xfrm>
        </p:spPr>
        <p:txBody>
          <a:bodyPr/>
          <a:lstStyle/>
          <a:p>
            <a:pPr lvl="0"/>
            <a:r>
              <a:rPr lang="en-US" sz="4000" b="1" smtClean="0">
                <a:solidFill>
                  <a:schemeClr val="bg1"/>
                </a:solidFill>
              </a:rPr>
              <a:t>Kế hoạch thực hiện</a:t>
            </a:r>
            <a:endParaRPr lang="vi-VN" sz="4000" b="1">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058838968"/>
              </p:ext>
            </p:extLst>
          </p:nvPr>
        </p:nvGraphicFramePr>
        <p:xfrm>
          <a:off x="237513" y="1513869"/>
          <a:ext cx="8668975" cy="4353531"/>
        </p:xfrm>
        <a:graphic>
          <a:graphicData uri="http://schemas.openxmlformats.org/drawingml/2006/table">
            <a:tbl>
              <a:tblPr firstRow="1" firstCol="1" bandRow="1"/>
              <a:tblGrid>
                <a:gridCol w="1159223"/>
                <a:gridCol w="1985240"/>
                <a:gridCol w="5524512"/>
              </a:tblGrid>
              <a:tr h="334887">
                <a:tc>
                  <a:txBody>
                    <a:bodyPr/>
                    <a:lstStyle/>
                    <a:p>
                      <a:pPr algn="ctr">
                        <a:lnSpc>
                          <a:spcPct val="115000"/>
                        </a:lnSpc>
                        <a:spcAft>
                          <a:spcPts val="0"/>
                        </a:spcAft>
                      </a:pPr>
                      <a:r>
                        <a:rPr lang="en-US" sz="1900" b="1">
                          <a:effectLst/>
                          <a:latin typeface="Times New Roman"/>
                          <a:ea typeface="Calibri"/>
                          <a:cs typeface="Times New Roman"/>
                        </a:rPr>
                        <a:t>STT</a:t>
                      </a:r>
                      <a:endParaRPr lang="en-US" sz="1900">
                        <a:effectLst/>
                        <a:latin typeface="Times New Roman"/>
                        <a:ea typeface="Calibri"/>
                        <a:cs typeface="Times New Roman"/>
                      </a:endParaRPr>
                    </a:p>
                  </a:txBody>
                  <a:tcPr marL="100802" marR="100802" marT="0" marB="0">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900" b="1">
                          <a:effectLst/>
                          <a:latin typeface="Times New Roman"/>
                          <a:ea typeface="Calibri"/>
                          <a:cs typeface="Times New Roman"/>
                        </a:rPr>
                        <a:t>Tuần</a:t>
                      </a:r>
                      <a:endParaRPr lang="en-US" sz="1900">
                        <a:effectLst/>
                        <a:latin typeface="Times New Roman"/>
                        <a:ea typeface="Calibri"/>
                        <a:cs typeface="Times New Roman"/>
                      </a:endParaRPr>
                    </a:p>
                  </a:txBody>
                  <a:tcPr marL="100802" marR="100802" marT="0" marB="0">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900" b="1">
                          <a:effectLst/>
                          <a:latin typeface="Times New Roman"/>
                          <a:ea typeface="Calibri"/>
                          <a:cs typeface="Times New Roman"/>
                        </a:rPr>
                        <a:t>Công việc</a:t>
                      </a:r>
                      <a:endParaRPr lang="en-US" sz="1900">
                        <a:effectLst/>
                        <a:latin typeface="Times New Roman"/>
                        <a:ea typeface="Calibri"/>
                        <a:cs typeface="Times New Roman"/>
                      </a:endParaRPr>
                    </a:p>
                  </a:txBody>
                  <a:tcPr marL="100802" marR="100802" marT="0" marB="0">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887">
                <a:tc>
                  <a:txBody>
                    <a:bodyPr/>
                    <a:lstStyle/>
                    <a:p>
                      <a:pPr algn="ctr">
                        <a:lnSpc>
                          <a:spcPct val="115000"/>
                        </a:lnSpc>
                        <a:spcAft>
                          <a:spcPts val="0"/>
                        </a:spcAft>
                      </a:pPr>
                      <a:r>
                        <a:rPr lang="en-US" sz="1900">
                          <a:effectLst/>
                          <a:latin typeface="Times New Roman"/>
                          <a:ea typeface="Calibri"/>
                          <a:cs typeface="Times New Roman"/>
                        </a:rPr>
                        <a:t>1</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1</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Tìm hiểu về GIS, WebGIS, chuẩn OpenGIS</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887">
                <a:tc>
                  <a:txBody>
                    <a:bodyPr/>
                    <a:lstStyle/>
                    <a:p>
                      <a:pPr algn="ctr">
                        <a:lnSpc>
                          <a:spcPct val="115000"/>
                        </a:lnSpc>
                        <a:spcAft>
                          <a:spcPts val="0"/>
                        </a:spcAft>
                      </a:pPr>
                      <a:r>
                        <a:rPr lang="en-US" sz="1900">
                          <a:effectLst/>
                          <a:latin typeface="Times New Roman"/>
                          <a:ea typeface="Calibri"/>
                          <a:cs typeface="Times New Roman"/>
                        </a:rPr>
                        <a:t>2</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2</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Tìm hiểu hệ quản trị CSDL PostgreSQL và PostGIS</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887">
                <a:tc>
                  <a:txBody>
                    <a:bodyPr/>
                    <a:lstStyle/>
                    <a:p>
                      <a:pPr algn="ctr">
                        <a:lnSpc>
                          <a:spcPct val="115000"/>
                        </a:lnSpc>
                        <a:spcAft>
                          <a:spcPts val="0"/>
                        </a:spcAft>
                      </a:pPr>
                      <a:r>
                        <a:rPr lang="en-US" sz="1900">
                          <a:effectLst/>
                          <a:latin typeface="Times New Roman"/>
                          <a:ea typeface="Calibri"/>
                          <a:cs typeface="Times New Roman"/>
                        </a:rPr>
                        <a:t>3</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3</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Tìm hiểu máy chủ GeoServer và OpenLayers</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887">
                <a:tc>
                  <a:txBody>
                    <a:bodyPr/>
                    <a:lstStyle/>
                    <a:p>
                      <a:pPr algn="ctr">
                        <a:lnSpc>
                          <a:spcPct val="115000"/>
                        </a:lnSpc>
                        <a:spcAft>
                          <a:spcPts val="0"/>
                        </a:spcAft>
                      </a:pPr>
                      <a:r>
                        <a:rPr lang="en-US" sz="1900">
                          <a:effectLst/>
                          <a:latin typeface="Times New Roman"/>
                          <a:ea typeface="Calibri"/>
                          <a:cs typeface="Times New Roman"/>
                        </a:rPr>
                        <a:t>4</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4</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Phân tích yêu cầu</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887">
                <a:tc>
                  <a:txBody>
                    <a:bodyPr/>
                    <a:lstStyle/>
                    <a:p>
                      <a:pPr algn="ctr">
                        <a:lnSpc>
                          <a:spcPct val="115000"/>
                        </a:lnSpc>
                        <a:spcAft>
                          <a:spcPts val="0"/>
                        </a:spcAft>
                      </a:pPr>
                      <a:r>
                        <a:rPr lang="en-US" sz="1900">
                          <a:effectLst/>
                          <a:latin typeface="Times New Roman"/>
                          <a:ea typeface="Calibri"/>
                          <a:cs typeface="Times New Roman"/>
                        </a:rPr>
                        <a:t>5</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5</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Thiết kế mô hình</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9774">
                <a:tc>
                  <a:txBody>
                    <a:bodyPr/>
                    <a:lstStyle/>
                    <a:p>
                      <a:pPr algn="ctr">
                        <a:lnSpc>
                          <a:spcPct val="115000"/>
                        </a:lnSpc>
                        <a:spcAft>
                          <a:spcPts val="0"/>
                        </a:spcAft>
                      </a:pPr>
                      <a:r>
                        <a:rPr lang="en-US" sz="1900">
                          <a:effectLst/>
                          <a:latin typeface="Times New Roman"/>
                          <a:ea typeface="Calibri"/>
                          <a:cs typeface="Times New Roman"/>
                        </a:rPr>
                        <a:t>6</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6, 7, 8</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Số hóa bản đồ từ file AutoCAD bằng phần mềm MapInfo</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9774">
                <a:tc>
                  <a:txBody>
                    <a:bodyPr/>
                    <a:lstStyle/>
                    <a:p>
                      <a:pPr algn="ctr">
                        <a:lnSpc>
                          <a:spcPct val="115000"/>
                        </a:lnSpc>
                        <a:spcAft>
                          <a:spcPts val="0"/>
                        </a:spcAft>
                      </a:pPr>
                      <a:r>
                        <a:rPr lang="en-US" sz="1900">
                          <a:effectLst/>
                          <a:latin typeface="Times New Roman"/>
                          <a:ea typeface="Calibri"/>
                          <a:cs typeface="Times New Roman"/>
                        </a:rPr>
                        <a:t>7</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9</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Chuyển bản đồ đã số hóa vào hệ quản trị CSDL PostgreSQL</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887">
                <a:tc>
                  <a:txBody>
                    <a:bodyPr/>
                    <a:lstStyle/>
                    <a:p>
                      <a:pPr algn="ctr">
                        <a:lnSpc>
                          <a:spcPct val="115000"/>
                        </a:lnSpc>
                        <a:spcAft>
                          <a:spcPts val="0"/>
                        </a:spcAft>
                      </a:pPr>
                      <a:r>
                        <a:rPr lang="en-US" sz="1900">
                          <a:effectLst/>
                          <a:latin typeface="Times New Roman"/>
                          <a:ea typeface="Calibri"/>
                          <a:cs typeface="Times New Roman"/>
                        </a:rPr>
                        <a:t>8</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10, 11, 12, 13, 14</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Đăng ký bản đồ với GeoServer và xây dựng WebGIS</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887">
                <a:tc>
                  <a:txBody>
                    <a:bodyPr/>
                    <a:lstStyle/>
                    <a:p>
                      <a:pPr algn="ctr">
                        <a:lnSpc>
                          <a:spcPct val="115000"/>
                        </a:lnSpc>
                        <a:spcAft>
                          <a:spcPts val="0"/>
                        </a:spcAft>
                      </a:pPr>
                      <a:r>
                        <a:rPr lang="en-US" sz="1900">
                          <a:effectLst/>
                          <a:latin typeface="Times New Roman"/>
                          <a:ea typeface="Calibri"/>
                          <a:cs typeface="Times New Roman"/>
                        </a:rPr>
                        <a:t>9</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15</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Kiểm tra và sửa lỗi chương trình</a:t>
                      </a:r>
                    </a:p>
                  </a:txBody>
                  <a:tcPr marL="100802" marR="10080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887">
                <a:tc>
                  <a:txBody>
                    <a:bodyPr/>
                    <a:lstStyle/>
                    <a:p>
                      <a:pPr algn="ctr">
                        <a:lnSpc>
                          <a:spcPct val="115000"/>
                        </a:lnSpc>
                        <a:spcAft>
                          <a:spcPts val="0"/>
                        </a:spcAft>
                      </a:pPr>
                      <a:r>
                        <a:rPr lang="en-US" sz="1900">
                          <a:effectLst/>
                          <a:latin typeface="Times New Roman"/>
                          <a:ea typeface="Calibri"/>
                          <a:cs typeface="Times New Roman"/>
                        </a:rPr>
                        <a:t>10</a:t>
                      </a:r>
                    </a:p>
                  </a:txBody>
                  <a:tcPr marL="100802" marR="100802" marT="0" marB="0">
                    <a:lnL>
                      <a:noFill/>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16, 17</a:t>
                      </a:r>
                    </a:p>
                  </a:txBody>
                  <a:tcPr marL="100802" marR="100802" marT="0" marB="0">
                    <a:lnL>
                      <a:noFill/>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900">
                          <a:effectLst/>
                          <a:latin typeface="Times New Roman"/>
                          <a:ea typeface="Calibri"/>
                          <a:cs typeface="Times New Roman"/>
                        </a:rPr>
                        <a:t>Viết báo cáo</a:t>
                      </a:r>
                    </a:p>
                  </a:txBody>
                  <a:tcPr marL="100802" marR="100802" marT="0" marB="0">
                    <a:lnL>
                      <a:noFill/>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40696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590800" y="0"/>
            <a:ext cx="3962400" cy="914400"/>
          </a:xfrm>
        </p:spPr>
        <p:txBody>
          <a:bodyPr/>
          <a:lstStyle/>
          <a:p>
            <a:pPr lvl="0"/>
            <a:r>
              <a:rPr lang="en-US" sz="4000" b="1" smtClean="0">
                <a:solidFill>
                  <a:schemeClr val="bg1"/>
                </a:solidFill>
              </a:rPr>
              <a:t>Cơ sở lý thuyết</a:t>
            </a:r>
            <a:endParaRPr lang="en-US" sz="4000" b="1">
              <a:solidFill>
                <a:schemeClr val="bg1"/>
              </a:solidFill>
            </a:endParaRPr>
          </a:p>
        </p:txBody>
      </p:sp>
      <p:grpSp>
        <p:nvGrpSpPr>
          <p:cNvPr id="4" name="Group 3"/>
          <p:cNvGrpSpPr>
            <a:grpSpLocks/>
          </p:cNvGrpSpPr>
          <p:nvPr/>
        </p:nvGrpSpPr>
        <p:grpSpPr bwMode="auto">
          <a:xfrm>
            <a:off x="991302" y="2545012"/>
            <a:ext cx="6952774" cy="634753"/>
            <a:chOff x="1447800" y="1973263"/>
            <a:chExt cx="5567115" cy="508000"/>
          </a:xfrm>
        </p:grpSpPr>
        <p:sp>
          <p:nvSpPr>
            <p:cNvPr id="5" name="AutoShape 10"/>
            <p:cNvSpPr>
              <a:spLocks noChangeArrowheads="1"/>
            </p:cNvSpPr>
            <p:nvPr/>
          </p:nvSpPr>
          <p:spPr bwMode="gray">
            <a:xfrm>
              <a:off x="1765300" y="1973263"/>
              <a:ext cx="5249615"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Hệ thống thông tin địa lý GIS</a:t>
              </a:r>
            </a:p>
          </p:txBody>
        </p:sp>
        <p:grpSp>
          <p:nvGrpSpPr>
            <p:cNvPr id="6" name="Group 11"/>
            <p:cNvGrpSpPr>
              <a:grpSpLocks/>
            </p:cNvGrpSpPr>
            <p:nvPr/>
          </p:nvGrpSpPr>
          <p:grpSpPr bwMode="auto">
            <a:xfrm>
              <a:off x="1447800" y="2062163"/>
              <a:ext cx="381000" cy="381000"/>
              <a:chOff x="2078" y="1680"/>
              <a:chExt cx="1615" cy="1615"/>
            </a:xfrm>
          </p:grpSpPr>
          <p:sp>
            <p:nvSpPr>
              <p:cNvPr id="7" name="Oval 1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8" name="Oval 1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9" name="Oval 14"/>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0" name="Oval 15"/>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1" name="Oval 16"/>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2" name="Oval 17"/>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13" name="Group 12"/>
          <p:cNvGrpSpPr>
            <a:grpSpLocks/>
          </p:cNvGrpSpPr>
          <p:nvPr/>
        </p:nvGrpSpPr>
        <p:grpSpPr bwMode="auto">
          <a:xfrm>
            <a:off x="991302" y="3322252"/>
            <a:ext cx="6937937" cy="634753"/>
            <a:chOff x="1981200" y="2743200"/>
            <a:chExt cx="5540341" cy="508000"/>
          </a:xfrm>
        </p:grpSpPr>
        <p:sp>
          <p:nvSpPr>
            <p:cNvPr id="14" name="AutoShape 9"/>
            <p:cNvSpPr>
              <a:spLocks noChangeArrowheads="1"/>
            </p:cNvSpPr>
            <p:nvPr/>
          </p:nvSpPr>
          <p:spPr bwMode="gray">
            <a:xfrm>
              <a:off x="2286000" y="2743200"/>
              <a:ext cx="5235541"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Chuẩn mở OpenGIS</a:t>
              </a:r>
            </a:p>
          </p:txBody>
        </p:sp>
        <p:grpSp>
          <p:nvGrpSpPr>
            <p:cNvPr id="15" name="Group 18"/>
            <p:cNvGrpSpPr>
              <a:grpSpLocks/>
            </p:cNvGrpSpPr>
            <p:nvPr/>
          </p:nvGrpSpPr>
          <p:grpSpPr bwMode="auto">
            <a:xfrm>
              <a:off x="1981200" y="2849563"/>
              <a:ext cx="381000" cy="381000"/>
              <a:chOff x="2078" y="1680"/>
              <a:chExt cx="1615" cy="1615"/>
            </a:xfrm>
          </p:grpSpPr>
          <p:sp>
            <p:nvSpPr>
              <p:cNvPr id="16"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7"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18" name="Oval 21"/>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19" name="Oval 22"/>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0" name="Oval 23"/>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21" name="Oval 24"/>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grpSp>
        <p:nvGrpSpPr>
          <p:cNvPr id="22" name="Group 21"/>
          <p:cNvGrpSpPr>
            <a:grpSpLocks/>
          </p:cNvGrpSpPr>
          <p:nvPr/>
        </p:nvGrpSpPr>
        <p:grpSpPr bwMode="auto">
          <a:xfrm>
            <a:off x="991302" y="4099492"/>
            <a:ext cx="6933209" cy="634753"/>
            <a:chOff x="2133600" y="3611563"/>
            <a:chExt cx="5536566" cy="508000"/>
          </a:xfrm>
        </p:grpSpPr>
        <p:sp>
          <p:nvSpPr>
            <p:cNvPr id="23" name="AutoShape 8"/>
            <p:cNvSpPr>
              <a:spLocks noChangeArrowheads="1"/>
            </p:cNvSpPr>
            <p:nvPr/>
          </p:nvSpPr>
          <p:spPr bwMode="gray">
            <a:xfrm>
              <a:off x="2438399" y="3611563"/>
              <a:ext cx="5231767"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vi-VN" sz="2800" b="1" kern="0">
                  <a:solidFill>
                    <a:srgbClr val="000066"/>
                  </a:solidFill>
                </a:rPr>
                <a:t>WebGIS với </a:t>
              </a:r>
              <a:r>
                <a:rPr lang="en-US" sz="2800" b="1" kern="0" smtClean="0">
                  <a:solidFill>
                    <a:srgbClr val="000066"/>
                  </a:solidFill>
                </a:rPr>
                <a:t>giải pháp</a:t>
              </a:r>
              <a:r>
                <a:rPr lang="vi-VN" sz="2800" b="1" kern="0" smtClean="0">
                  <a:solidFill>
                    <a:srgbClr val="000066"/>
                  </a:solidFill>
                </a:rPr>
                <a:t> </a:t>
              </a:r>
              <a:r>
                <a:rPr lang="vi-VN" sz="2800" b="1" kern="0">
                  <a:solidFill>
                    <a:srgbClr val="000066"/>
                  </a:solidFill>
                </a:rPr>
                <a:t>mã nguồn mở</a:t>
              </a:r>
            </a:p>
          </p:txBody>
        </p:sp>
        <p:grpSp>
          <p:nvGrpSpPr>
            <p:cNvPr id="24" name="Group 23"/>
            <p:cNvGrpSpPr>
              <a:grpSpLocks/>
            </p:cNvGrpSpPr>
            <p:nvPr/>
          </p:nvGrpSpPr>
          <p:grpSpPr bwMode="auto">
            <a:xfrm>
              <a:off x="2133600" y="3687763"/>
              <a:ext cx="381000" cy="381000"/>
              <a:chOff x="2078" y="1680"/>
              <a:chExt cx="1615" cy="1615"/>
            </a:xfrm>
          </p:grpSpPr>
          <p:sp>
            <p:nvSpPr>
              <p:cNvPr id="25" name="Oval 2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6" name="Oval 2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7" name="Oval 26"/>
              <p:cNvSpPr>
                <a:spLocks noChangeArrowheads="1"/>
              </p:cNvSpPr>
              <p:nvPr/>
            </p:nvSpPr>
            <p:spPr bwMode="gray">
              <a:xfrm>
                <a:off x="2253" y="1855"/>
                <a:ext cx="1265" cy="1265"/>
              </a:xfrm>
              <a:prstGeom prst="ellipse">
                <a:avLst/>
              </a:prstGeom>
              <a:gradFill rotWithShape="1">
                <a:gsLst>
                  <a:gs pos="0">
                    <a:srgbClr val="28BFEE">
                      <a:gamma/>
                      <a:tint val="0"/>
                      <a:invGamma/>
                    </a:srgbClr>
                  </a:gs>
                  <a:gs pos="50000">
                    <a:srgbClr val="28BFEE"/>
                  </a:gs>
                  <a:gs pos="100000">
                    <a:srgbClr val="28BFEE">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28" name="Oval 27"/>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sp>
            <p:nvSpPr>
              <p:cNvPr id="29" name="Oval 28"/>
              <p:cNvSpPr>
                <a:spLocks noChangeArrowheads="1"/>
              </p:cNvSpPr>
              <p:nvPr/>
            </p:nvSpPr>
            <p:spPr bwMode="gray">
              <a:xfrm>
                <a:off x="2334" y="1936"/>
                <a:ext cx="1097" cy="1104"/>
              </a:xfrm>
              <a:prstGeom prst="ellipse">
                <a:avLst/>
              </a:prstGeom>
              <a:gradFill rotWithShape="1">
                <a:gsLst>
                  <a:gs pos="0">
                    <a:srgbClr val="28BFEE">
                      <a:gamma/>
                      <a:shade val="54118"/>
                      <a:invGamma/>
                    </a:srgbClr>
                  </a:gs>
                  <a:gs pos="50000">
                    <a:srgbClr val="28BFEE"/>
                  </a:gs>
                  <a:gs pos="100000">
                    <a:srgbClr val="28BFEE">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ysClr val="windowText" lastClr="000000"/>
                  </a:solidFill>
                  <a:effectLst/>
                  <a:uLnTx/>
                  <a:uFillTx/>
                  <a:cs typeface="+mn-cs"/>
                </a:endParaRPr>
              </a:p>
            </p:txBody>
          </p:sp>
          <p:sp>
            <p:nvSpPr>
              <p:cNvPr id="30" name="Oval 29"/>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ysClr val="windowText" lastClr="000000"/>
                  </a:solidFill>
                  <a:effectLst/>
                  <a:uLnTx/>
                  <a:uFillTx/>
                </a:endParaRPr>
              </a:p>
            </p:txBody>
          </p:sp>
        </p:grpSp>
      </p:grpSp>
    </p:spTree>
    <p:extLst>
      <p:ext uri="{BB962C8B-B14F-4D97-AF65-F5344CB8AC3E}">
        <p14:creationId xmlns:p14="http://schemas.microsoft.com/office/powerpoint/2010/main" val="4261092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838200" y="0"/>
            <a:ext cx="7467600" cy="914400"/>
          </a:xfrm>
        </p:spPr>
        <p:txBody>
          <a:bodyPr/>
          <a:lstStyle/>
          <a:p>
            <a:pPr lvl="0"/>
            <a:r>
              <a:rPr lang="en-US" sz="4000" b="1" smtClean="0">
                <a:solidFill>
                  <a:schemeClr val="bg1"/>
                </a:solidFill>
              </a:rPr>
              <a:t>Hệ thống thông tin địa lý GIS</a:t>
            </a:r>
            <a:endParaRPr lang="en-US" sz="4000" b="1">
              <a:solidFill>
                <a:schemeClr val="bg1"/>
              </a:solidFill>
            </a:endParaRPr>
          </a:p>
        </p:txBody>
      </p:sp>
      <p:sp>
        <p:nvSpPr>
          <p:cNvPr id="106499" name="Rectangle 3"/>
          <p:cNvSpPr>
            <a:spLocks noGrp="1" noChangeArrowheads="1"/>
          </p:cNvSpPr>
          <p:nvPr>
            <p:ph type="body" idx="1"/>
          </p:nvPr>
        </p:nvSpPr>
        <p:spPr>
          <a:xfrm>
            <a:off x="457200" y="1166019"/>
            <a:ext cx="8229600" cy="4525962"/>
          </a:xfrm>
        </p:spPr>
        <p:txBody>
          <a:bodyPr/>
          <a:lstStyle/>
          <a:p>
            <a:pPr algn="just"/>
            <a:r>
              <a:rPr lang="en-US" smtClean="0"/>
              <a:t>GIS (</a:t>
            </a:r>
            <a:r>
              <a:rPr lang="en-US"/>
              <a:t>G</a:t>
            </a:r>
            <a:r>
              <a:rPr lang="en-US" smtClean="0"/>
              <a:t>eographic </a:t>
            </a:r>
            <a:r>
              <a:rPr lang="en-US"/>
              <a:t>I</a:t>
            </a:r>
            <a:r>
              <a:rPr lang="en-US" smtClean="0"/>
              <a:t>nformation System) = Địa lý + Thông tin + Hệ thống</a:t>
            </a:r>
          </a:p>
          <a:p>
            <a:pPr algn="just"/>
            <a:r>
              <a:rPr lang="en-US" smtClean="0"/>
              <a:t>Đang được ứng dụng rộng rãi</a:t>
            </a:r>
            <a:endParaRPr lang="en-US"/>
          </a:p>
        </p:txBody>
      </p:sp>
      <p:graphicFrame>
        <p:nvGraphicFramePr>
          <p:cNvPr id="2" name="Diagram 1"/>
          <p:cNvGraphicFramePr/>
          <p:nvPr>
            <p:extLst>
              <p:ext uri="{D42A27DB-BD31-4B8C-83A1-F6EECF244321}">
                <p14:modId xmlns:p14="http://schemas.microsoft.com/office/powerpoint/2010/main" val="2429273082"/>
              </p:ext>
            </p:extLst>
          </p:nvPr>
        </p:nvGraphicFramePr>
        <p:xfrm>
          <a:off x="1790700" y="2819400"/>
          <a:ext cx="5562600" cy="337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8177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sis">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Thesis</Template>
  <TotalTime>531</TotalTime>
  <Words>2262</Words>
  <Application>Microsoft Office PowerPoint</Application>
  <PresentationFormat>On-screen Show (4:3)</PresentationFormat>
  <Paragraphs>269</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Thesis</vt:lpstr>
      <vt:lpstr>Xây dựng hệ thống thông tin địa lý (GIS) về hạ tầng giao thông bộ Thành phố Cần Thơ</vt:lpstr>
      <vt:lpstr>Nội dung trình bày</vt:lpstr>
      <vt:lpstr>Đặt vấn đề</vt:lpstr>
      <vt:lpstr>Lịch sử vấn đề</vt:lpstr>
      <vt:lpstr>Mục tiêu</vt:lpstr>
      <vt:lpstr>Phạm vi</vt:lpstr>
      <vt:lpstr>Kế hoạch thực hiện</vt:lpstr>
      <vt:lpstr>Cơ sở lý thuyết</vt:lpstr>
      <vt:lpstr>Hệ thống thông tin địa lý GIS</vt:lpstr>
      <vt:lpstr>Chuẩn OpenGIS</vt:lpstr>
      <vt:lpstr>WebGIS với giải pháp nguồn mở</vt:lpstr>
      <vt:lpstr>WebGIS với giải pháp nguồn mở</vt:lpstr>
      <vt:lpstr>WebGIS với giải pháp nguồn mở</vt:lpstr>
      <vt:lpstr>Giải quyết vấn đề</vt:lpstr>
      <vt:lpstr>Phân tích hệ thống</vt:lpstr>
      <vt:lpstr>Sơ đồ Use Case</vt:lpstr>
      <vt:lpstr>Sơ đồ Use Case</vt:lpstr>
      <vt:lpstr>Sơ đồ Use Case</vt:lpstr>
      <vt:lpstr>Sơ đồ lớp</vt:lpstr>
      <vt:lpstr>Thiết kế chương trình</vt:lpstr>
      <vt:lpstr>Thiết kế chương trình</vt:lpstr>
      <vt:lpstr>Kết quả đạt được</vt:lpstr>
      <vt:lpstr>Kết quả đạt được</vt:lpstr>
      <vt:lpstr>Hạn chế</vt:lpstr>
      <vt:lpstr>Hướng phát triển</vt:lpstr>
      <vt:lpstr>Xin cám ơn quý thầy cô và các bạn!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thông tin địa lý (GIS) về hạ tầng giao thông Phân hệ: Giao thông bộ</dc:title>
  <dc:creator>User</dc:creator>
  <cp:lastModifiedBy>User</cp:lastModifiedBy>
  <cp:revision>113</cp:revision>
  <dcterms:created xsi:type="dcterms:W3CDTF">2012-05-05T17:14:54Z</dcterms:created>
  <dcterms:modified xsi:type="dcterms:W3CDTF">2012-05-12T02:35:11Z</dcterms:modified>
</cp:coreProperties>
</file>