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29208011-F73A-4E3F-BEFD-5855BB658293}" type="presOf" srcId="{4BDC7673-A42C-4621-9399-616535236CC8}" destId="{C3F546A9-636E-412E-8201-0B638FB5B99B}" srcOrd="0" destOrd="0" presId="urn:microsoft.com/office/officeart/2005/8/layout/radial4"/>
    <dgm:cxn modelId="{112D801D-B3BA-4E10-8225-86ED989596DB}" type="presOf" srcId="{ECB4FBAF-2471-4663-B765-BAF056C4784D}" destId="{DBE4DC52-6236-41D9-AD06-5D1262CDAD0C}"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76333900-AD73-4591-B887-5088FDD7DB80}" type="presOf" srcId="{480DCC3E-0D26-4CE3-BE9D-AB2E29DAAECF}" destId="{C92C280C-2205-4306-82DF-4CA179D8E44F}"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CDED937D-D669-4E80-A21D-179B8AC1E217}" type="presOf" srcId="{97A8CF2D-F3D1-42DB-802A-011413263594}" destId="{B8F6A591-8DF1-4CCC-B12C-A99C8B3FEFAB}" srcOrd="0" destOrd="0" presId="urn:microsoft.com/office/officeart/2005/8/layout/radial4"/>
    <dgm:cxn modelId="{0E171844-3223-4F79-83A5-BEA6216626B1}" type="presOf" srcId="{125551CD-A054-45BD-AE5C-3D212C3D8526}" destId="{1FEABB09-25A5-432F-9911-10478EF95599}"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9A6104FE-0B48-408A-B043-3491E7E89D04}" srcId="{97A8CF2D-F3D1-42DB-802A-011413263594}" destId="{480DCC3E-0D26-4CE3-BE9D-AB2E29DAAECF}" srcOrd="0" destOrd="0" parTransId="{125551CD-A054-45BD-AE5C-3D212C3D8526}" sibTransId="{45BD0C8D-D577-4D14-BD44-831788EC63C0}"/>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50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481965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phút</a:t>
            </a:r>
            <a:r>
              <a:rPr lang="en-US" baseline="0" smtClean="0"/>
              <a:t> 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287371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40587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a:t>
            </a:r>
            <a:r>
              <a:rPr lang="es-UY" sz="3200" b="1" smtClean="0">
                <a:solidFill>
                  <a:srgbClr val="0070C0"/>
                </a:solidFill>
              </a:rPr>
              <a:t>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a:t>
            </a:r>
            <a:r>
              <a:rPr lang="es-UY" sz="3200" b="1" smtClean="0">
                <a:solidFill>
                  <a:srgbClr val="0070C0"/>
                </a:solidFill>
              </a:rPr>
              <a:t>thông bộ </a:t>
            </a:r>
            <a:r>
              <a:rPr lang="es-UY" sz="3200" b="1" smtClean="0">
                <a:solidFill>
                  <a:srgbClr val="0070C0"/>
                </a:solidFill>
              </a:rPr>
              <a:t>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1430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831423542"/>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Yêu cầu xây dựng hệ thống</a:t>
            </a:r>
          </a:p>
          <a:p>
            <a:r>
              <a:rPr lang="en-US" smtClean="0"/>
              <a:t>Phân tích hệ thống</a:t>
            </a:r>
          </a:p>
          <a:p>
            <a:r>
              <a:rPr lang="en-US" smtClean="0"/>
              <a:t>Thiết kế chương trình</a:t>
            </a:r>
            <a:endParaRPr lang="en-US"/>
          </a:p>
        </p:txBody>
      </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Quản lý và chia sẻ thông tin:</a:t>
            </a:r>
          </a:p>
          <a:p>
            <a:pPr algn="just"/>
            <a:r>
              <a:rPr lang="vi-VN" smtClean="0"/>
              <a:t>Quản </a:t>
            </a:r>
            <a:r>
              <a:rPr lang="vi-VN"/>
              <a:t>lý thông tin về mạng lưới giao thông.</a:t>
            </a:r>
          </a:p>
          <a:p>
            <a:pPr algn="just"/>
            <a:r>
              <a:rPr lang="vi-VN" smtClean="0"/>
              <a:t>Chia </a:t>
            </a:r>
            <a:r>
              <a:rPr lang="vi-VN"/>
              <a:t>sẻ thông tin về mạng lưới giao thông đến </a:t>
            </a:r>
            <a:r>
              <a:rPr lang="vi-VN" smtClean="0"/>
              <a:t>cộng </a:t>
            </a:r>
            <a:r>
              <a:rPr lang="vi-VN"/>
              <a:t>đồng</a:t>
            </a:r>
            <a:r>
              <a:rPr lang="vi-VN" smtClean="0"/>
              <a:t>.</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Hỗ trợ nghiệp vụ:</a:t>
            </a:r>
          </a:p>
          <a:p>
            <a:pPr algn="just"/>
            <a:r>
              <a:rPr lang="vi-VN" smtClean="0"/>
              <a:t>Cập </a:t>
            </a:r>
            <a:r>
              <a:rPr lang="vi-VN"/>
              <a:t>nhật dữ </a:t>
            </a:r>
            <a:r>
              <a:rPr lang="vi-VN" smtClean="0"/>
              <a:t>liệu</a:t>
            </a:r>
            <a:endParaRPr lang="vi-VN"/>
          </a:p>
          <a:p>
            <a:pPr algn="just"/>
            <a:r>
              <a:rPr lang="vi-VN" smtClean="0"/>
              <a:t>Lập </a:t>
            </a:r>
            <a:r>
              <a:rPr lang="vi-VN"/>
              <a:t>báo cáo &amp; thống kê hiện trạng giao thông của thành phố.</a:t>
            </a:r>
          </a:p>
          <a:p>
            <a:pPr algn="just"/>
            <a:r>
              <a:rPr lang="vi-VN" smtClean="0"/>
              <a:t>In </a:t>
            </a:r>
            <a:r>
              <a:rPr lang="vi-VN"/>
              <a:t>bản đồ, báo cáo và biểu mẫu cần thiết phục vụ nghiệp vụ chuyên môn.</a:t>
            </a:r>
          </a:p>
          <a:p>
            <a:pPr algn="just"/>
            <a:r>
              <a:rPr lang="vi-VN" smtClean="0"/>
              <a:t>Tìm </a:t>
            </a:r>
            <a:r>
              <a:rPr lang="vi-VN"/>
              <a:t>kiếm thông tin theo yêu cầu.</a:t>
            </a:r>
          </a:p>
          <a:p>
            <a:pPr algn="just"/>
            <a:r>
              <a:rPr lang="vi-VN" smtClean="0"/>
              <a:t>Quản </a:t>
            </a:r>
            <a:r>
              <a:rPr lang="vi-VN"/>
              <a:t>lý người dùng và quyền người dùng.</a:t>
            </a:r>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Sơ đồ Use Case</a:t>
            </a:r>
          </a:p>
          <a:p>
            <a:pPr algn="just"/>
            <a:r>
              <a:rPr lang="en-US" smtClean="0"/>
              <a:t>Sơ đồ lớp</a:t>
            </a:r>
            <a:endParaRPr lang="vi-VN"/>
          </a:p>
        </p:txBody>
      </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81" y="732909"/>
            <a:ext cx="8762638" cy="58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24200" y="0"/>
            <a:ext cx="2895600" cy="914400"/>
          </a:xfrm>
        </p:spPr>
        <p:txBody>
          <a:bodyPr/>
          <a:lstStyle/>
          <a:p>
            <a:pPr lvl="0"/>
            <a:r>
              <a:rPr lang="en-US" sz="4000" b="1" smtClean="0">
                <a:solidFill>
                  <a:schemeClr val="bg1"/>
                </a:solidFill>
              </a:rPr>
              <a:t>Mở đầu</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ngày càng được ứng dụng rộng rãi trong nhiều lĩnh vực.</a:t>
            </a:r>
          </a:p>
          <a:p>
            <a:pPr algn="just"/>
            <a:r>
              <a:rPr lang="en-US" smtClean="0"/>
              <a:t>Phần mềm mã nguồn mở là xu hướng lớn hiện nay.</a:t>
            </a:r>
          </a:p>
          <a:p>
            <a:pPr algn="just"/>
            <a:r>
              <a:rPr lang="en-US" smtClean="0"/>
              <a:t>Giao thông là tuyến huyết mạch của nền kinh tế xã hội.</a:t>
            </a:r>
          </a:p>
          <a:p>
            <a:pPr algn="just"/>
            <a:r>
              <a:rPr lang="en-US" smtClean="0"/>
              <a:t>Quản lý giao thông cần công cụ hiệu quả hơn.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a:t>sẽ 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Đặt vấn đề</a:t>
              </a: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thích hợp quản lý hạ tầng giao thông.</a:t>
            </a:r>
          </a:p>
          <a:p>
            <a:pPr algn="just"/>
            <a:r>
              <a:rPr lang="en-US"/>
              <a:t>GIS </a:t>
            </a:r>
            <a:r>
              <a:rPr lang="en-US" smtClean="0"/>
              <a:t>mang đến những </a:t>
            </a:r>
            <a:r>
              <a:rPr lang="en-US"/>
              <a:t>thông tin toàn </a:t>
            </a:r>
            <a:r>
              <a:rPr lang="en-US" smtClean="0"/>
              <a:t>diện.</a:t>
            </a:r>
          </a:p>
          <a:p>
            <a:pPr algn="just"/>
            <a:r>
              <a:rPr lang="en-US" smtClean="0"/>
              <a:t>GIS cho phép </a:t>
            </a:r>
            <a:r>
              <a:rPr lang="en-US"/>
              <a:t>luôn cập </a:t>
            </a:r>
            <a:r>
              <a:rPr lang="en-US" smtClean="0"/>
              <a:t>nhật </a:t>
            </a:r>
            <a:r>
              <a:rPr lang="en-US"/>
              <a:t>mới dữ </a:t>
            </a:r>
            <a:r>
              <a:rPr lang="en-US" smtClean="0"/>
              <a:t>liệu.</a:t>
            </a:r>
          </a:p>
          <a:p>
            <a:pPr algn="just"/>
            <a:r>
              <a:rPr lang="en-US" smtClean="0"/>
              <a:t>GIS cho phép </a:t>
            </a:r>
            <a:r>
              <a:rPr lang="en-US"/>
              <a:t>chia sẻ thông tin hạ tầng giao </a:t>
            </a:r>
            <a:r>
              <a:rPr lang="en-US" smtClean="0"/>
              <a:t>thông.</a:t>
            </a:r>
          </a:p>
          <a:p>
            <a:pPr algn="just">
              <a:buFont typeface="Wingdings" pitchFamily="2" charset="2"/>
              <a:buChar char="Ø"/>
            </a:pPr>
            <a:r>
              <a:rPr lang="en-US">
                <a:solidFill>
                  <a:srgbClr val="0070C0"/>
                </a:solidFill>
              </a:rPr>
              <a:t>X</a:t>
            </a:r>
            <a:r>
              <a:rPr lang="en-US" smtClean="0">
                <a:solidFill>
                  <a:srgbClr val="0070C0"/>
                </a:solidFill>
              </a:rPr>
              <a:t>ây </a:t>
            </a:r>
            <a:r>
              <a:rPr lang="en-US">
                <a:solidFill>
                  <a:srgbClr val="0070C0"/>
                </a:solidFill>
              </a:rPr>
              <a:t>dựng một hệ thống </a:t>
            </a:r>
            <a:r>
              <a:rPr lang="en-US" smtClean="0">
                <a:solidFill>
                  <a:srgbClr val="0070C0"/>
                </a:solidFill>
              </a:rPr>
              <a:t>GIS phục </a:t>
            </a:r>
            <a:r>
              <a:rPr lang="en-US">
                <a:solidFill>
                  <a:srgbClr val="0070C0"/>
                </a:solidFill>
              </a:rPr>
              <a:t>vụ công tác quản lý hệ thống giao </a:t>
            </a:r>
            <a:r>
              <a:rPr lang="en-US" smtClean="0">
                <a:solidFill>
                  <a:srgbClr val="0070C0"/>
                </a:solidFill>
              </a:rPr>
              <a:t>thông </a:t>
            </a:r>
            <a:r>
              <a:rPr lang="en-US">
                <a:solidFill>
                  <a:srgbClr val="0070C0"/>
                </a:solidFill>
              </a:rPr>
              <a:t>bộ của Sở </a:t>
            </a:r>
            <a:r>
              <a:rPr lang="en-US" smtClean="0">
                <a:solidFill>
                  <a:srgbClr val="0070C0"/>
                </a:solidFill>
              </a:rPr>
              <a:t>GTVT </a:t>
            </a:r>
            <a:r>
              <a:rPr lang="en-US">
                <a:solidFill>
                  <a:srgbClr val="0070C0"/>
                </a:solidFill>
              </a:rPr>
              <a:t>Thành phố Cần Thơ.</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thống thông tin địa lý GIS</a:t>
            </a:r>
          </a:p>
          <a:p>
            <a:pPr algn="just"/>
            <a:r>
              <a:rPr lang="en-US" smtClean="0"/>
              <a:t>Chuẩn mở OpenGIS</a:t>
            </a:r>
          </a:p>
          <a:p>
            <a:pPr algn="just"/>
            <a:r>
              <a:rPr lang="en-US" smtClean="0"/>
              <a:t>WebGIS với công cụ mã nguồn mở</a:t>
            </a:r>
            <a:endParaRPr lang="en-US"/>
          </a:p>
        </p:txBody>
      </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1186407780"/>
              </p:ext>
            </p:extLst>
          </p:nvPr>
        </p:nvGraphicFramePr>
        <p:xfrm>
          <a:off x="19812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99536397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371</TotalTime>
  <Words>1617</Words>
  <Application>Microsoft Office PowerPoint</Application>
  <PresentationFormat>On-screen Show (4:3)</PresentationFormat>
  <Paragraphs>203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Thesis</vt:lpstr>
      <vt:lpstr>Xây dựng hệ thống thông tin địa lý (GIS) về hạ tầng giao thông bộ Thành phố Cần Thơ</vt:lpstr>
      <vt:lpstr>Mở đầu</vt:lpstr>
      <vt:lpstr>Nội dung trình bày</vt:lpstr>
      <vt:lpstr>Đặt vấn đề</vt:lpstr>
      <vt:lpstr>Cơ sở lý thuyết</vt:lpstr>
      <vt:lpstr>Hệ thống thông tin địa lý GIS</vt:lpstr>
      <vt:lpstr>Chuẩn OpenGIS</vt:lpstr>
      <vt:lpstr>WebGIS với công cụ nguồn mở</vt:lpstr>
      <vt:lpstr>WebGIS với công cụ nguồn mở</vt:lpstr>
      <vt:lpstr>WebGIS với công cụ nguồn mở</vt:lpstr>
      <vt:lpstr>Giải quyết vấn đề</vt:lpstr>
      <vt:lpstr>Yêu cầu xây dựng hệ thống</vt:lpstr>
      <vt:lpstr>Yêu cầu xây dựng hệ thống</vt:lpstr>
      <vt:lpstr>Phân tích hệ thống</vt:lpstr>
      <vt:lpstr>Sơ đồ Use Case</vt:lpstr>
      <vt:lpstr>Sơ đồ Use Case</vt:lpstr>
      <vt:lpstr>Sơ đồ Use Case</vt:lpstr>
      <vt:lpstr>Sơ đồ lớp</vt:lpstr>
      <vt:lpstr>Thiết kế chương trình</vt:lpstr>
      <vt:lpstr>Kết quả đạt được</vt:lpstr>
      <vt:lpstr>Kết quả đạt được</vt:lpstr>
      <vt:lpstr>Hạn chế</vt:lpstr>
      <vt:lpstr>Hướng phát triển</vt:lpstr>
      <vt:lpstr>Xin 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82</cp:revision>
  <dcterms:created xsi:type="dcterms:W3CDTF">2012-05-05T17:14:54Z</dcterms:created>
  <dcterms:modified xsi:type="dcterms:W3CDTF">2012-05-06T14:33:57Z</dcterms:modified>
</cp:coreProperties>
</file>