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29208011-F73A-4E3F-BEFD-5855BB658293}" type="presOf" srcId="{4BDC7673-A42C-4621-9399-616535236CC8}" destId="{C3F546A9-636E-412E-8201-0B638FB5B99B}" srcOrd="0" destOrd="0" presId="urn:microsoft.com/office/officeart/2005/8/layout/radial4"/>
    <dgm:cxn modelId="{112D801D-B3BA-4E10-8225-86ED989596DB}" type="presOf" srcId="{ECB4FBAF-2471-4663-B765-BAF056C4784D}" destId="{DBE4DC52-6236-41D9-AD06-5D1262CDAD0C}"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76333900-AD73-4591-B887-5088FDD7DB80}" type="presOf" srcId="{480DCC3E-0D26-4CE3-BE9D-AB2E29DAAECF}" destId="{C92C280C-2205-4306-82DF-4CA179D8E44F}"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CDED937D-D669-4E80-A21D-179B8AC1E217}" type="presOf" srcId="{97A8CF2D-F3D1-42DB-802A-011413263594}" destId="{B8F6A591-8DF1-4CCC-B12C-A99C8B3FEFAB}" srcOrd="0" destOrd="0" presId="urn:microsoft.com/office/officeart/2005/8/layout/radial4"/>
    <dgm:cxn modelId="{0E171844-3223-4F79-83A5-BEA6216626B1}" type="presOf" srcId="{125551CD-A054-45BD-AE5C-3D212C3D8526}" destId="{1FEABB09-25A5-432F-9911-10478EF95599}"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9A6104FE-0B48-408A-B043-3491E7E89D04}" srcId="{97A8CF2D-F3D1-42DB-802A-011413263594}" destId="{480DCC3E-0D26-4CE3-BE9D-AB2E29DAAECF}" srcOrd="0" destOrd="0" parTransId="{125551CD-A054-45BD-AE5C-3D212C3D8526}" sibTransId="{45BD0C8D-D577-4D14-BD44-831788EC63C0}"/>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p>
          <a:p>
            <a:r>
              <a:rPr lang="en-US" smtClean="0"/>
              <a:t>Kính</a:t>
            </a:r>
            <a:r>
              <a:rPr lang="en-US" baseline="0" smtClean="0"/>
              <a:t> thưa quý thầy cô cùng các bạn!</a:t>
            </a:r>
          </a:p>
          <a:p>
            <a:r>
              <a:rPr lang="en-US" baseline="0" smtClean="0"/>
              <a:t>Em xin phép được trình bày đề tài luận văn tốt nghiệp: Xây dựng hệ thống thông tin địa lý về hạ tầng giao thông bộ thành phố Cần Thơ</a:t>
            </a:r>
          </a:p>
          <a:p>
            <a:r>
              <a:rPr lang="en-US" smtClean="0"/>
              <a:t>Do thầy</a:t>
            </a:r>
            <a:r>
              <a:rPr lang="en-US" baseline="0" smtClean="0"/>
              <a:t> Phan Tấn Tài hướng dẫn</a:t>
            </a:r>
          </a:p>
          <a:p>
            <a:r>
              <a:rPr lang="en-US" baseline="0" smtClean="0"/>
              <a:t>Và em Hoàng Đức Nhã thực hiện.</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a:t>
            </a:r>
            <a:r>
              <a:rPr lang="en-US" smtClean="0"/>
              <a:t>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20 </a:t>
            </a:r>
            <a:r>
              <a:rPr lang="en-US" smtClean="0"/>
              <a:t>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481965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r>
              <a:rPr lang="en-US" baseline="0" smtClean="0"/>
              <a:t> </a:t>
            </a:r>
            <a:r>
              <a:rPr lang="en-US" baseline="0" smtClean="0"/>
              <a:t>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25</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a:t>
            </a:r>
            <a:r>
              <a:rPr lang="en-US" smtClean="0"/>
              <a:t>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a:t>
            </a:r>
            <a:r>
              <a:rPr lang="en-US" smtClean="0"/>
              <a:t>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287371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40587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thông bộ 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3335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519222677"/>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grpSp>
        <p:nvGrpSpPr>
          <p:cNvPr id="4" name="Group 3"/>
          <p:cNvGrpSpPr>
            <a:grpSpLocks/>
          </p:cNvGrpSpPr>
          <p:nvPr/>
        </p:nvGrpSpPr>
        <p:grpSpPr bwMode="auto">
          <a:xfrm>
            <a:off x="1580727" y="2458967"/>
            <a:ext cx="5903203" cy="634753"/>
            <a:chOff x="2133600" y="3611563"/>
            <a:chExt cx="4724400" cy="508000"/>
          </a:xfrm>
        </p:grpSpPr>
        <p:sp>
          <p:nvSpPr>
            <p:cNvPr id="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Yêu cầu xây dựng hệ thống</a:t>
              </a:r>
            </a:p>
          </p:txBody>
        </p:sp>
        <p:grpSp>
          <p:nvGrpSpPr>
            <p:cNvPr id="6" name="Group 5"/>
            <p:cNvGrpSpPr>
              <a:grpSpLocks/>
            </p:cNvGrpSpPr>
            <p:nvPr/>
          </p:nvGrpSpPr>
          <p:grpSpPr bwMode="auto">
            <a:xfrm>
              <a:off x="2133600" y="3687763"/>
              <a:ext cx="381000" cy="381000"/>
              <a:chOff x="2078" y="1680"/>
              <a:chExt cx="1615" cy="1615"/>
            </a:xfrm>
          </p:grpSpPr>
          <p:sp>
            <p:nvSpPr>
              <p:cNvPr id="7" name="Oval 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1580727" y="3236207"/>
            <a:ext cx="5942875" cy="634753"/>
            <a:chOff x="1981200" y="4424363"/>
            <a:chExt cx="4756150" cy="508000"/>
          </a:xfrm>
        </p:grpSpPr>
        <p:sp>
          <p:nvSpPr>
            <p:cNvPr id="1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Phân tích hệ thống</a:t>
              </a:r>
            </a:p>
          </p:txBody>
        </p:sp>
        <p:grpSp>
          <p:nvGrpSpPr>
            <p:cNvPr id="15" name="Group 32"/>
            <p:cNvGrpSpPr>
              <a:grpSpLocks/>
            </p:cNvGrpSpPr>
            <p:nvPr/>
          </p:nvGrpSpPr>
          <p:grpSpPr bwMode="auto">
            <a:xfrm>
              <a:off x="1981200" y="4525963"/>
              <a:ext cx="381000" cy="381000"/>
              <a:chOff x="2078" y="1680"/>
              <a:chExt cx="1615" cy="1615"/>
            </a:xfrm>
          </p:grpSpPr>
          <p:sp>
            <p:nvSpPr>
              <p:cNvPr id="1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1580727" y="4013447"/>
            <a:ext cx="5895268" cy="634753"/>
            <a:chOff x="1524000" y="5251450"/>
            <a:chExt cx="4718050" cy="508000"/>
          </a:xfrm>
        </p:grpSpPr>
        <p:sp>
          <p:nvSpPr>
            <p:cNvPr id="2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Thiết kế chương </a:t>
              </a:r>
              <a:r>
                <a:rPr lang="vi-VN" sz="2800" b="1" kern="0" smtClean="0">
                  <a:solidFill>
                    <a:srgbClr val="000066"/>
                  </a:solidFill>
                </a:rPr>
                <a:t>trình</a:t>
              </a:r>
              <a:endParaRPr lang="vi-VN" sz="2800" b="1" kern="0">
                <a:solidFill>
                  <a:srgbClr val="000066"/>
                </a:solidFill>
              </a:endParaRPr>
            </a:p>
          </p:txBody>
        </p:sp>
        <p:grpSp>
          <p:nvGrpSpPr>
            <p:cNvPr id="24" name="Group 39"/>
            <p:cNvGrpSpPr>
              <a:grpSpLocks/>
            </p:cNvGrpSpPr>
            <p:nvPr/>
          </p:nvGrpSpPr>
          <p:grpSpPr bwMode="auto">
            <a:xfrm>
              <a:off x="1524000" y="5300663"/>
              <a:ext cx="355600" cy="381000"/>
              <a:chOff x="2078" y="1680"/>
              <a:chExt cx="1615" cy="1615"/>
            </a:xfrm>
          </p:grpSpPr>
          <p:sp>
            <p:nvSpPr>
              <p:cNvPr id="2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Quản lý và chia sẻ thông tin:</a:t>
            </a:r>
          </a:p>
          <a:p>
            <a:pPr algn="just"/>
            <a:r>
              <a:rPr lang="vi-VN" smtClean="0"/>
              <a:t>Quản </a:t>
            </a:r>
            <a:r>
              <a:rPr lang="vi-VN"/>
              <a:t>lý thông tin về mạng lưới giao thông.</a:t>
            </a:r>
          </a:p>
          <a:p>
            <a:pPr algn="just"/>
            <a:r>
              <a:rPr lang="vi-VN" smtClean="0"/>
              <a:t>Chia </a:t>
            </a:r>
            <a:r>
              <a:rPr lang="vi-VN"/>
              <a:t>sẻ thông tin về mạng lưới giao thông đến </a:t>
            </a:r>
            <a:r>
              <a:rPr lang="vi-VN" smtClean="0"/>
              <a:t>cộng </a:t>
            </a:r>
            <a:r>
              <a:rPr lang="vi-VN"/>
              <a:t>đồng</a:t>
            </a:r>
            <a:r>
              <a:rPr lang="vi-VN" smtClean="0"/>
              <a:t>.</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Hỗ trợ nghiệp vụ:</a:t>
            </a:r>
          </a:p>
          <a:p>
            <a:pPr algn="just"/>
            <a:r>
              <a:rPr lang="vi-VN" smtClean="0"/>
              <a:t>Cập </a:t>
            </a:r>
            <a:r>
              <a:rPr lang="vi-VN"/>
              <a:t>nhật dữ </a:t>
            </a:r>
            <a:r>
              <a:rPr lang="vi-VN" smtClean="0"/>
              <a:t>liệu</a:t>
            </a:r>
            <a:endParaRPr lang="vi-VN"/>
          </a:p>
          <a:p>
            <a:pPr algn="just"/>
            <a:r>
              <a:rPr lang="vi-VN" smtClean="0"/>
              <a:t>Lập </a:t>
            </a:r>
            <a:r>
              <a:rPr lang="vi-VN"/>
              <a:t>báo cáo &amp; thống kê hiện trạng giao thông của thành phố.</a:t>
            </a:r>
          </a:p>
          <a:p>
            <a:pPr algn="just"/>
            <a:r>
              <a:rPr lang="vi-VN" smtClean="0"/>
              <a:t>In </a:t>
            </a:r>
            <a:r>
              <a:rPr lang="vi-VN"/>
              <a:t>bản đồ, báo cáo và biểu mẫu cần thiết phục vụ nghiệp vụ chuyên môn.</a:t>
            </a:r>
          </a:p>
          <a:p>
            <a:pPr algn="just"/>
            <a:r>
              <a:rPr lang="vi-VN" smtClean="0"/>
              <a:t>Tìm </a:t>
            </a:r>
            <a:r>
              <a:rPr lang="vi-VN"/>
              <a:t>kiếm thông tin theo yêu cầu.</a:t>
            </a:r>
          </a:p>
          <a:p>
            <a:pPr algn="just"/>
            <a:r>
              <a:rPr lang="vi-VN" smtClean="0"/>
              <a:t>Quản </a:t>
            </a:r>
            <a:r>
              <a:rPr lang="vi-VN"/>
              <a:t>lý người dùng và quyền người dùng.</a:t>
            </a:r>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grpSp>
        <p:nvGrpSpPr>
          <p:cNvPr id="4" name="Group 3"/>
          <p:cNvGrpSpPr>
            <a:grpSpLocks/>
          </p:cNvGrpSpPr>
          <p:nvPr/>
        </p:nvGrpSpPr>
        <p:grpSpPr bwMode="auto">
          <a:xfrm>
            <a:off x="1624366" y="2895600"/>
            <a:ext cx="5895268" cy="634753"/>
            <a:chOff x="1524000" y="5251450"/>
            <a:chExt cx="4718050" cy="508000"/>
          </a:xfrm>
        </p:grpSpPr>
        <p:sp>
          <p:nvSpPr>
            <p:cNvPr id="5"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Use Case</a:t>
              </a:r>
            </a:p>
          </p:txBody>
        </p:sp>
        <p:grpSp>
          <p:nvGrpSpPr>
            <p:cNvPr id="6" name="Group 39"/>
            <p:cNvGrpSpPr>
              <a:grpSpLocks/>
            </p:cNvGrpSpPr>
            <p:nvPr/>
          </p:nvGrpSpPr>
          <p:grpSpPr bwMode="auto">
            <a:xfrm>
              <a:off x="1524000" y="5300663"/>
              <a:ext cx="355600" cy="381000"/>
              <a:chOff x="2078" y="1680"/>
              <a:chExt cx="1615" cy="1615"/>
            </a:xfrm>
          </p:grpSpPr>
          <p:sp>
            <p:nvSpPr>
              <p:cNvPr id="7"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1624366" y="3672840"/>
            <a:ext cx="5895268" cy="634753"/>
            <a:chOff x="1524000" y="5251450"/>
            <a:chExt cx="4718050" cy="508000"/>
          </a:xfrm>
        </p:grpSpPr>
        <p:sp>
          <p:nvSpPr>
            <p:cNvPr id="14"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lớp</a:t>
              </a:r>
            </a:p>
          </p:txBody>
        </p:sp>
        <p:grpSp>
          <p:nvGrpSpPr>
            <p:cNvPr id="15" name="Group 39"/>
            <p:cNvGrpSpPr>
              <a:grpSpLocks/>
            </p:cNvGrpSpPr>
            <p:nvPr/>
          </p:nvGrpSpPr>
          <p:grpSpPr bwMode="auto">
            <a:xfrm>
              <a:off x="1524000" y="5300663"/>
              <a:ext cx="355600" cy="381000"/>
              <a:chOff x="2078" y="1680"/>
              <a:chExt cx="1615" cy="1615"/>
            </a:xfrm>
          </p:grpSpPr>
          <p:sp>
            <p:nvSpPr>
              <p:cNvPr id="16"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2" y="685800"/>
            <a:ext cx="8656637"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24200" y="0"/>
            <a:ext cx="2895600" cy="914400"/>
          </a:xfrm>
        </p:spPr>
        <p:txBody>
          <a:bodyPr/>
          <a:lstStyle/>
          <a:p>
            <a:pPr lvl="0"/>
            <a:r>
              <a:rPr lang="en-US" sz="4000" b="1" smtClean="0">
                <a:solidFill>
                  <a:schemeClr val="bg1"/>
                </a:solidFill>
              </a:rPr>
              <a:t>Mở đầu</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ngày càng được ứng dụng rộng rãi trong nhiều lĩnh vực.</a:t>
            </a:r>
          </a:p>
          <a:p>
            <a:pPr algn="just"/>
            <a:r>
              <a:rPr lang="en-US" smtClean="0"/>
              <a:t>Phần mềm mã nguồn mở là xu hướng lớn hiện nay.</a:t>
            </a:r>
          </a:p>
          <a:p>
            <a:pPr algn="just"/>
            <a:r>
              <a:rPr lang="en-US" smtClean="0"/>
              <a:t>Giao thông là tuyến huyết mạch của nền kinh tế xã hội.</a:t>
            </a:r>
          </a:p>
          <a:p>
            <a:pPr algn="just"/>
            <a:r>
              <a:rPr lang="en-US" smtClean="0"/>
              <a:t>Quản lý giao thông cần công cụ hiệu quả hơn.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089" y="910322"/>
            <a:ext cx="4553822" cy="5490478"/>
          </a:xfrm>
          <a:prstGeom prst="rect">
            <a:avLst/>
          </a:prstGeom>
        </p:spPr>
      </p:pic>
    </p:spTree>
    <p:extLst>
      <p:ext uri="{BB962C8B-B14F-4D97-AF65-F5344CB8AC3E}">
        <p14:creationId xmlns:p14="http://schemas.microsoft.com/office/powerpoint/2010/main" val="327501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a:t>sẽ 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Đặt vấn đề</a:t>
              </a: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thích hợp quản lý hạ tầng giao thông.</a:t>
            </a:r>
          </a:p>
          <a:p>
            <a:pPr algn="just"/>
            <a:r>
              <a:rPr lang="en-US"/>
              <a:t>GIS </a:t>
            </a:r>
            <a:r>
              <a:rPr lang="en-US" smtClean="0"/>
              <a:t>mang đến những </a:t>
            </a:r>
            <a:r>
              <a:rPr lang="en-US"/>
              <a:t>thông tin toàn </a:t>
            </a:r>
            <a:r>
              <a:rPr lang="en-US" smtClean="0"/>
              <a:t>diện.</a:t>
            </a:r>
          </a:p>
          <a:p>
            <a:pPr algn="just"/>
            <a:r>
              <a:rPr lang="en-US" smtClean="0"/>
              <a:t>GIS cho phép </a:t>
            </a:r>
            <a:r>
              <a:rPr lang="en-US"/>
              <a:t>luôn cập </a:t>
            </a:r>
            <a:r>
              <a:rPr lang="en-US" smtClean="0"/>
              <a:t>nhật </a:t>
            </a:r>
            <a:r>
              <a:rPr lang="en-US"/>
              <a:t>mới dữ </a:t>
            </a:r>
            <a:r>
              <a:rPr lang="en-US" smtClean="0"/>
              <a:t>liệu.</a:t>
            </a:r>
          </a:p>
          <a:p>
            <a:pPr algn="just"/>
            <a:r>
              <a:rPr lang="en-US" smtClean="0"/>
              <a:t>GIS cho phép </a:t>
            </a:r>
            <a:r>
              <a:rPr lang="en-US"/>
              <a:t>chia sẻ thông tin hạ tầng giao </a:t>
            </a:r>
            <a:r>
              <a:rPr lang="en-US" smtClean="0"/>
              <a:t>thông.</a:t>
            </a:r>
          </a:p>
          <a:p>
            <a:pPr algn="just">
              <a:buFont typeface="Wingdings" pitchFamily="2" charset="2"/>
              <a:buChar char="Ø"/>
            </a:pPr>
            <a:r>
              <a:rPr lang="en-US">
                <a:solidFill>
                  <a:srgbClr val="0070C0"/>
                </a:solidFill>
              </a:rPr>
              <a:t>X</a:t>
            </a:r>
            <a:r>
              <a:rPr lang="en-US" smtClean="0">
                <a:solidFill>
                  <a:srgbClr val="0070C0"/>
                </a:solidFill>
              </a:rPr>
              <a:t>ây </a:t>
            </a:r>
            <a:r>
              <a:rPr lang="en-US">
                <a:solidFill>
                  <a:srgbClr val="0070C0"/>
                </a:solidFill>
              </a:rPr>
              <a:t>dựng một hệ thống </a:t>
            </a:r>
            <a:r>
              <a:rPr lang="en-US" smtClean="0">
                <a:solidFill>
                  <a:srgbClr val="0070C0"/>
                </a:solidFill>
              </a:rPr>
              <a:t>GIS phục </a:t>
            </a:r>
            <a:r>
              <a:rPr lang="en-US">
                <a:solidFill>
                  <a:srgbClr val="0070C0"/>
                </a:solidFill>
              </a:rPr>
              <a:t>vụ công tác quản lý hệ thống giao </a:t>
            </a:r>
            <a:r>
              <a:rPr lang="en-US" smtClean="0">
                <a:solidFill>
                  <a:srgbClr val="0070C0"/>
                </a:solidFill>
              </a:rPr>
              <a:t>thông </a:t>
            </a:r>
            <a:r>
              <a:rPr lang="en-US">
                <a:solidFill>
                  <a:srgbClr val="0070C0"/>
                </a:solidFill>
              </a:rPr>
              <a:t>bộ của Sở </a:t>
            </a:r>
            <a:r>
              <a:rPr lang="en-US" smtClean="0">
                <a:solidFill>
                  <a:srgbClr val="0070C0"/>
                </a:solidFill>
              </a:rPr>
              <a:t>GTVT </a:t>
            </a:r>
            <a:r>
              <a:rPr lang="en-US">
                <a:solidFill>
                  <a:srgbClr val="0070C0"/>
                </a:solidFill>
              </a:rPr>
              <a:t>Thành phố Cần Thơ.</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grpSp>
        <p:nvGrpSpPr>
          <p:cNvPr id="4" name="Group 3"/>
          <p:cNvGrpSpPr>
            <a:grpSpLocks/>
          </p:cNvGrpSpPr>
          <p:nvPr/>
        </p:nvGrpSpPr>
        <p:grpSpPr bwMode="auto">
          <a:xfrm>
            <a:off x="991302" y="2545012"/>
            <a:ext cx="6952774" cy="634753"/>
            <a:chOff x="1447800" y="1973263"/>
            <a:chExt cx="5567115" cy="508000"/>
          </a:xfrm>
        </p:grpSpPr>
        <p:sp>
          <p:nvSpPr>
            <p:cNvPr id="5" name="AutoShape 10"/>
            <p:cNvSpPr>
              <a:spLocks noChangeArrowheads="1"/>
            </p:cNvSpPr>
            <p:nvPr/>
          </p:nvSpPr>
          <p:spPr bwMode="gray">
            <a:xfrm>
              <a:off x="1765300" y="1973263"/>
              <a:ext cx="524961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Hệ thống thông tin địa lý GIS</a:t>
              </a:r>
            </a:p>
          </p:txBody>
        </p:sp>
        <p:grpSp>
          <p:nvGrpSpPr>
            <p:cNvPr id="6" name="Group 11"/>
            <p:cNvGrpSpPr>
              <a:grpSpLocks/>
            </p:cNvGrpSpPr>
            <p:nvPr/>
          </p:nvGrpSpPr>
          <p:grpSpPr bwMode="auto">
            <a:xfrm>
              <a:off x="1447800" y="2062163"/>
              <a:ext cx="381000" cy="381000"/>
              <a:chOff x="2078" y="1680"/>
              <a:chExt cx="1615" cy="1615"/>
            </a:xfrm>
          </p:grpSpPr>
          <p:sp>
            <p:nvSpPr>
              <p:cNvPr id="7"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991302" y="3322252"/>
            <a:ext cx="6937937" cy="634753"/>
            <a:chOff x="1981200" y="2743200"/>
            <a:chExt cx="5540341" cy="508000"/>
          </a:xfrm>
        </p:grpSpPr>
        <p:sp>
          <p:nvSpPr>
            <p:cNvPr id="14" name="AutoShape 9"/>
            <p:cNvSpPr>
              <a:spLocks noChangeArrowheads="1"/>
            </p:cNvSpPr>
            <p:nvPr/>
          </p:nvSpPr>
          <p:spPr bwMode="gray">
            <a:xfrm>
              <a:off x="2286000" y="2743200"/>
              <a:ext cx="523554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Chuẩn mở OpenGIS</a:t>
              </a:r>
            </a:p>
          </p:txBody>
        </p:sp>
        <p:grpSp>
          <p:nvGrpSpPr>
            <p:cNvPr id="15" name="Group 18"/>
            <p:cNvGrpSpPr>
              <a:grpSpLocks/>
            </p:cNvGrpSpPr>
            <p:nvPr/>
          </p:nvGrpSpPr>
          <p:grpSpPr bwMode="auto">
            <a:xfrm>
              <a:off x="1981200" y="2849563"/>
              <a:ext cx="381000" cy="381000"/>
              <a:chOff x="2078" y="1680"/>
              <a:chExt cx="1615" cy="1615"/>
            </a:xfrm>
          </p:grpSpPr>
          <p:sp>
            <p:nvSpPr>
              <p:cNvPr id="1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991302" y="4099492"/>
            <a:ext cx="6933209" cy="634753"/>
            <a:chOff x="2133600" y="3611563"/>
            <a:chExt cx="5536566" cy="508000"/>
          </a:xfrm>
        </p:grpSpPr>
        <p:sp>
          <p:nvSpPr>
            <p:cNvPr id="23" name="AutoShape 8"/>
            <p:cNvSpPr>
              <a:spLocks noChangeArrowheads="1"/>
            </p:cNvSpPr>
            <p:nvPr/>
          </p:nvSpPr>
          <p:spPr bwMode="gray">
            <a:xfrm>
              <a:off x="2438399" y="3611563"/>
              <a:ext cx="523176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WebGIS với </a:t>
              </a:r>
              <a:r>
                <a:rPr lang="en-US" sz="2800" b="1" kern="0" smtClean="0">
                  <a:solidFill>
                    <a:srgbClr val="000066"/>
                  </a:solidFill>
                </a:rPr>
                <a:t>giải pháp</a:t>
              </a:r>
              <a:r>
                <a:rPr lang="vi-VN" sz="2800" b="1" kern="0" smtClean="0">
                  <a:solidFill>
                    <a:srgbClr val="000066"/>
                  </a:solidFill>
                </a:rPr>
                <a:t> </a:t>
              </a:r>
              <a:r>
                <a:rPr lang="vi-VN" sz="2800" b="1" kern="0">
                  <a:solidFill>
                    <a:srgbClr val="000066"/>
                  </a:solidFill>
                </a:rPr>
                <a:t>mã nguồn mở</a:t>
              </a:r>
            </a:p>
          </p:txBody>
        </p:sp>
        <p:grpSp>
          <p:nvGrpSpPr>
            <p:cNvPr id="24" name="Group 23"/>
            <p:cNvGrpSpPr>
              <a:grpSpLocks/>
            </p:cNvGrpSpPr>
            <p:nvPr/>
          </p:nvGrpSpPr>
          <p:grpSpPr bwMode="auto">
            <a:xfrm>
              <a:off x="2133600" y="3687763"/>
              <a:ext cx="381000" cy="381000"/>
              <a:chOff x="2078" y="1680"/>
              <a:chExt cx="1615" cy="1615"/>
            </a:xfrm>
          </p:grpSpPr>
          <p:sp>
            <p:nvSpPr>
              <p:cNvPr id="25" name="Oval 2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2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26"/>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27"/>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2429273082"/>
              </p:ext>
            </p:extLst>
          </p:nvPr>
        </p:nvGraphicFramePr>
        <p:xfrm>
          <a:off x="17907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396275128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429</TotalTime>
  <Words>1675</Words>
  <Application>Microsoft Office PowerPoint</Application>
  <PresentationFormat>On-screen Show (4:3)</PresentationFormat>
  <Paragraphs>209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Thesis</vt:lpstr>
      <vt:lpstr>Xây dựng hệ thống thông tin địa lý (GIS) về hạ tầng giao thông bộ Thành phố Cần Thơ</vt:lpstr>
      <vt:lpstr>Mở đầu</vt:lpstr>
      <vt:lpstr>Nội dung trình bày</vt:lpstr>
      <vt:lpstr>Đặt vấn đề</vt:lpstr>
      <vt:lpstr>Cơ sở lý thuyết</vt:lpstr>
      <vt:lpstr>Hệ thống thông tin địa lý GIS</vt:lpstr>
      <vt:lpstr>Chuẩn OpenGIS</vt:lpstr>
      <vt:lpstr>WebGIS với giải pháp nguồn mở</vt:lpstr>
      <vt:lpstr>WebGIS với giải pháp nguồn mở</vt:lpstr>
      <vt:lpstr>WebGIS với giải pháp nguồn mở</vt:lpstr>
      <vt:lpstr>Giải quyết vấn đề</vt:lpstr>
      <vt:lpstr>Yêu cầu xây dựng hệ thống</vt:lpstr>
      <vt:lpstr>Yêu cầu xây dựng hệ thống</vt:lpstr>
      <vt:lpstr>Phân tích hệ thống</vt:lpstr>
      <vt:lpstr>Sơ đồ Use Case</vt:lpstr>
      <vt:lpstr>Sơ đồ Use Case</vt:lpstr>
      <vt:lpstr>Sơ đồ Use Case</vt:lpstr>
      <vt:lpstr>Sơ đồ lớp</vt:lpstr>
      <vt:lpstr>Thiết kế chương trình</vt:lpstr>
      <vt:lpstr>Thiết kế chương trình</vt:lpstr>
      <vt:lpstr>Kết quả đạt được</vt:lpstr>
      <vt:lpstr>Kết quả đạt được</vt:lpstr>
      <vt:lpstr>Hạn chế</vt:lpstr>
      <vt:lpstr>Hướng phát triển</vt:lpstr>
      <vt:lpstr>Xin 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91</cp:revision>
  <dcterms:created xsi:type="dcterms:W3CDTF">2012-05-05T17:14:54Z</dcterms:created>
  <dcterms:modified xsi:type="dcterms:W3CDTF">2012-05-10T18:53:52Z</dcterms:modified>
</cp:coreProperties>
</file>