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1" r:id="rId7"/>
    <p:sldId id="277" r:id="rId8"/>
    <p:sldId id="268" r:id="rId9"/>
    <p:sldId id="269" r:id="rId10"/>
    <p:sldId id="270" r:id="rId11"/>
    <p:sldId id="271" r:id="rId12"/>
    <p:sldId id="273" r:id="rId13"/>
    <p:sldId id="274" r:id="rId14"/>
    <p:sldId id="272" r:id="rId15"/>
    <p:sldId id="276" r:id="rId16"/>
    <p:sldId id="279" r:id="rId17"/>
    <p:sldId id="278" r:id="rId18"/>
    <p:sldId id="280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E3102-3535-4AB6-A71F-2F3F661FAE0C}" v="11" dt="2024-06-11T17:38:40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67069-8DF4-41D8-A81C-8B4A1635890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B5C06-18BA-477C-B31E-DFB9D0F6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B5C06-18BA-477C-B31E-DFB9D0F61D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5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Un </a:t>
            </a:r>
            <a:r>
              <a:rPr lang="en-US" dirty="0" err="1">
                <a:latin typeface="Calibri"/>
                <a:ea typeface="Calibri"/>
                <a:cs typeface="Calibri"/>
              </a:rPr>
              <a:t>objeto</a:t>
            </a:r>
            <a:r>
              <a:rPr lang="en-US" dirty="0">
                <a:latin typeface="Calibri"/>
                <a:ea typeface="Calibri"/>
                <a:cs typeface="Calibri"/>
              </a:rPr>
              <a:t> Service se </a:t>
            </a:r>
            <a:r>
              <a:rPr lang="en-US" dirty="0" err="1">
                <a:latin typeface="Calibri"/>
                <a:ea typeface="Calibri"/>
                <a:cs typeface="Calibri"/>
              </a:rPr>
              <a:t>hace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necesario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debido</a:t>
            </a:r>
            <a:r>
              <a:rPr lang="en-US" dirty="0">
                <a:latin typeface="Calibri"/>
                <a:ea typeface="Calibri"/>
                <a:cs typeface="Calibri"/>
              </a:rPr>
              <a:t> a la </a:t>
            </a:r>
            <a:r>
              <a:rPr lang="en-US" dirty="0" err="1">
                <a:latin typeface="Calibri"/>
                <a:ea typeface="Calibri"/>
                <a:cs typeface="Calibri"/>
              </a:rPr>
              <a:t>naturaleza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efímera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 Pods. Si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estuviera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corriendo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distribuida</a:t>
            </a:r>
            <a:r>
              <a:rPr lang="en-US" dirty="0">
                <a:latin typeface="Calibri"/>
                <a:ea typeface="Calibri"/>
                <a:cs typeface="Calibri"/>
              </a:rPr>
              <a:t> entre </a:t>
            </a:r>
            <a:r>
              <a:rPr lang="en-US" dirty="0" err="1">
                <a:latin typeface="Calibri"/>
                <a:ea typeface="Calibri"/>
                <a:cs typeface="Calibri"/>
              </a:rPr>
              <a:t>varios</a:t>
            </a:r>
            <a:r>
              <a:rPr lang="en-US" dirty="0">
                <a:latin typeface="Calibri"/>
                <a:ea typeface="Calibri"/>
                <a:cs typeface="Calibri"/>
              </a:rPr>
              <a:t> Pods,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usuario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debería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mantenerse</a:t>
            </a:r>
            <a:r>
              <a:rPr lang="en-US" dirty="0">
                <a:latin typeface="Calibri"/>
                <a:ea typeface="Calibri"/>
                <a:cs typeface="Calibri"/>
              </a:rPr>
              <a:t> al tanto </a:t>
            </a:r>
            <a:r>
              <a:rPr lang="en-US" dirty="0" err="1">
                <a:latin typeface="Calibri"/>
                <a:ea typeface="Calibri"/>
                <a:cs typeface="Calibri"/>
              </a:rPr>
              <a:t>cada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vez</a:t>
            </a:r>
            <a:r>
              <a:rPr lang="en-US" dirty="0">
                <a:latin typeface="Calibri"/>
                <a:ea typeface="Calibri"/>
                <a:cs typeface="Calibri"/>
              </a:rPr>
              <a:t> que un pod </a:t>
            </a:r>
            <a:r>
              <a:rPr lang="en-US" dirty="0" err="1">
                <a:latin typeface="Calibri"/>
                <a:ea typeface="Calibri"/>
                <a:cs typeface="Calibri"/>
              </a:rPr>
              <a:t>muere</a:t>
            </a:r>
            <a:r>
              <a:rPr lang="en-US" dirty="0">
                <a:latin typeface="Calibri"/>
                <a:ea typeface="Calibri"/>
                <a:cs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</a:rPr>
              <a:t>inicia</a:t>
            </a:r>
            <a:r>
              <a:rPr lang="en-US" dirty="0">
                <a:latin typeface="Calibri"/>
                <a:ea typeface="Calibri"/>
                <a:cs typeface="Calibri"/>
              </a:rPr>
              <a:t> uno nuevo </a:t>
            </a:r>
            <a:r>
              <a:rPr lang="en-US" dirty="0" err="1">
                <a:latin typeface="Calibri"/>
                <a:ea typeface="Calibri"/>
                <a:cs typeface="Calibri"/>
              </a:rPr>
              <a:t>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otro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nodo</a:t>
            </a:r>
            <a:r>
              <a:rPr lang="en-US" dirty="0">
                <a:latin typeface="Calibri"/>
                <a:ea typeface="Calibri"/>
                <a:cs typeface="Calibri"/>
              </a:rPr>
              <a:t>, con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nueva</a:t>
            </a:r>
            <a:r>
              <a:rPr lang="en-US" dirty="0">
                <a:latin typeface="Calibri"/>
                <a:ea typeface="Calibri"/>
                <a:cs typeface="Calibri"/>
              </a:rPr>
              <a:t> IP. Para </a:t>
            </a:r>
            <a:r>
              <a:rPr lang="en-US" dirty="0" err="1">
                <a:latin typeface="Calibri"/>
                <a:ea typeface="Calibri"/>
                <a:cs typeface="Calibri"/>
              </a:rPr>
              <a:t>evitar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esta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complejidad</a:t>
            </a:r>
            <a:r>
              <a:rPr lang="en-US" dirty="0">
                <a:latin typeface="Calibri"/>
                <a:ea typeface="Calibri"/>
                <a:cs typeface="Calibri"/>
              </a:rPr>
              <a:t> y </a:t>
            </a:r>
            <a:r>
              <a:rPr lang="en-US" dirty="0" err="1">
                <a:latin typeface="Calibri"/>
                <a:ea typeface="Calibri"/>
                <a:cs typeface="Calibri"/>
              </a:rPr>
              <a:t>garantizar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acceso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constante</a:t>
            </a:r>
            <a:r>
              <a:rPr lang="en-US" dirty="0">
                <a:latin typeface="Calibri"/>
                <a:ea typeface="Calibri"/>
                <a:cs typeface="Calibri"/>
              </a:rPr>
              <a:t> a la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y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balanceo</a:t>
            </a:r>
            <a:r>
              <a:rPr lang="en-US" dirty="0">
                <a:latin typeface="Calibri"/>
                <a:ea typeface="Calibri"/>
                <a:cs typeface="Calibri"/>
              </a:rPr>
              <a:t> de cargas, </a:t>
            </a:r>
            <a:r>
              <a:rPr lang="en-US" dirty="0" err="1">
                <a:latin typeface="Calibri"/>
                <a:ea typeface="Calibri"/>
                <a:cs typeface="Calibri"/>
              </a:rPr>
              <a:t>el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objeto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Servicio</a:t>
            </a:r>
            <a:r>
              <a:rPr lang="en-US" dirty="0">
                <a:latin typeface="Calibri"/>
                <a:ea typeface="Calibri"/>
                <a:cs typeface="Calibri"/>
              </a:rPr>
              <a:t> se </a:t>
            </a:r>
            <a:r>
              <a:rPr lang="en-US" dirty="0" err="1">
                <a:latin typeface="Calibri"/>
                <a:ea typeface="Calibri"/>
                <a:cs typeface="Calibri"/>
              </a:rPr>
              <a:t>encarga</a:t>
            </a:r>
            <a:r>
              <a:rPr lang="en-US" dirty="0">
                <a:latin typeface="Calibri"/>
                <a:ea typeface="Calibri"/>
                <a:cs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</a:rPr>
              <a:t>exponer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una</a:t>
            </a:r>
            <a:r>
              <a:rPr lang="en-US" dirty="0">
                <a:latin typeface="Calibri"/>
                <a:ea typeface="Calibri"/>
                <a:cs typeface="Calibri"/>
              </a:rPr>
              <a:t> IP virtual </a:t>
            </a:r>
            <a:r>
              <a:rPr lang="en-US" dirty="0" err="1">
                <a:latin typeface="Calibri"/>
                <a:ea typeface="Calibri"/>
                <a:cs typeface="Calibri"/>
              </a:rPr>
              <a:t>siempre</a:t>
            </a:r>
            <a:r>
              <a:rPr lang="en-US" dirty="0">
                <a:latin typeface="Calibri"/>
                <a:ea typeface="Calibri"/>
                <a:cs typeface="Calibri"/>
              </a:rPr>
              <a:t> disponible para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clientes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mientras</a:t>
            </a:r>
            <a:r>
              <a:rPr lang="en-US" dirty="0">
                <a:latin typeface="Calibri"/>
                <a:ea typeface="Calibri"/>
                <a:cs typeface="Calibri"/>
              </a:rPr>
              <a:t> que </a:t>
            </a:r>
            <a:r>
              <a:rPr lang="en-US" dirty="0" err="1">
                <a:latin typeface="Calibri"/>
                <a:ea typeface="Calibri"/>
                <a:cs typeface="Calibri"/>
              </a:rPr>
              <a:t>agrupa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los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distintos</a:t>
            </a:r>
            <a:r>
              <a:rPr lang="en-US" dirty="0">
                <a:latin typeface="Calibri"/>
                <a:ea typeface="Calibri"/>
                <a:cs typeface="Calibri"/>
              </a:rPr>
              <a:t> Pods de la </a:t>
            </a:r>
            <a:r>
              <a:rPr lang="en-US" dirty="0" err="1">
                <a:latin typeface="Calibri"/>
                <a:ea typeface="Calibri"/>
                <a:cs typeface="Calibri"/>
              </a:rPr>
              <a:t>aplicación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usando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etiquetas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B5C06-18BA-477C-B31E-DFB9D0F61D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462-C857-26FA-52D4-7B5CAA60F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3360E-C9CE-2437-10E4-44C8247DB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FC7C-F758-83B3-8F72-5B9621F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AF607-008C-8530-F28C-3359DA8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CC4D-255B-0BE3-CBE2-0703FEB6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E365-D113-1D77-1DFE-420C0EED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4A23E-EE11-D06D-7CA7-91143D57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72F8-0F7F-44F3-F2E8-811A8843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539F-D143-4700-BF37-F8851AEE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BC30-0C06-D17B-CCCB-411AF30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3F6ED-2235-3805-1111-CB5C4F84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3B878-6BF7-58BB-B2CC-E8B5355A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4AEF-45FE-11E6-1323-5F127760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4C0C-DD79-AC53-24CD-E059F9EC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6FAF-E33A-3451-CA07-C0493B3B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319-2C06-CEA9-053F-84A00EBF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0C99-ECC1-2C89-957B-666A60A7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179-4308-C770-23F7-2375E65B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7BF-0F44-187C-1DC8-C73B3312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87A8-A6BE-EE96-E8CB-5B4BF2F1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A0B-B27D-040F-3667-E05CB4F3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CC3A-9875-73E0-21D9-5335D801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C044-DE0C-E1C4-A475-D9138B7F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97F8-8326-E2C6-0CC7-1285351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E8C7-FF1D-EC57-89D5-F75C6D7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5D31-744F-3761-85E4-6CF519A7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2C3C-4CE0-E3D9-CB42-B6C248A9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E348-302B-0165-90F2-CF18AFB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77DD3-6993-0EDD-EC1D-23F2AB7A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9272-D232-0B29-C1D6-FBB4E834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BFC7-4572-E653-0FF8-04E6084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3F2-E242-9FD1-7719-53D632C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3408-C5EE-EE27-C30B-5DD05295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E51B-99C6-86E2-78D2-8A8FE447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49C38-D88A-6808-833E-B4429D5C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939BE-58FB-25B6-B7DB-D1A000E8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E5599-F612-FB9D-BA7F-A6B62C86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E2E8-1FE2-1475-57AA-190697C6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DEDB3-FDB8-8F85-2A32-8EB6035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24C1-25F4-077C-931D-5A09E4BD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1CB38-9494-2E4B-B5C9-783A3701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0632-D868-2233-5BE1-E4A0C3B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F7A3-AC68-75ED-4053-D49EC8E8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A0F9F-6BE4-D120-1536-EF5A26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6AC5-56C0-09AF-AF97-EA8FB49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7597-8A7E-F04E-B938-7410107F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A6DF-786F-6E26-D077-1A20E7F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7977-E908-A87C-5A6E-67C0CE98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F335-9F69-6CEF-2BCD-4C16C5C28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83CC-57D8-88AB-100B-5D183395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7993-AF5B-B754-D6C7-6A0F0EA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181D4-EAE8-42FE-E60E-857F721A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382-96FF-B234-851C-7EE1B45D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CF647-F8AB-5B77-A013-7FED089B2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66D4-2959-190D-DAAB-327BECB7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AD051-DE17-FD74-2A7B-9164E4A9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7796-8127-8FFD-D718-D994707A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1C618-F3DC-4DD0-865E-A3506C5C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2AA45-14A3-5663-2909-256AC29B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AFC4-7344-C418-233D-2688F20C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1E921-673D-3135-9105-58325B16F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4AA8E-4995-4E83-A417-16305F6C4EF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8D8-E7C6-9085-DF10-E6A79FE1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C6AC-ADA6-3AC3-E9DC-915D79B3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380A6-3346-4229-8295-9155B529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viation.stackexchange.com/questions/2723/why-are-fdrs-called-black-boxes-when-they-are-actually-ora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#the-kubernetes-network-model" TargetMode="External"/><Relationship Id="rId2" Type="http://schemas.openxmlformats.org/officeDocument/2006/relationships/hyperlink" Target="https://kubernetes.io/docs/concepts/cluster-administration/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okocheff.com/post/kubernetes/understanding-kubernetes-networking-mode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design-proposals-archive/blob/main/network/networking.md" TargetMode="External"/><Relationship Id="rId2" Type="http://schemas.openxmlformats.org/officeDocument/2006/relationships/hyperlink" Target="https://github.com/containernetworking/cn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dospitia/kubernetes-opening-the-blacbox" TargetMode="External"/><Relationship Id="rId4" Type="http://schemas.openxmlformats.org/officeDocument/2006/relationships/hyperlink" Target="https://info.tigera.io/rs/805-GFH-732/images/Tigera_eBook_Intro_to_Kubernetes_Networking.pdf?mkt_tok=ODA1LUdGSC03MzIAAAGS9R5x1_tYExhVxECQSCXQqFxtpSyPOlqFgGzKZunxlA_hizrCUUOctkeSZzhU-V6-GPXaZYu4fbB8dqZm0eooTx-B4RZ9UOwHzJ6VvW7K6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naranja, camioneta, pequeño, juguete&#10;&#10;Descripción generada automáticamente">
            <a:extLst>
              <a:ext uri="{FF2B5EF4-FFF2-40B4-BE49-F238E27FC236}">
                <a16:creationId xmlns:a16="http://schemas.microsoft.com/office/drawing/2014/main" id="{66583492-1483-2131-E8DD-485A8FACC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6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C4679-0BCD-1A37-3DF0-34279B20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CO" sz="6600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4FEA0-D2FE-40E9-CC8E-C486FFD3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Abriendo la caja negra</a:t>
            </a: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Modelo de redes de Kubernetes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56D49F-1F93-9F9B-BC6A-553E5517DA69}"/>
              </a:ext>
            </a:extLst>
          </p:cNvPr>
          <p:cNvSpPr txBox="1"/>
          <p:nvPr/>
        </p:nvSpPr>
        <p:spPr>
          <a:xfrm>
            <a:off x="844200" y="2317045"/>
            <a:ext cx="1052134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Conocido como "</a:t>
            </a:r>
            <a:r>
              <a:rPr lang="es-ES" sz="2400" b="1" i="1" dirty="0">
                <a:solidFill>
                  <a:srgbClr val="FFFFFF"/>
                </a:solidFill>
              </a:rPr>
              <a:t>flat </a:t>
            </a:r>
            <a:r>
              <a:rPr lang="es-ES" sz="2400" b="1" i="1" err="1">
                <a:solidFill>
                  <a:srgbClr val="FFFFFF"/>
                </a:solidFill>
              </a:rPr>
              <a:t>networking</a:t>
            </a:r>
            <a:r>
              <a:rPr lang="es-ES" sz="2400" dirty="0">
                <a:solidFill>
                  <a:srgbClr val="FFFFFF"/>
                </a:solidFill>
              </a:rPr>
              <a:t>", este modelo busca la simplicidad en la administración de la red: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Una única dirección IP por </a:t>
            </a:r>
            <a:r>
              <a:rPr lang="es-ES" sz="2400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. Esto significa que los contenedores dentro de un </a:t>
            </a:r>
            <a:r>
              <a:rPr lang="es-ES" sz="2400" i="1" dirty="0" err="1">
                <a:solidFill>
                  <a:srgbClr val="FFFFFF"/>
                </a:solidFill>
              </a:rPr>
              <a:t>Pod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compartirán el </a:t>
            </a:r>
            <a:r>
              <a:rPr lang="es-ES" sz="2400" i="1" dirty="0" err="1">
                <a:solidFill>
                  <a:srgbClr val="FFFFFF"/>
                </a:solidFill>
              </a:rPr>
              <a:t>Namespace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de red.</a:t>
            </a:r>
            <a:endParaRPr lang="es-ES"/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Los 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deben comunicarse con otros 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 </a:t>
            </a:r>
            <a:r>
              <a:rPr lang="es-ES" sz="2400" dirty="0">
                <a:solidFill>
                  <a:srgbClr val="FFFFFF"/>
                </a:solidFill>
              </a:rPr>
              <a:t>a través del clúster (</a:t>
            </a:r>
            <a:r>
              <a:rPr lang="es-ES" sz="2400" i="1" dirty="0" err="1">
                <a:solidFill>
                  <a:srgbClr val="FFFFFF"/>
                </a:solidFill>
              </a:rPr>
              <a:t>Pods</a:t>
            </a:r>
            <a:r>
              <a:rPr lang="es-ES" sz="2400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en el mismo nodo o en uno diferente) </a:t>
            </a:r>
            <a:r>
              <a:rPr lang="es-ES" sz="2400" b="1" i="1" dirty="0">
                <a:solidFill>
                  <a:srgbClr val="FFFFFF"/>
                </a:solidFill>
              </a:rPr>
              <a:t>sin usar NAT</a:t>
            </a:r>
            <a:r>
              <a:rPr lang="es-ES" sz="2400" dirty="0">
                <a:solidFill>
                  <a:srgbClr val="FFFFFF"/>
                </a:solidFill>
              </a:rPr>
              <a:t>. La IP que el </a:t>
            </a:r>
            <a:r>
              <a:rPr lang="es-ES" sz="2400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 reconoce como suya será la misma que ven otras entidades en el </a:t>
            </a:r>
            <a:r>
              <a:rPr lang="es-ES" sz="2400" dirty="0" err="1">
                <a:solidFill>
                  <a:srgbClr val="FFFFFF"/>
                </a:solidFill>
              </a:rPr>
              <a:t>cluster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Los nodos deben comunicarse con los </a:t>
            </a:r>
            <a:r>
              <a:rPr lang="es-ES" sz="2400" i="1" err="1">
                <a:solidFill>
                  <a:srgbClr val="FFFFFF"/>
                </a:solidFill>
              </a:rPr>
              <a:t>Pods</a:t>
            </a:r>
            <a:r>
              <a:rPr lang="es-ES" sz="2400" b="1" i="1" dirty="0">
                <a:solidFill>
                  <a:srgbClr val="FFFFFF"/>
                </a:solidFill>
              </a:rPr>
              <a:t> sin usar NAT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0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Problemas de redes a resolver en Kubernetes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501711"/>
            <a:ext cx="1052134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 </a:t>
            </a:r>
            <a:r>
              <a:rPr lang="es-ES" sz="2400" b="1" i="1" dirty="0">
                <a:solidFill>
                  <a:srgbClr val="FFFFFF"/>
                </a:solidFill>
              </a:rPr>
              <a:t>Contenedor </a:t>
            </a:r>
            <a:r>
              <a:rPr lang="es-ES" sz="2400" dirty="0">
                <a:solidFill>
                  <a:srgbClr val="FFFFFF"/>
                </a:solidFill>
              </a:rPr>
              <a:t>a </a:t>
            </a:r>
            <a:r>
              <a:rPr lang="es-ES" sz="2400" b="1" i="1" dirty="0">
                <a:solidFill>
                  <a:srgbClr val="FFFFFF"/>
                </a:solidFill>
              </a:rPr>
              <a:t>Contenedor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 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a 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 desde el clúster (ejemplo: un </a:t>
            </a:r>
            <a:r>
              <a:rPr lang="es-ES" sz="2400" b="1" i="1" dirty="0" err="1">
                <a:solidFill>
                  <a:srgbClr val="FFFFFF"/>
                </a:solidFill>
              </a:rPr>
              <a:t>Pod</a:t>
            </a:r>
            <a:r>
              <a:rPr lang="es-ES" sz="2400" dirty="0">
                <a:solidFill>
                  <a:srgbClr val="FFFFFF"/>
                </a:solidFill>
              </a:rPr>
              <a:t>) a una aplicación expuesta mediante un puerto.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Comunicación desde afuera del clúster a una aplicación expuesta mediante un puerto.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El control de acceso a la red se administra por fuera del modelo básico como </a:t>
            </a:r>
            <a:r>
              <a:rPr lang="es-ES" sz="2400" b="1" i="1" dirty="0" err="1">
                <a:solidFill>
                  <a:srgbClr val="FFFFFF"/>
                </a:solidFill>
              </a:rPr>
              <a:t>add-on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33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Redes en el clúster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871043"/>
            <a:ext cx="105213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Se establecen 3 </a:t>
            </a:r>
            <a:r>
              <a:rPr lang="es-ES" sz="2400" dirty="0" err="1">
                <a:solidFill>
                  <a:srgbClr val="FFFFFF"/>
                </a:solidFill>
              </a:rPr>
              <a:t>CIDRs</a:t>
            </a:r>
            <a:r>
              <a:rPr lang="es-ES" sz="2400" dirty="0">
                <a:solidFill>
                  <a:srgbClr val="FFFFFF"/>
                </a:solidFill>
              </a:rPr>
              <a:t>: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, administrado por</a:t>
            </a:r>
            <a:r>
              <a:rPr lang="es-ES" sz="2400" b="1" i="1" dirty="0">
                <a:solidFill>
                  <a:srgbClr val="FFFFFF"/>
                </a:solidFill>
              </a:rPr>
              <a:t> Container </a:t>
            </a:r>
            <a:r>
              <a:rPr lang="es-ES" sz="2400" b="1" i="1" dirty="0" err="1">
                <a:solidFill>
                  <a:srgbClr val="FFFFFF"/>
                </a:solidFill>
              </a:rPr>
              <a:t>Runtime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mediante el </a:t>
            </a:r>
            <a:r>
              <a:rPr lang="es-ES" sz="2400" b="1" i="1" dirty="0" err="1">
                <a:solidFill>
                  <a:srgbClr val="FFFFFF"/>
                </a:solidFill>
              </a:rPr>
              <a:t>add-on</a:t>
            </a:r>
            <a:r>
              <a:rPr lang="es-ES" sz="2400" b="1" i="1" dirty="0">
                <a:solidFill>
                  <a:srgbClr val="FFFFFF"/>
                </a:solidFill>
              </a:rPr>
              <a:t> CNI </a:t>
            </a:r>
            <a:r>
              <a:rPr lang="es-ES" sz="2400" dirty="0">
                <a:solidFill>
                  <a:srgbClr val="FFFFFF"/>
                </a:solidFill>
              </a:rPr>
              <a:t>(ejemplo: </a:t>
            </a:r>
            <a:r>
              <a:rPr lang="es-ES" sz="2400" dirty="0" err="1">
                <a:solidFill>
                  <a:srgbClr val="FFFFFF"/>
                </a:solidFill>
              </a:rPr>
              <a:t>ContainerD</a:t>
            </a:r>
            <a:r>
              <a:rPr lang="es-ES" sz="2400" dirty="0">
                <a:solidFill>
                  <a:srgbClr val="FFFFFF"/>
                </a:solidFill>
              </a:rPr>
              <a:t> -&gt; </a:t>
            </a:r>
            <a:r>
              <a:rPr lang="es-ES" sz="2400" dirty="0" err="1">
                <a:solidFill>
                  <a:srgbClr val="FFFFFF"/>
                </a:solidFill>
              </a:rPr>
              <a:t>Calico</a:t>
            </a:r>
            <a:r>
              <a:rPr lang="es-ES" sz="2400" dirty="0">
                <a:solidFill>
                  <a:srgbClr val="FFFFFF"/>
                </a:solidFill>
              </a:rPr>
              <a:t>).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>
                <a:solidFill>
                  <a:srgbClr val="FFFFFF"/>
                </a:solidFill>
              </a:rPr>
              <a:t>Servicios</a:t>
            </a:r>
            <a:r>
              <a:rPr lang="es-ES" sz="2400" dirty="0">
                <a:solidFill>
                  <a:srgbClr val="FFFFFF"/>
                </a:solidFill>
              </a:rPr>
              <a:t>, administrado por </a:t>
            </a:r>
            <a:r>
              <a:rPr lang="es-ES" sz="2400" b="1" i="1" dirty="0" err="1">
                <a:solidFill>
                  <a:srgbClr val="FFFFFF"/>
                </a:solidFill>
              </a:rPr>
              <a:t>KubeAPIServer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Para los </a:t>
            </a:r>
            <a:r>
              <a:rPr lang="es-ES" sz="2400" b="1" i="1" dirty="0">
                <a:solidFill>
                  <a:srgbClr val="FFFFFF"/>
                </a:solidFill>
              </a:rPr>
              <a:t>Nodos</a:t>
            </a:r>
            <a:r>
              <a:rPr lang="es-ES" sz="2400" dirty="0">
                <a:solidFill>
                  <a:srgbClr val="FFFFFF"/>
                </a:solidFill>
              </a:rPr>
              <a:t>, administrado por </a:t>
            </a:r>
            <a:r>
              <a:rPr lang="es-ES" sz="2400" b="1" i="1" err="1">
                <a:solidFill>
                  <a:srgbClr val="FFFFFF"/>
                </a:solidFill>
              </a:rPr>
              <a:t>Kubelet</a:t>
            </a:r>
            <a:r>
              <a:rPr lang="es-ES" sz="2400" b="1" i="1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o </a:t>
            </a:r>
            <a:r>
              <a:rPr lang="es-ES" sz="2400" b="1" i="1" dirty="0">
                <a:solidFill>
                  <a:srgbClr val="FFFFFF"/>
                </a:solidFill>
              </a:rPr>
              <a:t>Cloud </a:t>
            </a:r>
            <a:r>
              <a:rPr lang="es-ES" sz="2400" b="1" i="1" err="1">
                <a:solidFill>
                  <a:srgbClr val="FFFFFF"/>
                </a:solidFill>
              </a:rPr>
              <a:t>Controller</a:t>
            </a:r>
            <a:r>
              <a:rPr lang="es-ES" sz="2400" b="1" i="1" dirty="0">
                <a:solidFill>
                  <a:srgbClr val="FFFFFF"/>
                </a:solidFill>
              </a:rPr>
              <a:t> Manager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9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Redes en el clúster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Gráfico 2" descr="A figure illustrating the different network ranges in a kubernetes cluster">
            <a:extLst>
              <a:ext uri="{FF2B5EF4-FFF2-40B4-BE49-F238E27FC236}">
                <a16:creationId xmlns:a16="http://schemas.microsoft.com/office/drawing/2014/main" id="{CB0F4A77-9B8B-03FD-1F80-C74A9EC8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664" y="1234117"/>
            <a:ext cx="10535727" cy="58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Documentación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828380"/>
            <a:ext cx="71858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2"/>
              </a:rPr>
              <a:t>Cluster Networking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3"/>
              </a:rPr>
              <a:t>The Kubernetes Network Model</a:t>
            </a:r>
          </a:p>
          <a:p>
            <a:pPr marL="342900" indent="-342900">
              <a:buFont typeface="Arial"/>
              <a:buChar char="•"/>
            </a:pPr>
            <a:r>
              <a:rPr lang="es-ES" sz="2400" dirty="0">
                <a:solidFill>
                  <a:srgbClr val="FFFFFF"/>
                </a:solidFill>
                <a:hlinkClick r:id="rId4"/>
              </a:rPr>
              <a:t>A Guide To The Kubernetes Networking Model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4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solidFill>
                  <a:srgbClr val="D8D8D8"/>
                </a:solidFill>
              </a:rPr>
              <a:t>Kubernetes - Service</a:t>
            </a:r>
            <a:endParaRPr lang="es-ES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1720385"/>
            <a:ext cx="1050697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FFFFFF"/>
                </a:solidFill>
              </a:rPr>
              <a:t>Un </a:t>
            </a:r>
            <a:r>
              <a:rPr lang="es-ES" sz="2400" b="1" i="1" dirty="0">
                <a:solidFill>
                  <a:srgbClr val="FFFFFF"/>
                </a:solidFill>
              </a:rPr>
              <a:t>Servicio </a:t>
            </a:r>
            <a:r>
              <a:rPr lang="es-ES" sz="2400" dirty="0">
                <a:solidFill>
                  <a:srgbClr val="FFFFFF"/>
                </a:solidFill>
              </a:rPr>
              <a:t>es la </a:t>
            </a:r>
            <a:r>
              <a:rPr lang="es-ES" sz="2400" b="1" i="1" dirty="0">
                <a:solidFill>
                  <a:srgbClr val="FFFFFF"/>
                </a:solidFill>
              </a:rPr>
              <a:t>manera </a:t>
            </a:r>
            <a:r>
              <a:rPr lang="es-ES" sz="2400" dirty="0">
                <a:solidFill>
                  <a:srgbClr val="FFFFFF"/>
                </a:solidFill>
              </a:rPr>
              <a:t>en la que </a:t>
            </a:r>
            <a:r>
              <a:rPr lang="es-ES" sz="2400" dirty="0" err="1">
                <a:solidFill>
                  <a:srgbClr val="FFFFFF"/>
                </a:solidFill>
              </a:rPr>
              <a:t>Kubernetes</a:t>
            </a:r>
            <a:r>
              <a:rPr lang="es-ES" sz="2400" dirty="0">
                <a:solidFill>
                  <a:srgbClr val="FFFFFF"/>
                </a:solidFill>
              </a:rPr>
              <a:t> expone en la red una aplicación que puede estar corriendo en 1 o más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r>
              <a:rPr lang="es-ES" sz="2400" dirty="0">
                <a:solidFill>
                  <a:srgbClr val="FFFFFF"/>
                </a:solidFill>
              </a:rPr>
              <a:t>En otras palabras, un </a:t>
            </a:r>
            <a:r>
              <a:rPr lang="es-ES" sz="2400" b="1" i="1" dirty="0">
                <a:solidFill>
                  <a:srgbClr val="FFFFFF"/>
                </a:solidFill>
              </a:rPr>
              <a:t>Servicio </a:t>
            </a:r>
            <a:r>
              <a:rPr lang="es-ES" sz="2400" dirty="0">
                <a:solidFill>
                  <a:srgbClr val="FFFFFF"/>
                </a:solidFill>
              </a:rPr>
              <a:t>es </a:t>
            </a:r>
            <a:r>
              <a:rPr lang="es-ES" sz="2400" b="1" i="1" dirty="0">
                <a:solidFill>
                  <a:srgbClr val="FFFFFF"/>
                </a:solidFill>
              </a:rPr>
              <a:t>una abstracción</a:t>
            </a:r>
            <a:r>
              <a:rPr lang="es-ES" sz="2400" dirty="0">
                <a:solidFill>
                  <a:srgbClr val="FFFFFF"/>
                </a:solidFill>
              </a:rPr>
              <a:t> que permite exponer en la red un grupo de </a:t>
            </a:r>
            <a:r>
              <a:rPr lang="es-ES" sz="2400" b="1" i="1" dirty="0" err="1">
                <a:solidFill>
                  <a:srgbClr val="FFFFFF"/>
                </a:solidFill>
              </a:rPr>
              <a:t>Pods</a:t>
            </a:r>
            <a:r>
              <a:rPr lang="es-ES" sz="2400" dirty="0">
                <a:solidFill>
                  <a:srgbClr val="FFFFFF"/>
                </a:solidFill>
              </a:rPr>
              <a:t>. Esta abstracción se logra mediante una IP virtual y reglas de manipulación de tráfico, por ejemplo mediante </a:t>
            </a:r>
            <a:r>
              <a:rPr lang="es-ES" sz="2400" dirty="0" err="1">
                <a:solidFill>
                  <a:srgbClr val="FFFFFF"/>
                </a:solidFill>
              </a:rPr>
              <a:t>IPTables</a:t>
            </a:r>
            <a:r>
              <a:rPr lang="es-ES" sz="2400" dirty="0">
                <a:solidFill>
                  <a:srgbClr val="FFFFFF"/>
                </a:solidFill>
              </a:rPr>
              <a:t>. Este último es un </a:t>
            </a:r>
            <a:r>
              <a:rPr lang="es-ES" sz="2400" dirty="0" err="1">
                <a:solidFill>
                  <a:srgbClr val="FFFFFF"/>
                </a:solidFill>
              </a:rPr>
              <a:t>front-end</a:t>
            </a:r>
            <a:r>
              <a:rPr lang="es-ES" sz="2400" dirty="0">
                <a:solidFill>
                  <a:srgbClr val="FFFFFF"/>
                </a:solidFill>
              </a:rPr>
              <a:t> de administración del </a:t>
            </a:r>
            <a:r>
              <a:rPr lang="es-ES" sz="2400" dirty="0" err="1">
                <a:solidFill>
                  <a:srgbClr val="FFFFFF"/>
                </a:solidFill>
              </a:rPr>
              <a:t>framework</a:t>
            </a:r>
            <a:r>
              <a:rPr lang="es-ES" sz="2400" dirty="0">
                <a:solidFill>
                  <a:srgbClr val="FFFFFF"/>
                </a:solidFill>
              </a:rPr>
              <a:t> de redes de Linux </a:t>
            </a:r>
            <a:r>
              <a:rPr lang="es-ES" sz="2400" b="1" i="1" dirty="0" err="1">
                <a:solidFill>
                  <a:srgbClr val="FFFFFF"/>
                </a:solidFill>
              </a:rPr>
              <a:t>Netfilter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endParaRPr lang="es-ES" sz="2400" dirty="0">
              <a:solidFill>
                <a:srgbClr val="FFFFFF"/>
              </a:solidFill>
            </a:endParaRPr>
          </a:p>
          <a:p>
            <a:r>
              <a:rPr lang="es-ES" sz="2400" dirty="0">
                <a:solidFill>
                  <a:srgbClr val="FFFFFF"/>
                </a:solidFill>
              </a:rPr>
              <a:t>Para discutir: ¿Por qué es necesario el objeto </a:t>
            </a:r>
            <a:r>
              <a:rPr lang="es-ES" sz="2400" dirty="0" err="1">
                <a:solidFill>
                  <a:srgbClr val="FFFFFF"/>
                </a:solidFill>
              </a:rPr>
              <a:t>Service</a:t>
            </a:r>
            <a:r>
              <a:rPr lang="es-ES" sz="24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153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 - 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Tipos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418157"/>
            <a:ext cx="105069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ClusterIP</a:t>
            </a:r>
            <a:r>
              <a:rPr lang="es-ES" sz="2400" dirty="0">
                <a:solidFill>
                  <a:srgbClr val="FFFFFF"/>
                </a:solidFill>
              </a:rPr>
              <a:t>: Servicios expuestos únicamente dentro del clúster.</a:t>
            </a:r>
            <a:endParaRPr lang="es-ES" dirty="0"/>
          </a:p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NodePort</a:t>
            </a:r>
            <a:r>
              <a:rPr lang="es-ES" sz="2400" dirty="0">
                <a:solidFill>
                  <a:srgbClr val="FFFFFF"/>
                </a:solidFill>
              </a:rPr>
              <a:t>: Servicios alcanzables desde fuera del clúster usando la dirección IP del nodo y un mapeo de puertos.</a:t>
            </a:r>
          </a:p>
          <a:p>
            <a:pPr marL="342900" indent="-342900">
              <a:buFont typeface="Arial"/>
              <a:buChar char="•"/>
            </a:pPr>
            <a:r>
              <a:rPr lang="es-ES" sz="2400" b="1" i="1" dirty="0" err="1">
                <a:solidFill>
                  <a:srgbClr val="FFFFFF"/>
                </a:solidFill>
              </a:rPr>
              <a:t>LoadBalancer</a:t>
            </a:r>
            <a:r>
              <a:rPr lang="es-ES" sz="2400" dirty="0">
                <a:solidFill>
                  <a:srgbClr val="FFFFFF"/>
                </a:solidFill>
              </a:rPr>
              <a:t>: Servicios alcanzables desde fuera del clúster usando la dirección IP del balanceador de carga (integrándose al clúster mediante algún </a:t>
            </a:r>
            <a:r>
              <a:rPr lang="es-ES" sz="2400" dirty="0" err="1">
                <a:solidFill>
                  <a:srgbClr val="FFFFFF"/>
                </a:solidFill>
              </a:rPr>
              <a:t>add-on</a:t>
            </a:r>
            <a:r>
              <a:rPr lang="es-ES" sz="2400" dirty="0">
                <a:solidFill>
                  <a:srgbClr val="FFFFFF"/>
                </a:solidFill>
              </a:rPr>
              <a:t> provisto por el fabricante) y un mapeo de puertos.</a:t>
            </a:r>
            <a:endParaRPr lang="es-ES" sz="24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ClusterIP</a:t>
            </a:r>
            <a:endParaRPr lang="es-ES" dirty="0" err="1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D603752-CADE-670C-2BC1-A96297B9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2" y="2368478"/>
            <a:ext cx="11142453" cy="30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NodePort</a:t>
            </a:r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C0D3353-E8C9-D618-8132-C3965379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2189017"/>
            <a:ext cx="11056189" cy="3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D8D8D8"/>
                </a:solidFill>
              </a:rPr>
              <a:t>Kubernetes</a:t>
            </a:r>
            <a:r>
              <a:rPr lang="es-CO" dirty="0">
                <a:solidFill>
                  <a:srgbClr val="D8D8D8"/>
                </a:solidFill>
              </a:rPr>
              <a:t> - </a:t>
            </a:r>
            <a:r>
              <a:rPr lang="es-CO" dirty="0" err="1">
                <a:solidFill>
                  <a:srgbClr val="D8D8D8"/>
                </a:solidFill>
              </a:rPr>
              <a:t>Service</a:t>
            </a:r>
            <a:r>
              <a:rPr lang="es-CO" dirty="0">
                <a:solidFill>
                  <a:srgbClr val="D8D8D8"/>
                </a:solidFill>
              </a:rPr>
              <a:t> - </a:t>
            </a:r>
            <a:r>
              <a:rPr lang="es-CO" dirty="0" err="1">
                <a:solidFill>
                  <a:srgbClr val="D8D8D8"/>
                </a:solidFill>
              </a:rPr>
              <a:t>LoadBalancer</a:t>
            </a:r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AD341DF-F889-A696-039F-09ED651C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3" y="2578320"/>
            <a:ext cx="11372491" cy="28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  <a:latin typeface="Aptos Display"/>
              </a:rPr>
              <a:t>Agenda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1F8A7-F87B-D554-E10A-8D5BCB8E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Contenedores Linux</a:t>
            </a:r>
          </a:p>
          <a:p>
            <a:r>
              <a:rPr lang="es-ES" dirty="0">
                <a:solidFill>
                  <a:srgbClr val="FFFFFF"/>
                </a:solidFill>
              </a:rPr>
              <a:t>Comunicación en redes</a:t>
            </a:r>
          </a:p>
          <a:p>
            <a:r>
              <a:rPr lang="es-ES" dirty="0" err="1">
                <a:solidFill>
                  <a:srgbClr val="FFFFFF"/>
                </a:solidFill>
              </a:rPr>
              <a:t>Kubernetes</a:t>
            </a:r>
          </a:p>
          <a:p>
            <a:r>
              <a:rPr lang="es-ES" dirty="0">
                <a:solidFill>
                  <a:srgbClr val="FFFFFF"/>
                </a:solidFill>
              </a:rPr>
              <a:t>Redes en Kubernetes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dirty="0" err="1">
                <a:solidFill>
                  <a:srgbClr val="FFFFFF"/>
                </a:solidFill>
              </a:rPr>
              <a:t>Service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err="1">
                <a:solidFill>
                  <a:srgbClr val="FFFFFF"/>
                </a:solidFill>
              </a:rPr>
              <a:t>Ingress</a:t>
            </a:r>
            <a:endParaRPr lang="es-ES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Visión</a:t>
            </a:r>
          </a:p>
        </p:txBody>
      </p:sp>
    </p:spTree>
    <p:extLst>
      <p:ext uri="{BB962C8B-B14F-4D97-AF65-F5344CB8AC3E}">
        <p14:creationId xmlns:p14="http://schemas.microsoft.com/office/powerpoint/2010/main" val="405445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 - Visión de la seguridad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10DDCEBF-5F1C-13EF-98B1-BB62ECD5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14482"/>
            <a:ext cx="6780700" cy="3426707"/>
          </a:xfrm>
          <a:prstGeom prst="rect">
            <a:avLst/>
          </a:prstGeom>
        </p:spPr>
      </p:pic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46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Información Útil</a:t>
            </a:r>
            <a:endParaRPr lang="es-ES" dirty="0"/>
          </a:p>
        </p:txBody>
      </p:sp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224E9D-54C6-438A-38A4-B642A6FF6B8B}"/>
              </a:ext>
            </a:extLst>
          </p:cNvPr>
          <p:cNvSpPr txBox="1"/>
          <p:nvPr/>
        </p:nvSpPr>
        <p:spPr>
          <a:xfrm>
            <a:off x="844200" y="2459049"/>
            <a:ext cx="718580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2"/>
              </a:rPr>
              <a:t>Proyecto CNI</a:t>
            </a:r>
            <a:endParaRPr lang="es-ES" sz="2400" dirty="0">
              <a:solidFill>
                <a:srgbClr val="FFFFFF"/>
              </a:solidFill>
            </a:endParaRP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3"/>
              </a:rPr>
              <a:t>Proyecto Networking en Kubernetes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4"/>
              </a:rPr>
              <a:t>Introducción a las redes y la seguridad en Kubernetes, por Calico</a:t>
            </a:r>
          </a:p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rgbClr val="FFFFFF"/>
                </a:solidFill>
                <a:hlinkClick r:id="rId5"/>
              </a:rPr>
              <a:t>Repositorio del demo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  <a:latin typeface="Aptos Display"/>
              </a:rPr>
              <a:t>Contenedores</a:t>
            </a:r>
            <a:r>
              <a:rPr lang="en-US" dirty="0">
                <a:solidFill>
                  <a:srgbClr val="D8D8D8"/>
                </a:solidFill>
                <a:latin typeface="Aptos Display"/>
              </a:rPr>
              <a:t> Linux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32B4F-DF8A-7651-16D5-F9D55BCC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0115"/>
            <a:ext cx="10515600" cy="31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Namespaces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C89C3-9868-B174-F534-6A5E8716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16" y="1689075"/>
            <a:ext cx="8438556" cy="43314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s-CO" sz="2400" dirty="0">
                <a:solidFill>
                  <a:srgbClr val="D8D8D8"/>
                </a:solidFill>
              </a:rPr>
              <a:t>“Un </a:t>
            </a:r>
            <a:r>
              <a:rPr lang="es-CO" sz="2400" b="1" i="1" dirty="0">
                <a:solidFill>
                  <a:srgbClr val="D8D8D8"/>
                </a:solidFill>
              </a:rPr>
              <a:t>Namespace </a:t>
            </a:r>
            <a:r>
              <a:rPr lang="es-CO" sz="2400" dirty="0">
                <a:solidFill>
                  <a:srgbClr val="D8D8D8"/>
                </a:solidFill>
              </a:rPr>
              <a:t>empaqueta un recurso global del sistema en una abstracción que lo hace aparecer a los procesos </a:t>
            </a:r>
            <a:r>
              <a:rPr lang="es-CO" sz="2400" b="1" i="1" dirty="0">
                <a:solidFill>
                  <a:srgbClr val="D8D8D8"/>
                </a:solidFill>
              </a:rPr>
              <a:t>dentro </a:t>
            </a:r>
            <a:r>
              <a:rPr lang="es-CO" sz="2400" dirty="0">
                <a:solidFill>
                  <a:srgbClr val="D8D8D8"/>
                </a:solidFill>
              </a:rPr>
              <a:t>del Namespace como </a:t>
            </a:r>
            <a:r>
              <a:rPr lang="es-CO" sz="2400" b="1" i="1" dirty="0">
                <a:solidFill>
                  <a:srgbClr val="D8D8D8"/>
                </a:solidFill>
              </a:rPr>
              <a:t>una instancia aislada e individual</a:t>
            </a:r>
            <a:r>
              <a:rPr lang="es-CO" sz="2400" dirty="0">
                <a:solidFill>
                  <a:srgbClr val="D8D8D8"/>
                </a:solidFill>
              </a:rPr>
              <a:t> del recurso global.</a:t>
            </a:r>
            <a:endParaRPr lang="es-ES" sz="2400">
              <a:solidFill>
                <a:srgbClr val="D8D8D8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D8D8D8"/>
              </a:solidFill>
            </a:endParaRPr>
          </a:p>
          <a:p>
            <a:pPr marL="0" indent="0" algn="just">
              <a:buNone/>
            </a:pPr>
            <a:r>
              <a:rPr lang="es-CO" sz="2400" dirty="0">
                <a:solidFill>
                  <a:srgbClr val="D8D8D8"/>
                </a:solidFill>
              </a:rPr>
              <a:t>Los cambios efectuados al recurso global son visibles a los procesos que son miembros del Namespace, pero invisibles para aquellos que no lo son. </a:t>
            </a:r>
            <a:r>
              <a:rPr lang="es-CO" sz="2400" b="1" i="1" dirty="0">
                <a:solidFill>
                  <a:srgbClr val="D8D8D8"/>
                </a:solidFill>
              </a:rPr>
              <a:t>Se usan Namespaces para implementar contenedores</a:t>
            </a:r>
            <a:r>
              <a:rPr lang="es-CO" sz="2400" dirty="0">
                <a:solidFill>
                  <a:srgbClr val="D8D8D8"/>
                </a:solidFill>
              </a:rPr>
              <a:t>.”</a:t>
            </a:r>
            <a:endParaRPr lang="es-CO" sz="240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2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</a:t>
            </a:r>
            <a:r>
              <a:rPr lang="es-CO" dirty="0">
                <a:solidFill>
                  <a:srgbClr val="D8D8D8"/>
                </a:solidFill>
              </a:rPr>
              <a:t>Tipos de Namespaces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77DEA1-0D0C-5D12-C422-A62E6E9AA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33045"/>
              </p:ext>
            </p:extLst>
          </p:nvPr>
        </p:nvGraphicFramePr>
        <p:xfrm>
          <a:off x="780986" y="2118808"/>
          <a:ext cx="1063002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549878157"/>
                    </a:ext>
                  </a:extLst>
                </a:gridCol>
                <a:gridCol w="2456371">
                  <a:extLst>
                    <a:ext uri="{9D8B030D-6E8A-4147-A177-3AD203B41FA5}">
                      <a16:colId xmlns:a16="http://schemas.microsoft.com/office/drawing/2014/main" val="3397059145"/>
                    </a:ext>
                  </a:extLst>
                </a:gridCol>
                <a:gridCol w="2773045">
                  <a:extLst>
                    <a:ext uri="{9D8B030D-6E8A-4147-A177-3AD203B41FA5}">
                      <a16:colId xmlns:a16="http://schemas.microsoft.com/office/drawing/2014/main" val="757185639"/>
                    </a:ext>
                  </a:extLst>
                </a:gridCol>
                <a:gridCol w="3922332">
                  <a:extLst>
                    <a:ext uri="{9D8B030D-6E8A-4147-A177-3AD203B41FA5}">
                      <a16:colId xmlns:a16="http://schemas.microsoft.com/office/drawing/2014/main" val="387659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Namespace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CLONE_NEWCGROUP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cgroup_namespaces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Cgroup 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ipc_namespaces(7)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SystemV</a:t>
                      </a:r>
                      <a:r>
                        <a:rPr lang="en-US" noProof="0" dirty="0"/>
                        <a:t> IPC, POSIX message queues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network_namespaces(7)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Network devices, stacks, ports,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mount_namespaces(7)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Mount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0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pid_namespaces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Process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2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time_namespaces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Boot and monotonic clocks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2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user_namespaces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User and group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8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CLONE_NEWUTS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uts_namespaces</a:t>
                      </a:r>
                      <a:r>
                        <a:rPr lang="en-US" noProof="0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Hostname and NIS domain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6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D8D8D8"/>
                </a:solidFill>
              </a:rPr>
              <a:t>Contenedores</a:t>
            </a:r>
            <a:r>
              <a:rPr lang="en-US" dirty="0">
                <a:solidFill>
                  <a:srgbClr val="D8D8D8"/>
                </a:solidFill>
              </a:rPr>
              <a:t> Linux - </a:t>
            </a:r>
            <a:r>
              <a:rPr lang="es-CO" dirty="0">
                <a:solidFill>
                  <a:srgbClr val="D8D8D8"/>
                </a:solidFill>
              </a:rPr>
              <a:t>Tipos de Namespaces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DDD49-8801-FBA9-DFE1-D820F25C5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763" y="2695165"/>
            <a:ext cx="9892473" cy="1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9BF5-8EA6-F06F-C093-1C7552DF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Contenedores Linux - Demo</a:t>
            </a:r>
          </a:p>
        </p:txBody>
      </p:sp>
      <p:pic>
        <p:nvPicPr>
          <p:cNvPr id="3" name="Imagen 2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2B0A942F-DB7C-AE61-B75D-0F32D72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26" y="643466"/>
            <a:ext cx="53844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Modelos de referencia estándar de redes</a:t>
            </a:r>
          </a:p>
        </p:txBody>
      </p:sp>
      <p:pic>
        <p:nvPicPr>
          <p:cNvPr id="3" name="Marcador de contenido 2" descr="Texto&#10;&#10;Descripción generada automáticamente">
            <a:extLst>
              <a:ext uri="{FF2B5EF4-FFF2-40B4-BE49-F238E27FC236}">
                <a16:creationId xmlns:a16="http://schemas.microsoft.com/office/drawing/2014/main" id="{5F6526FD-0013-2F6A-FD9C-51659F6E1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421" y="643466"/>
            <a:ext cx="49004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067F1-F291-9568-A648-5D63125D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Componentes de Kubernetes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048F6D-A517-B96D-419A-A5793361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831" y="1675227"/>
            <a:ext cx="9404337" cy="4394199"/>
          </a:xfrm>
          <a:prstGeom prst="rect">
            <a:avLst/>
          </a:prstGeom>
        </p:spPr>
      </p:pic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4DC8AE10-B609-76B1-5746-05A7E68D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9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772</Words>
  <Application>Microsoft Office PowerPoint</Application>
  <PresentationFormat>Widescreen</PresentationFormat>
  <Paragraphs>101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Office Theme</vt:lpstr>
      <vt:lpstr>Kubernetes</vt:lpstr>
      <vt:lpstr>Agenda</vt:lpstr>
      <vt:lpstr>Contenedores Linux</vt:lpstr>
      <vt:lpstr>Contenedores Linux - Namespaces</vt:lpstr>
      <vt:lpstr>Contenedores Linux - Tipos de Namespaces</vt:lpstr>
      <vt:lpstr>Contenedores Linux - Tipos de Namespaces</vt:lpstr>
      <vt:lpstr>Contenedores Linux - Demo</vt:lpstr>
      <vt:lpstr>Modelos de referencia estándar de redes</vt:lpstr>
      <vt:lpstr>Componentes de Kubernetes</vt:lpstr>
      <vt:lpstr>Modelo de redes de Kubernetes</vt:lpstr>
      <vt:lpstr>Problemas de redes a resolver en Kubernetes</vt:lpstr>
      <vt:lpstr>Redes en el clúster</vt:lpstr>
      <vt:lpstr>Redes en el clúster</vt:lpstr>
      <vt:lpstr>Documentación</vt:lpstr>
      <vt:lpstr>Kubernetes - Service</vt:lpstr>
      <vt:lpstr>Kubernetes - Service - Tipos</vt:lpstr>
      <vt:lpstr>Kubernetes - Service - ClusterIP</vt:lpstr>
      <vt:lpstr>Kubernetes - Service - NodePort</vt:lpstr>
      <vt:lpstr>Kubernetes - Service - LoadBalancer</vt:lpstr>
      <vt:lpstr>Kubernetes - Visión de la seguridad</vt:lpstr>
      <vt:lpstr>Información Útil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Heberth Daniel Ospitia Lopez</dc:creator>
  <cp:lastModifiedBy>Heberth Daniel Ospitia Lopez</cp:lastModifiedBy>
  <cp:revision>527</cp:revision>
  <dcterms:created xsi:type="dcterms:W3CDTF">2024-05-08T17:36:20Z</dcterms:created>
  <dcterms:modified xsi:type="dcterms:W3CDTF">2024-06-11T17:42:44Z</dcterms:modified>
</cp:coreProperties>
</file>