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0"/>
  </p:notesMasterIdLst>
  <p:sldIdLst>
    <p:sldId id="264" r:id="rId2"/>
    <p:sldId id="256" r:id="rId3"/>
    <p:sldId id="257" r:id="rId4"/>
    <p:sldId id="298" r:id="rId5"/>
    <p:sldId id="258" r:id="rId6"/>
    <p:sldId id="259" r:id="rId7"/>
    <p:sldId id="260" r:id="rId8"/>
    <p:sldId id="261" r:id="rId9"/>
    <p:sldId id="262" r:id="rId10"/>
    <p:sldId id="263" r:id="rId11"/>
    <p:sldId id="28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9" r:id="rId31"/>
    <p:sldId id="290" r:id="rId32"/>
    <p:sldId id="292" r:id="rId33"/>
    <p:sldId id="291" r:id="rId34"/>
    <p:sldId id="293" r:id="rId35"/>
    <p:sldId id="294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0372E-9F17-405C-ADC2-406EAFFF97A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289F6-0983-4EAF-9677-54AFD36C7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27038D87-B3F5-4241-B94E-3D5A37CEB1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A43DF9-C32D-4DBD-9736-74DDD2816880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42DA0AFD-FE9A-450F-A5FB-F2BF9AAF6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61FF5F1-D297-41EE-9725-A48F8823D3B5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AF47520-C254-49EB-B6DD-042E4C43B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3">
            <a:extLst>
              <a:ext uri="{FF2B5EF4-FFF2-40B4-BE49-F238E27FC236}">
                <a16:creationId xmlns:a16="http://schemas.microsoft.com/office/drawing/2014/main" id="{834F9ED6-CC99-465C-A93E-14A2AF82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66FBD9A-9DF8-4E60-B7F9-343B08BC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AA23CF03-677C-403A-AE8C-FC53EE1852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8591B5-7C4C-452F-AA16-6AE0F796367A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CAC7D972-907C-4348-9D96-310AE4E6D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1A79385-1680-42D7-A5FC-199F1E276DB6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27E3653-58F6-4E62-88B0-7E518999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8D5C5180-8CD9-4401-8EAC-4D2E2E7D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F8227CE7-72EF-4FF2-813D-9C51AC3DC4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D4ADA4-6A82-4B1F-82EA-035AB38FC517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/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F32B6F17-05E9-4BAA-B054-86872297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CA572986-E11F-41D2-A1F5-84B8ED6DF2D4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412931D8-3D43-42AB-A104-65CBBCE94F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7A3CA50E-C7F7-4A8F-AED1-D0D9B7ED8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D7FB37F3-7A0F-4B79-AD08-AF0A7189C0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9D6B89-AA84-4421-AA7F-C5A5FBE545D8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300"/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EA713333-8D51-4DED-B373-A9B32073B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6A1AE47-1864-4BA2-BC5E-0F1AE4B7D9F9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3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49755D4A-7F01-4743-9094-9A3E8828A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D8E66F5A-1340-4C61-8199-F40D4CA9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1ECDDEA1-9980-46F2-BA70-3DC4D45C47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DEBDE8-CA36-4420-9D91-70CC170625F7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300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DD1D47D6-1583-4932-9ED4-EA9C9F6DA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55CE7C2-1AA9-40FE-BC61-864285C35055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3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213FFA28-E743-4046-96DB-76291BDA78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7116A900-5B69-4B9B-8D64-76CCD3A5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0EC60717-1215-4D21-B81C-57F806268F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81989E-DD91-40CF-8FDA-68F1050FCE60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300"/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68BBA29E-0723-44BA-A72A-0371E9D5A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D299E9FD-2827-4A60-891A-C8028E94017F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3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746EF99E-8933-4317-99E6-F15939F10A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50639CBA-54CA-4052-8196-30B07963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9C3BD98D-C63F-4E55-98CC-DCBAF46495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8888A0-0681-4325-84BA-E1A8167B038F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300"/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E0490352-8FFD-4EAA-B96F-9EAB72144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4FE167D4-A0C5-43D4-95C1-17435B4F964B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3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CB71ABB-6D9F-46F4-A7AA-53AA8E91A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58D422FA-A708-40EC-B076-07D223C17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4C46C00B-D673-4F70-A96D-9FAE4EE538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D0472C-230B-481B-B10E-6C53401907A9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300"/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803F5D22-5633-47CE-BE58-F45C233DE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A66EA189-5996-4569-8F10-78749F53B723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3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99D35BEB-9310-45E1-9244-CAD15942B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4BC0525B-0F18-4272-AA99-5C7FEFCC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01D4FC3A-F783-4E38-85FC-5B6961C7FA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899CCC-6D89-4E8B-B5FF-A74BBFEE932F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300"/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BFAD4D12-EB70-456F-8181-E3A7457AC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763253D-0383-4339-898A-9B1EBD4CFB70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3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473051DF-532E-4270-9507-5970A7411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7423FB76-EC38-4F06-9293-48164636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9516287B-195D-4169-A29C-E0057B3715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FF56C8-6EF5-439D-B191-C1B44DC306E3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300"/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60221431-01CE-4FEE-A7CC-1B35A864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8726F2A-01B5-492F-8D18-B0E85E9A2674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3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8D6763E2-471F-48CC-9415-3D123223E4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EA5069E3-1481-4EBE-99D1-632E0D3A1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id="{0C21444E-ABAE-4A99-8C24-4CC1EB9981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26A362-5D47-49A6-8ECC-3712218625AA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300"/>
          </a:p>
        </p:txBody>
      </p:sp>
      <p:sp>
        <p:nvSpPr>
          <p:cNvPr id="41987" name="Text Box 1">
            <a:extLst>
              <a:ext uri="{FF2B5EF4-FFF2-40B4-BE49-F238E27FC236}">
                <a16:creationId xmlns:a16="http://schemas.microsoft.com/office/drawing/2014/main" id="{924BE50D-D3E9-42D9-A8CC-998DA23F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B7B238B-201C-4FD4-942C-DA4AE22F59CD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3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89C746F4-3539-4DB8-92DF-915355B2B0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3807CF77-4B8D-42CC-9E01-623FE3FE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>
            <a:extLst>
              <a:ext uri="{FF2B5EF4-FFF2-40B4-BE49-F238E27FC236}">
                <a16:creationId xmlns:a16="http://schemas.microsoft.com/office/drawing/2014/main" id="{9E6E7186-46C6-453E-8D99-5423D1FB7A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2A99F6-27B1-4C62-AC85-5C443D0E9960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0BD2C201-CDF6-4620-95D6-2C760412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453BE56-A36A-46AE-BFBC-213DCFA1B789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7BF11DB-80C3-4654-B1E9-4B8F7823E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26A4D42B-B21E-4CBD-80AD-A714987DC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6CB0B44B-B3AC-48FF-9AD1-4F634092AB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15E707-4ED2-4C0F-8FD0-4AA3180D6D64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300"/>
          </a:p>
        </p:txBody>
      </p:sp>
      <p:sp>
        <p:nvSpPr>
          <p:cNvPr id="44035" name="Text Box 1">
            <a:extLst>
              <a:ext uri="{FF2B5EF4-FFF2-40B4-BE49-F238E27FC236}">
                <a16:creationId xmlns:a16="http://schemas.microsoft.com/office/drawing/2014/main" id="{8C0CF3BF-9A68-4BB4-B9C8-39186B92C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CEB3481B-EEDC-472A-89E3-1804212B302E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3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2232C2C9-5477-4722-AA39-7F1252239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D02E16B5-D62B-452B-A412-CDF10074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E00BFF02-4209-405E-8746-AECDA9D722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A9D2E6-3F63-4232-96AB-0C1884533E8E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300"/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9ECCBAD6-C887-4CD1-B604-B0E98817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4DD7960-8C79-42A6-AE1B-5702BC82114C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3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14924F5B-E578-45D3-896A-44CC1E490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38A1FE6B-6E39-464D-BCE9-EE6DA53F3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7C868D66-3A64-48E3-81FA-F8F86AB821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9898AD-843B-4645-927A-0368AAA060EF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300"/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F08A56E2-FA18-40A4-A422-D9779CB3A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3DBC28A-205E-4032-881B-085C6B77C82B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3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BB4A71A7-99C6-4D94-9D35-1E7E01E78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B5F2382E-6700-4D3D-8065-44BBF7835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BD9EB9EC-55DC-442A-9F16-A393D350F7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C5FF75-4D38-4D40-A857-2BB176C8CAFA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300"/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id="{8F6F5586-B7EE-4857-9D6D-B17AA16A0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A53259BD-69F1-4779-B16E-81A523802102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300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DBC70A89-35D2-40E9-86E4-BB4949C92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EABCBF1C-EA0A-4781-A4C6-B29BBEAEA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>
            <a:extLst>
              <a:ext uri="{FF2B5EF4-FFF2-40B4-BE49-F238E27FC236}">
                <a16:creationId xmlns:a16="http://schemas.microsoft.com/office/drawing/2014/main" id="{3CE5C0B6-F264-4E98-928D-52D851C40B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961293-D33E-45F6-9BB5-6CCFA4FEF9A5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300"/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id="{E7B9102B-B9C8-41A8-BC42-4CD95F827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448C3E5E-2E4E-45B9-8105-D417BE8E17C4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3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9E1FD2AD-37AF-4486-8685-43D59F8D8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FC82E2EE-F912-49F2-81D5-C79C55B1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1638DFB9-72BB-4B34-BC1E-A323D8593D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8DAF25-97B4-4EFF-9315-2A7713930004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300"/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id="{C1E46FF1-E3E0-4B5B-AE12-D90553CF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808429B-D901-4999-9C41-106754F64D8B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3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D7E4EB84-98DC-4FFC-A498-086FFFD28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B62CCDA6-928D-43E8-9AE0-381B90B1A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>
            <a:extLst>
              <a:ext uri="{FF2B5EF4-FFF2-40B4-BE49-F238E27FC236}">
                <a16:creationId xmlns:a16="http://schemas.microsoft.com/office/drawing/2014/main" id="{76A42384-2D29-452C-B9D8-711850A5B6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A3AB26-0496-4541-AE21-B757F15FEBAA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300"/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id="{89C21DAF-0106-47B1-BCFF-75D7E6DCC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182AA35-53E8-40E0-A8C2-C06C68161588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3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617F0AD5-42AB-40C1-A015-1D19E01FD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BC7BA409-F2D6-472E-A485-93DB99F97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>
            <a:extLst>
              <a:ext uri="{FF2B5EF4-FFF2-40B4-BE49-F238E27FC236}">
                <a16:creationId xmlns:a16="http://schemas.microsoft.com/office/drawing/2014/main" id="{C590D6E1-91E5-446A-9562-6847B2D0F4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E6EB9F-8FDA-49B5-949C-A8599F243B1C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300"/>
          </a:p>
        </p:txBody>
      </p:sp>
      <p:sp>
        <p:nvSpPr>
          <p:cNvPr id="58371" name="Text Box 1">
            <a:extLst>
              <a:ext uri="{FF2B5EF4-FFF2-40B4-BE49-F238E27FC236}">
                <a16:creationId xmlns:a16="http://schemas.microsoft.com/office/drawing/2014/main" id="{C70CCFC6-8845-4496-A0FA-CFCDDB799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49AAA650-EB96-4623-B9C4-5DEF3980DF1A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30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34710A15-F55D-4F0D-828F-901F43228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0BC161BD-BDE5-45DF-BC4F-800B8AC0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E7DF52BB-1FD7-4E1B-A218-7157CE2A10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FBAD6F-D929-44C8-9C90-C69761388B39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9219" name="Text Box 1">
            <a:extLst>
              <a:ext uri="{FF2B5EF4-FFF2-40B4-BE49-F238E27FC236}">
                <a16:creationId xmlns:a16="http://schemas.microsoft.com/office/drawing/2014/main" id="{1E7FAFAB-DD3E-4B9B-89EB-E88F30432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CCB9CEF3-6822-436B-93B2-79DBB3E1DD4F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B6903741-7BCC-40D1-A98A-377CCE7F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71A73B4-5291-44B4-831B-43DC8C9DF8EC}" type="slidenum">
              <a:rPr lang="en-US" altLang="en-US" sz="1300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51075EEE-D8BB-4B59-9C18-9E956FD2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52780444-8BE9-4044-ACC1-E7BE24E35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1ABF4BC5-EE4A-4CDC-96BF-D54A2B211F0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1B54A7-2B10-402B-B03A-132EA9AD6C7E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02569BF5-CCC0-427F-B668-4AD6DC43E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ABCD00F4-D917-4980-B989-3EF87FC7404F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6A8E8F6-5E49-414D-9D0A-285F0CBA9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9C66C1A3-360C-446F-B37D-A0BE31070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82AC3383-49EB-4121-9C89-81402DC030C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9820FF-543A-4BC7-A097-8A498FE524A6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A7CB08C2-C4CC-4367-861E-54D077C3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B0104E3-9972-40E9-98BA-A6C55E22CB88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EE0C6A19-D294-4A86-B831-72AD5EF4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CCE268B-BBBF-4003-8028-ED3DF936FC41}" type="slidenum">
              <a:rPr lang="en-US" altLang="en-US" sz="1300"/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B176A2A5-B906-4FEF-9526-1CD5A02A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E0A05384-8974-4ED3-B7B2-A02BDB42C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>
            <a:extLst>
              <a:ext uri="{FF2B5EF4-FFF2-40B4-BE49-F238E27FC236}">
                <a16:creationId xmlns:a16="http://schemas.microsoft.com/office/drawing/2014/main" id="{C2DF5E73-7254-432A-A299-EFA956195B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8924A7-B7AD-45AD-9631-D02D58C578F8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A4F349A0-C546-4E4C-9471-17AA51D95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4BC87B9C-02C0-476B-A019-5B25DDD26190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AEE1B1E-0070-400C-B970-37AEED6B0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2BAFFFD3-8F16-40FD-A5FA-E7A1470C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DE8F942B-BA58-4BC1-9366-A17905D1D7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5BAF6D-921C-4E7A-B9C3-A75B57FAB096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/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FCB7B366-2674-4528-ADA6-6F210F1E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A47604C4-D28B-40FF-8B9A-9104D43B03B7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FEB5324-903A-4188-8BED-7B4378991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8F2B31EB-0A26-4F6B-995A-A53340494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>
            <a:extLst>
              <a:ext uri="{FF2B5EF4-FFF2-40B4-BE49-F238E27FC236}">
                <a16:creationId xmlns:a16="http://schemas.microsoft.com/office/drawing/2014/main" id="{545287FE-F1FC-408E-9AF7-D40863A825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FCA518-541B-494A-8EB4-DAC6BA9DAAE3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5F929861-095B-4EB1-9768-50FA59FC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DA4AFE63-C7FA-46CD-B863-0E0C4A938781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E5C6F32-1F15-4C98-AF64-EC9717493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9F91F092-1442-40EA-9A3D-5726EC93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>
            <a:extLst>
              <a:ext uri="{FF2B5EF4-FFF2-40B4-BE49-F238E27FC236}">
                <a16:creationId xmlns:a16="http://schemas.microsoft.com/office/drawing/2014/main" id="{27963B29-B822-49A0-BD0C-53AEA026BC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A0550D-72AB-48AE-86FD-E7A866EC98C1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/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2802EA84-1A31-4358-8C2E-27F9EB9BB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89242DA-DAB9-4492-A0A9-375211F814CB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D83122-1670-4B8E-A454-449660D49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8B8093C5-416B-4EC2-BDD1-17894BCD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1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93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10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DD16-4911-4A83-BC05-6380EFC394A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58A45-4D7A-4521-9FDE-79C185F1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2512" y="2253107"/>
            <a:ext cx="8305038" cy="89363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Roboto Bk" pitchFamily="2" charset="0"/>
                <a:ea typeface="Roboto Bk" pitchFamily="2" charset="0"/>
              </a:rPr>
              <a:t>KỸ THUẬT PHÂN TÍCH YÊU CẦU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B802E6-4574-4956-843A-A0E36315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0770" y="451513"/>
            <a:ext cx="3868446" cy="526287"/>
          </a:xfrm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KHOA CÔNG NGHỆ PHẦN MỀM</a:t>
            </a:r>
          </a:p>
        </p:txBody>
      </p:sp>
      <p:pic>
        <p:nvPicPr>
          <p:cNvPr id="1028" name="Picture 4" descr="Trường Đại học Công nghệ Thông tin">
            <a:extLst>
              <a:ext uri="{FF2B5EF4-FFF2-40B4-BE49-F238E27FC236}">
                <a16:creationId xmlns:a16="http://schemas.microsoft.com/office/drawing/2014/main" id="{910F2963-EA36-4E66-9D7E-7B9B83A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172891"/>
            <a:ext cx="43243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83590290-F7B3-49CD-AAF5-491CF8E505D3}"/>
              </a:ext>
            </a:extLst>
          </p:cNvPr>
          <p:cNvSpPr txBox="1">
            <a:spLocks/>
          </p:cNvSpPr>
          <p:nvPr/>
        </p:nvSpPr>
        <p:spPr>
          <a:xfrm>
            <a:off x="2680354" y="6406488"/>
            <a:ext cx="5826719" cy="365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HCM-2021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F9958-42C4-4CFA-ADAA-1931F6764762}"/>
              </a:ext>
            </a:extLst>
          </p:cNvPr>
          <p:cNvSpPr txBox="1"/>
          <p:nvPr/>
        </p:nvSpPr>
        <p:spPr>
          <a:xfrm>
            <a:off x="4275810" y="4529540"/>
            <a:ext cx="442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NGUYỄN TRỊNH ĐÔNG</a:t>
            </a:r>
          </a:p>
          <a:p>
            <a:r>
              <a:rPr lang="en-US"/>
              <a:t>Email: dongnt@uit.edu.vn</a:t>
            </a:r>
          </a:p>
        </p:txBody>
      </p:sp>
    </p:spTree>
    <p:extLst>
      <p:ext uri="{BB962C8B-B14F-4D97-AF65-F5344CB8AC3E}">
        <p14:creationId xmlns:p14="http://schemas.microsoft.com/office/powerpoint/2010/main" val="411451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4B384D28-0005-42E7-B001-241ED979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269876"/>
            <a:ext cx="6869112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vi-VN" altLang="en-US" sz="2800">
                <a:solidFill>
                  <a:srgbClr val="CC0000"/>
                </a:solidFill>
              </a:rPr>
              <a:t>Mục tiêu, yêu cầu và mong </a:t>
            </a:r>
            <a:r>
              <a:rPr lang="en-US" altLang="en-US" sz="2800">
                <a:solidFill>
                  <a:srgbClr val="CC0000"/>
                </a:solidFill>
              </a:rPr>
              <a:t>muốn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B746748-E9BA-463F-B6F3-5F14E5762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662114"/>
            <a:ext cx="8985250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1pPr>
            <a:lvl2pPr marL="741363" indent="-282575"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2pPr>
            <a:lvl3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3pPr>
            <a:lvl4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4pPr>
            <a:lvl5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9pPr>
          </a:lstStyle>
          <a:p>
            <a:pPr algn="l">
              <a:lnSpc>
                <a:spcPct val="110000"/>
              </a:lnSpc>
              <a:spcBef>
                <a:spcPts val="1925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en-US" altLang="en-US" dirty="0" err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Yêu</a:t>
            </a:r>
            <a:r>
              <a:rPr lang="en-US" altLang="en-US" dirty="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cầu</a:t>
            </a:r>
            <a:r>
              <a:rPr lang="en-US" altLang="en-US" dirty="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</a:rPr>
              <a:t>=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352270"/>
                </a:solidFill>
                <a:latin typeface="Arial" charset="0"/>
              </a:rPr>
              <a:t>Mục tiêu được giao cho một đại lý trong phần mềm</a:t>
            </a:r>
            <a:endParaRPr lang="en-US" altLang="en-US" sz="2200" dirty="0">
              <a:solidFill>
                <a:srgbClr val="352270"/>
              </a:solidFill>
              <a:latin typeface="Arial" charset="0"/>
            </a:endParaRPr>
          </a:p>
          <a:p>
            <a:pPr marL="0" indent="0" algn="l">
              <a:lnSpc>
                <a:spcPct val="110000"/>
              </a:lnSpc>
              <a:spcBef>
                <a:spcPts val="1925"/>
              </a:spcBef>
              <a:buClr>
                <a:srgbClr val="800080"/>
              </a:buClr>
              <a:defRPr/>
            </a:pPr>
            <a:r>
              <a:rPr lang="en-US" altLang="en-US" sz="1800" dirty="0">
                <a:solidFill>
                  <a:srgbClr val="5F5F5F"/>
                </a:solidFill>
                <a:latin typeface="Arial" charset="0"/>
              </a:rPr>
              <a:t>        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“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Cửa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tàu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= ‘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đón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g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’ khi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tốc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độ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tàu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>
                <a:solidFill>
                  <a:srgbClr val="352270"/>
                </a:solidFill>
              </a:rPr>
              <a:t>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0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"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   </a:t>
            </a:r>
            <a:r>
              <a:rPr lang="en-US" altLang="en-US" sz="2000" b="1" dirty="0">
                <a:solidFill>
                  <a:srgbClr val="800080"/>
                </a:solidFill>
              </a:rPr>
              <a:t></a:t>
            </a:r>
            <a:r>
              <a:rPr lang="en-US" altLang="en-US" sz="2000" b="1" dirty="0">
                <a:solidFill>
                  <a:srgbClr val="5F5F5F"/>
                </a:solidFill>
                <a:latin typeface="Arial" charset="0"/>
              </a:rPr>
              <a:t> 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Điều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khiển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tàu</a:t>
            </a:r>
            <a:endParaRPr lang="en-US" altLang="en-US" sz="2000" i="1" dirty="0">
              <a:solidFill>
                <a:srgbClr val="5F5F5F"/>
              </a:solidFill>
              <a:latin typeface="Arial" charset="0"/>
            </a:endParaRPr>
          </a:p>
          <a:p>
            <a:pPr lvl="1" algn="l">
              <a:lnSpc>
                <a:spcPct val="120000"/>
              </a:lnSpc>
              <a:spcBef>
                <a:spcPts val="1250"/>
              </a:spcBef>
              <a:buClrTx/>
              <a:defRPr/>
            </a:pP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 ”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 Lệnh tăng tốc được gửi đi mỗi 3 giây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    </a:t>
            </a:r>
            <a:r>
              <a:rPr lang="en-US" altLang="en-US" sz="2000" b="1" dirty="0">
                <a:solidFill>
                  <a:srgbClr val="800080"/>
                </a:solidFill>
              </a:rPr>
              <a:t></a:t>
            </a:r>
            <a:r>
              <a:rPr lang="en-US" altLang="en-US" sz="2000" b="1" dirty="0">
                <a:solidFill>
                  <a:srgbClr val="5F5F5F"/>
                </a:solidFill>
                <a:latin typeface="Arial" charset="0"/>
              </a:rPr>
              <a:t>  </a:t>
            </a:r>
            <a:r>
              <a:rPr lang="en-US" altLang="en-US" sz="2000" i="1" dirty="0" err="1">
                <a:solidFill>
                  <a:srgbClr val="5F5F5F"/>
                </a:solidFill>
                <a:latin typeface="Arial" charset="0"/>
              </a:rPr>
              <a:t>Máy</a:t>
            </a:r>
            <a:r>
              <a:rPr lang="en-US" altLang="en-US" sz="2000" i="1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i="1" dirty="0" err="1">
                <a:solidFill>
                  <a:srgbClr val="5F5F5F"/>
                </a:solidFill>
                <a:latin typeface="Arial" charset="0"/>
              </a:rPr>
              <a:t>trạm</a:t>
            </a:r>
            <a:endParaRPr lang="en-US" altLang="en-US" sz="2000" i="1" dirty="0">
              <a:solidFill>
                <a:srgbClr val="5F5F5F"/>
              </a:solidFill>
              <a:latin typeface="Arial" charset="0"/>
            </a:endParaRPr>
          </a:p>
          <a:p>
            <a:pPr algn="l">
              <a:lnSpc>
                <a:spcPct val="180000"/>
              </a:lnSpc>
              <a:spcBef>
                <a:spcPts val="1650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en-US" altLang="en-US" dirty="0" err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Mong</a:t>
            </a:r>
            <a:r>
              <a:rPr lang="en-US" altLang="en-US" dirty="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vi-VN" altLang="en-US" dirty="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đợ</a:t>
            </a:r>
            <a:r>
              <a:rPr lang="en-US" altLang="en-US" dirty="0" err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</a:rPr>
              <a:t>=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352270"/>
                </a:solidFill>
                <a:latin typeface="Arial" charset="0"/>
              </a:rPr>
              <a:t>Mục tiêu được giao cho một tác nhân duy nhất</a:t>
            </a:r>
            <a:endParaRPr lang="en-US" altLang="en-US" sz="2200" dirty="0">
              <a:solidFill>
                <a:srgbClr val="352270"/>
              </a:solidFill>
              <a:latin typeface="Arial" charset="0"/>
            </a:endParaRPr>
          </a:p>
          <a:p>
            <a:pPr marL="0" indent="0" algn="l">
              <a:lnSpc>
                <a:spcPct val="180000"/>
              </a:lnSpc>
              <a:spcBef>
                <a:spcPts val="1650"/>
              </a:spcBef>
              <a:buClr>
                <a:srgbClr val="800080"/>
              </a:buClr>
              <a:defRPr/>
            </a:pP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	  - 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Giả định về môi trường</a:t>
            </a:r>
            <a:endParaRPr lang="en-US" altLang="en-US" sz="2200" dirty="0">
              <a:solidFill>
                <a:srgbClr val="009999"/>
              </a:solidFill>
              <a:latin typeface="Arial" charset="0"/>
            </a:endParaRPr>
          </a:p>
          <a:p>
            <a:pPr lvl="1" algn="l">
              <a:lnSpc>
                <a:spcPct val="80000"/>
              </a:lnSpc>
              <a:spcBef>
                <a:spcPts val="1650"/>
              </a:spcBef>
              <a:buClr>
                <a:srgbClr val="800080"/>
              </a:buClr>
              <a:buFont typeface="Comic Sans MS" pitchFamily="64" charset="0"/>
              <a:buChar char="–"/>
              <a:defRPr/>
            </a:pP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Không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thể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thi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hành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(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khi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không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giống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nh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ư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yêu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cầu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)</a:t>
            </a:r>
            <a:r>
              <a:rPr lang="ar-SA" altLang="en-US" sz="2200" dirty="0">
                <a:solidFill>
                  <a:srgbClr val="009999"/>
                </a:solidFill>
                <a:latin typeface="Arial" charset="0"/>
              </a:rPr>
              <a:t>‏</a:t>
            </a:r>
            <a:endParaRPr lang="en-US" altLang="en-US" sz="2200" dirty="0">
              <a:solidFill>
                <a:srgbClr val="009999"/>
              </a:solidFill>
              <a:latin typeface="Arial" charset="0"/>
            </a:endParaRPr>
          </a:p>
          <a:p>
            <a:pPr algn="l">
              <a:lnSpc>
                <a:spcPct val="160000"/>
              </a:lnSpc>
              <a:spcBef>
                <a:spcPts val="1000"/>
              </a:spcBef>
              <a:buClrTx/>
              <a:defRPr/>
            </a:pPr>
            <a:r>
              <a:rPr lang="fr-FR" altLang="en-US" sz="2000" dirty="0">
                <a:solidFill>
                  <a:srgbClr val="4A427C"/>
                </a:solidFill>
                <a:latin typeface="Arial" charset="0"/>
              </a:rPr>
              <a:t>      </a:t>
            </a:r>
            <a:r>
              <a:rPr lang="fr-FR" altLang="en-US" sz="1600" dirty="0">
                <a:solidFill>
                  <a:srgbClr val="4A427C"/>
                </a:solidFill>
                <a:latin typeface="Arial" charset="0"/>
              </a:rPr>
              <a:t> 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  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Mở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cửa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tàu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phía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bên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trái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khi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đế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n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iểm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dừng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  </a:t>
            </a:r>
            <a:r>
              <a:rPr lang="en-US" altLang="en-US" sz="2000" b="1" dirty="0">
                <a:solidFill>
                  <a:srgbClr val="800080"/>
                </a:solidFill>
              </a:rPr>
              <a:t></a:t>
            </a:r>
            <a:r>
              <a:rPr lang="en-US" altLang="en-US" sz="2000" b="1" dirty="0">
                <a:solidFill>
                  <a:srgbClr val="800080"/>
                </a:solidFill>
                <a:latin typeface="Arial" charset="0"/>
              </a:rPr>
              <a:t>  </a:t>
            </a:r>
            <a:r>
              <a:rPr lang="fr-FR" altLang="en-US" sz="2000" i="1" dirty="0" err="1">
                <a:solidFill>
                  <a:srgbClr val="5F5F5F"/>
                </a:solidFill>
                <a:latin typeface="Arial" charset="0"/>
              </a:rPr>
              <a:t>Hành</a:t>
            </a:r>
            <a:r>
              <a:rPr lang="fr-FR" altLang="en-US" sz="2000" i="1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i="1" dirty="0" err="1">
                <a:solidFill>
                  <a:srgbClr val="5F5F5F"/>
                </a:solidFill>
                <a:latin typeface="Arial" charset="0"/>
              </a:rPr>
              <a:t>khách</a:t>
            </a:r>
            <a:endParaRPr lang="fr-FR" altLang="en-US" sz="2000" i="1" dirty="0">
              <a:solidFill>
                <a:srgbClr val="5F5F5F"/>
              </a:solidFill>
              <a:latin typeface="Arial" charset="0"/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9CC91E21-89EC-473C-B801-7907357E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100" y="187326"/>
            <a:ext cx="8207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E9496141-618B-452D-8529-EBAC1325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2565FD74-88B3-4790-91FF-5EC41302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146050"/>
            <a:ext cx="6792912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vi-VN" altLang="en-US" sz="2600">
                <a:solidFill>
                  <a:srgbClr val="CC0000"/>
                </a:solidFill>
              </a:rPr>
              <a:t>Mô tả báo cáo được xem lại khi có các mục tiêu</a:t>
            </a:r>
            <a:endParaRPr lang="fr-BE" altLang="en-US" sz="2600">
              <a:solidFill>
                <a:srgbClr val="CC0000"/>
              </a:solidFill>
            </a:endParaRP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9921E19D-D062-41E3-848D-F438B492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Text Box 3">
            <a:extLst>
              <a:ext uri="{FF2B5EF4-FFF2-40B4-BE49-F238E27FC236}">
                <a16:creationId xmlns:a16="http://schemas.microsoft.com/office/drawing/2014/main" id="{FDB59CEA-08C0-4695-992C-8E1C9699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185863"/>
            <a:ext cx="898525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1pPr>
            <a:lvl2pPr marL="739775" indent="-28257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9pPr>
          </a:lstStyle>
          <a:p>
            <a:pPr>
              <a:lnSpc>
                <a:spcPct val="80000"/>
              </a:lnSpc>
              <a:spcBef>
                <a:spcPts val="1925"/>
              </a:spcBef>
              <a:buSzPct val="100000"/>
            </a:pP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Thuật ngữ chung: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yêu cầu phần mềm </a:t>
            </a:r>
            <a:r>
              <a:rPr lang="en-US" altLang="en-US" sz="22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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yêu cầu</a:t>
            </a:r>
            <a:r>
              <a:rPr lang="en-US" altLang="en-US" sz="220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yêu cầu hệ thống </a:t>
            </a:r>
            <a:r>
              <a:rPr lang="en-US" altLang="en-US" sz="22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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mục tiêu liên quan </a:t>
            </a:r>
            <a:r>
              <a:rPr lang="vi-VN" altLang="en-US" sz="2200">
                <a:solidFill>
                  <a:srgbClr val="352270"/>
                </a:solidFill>
                <a:latin typeface="Arial" panose="020B0604020202020204" pitchFamily="34" charset="0"/>
              </a:rPr>
              <a:t>đến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 nhiều</a:t>
            </a:r>
          </a:p>
          <a:p>
            <a:pPr lvl="2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</a:pP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								phần mềm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(quy 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đị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nh) giả 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đị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nh</a:t>
            </a:r>
            <a:r>
              <a:rPr lang="en-US" altLang="en-US" sz="220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2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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mong </a:t>
            </a:r>
            <a:r>
              <a:rPr lang="vi-VN" altLang="en-US" sz="2200">
                <a:solidFill>
                  <a:srgbClr val="352270"/>
                </a:solidFill>
                <a:latin typeface="Arial" panose="020B0604020202020204" pitchFamily="34" charset="0"/>
              </a:rPr>
              <a:t>đợi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(mô tả) giả 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đị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nh </a:t>
            </a:r>
            <a:r>
              <a:rPr lang="en-US" altLang="en-US" sz="220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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giả thuyết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AC8B7043-C135-4B71-98D8-36402A22E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6" y="3963988"/>
          <a:ext cx="8456613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icture" r:id="rId5" imgW="4500360" imgH="1279440" progId="Word.Picture.8">
                  <p:embed/>
                </p:oleObj>
              </mc:Choice>
              <mc:Fallback>
                <p:oleObj name="Picture" r:id="rId5" imgW="4500360" imgH="1279440" progId="Word.Picture.8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AC8B7043-C135-4B71-98D8-36402A22E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6" y="3963988"/>
                        <a:ext cx="8456613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87B72AE4-D444-421F-B51B-9CA9C22E1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269875"/>
            <a:ext cx="6792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Loại mục tiêu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887B6ADE-8061-4389-BD7C-2C63775E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5198F35E-1F89-45CC-B055-114B7860A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3457576"/>
          <a:ext cx="89027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icture" r:id="rId5" imgW="3960360" imgH="1099080" progId="Word.Picture.8">
                  <p:embed/>
                </p:oleObj>
              </mc:Choice>
              <mc:Fallback>
                <p:oleObj name="Picture" r:id="rId5" imgW="3960360" imgH="1099080" progId="Word.Picture.8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5198F35E-1F89-45CC-B055-114B7860A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3457576"/>
                        <a:ext cx="890270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91D13EB2-C72F-4DF9-9CF5-BE2C13685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330326"/>
            <a:ext cx="8985250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9pPr>
          </a:lstStyle>
          <a:p>
            <a:pPr algn="ctr">
              <a:spcBef>
                <a:spcPts val="2100"/>
              </a:spcBef>
              <a:buSzPct val="100000"/>
            </a:pPr>
            <a:r>
              <a:rPr lang="en-US" alt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hành vi:  quy </a:t>
            </a: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đị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nh hành vi</a:t>
            </a:r>
          </a:p>
          <a:p>
            <a:pPr algn="ctr">
              <a:lnSpc>
                <a:spcPct val="40000"/>
              </a:lnSpc>
              <a:spcBef>
                <a:spcPts val="2100"/>
              </a:spcBef>
              <a:buSzPct val="100000"/>
            </a:pP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</a:rPr>
              <a:t>và</a:t>
            </a:r>
          </a:p>
          <a:p>
            <a:pPr algn="ctr">
              <a:lnSpc>
                <a:spcPct val="70000"/>
              </a:lnSpc>
              <a:spcBef>
                <a:spcPts val="2100"/>
              </a:spcBef>
              <a:buSzPct val="100000"/>
            </a:pPr>
            <a:r>
              <a:rPr lang="en-US" alt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mềm:  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tuyên bố  về quyền </a:t>
            </a:r>
            <a:r>
              <a:rPr lang="vi-VN" altLang="en-US" sz="2200">
                <a:solidFill>
                  <a:srgbClr val="352270"/>
                </a:solidFill>
                <a:latin typeface="Arial" panose="020B0604020202020204" pitchFamily="34" charset="0"/>
              </a:rPr>
              <a:t>ư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u tiên trong các hành vi thay thế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C9EC7B7A-DE94-4471-96F4-E695A819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198438"/>
            <a:ext cx="6445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Loại mục tiêu: mục tiêu hành vi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D705FB71-40B2-45B9-9D86-0B503CAC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960438"/>
            <a:ext cx="8877300" cy="524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1pPr>
            <a:lvl2pPr marL="739775" indent="-282575"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2pPr>
            <a:lvl3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3pPr>
            <a:lvl4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4pPr>
            <a:lvl5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9pPr>
          </a:lstStyle>
          <a:p>
            <a:pPr algn="l">
              <a:lnSpc>
                <a:spcPct val="80000"/>
              </a:lnSpc>
              <a:spcBef>
                <a:spcPts val="1500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Quy định hành vi hệ thống dự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đị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nh</a:t>
            </a:r>
            <a:endParaRPr lang="en-US" altLang="en-US" dirty="0">
              <a:solidFill>
                <a:srgbClr val="352270"/>
              </a:solidFill>
              <a:latin typeface="Arial" charset="0"/>
            </a:endParaRPr>
          </a:p>
          <a:p>
            <a:pPr marL="0" indent="0" algn="l">
              <a:lnSpc>
                <a:spcPct val="80000"/>
              </a:lnSpc>
              <a:spcBef>
                <a:spcPts val="1500"/>
              </a:spcBef>
              <a:buClr>
                <a:srgbClr val="800080"/>
              </a:buClr>
              <a:defRPr/>
            </a:pP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	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Ngầm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đị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nh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các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hành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vi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là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tối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đa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,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có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thể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chấp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nhận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được</a:t>
            </a:r>
            <a:endParaRPr lang="en-US" altLang="en-US" sz="2200" dirty="0">
              <a:solidFill>
                <a:srgbClr val="009999"/>
              </a:solidFill>
              <a:latin typeface="Arial" charset="0"/>
            </a:endParaRPr>
          </a:p>
          <a:p>
            <a:pPr algn="l">
              <a:lnSpc>
                <a:spcPct val="180000"/>
              </a:lnSpc>
              <a:spcBef>
                <a:spcPts val="1500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Có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thể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hài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lòng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v</a:t>
            </a: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ới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ý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nghĩa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(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rõ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ràng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):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Có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ho</a:t>
            </a: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ặ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c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không</a:t>
            </a:r>
            <a:endParaRPr lang="en-US" altLang="en-US" dirty="0">
              <a:solidFill>
                <a:srgbClr val="352270"/>
              </a:solidFill>
              <a:latin typeface="Arial" charset="0"/>
            </a:endParaRPr>
          </a:p>
          <a:p>
            <a:pPr lvl="1" algn="l">
              <a:spcBef>
                <a:spcPts val="825"/>
              </a:spcBef>
              <a:buClr>
                <a:srgbClr val="800080"/>
              </a:buClr>
              <a:buFont typeface="Comic Sans MS" pitchFamily="64" charset="0"/>
              <a:buChar char="–"/>
              <a:defRPr/>
            </a:pPr>
            <a:r>
              <a:rPr lang="en-US" altLang="en-US" sz="20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S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ự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hài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lòng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về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mục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tiêu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,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phân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tích</a:t>
            </a:r>
            <a:endParaRPr lang="en-US" altLang="en-US" sz="2200" dirty="0">
              <a:solidFill>
                <a:srgbClr val="009999"/>
              </a:solidFill>
              <a:latin typeface="Arial" charset="0"/>
            </a:endParaRPr>
          </a:p>
          <a:p>
            <a:pPr algn="l">
              <a:lnSpc>
                <a:spcPct val="160000"/>
              </a:lnSpc>
              <a:spcBef>
                <a:spcPts val="1500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Dùng để xây dựng các mô hình hoạt động để đáp ứng chúng</a:t>
            </a:r>
            <a:r>
              <a:rPr lang="en-US" altLang="en-US" sz="2000" dirty="0">
                <a:solidFill>
                  <a:srgbClr val="663300"/>
                </a:solidFill>
                <a:latin typeface="Arial" charset="0"/>
              </a:rPr>
              <a:t>             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 Ng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ă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n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ch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ặ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n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tr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ườn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g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hợp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xấu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nhất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</a:t>
            </a:r>
          </a:p>
          <a:p>
            <a:pPr lvl="1" algn="l">
              <a:lnSpc>
                <a:spcPct val="110000"/>
              </a:lnSpc>
              <a:spcBef>
                <a:spcPts val="1000"/>
              </a:spcBef>
              <a:buClrTx/>
              <a:defRPr/>
            </a:pPr>
            <a:r>
              <a:rPr lang="en-US" altLang="en-US" sz="2200" i="1" dirty="0">
                <a:solidFill>
                  <a:srgbClr val="009999"/>
                </a:solidFill>
                <a:latin typeface="Arial" charset="0"/>
              </a:rPr>
              <a:t>	</a:t>
            </a:r>
            <a:r>
              <a:rPr lang="en-GB" altLang="en-US" sz="2000" dirty="0">
                <a:solidFill>
                  <a:srgbClr val="5F5F5F"/>
                </a:solidFill>
                <a:latin typeface="Arial" charset="0"/>
              </a:rPr>
              <a:t>“L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 ời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nh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ắ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c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đượ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c g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ửi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nếu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không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trả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sách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đú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ng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hạn</a:t>
            </a:r>
            <a:r>
              <a:rPr lang="en-GB" altLang="en-US" sz="2000" dirty="0">
                <a:solidFill>
                  <a:srgbClr val="5F5F5F"/>
                </a:solidFill>
                <a:latin typeface="Arial" charset="0"/>
              </a:rPr>
              <a:t>”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FE65634B-3FFA-4C3F-B462-DDFBB5930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1" name="Picture 4">
            <a:extLst>
              <a:ext uri="{FF2B5EF4-FFF2-40B4-BE49-F238E27FC236}">
                <a16:creationId xmlns:a16="http://schemas.microsoft.com/office/drawing/2014/main" id="{404AF996-A21C-4F2B-922F-F45453CA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667251"/>
            <a:ext cx="7302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2" name="Picture 5">
            <a:extLst>
              <a:ext uri="{FF2B5EF4-FFF2-40B4-BE49-F238E27FC236}">
                <a16:creationId xmlns:a16="http://schemas.microsoft.com/office/drawing/2014/main" id="{9C220848-02DF-4080-A632-E16CD39B6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5256214"/>
            <a:ext cx="5381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9627F058-A56C-417D-B91A-AA8627868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209550"/>
            <a:ext cx="8513763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Các mục tiêu mong muốn của hành vi</a:t>
            </a:r>
          </a:p>
        </p:txBody>
      </p:sp>
      <p:grpSp>
        <p:nvGrpSpPr>
          <p:cNvPr id="26627" name="Group 2">
            <a:extLst>
              <a:ext uri="{FF2B5EF4-FFF2-40B4-BE49-F238E27FC236}">
                <a16:creationId xmlns:a16="http://schemas.microsoft.com/office/drawing/2014/main" id="{6946806D-8399-415E-8014-62BE058EF232}"/>
              </a:ext>
            </a:extLst>
          </p:cNvPr>
          <p:cNvGrpSpPr>
            <a:grpSpLocks/>
          </p:cNvGrpSpPr>
          <p:nvPr/>
        </p:nvGrpSpPr>
        <p:grpSpPr bwMode="auto">
          <a:xfrm>
            <a:off x="4976814" y="1717676"/>
            <a:ext cx="2295525" cy="708026"/>
            <a:chOff x="2175" y="1082"/>
            <a:chExt cx="1446" cy="446"/>
          </a:xfrm>
        </p:grpSpPr>
        <p:sp>
          <p:nvSpPr>
            <p:cNvPr id="26649" name="AutoShape 3">
              <a:extLst>
                <a:ext uri="{FF2B5EF4-FFF2-40B4-BE49-F238E27FC236}">
                  <a16:creationId xmlns:a16="http://schemas.microsoft.com/office/drawing/2014/main" id="{98AEEB85-1389-4C6B-B8F5-843084EF0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082"/>
              <a:ext cx="1446" cy="433"/>
            </a:xfrm>
            <a:prstGeom prst="parallelogram">
              <a:avLst>
                <a:gd name="adj" fmla="val 20764"/>
              </a:avLst>
            </a:prstGeom>
            <a:solidFill>
              <a:srgbClr val="B4B1ED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26650" name="Text Box 4">
              <a:extLst>
                <a:ext uri="{FF2B5EF4-FFF2-40B4-BE49-F238E27FC236}">
                  <a16:creationId xmlns:a16="http://schemas.microsoft.com/office/drawing/2014/main" id="{A7161480-9070-4758-BE6B-CDAB3D31A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1112"/>
              <a:ext cx="1317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000000"/>
                  </a:solidFill>
                </a:rPr>
                <a:t>Đóng Cửa</a:t>
              </a:r>
            </a:p>
            <a:p>
              <a:pPr algn="ctr">
                <a:lnSpc>
                  <a:spcPct val="3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000000"/>
                  </a:solidFill>
                </a:rPr>
                <a:t>KhiDiChuyển </a:t>
              </a:r>
            </a:p>
          </p:txBody>
        </p:sp>
      </p:grpSp>
      <p:grpSp>
        <p:nvGrpSpPr>
          <p:cNvPr id="26628" name="Group 5">
            <a:extLst>
              <a:ext uri="{FF2B5EF4-FFF2-40B4-BE49-F238E27FC236}">
                <a16:creationId xmlns:a16="http://schemas.microsoft.com/office/drawing/2014/main" id="{03481B72-CF1B-4A4B-915D-CF34CD9BA47E}"/>
              </a:ext>
            </a:extLst>
          </p:cNvPr>
          <p:cNvGrpSpPr>
            <a:grpSpLocks/>
          </p:cNvGrpSpPr>
          <p:nvPr/>
        </p:nvGrpSpPr>
        <p:grpSpPr bwMode="auto">
          <a:xfrm>
            <a:off x="1253361" y="4208898"/>
            <a:ext cx="1802242" cy="1028699"/>
            <a:chOff x="127" y="2636"/>
            <a:chExt cx="844" cy="462"/>
          </a:xfrm>
        </p:grpSpPr>
        <p:sp>
          <p:nvSpPr>
            <p:cNvPr id="26647" name="Oval 6">
              <a:extLst>
                <a:ext uri="{FF2B5EF4-FFF2-40B4-BE49-F238E27FC236}">
                  <a16:creationId xmlns:a16="http://schemas.microsoft.com/office/drawing/2014/main" id="{B9A1A0E1-DAFA-4E94-A7F9-040CF57BB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" y="2636"/>
              <a:ext cx="844" cy="462"/>
            </a:xfrm>
            <a:prstGeom prst="ellipse">
              <a:avLst/>
            </a:prstGeom>
            <a:solidFill>
              <a:srgbClr val="CED3F6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26648" name="Text Box 7">
              <a:extLst>
                <a:ext uri="{FF2B5EF4-FFF2-40B4-BE49-F238E27FC236}">
                  <a16:creationId xmlns:a16="http://schemas.microsoft.com/office/drawing/2014/main" id="{DED81EA5-EE62-4DED-A6E4-9FAECF18A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" y="2750"/>
              <a:ext cx="762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000000"/>
                  </a:solidFill>
                </a:rPr>
                <a:t>Đóng khi di chuyển</a:t>
              </a:r>
            </a:p>
          </p:txBody>
        </p:sp>
      </p:grpSp>
      <p:sp>
        <p:nvSpPr>
          <p:cNvPr id="26629" name="Oval 8">
            <a:extLst>
              <a:ext uri="{FF2B5EF4-FFF2-40B4-BE49-F238E27FC236}">
                <a16:creationId xmlns:a16="http://schemas.microsoft.com/office/drawing/2014/main" id="{C9B0EA17-CCD6-4BE2-BC76-06135851E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553" y="4259512"/>
            <a:ext cx="1600201" cy="974725"/>
          </a:xfrm>
          <a:prstGeom prst="ellipse">
            <a:avLst/>
          </a:prstGeom>
          <a:solidFill>
            <a:srgbClr val="CED3F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26630" name="Text Box 9">
            <a:extLst>
              <a:ext uri="{FF2B5EF4-FFF2-40B4-BE49-F238E27FC236}">
                <a16:creationId xmlns:a16="http://schemas.microsoft.com/office/drawing/2014/main" id="{AB484341-7D9E-48A9-AE2E-3E59A3B3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994" y="4453992"/>
            <a:ext cx="1921377" cy="68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Dừng lại</a:t>
            </a:r>
          </a:p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Đóng</a:t>
            </a:r>
          </a:p>
        </p:txBody>
      </p:sp>
      <p:grpSp>
        <p:nvGrpSpPr>
          <p:cNvPr id="26631" name="Group 10">
            <a:extLst>
              <a:ext uri="{FF2B5EF4-FFF2-40B4-BE49-F238E27FC236}">
                <a16:creationId xmlns:a16="http://schemas.microsoft.com/office/drawing/2014/main" id="{1541393A-A15A-42F4-B47B-B5A404DBF1DB}"/>
              </a:ext>
            </a:extLst>
          </p:cNvPr>
          <p:cNvGrpSpPr>
            <a:grpSpLocks/>
          </p:cNvGrpSpPr>
          <p:nvPr/>
        </p:nvGrpSpPr>
        <p:grpSpPr bwMode="auto">
          <a:xfrm>
            <a:off x="10071559" y="4302560"/>
            <a:ext cx="1684338" cy="841375"/>
            <a:chOff x="4760" y="2587"/>
            <a:chExt cx="1061" cy="530"/>
          </a:xfrm>
        </p:grpSpPr>
        <p:sp>
          <p:nvSpPr>
            <p:cNvPr id="26645" name="Oval 11">
              <a:extLst>
                <a:ext uri="{FF2B5EF4-FFF2-40B4-BE49-F238E27FC236}">
                  <a16:creationId xmlns:a16="http://schemas.microsoft.com/office/drawing/2014/main" id="{41C079DD-352B-451A-A738-974804D9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2587"/>
              <a:ext cx="1061" cy="530"/>
            </a:xfrm>
            <a:prstGeom prst="ellipse">
              <a:avLst/>
            </a:prstGeom>
            <a:solidFill>
              <a:srgbClr val="CED3F6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26646" name="Text Box 12">
              <a:extLst>
                <a:ext uri="{FF2B5EF4-FFF2-40B4-BE49-F238E27FC236}">
                  <a16:creationId xmlns:a16="http://schemas.microsoft.com/office/drawing/2014/main" id="{E4E8D2C4-3236-4CF6-8277-E71177DA7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2675"/>
              <a:ext cx="94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000000"/>
                  </a:solidFill>
                </a:rPr>
                <a:t>Đóng khi di chuyển</a:t>
              </a:r>
            </a:p>
          </p:txBody>
        </p:sp>
      </p:grpSp>
      <p:grpSp>
        <p:nvGrpSpPr>
          <p:cNvPr id="26632" name="Group 13">
            <a:extLst>
              <a:ext uri="{FF2B5EF4-FFF2-40B4-BE49-F238E27FC236}">
                <a16:creationId xmlns:a16="http://schemas.microsoft.com/office/drawing/2014/main" id="{68816C06-F04D-40B3-911E-ED351B5C3E4B}"/>
              </a:ext>
            </a:extLst>
          </p:cNvPr>
          <p:cNvGrpSpPr>
            <a:grpSpLocks/>
          </p:cNvGrpSpPr>
          <p:nvPr/>
        </p:nvGrpSpPr>
        <p:grpSpPr bwMode="auto">
          <a:xfrm>
            <a:off x="7750410" y="4250565"/>
            <a:ext cx="1881255" cy="1040309"/>
            <a:chOff x="3605" y="2648"/>
            <a:chExt cx="844" cy="462"/>
          </a:xfrm>
        </p:grpSpPr>
        <p:sp>
          <p:nvSpPr>
            <p:cNvPr id="26643" name="Oval 14">
              <a:extLst>
                <a:ext uri="{FF2B5EF4-FFF2-40B4-BE49-F238E27FC236}">
                  <a16:creationId xmlns:a16="http://schemas.microsoft.com/office/drawing/2014/main" id="{109CDF89-E8EC-4548-85AF-A7B3E8270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648"/>
              <a:ext cx="844" cy="462"/>
            </a:xfrm>
            <a:prstGeom prst="ellipse">
              <a:avLst/>
            </a:prstGeom>
            <a:solidFill>
              <a:srgbClr val="CED3F6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26644" name="Text Box 15">
              <a:extLst>
                <a:ext uri="{FF2B5EF4-FFF2-40B4-BE49-F238E27FC236}">
                  <a16:creationId xmlns:a16="http://schemas.microsoft.com/office/drawing/2014/main" id="{2BEFCCFD-65A4-4BAA-9740-AC2BAA27D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2755"/>
              <a:ext cx="84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000000"/>
                  </a:solidFill>
                </a:rPr>
                <a:t>Dừng lại</a:t>
              </a:r>
            </a:p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000000"/>
                  </a:solidFill>
                </a:rPr>
                <a:t>Đóng</a:t>
              </a:r>
            </a:p>
          </p:txBody>
        </p:sp>
      </p:grpSp>
      <p:sp>
        <p:nvSpPr>
          <p:cNvPr id="26633" name="Oval 16">
            <a:extLst>
              <a:ext uri="{FF2B5EF4-FFF2-40B4-BE49-F238E27FC236}">
                <a16:creationId xmlns:a16="http://schemas.microsoft.com/office/drawing/2014/main" id="{B43927EF-D324-4A37-AAB2-98631A835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818" y="4250565"/>
            <a:ext cx="1802242" cy="976312"/>
          </a:xfrm>
          <a:prstGeom prst="ellipse">
            <a:avLst/>
          </a:prstGeom>
          <a:solidFill>
            <a:srgbClr val="CED3F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26634" name="Text Box 17">
            <a:extLst>
              <a:ext uri="{FF2B5EF4-FFF2-40B4-BE49-F238E27FC236}">
                <a16:creationId xmlns:a16="http://schemas.microsoft.com/office/drawing/2014/main" id="{642BDEAE-43D4-46E7-A8FE-7FC7A6FE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802" y="4492191"/>
            <a:ext cx="1573212" cy="68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Dừng lại</a:t>
            </a:r>
          </a:p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Mở</a:t>
            </a:r>
          </a:p>
        </p:txBody>
      </p:sp>
      <p:sp>
        <p:nvSpPr>
          <p:cNvPr id="26635" name="Line 18">
            <a:extLst>
              <a:ext uri="{FF2B5EF4-FFF2-40B4-BE49-F238E27FC236}">
                <a16:creationId xmlns:a16="http://schemas.microsoft.com/office/drawing/2014/main" id="{62DC2875-574E-4327-9372-BEF9BD52A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116" y="4683920"/>
            <a:ext cx="490537" cy="1587"/>
          </a:xfrm>
          <a:prstGeom prst="line">
            <a:avLst/>
          </a:prstGeom>
          <a:noFill/>
          <a:ln w="38160" cap="sq">
            <a:solidFill>
              <a:srgbClr val="0099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9">
            <a:extLst>
              <a:ext uri="{FF2B5EF4-FFF2-40B4-BE49-F238E27FC236}">
                <a16:creationId xmlns:a16="http://schemas.microsoft.com/office/drawing/2014/main" id="{2D180829-294F-4BA8-8C8A-2DF38B439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628" y="4785660"/>
            <a:ext cx="490538" cy="1587"/>
          </a:xfrm>
          <a:prstGeom prst="line">
            <a:avLst/>
          </a:prstGeom>
          <a:noFill/>
          <a:ln w="38160" cap="sq">
            <a:solidFill>
              <a:srgbClr val="0099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0">
            <a:extLst>
              <a:ext uri="{FF2B5EF4-FFF2-40B4-BE49-F238E27FC236}">
                <a16:creationId xmlns:a16="http://schemas.microsoft.com/office/drawing/2014/main" id="{ECF2624B-06E9-48CD-8921-FACE0FB19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6715" y="4762656"/>
            <a:ext cx="253695" cy="0"/>
          </a:xfrm>
          <a:prstGeom prst="line">
            <a:avLst/>
          </a:prstGeom>
          <a:noFill/>
          <a:ln w="38160" cap="sq">
            <a:solidFill>
              <a:srgbClr val="0099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21">
            <a:extLst>
              <a:ext uri="{FF2B5EF4-FFF2-40B4-BE49-F238E27FC236}">
                <a16:creationId xmlns:a16="http://schemas.microsoft.com/office/drawing/2014/main" id="{233DB7AD-96FF-4E4B-B8E7-CB150D4DE8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2244" y="4754593"/>
            <a:ext cx="439315" cy="16127"/>
          </a:xfrm>
          <a:prstGeom prst="line">
            <a:avLst/>
          </a:prstGeom>
          <a:noFill/>
          <a:ln w="38160" cap="sq">
            <a:solidFill>
              <a:srgbClr val="0099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22">
            <a:extLst>
              <a:ext uri="{FF2B5EF4-FFF2-40B4-BE49-F238E27FC236}">
                <a16:creationId xmlns:a16="http://schemas.microsoft.com/office/drawing/2014/main" id="{48436DBC-6EAC-4693-AF1B-AEE39C263F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5520" y="2493963"/>
            <a:ext cx="2660968" cy="1669146"/>
          </a:xfrm>
          <a:prstGeom prst="line">
            <a:avLst/>
          </a:prstGeom>
          <a:noFill/>
          <a:ln w="28440" cap="sq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23">
            <a:extLst>
              <a:ext uri="{FF2B5EF4-FFF2-40B4-BE49-F238E27FC236}">
                <a16:creationId xmlns:a16="http://schemas.microsoft.com/office/drawing/2014/main" id="{8A6DF5FD-2A71-4241-B424-F4C7E4904E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5650" y="2493963"/>
            <a:ext cx="3550158" cy="1808596"/>
          </a:xfrm>
          <a:prstGeom prst="line">
            <a:avLst/>
          </a:prstGeom>
          <a:noFill/>
          <a:ln w="28440" cap="sq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41" name="Picture 24">
            <a:extLst>
              <a:ext uri="{FF2B5EF4-FFF2-40B4-BE49-F238E27FC236}">
                <a16:creationId xmlns:a16="http://schemas.microsoft.com/office/drawing/2014/main" id="{14D67D4D-2371-4163-B458-A9EDD5D7F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8" y="5468503"/>
            <a:ext cx="15732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42" name="Picture 25">
            <a:extLst>
              <a:ext uri="{FF2B5EF4-FFF2-40B4-BE49-F238E27FC236}">
                <a16:creationId xmlns:a16="http://schemas.microsoft.com/office/drawing/2014/main" id="{41D8E604-E7D0-4B43-8963-A1E1F0A3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120D8167-6E09-4976-937E-1339FD19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55576"/>
            <a:ext cx="8243888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Hành vi có mục tiêu:  </a:t>
            </a:r>
            <a:br>
              <a:rPr lang="en-US" altLang="en-US" sz="2800">
                <a:solidFill>
                  <a:srgbClr val="CC0000"/>
                </a:solidFill>
              </a:rPr>
            </a:br>
            <a:r>
              <a:rPr lang="en-US" altLang="en-US" sz="2800">
                <a:solidFill>
                  <a:srgbClr val="CC0000"/>
                </a:solidFill>
              </a:rPr>
              <a:t>phân nhóm và đặc điểm kĩ thuật (1)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C8E69490-E0FA-4A9E-91EB-0ACD16267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150938"/>
            <a:ext cx="8953500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 marL="1084263" indent="-2270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GB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Hoàn thành</a:t>
            </a:r>
            <a:r>
              <a:rPr lang="en-GB">
                <a:solidFill>
                  <a:srgbClr val="352270"/>
                </a:solidFill>
                <a:latin typeface="Arial" panose="020B0604020202020204" pitchFamily="34" charset="0"/>
              </a:rPr>
              <a:t>[Mục tiêu]:</a:t>
            </a:r>
          </a:p>
          <a:p>
            <a:pPr lvl="2">
              <a:spcBef>
                <a:spcPts val="563"/>
              </a:spcBef>
              <a:buSzPct val="100000"/>
              <a:defRPr/>
            </a:pPr>
            <a:r>
              <a:rPr lang="en-GB" sz="2200" b="1">
                <a:solidFill>
                  <a:srgbClr val="009999"/>
                </a:solidFill>
                <a:latin typeface="Arial" panose="020B0604020202020204" pitchFamily="34" charset="0"/>
              </a:rPr>
              <a:t>[</a:t>
            </a:r>
            <a:r>
              <a:rPr lang="en-GB" sz="22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</a:t>
            </a:r>
            <a:r>
              <a:rPr lang="en-GB" sz="2200">
                <a:solidFill>
                  <a:srgbClr val="009999"/>
                </a:solidFill>
                <a:latin typeface="Arial" panose="020B0604020202020204" pitchFamily="34" charset="0"/>
              </a:rPr>
              <a:t> ‘Hiện tại’ tiếp đó</a:t>
            </a:r>
            <a:r>
              <a:rPr lang="en-GB" sz="2200" b="1">
                <a:solidFill>
                  <a:srgbClr val="009999"/>
                </a:solidFill>
                <a:latin typeface="Arial" panose="020B0604020202020204" pitchFamily="34" charset="0"/>
              </a:rPr>
              <a:t>]</a:t>
            </a:r>
            <a:r>
              <a:rPr lang="en-GB" sz="2200">
                <a:solidFill>
                  <a:srgbClr val="009999"/>
                </a:solidFill>
                <a:latin typeface="Arial" panose="020B0604020202020204" pitchFamily="34" charset="0"/>
              </a:rPr>
              <a:t>  </a:t>
            </a:r>
            <a:r>
              <a:rPr lang="en-GB" sz="22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sớm hay muộn</a:t>
            </a:r>
            <a:r>
              <a:rPr lang="en-GB" sz="2200">
                <a:solidFill>
                  <a:srgbClr val="009999"/>
                </a:solidFill>
                <a:latin typeface="Arial" panose="020B0604020202020204" pitchFamily="34" charset="0"/>
              </a:rPr>
              <a:t> cũng đạt 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Mục Tiêu</a:t>
            </a:r>
            <a:endParaRPr lang="fr-F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625"/>
              </a:spcBef>
              <a:buSzPct val="100000"/>
              <a:defRPr/>
            </a:pPr>
            <a:r>
              <a:rPr lang="en-GB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Hoàn thành</a:t>
            </a:r>
            <a:r>
              <a:rPr lang="en-GB" sz="2000" i="1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en-GB" sz="2000">
                <a:solidFill>
                  <a:srgbClr val="5F5F5F"/>
                </a:solidFill>
                <a:latin typeface="Arial" panose="020B0604020202020204" pitchFamily="34" charset="0"/>
              </a:rPr>
              <a:t>[Sách được yêu cầu]: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en-GB" sz="2000" b="1">
                <a:solidFill>
                  <a:srgbClr val="5F5F5F"/>
                </a:solidFill>
                <a:latin typeface="Arial" panose="020B0604020202020204" pitchFamily="34" charset="0"/>
              </a:rPr>
              <a:t>     </a:t>
            </a: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 một cuốn sách được yêu cầu sớm hay muộn 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latin typeface="Arial" panose="020B0604020202020204" pitchFamily="34" charset="0"/>
              </a:rPr>
              <a:t>          bản copy của cuốn sách sẽ xuất hiện</a:t>
            </a:r>
          </a:p>
          <a:p>
            <a:pPr lvl="1">
              <a:lnSpc>
                <a:spcPct val="160000"/>
              </a:lnSpc>
              <a:spcBef>
                <a:spcPts val="625"/>
              </a:spcBef>
              <a:buSzPct val="100000"/>
              <a:defRPr/>
            </a:pPr>
            <a:r>
              <a:rPr lang="fr-FR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Hoàn thành</a:t>
            </a:r>
            <a:r>
              <a:rPr lang="fr-FR" sz="2000">
                <a:solidFill>
                  <a:srgbClr val="5F5F5F"/>
                </a:solidFill>
                <a:latin typeface="Arial" panose="020B0604020202020204" pitchFamily="34" charset="0"/>
              </a:rPr>
              <a:t> [Tàu nhanh]: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fr-FR" sz="2000" b="1">
                <a:solidFill>
                  <a:srgbClr val="5F5F5F"/>
                </a:solidFill>
                <a:latin typeface="Arial" panose="020B0604020202020204" pitchFamily="34" charset="0"/>
              </a:rPr>
              <a:t>     </a:t>
            </a:r>
            <a:r>
              <a:rPr lang="fr-FR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 tàu đang ở ga nào đó thì 5p sau sẽ có mặt ở ga tiếp theo</a:t>
            </a:r>
            <a:endParaRPr lang="fr-FR" sz="2000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8676" name="Object 3">
            <a:extLst>
              <a:ext uri="{FF2B5EF4-FFF2-40B4-BE49-F238E27FC236}">
                <a16:creationId xmlns:a16="http://schemas.microsoft.com/office/drawing/2014/main" id="{E84478AA-1C05-4065-9BC0-B992564FD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4718050"/>
          <a:ext cx="77851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icture" r:id="rId4" imgW="4319763" imgH="919662" progId="Word.Picture.8">
                  <p:embed/>
                </p:oleObj>
              </mc:Choice>
              <mc:Fallback>
                <p:oleObj name="Picture" r:id="rId4" imgW="4319763" imgH="919662" progId="Word.Picture.8">
                  <p:embed/>
                  <p:pic>
                    <p:nvPicPr>
                      <p:cNvPr id="28676" name="Object 3">
                        <a:extLst>
                          <a:ext uri="{FF2B5EF4-FFF2-40B4-BE49-F238E27FC236}">
                            <a16:creationId xmlns:a16="http://schemas.microsoft.com/office/drawing/2014/main" id="{E84478AA-1C05-4065-9BC0-B992564FD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718050"/>
                        <a:ext cx="77851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7" name="Picture 4">
            <a:extLst>
              <a:ext uri="{FF2B5EF4-FFF2-40B4-BE49-F238E27FC236}">
                <a16:creationId xmlns:a16="http://schemas.microsoft.com/office/drawing/2014/main" id="{BB5E7E05-E372-4EC5-B443-20CAEE44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9812960B-EFB2-41BF-98D9-C6A4B46D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169864"/>
            <a:ext cx="8585200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altLang="en-US" sz="2800">
                <a:solidFill>
                  <a:srgbClr val="CC0000"/>
                </a:solidFill>
              </a:rPr>
              <a:t>Hành vi có mục tiêu:  </a:t>
            </a:r>
            <a:br>
              <a:rPr lang="en-US" altLang="en-US" sz="2800">
                <a:solidFill>
                  <a:srgbClr val="CC0000"/>
                </a:solidFill>
              </a:rPr>
            </a:br>
            <a:r>
              <a:rPr lang="en-US" altLang="en-US" sz="2800">
                <a:solidFill>
                  <a:srgbClr val="CC0000"/>
                </a:solidFill>
              </a:rPr>
              <a:t>phân nhóm và đặc điểm kĩ thuật (2)</a:t>
            </a:r>
            <a:r>
              <a:rPr lang="ar-SA" altLang="en-US" sz="2000">
                <a:solidFill>
                  <a:srgbClr val="CC0000"/>
                </a:solidFill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F55A5CBE-7BCD-45A7-A220-F5B161AE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208089"/>
            <a:ext cx="87757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41363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marL="1084263" indent="-227013"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4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GB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Duy trì</a:t>
            </a:r>
            <a:r>
              <a:rPr lang="en-GB" altLang="en-US" i="1"/>
              <a:t> </a:t>
            </a:r>
            <a:r>
              <a:rPr lang="en-GB" altLang="en-US"/>
              <a:t>[Điều kiện tốt]:</a:t>
            </a:r>
          </a:p>
          <a:p>
            <a:pPr lvl="2">
              <a:buClrTx/>
              <a:buFontTx/>
              <a:buNone/>
              <a:defRPr/>
            </a:pPr>
            <a:r>
              <a:rPr lang="en-GB" altLang="en-US" b="1"/>
              <a:t> [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nếu</a:t>
            </a:r>
            <a:r>
              <a:rPr lang="en-GB" altLang="en-US"/>
              <a:t> ‘Hiện tại’ 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sau đó</a:t>
            </a:r>
            <a:r>
              <a:rPr lang="en-GB" altLang="en-US" b="1"/>
              <a:t>]</a:t>
            </a:r>
            <a:r>
              <a:rPr lang="en-GB" altLang="en-US"/>
              <a:t>  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luôn luôn</a:t>
            </a:r>
            <a:r>
              <a:rPr lang="en-GB" altLang="en-US"/>
              <a:t>  Điều kiện tốt</a:t>
            </a:r>
            <a:r>
              <a:rPr lang="fr-FR" altLang="en-US">
                <a:solidFill>
                  <a:srgbClr val="000000"/>
                </a:solidFill>
              </a:rPr>
              <a:t> </a:t>
            </a:r>
          </a:p>
          <a:p>
            <a:pPr lvl="2">
              <a:buClrTx/>
              <a:buFontTx/>
              <a:buNone/>
              <a:defRPr/>
            </a:pPr>
            <a:r>
              <a:rPr lang="en-GB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luôn luôn</a:t>
            </a:r>
            <a:r>
              <a:rPr lang="en-GB" altLang="en-US"/>
              <a:t> (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nếu</a:t>
            </a:r>
            <a:r>
              <a:rPr lang="en-GB" altLang="en-US"/>
              <a:t> ‘Hiện tại’ 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sau đó</a:t>
            </a:r>
            <a:r>
              <a:rPr lang="en-GB" altLang="en-US"/>
              <a:t> Điều kiện tốt)</a:t>
            </a:r>
            <a:r>
              <a:rPr lang="ar-SA" altLang="en-US"/>
              <a:t>‏</a:t>
            </a:r>
            <a:endParaRPr lang="en-US" altLang="en-US"/>
          </a:p>
          <a:p>
            <a:pPr lvl="1">
              <a:lnSpc>
                <a:spcPct val="180000"/>
              </a:lnSpc>
              <a:spcBef>
                <a:spcPts val="625"/>
              </a:spcBef>
              <a:buClrTx/>
              <a:defRPr/>
            </a:pPr>
            <a:r>
              <a:rPr lang="en-GB" altLang="en-US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Duy trì </a:t>
            </a:r>
            <a:r>
              <a:rPr lang="en-GB" altLang="en-US" sz="2000" i="1">
                <a:solidFill>
                  <a:srgbClr val="5F5F5F"/>
                </a:solidFill>
              </a:rPr>
              <a:t>[Đóng cửa khi di chuyển]:</a:t>
            </a:r>
          </a:p>
          <a:p>
            <a:pPr lvl="2">
              <a:lnSpc>
                <a:spcPct val="80000"/>
              </a:lnSpc>
              <a:buClrTx/>
              <a:buFontTx/>
              <a:buNone/>
              <a:defRPr/>
            </a:pPr>
            <a:r>
              <a:rPr lang="en-GB" altLang="en-US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Luôn luôn</a:t>
            </a:r>
            <a:r>
              <a:rPr lang="en-GB" altLang="en-US">
                <a:solidFill>
                  <a:srgbClr val="5F5F5F"/>
                </a:solidFill>
              </a:rPr>
              <a:t> (nếu tàu di chuyển thì cửa luôn đóng)</a:t>
            </a:r>
            <a:r>
              <a:rPr lang="ar-SA" altLang="en-US">
                <a:solidFill>
                  <a:srgbClr val="5F5F5F"/>
                </a:solidFill>
              </a:rPr>
              <a:t>‏</a:t>
            </a:r>
            <a:endParaRPr lang="en-US" altLang="en-US">
              <a:solidFill>
                <a:srgbClr val="5F5F5F"/>
              </a:solidFill>
            </a:endParaRPr>
          </a:p>
          <a:p>
            <a:pPr lvl="1">
              <a:lnSpc>
                <a:spcPct val="170000"/>
              </a:lnSpc>
              <a:spcBef>
                <a:spcPts val="625"/>
              </a:spcBef>
              <a:buClrTx/>
              <a:defRPr/>
            </a:pPr>
            <a:r>
              <a:rPr lang="en-GB" altLang="en-US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Duy trì</a:t>
            </a:r>
            <a:r>
              <a:rPr lang="en-GB" altLang="en-US" sz="2000" i="1">
                <a:solidFill>
                  <a:srgbClr val="5F5F5F"/>
                </a:solidFill>
              </a:rPr>
              <a:t> [Khoảng cách dừng đột ngột]:</a:t>
            </a:r>
          </a:p>
          <a:p>
            <a:pPr lvl="2">
              <a:lnSpc>
                <a:spcPct val="100000"/>
              </a:lnSpc>
              <a:spcBef>
                <a:spcPts val="250"/>
              </a:spcBef>
              <a:buClrTx/>
              <a:defRPr/>
            </a:pPr>
            <a:r>
              <a:rPr lang="en-GB" altLang="en-US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Luôn luôn</a:t>
            </a:r>
            <a:r>
              <a:rPr lang="en-GB" altLang="en-US">
                <a:solidFill>
                  <a:srgbClr val="5F5F5F"/>
                </a:solidFill>
              </a:rPr>
              <a:t> (</a:t>
            </a:r>
            <a:r>
              <a:rPr lang="en-GB" altLang="en-US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nếu tàu đang ở vị trí nào đó thì luôn giữ </a:t>
            </a:r>
          </a:p>
          <a:p>
            <a:pPr lvl="2">
              <a:lnSpc>
                <a:spcPct val="100000"/>
              </a:lnSpc>
              <a:spcBef>
                <a:spcPts val="250"/>
              </a:spcBef>
              <a:buClrTx/>
              <a:defRPr/>
            </a:pPr>
            <a:r>
              <a:rPr lang="en-GB" altLang="en-US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khoảng cách cho tàu gần nó dừng đột ngột</a:t>
            </a:r>
            <a:r>
              <a:rPr lang="en-GB" altLang="en-US">
                <a:solidFill>
                  <a:srgbClr val="5F5F5F"/>
                </a:solidFill>
              </a:rPr>
              <a:t>)</a:t>
            </a:r>
            <a:r>
              <a:rPr lang="ar-SA" altLang="en-US">
                <a:solidFill>
                  <a:srgbClr val="5F5F5F"/>
                </a:solidFill>
              </a:rPr>
              <a:t>‏</a:t>
            </a:r>
            <a:endParaRPr lang="en-US" altLang="en-US">
              <a:solidFill>
                <a:srgbClr val="5F5F5F"/>
              </a:solidFill>
            </a:endParaRPr>
          </a:p>
        </p:txBody>
      </p:sp>
      <p:graphicFrame>
        <p:nvGraphicFramePr>
          <p:cNvPr id="30724" name="Object 3">
            <a:extLst>
              <a:ext uri="{FF2B5EF4-FFF2-40B4-BE49-F238E27FC236}">
                <a16:creationId xmlns:a16="http://schemas.microsoft.com/office/drawing/2014/main" id="{4986F266-BB45-47CA-8E1B-6060A2A89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5164" y="5067300"/>
          <a:ext cx="8732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4" imgW="5308301" imgH="741395" progId="">
                  <p:embed/>
                </p:oleObj>
              </mc:Choice>
              <mc:Fallback>
                <p:oleObj r:id="rId4" imgW="5308301" imgH="741395" progId="">
                  <p:embed/>
                  <p:pic>
                    <p:nvPicPr>
                      <p:cNvPr id="30724" name="Object 3">
                        <a:extLst>
                          <a:ext uri="{FF2B5EF4-FFF2-40B4-BE49-F238E27FC236}">
                            <a16:creationId xmlns:a16="http://schemas.microsoft.com/office/drawing/2014/main" id="{4986F266-BB45-47CA-8E1B-6060A2A89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4" y="5067300"/>
                        <a:ext cx="87328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4">
            <a:extLst>
              <a:ext uri="{FF2B5EF4-FFF2-40B4-BE49-F238E27FC236}">
                <a16:creationId xmlns:a16="http://schemas.microsoft.com/office/drawing/2014/main" id="{D05AF2F9-2B0E-4ADE-B106-07B2EE97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108D8C36-B906-4BD2-8BA7-7C84BA7B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98438"/>
            <a:ext cx="862965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Hành vi có mục tiêu:  </a:t>
            </a:r>
            <a:br>
              <a:rPr lang="en-US" altLang="en-US" sz="2800">
                <a:solidFill>
                  <a:srgbClr val="CC0000"/>
                </a:solidFill>
              </a:rPr>
            </a:br>
            <a:r>
              <a:rPr lang="en-US" altLang="en-US" sz="2800">
                <a:solidFill>
                  <a:srgbClr val="CC0000"/>
                </a:solidFill>
              </a:rPr>
              <a:t>phân nhóm và đặc điểm kĩ thuật (3)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E417D30C-3375-4530-85A4-504DC1647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6" y="1589088"/>
            <a:ext cx="8912225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 marL="1084263" indent="-2270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GB">
                <a:solidFill>
                  <a:srgbClr val="352270"/>
                </a:solidFill>
                <a:latin typeface="Arial" panose="020B0604020202020204" pitchFamily="34" charset="0"/>
              </a:rPr>
              <a:t>Mục đích của Duy trì:</a:t>
            </a:r>
            <a:endParaRPr lang="en-GB" i="1">
              <a:solidFill>
                <a:srgbClr val="35227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40000"/>
              </a:lnSpc>
              <a:spcBef>
                <a:spcPts val="250"/>
              </a:spcBef>
              <a:buSzPct val="100000"/>
              <a:defRPr/>
            </a:pPr>
            <a:r>
              <a:rPr lang="en-GB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Duy trì</a:t>
            </a:r>
            <a:r>
              <a:rPr lang="en-GB" sz="2000" i="1">
                <a:solidFill>
                  <a:srgbClr val="5F5F5F"/>
                </a:solidFill>
                <a:latin typeface="Arial" panose="020B0604020202020204" pitchFamily="34" charset="0"/>
              </a:rPr>
              <a:t> [</a:t>
            </a:r>
            <a:r>
              <a:rPr lang="en-GB" sz="2000" b="1" i="1">
                <a:solidFill>
                  <a:srgbClr val="5F5F5F"/>
                </a:solidFill>
                <a:latin typeface="Arial" panose="020B0604020202020204" pitchFamily="34" charset="0"/>
              </a:rPr>
              <a:t>Sách bản quyền</a:t>
            </a:r>
            <a:r>
              <a:rPr lang="en-GB" sz="2000" i="1">
                <a:solidFill>
                  <a:srgbClr val="5F5F5F"/>
                </a:solidFill>
                <a:latin typeface="Arial" panose="020B0604020202020204" pitchFamily="34" charset="0"/>
              </a:rPr>
              <a:t>]:</a:t>
            </a:r>
          </a:p>
          <a:p>
            <a:pPr lvl="2">
              <a:lnSpc>
                <a:spcPct val="120000"/>
              </a:lnSpc>
              <a:spcBef>
                <a:spcPts val="250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 một cuôn sách có mặt ở thư viện thì nó luôn</a:t>
            </a:r>
          </a:p>
          <a:p>
            <a:pPr lvl="2">
              <a:lnSpc>
                <a:spcPct val="120000"/>
              </a:lnSpc>
              <a:spcBef>
                <a:spcPts val="250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luôn có bản quyền cho chủ đề của nó.</a:t>
            </a:r>
            <a:endParaRPr lang="en-GB" sz="20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>
              <a:lnSpc>
                <a:spcPct val="19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GB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Vô hiệu </a:t>
            </a:r>
            <a:r>
              <a:rPr lang="en-GB">
                <a:solidFill>
                  <a:srgbClr val="352270"/>
                </a:solidFill>
                <a:latin typeface="Arial" panose="020B0604020202020204" pitchFamily="34" charset="0"/>
              </a:rPr>
              <a:t>[Điều kiện xấu]:   Duy trì kép …</a:t>
            </a:r>
          </a:p>
          <a:p>
            <a:pPr lvl="2">
              <a:lnSpc>
                <a:spcPct val="110000"/>
              </a:lnSpc>
              <a:spcBef>
                <a:spcPts val="375"/>
              </a:spcBef>
              <a:buSzPct val="100000"/>
              <a:defRPr/>
            </a:pPr>
            <a:r>
              <a:rPr lang="en-GB" sz="2000" b="1">
                <a:solidFill>
                  <a:srgbClr val="009999"/>
                </a:solidFill>
                <a:latin typeface="Arial" panose="020B0604020202020204" pitchFamily="34" charset="0"/>
              </a:rPr>
              <a:t>[</a:t>
            </a:r>
            <a:r>
              <a:rPr lang="en-GB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</a:t>
            </a:r>
            <a:r>
              <a:rPr lang="en-GB" sz="2000">
                <a:solidFill>
                  <a:srgbClr val="009999"/>
                </a:solidFill>
                <a:latin typeface="Arial" panose="020B0604020202020204" pitchFamily="34" charset="0"/>
              </a:rPr>
              <a:t> ‘Hiện tại’ </a:t>
            </a:r>
            <a:r>
              <a:rPr lang="en-GB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sau đó</a:t>
            </a:r>
            <a:r>
              <a:rPr lang="en-GB" sz="2000" b="1">
                <a:solidFill>
                  <a:srgbClr val="009999"/>
                </a:solidFill>
                <a:latin typeface="Arial" panose="020B0604020202020204" pitchFamily="34" charset="0"/>
              </a:rPr>
              <a:t>]</a:t>
            </a:r>
            <a:r>
              <a:rPr lang="en-GB" sz="2000">
                <a:solidFill>
                  <a:srgbClr val="009999"/>
                </a:solidFill>
                <a:latin typeface="Arial" panose="020B0604020202020204" pitchFamily="34" charset="0"/>
              </a:rPr>
              <a:t>  </a:t>
            </a:r>
            <a:r>
              <a:rPr lang="en-GB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không bao giờ</a:t>
            </a:r>
            <a:r>
              <a:rPr lang="en-GB" sz="2000">
                <a:solidFill>
                  <a:srgbClr val="009999"/>
                </a:solidFill>
                <a:latin typeface="Arial" panose="020B0604020202020204" pitchFamily="34" charset="0"/>
              </a:rPr>
              <a:t> ĐK xấu</a:t>
            </a:r>
          </a:p>
          <a:p>
            <a:pPr lvl="1">
              <a:lnSpc>
                <a:spcPct val="160000"/>
              </a:lnSpc>
              <a:spcBef>
                <a:spcPts val="625"/>
              </a:spcBef>
              <a:buSzPct val="100000"/>
              <a:defRPr/>
            </a:pPr>
            <a:r>
              <a:rPr lang="en-GB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Vô hiệu </a:t>
            </a:r>
            <a:r>
              <a:rPr lang="en-GB" sz="2000" i="1">
                <a:solidFill>
                  <a:srgbClr val="5F5F5F"/>
                </a:solidFill>
                <a:latin typeface="Arial" panose="020B0604020202020204" pitchFamily="34" charset="0"/>
              </a:rPr>
              <a:t>[Vay trợ cấp]:</a:t>
            </a:r>
            <a:r>
              <a:rPr lang="fr-FR" sz="20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không bao giờ các khoản vay trợ cấp được tiết lộ 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	cho những người bảo trợ khác</a:t>
            </a:r>
            <a:endParaRPr lang="en-GB" sz="20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lvl="1">
              <a:lnSpc>
                <a:spcPts val="5013"/>
              </a:lnSpc>
              <a:spcBef>
                <a:spcPts val="750"/>
              </a:spcBef>
              <a:buSzPct val="100000"/>
              <a:defRPr/>
            </a:pPr>
            <a:r>
              <a:rPr lang="en-GB" i="1">
                <a:solidFill>
                  <a:srgbClr val="800080"/>
                </a:solidFill>
                <a:latin typeface="Arial" panose="020B0604020202020204" pitchFamily="34" charset="0"/>
              </a:rPr>
              <a:t>Nhiều mục tiêu an toàn làm vô hiệu mục tiêu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FF7A4B9A-FB5E-4B76-AFD7-FC032029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69D66DF3-4BD8-4468-8B1C-5577B11CD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198438"/>
            <a:ext cx="6445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Loại mục tiêu: mục tiêu yếu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D352A70E-346B-4E64-820C-558C8512B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1019175"/>
            <a:ext cx="8877300" cy="547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41363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3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Thu hút sự ưa thích giữa các hành vi thay thế</a:t>
            </a:r>
          </a:p>
          <a:p>
            <a:pPr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Không hài lòng khi nghĩa rõ ràng:</a:t>
            </a:r>
          </a:p>
          <a:p>
            <a:pPr lvl="1">
              <a:lnSpc>
                <a:spcPct val="100000"/>
              </a:lnSpc>
              <a:spcBef>
                <a:spcPts val="750"/>
              </a:spcBef>
              <a:buClrTx/>
              <a:defRPr/>
            </a:pPr>
            <a:r>
              <a:rPr lang="en-US" altLang="en-US" sz="2400"/>
              <a:t>    </a:t>
            </a:r>
            <a:r>
              <a:rPr lang="en-US" altLang="en-US" sz="24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hài lòng với nhiều lựa chọn</a:t>
            </a:r>
            <a:r>
              <a:rPr lang="en-US" altLang="en-US" sz="2400">
                <a:solidFill>
                  <a:srgbClr val="352270"/>
                </a:solidFill>
              </a:rPr>
              <a:t>, </a:t>
            </a:r>
            <a:r>
              <a:rPr lang="en-US" altLang="en-US" sz="24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và ngược lại</a:t>
            </a:r>
            <a:endParaRPr lang="en-US" altLang="en-US" sz="2400">
              <a:solidFill>
                <a:srgbClr val="352270"/>
              </a:solidFill>
            </a:endParaRPr>
          </a:p>
          <a:p>
            <a:pPr lvl="1">
              <a:lnSpc>
                <a:spcPct val="12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Mục tiêu đang cần,  phân tích định tính</a:t>
            </a:r>
          </a:p>
          <a:p>
            <a:pPr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Sử dụng so sánh tùy chọn yêu thích</a:t>
            </a:r>
          </a:p>
          <a:p>
            <a:pPr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Form thường thấy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ClrTx/>
              <a:defRPr/>
            </a:pPr>
            <a:r>
              <a:rPr lang="en-US" altLang="en-US"/>
              <a:t>   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lớn</a:t>
            </a:r>
            <a:r>
              <a:rPr lang="en-US" altLang="en-US">
                <a:solidFill>
                  <a:srgbClr val="352270"/>
                </a:solidFill>
              </a:rPr>
              <a:t> /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bé</a:t>
            </a:r>
            <a:r>
              <a:rPr lang="en-US" altLang="en-US">
                <a:solidFill>
                  <a:srgbClr val="352270"/>
                </a:solidFill>
              </a:rPr>
              <a:t>,  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tăng</a:t>
            </a:r>
            <a:r>
              <a:rPr lang="en-US" altLang="en-US">
                <a:solidFill>
                  <a:srgbClr val="352270"/>
                </a:solidFill>
              </a:rPr>
              <a:t> / 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giảm</a:t>
            </a:r>
            <a:r>
              <a:rPr lang="en-US" altLang="en-US">
                <a:solidFill>
                  <a:srgbClr val="352270"/>
                </a:solidFill>
              </a:rPr>
              <a:t>,  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cải tiến</a:t>
            </a:r>
            <a:r>
              <a:rPr lang="en-US" altLang="en-US">
                <a:solidFill>
                  <a:srgbClr val="352270"/>
                </a:solidFill>
              </a:rPr>
              <a:t>, </a:t>
            </a:r>
            <a:r>
              <a:rPr lang="en-US" altLang="en-US" sz="2000">
                <a:solidFill>
                  <a:srgbClr val="352270"/>
                </a:solidFill>
              </a:rPr>
              <a:t>...</a:t>
            </a:r>
          </a:p>
          <a:p>
            <a:pPr lvl="1">
              <a:lnSpc>
                <a:spcPct val="180000"/>
              </a:lnSpc>
              <a:spcBef>
                <a:spcPts val="1000"/>
              </a:spcBef>
              <a:buClrTx/>
              <a:defRPr/>
            </a:pPr>
            <a:r>
              <a:rPr lang="en-US" altLang="en-US" sz="2000">
                <a:solidFill>
                  <a:srgbClr val="5F5F5F"/>
                </a:solidFill>
              </a:rPr>
              <a:t> “Các điều kiện của bộ điều khiển thông lưu được giảm”</a:t>
            </a:r>
          </a:p>
          <a:p>
            <a:pPr lvl="1">
              <a:lnSpc>
                <a:spcPct val="80000"/>
              </a:lnSpc>
              <a:spcBef>
                <a:spcPts val="1000"/>
              </a:spcBef>
              <a:buClrTx/>
              <a:defRPr/>
            </a:pPr>
            <a:r>
              <a:rPr lang="en-US" altLang="en-US" sz="2000">
                <a:solidFill>
                  <a:srgbClr val="5F5F5F"/>
                </a:solidFill>
              </a:rPr>
              <a:t> “Giảm công việc của nhân viên thư viện”</a:t>
            </a:r>
          </a:p>
          <a:p>
            <a:pPr lvl="1">
              <a:spcBef>
                <a:spcPts val="1000"/>
              </a:spcBef>
              <a:buClrTx/>
              <a:defRPr/>
            </a:pPr>
            <a:r>
              <a:rPr lang="en-GB" altLang="en-US" sz="2000">
                <a:solidFill>
                  <a:srgbClr val="5F5F5F"/>
                </a:solidFill>
              </a:rPr>
              <a:t>“Công cụ tìm kiếm của sinh viên không phải là CS”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66AB276D-5D02-4670-94B6-43DA1549E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3D1CAB26-060B-4088-91DE-7B4D17A5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296863"/>
            <a:ext cx="6027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Danh mục Mục tiêu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C1D8CB88-2A2A-469B-9D03-F5F8F8EB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1752601"/>
            <a:ext cx="1005890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 marL="909638" indent="31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30000"/>
              </a:lnSpc>
              <a:spcBef>
                <a:spcPts val="75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Phân loại thành các chức năng, chất l</a:t>
            </a:r>
            <a:r>
              <a:rPr lang="vi-VN">
                <a:solidFill>
                  <a:srgbClr val="352270"/>
                </a:solidFill>
                <a:latin typeface="Arial" panose="020B0604020202020204" pitchFamily="34" charset="0"/>
              </a:rPr>
              <a:t>ư</a:t>
            </a: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ợng, mục đích phát triển</a:t>
            </a:r>
          </a:p>
          <a:p>
            <a:pPr>
              <a:lnSpc>
                <a:spcPct val="130000"/>
              </a:lnSpc>
              <a:spcBef>
                <a:spcPts val="75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Danh mục có thể trùng lặp;  ranh giới không phải luôn luôn rõ ràng </a:t>
            </a:r>
          </a:p>
          <a:p>
            <a:pPr lvl="1">
              <a:lnSpc>
                <a:spcPct val="12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Không nh</a:t>
            </a:r>
            <a:r>
              <a:rPr lang="vi-VN" sz="22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 các loại mục tiêu</a:t>
            </a:r>
          </a:p>
          <a:p>
            <a:pPr>
              <a:lnSpc>
                <a:spcPct val="140000"/>
              </a:lnSpc>
              <a:spcBef>
                <a:spcPts val="75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chức năng</a:t>
            </a:r>
          </a:p>
          <a:p>
            <a:pPr lvl="1">
              <a:lnSpc>
                <a:spcPct val="80000"/>
              </a:lnSpc>
              <a:spcBef>
                <a:spcPts val="1100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Quy định các dịch vụ dự định sẽ đ</a:t>
            </a:r>
            <a:r>
              <a:rPr lang="vi-VN" sz="22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ợc cung cấp bởi hệ thống</a:t>
            </a:r>
          </a:p>
          <a:p>
            <a:pPr lvl="1">
              <a:spcBef>
                <a:spcPts val="1100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Được sử dụng để xây dựng các mô hình hoạt động của các dịch vụ đó</a:t>
            </a:r>
          </a:p>
          <a:p>
            <a:pPr lvl="2">
              <a:lnSpc>
                <a:spcPct val="110000"/>
              </a:lnSpc>
              <a:spcBef>
                <a:spcPts val="1000"/>
              </a:spcBef>
              <a:buSzPct val="100000"/>
              <a:defRPr/>
            </a:pPr>
            <a:r>
              <a:rPr lang="en-US" sz="1800">
                <a:solidFill>
                  <a:srgbClr val="009999"/>
                </a:solidFill>
                <a:latin typeface="Arial" panose="020B0604020202020204" pitchFamily="34" charset="0"/>
              </a:rPr>
              <a:t>     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ca sử dụng, máy trạng thái (xem sau)</a:t>
            </a:r>
          </a:p>
          <a:p>
            <a:pPr lvl="2">
              <a:lnSpc>
                <a:spcPct val="190000"/>
              </a:lnSpc>
              <a:spcBef>
                <a:spcPts val="1000"/>
              </a:spcBef>
              <a:buSzPct val="100000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Ví dụ: “Khách hàng di chuyển đến điểm đến”</a:t>
            </a:r>
            <a:endParaRPr lang="en-US" sz="20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lvl="2">
              <a:lnSpc>
                <a:spcPct val="80000"/>
              </a:lnSpc>
              <a:spcBef>
                <a:spcPts val="1000"/>
              </a:spcBef>
              <a:buSzPct val="100000"/>
              <a:defRPr/>
            </a:pP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          “Tính toán sự tăng tốc của tàu”</a:t>
            </a:r>
          </a:p>
          <a:p>
            <a:pPr lvl="2">
              <a:lnSpc>
                <a:spcPct val="120000"/>
              </a:lnSpc>
              <a:spcBef>
                <a:spcPts val="1000"/>
              </a:spcBef>
              <a:buSzPct val="100000"/>
              <a:defRPr/>
            </a:pP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          “Sách yêu cầu đ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ợc thỏa mãn”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55B2C2F0-C7DF-463B-884D-C69CC63F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C983D790-CE7D-457C-ABB9-07585D3F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1803400"/>
            <a:ext cx="77724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ctr">
              <a:lnSpc>
                <a:spcPct val="110000"/>
              </a:lnSpc>
              <a:buSzPct val="100000"/>
              <a:defRPr/>
            </a:pPr>
            <a:r>
              <a:rPr lang="en-US" sz="4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Requirements Engineering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E80CAF77-766E-461F-85E4-C541E5E59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081339"/>
            <a:ext cx="64008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Comic Sans MS" panose="030F0702030302020204" pitchFamily="66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Comic Sans MS" panose="030F0702030302020204" pitchFamily="66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 Black" panose="020B0A040201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itchFamily="32" charset="0"/>
              </a:defRPr>
            </a:lvl9pPr>
          </a:lstStyle>
          <a:p>
            <a:pPr algn="ctr">
              <a:spcBef>
                <a:spcPts val="1800"/>
              </a:spcBef>
              <a:buClrTx/>
            </a:pPr>
            <a:r>
              <a:rPr lang="en-US" altLang="en-US" sz="3600">
                <a:solidFill>
                  <a:srgbClr val="CC0000"/>
                </a:solidFill>
              </a:rPr>
              <a:t>Bài 07:</a:t>
            </a:r>
          </a:p>
          <a:p>
            <a:pPr algn="ctr">
              <a:spcBef>
                <a:spcPts val="1800"/>
              </a:spcBef>
              <a:buClrTx/>
            </a:pPr>
            <a:r>
              <a:rPr lang="en-US" altLang="en-US" sz="3600">
                <a:solidFill>
                  <a:srgbClr val="CC0000"/>
                </a:solidFill>
              </a:rPr>
              <a:t>Hướng  Mục Tiêu Trong RE</a:t>
            </a:r>
          </a:p>
          <a:p>
            <a:pPr algn="ctr">
              <a:spcBef>
                <a:spcPts val="1800"/>
              </a:spcBef>
              <a:buClrTx/>
            </a:pPr>
            <a:r>
              <a:rPr lang="en-US" altLang="en-US" sz="3600">
                <a:solidFill>
                  <a:srgbClr val="00B050"/>
                </a:solidFill>
              </a:rPr>
              <a:t>Chương 7, trong sách Requirements Engineering</a:t>
            </a:r>
          </a:p>
          <a:p>
            <a:pPr algn="ctr">
              <a:spcBef>
                <a:spcPts val="1800"/>
              </a:spcBef>
              <a:buClrTx/>
            </a:pPr>
            <a:r>
              <a:rPr lang="en-US" altLang="en-US" sz="3600">
                <a:solidFill>
                  <a:srgbClr val="00B050"/>
                </a:solidFill>
              </a:rPr>
              <a:t>Axel van Lamsweerde</a:t>
            </a:r>
          </a:p>
          <a:p>
            <a:pPr algn="ctr">
              <a:spcBef>
                <a:spcPts val="1800"/>
              </a:spcBef>
              <a:buClrTx/>
            </a:pPr>
            <a:endParaRPr lang="en-US" altLang="en-US" sz="3600">
              <a:solidFill>
                <a:srgbClr val="CC0000"/>
              </a:solidFill>
            </a:endParaRPr>
          </a:p>
          <a:p>
            <a:pPr algn="ctr">
              <a:spcBef>
                <a:spcPts val="1800"/>
              </a:spcBef>
              <a:buClrTx/>
            </a:pPr>
            <a:endParaRPr lang="en-US" altLang="en-US" sz="36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5E244941-2F02-4B3B-96C4-28CCD52A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300038"/>
            <a:ext cx="7537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Mục tiêu: mục tiêu phi chức năng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A060C80-58A1-40C5-B546-D619D104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4" y="969963"/>
            <a:ext cx="9788968" cy="56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 marL="908050" indent="31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30000"/>
              </a:lnSpc>
              <a:spcBef>
                <a:spcPts val="25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chất l</a:t>
            </a:r>
            <a:r>
              <a:rPr lang="vi-VN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ư</a:t>
            </a:r>
            <a:r>
              <a:rPr 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ợng (không nên nhầm lẫn với mục tiêu mềm)</a:t>
            </a:r>
            <a:endParaRPr lang="en-US" sz="2000">
              <a:solidFill>
                <a:srgbClr val="352270"/>
              </a:solidFill>
              <a:latin typeface="Arial" panose="020B0604020202020204" pitchFamily="34" charset="0"/>
            </a:endParaRPr>
          </a:p>
          <a:p>
            <a:pPr lvl="1">
              <a:lnSpc>
                <a:spcPct val="70000"/>
              </a:lnSpc>
              <a:spcBef>
                <a:spcPts val="137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Về chất l</a:t>
            </a:r>
            <a:r>
              <a:rPr lang="vi-VN" sz="22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ợng của dịch vụ</a:t>
            </a:r>
          </a:p>
          <a:p>
            <a:pPr lvl="2">
              <a:lnSpc>
                <a:spcPct val="80000"/>
              </a:lnSpc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bảo mật 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“thông tin về những ng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ời liên quan đ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ợc giữ kín"</a:t>
            </a:r>
          </a:p>
          <a:p>
            <a:pPr lvl="2">
              <a:lnSpc>
                <a:spcPct val="90000"/>
              </a:lnSpc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an toàn    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“tr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ờng hợp xấu nhất là dừng lộ trình để duy trì"</a:t>
            </a:r>
          </a:p>
          <a:p>
            <a:pPr lvl="2">
              <a:lnSpc>
                <a:spcPct val="90000"/>
              </a:lnSpc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tính chính xác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”tốc độ đo = tốc độ vật lý”</a:t>
            </a:r>
          </a:p>
          <a:p>
            <a:pPr lvl="2">
              <a:lnSpc>
                <a:spcPct val="70000"/>
              </a:lnSpc>
              <a:spcBef>
                <a:spcPts val="1250"/>
              </a:spcBef>
              <a:buSzPct val="100000"/>
              <a:defRPr/>
            </a:pPr>
            <a:r>
              <a:rPr lang="en-US" sz="1800">
                <a:solidFill>
                  <a:srgbClr val="5F5F5F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”Sách hiển thị có sẵn nếu có một bản sao trên kệ"</a:t>
            </a:r>
          </a:p>
          <a:p>
            <a:pPr lvl="2"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hiệu suất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”Lệnh gia tốc đ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ợc gửi đi 3 giây một lần”</a:t>
            </a:r>
          </a:p>
          <a:p>
            <a:pPr lvl="2"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khả năng sử dụng</a:t>
            </a:r>
          </a:p>
          <a:p>
            <a:pPr lvl="2">
              <a:lnSpc>
                <a:spcPct val="90000"/>
              </a:lnSpc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khả năng t</a:t>
            </a:r>
            <a:r>
              <a:rPr lang="vi-VN" sz="20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ơng tác,…..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phát triển</a:t>
            </a:r>
            <a:endParaRPr lang="en-US">
              <a:solidFill>
                <a:srgbClr val="35227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Về chất l</a:t>
            </a:r>
            <a:r>
              <a:rPr lang="vi-VN" sz="22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ợng của phát triển</a:t>
            </a:r>
          </a:p>
          <a:p>
            <a:pPr lvl="2">
              <a:lnSpc>
                <a:spcPct val="120000"/>
              </a:lnSpc>
              <a:spcBef>
                <a:spcPts val="563"/>
              </a:spcBef>
              <a:buSzPct val="100000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Chi phí, thời gian, sự thay đổi, khả năng bảo trì, khả năng sử dụng lại,….</a:t>
            </a:r>
            <a:endParaRPr 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547054ED-BCA8-4A3E-87F0-8A8C3B35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09245BB0-BF2A-4F16-8CDA-288FCF6E2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85738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Danh mục Mục tiêu   </a:t>
            </a:r>
            <a:r>
              <a:rPr lang="en-US" altLang="en-US" sz="2000">
                <a:solidFill>
                  <a:srgbClr val="CC0000"/>
                </a:solidFill>
              </a:rPr>
              <a:t>(2)</a:t>
            </a:r>
            <a:r>
              <a:rPr lang="ar-SA" altLang="en-US" sz="2000">
                <a:solidFill>
                  <a:srgbClr val="CC0000"/>
                </a:solidFill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2000">
              <a:solidFill>
                <a:srgbClr val="CC0000"/>
              </a:solidFill>
            </a:endParaRPr>
          </a:p>
        </p:txBody>
      </p:sp>
      <p:grpSp>
        <p:nvGrpSpPr>
          <p:cNvPr id="40963" name="Group 2">
            <a:extLst>
              <a:ext uri="{FF2B5EF4-FFF2-40B4-BE49-F238E27FC236}">
                <a16:creationId xmlns:a16="http://schemas.microsoft.com/office/drawing/2014/main" id="{C33FAE46-6CA5-4E2A-8FD4-95FEBA1BFF8D}"/>
              </a:ext>
            </a:extLst>
          </p:cNvPr>
          <p:cNvGrpSpPr>
            <a:grpSpLocks/>
          </p:cNvGrpSpPr>
          <p:nvPr/>
        </p:nvGrpSpPr>
        <p:grpSpPr bwMode="auto">
          <a:xfrm>
            <a:off x="1633538" y="1069976"/>
            <a:ext cx="9212262" cy="4305301"/>
            <a:chOff x="69" y="674"/>
            <a:chExt cx="5803" cy="2712"/>
          </a:xfrm>
        </p:grpSpPr>
        <p:sp>
          <p:nvSpPr>
            <p:cNvPr id="40966" name="Line 3">
              <a:extLst>
                <a:ext uri="{FF2B5EF4-FFF2-40B4-BE49-F238E27FC236}">
                  <a16:creationId xmlns:a16="http://schemas.microsoft.com/office/drawing/2014/main" id="{188448D1-E86F-4C93-A8C0-BA0D84A0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0" y="948"/>
              <a:ext cx="1341" cy="321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Line 4">
              <a:extLst>
                <a:ext uri="{FF2B5EF4-FFF2-40B4-BE49-F238E27FC236}">
                  <a16:creationId xmlns:a16="http://schemas.microsoft.com/office/drawing/2014/main" id="{71A0BCCC-BD16-4D1C-AD8C-95939EFAF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9" y="957"/>
              <a:ext cx="990" cy="357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Line 5">
              <a:extLst>
                <a:ext uri="{FF2B5EF4-FFF2-40B4-BE49-F238E27FC236}">
                  <a16:creationId xmlns:a16="http://schemas.microsoft.com/office/drawing/2014/main" id="{FFE7660D-D73C-412D-B1E7-75F53520D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" y="1554"/>
              <a:ext cx="321" cy="377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Line 6">
              <a:extLst>
                <a:ext uri="{FF2B5EF4-FFF2-40B4-BE49-F238E27FC236}">
                  <a16:creationId xmlns:a16="http://schemas.microsoft.com/office/drawing/2014/main" id="{AE0D465B-6B9D-40AF-9F17-4A70AD36A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4" y="1605"/>
              <a:ext cx="621" cy="357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Text Box 7">
              <a:extLst>
                <a:ext uri="{FF2B5EF4-FFF2-40B4-BE49-F238E27FC236}">
                  <a16:creationId xmlns:a16="http://schemas.microsoft.com/office/drawing/2014/main" id="{07F1A2B2-2DFE-4235-804A-EDFD53873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924"/>
              <a:ext cx="11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0971" name="Text Box 8">
              <a:extLst>
                <a:ext uri="{FF2B5EF4-FFF2-40B4-BE49-F238E27FC236}">
                  <a16:creationId xmlns:a16="http://schemas.microsoft.com/office/drawing/2014/main" id="{F71D0E9F-ECE8-4A24-93F4-59A18049D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674"/>
              <a:ext cx="72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Mục tiêu</a:t>
              </a:r>
            </a:p>
          </p:txBody>
        </p:sp>
        <p:sp>
          <p:nvSpPr>
            <p:cNvPr id="22537" name="Text Box 9">
              <a:extLst>
                <a:ext uri="{FF2B5EF4-FFF2-40B4-BE49-F238E27FC236}">
                  <a16:creationId xmlns:a16="http://schemas.microsoft.com/office/drawing/2014/main" id="{D0AC9572-520A-4671-8323-86D26B204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1298"/>
              <a:ext cx="91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9pPr>
            </a:lstStyle>
            <a:p>
              <a:pPr algn="ctr">
                <a:spcBef>
                  <a:spcPts val="1200"/>
                </a:spcBef>
                <a:buSzPct val="100000"/>
                <a:defRPr/>
              </a:pPr>
              <a:r>
                <a:rPr lang="fr-FR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Ch</a:t>
              </a:r>
              <a:r>
                <a:rPr lang="en-US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ức năng</a:t>
              </a:r>
              <a:endParaRPr lang="fr-FR" sz="200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0973" name="Text Box 10">
              <a:extLst>
                <a:ext uri="{FF2B5EF4-FFF2-40B4-BE49-F238E27FC236}">
                  <a16:creationId xmlns:a16="http://schemas.microsoft.com/office/drawing/2014/main" id="{BA6D8BE2-11F6-45A3-A4FF-95DEC44E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" y="1943"/>
              <a:ext cx="104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S</a:t>
              </a:r>
              <a:r>
                <a:rPr lang="en-US" altLang="en-US" sz="2000">
                  <a:solidFill>
                    <a:srgbClr val="663300"/>
                  </a:solidFill>
                </a:rPr>
                <a:t>ự thỏa mãn</a:t>
              </a:r>
              <a:endParaRPr lang="fr-FR" altLang="en-US" sz="2000">
                <a:solidFill>
                  <a:srgbClr val="663300"/>
                </a:solidFill>
              </a:endParaRPr>
            </a:p>
          </p:txBody>
        </p:sp>
        <p:sp>
          <p:nvSpPr>
            <p:cNvPr id="40974" name="Text Box 11">
              <a:extLst>
                <a:ext uri="{FF2B5EF4-FFF2-40B4-BE49-F238E27FC236}">
                  <a16:creationId xmlns:a16="http://schemas.microsoft.com/office/drawing/2014/main" id="{402E4709-0275-4936-98CF-1CA68FC9D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969"/>
              <a:ext cx="78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Thông tin</a:t>
              </a:r>
            </a:p>
          </p:txBody>
        </p:sp>
        <p:sp>
          <p:nvSpPr>
            <p:cNvPr id="40975" name="Text Box 12">
              <a:extLst>
                <a:ext uri="{FF2B5EF4-FFF2-40B4-BE49-F238E27FC236}">
                  <a16:creationId xmlns:a16="http://schemas.microsoft.com/office/drawing/2014/main" id="{81572F01-21D3-47D6-893E-710F96E87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" y="1965"/>
              <a:ext cx="671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An toàn</a:t>
              </a:r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9AF20C95-7A03-4B23-849A-02385B266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1332"/>
              <a:ext cx="93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9pPr>
            </a:lstStyle>
            <a:p>
              <a:pPr algn="ctr">
                <a:spcBef>
                  <a:spcPts val="1200"/>
                </a:spcBef>
                <a:buSzPct val="100000"/>
                <a:defRPr/>
              </a:pPr>
              <a:r>
                <a:rPr lang="fr-FR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Chất l</a:t>
              </a:r>
              <a:r>
                <a:rPr lang="vi-VN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ư</a:t>
              </a:r>
              <a:r>
                <a:rPr lang="en-US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ợng</a:t>
              </a:r>
              <a:endParaRPr lang="fr-FR" sz="200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0977" name="Line 14">
              <a:extLst>
                <a:ext uri="{FF2B5EF4-FFF2-40B4-BE49-F238E27FC236}">
                  <a16:creationId xmlns:a16="http://schemas.microsoft.com/office/drawing/2014/main" id="{394A9B27-9096-47A0-876D-062F231A5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8" y="1549"/>
              <a:ext cx="417" cy="420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Text Box 15">
              <a:extLst>
                <a:ext uri="{FF2B5EF4-FFF2-40B4-BE49-F238E27FC236}">
                  <a16:creationId xmlns:a16="http://schemas.microsoft.com/office/drawing/2014/main" id="{9EA6028B-A4CC-4AC7-93B4-78B5AE367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874"/>
              <a:ext cx="90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Tính chính xác</a:t>
              </a:r>
            </a:p>
          </p:txBody>
        </p:sp>
        <p:sp>
          <p:nvSpPr>
            <p:cNvPr id="40979" name="Line 16">
              <a:extLst>
                <a:ext uri="{FF2B5EF4-FFF2-40B4-BE49-F238E27FC236}">
                  <a16:creationId xmlns:a16="http://schemas.microsoft.com/office/drawing/2014/main" id="{39EEE28F-0DC3-4AC2-92E6-1B6B7195D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6" y="1615"/>
              <a:ext cx="61" cy="340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Text Box 17">
              <a:extLst>
                <a:ext uri="{FF2B5EF4-FFF2-40B4-BE49-F238E27FC236}">
                  <a16:creationId xmlns:a16="http://schemas.microsoft.com/office/drawing/2014/main" id="{560DC351-805E-4182-A2B4-5DBCBE536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550"/>
              <a:ext cx="71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Bảo mật</a:t>
              </a:r>
            </a:p>
          </p:txBody>
        </p:sp>
        <p:sp>
          <p:nvSpPr>
            <p:cNvPr id="40981" name="Line 18">
              <a:extLst>
                <a:ext uri="{FF2B5EF4-FFF2-40B4-BE49-F238E27FC236}">
                  <a16:creationId xmlns:a16="http://schemas.microsoft.com/office/drawing/2014/main" id="{9D6A8BE1-409C-48C5-9EFF-3B5A4B381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2" y="2230"/>
              <a:ext cx="602" cy="322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19">
              <a:extLst>
                <a:ext uri="{FF2B5EF4-FFF2-40B4-BE49-F238E27FC236}">
                  <a16:creationId xmlns:a16="http://schemas.microsoft.com/office/drawing/2014/main" id="{7799AC87-32AF-45FA-AA88-6CF2E966A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34" y="1562"/>
              <a:ext cx="845" cy="435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Text Box 20">
              <a:extLst>
                <a:ext uri="{FF2B5EF4-FFF2-40B4-BE49-F238E27FC236}">
                  <a16:creationId xmlns:a16="http://schemas.microsoft.com/office/drawing/2014/main" id="{D9949FBE-1EB2-42E8-852F-4ECA3DFB6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1919"/>
              <a:ext cx="27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</a:rPr>
                <a:t>...</a:t>
              </a:r>
            </a:p>
          </p:txBody>
        </p:sp>
        <p:sp>
          <p:nvSpPr>
            <p:cNvPr id="40984" name="Text Box 21">
              <a:extLst>
                <a:ext uri="{FF2B5EF4-FFF2-40B4-BE49-F238E27FC236}">
                  <a16:creationId xmlns:a16="http://schemas.microsoft.com/office/drawing/2014/main" id="{64D21857-2178-4A33-835C-CB7B08E2D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1973"/>
              <a:ext cx="79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Hiệu suất</a:t>
              </a:r>
            </a:p>
          </p:txBody>
        </p:sp>
        <p:sp>
          <p:nvSpPr>
            <p:cNvPr id="40985" name="Text Box 22">
              <a:extLst>
                <a:ext uri="{FF2B5EF4-FFF2-40B4-BE49-F238E27FC236}">
                  <a16:creationId xmlns:a16="http://schemas.microsoft.com/office/drawing/2014/main" id="{AE99C7CC-04EB-43A4-A1C4-70B701BBE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2480"/>
              <a:ext cx="54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Toàn vẹn</a:t>
              </a:r>
            </a:p>
          </p:txBody>
        </p:sp>
        <p:sp>
          <p:nvSpPr>
            <p:cNvPr id="40986" name="Text Box 23">
              <a:extLst>
                <a:ext uri="{FF2B5EF4-FFF2-40B4-BE49-F238E27FC236}">
                  <a16:creationId xmlns:a16="http://schemas.microsoft.com/office/drawing/2014/main" id="{5CF76033-5D62-4DF3-AC97-92DD3DAAC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1759"/>
              <a:ext cx="144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Khả năng s</a:t>
              </a:r>
              <a:r>
                <a:rPr lang="en-US" altLang="en-US" sz="2000">
                  <a:solidFill>
                    <a:srgbClr val="663300"/>
                  </a:solidFill>
                </a:rPr>
                <a:t>ử dụng</a:t>
              </a:r>
              <a:endParaRPr lang="fr-FR" altLang="en-US" sz="2000">
                <a:solidFill>
                  <a:srgbClr val="663300"/>
                </a:solidFill>
              </a:endParaRPr>
            </a:p>
          </p:txBody>
        </p:sp>
        <p:sp>
          <p:nvSpPr>
            <p:cNvPr id="40987" name="Line 24">
              <a:extLst>
                <a:ext uri="{FF2B5EF4-FFF2-40B4-BE49-F238E27FC236}">
                  <a16:creationId xmlns:a16="http://schemas.microsoft.com/office/drawing/2014/main" id="{22A2454D-6BAC-4FA4-A145-BFD722FF3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4" y="1601"/>
              <a:ext cx="661" cy="340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5">
              <a:extLst>
                <a:ext uri="{FF2B5EF4-FFF2-40B4-BE49-F238E27FC236}">
                  <a16:creationId xmlns:a16="http://schemas.microsoft.com/office/drawing/2014/main" id="{DE597884-DB98-4A79-AD0D-EADB41F5C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9" y="1579"/>
              <a:ext cx="762" cy="196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26">
              <a:extLst>
                <a:ext uri="{FF2B5EF4-FFF2-40B4-BE49-F238E27FC236}">
                  <a16:creationId xmlns:a16="http://schemas.microsoft.com/office/drawing/2014/main" id="{FA68B0C5-1B69-432D-A4C3-3C3C9706E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6" y="2241"/>
              <a:ext cx="199" cy="315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Text Box 27">
              <a:extLst>
                <a:ext uri="{FF2B5EF4-FFF2-40B4-BE49-F238E27FC236}">
                  <a16:creationId xmlns:a16="http://schemas.microsoft.com/office/drawing/2014/main" id="{CBCFEAA1-F239-449A-A604-B6CFC2A4E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2484"/>
              <a:ext cx="606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Th</a:t>
              </a:r>
              <a:r>
                <a:rPr lang="en-US" altLang="en-US" sz="2000">
                  <a:solidFill>
                    <a:srgbClr val="663300"/>
                  </a:solidFill>
                </a:rPr>
                <a:t>ời gian</a:t>
              </a:r>
              <a:endParaRPr lang="fr-FR" altLang="en-US" sz="2000">
                <a:solidFill>
                  <a:srgbClr val="663300"/>
                </a:solidFill>
              </a:endParaRPr>
            </a:p>
          </p:txBody>
        </p:sp>
        <p:sp>
          <p:nvSpPr>
            <p:cNvPr id="40991" name="Text Box 28">
              <a:extLst>
                <a:ext uri="{FF2B5EF4-FFF2-40B4-BE49-F238E27FC236}">
                  <a16:creationId xmlns:a16="http://schemas.microsoft.com/office/drawing/2014/main" id="{D7340EF8-E0EF-4073-AF12-EC7928538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2471"/>
              <a:ext cx="70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Không gian</a:t>
              </a:r>
            </a:p>
          </p:txBody>
        </p:sp>
        <p:sp>
          <p:nvSpPr>
            <p:cNvPr id="40992" name="Line 29">
              <a:extLst>
                <a:ext uri="{FF2B5EF4-FFF2-40B4-BE49-F238E27FC236}">
                  <a16:creationId xmlns:a16="http://schemas.microsoft.com/office/drawing/2014/main" id="{95D79545-CCAC-4005-A34D-F2F19A904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4" y="2243"/>
              <a:ext cx="99" cy="349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30">
              <a:extLst>
                <a:ext uri="{FF2B5EF4-FFF2-40B4-BE49-F238E27FC236}">
                  <a16:creationId xmlns:a16="http://schemas.microsoft.com/office/drawing/2014/main" id="{09B96E31-9F87-4F8F-B6A7-5DEA32F2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9" y="2274"/>
              <a:ext cx="279" cy="289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31">
              <a:extLst>
                <a:ext uri="{FF2B5EF4-FFF2-40B4-BE49-F238E27FC236}">
                  <a16:creationId xmlns:a16="http://schemas.microsoft.com/office/drawing/2014/main" id="{D7D42A1E-AC81-4A53-8C1C-27F4FC1DA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" y="2236"/>
              <a:ext cx="211" cy="341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2">
              <a:extLst>
                <a:ext uri="{FF2B5EF4-FFF2-40B4-BE49-F238E27FC236}">
                  <a16:creationId xmlns:a16="http://schemas.microsoft.com/office/drawing/2014/main" id="{440ABC50-F352-4A9F-8248-7919E1375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6" y="2260"/>
              <a:ext cx="245" cy="313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33">
              <a:extLst>
                <a:ext uri="{FF2B5EF4-FFF2-40B4-BE49-F238E27FC236}">
                  <a16:creationId xmlns:a16="http://schemas.microsoft.com/office/drawing/2014/main" id="{07604BE0-9619-4BCA-AD39-003040551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9" y="2820"/>
              <a:ext cx="245" cy="313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34">
              <a:extLst>
                <a:ext uri="{FF2B5EF4-FFF2-40B4-BE49-F238E27FC236}">
                  <a16:creationId xmlns:a16="http://schemas.microsoft.com/office/drawing/2014/main" id="{126DA494-9F52-4BC2-94D4-2222117E2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6" y="2831"/>
              <a:ext cx="211" cy="340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Text Box 35">
              <a:extLst>
                <a:ext uri="{FF2B5EF4-FFF2-40B4-BE49-F238E27FC236}">
                  <a16:creationId xmlns:a16="http://schemas.microsoft.com/office/drawing/2014/main" id="{88232DE2-50A8-4071-89D4-B0E363C06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" y="2502"/>
              <a:ext cx="27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</a:rPr>
                <a:t>...</a:t>
              </a:r>
            </a:p>
          </p:txBody>
        </p:sp>
        <p:sp>
          <p:nvSpPr>
            <p:cNvPr id="40999" name="Text Box 36">
              <a:extLst>
                <a:ext uri="{FF2B5EF4-FFF2-40B4-BE49-F238E27FC236}">
                  <a16:creationId xmlns:a16="http://schemas.microsoft.com/office/drawing/2014/main" id="{CA388867-538E-4851-B29F-4BB33E2B5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2520"/>
              <a:ext cx="27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</a:rPr>
                <a:t>...</a:t>
              </a:r>
            </a:p>
          </p:txBody>
        </p:sp>
        <p:sp>
          <p:nvSpPr>
            <p:cNvPr id="41000" name="Text Box 37">
              <a:extLst>
                <a:ext uri="{FF2B5EF4-FFF2-40B4-BE49-F238E27FC236}">
                  <a16:creationId xmlns:a16="http://schemas.microsoft.com/office/drawing/2014/main" id="{A63FD144-67A2-4EC5-8BE5-C6BDB9CEE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3094"/>
              <a:ext cx="2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41001" name="Text Box 38">
              <a:extLst>
                <a:ext uri="{FF2B5EF4-FFF2-40B4-BE49-F238E27FC236}">
                  <a16:creationId xmlns:a16="http://schemas.microsoft.com/office/drawing/2014/main" id="{646F4C80-1F0F-4581-BA36-83F531935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3093"/>
              <a:ext cx="2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41002" name="Text Box 39">
              <a:extLst>
                <a:ext uri="{FF2B5EF4-FFF2-40B4-BE49-F238E27FC236}">
                  <a16:creationId xmlns:a16="http://schemas.microsoft.com/office/drawing/2014/main" id="{E81B33DA-ACDC-44B1-9AE5-DEC84458A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561"/>
              <a:ext cx="114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Tính khả dụng</a:t>
              </a:r>
            </a:p>
          </p:txBody>
        </p:sp>
        <p:sp>
          <p:nvSpPr>
            <p:cNvPr id="41003" name="Line 40">
              <a:extLst>
                <a:ext uri="{FF2B5EF4-FFF2-40B4-BE49-F238E27FC236}">
                  <a16:creationId xmlns:a16="http://schemas.microsoft.com/office/drawing/2014/main" id="{5F4E15EB-BEEC-474E-84D4-61A0819A5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8" y="2225"/>
              <a:ext cx="775" cy="379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Line 41">
              <a:extLst>
                <a:ext uri="{FF2B5EF4-FFF2-40B4-BE49-F238E27FC236}">
                  <a16:creationId xmlns:a16="http://schemas.microsoft.com/office/drawing/2014/main" id="{FCE96ECD-AFA0-4953-83DF-E59AE583B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7" y="916"/>
              <a:ext cx="1264" cy="209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42">
              <a:extLst>
                <a:ext uri="{FF2B5EF4-FFF2-40B4-BE49-F238E27FC236}">
                  <a16:creationId xmlns:a16="http://schemas.microsoft.com/office/drawing/2014/main" id="{0104EE2F-2438-49EE-BCB9-6361CFE56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" y="1067"/>
              <a:ext cx="8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9pPr>
            </a:lstStyle>
            <a:p>
              <a:pPr algn="ctr">
                <a:spcBef>
                  <a:spcPts val="1200"/>
                </a:spcBef>
                <a:buSzPct val="100000"/>
                <a:defRPr/>
              </a:pPr>
              <a:r>
                <a:rPr lang="fr-FR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Phát triển</a:t>
              </a:r>
            </a:p>
          </p:txBody>
        </p:sp>
        <p:sp>
          <p:nvSpPr>
            <p:cNvPr id="41006" name="Line 43">
              <a:extLst>
                <a:ext uri="{FF2B5EF4-FFF2-40B4-BE49-F238E27FC236}">
                  <a16:creationId xmlns:a16="http://schemas.microsoft.com/office/drawing/2014/main" id="{B4408193-9FDF-4F9B-B1C7-07BB7F016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5" y="1574"/>
              <a:ext cx="1147" cy="362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Text Box 44">
              <a:extLst>
                <a:ext uri="{FF2B5EF4-FFF2-40B4-BE49-F238E27FC236}">
                  <a16:creationId xmlns:a16="http://schemas.microsoft.com/office/drawing/2014/main" id="{DDAFAF06-30D6-4747-944E-E71F026CE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1967"/>
              <a:ext cx="71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Bảo mật</a:t>
              </a:r>
            </a:p>
          </p:txBody>
        </p:sp>
        <p:sp>
          <p:nvSpPr>
            <p:cNvPr id="41008" name="Line 45">
              <a:extLst>
                <a:ext uri="{FF2B5EF4-FFF2-40B4-BE49-F238E27FC236}">
                  <a16:creationId xmlns:a16="http://schemas.microsoft.com/office/drawing/2014/main" id="{F71A9FF3-B087-4821-B4BE-9A19C3BC0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2" y="1279"/>
              <a:ext cx="371" cy="211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Text Box 46">
              <a:extLst>
                <a:ext uri="{FF2B5EF4-FFF2-40B4-BE49-F238E27FC236}">
                  <a16:creationId xmlns:a16="http://schemas.microsoft.com/office/drawing/2014/main" id="{6F83A86A-FA66-4432-AF02-48114C5F8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1390"/>
              <a:ext cx="2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  <a:latin typeface="Comic Sans MS" panose="030F0702030302020204" pitchFamily="66" charset="0"/>
                </a:rPr>
                <a:t>...</a:t>
              </a:r>
            </a:p>
          </p:txBody>
        </p:sp>
      </p:grpSp>
      <p:pic>
        <p:nvPicPr>
          <p:cNvPr id="40964" name="Picture 47">
            <a:extLst>
              <a:ext uri="{FF2B5EF4-FFF2-40B4-BE49-F238E27FC236}">
                <a16:creationId xmlns:a16="http://schemas.microsoft.com/office/drawing/2014/main" id="{F978DACB-4581-4DD2-8595-09E5699F9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5" name="Text Box 48">
            <a:extLst>
              <a:ext uri="{FF2B5EF4-FFF2-40B4-BE49-F238E27FC236}">
                <a16:creationId xmlns:a16="http://schemas.microsoft.com/office/drawing/2014/main" id="{7E8D569B-C07F-43B8-A701-58BF1C87D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013450"/>
            <a:ext cx="84328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9pPr>
          </a:lstStyle>
          <a:p>
            <a:pPr>
              <a:spcBef>
                <a:spcPts val="1200"/>
              </a:spcBef>
              <a:buClr>
                <a:srgbClr val="352270"/>
              </a:buClr>
              <a:buSzPct val="100000"/>
              <a:buFont typeface="Comic Sans MS" panose="030F0702030302020204" pitchFamily="66" charset="0"/>
              <a:buChar char="•"/>
            </a:pPr>
            <a:r>
              <a:rPr lang="fr-FR" altLang="en-US" sz="2000">
                <a:solidFill>
                  <a:srgbClr val="35227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solidFill>
                  <a:srgbClr val="352270"/>
                </a:solidFill>
                <a:latin typeface="Comic Sans MS" panose="030F0702030302020204" pitchFamily="66" charset="0"/>
              </a:rPr>
              <a:t>Giúp việc tạo ra ứng dụng riêng thông qua từng loại trình duyệt</a:t>
            </a:r>
            <a:endParaRPr lang="fr-FR" altLang="en-US" sz="2000">
              <a:solidFill>
                <a:srgbClr val="35227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E6130C94-C8DD-496D-A80F-185E19A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28600"/>
            <a:ext cx="91773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Sử dụng các loại và các danh mục mục tiêu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203ACD33-1BAF-40DA-9030-2A483CEFE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4" y="1298576"/>
            <a:ext cx="8675687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 indent="-227013"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>
              <a:lnSpc>
                <a:spcPct val="140000"/>
              </a:lnSpc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Những mẫu đặc tả ngắn</a:t>
            </a:r>
          </a:p>
          <a:p>
            <a:pPr>
              <a:spcBef>
                <a:spcPts val="20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Các quy tắc Heuristic cho việc tạo ra, xác nhận, sử dụng lại,, quản lý xung đột,…</a:t>
            </a:r>
            <a:endParaRPr lang="en-US" altLang="en-US" sz="2000"/>
          </a:p>
          <a:p>
            <a:pPr lvl="2">
              <a:lnSpc>
                <a:spcPct val="100000"/>
              </a:lnSpc>
              <a:spcBef>
                <a:spcPts val="1925"/>
              </a:spcBef>
              <a:buClrTx/>
            </a:pPr>
            <a:r>
              <a:rPr lang="en-US" altLang="en-US" sz="2200"/>
              <a:t>“Có mâu thuẫn nào giữa mục tiêu </a:t>
            </a:r>
            <a:r>
              <a:rPr lang="en-US" altLang="en-US" sz="2200" b="1"/>
              <a:t>Thông tin </a:t>
            </a:r>
            <a:r>
              <a:rPr lang="en-US" altLang="en-US" sz="2200"/>
              <a:t>và mục tiêu </a:t>
            </a:r>
            <a:r>
              <a:rPr lang="en-US" altLang="en-US" sz="2200" b="1"/>
              <a:t>Bảo mật </a:t>
            </a:r>
            <a:r>
              <a:rPr lang="en-US" altLang="en-US" sz="2200"/>
              <a:t>không?"</a:t>
            </a:r>
          </a:p>
          <a:p>
            <a:pPr>
              <a:lnSpc>
                <a:spcPct val="100000"/>
              </a:lnSpc>
              <a:spcBef>
                <a:spcPts val="1925"/>
              </a:spcBef>
              <a:buClrTx/>
            </a:pPr>
            <a:r>
              <a:rPr lang="en-US" altLang="en-US" sz="2200">
                <a:solidFill>
                  <a:srgbClr val="009999"/>
                </a:solidFill>
              </a:rPr>
              <a:t>		“Mục tiêu </a:t>
            </a:r>
            <a:r>
              <a:rPr lang="en-US" altLang="en-US" sz="2200" b="1">
                <a:solidFill>
                  <a:srgbClr val="009999"/>
                </a:solidFill>
              </a:rPr>
              <a:t>Bảo mật </a:t>
            </a:r>
            <a:r>
              <a:rPr lang="en-US" altLang="en-US" sz="2200">
                <a:solidFill>
                  <a:srgbClr val="009999"/>
                </a:solidFill>
              </a:rPr>
              <a:t>là </a:t>
            </a:r>
            <a:r>
              <a:rPr lang="en-US" altLang="en-US" sz="2200" b="1">
                <a:solidFill>
                  <a:srgbClr val="009999"/>
                </a:solidFill>
              </a:rPr>
              <a:t>Tránh</a:t>
            </a:r>
            <a:r>
              <a:rPr lang="en-US" altLang="en-US" sz="2200">
                <a:solidFill>
                  <a:srgbClr val="009999"/>
                </a:solidFill>
              </a:rPr>
              <a:t> các mục tiêu về các thông tin nhạy cảm"</a:t>
            </a:r>
          </a:p>
          <a:p>
            <a:pPr>
              <a:spcBef>
                <a:spcPts val="1925"/>
              </a:spcBef>
              <a:buClrTx/>
            </a:pPr>
            <a:r>
              <a:rPr lang="en-US" altLang="en-US" sz="2200">
                <a:solidFill>
                  <a:srgbClr val="009999"/>
                </a:solidFill>
              </a:rPr>
              <a:t>		“Mục tiêu </a:t>
            </a:r>
            <a:r>
              <a:rPr lang="en-US" altLang="en-US" sz="2200" b="1">
                <a:solidFill>
                  <a:srgbClr val="009999"/>
                </a:solidFill>
              </a:rPr>
              <a:t>An toàn </a:t>
            </a:r>
            <a:r>
              <a:rPr lang="en-US" altLang="en-US" sz="2200">
                <a:solidFill>
                  <a:srgbClr val="009999"/>
                </a:solidFill>
              </a:rPr>
              <a:t>có </a:t>
            </a:r>
            <a:r>
              <a:rPr lang="en-US" altLang="en-US" sz="2200" b="1">
                <a:solidFill>
                  <a:srgbClr val="009999"/>
                </a:solidFill>
              </a:rPr>
              <a:t>mức độ </a:t>
            </a:r>
            <a:r>
              <a:rPr lang="vi-VN" altLang="en-US" sz="2200" b="1">
                <a:solidFill>
                  <a:srgbClr val="009999"/>
                </a:solidFill>
              </a:rPr>
              <a:t>ư</a:t>
            </a:r>
            <a:r>
              <a:rPr lang="en-US" altLang="en-US" sz="2200" b="1">
                <a:solidFill>
                  <a:srgbClr val="009999"/>
                </a:solidFill>
              </a:rPr>
              <a:t>u tiên cao nhất </a:t>
            </a:r>
            <a:r>
              <a:rPr lang="en-US" altLang="en-US" sz="2200">
                <a:solidFill>
                  <a:srgbClr val="009999"/>
                </a:solidFill>
              </a:rPr>
              <a:t>trong giải quyết xung đột"</a:t>
            </a:r>
          </a:p>
          <a:p>
            <a:pPr>
              <a:lnSpc>
                <a:spcPct val="40000"/>
              </a:lnSpc>
              <a:spcBef>
                <a:spcPts val="1500"/>
              </a:spcBef>
              <a:buClrTx/>
            </a:pPr>
            <a:endParaRPr lang="en-US" altLang="en-US" sz="2000">
              <a:solidFill>
                <a:srgbClr val="663300"/>
              </a:solidFill>
            </a:endParaRP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 sz="2000">
                <a:solidFill>
                  <a:srgbClr val="327A94"/>
                </a:solidFill>
              </a:rPr>
              <a:t>	  </a:t>
            </a:r>
            <a:r>
              <a:rPr lang="en-US" altLang="en-US" i="1"/>
              <a:t>Nhiều loại và danh mục cụ thể h</a:t>
            </a:r>
            <a:r>
              <a:rPr lang="vi-VN" altLang="en-US" i="1"/>
              <a:t>ơ</a:t>
            </a:r>
            <a:r>
              <a:rPr lang="en-US" altLang="en-US" i="1"/>
              <a:t>n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 i="1"/>
              <a:t>				     </a:t>
            </a:r>
            <a:r>
              <a:rPr lang="fr-FR" altLang="en-US" b="1" i="1">
                <a:latin typeface="Symbol" panose="05050102010706020507" pitchFamily="18" charset="2"/>
              </a:rPr>
              <a:t></a:t>
            </a:r>
            <a:r>
              <a:rPr lang="en-US" altLang="en-US" i="1"/>
              <a:t>  nhiều luật heuristic cụ thể h</a:t>
            </a:r>
            <a:r>
              <a:rPr lang="vi-VN" altLang="en-US" i="1"/>
              <a:t>ơ</a:t>
            </a:r>
            <a:r>
              <a:rPr lang="en-US" altLang="en-US" i="1"/>
              <a:t>n</a:t>
            </a: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C21D8ABB-598E-4F31-B29A-6F04C06B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4D42B3C-9859-4A65-B420-820C88ECF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9" y="0"/>
            <a:ext cx="7970837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00">
              <a:solidFill>
                <a:srgbClr val="CC0000"/>
              </a:solidFill>
            </a:endParaRP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CC1FA46-2E0D-485E-915A-5E08877F4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1009650"/>
            <a:ext cx="8945562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Mục tiêu sàng lọc/ trừu tượng, nh</a:t>
            </a:r>
            <a:r>
              <a:rPr lang="vi-VN">
                <a:solidFill>
                  <a:srgbClr val="352270"/>
                </a:solidFill>
                <a:latin typeface="Arial" panose="020B0604020202020204" pitchFamily="34" charset="0"/>
              </a:rPr>
              <a:t>ư</a:t>
            </a: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 c</a:t>
            </a:r>
            <a:r>
              <a:rPr lang="vi-VN">
                <a:solidFill>
                  <a:srgbClr val="352270"/>
                </a:solidFill>
                <a:latin typeface="Arial" panose="020B0604020202020204" pitchFamily="34" charset="0"/>
              </a:rPr>
              <a:t>ơ</a:t>
            </a: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 chế cấu trúc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Cho thấy các liên kết đóng gói giữa các mục tiêu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Bỏ đi những rắc rối của yêu cầu (mục tiêu nhỏ)</a:t>
            </a:r>
            <a:endParaRPr lang="en-US" sz="2000">
              <a:solidFill>
                <a:srgbClr val="009999"/>
              </a:solidFill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Cung cấp lý do cho các yêu cầu (mục tiêu của lớp cha)</a:t>
            </a:r>
            <a:endParaRPr lang="en-US" sz="2000">
              <a:solidFill>
                <a:srgbClr val="009999"/>
              </a:solidFill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Truy xuất phong phú:  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mục tiêu chiến l</a:t>
            </a:r>
            <a:r>
              <a:rPr lang="vi-VN" sz="20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ợc</a:t>
            </a:r>
            <a:r>
              <a:rPr lang="fr-FR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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yêu cầu kỹ thuật</a:t>
            </a:r>
          </a:p>
          <a:p>
            <a:pPr lvl="1">
              <a:spcBef>
                <a:spcPts val="62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Có thể sử dụng để xây dựng tài liệu yêu cầu (cf. chap. 16)</a:t>
            </a:r>
            <a:r>
              <a:rPr lang="ar-SA" sz="2000">
                <a:solidFill>
                  <a:srgbClr val="009999"/>
                </a:solidFill>
                <a:latin typeface="Arial" panose="020B0604020202020204" pitchFamily="34" charset="0"/>
              </a:rPr>
              <a:t>‏</a:t>
            </a:r>
            <a:endParaRPr lang="en-US" sz="20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grpSp>
        <p:nvGrpSpPr>
          <p:cNvPr id="45060" name="Group 3">
            <a:extLst>
              <a:ext uri="{FF2B5EF4-FFF2-40B4-BE49-F238E27FC236}">
                <a16:creationId xmlns:a16="http://schemas.microsoft.com/office/drawing/2014/main" id="{993B1F2A-B6A1-4EB0-8C9C-564E5D46C0D6}"/>
              </a:ext>
            </a:extLst>
          </p:cNvPr>
          <p:cNvGrpSpPr>
            <a:grpSpLocks/>
          </p:cNvGrpSpPr>
          <p:nvPr/>
        </p:nvGrpSpPr>
        <p:grpSpPr bwMode="auto">
          <a:xfrm>
            <a:off x="1765300" y="196850"/>
            <a:ext cx="674688" cy="673100"/>
            <a:chOff x="152" y="124"/>
            <a:chExt cx="425" cy="424"/>
          </a:xfrm>
        </p:grpSpPr>
        <p:sp>
          <p:nvSpPr>
            <p:cNvPr id="45062" name="Oval 4">
              <a:extLst>
                <a:ext uri="{FF2B5EF4-FFF2-40B4-BE49-F238E27FC236}">
                  <a16:creationId xmlns:a16="http://schemas.microsoft.com/office/drawing/2014/main" id="{853A4790-FA3A-4C45-8D2E-7BB5918A5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124"/>
              <a:ext cx="425" cy="424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3" name="Oval 5">
              <a:extLst>
                <a:ext uri="{FF2B5EF4-FFF2-40B4-BE49-F238E27FC236}">
                  <a16:creationId xmlns:a16="http://schemas.microsoft.com/office/drawing/2014/main" id="{87A94B3F-F812-45E0-85B3-6E7CD0745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149"/>
              <a:ext cx="375" cy="3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4" name="Oval 6">
              <a:extLst>
                <a:ext uri="{FF2B5EF4-FFF2-40B4-BE49-F238E27FC236}">
                  <a16:creationId xmlns:a16="http://schemas.microsoft.com/office/drawing/2014/main" id="{84E47D86-D620-450F-9235-08CFF329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174"/>
              <a:ext cx="325" cy="324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5" name="Oval 7">
              <a:extLst>
                <a:ext uri="{FF2B5EF4-FFF2-40B4-BE49-F238E27FC236}">
                  <a16:creationId xmlns:a16="http://schemas.microsoft.com/office/drawing/2014/main" id="{3B5B8902-C287-41D5-B60D-6BB570D2B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99"/>
              <a:ext cx="274" cy="2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6" name="Oval 8">
              <a:extLst>
                <a:ext uri="{FF2B5EF4-FFF2-40B4-BE49-F238E27FC236}">
                  <a16:creationId xmlns:a16="http://schemas.microsoft.com/office/drawing/2014/main" id="{6D266B4A-471C-412E-BD84-EE1F10CF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224"/>
              <a:ext cx="224" cy="2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7" name="Oval 9">
              <a:extLst>
                <a:ext uri="{FF2B5EF4-FFF2-40B4-BE49-F238E27FC236}">
                  <a16:creationId xmlns:a16="http://schemas.microsoft.com/office/drawing/2014/main" id="{A2597B01-84DE-4DA0-A3F1-496A1F709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249"/>
              <a:ext cx="175" cy="1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8" name="Oval 10">
              <a:extLst>
                <a:ext uri="{FF2B5EF4-FFF2-40B4-BE49-F238E27FC236}">
                  <a16:creationId xmlns:a16="http://schemas.microsoft.com/office/drawing/2014/main" id="{0B04DF28-23F7-45D8-AA14-5A9F2022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" y="273"/>
              <a:ext cx="123" cy="1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9" name="Oval 11">
              <a:extLst>
                <a:ext uri="{FF2B5EF4-FFF2-40B4-BE49-F238E27FC236}">
                  <a16:creationId xmlns:a16="http://schemas.microsoft.com/office/drawing/2014/main" id="{8E22457B-A24E-49D3-9B6B-0D804B559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299"/>
              <a:ext cx="74" cy="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  <p:graphicFrame>
        <p:nvGraphicFramePr>
          <p:cNvPr id="45061" name="Object 12">
            <a:extLst>
              <a:ext uri="{FF2B5EF4-FFF2-40B4-BE49-F238E27FC236}">
                <a16:creationId xmlns:a16="http://schemas.microsoft.com/office/drawing/2014/main" id="{31085E99-FFBF-44B8-A69E-4E64B0182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9" y="3997326"/>
          <a:ext cx="9139237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Picture" r:id="rId4" imgW="5759196" imgH="1283208" progId="Word.Picture.8">
                  <p:embed/>
                </p:oleObj>
              </mc:Choice>
              <mc:Fallback>
                <p:oleObj name="Picture" r:id="rId4" imgW="5759196" imgH="1283208" progId="Word.Picture.8">
                  <p:embed/>
                  <p:pic>
                    <p:nvPicPr>
                      <p:cNvPr id="45061" name="Object 12">
                        <a:extLst>
                          <a:ext uri="{FF2B5EF4-FFF2-40B4-BE49-F238E27FC236}">
                            <a16:creationId xmlns:a16="http://schemas.microsoft.com/office/drawing/2014/main" id="{31085E99-FFBF-44B8-A69E-4E64B0182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9" y="3997326"/>
                        <a:ext cx="9139237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23546C89-3814-42A0-A6C0-90DD5226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6035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(2)</a:t>
            </a:r>
            <a:r>
              <a:rPr lang="ar-SA" altLang="en-US" sz="2000">
                <a:solidFill>
                  <a:srgbClr val="CC0000"/>
                </a:solidFill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9B45DF6B-8072-44A0-B62C-2AFC827DF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249363"/>
            <a:ext cx="90328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9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Mục tiêu hỗ trợ chuỗi các đối số thỏa mãn</a:t>
            </a:r>
            <a:endParaRPr lang="en-US" sz="1800">
              <a:solidFill>
                <a:srgbClr val="35227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defRPr/>
            </a:pPr>
            <a:r>
              <a:rPr lang="fr-FR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  Req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, Exp, Dom </a:t>
            </a:r>
            <a:r>
              <a:rPr lang="fr-FR" b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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  </a:t>
            </a:r>
            <a:r>
              <a:rPr lang="fr-FR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G 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,</a:t>
            </a:r>
            <a:r>
              <a:rPr lang="fr-FR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SubG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, Exp, Dom </a:t>
            </a:r>
            <a:r>
              <a:rPr lang="fr-FR" b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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  </a:t>
            </a:r>
            <a:r>
              <a:rPr lang="fr-FR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G</a:t>
            </a:r>
          </a:p>
          <a:p>
            <a:pPr>
              <a:lnSpc>
                <a:spcPct val="130000"/>
              </a:lnSpc>
              <a:spcBef>
                <a:spcPts val="688"/>
              </a:spcBef>
              <a:buSzPct val="100000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 </a:t>
            </a:r>
            <a:r>
              <a:rPr lang="fr-FR" i="1">
                <a:solidFill>
                  <a:srgbClr val="009999"/>
                </a:solidFill>
                <a:latin typeface="Arial" panose="020B0604020202020204" pitchFamily="34" charset="0"/>
              </a:rPr>
              <a:t>     </a:t>
            </a:r>
            <a:r>
              <a:rPr lang="fr-FR" sz="2200" i="1">
                <a:solidFill>
                  <a:srgbClr val="009999"/>
                </a:solidFill>
                <a:latin typeface="Arial" panose="020B0604020202020204" pitchFamily="34" charset="0"/>
              </a:rPr>
              <a:t>“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Theo quan điểm về thuộc tính miền trong </a:t>
            </a:r>
            <a:r>
              <a:rPr lang="fr-FR" sz="2200" i="1">
                <a:solidFill>
                  <a:srgbClr val="352270"/>
                </a:solidFill>
                <a:latin typeface="Arial" panose="020B0604020202020204" pitchFamily="34" charset="0"/>
              </a:rPr>
              <a:t>Dom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, </a:t>
            </a:r>
          </a:p>
          <a:p>
            <a:pPr>
              <a:lnSpc>
                <a:spcPct val="90000"/>
              </a:lnSpc>
              <a:spcBef>
                <a:spcPts val="550"/>
              </a:spcBef>
              <a:buSzPct val="100000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       các yêu cầu/mục tiêu nhỏ trong </a:t>
            </a:r>
            <a:r>
              <a:rPr lang="fr-FR" sz="2200" i="1">
                <a:solidFill>
                  <a:srgbClr val="352270"/>
                </a:solidFill>
                <a:latin typeface="Arial" panose="020B0604020202020204" pitchFamily="34" charset="0"/>
              </a:rPr>
              <a:t>Req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/</a:t>
            </a:r>
            <a:r>
              <a:rPr lang="fr-FR" sz="2200">
                <a:solidFill>
                  <a:srgbClr val="352270"/>
                </a:solidFill>
                <a:latin typeface="Arial" panose="020B0604020202020204" pitchFamily="34" charset="0"/>
              </a:rPr>
              <a:t>SubG</a:t>
            </a:r>
            <a:r>
              <a:rPr 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 đảm bảo rằng mục tiêu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 </a:t>
            </a:r>
            <a:r>
              <a:rPr lang="fr-FR" sz="2200" b="1" i="1">
                <a:solidFill>
                  <a:srgbClr val="800080"/>
                </a:solidFill>
                <a:latin typeface="Arial" panose="020B0604020202020204" pitchFamily="34" charset="0"/>
              </a:rPr>
              <a:t>G</a:t>
            </a:r>
            <a:r>
              <a:rPr lang="fr-FR" sz="2200" b="1" i="1">
                <a:solidFill>
                  <a:srgbClr val="009999"/>
                </a:solidFill>
                <a:latin typeface="Arial" panose="020B0604020202020204" pitchFamily="34" charset="0"/>
              </a:rPr>
              <a:t>  </a:t>
            </a:r>
            <a:r>
              <a:rPr lang="fr-FR" sz="2200">
                <a:solidFill>
                  <a:srgbClr val="009999"/>
                </a:solidFill>
                <a:latin typeface="Arial" panose="020B0604020202020204" pitchFamily="34" charset="0"/>
              </a:rPr>
              <a:t>đư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ợc thỏa mãn theo mong muốn trong </a:t>
            </a:r>
            <a:r>
              <a:rPr lang="fr-FR" sz="2200" i="1">
                <a:solidFill>
                  <a:srgbClr val="352270"/>
                </a:solidFill>
                <a:latin typeface="Arial" panose="020B0604020202020204" pitchFamily="34" charset="0"/>
              </a:rPr>
              <a:t>Exp</a:t>
            </a:r>
            <a:r>
              <a:rPr lang="fr-FR" sz="2200" i="1">
                <a:solidFill>
                  <a:srgbClr val="009999"/>
                </a:solidFill>
                <a:latin typeface="Arial" panose="020B0604020202020204" pitchFamily="34" charset="0"/>
              </a:rPr>
              <a:t>”</a:t>
            </a:r>
          </a:p>
          <a:p>
            <a:pPr>
              <a:lnSpc>
                <a:spcPct val="180000"/>
              </a:lnSpc>
              <a:spcBef>
                <a:spcPts val="825"/>
              </a:spcBef>
              <a:buSzPct val="100000"/>
              <a:defRPr/>
            </a:pPr>
            <a:r>
              <a:rPr lang="fr-FR" b="1" i="1">
                <a:solidFill>
                  <a:srgbClr val="009999"/>
                </a:solidFill>
                <a:latin typeface="Arial" panose="020B0604020202020204" pitchFamily="34" charset="0"/>
              </a:rPr>
              <a:t>	   </a:t>
            </a:r>
            <a:r>
              <a:rPr lang="fr-FR" sz="2200" b="1" i="1">
                <a:solidFill>
                  <a:srgbClr val="5F5F5F"/>
                </a:solidFill>
                <a:latin typeface="Arial" panose="020B0604020202020204" pitchFamily="34" charset="0"/>
              </a:rPr>
              <a:t>R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: 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doorsState = ‘closed’  </a:t>
            </a:r>
            <a:r>
              <a:rPr lang="fr-FR" sz="22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if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  measuredSpeed </a:t>
            </a:r>
            <a:r>
              <a:rPr lang="en-US" b="1">
                <a:solidFill>
                  <a:srgbClr val="5F5F5F"/>
                </a:solidFill>
              </a:rPr>
              <a:t>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 0</a:t>
            </a:r>
          </a:p>
          <a:p>
            <a:pPr>
              <a:lnSpc>
                <a:spcPct val="70000"/>
              </a:lnSpc>
              <a:spcBef>
                <a:spcPts val="1350"/>
              </a:spcBef>
              <a:buSzPct val="100000"/>
              <a:defRPr/>
            </a:pPr>
            <a:r>
              <a:rPr lang="fr-FR" b="1">
                <a:solidFill>
                  <a:srgbClr val="5F5F5F"/>
                </a:solidFill>
                <a:latin typeface="Arial" panose="020B0604020202020204" pitchFamily="34" charset="0"/>
              </a:rPr>
              <a:t>	   </a:t>
            </a:r>
            <a:r>
              <a:rPr lang="fr-FR" sz="2200" b="1" i="1">
                <a:solidFill>
                  <a:srgbClr val="5F5F5F"/>
                </a:solidFill>
                <a:latin typeface="Arial" panose="020B0604020202020204" pitchFamily="34" charset="0"/>
              </a:rPr>
              <a:t>E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: 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Doors are closed 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fr-FR" sz="22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iff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doorsState = ‘closed’ </a:t>
            </a:r>
            <a:r>
              <a:rPr lang="fr-FR">
                <a:solidFill>
                  <a:srgbClr val="5F5F5F"/>
                </a:solidFill>
                <a:latin typeface="Arial" panose="020B0604020202020204" pitchFamily="34" charset="0"/>
              </a:rPr>
              <a:t>   </a:t>
            </a:r>
            <a:r>
              <a:rPr lang="fr-FR" sz="1800">
                <a:solidFill>
                  <a:srgbClr val="5F5F5F"/>
                </a:solidFill>
                <a:latin typeface="Arial" panose="020B0604020202020204" pitchFamily="34" charset="0"/>
              </a:rPr>
              <a:t>(</a:t>
            </a:r>
            <a:r>
              <a:rPr lang="en-US" sz="1800" b="1">
                <a:solidFill>
                  <a:srgbClr val="800080"/>
                </a:solidFill>
              </a:rPr>
              <a:t></a:t>
            </a:r>
            <a:r>
              <a:rPr lang="fr-FR" sz="1800">
                <a:solidFill>
                  <a:srgbClr val="5F5F5F"/>
                </a:solidFill>
                <a:latin typeface="Arial" panose="020B0604020202020204" pitchFamily="34" charset="0"/>
              </a:rPr>
              <a:t> door actuators)</a:t>
            </a:r>
            <a:r>
              <a:rPr lang="ar-SA" sz="1800">
                <a:solidFill>
                  <a:srgbClr val="5F5F5F"/>
                </a:solidFill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sz="18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>
              <a:lnSpc>
                <a:spcPct val="60000"/>
              </a:lnSpc>
              <a:spcBef>
                <a:spcPts val="1350"/>
              </a:spcBef>
              <a:buSzPct val="100000"/>
              <a:defRPr/>
            </a:pP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               measuredSpeed = physicalSpeed</a:t>
            </a:r>
            <a:r>
              <a:rPr lang="fr-FR">
                <a:solidFill>
                  <a:srgbClr val="5F5F5F"/>
                </a:solidFill>
                <a:latin typeface="Arial" panose="020B0604020202020204" pitchFamily="34" charset="0"/>
              </a:rPr>
              <a:t>                 </a:t>
            </a:r>
            <a:r>
              <a:rPr lang="fr-FR" sz="1800">
                <a:solidFill>
                  <a:srgbClr val="5F5F5F"/>
                </a:solidFill>
                <a:latin typeface="Arial" panose="020B0604020202020204" pitchFamily="34" charset="0"/>
              </a:rPr>
              <a:t>(</a:t>
            </a:r>
            <a:r>
              <a:rPr lang="en-US" sz="1800" b="1">
                <a:solidFill>
                  <a:srgbClr val="800080"/>
                </a:solidFill>
              </a:rPr>
              <a:t></a:t>
            </a:r>
            <a:r>
              <a:rPr lang="fr-FR" sz="1800">
                <a:solidFill>
                  <a:srgbClr val="5F5F5F"/>
                </a:solidFill>
                <a:latin typeface="Arial" panose="020B0604020202020204" pitchFamily="34" charset="0"/>
              </a:rPr>
              <a:t> speedometer)</a:t>
            </a:r>
            <a:r>
              <a:rPr lang="ar-SA" sz="18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US" sz="18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650"/>
              </a:spcBef>
              <a:buSzPct val="100000"/>
              <a:defRPr/>
            </a:pPr>
            <a:r>
              <a:rPr lang="fr-FR" b="1">
                <a:solidFill>
                  <a:srgbClr val="5F5F5F"/>
                </a:solidFill>
                <a:latin typeface="Arial" panose="020B0604020202020204" pitchFamily="34" charset="0"/>
              </a:rPr>
              <a:t>       </a:t>
            </a:r>
            <a:r>
              <a:rPr lang="fr-FR" sz="2200" b="1" i="1">
                <a:solidFill>
                  <a:srgbClr val="5F5F5F"/>
                </a:solidFill>
                <a:latin typeface="Arial" panose="020B0604020202020204" pitchFamily="34" charset="0"/>
              </a:rPr>
              <a:t>D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: 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Train is moving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  iff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physicalSpeed </a:t>
            </a:r>
            <a:r>
              <a:rPr lang="en-US" b="1">
                <a:solidFill>
                  <a:srgbClr val="352270"/>
                </a:solidFill>
              </a:rPr>
              <a:t>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 0</a:t>
            </a:r>
          </a:p>
          <a:p>
            <a:pPr>
              <a:lnSpc>
                <a:spcPct val="90000"/>
              </a:lnSpc>
              <a:spcBef>
                <a:spcPts val="1650"/>
              </a:spcBef>
              <a:buSzPct val="100000"/>
              <a:defRPr/>
            </a:pPr>
            <a:r>
              <a:rPr lang="fr-FR" b="1" i="1">
                <a:solidFill>
                  <a:srgbClr val="800080"/>
                </a:solidFill>
                <a:latin typeface="Arial" panose="020B0604020202020204" pitchFamily="34" charset="0"/>
              </a:rPr>
              <a:t>       G:   </a:t>
            </a:r>
            <a:r>
              <a:rPr lang="fr-FR" sz="2200">
                <a:solidFill>
                  <a:srgbClr val="800080"/>
                </a:solidFill>
                <a:latin typeface="Arial" panose="020B0604020202020204" pitchFamily="34" charset="0"/>
              </a:rPr>
              <a:t>Doors are closed </a:t>
            </a:r>
            <a:r>
              <a:rPr lang="fr-FR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if  </a:t>
            </a:r>
            <a:r>
              <a:rPr lang="fr-FR" sz="2200">
                <a:solidFill>
                  <a:srgbClr val="800080"/>
                </a:solidFill>
                <a:latin typeface="Arial" panose="020B0604020202020204" pitchFamily="34" charset="0"/>
              </a:rPr>
              <a:t>train is moving</a:t>
            </a:r>
          </a:p>
        </p:txBody>
      </p:sp>
      <p:grpSp>
        <p:nvGrpSpPr>
          <p:cNvPr id="47108" name="Group 3">
            <a:extLst>
              <a:ext uri="{FF2B5EF4-FFF2-40B4-BE49-F238E27FC236}">
                <a16:creationId xmlns:a16="http://schemas.microsoft.com/office/drawing/2014/main" id="{E4C27AEA-8AC0-4902-AF17-3F017EB8F895}"/>
              </a:ext>
            </a:extLst>
          </p:cNvPr>
          <p:cNvGrpSpPr>
            <a:grpSpLocks/>
          </p:cNvGrpSpPr>
          <p:nvPr/>
        </p:nvGrpSpPr>
        <p:grpSpPr bwMode="auto">
          <a:xfrm>
            <a:off x="1722439" y="282576"/>
            <a:ext cx="790575" cy="773113"/>
            <a:chOff x="125" y="178"/>
            <a:chExt cx="498" cy="487"/>
          </a:xfrm>
        </p:grpSpPr>
        <p:sp>
          <p:nvSpPr>
            <p:cNvPr id="47109" name="Oval 4">
              <a:extLst>
                <a:ext uri="{FF2B5EF4-FFF2-40B4-BE49-F238E27FC236}">
                  <a16:creationId xmlns:a16="http://schemas.microsoft.com/office/drawing/2014/main" id="{69C27C30-BD9D-45D9-8430-99A399F2B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78"/>
              <a:ext cx="498" cy="487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0" name="Oval 5">
              <a:extLst>
                <a:ext uri="{FF2B5EF4-FFF2-40B4-BE49-F238E27FC236}">
                  <a16:creationId xmlns:a16="http://schemas.microsoft.com/office/drawing/2014/main" id="{4ECED010-C507-4E4C-9B60-2FA1181CC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207"/>
              <a:ext cx="439" cy="429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1" name="Oval 6">
              <a:extLst>
                <a:ext uri="{FF2B5EF4-FFF2-40B4-BE49-F238E27FC236}">
                  <a16:creationId xmlns:a16="http://schemas.microsoft.com/office/drawing/2014/main" id="{3D393AD7-D5DC-4B9F-8B30-DE0578F0E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35"/>
              <a:ext cx="380" cy="372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2" name="Oval 7">
              <a:extLst>
                <a:ext uri="{FF2B5EF4-FFF2-40B4-BE49-F238E27FC236}">
                  <a16:creationId xmlns:a16="http://schemas.microsoft.com/office/drawing/2014/main" id="{EA11F4E4-B266-47F3-8F66-9D83C1EB2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" y="264"/>
              <a:ext cx="321" cy="31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3" name="Oval 8">
              <a:extLst>
                <a:ext uri="{FF2B5EF4-FFF2-40B4-BE49-F238E27FC236}">
                  <a16:creationId xmlns:a16="http://schemas.microsoft.com/office/drawing/2014/main" id="{A80D10F1-B364-41D7-9615-CEEB3F33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293"/>
              <a:ext cx="263" cy="257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4" name="Oval 9">
              <a:extLst>
                <a:ext uri="{FF2B5EF4-FFF2-40B4-BE49-F238E27FC236}">
                  <a16:creationId xmlns:a16="http://schemas.microsoft.com/office/drawing/2014/main" id="{01517346-8873-4D56-8548-09F87EA7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322"/>
              <a:ext cx="205" cy="199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5" name="Oval 10">
              <a:extLst>
                <a:ext uri="{FF2B5EF4-FFF2-40B4-BE49-F238E27FC236}">
                  <a16:creationId xmlns:a16="http://schemas.microsoft.com/office/drawing/2014/main" id="{7232F761-D596-4F95-B53B-20544BA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351"/>
              <a:ext cx="146" cy="14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6" name="Oval 11">
              <a:extLst>
                <a:ext uri="{FF2B5EF4-FFF2-40B4-BE49-F238E27FC236}">
                  <a16:creationId xmlns:a16="http://schemas.microsoft.com/office/drawing/2014/main" id="{B00E0C14-4A31-480E-A76B-85B5F2A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378"/>
              <a:ext cx="87" cy="85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10B446EB-37E7-4763-A127-87B02A223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300038"/>
            <a:ext cx="7875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 </a:t>
            </a:r>
            <a:r>
              <a:rPr lang="en-US" altLang="en-US" sz="2800">
                <a:solidFill>
                  <a:srgbClr val="CC0000"/>
                </a:solidFill>
              </a:rPr>
              <a:t> </a:t>
            </a:r>
            <a:r>
              <a:rPr lang="en-US" altLang="en-US" sz="2000">
                <a:solidFill>
                  <a:srgbClr val="CC0000"/>
                </a:solidFill>
              </a:rPr>
              <a:t>(3)</a:t>
            </a:r>
            <a:r>
              <a:rPr lang="ar-SA" altLang="en-US" sz="2000">
                <a:solidFill>
                  <a:srgbClr val="CC0000"/>
                </a:solidFill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EB73821E-EAEE-4BB7-8CD0-D36464F83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1" y="1100139"/>
            <a:ext cx="8372475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</a:pP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cung cấp một tiêu chí để hoàn thành yêu cầu</a:t>
            </a:r>
            <a:endParaRPr lang="en-US" altLang="en-US">
              <a:solidFill>
                <a:srgbClr val="35227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688"/>
              </a:spcBef>
              <a:buSzPct val="100000"/>
            </a:pPr>
            <a:r>
              <a:rPr lang="en-US" altLang="en-US" sz="2600">
                <a:solidFill>
                  <a:srgbClr val="4A427C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 đặt REQ của yêu cầu hoàn thành  nếu cho tất cả các mục tiêu </a:t>
            </a:r>
            <a:r>
              <a:rPr lang="en-US" alt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688"/>
              </a:spcBef>
              <a:buSzPct val="100000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			   {REQ, Exp, Dom} </a:t>
            </a:r>
            <a:r>
              <a:rPr lang="en-US" altLang="en-US" sz="2200" b="1">
                <a:solidFill>
                  <a:srgbClr val="800080"/>
                </a:solidFill>
              </a:rPr>
              <a:t></a:t>
            </a:r>
            <a:r>
              <a:rPr lang="en-US" altLang="en-US" sz="2200">
                <a:solidFill>
                  <a:srgbClr val="800080"/>
                </a:solidFill>
              </a:rPr>
              <a:t>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G</a:t>
            </a:r>
          </a:p>
          <a:p>
            <a:pPr>
              <a:lnSpc>
                <a:spcPct val="19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</a:pP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cung cấp một tiêu chí về sự liên quan đến các yêu cầu  phải trả</a:t>
            </a:r>
          </a:p>
          <a:p>
            <a:pPr>
              <a:lnSpc>
                <a:spcPct val="190000"/>
              </a:lnSpc>
              <a:spcBef>
                <a:spcPts val="1200"/>
              </a:spcBef>
              <a:buClr>
                <a:srgbClr val="800080"/>
              </a:buClr>
              <a:buSzPct val="100000"/>
            </a:pPr>
            <a:r>
              <a:rPr lang="en-US" altLang="en-US" sz="2600">
                <a:solidFill>
                  <a:srgbClr val="352270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600">
                <a:solidFill>
                  <a:srgbClr val="4A427C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r trong REQ thích hợp </a:t>
            </a:r>
            <a:r>
              <a:rPr lang="en-US" altLang="en-US" sz="2200">
                <a:solidFill>
                  <a:srgbClr val="CC00FF"/>
                </a:solidFill>
                <a:latin typeface="Arial" panose="020B0604020202020204" pitchFamily="34" charset="0"/>
              </a:rPr>
              <a:t>nếu với một số số </a:t>
            </a:r>
            <a:r>
              <a:rPr lang="en-US" alt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688"/>
              </a:spcBef>
              <a:buSzPct val="100000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			   r là tham số  {REQ, Exp, Dom} </a:t>
            </a:r>
            <a:r>
              <a:rPr lang="en-US" altLang="en-US" sz="2200" b="1">
                <a:solidFill>
                  <a:srgbClr val="800080"/>
                </a:solidFill>
              </a:rPr>
              <a:t></a:t>
            </a:r>
            <a:r>
              <a:rPr lang="en-US" altLang="en-US" sz="2200">
                <a:solidFill>
                  <a:srgbClr val="800080"/>
                </a:solidFill>
              </a:rPr>
              <a:t></a:t>
            </a:r>
            <a:r>
              <a:rPr lang="fr-FR" altLang="en-US" sz="2200" b="1">
                <a:solidFill>
                  <a:srgbClr val="0099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G</a:t>
            </a:r>
          </a:p>
        </p:txBody>
      </p:sp>
      <p:grpSp>
        <p:nvGrpSpPr>
          <p:cNvPr id="49156" name="Group 3">
            <a:extLst>
              <a:ext uri="{FF2B5EF4-FFF2-40B4-BE49-F238E27FC236}">
                <a16:creationId xmlns:a16="http://schemas.microsoft.com/office/drawing/2014/main" id="{4FE116B0-F836-4278-8419-AADD1ABD56D0}"/>
              </a:ext>
            </a:extLst>
          </p:cNvPr>
          <p:cNvGrpSpPr>
            <a:grpSpLocks/>
          </p:cNvGrpSpPr>
          <p:nvPr/>
        </p:nvGrpSpPr>
        <p:grpSpPr bwMode="auto">
          <a:xfrm>
            <a:off x="1722439" y="282576"/>
            <a:ext cx="790575" cy="773113"/>
            <a:chOff x="125" y="178"/>
            <a:chExt cx="498" cy="487"/>
          </a:xfrm>
        </p:grpSpPr>
        <p:sp>
          <p:nvSpPr>
            <p:cNvPr id="49157" name="Oval 4">
              <a:extLst>
                <a:ext uri="{FF2B5EF4-FFF2-40B4-BE49-F238E27FC236}">
                  <a16:creationId xmlns:a16="http://schemas.microsoft.com/office/drawing/2014/main" id="{45D865D9-F6D6-4BA3-83B4-612D72914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78"/>
              <a:ext cx="498" cy="487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58" name="Oval 5">
              <a:extLst>
                <a:ext uri="{FF2B5EF4-FFF2-40B4-BE49-F238E27FC236}">
                  <a16:creationId xmlns:a16="http://schemas.microsoft.com/office/drawing/2014/main" id="{5232ADCB-F319-49C4-BD5D-59566A5F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207"/>
              <a:ext cx="439" cy="429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59" name="Oval 6">
              <a:extLst>
                <a:ext uri="{FF2B5EF4-FFF2-40B4-BE49-F238E27FC236}">
                  <a16:creationId xmlns:a16="http://schemas.microsoft.com/office/drawing/2014/main" id="{52840834-FD81-4112-98F4-8CA2BFA4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35"/>
              <a:ext cx="380" cy="372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0" name="Oval 7">
              <a:extLst>
                <a:ext uri="{FF2B5EF4-FFF2-40B4-BE49-F238E27FC236}">
                  <a16:creationId xmlns:a16="http://schemas.microsoft.com/office/drawing/2014/main" id="{75215A62-9ACE-4E6C-8F08-1DF5AD7C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" y="264"/>
              <a:ext cx="321" cy="31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1" name="Oval 8">
              <a:extLst>
                <a:ext uri="{FF2B5EF4-FFF2-40B4-BE49-F238E27FC236}">
                  <a16:creationId xmlns:a16="http://schemas.microsoft.com/office/drawing/2014/main" id="{0A1AD701-58A1-4A7D-B9ED-81C7077F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293"/>
              <a:ext cx="263" cy="257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2" name="Oval 9">
              <a:extLst>
                <a:ext uri="{FF2B5EF4-FFF2-40B4-BE49-F238E27FC236}">
                  <a16:creationId xmlns:a16="http://schemas.microsoft.com/office/drawing/2014/main" id="{5C580446-3E50-47CD-A214-A559C534F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322"/>
              <a:ext cx="205" cy="199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3" name="Oval 10">
              <a:extLst>
                <a:ext uri="{FF2B5EF4-FFF2-40B4-BE49-F238E27FC236}">
                  <a16:creationId xmlns:a16="http://schemas.microsoft.com/office/drawing/2014/main" id="{5C088726-0CDF-4D34-9C61-8ED4F9D39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351"/>
              <a:ext cx="146" cy="14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4" name="Oval 11">
              <a:extLst>
                <a:ext uri="{FF2B5EF4-FFF2-40B4-BE49-F238E27FC236}">
                  <a16:creationId xmlns:a16="http://schemas.microsoft.com/office/drawing/2014/main" id="{F5E3E508-8847-4239-B379-E568613A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378"/>
              <a:ext cx="87" cy="85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FC10C1E6-FF36-4197-8C01-FBB29C96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6" y="300038"/>
            <a:ext cx="8378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 </a:t>
            </a:r>
            <a:r>
              <a:rPr lang="en-US" altLang="en-US" sz="2800">
                <a:solidFill>
                  <a:srgbClr val="CC0000"/>
                </a:solidFill>
              </a:rPr>
              <a:t> </a:t>
            </a:r>
            <a:r>
              <a:rPr lang="en-US" altLang="en-US" sz="2000">
                <a:solidFill>
                  <a:srgbClr val="CC0000"/>
                </a:solidFill>
              </a:rPr>
              <a:t>(4)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7E78CC77-6582-43B8-9CC3-D5FC48E86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1143000"/>
            <a:ext cx="8680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</a:pP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</a:t>
            </a:r>
            <a:r>
              <a:rPr lang="en-US" alt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-refinement  </a:t>
            </a:r>
            <a:r>
              <a:rPr lang="fr-FR" altLang="en-US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</a:t>
            </a:r>
            <a:r>
              <a:rPr lang="en-US" altLang="en-US">
                <a:solidFill>
                  <a:srgbClr val="009999"/>
                </a:solidFill>
                <a:latin typeface="Arial" panose="020B0604020202020204" pitchFamily="34" charset="0"/>
              </a:rPr>
              <a:t> nắm bắt các lựa chọn thay thế</a:t>
            </a:r>
            <a:endParaRPr lang="en-US" altLang="en-US">
              <a:solidFill>
                <a:srgbClr val="352270"/>
              </a:solidFill>
              <a:latin typeface="Arial" panose="020B0604020202020204" pitchFamily="34" charset="0"/>
            </a:endParaRPr>
          </a:p>
        </p:txBody>
      </p:sp>
      <p:grpSp>
        <p:nvGrpSpPr>
          <p:cNvPr id="51204" name="Group 3">
            <a:extLst>
              <a:ext uri="{FF2B5EF4-FFF2-40B4-BE49-F238E27FC236}">
                <a16:creationId xmlns:a16="http://schemas.microsoft.com/office/drawing/2014/main" id="{801755C5-EEE1-426E-8B60-972D421E2DA3}"/>
              </a:ext>
            </a:extLst>
          </p:cNvPr>
          <p:cNvGrpSpPr>
            <a:grpSpLocks/>
          </p:cNvGrpSpPr>
          <p:nvPr/>
        </p:nvGrpSpPr>
        <p:grpSpPr bwMode="auto">
          <a:xfrm>
            <a:off x="1722438" y="282576"/>
            <a:ext cx="690562" cy="671513"/>
            <a:chOff x="125" y="178"/>
            <a:chExt cx="435" cy="423"/>
          </a:xfrm>
        </p:grpSpPr>
        <p:sp>
          <p:nvSpPr>
            <p:cNvPr id="51206" name="Oval 4">
              <a:extLst>
                <a:ext uri="{FF2B5EF4-FFF2-40B4-BE49-F238E27FC236}">
                  <a16:creationId xmlns:a16="http://schemas.microsoft.com/office/drawing/2014/main" id="{3DF4C84F-DA73-4D12-A797-ECC1E39FE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78"/>
              <a:ext cx="435" cy="4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07" name="Oval 5">
              <a:extLst>
                <a:ext uri="{FF2B5EF4-FFF2-40B4-BE49-F238E27FC236}">
                  <a16:creationId xmlns:a16="http://schemas.microsoft.com/office/drawing/2014/main" id="{235C33C5-8062-45D1-A882-B6B8049EC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" y="203"/>
              <a:ext cx="384" cy="373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08" name="Oval 6">
              <a:extLst>
                <a:ext uri="{FF2B5EF4-FFF2-40B4-BE49-F238E27FC236}">
                  <a16:creationId xmlns:a16="http://schemas.microsoft.com/office/drawing/2014/main" id="{8948CB23-A542-4814-9104-8D36B2F04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28"/>
              <a:ext cx="332" cy="3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09" name="Oval 7">
              <a:extLst>
                <a:ext uri="{FF2B5EF4-FFF2-40B4-BE49-F238E27FC236}">
                  <a16:creationId xmlns:a16="http://schemas.microsoft.com/office/drawing/2014/main" id="{68717AEF-9164-460B-A618-A29F16B53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253"/>
              <a:ext cx="281" cy="273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10" name="Oval 8">
              <a:extLst>
                <a:ext uri="{FF2B5EF4-FFF2-40B4-BE49-F238E27FC236}">
                  <a16:creationId xmlns:a16="http://schemas.microsoft.com/office/drawing/2014/main" id="{0B47A103-4F0C-46BC-8A85-54AC984F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278"/>
              <a:ext cx="229" cy="2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11" name="Oval 9">
              <a:extLst>
                <a:ext uri="{FF2B5EF4-FFF2-40B4-BE49-F238E27FC236}">
                  <a16:creationId xmlns:a16="http://schemas.microsoft.com/office/drawing/2014/main" id="{499752CE-455E-4DFE-A00E-29AC355D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303"/>
              <a:ext cx="178" cy="1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12" name="Oval 10">
              <a:extLst>
                <a:ext uri="{FF2B5EF4-FFF2-40B4-BE49-F238E27FC236}">
                  <a16:creationId xmlns:a16="http://schemas.microsoft.com/office/drawing/2014/main" id="{DD8C52B7-5414-49C4-B66C-6535DD95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327"/>
              <a:ext cx="127" cy="124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13" name="Oval 11">
              <a:extLst>
                <a:ext uri="{FF2B5EF4-FFF2-40B4-BE49-F238E27FC236}">
                  <a16:creationId xmlns:a16="http://schemas.microsoft.com/office/drawing/2014/main" id="{C1C8B560-16C0-476D-A0D4-08D904F68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" y="353"/>
              <a:ext cx="76" cy="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  <p:graphicFrame>
        <p:nvGraphicFramePr>
          <p:cNvPr id="51205" name="Object 12">
            <a:extLst>
              <a:ext uri="{FF2B5EF4-FFF2-40B4-BE49-F238E27FC236}">
                <a16:creationId xmlns:a16="http://schemas.microsoft.com/office/drawing/2014/main" id="{FCDDD7E5-790A-4A0D-97AC-B6F3081E9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2563814"/>
          <a:ext cx="9142412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4" imgW="198205200" imgH="18697320" progId="">
                  <p:embed/>
                </p:oleObj>
              </mc:Choice>
              <mc:Fallback>
                <p:oleObj r:id="rId4" imgW="198205200" imgH="18697320" progId="">
                  <p:embed/>
                  <p:pic>
                    <p:nvPicPr>
                      <p:cNvPr id="51205" name="Object 12">
                        <a:extLst>
                          <a:ext uri="{FF2B5EF4-FFF2-40B4-BE49-F238E27FC236}">
                            <a16:creationId xmlns:a16="http://schemas.microsoft.com/office/drawing/2014/main" id="{FCDDD7E5-790A-4A0D-97AC-B6F3081E9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563814"/>
                        <a:ext cx="9142412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8CE25AA3-0FC9-40D9-B9F7-96093F21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6" y="300038"/>
            <a:ext cx="8378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 </a:t>
            </a:r>
            <a:r>
              <a:rPr lang="en-US" altLang="en-US" sz="2800">
                <a:solidFill>
                  <a:srgbClr val="CC0000"/>
                </a:solidFill>
              </a:rPr>
              <a:t> </a:t>
            </a:r>
            <a:r>
              <a:rPr lang="en-US" altLang="en-US" sz="2000">
                <a:solidFill>
                  <a:srgbClr val="CC0000"/>
                </a:solidFill>
              </a:rPr>
              <a:t>(5)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C60E174E-F69B-40F7-A02F-974484694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6" y="1143000"/>
            <a:ext cx="8964613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 marL="741363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>
              <a:lnSpc>
                <a:spcPct val="170000"/>
              </a:lnSpc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Hỗ trợ quản lý quá trình tiến hóa</a:t>
            </a:r>
          </a:p>
          <a:p>
            <a:pPr lvl="1"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/>
              <a:t>Mục tiêu cao hơn  </a:t>
            </a:r>
            <a:r>
              <a:rPr lang="fr-FR" altLang="en-US" b="1">
                <a:solidFill>
                  <a:srgbClr val="800080"/>
                </a:solidFill>
                <a:latin typeface="Symbol" panose="05050102010706020507" pitchFamily="18" charset="2"/>
              </a:rPr>
              <a:t></a:t>
            </a:r>
            <a:r>
              <a:rPr lang="en-US" altLang="en-US"/>
              <a:t>  đến mối quan hệ ổn định hơn</a:t>
            </a:r>
          </a:p>
          <a:p>
            <a:pPr lvl="1">
              <a:lnSpc>
                <a:spcPct val="130000"/>
              </a:lnSpc>
              <a:buClrTx/>
              <a:buFontTx/>
              <a:buNone/>
            </a:pPr>
            <a:r>
              <a:rPr lang="fr-FR" altLang="en-US" b="1">
                <a:solidFill>
                  <a:srgbClr val="800080"/>
                </a:solidFill>
                <a:latin typeface="Symbol" panose="05050102010706020507" pitchFamily="18" charset="2"/>
              </a:rPr>
              <a:t></a:t>
            </a:r>
            <a:r>
              <a:rPr lang="en-US" altLang="en-US">
                <a:solidFill>
                  <a:srgbClr val="352270"/>
                </a:solidFill>
              </a:rPr>
              <a:t>  </a:t>
            </a:r>
            <a:r>
              <a:rPr lang="en-US" altLang="en-US"/>
              <a:t>nhiều phiên bản hệ thống trong mô hình đơn ...</a:t>
            </a:r>
          </a:p>
          <a:p>
            <a:pPr lvl="4">
              <a:lnSpc>
                <a:spcPct val="130000"/>
              </a:lnSpc>
              <a:spcBef>
                <a:spcPts val="550"/>
              </a:spcBef>
              <a:buClr>
                <a:srgbClr val="009999"/>
              </a:buClr>
              <a:buFont typeface="Comic Sans MS" panose="030F0702030302020204" pitchFamily="66" charset="0"/>
              <a:buChar char="•"/>
            </a:pPr>
            <a:r>
              <a:rPr lang="en-US" altLang="en-US" sz="2200"/>
              <a:t>Các mục tiêu chung gốc</a:t>
            </a:r>
          </a:p>
          <a:p>
            <a:pPr lvl="4">
              <a:lnSpc>
                <a:spcPct val="130000"/>
              </a:lnSpc>
              <a:spcBef>
                <a:spcPts val="450"/>
              </a:spcBef>
              <a:buClr>
                <a:srgbClr val="009999"/>
              </a:buClr>
              <a:buFont typeface="Comic Sans MS" panose="030F0702030302020204" pitchFamily="66" charset="0"/>
              <a:buChar char="•"/>
            </a:pPr>
            <a:r>
              <a:rPr lang="en-US" altLang="en-US" sz="2200"/>
              <a:t>Các nhánh khác nhau</a:t>
            </a:r>
            <a:endParaRPr lang="en-US" altLang="en-US" sz="1800"/>
          </a:p>
          <a:p>
            <a:pPr>
              <a:lnSpc>
                <a:spcPct val="170000"/>
              </a:lnSpc>
              <a:spcBef>
                <a:spcPts val="9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Nguồn gốc phát hiện các xung đột và hướng giải quyết </a:t>
            </a:r>
            <a:r>
              <a:rPr lang="en-US" altLang="en-US" sz="2200"/>
              <a:t>  </a:t>
            </a:r>
            <a:r>
              <a:rPr lang="en-US" altLang="en-US" sz="1800"/>
              <a:t>(cf. Chap. 16 in [RE])</a:t>
            </a:r>
            <a:r>
              <a:rPr lang="ar-SA" altLang="en-US" sz="1800"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1800"/>
          </a:p>
          <a:p>
            <a:pPr>
              <a:lnSpc>
                <a:spcPct val="160000"/>
              </a:lnSpc>
              <a:spcBef>
                <a:spcPts val="9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Nguồn tin cậy để quản lý rủi ro</a:t>
            </a:r>
            <a:r>
              <a:rPr lang="en-US" altLang="en-US" sz="2200"/>
              <a:t>  </a:t>
            </a:r>
            <a:r>
              <a:rPr lang="en-US" altLang="en-US" sz="1800"/>
              <a:t>(cf. Chap. 9 in [RE])</a:t>
            </a:r>
            <a:r>
              <a:rPr lang="ar-SA" altLang="en-US" sz="1800">
                <a:cs typeface="Arial" panose="020B0604020202020204" pitchFamily="34" charset="0"/>
              </a:rPr>
              <a:t>‏</a:t>
            </a:r>
            <a:endParaRPr lang="en-US" altLang="en-US" sz="1800"/>
          </a:p>
        </p:txBody>
      </p:sp>
      <p:grpSp>
        <p:nvGrpSpPr>
          <p:cNvPr id="53252" name="Group 3">
            <a:extLst>
              <a:ext uri="{FF2B5EF4-FFF2-40B4-BE49-F238E27FC236}">
                <a16:creationId xmlns:a16="http://schemas.microsoft.com/office/drawing/2014/main" id="{341F5100-AB26-4C19-B727-D036FF0B472B}"/>
              </a:ext>
            </a:extLst>
          </p:cNvPr>
          <p:cNvGrpSpPr>
            <a:grpSpLocks/>
          </p:cNvGrpSpPr>
          <p:nvPr/>
        </p:nvGrpSpPr>
        <p:grpSpPr bwMode="auto">
          <a:xfrm>
            <a:off x="1722438" y="282576"/>
            <a:ext cx="690562" cy="671513"/>
            <a:chOff x="125" y="178"/>
            <a:chExt cx="435" cy="423"/>
          </a:xfrm>
        </p:grpSpPr>
        <p:sp>
          <p:nvSpPr>
            <p:cNvPr id="53253" name="Oval 4">
              <a:extLst>
                <a:ext uri="{FF2B5EF4-FFF2-40B4-BE49-F238E27FC236}">
                  <a16:creationId xmlns:a16="http://schemas.microsoft.com/office/drawing/2014/main" id="{AEB40124-14A1-4681-93F9-88C6C981C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78"/>
              <a:ext cx="435" cy="4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4" name="Oval 5">
              <a:extLst>
                <a:ext uri="{FF2B5EF4-FFF2-40B4-BE49-F238E27FC236}">
                  <a16:creationId xmlns:a16="http://schemas.microsoft.com/office/drawing/2014/main" id="{E2212B9C-E012-47CD-B77E-C44262D39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" y="203"/>
              <a:ext cx="384" cy="373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5" name="Oval 6">
              <a:extLst>
                <a:ext uri="{FF2B5EF4-FFF2-40B4-BE49-F238E27FC236}">
                  <a16:creationId xmlns:a16="http://schemas.microsoft.com/office/drawing/2014/main" id="{6F65503F-E888-471C-9F65-4638340A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28"/>
              <a:ext cx="332" cy="3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6" name="Oval 7">
              <a:extLst>
                <a:ext uri="{FF2B5EF4-FFF2-40B4-BE49-F238E27FC236}">
                  <a16:creationId xmlns:a16="http://schemas.microsoft.com/office/drawing/2014/main" id="{DB527A52-8E3E-4326-BBE8-B78E57D55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253"/>
              <a:ext cx="281" cy="273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7" name="Oval 8">
              <a:extLst>
                <a:ext uri="{FF2B5EF4-FFF2-40B4-BE49-F238E27FC236}">
                  <a16:creationId xmlns:a16="http://schemas.microsoft.com/office/drawing/2014/main" id="{E717AD0F-2576-4350-95D1-0583C8577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278"/>
              <a:ext cx="229" cy="2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8" name="Oval 9">
              <a:extLst>
                <a:ext uri="{FF2B5EF4-FFF2-40B4-BE49-F238E27FC236}">
                  <a16:creationId xmlns:a16="http://schemas.microsoft.com/office/drawing/2014/main" id="{4144AA20-B292-48FE-8B44-A0C33791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303"/>
              <a:ext cx="178" cy="1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9" name="Oval 10">
              <a:extLst>
                <a:ext uri="{FF2B5EF4-FFF2-40B4-BE49-F238E27FC236}">
                  <a16:creationId xmlns:a16="http://schemas.microsoft.com/office/drawing/2014/main" id="{D8031584-5BB5-4597-AC05-3664ACAEB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327"/>
              <a:ext cx="127" cy="124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60" name="Oval 11">
              <a:extLst>
                <a:ext uri="{FF2B5EF4-FFF2-40B4-BE49-F238E27FC236}">
                  <a16:creationId xmlns:a16="http://schemas.microsoft.com/office/drawing/2014/main" id="{B17922A1-7D8C-4B79-B806-30D9A1CC0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" y="353"/>
              <a:ext cx="76" cy="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F1BBC6CB-44BC-4143-A322-671440D9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Tránh những quan điểm sai thường xuyên</a:t>
            </a: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D875C3A7-4AC5-42D8-BCF4-10770FAC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108076"/>
            <a:ext cx="8183562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Định hướng mục tiêu  </a:t>
            </a:r>
            <a:r>
              <a:rPr lang="en-US" altLang="en-US" sz="2900" b="1">
                <a:solidFill>
                  <a:srgbClr val="F9152B"/>
                </a:solidFill>
                <a:latin typeface="Symbol" panose="05050102010706020507" pitchFamily="18" charset="2"/>
              </a:rPr>
              <a:t></a:t>
            </a:r>
            <a:r>
              <a:rPr lang="en-US" altLang="en-US">
                <a:latin typeface="Symbol" panose="05050102010706020507" pitchFamily="18" charset="2"/>
              </a:rPr>
              <a:t></a:t>
            </a:r>
            <a:r>
              <a:rPr lang="en-US" altLang="en-US"/>
              <a:t>trên –dưới</a:t>
            </a:r>
          </a:p>
          <a:p>
            <a:pPr lvl="1">
              <a:spcBef>
                <a:spcPts val="625"/>
              </a:spcBef>
              <a:buClr>
                <a:srgbClr val="800080"/>
              </a:buClr>
              <a:buFont typeface="Comic Sans MS" panose="030F0702030302020204" pitchFamily="66" charset="0"/>
              <a:buChar char="–"/>
            </a:pPr>
            <a:r>
              <a:rPr lang="en-US" altLang="en-US"/>
              <a:t>Xây dựng từ dưới lên trên   </a:t>
            </a:r>
            <a:r>
              <a:rPr lang="en-US" altLang="en-US" sz="2000"/>
              <a:t>(mục tiêu trừu tượng)</a:t>
            </a:r>
            <a:r>
              <a:rPr lang="ar-SA" altLang="en-US" sz="2000"/>
              <a:t>‏</a:t>
            </a:r>
            <a:endParaRPr lang="en-US" altLang="en-US" sz="2000"/>
          </a:p>
          <a:p>
            <a:pPr>
              <a:spcBef>
                <a:spcPts val="225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Định hướng mục tiêu  </a:t>
            </a:r>
            <a:r>
              <a:rPr lang="en-US" altLang="en-US" sz="2000" b="1">
                <a:solidFill>
                  <a:srgbClr val="F9152B"/>
                </a:solidFill>
                <a:latin typeface="Symbol" panose="05050102010706020507" pitchFamily="18" charset="2"/>
              </a:rPr>
              <a:t></a:t>
            </a:r>
            <a:r>
              <a:rPr lang="en-US" altLang="en-US">
                <a:latin typeface="Symbol" panose="05050102010706020507" pitchFamily="18" charset="2"/>
              </a:rPr>
              <a:t></a:t>
            </a:r>
            <a:r>
              <a:rPr lang="en-US" altLang="en-US"/>
              <a:t>theo người đại diện, </a:t>
            </a:r>
          </a:p>
          <a:p>
            <a:pPr>
              <a:lnSpc>
                <a:spcPct val="20000"/>
              </a:lnSpc>
              <a:spcBef>
                <a:spcPts val="2250"/>
              </a:spcBef>
              <a:buClrTx/>
            </a:pPr>
            <a:r>
              <a:rPr lang="en-US" altLang="en-US"/>
              <a:t>                                        theo kịch bản.</a:t>
            </a:r>
          </a:p>
          <a:p>
            <a:pPr>
              <a:lnSpc>
                <a:spcPct val="130000"/>
              </a:lnSpc>
              <a:spcBef>
                <a:spcPts val="2250"/>
              </a:spcBef>
              <a:buClrTx/>
            </a:pP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i="1"/>
              <a:t>the magic RE triangle:</a:t>
            </a:r>
          </a:p>
        </p:txBody>
      </p:sp>
      <p:grpSp>
        <p:nvGrpSpPr>
          <p:cNvPr id="55300" name="Group 3">
            <a:extLst>
              <a:ext uri="{FF2B5EF4-FFF2-40B4-BE49-F238E27FC236}">
                <a16:creationId xmlns:a16="http://schemas.microsoft.com/office/drawing/2014/main" id="{B8BAACF1-322B-4155-811C-686806729514}"/>
              </a:ext>
            </a:extLst>
          </p:cNvPr>
          <p:cNvGrpSpPr>
            <a:grpSpLocks/>
          </p:cNvGrpSpPr>
          <p:nvPr/>
        </p:nvGrpSpPr>
        <p:grpSpPr bwMode="auto">
          <a:xfrm>
            <a:off x="2517776" y="4419604"/>
            <a:ext cx="7540625" cy="2074863"/>
            <a:chOff x="626" y="2784"/>
            <a:chExt cx="4750" cy="1307"/>
          </a:xfrm>
        </p:grpSpPr>
        <p:sp>
          <p:nvSpPr>
            <p:cNvPr id="55301" name="Line 4">
              <a:extLst>
                <a:ext uri="{FF2B5EF4-FFF2-40B4-BE49-F238E27FC236}">
                  <a16:creationId xmlns:a16="http://schemas.microsoft.com/office/drawing/2014/main" id="{723B1979-5246-4009-B056-AA1DCCA5D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17" y="3739"/>
              <a:ext cx="1087" cy="7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" name="Oval 5">
              <a:extLst>
                <a:ext uri="{FF2B5EF4-FFF2-40B4-BE49-F238E27FC236}">
                  <a16:creationId xmlns:a16="http://schemas.microsoft.com/office/drawing/2014/main" id="{80952665-6FCE-4397-9906-92F21DE2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2784"/>
              <a:ext cx="1086" cy="329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ts val="120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4" charset="0"/>
                  <a:ea typeface="Symbol" pitchFamily="16" charset="2"/>
                  <a:cs typeface="Symbol" pitchFamily="16" charset="2"/>
                </a:rPr>
                <a:t>goals</a:t>
              </a:r>
            </a:p>
          </p:txBody>
        </p:sp>
        <p:sp>
          <p:nvSpPr>
            <p:cNvPr id="29702" name="Oval 6">
              <a:extLst>
                <a:ext uri="{FF2B5EF4-FFF2-40B4-BE49-F238E27FC236}">
                  <a16:creationId xmlns:a16="http://schemas.microsoft.com/office/drawing/2014/main" id="{59CCCE5B-1546-41F1-9320-759AD2665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3567"/>
              <a:ext cx="1886" cy="329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ts val="120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4" charset="0"/>
                  <a:ea typeface="Symbol" pitchFamily="16" charset="2"/>
                  <a:cs typeface="Symbol" pitchFamily="16" charset="2"/>
                </a:rPr>
                <a:t>scenarios</a:t>
              </a:r>
            </a:p>
          </p:txBody>
        </p:sp>
        <p:sp>
          <p:nvSpPr>
            <p:cNvPr id="29703" name="Oval 7">
              <a:extLst>
                <a:ext uri="{FF2B5EF4-FFF2-40B4-BE49-F238E27FC236}">
                  <a16:creationId xmlns:a16="http://schemas.microsoft.com/office/drawing/2014/main" id="{AEF8D634-A2D4-44AF-BB5F-85AB85AD5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3574"/>
              <a:ext cx="1696" cy="329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4" charset="0"/>
                  <a:ea typeface="Symbol" pitchFamily="16" charset="2"/>
                  <a:cs typeface="Symbol" pitchFamily="16" charset="2"/>
                </a:rPr>
                <a:t>agents </a:t>
              </a:r>
            </a:p>
          </p:txBody>
        </p:sp>
        <p:sp>
          <p:nvSpPr>
            <p:cNvPr id="55305" name="Line 8">
              <a:extLst>
                <a:ext uri="{FF2B5EF4-FFF2-40B4-BE49-F238E27FC236}">
                  <a16:creationId xmlns:a16="http://schemas.microsoft.com/office/drawing/2014/main" id="{89E49E60-BECA-476A-8FBE-29524EE79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" y="3119"/>
              <a:ext cx="775" cy="387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Line 9">
              <a:extLst>
                <a:ext uri="{FF2B5EF4-FFF2-40B4-BE49-F238E27FC236}">
                  <a16:creationId xmlns:a16="http://schemas.microsoft.com/office/drawing/2014/main" id="{1B0FE807-3F23-4B08-9ECE-881200220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3089"/>
              <a:ext cx="1126" cy="454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Text Box 10">
              <a:extLst>
                <a:ext uri="{FF2B5EF4-FFF2-40B4-BE49-F238E27FC236}">
                  <a16:creationId xmlns:a16="http://schemas.microsoft.com/office/drawing/2014/main" id="{76C1799D-A061-4585-A076-FED96D84B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3799"/>
              <a:ext cx="110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Comic Sans MS" panose="030F0702030302020204" pitchFamily="66" charset="0"/>
                </a:rPr>
                <a:t>interaction</a:t>
              </a:r>
            </a:p>
          </p:txBody>
        </p:sp>
        <p:sp>
          <p:nvSpPr>
            <p:cNvPr id="55308" name="Text Box 11">
              <a:extLst>
                <a:ext uri="{FF2B5EF4-FFF2-40B4-BE49-F238E27FC236}">
                  <a16:creationId xmlns:a16="http://schemas.microsoft.com/office/drawing/2014/main" id="{32B68BFB-7664-4E00-BA72-0F2843FF1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3120"/>
              <a:ext cx="13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Comic Sans MS" panose="030F0702030302020204" pitchFamily="66" charset="0"/>
                </a:rPr>
                <a:t>responsibility</a:t>
              </a:r>
            </a:p>
          </p:txBody>
        </p:sp>
        <p:sp>
          <p:nvSpPr>
            <p:cNvPr id="55309" name="Text Box 12">
              <a:extLst>
                <a:ext uri="{FF2B5EF4-FFF2-40B4-BE49-F238E27FC236}">
                  <a16:creationId xmlns:a16="http://schemas.microsoft.com/office/drawing/2014/main" id="{99BE0B7C-FEF3-4477-9DC1-A20992EB3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3097"/>
              <a:ext cx="91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Comic Sans MS" panose="030F0702030302020204" pitchFamily="66" charset="0"/>
                </a:rPr>
                <a:t>coverage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A0BB3C51-8C55-46BE-B5F7-E5B16C63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6" y="1884363"/>
            <a:ext cx="4652963" cy="4445000"/>
          </a:xfrm>
          <a:prstGeom prst="rect">
            <a:avLst/>
          </a:prstGeom>
          <a:solidFill>
            <a:srgbClr val="C5C6EF"/>
          </a:solidFill>
          <a:ln w="3816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B72C718B-0EF7-41C2-B490-84D8E1D53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364" y="2014538"/>
            <a:ext cx="14700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:Passenger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E51B58A0-9E8F-433E-885D-10C2AFCB1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8797" y="2016901"/>
            <a:ext cx="82789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:Train</a:t>
            </a: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524E741C-813E-482F-B638-756CC293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6" y="1987551"/>
            <a:ext cx="13557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:Controller</a:t>
            </a:r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2D791930-17F2-400D-A893-C29234805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2505076"/>
            <a:ext cx="1588" cy="3603625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6">
            <a:extLst>
              <a:ext uri="{FF2B5EF4-FFF2-40B4-BE49-F238E27FC236}">
                <a16:creationId xmlns:a16="http://schemas.microsoft.com/office/drawing/2014/main" id="{6B8FD37F-E848-4034-8F85-82187DAA1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875" y="2505076"/>
            <a:ext cx="1588" cy="3603625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7">
            <a:extLst>
              <a:ext uri="{FF2B5EF4-FFF2-40B4-BE49-F238E27FC236}">
                <a16:creationId xmlns:a16="http://schemas.microsoft.com/office/drawing/2014/main" id="{4D6830B5-9598-4215-8163-680BE0E33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6114" y="2506664"/>
            <a:ext cx="1587" cy="3603625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8">
            <a:extLst>
              <a:ext uri="{FF2B5EF4-FFF2-40B4-BE49-F238E27FC236}">
                <a16:creationId xmlns:a16="http://schemas.microsoft.com/office/drawing/2014/main" id="{A42404AD-5AAF-4C0B-8401-F69EA7D0E8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6400" y="3968750"/>
            <a:ext cx="1538288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9">
            <a:extLst>
              <a:ext uri="{FF2B5EF4-FFF2-40B4-BE49-F238E27FC236}">
                <a16:creationId xmlns:a16="http://schemas.microsoft.com/office/drawing/2014/main" id="{0CC34F53-0CDD-4770-9AA8-681670CF5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6426" y="3603626"/>
            <a:ext cx="11731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entrance</a:t>
            </a:r>
          </a:p>
        </p:txBody>
      </p:sp>
      <p:sp>
        <p:nvSpPr>
          <p:cNvPr id="57355" name="Line 10">
            <a:extLst>
              <a:ext uri="{FF2B5EF4-FFF2-40B4-BE49-F238E27FC236}">
                <a16:creationId xmlns:a16="http://schemas.microsoft.com/office/drawing/2014/main" id="{3CF55C45-A8DF-4984-A3A4-56C9DAFA2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8900" y="2824164"/>
            <a:ext cx="1538288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1">
            <a:extLst>
              <a:ext uri="{FF2B5EF4-FFF2-40B4-BE49-F238E27FC236}">
                <a16:creationId xmlns:a16="http://schemas.microsoft.com/office/drawing/2014/main" id="{1EBDB4C7-69E9-4654-8F14-3A7C6D5277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500" y="3540125"/>
            <a:ext cx="1538288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12">
            <a:extLst>
              <a:ext uri="{FF2B5EF4-FFF2-40B4-BE49-F238E27FC236}">
                <a16:creationId xmlns:a16="http://schemas.microsoft.com/office/drawing/2014/main" id="{6DB7E8E9-7C8A-4DA9-82C6-B72818E26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898" y="2916674"/>
            <a:ext cx="1095469" cy="5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doors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opening</a:t>
            </a:r>
          </a:p>
        </p:txBody>
      </p:sp>
      <p:sp>
        <p:nvSpPr>
          <p:cNvPr id="57358" name="Line 13">
            <a:extLst>
              <a:ext uri="{FF2B5EF4-FFF2-40B4-BE49-F238E27FC236}">
                <a16:creationId xmlns:a16="http://schemas.microsoft.com/office/drawing/2014/main" id="{E1F2312F-A8B1-48C4-AC55-466B002E7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0489" y="4368800"/>
            <a:ext cx="1538287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Text Box 14">
            <a:extLst>
              <a:ext uri="{FF2B5EF4-FFF2-40B4-BE49-F238E27FC236}">
                <a16:creationId xmlns:a16="http://schemas.microsoft.com/office/drawing/2014/main" id="{827363A6-60F2-4B10-B6A6-BA0FB9717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323" y="3761224"/>
            <a:ext cx="981657" cy="5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doors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closing</a:t>
            </a:r>
          </a:p>
        </p:txBody>
      </p:sp>
      <p:sp>
        <p:nvSpPr>
          <p:cNvPr id="57360" name="Line 15">
            <a:extLst>
              <a:ext uri="{FF2B5EF4-FFF2-40B4-BE49-F238E27FC236}">
                <a16:creationId xmlns:a16="http://schemas.microsoft.com/office/drawing/2014/main" id="{4FAF10A9-330D-403E-8E86-2D68408B1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4775" y="4811714"/>
            <a:ext cx="1538288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Text Box 16">
            <a:extLst>
              <a:ext uri="{FF2B5EF4-FFF2-40B4-BE49-F238E27FC236}">
                <a16:creationId xmlns:a16="http://schemas.microsoft.com/office/drawing/2014/main" id="{48D8632E-BBA4-4657-ACD7-D53C0E28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9" y="4464051"/>
            <a:ext cx="801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move</a:t>
            </a:r>
          </a:p>
        </p:txBody>
      </p:sp>
      <p:sp>
        <p:nvSpPr>
          <p:cNvPr id="57362" name="Line 17">
            <a:extLst>
              <a:ext uri="{FF2B5EF4-FFF2-40B4-BE49-F238E27FC236}">
                <a16:creationId xmlns:a16="http://schemas.microsoft.com/office/drawing/2014/main" id="{872DC617-5A8B-4FA7-80D4-080EB8320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1" y="2493964"/>
            <a:ext cx="525463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8">
            <a:extLst>
              <a:ext uri="{FF2B5EF4-FFF2-40B4-BE49-F238E27FC236}">
                <a16:creationId xmlns:a16="http://schemas.microsoft.com/office/drawing/2014/main" id="{6D5F51D9-49DC-47DA-B301-1263249A6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1" y="2493964"/>
            <a:ext cx="525463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19">
            <a:extLst>
              <a:ext uri="{FF2B5EF4-FFF2-40B4-BE49-F238E27FC236}">
                <a16:creationId xmlns:a16="http://schemas.microsoft.com/office/drawing/2014/main" id="{15AA9F2B-5F91-4A63-B774-714C7985A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6" y="6135689"/>
            <a:ext cx="525463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Line 20">
            <a:extLst>
              <a:ext uri="{FF2B5EF4-FFF2-40B4-BE49-F238E27FC236}">
                <a16:creationId xmlns:a16="http://schemas.microsoft.com/office/drawing/2014/main" id="{9EA3791B-CFD6-4B82-867E-39EF8446C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526" y="6137275"/>
            <a:ext cx="525463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Line 21">
            <a:extLst>
              <a:ext uri="{FF2B5EF4-FFF2-40B4-BE49-F238E27FC236}">
                <a16:creationId xmlns:a16="http://schemas.microsoft.com/office/drawing/2014/main" id="{8BCA10E3-9297-4646-BC90-7A26A49D7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8463" y="6138864"/>
            <a:ext cx="525462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2">
            <a:extLst>
              <a:ext uri="{FF2B5EF4-FFF2-40B4-BE49-F238E27FC236}">
                <a16:creationId xmlns:a16="http://schemas.microsoft.com/office/drawing/2014/main" id="{0A86212C-7E64-43E0-8F13-A5EB5AF3D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2466975"/>
            <a:ext cx="525462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Line 23">
            <a:extLst>
              <a:ext uri="{FF2B5EF4-FFF2-40B4-BE49-F238E27FC236}">
                <a16:creationId xmlns:a16="http://schemas.microsoft.com/office/drawing/2014/main" id="{8F0EE5F0-4CA2-47DC-9F88-BB1B60526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189" y="5270500"/>
            <a:ext cx="1538287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Text Box 24">
            <a:extLst>
              <a:ext uri="{FF2B5EF4-FFF2-40B4-BE49-F238E27FC236}">
                <a16:creationId xmlns:a16="http://schemas.microsoft.com/office/drawing/2014/main" id="{A27DB694-0533-4DA7-A4FC-D9E80D3DE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6" y="4903788"/>
            <a:ext cx="8747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57370" name="Line 25">
            <a:extLst>
              <a:ext uri="{FF2B5EF4-FFF2-40B4-BE49-F238E27FC236}">
                <a16:creationId xmlns:a16="http://schemas.microsoft.com/office/drawing/2014/main" id="{962D25F3-C4AC-4A44-A71E-2E7996874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7789" y="5943600"/>
            <a:ext cx="1538287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Text Box 26">
            <a:extLst>
              <a:ext uri="{FF2B5EF4-FFF2-40B4-BE49-F238E27FC236}">
                <a16:creationId xmlns:a16="http://schemas.microsoft.com/office/drawing/2014/main" id="{B298AE68-E78F-43EA-A236-32CE59C5F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598" y="5334436"/>
            <a:ext cx="1095469" cy="5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doors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opening</a:t>
            </a:r>
          </a:p>
        </p:txBody>
      </p:sp>
      <p:sp>
        <p:nvSpPr>
          <p:cNvPr id="57372" name="Text Box 27">
            <a:extLst>
              <a:ext uri="{FF2B5EF4-FFF2-40B4-BE49-F238E27FC236}">
                <a16:creationId xmlns:a16="http://schemas.microsoft.com/office/drawing/2014/main" id="{DB52C3EE-1026-43D4-86B0-8CE8153D5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6" y="2476501"/>
            <a:ext cx="8747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57373" name="Text Box 28">
            <a:extLst>
              <a:ext uri="{FF2B5EF4-FFF2-40B4-BE49-F238E27FC236}">
                <a16:creationId xmlns:a16="http://schemas.microsoft.com/office/drawing/2014/main" id="{69FB6F79-A4F2-46A9-944E-BD668C5F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93664"/>
            <a:ext cx="8653463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Các kịch bản là những phương tiện cụ thể để khám phá mục tiêu và xác nhận mục tiêu</a:t>
            </a: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DDB68BE0-AB2E-4586-98C8-380EF5F0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4497388"/>
            <a:ext cx="3687763" cy="1428750"/>
          </a:xfrm>
          <a:prstGeom prst="rect">
            <a:avLst/>
          </a:prstGeom>
          <a:noFill/>
          <a:ln w="9360" cap="sq">
            <a:solidFill>
              <a:srgbClr val="0099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ctr">
              <a:lnSpc>
                <a:spcPct val="80000"/>
              </a:lnSpc>
              <a:spcBef>
                <a:spcPts val="1100"/>
              </a:spcBef>
              <a:buSzPct val="100000"/>
              <a:defRPr/>
            </a:pPr>
            <a:r>
              <a:rPr lang="fr-FR" sz="2200" i="1" dirty="0">
                <a:solidFill>
                  <a:srgbClr val="009999"/>
                </a:solidFill>
                <a:latin typeface="Arial" charset="0"/>
              </a:rPr>
              <a:t>G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dirty="0" err="1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covers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i="1" dirty="0" err="1">
                <a:solidFill>
                  <a:srgbClr val="009999"/>
                </a:solidFill>
                <a:latin typeface="Arial" charset="0"/>
              </a:rPr>
              <a:t>Sc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:  </a:t>
            </a:r>
          </a:p>
          <a:p>
            <a:pPr>
              <a:lnSpc>
                <a:spcPct val="70000"/>
              </a:lnSpc>
              <a:spcBef>
                <a:spcPts val="1100"/>
              </a:spcBef>
              <a:buSzPct val="100000"/>
              <a:defRPr/>
            </a:pPr>
            <a:r>
              <a:rPr lang="fr-FR" sz="2200" i="1" dirty="0" err="1">
                <a:solidFill>
                  <a:srgbClr val="009999"/>
                </a:solidFill>
                <a:latin typeface="Arial" charset="0"/>
              </a:rPr>
              <a:t>Sc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dirty="0" err="1">
                <a:solidFill>
                  <a:srgbClr val="009999"/>
                </a:solidFill>
                <a:latin typeface="Arial" charset="0"/>
              </a:rPr>
              <a:t>is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dirty="0" err="1">
                <a:solidFill>
                  <a:srgbClr val="009999"/>
                </a:solidFill>
                <a:latin typeface="Arial" charset="0"/>
              </a:rPr>
              <a:t>subhistory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in set of </a:t>
            </a:r>
          </a:p>
          <a:p>
            <a:pPr>
              <a:lnSpc>
                <a:spcPct val="70000"/>
              </a:lnSpc>
              <a:spcBef>
                <a:spcPts val="1100"/>
              </a:spcBef>
              <a:buSzPct val="100000"/>
              <a:defRPr/>
            </a:pPr>
            <a:r>
              <a:rPr lang="fr-FR" sz="2200" dirty="0" err="1">
                <a:solidFill>
                  <a:srgbClr val="009999"/>
                </a:solidFill>
                <a:latin typeface="Arial" charset="0"/>
              </a:rPr>
              <a:t>behaviors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dirty="0" err="1">
                <a:solidFill>
                  <a:srgbClr val="009999"/>
                </a:solidFill>
                <a:latin typeface="Arial" charset="0"/>
              </a:rPr>
              <a:t>prescribed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by</a:t>
            </a:r>
            <a:r>
              <a:rPr lang="fr-FR" sz="2200" i="1" dirty="0">
                <a:solidFill>
                  <a:srgbClr val="009999"/>
                </a:solidFill>
                <a:latin typeface="Arial" charset="0"/>
              </a:rPr>
              <a:t> G</a:t>
            </a:r>
          </a:p>
        </p:txBody>
      </p:sp>
      <p:sp>
        <p:nvSpPr>
          <p:cNvPr id="57375" name="AutoShape 30">
            <a:extLst>
              <a:ext uri="{FF2B5EF4-FFF2-40B4-BE49-F238E27FC236}">
                <a16:creationId xmlns:a16="http://schemas.microsoft.com/office/drawing/2014/main" id="{14F7AF09-8B09-44A1-863D-CF6AA55BAEF9}"/>
              </a:ext>
            </a:extLst>
          </p:cNvPr>
          <p:cNvSpPr>
            <a:spLocks/>
          </p:cNvSpPr>
          <p:nvPr/>
        </p:nvSpPr>
        <p:spPr bwMode="auto">
          <a:xfrm>
            <a:off x="3251201" y="2293938"/>
            <a:ext cx="2373313" cy="1765300"/>
          </a:xfrm>
          <a:custGeom>
            <a:avLst/>
            <a:gdLst>
              <a:gd name="T0" fmla="*/ 0 w 1731"/>
              <a:gd name="T1" fmla="*/ 0 h 796"/>
              <a:gd name="T2" fmla="*/ 2147483646 w 1731"/>
              <a:gd name="T3" fmla="*/ 2147483646 h 796"/>
              <a:gd name="T4" fmla="*/ 2147483646 w 1731"/>
              <a:gd name="T5" fmla="*/ 2147483646 h 796"/>
              <a:gd name="T6" fmla="*/ 0 60000 65536"/>
              <a:gd name="T7" fmla="*/ 0 60000 65536"/>
              <a:gd name="T8" fmla="*/ 0 60000 65536"/>
              <a:gd name="T9" fmla="*/ 0 w 1731"/>
              <a:gd name="T10" fmla="*/ 0 h 796"/>
              <a:gd name="T11" fmla="*/ 1731 w 1731"/>
              <a:gd name="T12" fmla="*/ 796 h 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1" h="796">
                <a:moveTo>
                  <a:pt x="0" y="0"/>
                </a:moveTo>
                <a:cubicBezTo>
                  <a:pt x="295" y="271"/>
                  <a:pt x="591" y="542"/>
                  <a:pt x="879" y="669"/>
                </a:cubicBezTo>
                <a:cubicBezTo>
                  <a:pt x="1167" y="796"/>
                  <a:pt x="1449" y="780"/>
                  <a:pt x="1731" y="765"/>
                </a:cubicBezTo>
              </a:path>
            </a:pathLst>
          </a:custGeom>
          <a:noFill/>
          <a:ln w="28440" cap="sq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AutoShape 31">
            <a:extLst>
              <a:ext uri="{FF2B5EF4-FFF2-40B4-BE49-F238E27FC236}">
                <a16:creationId xmlns:a16="http://schemas.microsoft.com/office/drawing/2014/main" id="{39196876-3665-4FF1-B3B5-0A3FB2FA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1568451"/>
            <a:ext cx="1943100" cy="682625"/>
          </a:xfrm>
          <a:prstGeom prst="parallelogram">
            <a:avLst>
              <a:gd name="adj" fmla="val 23260"/>
            </a:avLst>
          </a:prstGeom>
          <a:solidFill>
            <a:srgbClr val="CECFF2"/>
          </a:solidFill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57377" name="Text Box 32">
            <a:extLst>
              <a:ext uri="{FF2B5EF4-FFF2-40B4-BE49-F238E27FC236}">
                <a16:creationId xmlns:a16="http://schemas.microsoft.com/office/drawing/2014/main" id="{6120D96B-CF91-4D30-8F11-D4AECFB70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4" y="1549401"/>
            <a:ext cx="1831975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000"/>
              <a:t>DoorsClosed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000"/>
              <a:t>WhileMoving</a:t>
            </a:r>
          </a:p>
        </p:txBody>
      </p:sp>
      <p:sp>
        <p:nvSpPr>
          <p:cNvPr id="57378" name="Line 33">
            <a:extLst>
              <a:ext uri="{FF2B5EF4-FFF2-40B4-BE49-F238E27FC236}">
                <a16:creationId xmlns:a16="http://schemas.microsoft.com/office/drawing/2014/main" id="{E2E88E19-B964-46FE-BEE2-2C03D857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9226" y="3208338"/>
            <a:ext cx="1247775" cy="1255712"/>
          </a:xfrm>
          <a:prstGeom prst="line">
            <a:avLst/>
          </a:prstGeom>
          <a:noFill/>
          <a:ln w="12600" cap="sq">
            <a:solidFill>
              <a:srgbClr val="0099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9" name="Text Box 34">
            <a:extLst>
              <a:ext uri="{FF2B5EF4-FFF2-40B4-BE49-F238E27FC236}">
                <a16:creationId xmlns:a16="http://schemas.microsoft.com/office/drawing/2014/main" id="{94649EF4-DCEB-485C-A2AC-95F9990B5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6" y="1360489"/>
            <a:ext cx="66833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vi-VN" altLang="en-US" sz="2000" i="1"/>
              <a:t>Dễ dàng nhận được hoặc xác nhận với các bên liên quan</a:t>
            </a:r>
            <a:endParaRPr lang="fr-FR" altLang="en-US" sz="2000" i="1"/>
          </a:p>
        </p:txBody>
      </p:sp>
      <p:pic>
        <p:nvPicPr>
          <p:cNvPr id="57380" name="Picture 35">
            <a:extLst>
              <a:ext uri="{FF2B5EF4-FFF2-40B4-BE49-F238E27FC236}">
                <a16:creationId xmlns:a16="http://schemas.microsoft.com/office/drawing/2014/main" id="{0E4E1E39-B6AE-43F4-9659-10494AD7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6" y="65088"/>
            <a:ext cx="976313" cy="855662"/>
          </a:xfrm>
          <a:prstGeom prst="rect">
            <a:avLst/>
          </a:prstGeom>
          <a:solidFill>
            <a:srgbClr val="4A42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C7B822A2-5C92-4908-A893-B5597C99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200025"/>
            <a:ext cx="7173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800">
                <a:solidFill>
                  <a:srgbClr val="CC0000"/>
                </a:solidFill>
              </a:rPr>
              <a:t>Mục tiêu cốt lõi trong RE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6BDC4BD7-FC43-4190-9716-E00DB5F7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4" y="1039813"/>
            <a:ext cx="9304655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fr-BE" altLang="en-US"/>
              <a:t>Như đã có ...</a:t>
            </a:r>
          </a:p>
          <a:p>
            <a:pPr lvl="1">
              <a:lnSpc>
                <a:spcPct val="10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fr-BE" altLang="en-US"/>
              <a:t>Kích thước của RE</a:t>
            </a:r>
            <a:endParaRPr lang="en-US" altLang="en-US"/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fr-BE" altLang="en-US"/>
              <a:t>Hiểu mục tiêu trong system-as-is, gợi ý mục tiêu của system-to-be</a:t>
            </a:r>
            <a:endParaRPr lang="en-US" altLang="en-US"/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fr-BE" altLang="en-US"/>
              <a:t>Phân tích mâu thuẫn giữa các mục tiêu, p</a:t>
            </a:r>
            <a:r>
              <a:rPr lang="vi-VN" altLang="en-US"/>
              <a:t>hân tích rủi ro không đáp ứng các mục tiêu quan trọng, đánh giá các lựa chọn đối với các mục tiêu</a:t>
            </a:r>
            <a:endParaRPr lang="en-US" altLang="en-US"/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Xác định lý do cho các yêu cầu cụ thể</a:t>
            </a:r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Kiểm tra các mục tiêu được đáp ứng bởi các yêu cầu hoạt động</a:t>
            </a:r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vi-VN" altLang="en-US"/>
              <a:t>Ghi lại các lập luận về sự hài lòng và tính truy cập ngược cho các mục tiêu của hệ thống</a:t>
            </a:r>
            <a:endParaRPr lang="en-US" altLang="en-US"/>
          </a:p>
          <a:p>
            <a:pPr lvl="1">
              <a:buClr>
                <a:srgbClr val="800080"/>
              </a:buClr>
              <a:defRPr/>
            </a:pPr>
            <a:r>
              <a:rPr lang="fr-BE" altLang="en-US" sz="2000">
                <a:solidFill>
                  <a:srgbClr val="352270"/>
                </a:solidFill>
                <a:latin typeface="Symbol" panose="05050102010706020507" pitchFamily="18" charset="2"/>
              </a:rPr>
              <a:t></a:t>
            </a:r>
            <a:r>
              <a:rPr lang="fr-BE" altLang="en-US" sz="24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</a:t>
            </a:r>
            <a:r>
              <a:rPr lang="fr-BE" altLang="en-US" sz="2400">
                <a:solidFill>
                  <a:srgbClr val="352270"/>
                </a:solidFill>
                <a:latin typeface="Symbol" panose="05050102010706020507" pitchFamily="18" charset="2"/>
              </a:rPr>
              <a:t></a:t>
            </a:r>
            <a:r>
              <a:rPr lang="vi-VN" altLang="en-US" sz="24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Mục tiêu là chìa khóa quan trọng để thúc đẩy quá trình RE</a:t>
            </a:r>
            <a:endParaRPr lang="fr-BE" altLang="en-US" sz="2400">
              <a:solidFill>
                <a:srgbClr val="352270"/>
              </a:solidFill>
            </a:endParaRP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6DE34350-68FB-4CFA-B170-8ADC8692C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87313"/>
            <a:ext cx="723900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FF9F8-2AA0-4C64-AC78-A23057809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5400" b="0" i="0">
                <a:solidFill>
                  <a:srgbClr val="898989"/>
                </a:solidFill>
                <a:effectLst/>
                <a:latin typeface="CIDFont+F1"/>
              </a:rPr>
            </a:br>
            <a:r>
              <a:rPr lang="en-US" sz="5400" b="0" i="0">
                <a:solidFill>
                  <a:srgbClr val="898989"/>
                </a:solidFill>
                <a:effectLst/>
                <a:latin typeface="CIDFont+F1"/>
              </a:rPr>
              <a:t>Modeling System Objectives with Goal Diagrams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5BB-0040-4DE3-8B6D-AA2FC5D6D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09A9B-61C0-4DB8-9891-9D3B17D3A79F}"/>
              </a:ext>
            </a:extLst>
          </p:cNvPr>
          <p:cNvSpPr txBox="1"/>
          <p:nvPr/>
        </p:nvSpPr>
        <p:spPr>
          <a:xfrm>
            <a:off x="2698941" y="2391132"/>
            <a:ext cx="3506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08: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5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EF1B-3827-44FC-9911-82866B94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as seen in Lecture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976C-1524-493D-8D58-DF31FAE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Prescriptive statements of intent the system should satisfy</a:t>
            </a:r>
          </a:p>
          <a:p>
            <a:r>
              <a:rPr lang="en-US"/>
              <a:t>through cooperation of its agents</a:t>
            </a:r>
          </a:p>
          <a:p>
            <a:pPr marL="400050" lvl="1" indent="0">
              <a:buNone/>
            </a:pPr>
            <a:r>
              <a:rPr lang="en-US"/>
              <a:t>– formulated in terms of problem world phenomena</a:t>
            </a:r>
          </a:p>
          <a:p>
            <a:pPr marL="400050" lvl="1" indent="0">
              <a:buNone/>
            </a:pPr>
            <a:r>
              <a:rPr lang="en-US"/>
              <a:t>– at various levels of abstraction/granularity</a:t>
            </a:r>
          </a:p>
          <a:p>
            <a:r>
              <a:rPr lang="en-US"/>
              <a:t>Can be negotiated, weakened, prioritized (unlike domain props)</a:t>
            </a:r>
          </a:p>
          <a:p>
            <a:r>
              <a:rPr lang="en-US"/>
              <a:t>The finer-grained a goal, the fewer agents required for its</a:t>
            </a:r>
          </a:p>
          <a:p>
            <a:r>
              <a:rPr lang="en-US"/>
              <a:t>satisfaction</a:t>
            </a:r>
          </a:p>
          <a:p>
            <a:pPr marL="400050" lvl="1" indent="0">
              <a:buNone/>
            </a:pPr>
            <a:r>
              <a:rPr lang="en-US"/>
              <a:t>– requirements, expectations: single-agent goals</a:t>
            </a:r>
          </a:p>
          <a:p>
            <a:r>
              <a:rPr lang="en-US"/>
              <a:t>Behavioral (Achieve/Maintain) goals, soft goals</a:t>
            </a:r>
          </a:p>
          <a:p>
            <a:r>
              <a:rPr lang="en-US"/>
              <a:t>Functional, quality, development goals</a:t>
            </a:r>
          </a:p>
        </p:txBody>
      </p:sp>
    </p:spTree>
    <p:extLst>
      <p:ext uri="{BB962C8B-B14F-4D97-AF65-F5344CB8AC3E}">
        <p14:creationId xmlns:p14="http://schemas.microsoft.com/office/powerpoint/2010/main" val="1274001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49C5-4A2C-4A8D-B0F0-292E2F33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F051-81B6-4F42-9418-01471C78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D067C-272F-4F39-B05A-DDB9C14A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85" y="1579248"/>
            <a:ext cx="95345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6993-F684-4BF8-BF21-E7A1FFA9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goal model shows contribution links</a:t>
            </a:r>
            <a:br>
              <a:rPr lang="en-US"/>
            </a:br>
            <a:r>
              <a:rPr lang="en-US"/>
              <a:t>and leaf goal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BCC7-7160-4833-957E-D38089B6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01551-9CE1-41AF-97B7-111B7B2C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46" y="1905000"/>
            <a:ext cx="8953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5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5DD6-8B74-48A1-8506-5E982385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FF63-EDB1-4418-87D8-7C771F03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 features as model annotations</a:t>
            </a:r>
          </a:p>
          <a:p>
            <a:r>
              <a:rPr lang="en-US"/>
              <a:t>• Goal refinement</a:t>
            </a:r>
          </a:p>
          <a:p>
            <a:r>
              <a:rPr lang="en-US"/>
              <a:t>• Capturing conflicts among goals</a:t>
            </a:r>
          </a:p>
          <a:p>
            <a:r>
              <a:rPr lang="en-US"/>
              <a:t>• Connecting the goal model with other system views</a:t>
            </a:r>
          </a:p>
          <a:p>
            <a:r>
              <a:rPr lang="en-US"/>
              <a:t>• Capturing alternative options</a:t>
            </a:r>
          </a:p>
          <a:p>
            <a:r>
              <a:rPr lang="en-US"/>
              <a:t>• Goal diagrams as AND/OR graphs</a:t>
            </a:r>
          </a:p>
          <a:p>
            <a:r>
              <a:rPr lang="en-US"/>
              <a:t>• Documenting goal refinements &amp; assignments with annotations</a:t>
            </a:r>
          </a:p>
          <a:p>
            <a:r>
              <a:rPr lang="en-US"/>
              <a:t>• Building goal models: heuristic rules &amp; reusable patterns</a:t>
            </a:r>
          </a:p>
        </p:txBody>
      </p:sp>
    </p:spTree>
    <p:extLst>
      <p:ext uri="{BB962C8B-B14F-4D97-AF65-F5344CB8AC3E}">
        <p14:creationId xmlns:p14="http://schemas.microsoft.com/office/powerpoint/2010/main" val="3731078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3D5B-649C-4A51-843E-E363AC29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features are specified in</a:t>
            </a:r>
            <a:br>
              <a:rPr lang="en-US"/>
            </a:br>
            <a:r>
              <a:rPr lang="en-US"/>
              <a:t>model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FF88-C7D9-4301-B417-00D0897C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19F17-F5F7-41E7-8F53-3379EC3C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924356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1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1816-DDD5-4EDF-8465-8185512E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3FB2-87DA-4B8B-AD71-1CFEE53F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0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F6B4-C28C-4B1A-8929-900FEA5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6373-412B-4E23-880F-A5A95FFA0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E3A9-FDB8-46A8-9153-7E2179FF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3CD1-262E-47AA-B62A-55A80B4A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5040B-34F9-4A34-B50D-25D6C227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67" y="852679"/>
            <a:ext cx="10905066" cy="51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418E7EAB-D2A4-454A-8308-063B4F32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03225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Mục tiêu hướng đến trong RE:  outline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49C591F2-753B-408F-A88F-D2C4CBB0F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9" y="1244601"/>
            <a:ext cx="8529637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Mục tiêu là gì ?</a:t>
            </a:r>
          </a:p>
          <a:p>
            <a:pPr>
              <a:spcBef>
                <a:spcPts val="24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vi-VN" altLang="en-US"/>
              <a:t>Mức độ chi tiết của các mục tiêu và mối quan hệ của họ với các yêu cầu và giả định</a:t>
            </a:r>
            <a:endParaRPr lang="en-US" altLang="en-US"/>
          </a:p>
          <a:p>
            <a:pPr>
              <a:spcBef>
                <a:spcPts val="24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Loại va danh mục mục tiêu</a:t>
            </a:r>
          </a:p>
          <a:p>
            <a:pPr lvl="1">
              <a:lnSpc>
                <a:spcPct val="14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</a:pPr>
            <a:r>
              <a:rPr lang="en-US" altLang="en-US"/>
              <a:t>Các loại mục tiêu : </a:t>
            </a:r>
            <a:r>
              <a:rPr lang="fr-BE" altLang="en-US"/>
              <a:t> </a:t>
            </a:r>
            <a:r>
              <a:rPr lang="en-US" altLang="en-US"/>
              <a:t>mục tiêu hành động, mục tiêu mềm</a:t>
            </a:r>
          </a:p>
          <a:p>
            <a:pPr lvl="1">
              <a:lnSpc>
                <a:spcPct val="13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</a:pPr>
            <a:r>
              <a:rPr lang="en-US" altLang="en-US"/>
              <a:t>Danh mục mục tiêu : chức năng, phi chức năng</a:t>
            </a:r>
          </a:p>
          <a:p>
            <a:pPr>
              <a:spcBef>
                <a:spcPts val="24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Vai trò trung tâm của các mục tiêu trong quá trình RE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9648944C-AF05-4739-A2E0-BD0DEB93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71438"/>
            <a:ext cx="10731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B0E66721-59D4-472B-8AD9-391C3CC4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6" y="206375"/>
            <a:ext cx="6430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Mục tiêu là gì?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0FC0A95D-AA4B-40ED-A38F-4ECDC662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9" y="925514"/>
            <a:ext cx="8904287" cy="573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indent="-227013"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8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Goal</a:t>
            </a:r>
            <a:r>
              <a:rPr lang="en-US" altLang="en-US"/>
              <a:t> </a:t>
            </a:r>
            <a:r>
              <a:rPr lang="en-US" altLang="en-US">
                <a:solidFill>
                  <a:srgbClr val="800080"/>
                </a:solidFill>
              </a:rPr>
              <a:t>=</a:t>
            </a:r>
            <a:r>
              <a:rPr lang="en-US" altLang="en-US"/>
              <a:t>  </a:t>
            </a:r>
            <a:r>
              <a:rPr lang="vi-VN" altLang="en-US"/>
              <a:t>Tuyên bố </a:t>
            </a:r>
            <a:r>
              <a:rPr lang="en-US" altLang="en-US"/>
              <a:t>quy</a:t>
            </a:r>
            <a:r>
              <a:rPr lang="vi-VN" altLang="en-US"/>
              <a:t> định về ý định mà hệ thống phải thỏa mãn thông qua hợp tác của các </a:t>
            </a:r>
            <a:r>
              <a:rPr lang="en-US" altLang="en-US"/>
              <a:t>tác nhân</a:t>
            </a:r>
          </a:p>
          <a:p>
            <a:pPr>
              <a:lnSpc>
                <a:spcPct val="80000"/>
              </a:lnSpc>
              <a:buClr>
                <a:srgbClr val="800080"/>
              </a:buClr>
              <a:defRPr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rgbClr val="009999"/>
                </a:solidFill>
              </a:rPr>
              <a:t>“tuyên bố quy định":  trong trạng thái làm việc</a:t>
            </a:r>
          </a:p>
          <a:p>
            <a:pPr lvl="2">
              <a:lnSpc>
                <a:spcPct val="90000"/>
              </a:lnSpc>
              <a:spcBef>
                <a:spcPts val="688"/>
              </a:spcBef>
              <a:buClrTx/>
              <a:defRPr/>
            </a:pPr>
            <a:r>
              <a:rPr lang="en-US" altLang="en-US" sz="2200"/>
              <a:t>		                                 “sẽ”, “nên”, “phải”, ...</a:t>
            </a:r>
          </a:p>
          <a:p>
            <a:pPr lvl="2">
              <a:lnSpc>
                <a:spcPct val="170000"/>
              </a:lnSpc>
              <a:buClrTx/>
              <a:buFontTx/>
              <a:buNone/>
              <a:defRPr/>
            </a:pPr>
            <a:r>
              <a:rPr lang="en-US" altLang="en-US"/>
              <a:t>e.g.</a:t>
            </a:r>
            <a:r>
              <a:rPr lang="en-US" altLang="en-US">
                <a:solidFill>
                  <a:srgbClr val="663300"/>
                </a:solidFill>
              </a:rPr>
              <a:t>  </a:t>
            </a:r>
            <a:r>
              <a:rPr lang="en-US" altLang="en-US">
                <a:solidFill>
                  <a:srgbClr val="5F5F5F"/>
                </a:solidFill>
              </a:rPr>
              <a:t>“Cửa tàu sẽ đóng khi tàu đang di chuyển”</a:t>
            </a:r>
          </a:p>
          <a:p>
            <a:pPr lvl="2">
              <a:lnSpc>
                <a:spcPct val="120000"/>
              </a:lnSpc>
              <a:buClrTx/>
              <a:buFontTx/>
              <a:buNone/>
              <a:defRPr/>
            </a:pPr>
            <a:r>
              <a:rPr lang="en-US" altLang="en-US">
                <a:solidFill>
                  <a:srgbClr val="5F5F5F"/>
                </a:solidFill>
              </a:rPr>
              <a:t>	     “Thời gian cho vay sẽ giới hạn trong 2 tuần”</a:t>
            </a:r>
          </a:p>
          <a:p>
            <a:pPr lvl="1">
              <a:lnSpc>
                <a:spcPct val="16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vi-VN" altLang="en-US"/>
              <a:t>Công thức về vấn đề hiện tượng thế giới</a:t>
            </a:r>
            <a:endParaRPr lang="en-US" altLang="en-US"/>
          </a:p>
          <a:p>
            <a:pPr lvl="1">
              <a:lnSpc>
                <a:spcPct val="16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“hệ thống":   system-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as-is</a:t>
            </a:r>
            <a:r>
              <a:rPr lang="en-US" altLang="en-US">
                <a:solidFill>
                  <a:srgbClr val="800080"/>
                </a:solidFill>
              </a:rPr>
              <a:t>,</a:t>
            </a:r>
            <a:r>
              <a:rPr lang="en-US" altLang="en-US"/>
              <a:t> system-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to-be</a:t>
            </a:r>
          </a:p>
          <a:p>
            <a:pPr lvl="2">
              <a:lnSpc>
                <a:spcPct val="80000"/>
              </a:lnSpc>
              <a:spcBef>
                <a:spcPts val="688"/>
              </a:spcBef>
              <a:buClrTx/>
              <a:defRPr/>
            </a:pPr>
            <a:r>
              <a:rPr lang="en-US" altLang="en-US" sz="2200"/>
              <a:t>	                                  phần mềm </a:t>
            </a:r>
            <a:r>
              <a:rPr lang="en-US" altLang="en-US" sz="2200">
                <a:solidFill>
                  <a:srgbClr val="800080"/>
                </a:solidFill>
              </a:rPr>
              <a:t>+</a:t>
            </a:r>
            <a:r>
              <a:rPr lang="en-US" altLang="en-US" sz="2200"/>
              <a:t> môi trường</a:t>
            </a:r>
          </a:p>
          <a:p>
            <a:pPr lvl="1">
              <a:lnSpc>
                <a:spcPct val="14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“tác nhân":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vi-VN" altLang="en-US"/>
              <a:t>Thành phần hệ thống hoạt động</a:t>
            </a:r>
            <a:endParaRPr lang="en-US" altLang="en-US"/>
          </a:p>
          <a:p>
            <a:pPr lvl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en-US"/>
              <a:t>                  Chịu trách nhiệm cho sự hài lòng mục tiêu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D6340D16-8B1B-4341-9D55-A725CCC7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5" name="Picture 4">
            <a:extLst>
              <a:ext uri="{FF2B5EF4-FFF2-40B4-BE49-F238E27FC236}">
                <a16:creationId xmlns:a16="http://schemas.microsoft.com/office/drawing/2014/main" id="{4D52F526-6502-489D-8CA5-289C3D02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0" y="3057526"/>
            <a:ext cx="712788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6" name="Picture 5">
            <a:extLst>
              <a:ext uri="{FF2B5EF4-FFF2-40B4-BE49-F238E27FC236}">
                <a16:creationId xmlns:a16="http://schemas.microsoft.com/office/drawing/2014/main" id="{9E04F74A-BC39-4C2A-A448-227F46D3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6" y="3519488"/>
            <a:ext cx="53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2B3FA18C-1EED-45A1-A18F-FD9C26621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9" y="157163"/>
            <a:ext cx="8658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Sự hài lòng của mục tiêu đòi hỏi sự hợp tác của các tác nhân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D411434A-009B-411E-A0AD-E3711A78D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003300"/>
            <a:ext cx="9752013" cy="55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41363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indent="-227013"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lvl="1">
              <a:lnSpc>
                <a:spcPct val="140000"/>
              </a:lnSpc>
              <a:spcBef>
                <a:spcPts val="625"/>
              </a:spcBef>
              <a:buClrTx/>
              <a:defRPr/>
            </a:pPr>
            <a:r>
              <a:rPr lang="fr-FR" altLang="en-US" sz="1800">
                <a:solidFill>
                  <a:srgbClr val="5F5F5F"/>
                </a:solidFill>
              </a:rPr>
              <a:t> Duy trì</a:t>
            </a:r>
            <a:r>
              <a:rPr lang="fr-FR" altLang="en-US" sz="2000">
                <a:solidFill>
                  <a:srgbClr val="5F5F5F"/>
                </a:solidFill>
              </a:rPr>
              <a:t> [dịch chuyển an toàn]</a:t>
            </a:r>
            <a:r>
              <a:rPr lang="en-US" altLang="en-US" sz="2000">
                <a:solidFill>
                  <a:srgbClr val="5F5F5F"/>
                </a:solidFill>
              </a:rPr>
              <a:t>   </a:t>
            </a:r>
            <a:r>
              <a:rPr lang="en-US" altLang="en-US" sz="2000" b="1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</a:t>
            </a:r>
          </a:p>
          <a:p>
            <a:pPr lvl="2">
              <a:spcBef>
                <a:spcPts val="250"/>
              </a:spcBef>
              <a:buClrTx/>
              <a:defRPr/>
            </a:pPr>
            <a:r>
              <a:rPr lang="en-US" altLang="en-US">
                <a:solidFill>
                  <a:srgbClr val="5F5F5F"/>
                </a:solidFill>
              </a:rPr>
              <a:t>   điều khiển trên xe   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solidFill>
                  <a:srgbClr val="5F5F5F"/>
                </a:solidFill>
              </a:rPr>
              <a:t>  theo dõi hệ thống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en-US" altLang="en-US">
                <a:solidFill>
                  <a:srgbClr val="5F5F5F"/>
                </a:solidFill>
              </a:rPr>
              <a:t> máy trạm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solidFill>
                  <a:srgbClr val="5F5F5F"/>
                </a:solidFill>
              </a:rPr>
              <a:t>  </a:t>
            </a:r>
          </a:p>
          <a:p>
            <a:pPr lvl="2">
              <a:spcBef>
                <a:spcPts val="250"/>
              </a:spcBef>
              <a:buClrTx/>
              <a:defRPr/>
            </a:pPr>
            <a:r>
              <a:rPr lang="en-US" altLang="en-US">
                <a:solidFill>
                  <a:srgbClr val="5F5F5F"/>
                </a:solidFill>
              </a:rPr>
              <a:t>         hành khách 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en-US" altLang="en-US">
                <a:solidFill>
                  <a:srgbClr val="5F5F5F"/>
                </a:solidFill>
              </a:rPr>
              <a:t> người lái tàu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solidFill>
                  <a:srgbClr val="5F5F5F"/>
                </a:solidFill>
              </a:rPr>
              <a:t> ...</a:t>
            </a:r>
          </a:p>
          <a:p>
            <a:pPr lvl="1">
              <a:lnSpc>
                <a:spcPct val="130000"/>
              </a:lnSpc>
              <a:spcBef>
                <a:spcPts val="625"/>
              </a:spcBef>
              <a:buClrTx/>
              <a:defRPr/>
            </a:pPr>
            <a:r>
              <a:rPr lang="fr-FR" altLang="en-US" sz="2000">
                <a:solidFill>
                  <a:srgbClr val="5F5F5F"/>
                </a:solidFill>
              </a:rPr>
              <a:t> Đạt được [Sao chép cuốn sách trở lại kệ]</a:t>
            </a:r>
            <a:r>
              <a:rPr lang="en-US" altLang="en-US" sz="2000">
                <a:solidFill>
                  <a:srgbClr val="5F5F5F"/>
                </a:solidFill>
              </a:rPr>
              <a:t>  </a:t>
            </a:r>
            <a:r>
              <a:rPr lang="en-US" altLang="en-US" sz="2000" b="1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</a:t>
            </a:r>
            <a:r>
              <a:rPr lang="en-US" altLang="en-US" sz="2000" b="1">
                <a:solidFill>
                  <a:srgbClr val="5F5F5F"/>
                </a:solidFill>
              </a:rPr>
              <a:t> </a:t>
            </a:r>
          </a:p>
          <a:p>
            <a:pPr lvl="1">
              <a:lnSpc>
                <a:spcPct val="80000"/>
              </a:lnSpc>
              <a:spcBef>
                <a:spcPts val="625"/>
              </a:spcBef>
              <a:buClrTx/>
              <a:defRPr/>
            </a:pPr>
            <a:r>
              <a:rPr lang="en-US" altLang="en-US" sz="2000" b="1">
                <a:solidFill>
                  <a:srgbClr val="5F5F5F"/>
                </a:solidFill>
              </a:rPr>
              <a:t>      </a:t>
            </a:r>
            <a:r>
              <a:rPr lang="en-US" altLang="en-US" sz="2000">
                <a:solidFill>
                  <a:srgbClr val="5F5F5F"/>
                </a:solidFill>
              </a:rPr>
              <a:t>người bảo trợ </a:t>
            </a:r>
            <a:r>
              <a:rPr lang="en-US" altLang="en-US" sz="20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sz="2000">
                <a:solidFill>
                  <a:srgbClr val="5F5F5F"/>
                </a:solidFill>
              </a:rPr>
              <a:t>  nhân viên </a:t>
            </a:r>
            <a:r>
              <a:rPr lang="en-US" altLang="en-US" sz="20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en-US" altLang="en-US" sz="2000">
                <a:solidFill>
                  <a:srgbClr val="5F5F5F"/>
                </a:solidFill>
              </a:rPr>
              <a:t> thư viện phần mềm</a:t>
            </a:r>
          </a:p>
          <a:p>
            <a:pPr>
              <a:lnSpc>
                <a:spcPct val="15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Tác nhân </a:t>
            </a:r>
            <a:r>
              <a:rPr lang="en-US" altLang="en-US">
                <a:solidFill>
                  <a:srgbClr val="800080"/>
                </a:solidFill>
              </a:rPr>
              <a:t>=</a:t>
            </a:r>
            <a:r>
              <a:rPr lang="en-US" altLang="en-US"/>
              <a:t>  vai trò, chứ không phải cá nhân</a:t>
            </a:r>
          </a:p>
          <a:p>
            <a:pPr>
              <a:lnSpc>
                <a:spcPct val="150000"/>
              </a:lnSpc>
              <a:buClr>
                <a:srgbClr val="800080"/>
              </a:buClr>
              <a:defRPr/>
            </a:pPr>
            <a:r>
              <a:rPr lang="en-US" altLang="en-US" sz="2200">
                <a:solidFill>
                  <a:srgbClr val="009999"/>
                </a:solidFill>
              </a:rPr>
              <a:t> - </a:t>
            </a:r>
            <a:r>
              <a:rPr lang="vi-VN" altLang="en-US" sz="2200">
                <a:solidFill>
                  <a:srgbClr val="009999"/>
                </a:solidFill>
              </a:rPr>
              <a:t>Phải hạn chế hành vi của nó để đáp ứng các mục tiêu được giao</a:t>
            </a:r>
            <a:endParaRPr lang="en-US" altLang="en-US" sz="2200">
              <a:solidFill>
                <a:srgbClr val="009999"/>
              </a:solidFill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defRPr/>
            </a:pPr>
            <a:r>
              <a:rPr lang="en-US" altLang="en-US" sz="2200">
                <a:solidFill>
                  <a:srgbClr val="009999"/>
                </a:solidFill>
              </a:rPr>
              <a:t> - </a:t>
            </a:r>
            <a:r>
              <a:rPr lang="vi-VN" altLang="en-US" sz="2200">
                <a:solidFill>
                  <a:srgbClr val="009999"/>
                </a:solidFill>
              </a:rPr>
              <a:t>Phải có khả năng giám sát / kiểm soát hiện tượng liên quan đến các mục tiêu được giao</a:t>
            </a:r>
            <a:endParaRPr lang="en-US" altLang="en-US" sz="2200">
              <a:solidFill>
                <a:srgbClr val="009999"/>
              </a:solidFill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defRPr/>
            </a:pPr>
            <a:r>
              <a:rPr lang="en-US" altLang="en-US"/>
              <a:t>Loại tác nhân</a:t>
            </a:r>
          </a:p>
          <a:p>
            <a:pPr lvl="1">
              <a:lnSpc>
                <a:spcPct val="80000"/>
              </a:lnSpc>
              <a:spcBef>
                <a:spcPts val="625"/>
              </a:spcBef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Phần mềm</a:t>
            </a:r>
            <a:r>
              <a:rPr lang="en-US" altLang="en-US" sz="2000"/>
              <a:t>  (phần mềm kế tiếp, phần mềm kế thừa, phần mềm nước ngoài)</a:t>
            </a:r>
            <a:r>
              <a:rPr lang="ar-SA" altLang="en-US" sz="2000"/>
              <a:t>‏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625"/>
              </a:spcBef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Thiết bị</a:t>
            </a:r>
            <a:r>
              <a:rPr lang="en-US" altLang="en-US" sz="2000"/>
              <a:t>  (cảm biến, thiết bị truyền thông, ...)</a:t>
            </a:r>
            <a:r>
              <a:rPr lang="ar-SA" altLang="en-US" sz="2000"/>
              <a:t>‏</a:t>
            </a:r>
            <a:endParaRPr lang="en-US" altLang="en-US" sz="2000"/>
          </a:p>
          <a:p>
            <a:pPr lvl="1">
              <a:lnSpc>
                <a:spcPct val="9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Con người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226437D5-987D-440A-A024-920AAFDD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56" y="127000"/>
            <a:ext cx="8128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459F03BB-50F7-4F08-A296-669C80A22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51" y="1074738"/>
            <a:ext cx="631825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>
            <a:extLst>
              <a:ext uri="{FF2B5EF4-FFF2-40B4-BE49-F238E27FC236}">
                <a16:creationId xmlns:a16="http://schemas.microsoft.com/office/drawing/2014/main" id="{116860EF-9F38-4EF6-A0CB-0E78E219A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189" y="2328864"/>
            <a:ext cx="5365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D345D1CF-FF07-48B5-9E48-1E5533F1A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538" y="231775"/>
            <a:ext cx="64309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en-US" sz="2800">
                <a:solidFill>
                  <a:srgbClr val="CC0000"/>
                </a:solidFill>
              </a:rPr>
              <a:t>Mục tiêu với thuộc tính miền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1F6596BB-A1D5-4382-905D-56E36F38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6" y="1214439"/>
            <a:ext cx="9663302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fr-F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Thuộc tính miền </a:t>
            </a:r>
            <a:r>
              <a:rPr lang="fr-FR" altLang="en-US">
                <a:solidFill>
                  <a:srgbClr val="800080"/>
                </a:solidFill>
              </a:rPr>
              <a:t>=</a:t>
            </a:r>
            <a:r>
              <a:rPr lang="fr-FR" altLang="en-US"/>
              <a:t> mô tả tuyên bố về môi trường</a:t>
            </a:r>
            <a:endParaRPr lang="fr-FR" altLang="en-US" sz="2200"/>
          </a:p>
          <a:p>
            <a:pPr lvl="1">
              <a:lnSpc>
                <a:spcPct val="16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Trạng thái </a:t>
            </a:r>
            <a:r>
              <a:rPr lang="vi-VN" altLang="en-US"/>
              <a:t>chỉ dẫn: "là", "là", vv - không quy định</a:t>
            </a:r>
            <a:endParaRPr lang="en-US" altLang="en-US"/>
          </a:p>
          <a:p>
            <a:pPr lvl="1">
              <a:lnSpc>
                <a:spcPct val="16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>
                <a:solidFill>
                  <a:srgbClr val="663300"/>
                </a:solidFill>
              </a:rPr>
              <a:t> </a:t>
            </a:r>
            <a:r>
              <a:rPr lang="en-US" altLang="en-US"/>
              <a:t>e.g.  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5F5F5F"/>
                </a:solidFill>
              </a:rPr>
              <a:t>“</a:t>
            </a:r>
            <a:r>
              <a:rPr lang="vi-VN" altLang="en-US" sz="2000">
                <a:solidFill>
                  <a:srgbClr val="5F5F5F"/>
                </a:solidFill>
              </a:rPr>
              <a:t>Nếu các cửa xe mở, chúng không</a:t>
            </a:r>
            <a:r>
              <a:rPr lang="en-US" altLang="en-US" sz="2000">
                <a:solidFill>
                  <a:srgbClr val="5F5F5F"/>
                </a:solidFill>
              </a:rPr>
              <a:t> được</a:t>
            </a:r>
            <a:r>
              <a:rPr lang="vi-VN" altLang="en-US" sz="2000">
                <a:solidFill>
                  <a:srgbClr val="5F5F5F"/>
                </a:solidFill>
              </a:rPr>
              <a:t> đóng</a:t>
            </a:r>
            <a:r>
              <a:rPr lang="en-US" altLang="en-US" sz="2000">
                <a:solidFill>
                  <a:srgbClr val="5F5F5F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Tx/>
              <a:defRPr/>
            </a:pPr>
            <a:r>
              <a:rPr lang="en-US" altLang="en-US" sz="2000">
                <a:solidFill>
                  <a:srgbClr val="5F5F5F"/>
                </a:solidFill>
              </a:rPr>
              <a:t>		         “</a:t>
            </a:r>
            <a:r>
              <a:rPr lang="vi-VN" altLang="en-US" sz="2000">
                <a:solidFill>
                  <a:srgbClr val="5F5F5F"/>
                </a:solidFill>
              </a:rPr>
              <a:t>Một cuốn sách mượn không có sẵn cho những người </a:t>
            </a:r>
            <a:r>
              <a:rPr lang="en-US" altLang="en-US" sz="2000">
                <a:solidFill>
                  <a:srgbClr val="5F5F5F"/>
                </a:solidFill>
              </a:rPr>
              <a:t>mượn</a:t>
            </a:r>
            <a:r>
              <a:rPr lang="vi-VN" altLang="en-US" sz="2000">
                <a:solidFill>
                  <a:srgbClr val="5F5F5F"/>
                </a:solidFill>
              </a:rPr>
              <a:t> khác</a:t>
            </a:r>
            <a:r>
              <a:rPr lang="en-US" altLang="en-US" sz="2000">
                <a:solidFill>
                  <a:srgbClr val="5F5F5F"/>
                </a:solidFill>
              </a:rPr>
              <a:t>”</a:t>
            </a:r>
          </a:p>
          <a:p>
            <a:pPr>
              <a:spcBef>
                <a:spcPts val="2400"/>
              </a:spcBef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Sự khác biệt giữa các mục tiêu và thuộc tính miền là cần thiết cho RE ...</a:t>
            </a:r>
          </a:p>
          <a:p>
            <a:pPr>
              <a:spcBef>
                <a:spcPts val="2400"/>
              </a:spcBef>
              <a:buClr>
                <a:srgbClr val="800080"/>
              </a:buClr>
              <a:defRPr/>
            </a:pPr>
            <a:r>
              <a:rPr lang="en-US" altLang="en-US" sz="2200"/>
              <a:t>	  </a:t>
            </a:r>
            <a:r>
              <a:rPr lang="vi-VN" altLang="en-US" sz="2200"/>
              <a:t>- Mục tiêu có thể thương lượng, suy yếu, ưu tiên</a:t>
            </a:r>
            <a:endParaRPr lang="en-US" altLang="en-US" sz="2200"/>
          </a:p>
          <a:p>
            <a:pPr>
              <a:spcBef>
                <a:spcPts val="2400"/>
              </a:spcBef>
              <a:buClr>
                <a:srgbClr val="800080"/>
              </a:buClr>
              <a:defRPr/>
            </a:pPr>
            <a:r>
              <a:rPr lang="en-US" altLang="en-US" sz="2200"/>
              <a:t>	  - </a:t>
            </a:r>
            <a:r>
              <a:rPr lang="en-US" altLang="en-US" sz="2200">
                <a:solidFill>
                  <a:srgbClr val="009999"/>
                </a:solidFill>
              </a:rPr>
              <a:t>Thuộc tính miền không thể</a:t>
            </a:r>
          </a:p>
          <a:p>
            <a:pPr>
              <a:spcBef>
                <a:spcPts val="2400"/>
              </a:spcBef>
              <a:buClr>
                <a:srgbClr val="800080"/>
              </a:buClr>
              <a:defRPr/>
            </a:pPr>
            <a:r>
              <a:rPr lang="en-US" altLang="en-US" sz="2200">
                <a:solidFill>
                  <a:srgbClr val="009999"/>
                </a:solidFill>
              </a:rPr>
              <a:t>	  - Cả hai yêu cầu trong tài liệu yêu cầu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945DD853-2CD5-4D63-9348-2FC129D2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961ACEB9-852B-4A59-8864-36F6AE3D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57150"/>
            <a:ext cx="6999288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800">
                <a:solidFill>
                  <a:srgbClr val="CC0000"/>
                </a:solidFill>
              </a:rPr>
              <a:t>Mức </a:t>
            </a:r>
            <a:r>
              <a:rPr lang="vi-VN" altLang="en-US" sz="2800">
                <a:solidFill>
                  <a:srgbClr val="CC0000"/>
                </a:solidFill>
              </a:rPr>
              <a:t>độ</a:t>
            </a:r>
            <a:r>
              <a:rPr lang="en-US" altLang="en-US" sz="2800">
                <a:solidFill>
                  <a:srgbClr val="CC0000"/>
                </a:solidFill>
              </a:rPr>
              <a:t> chi tiết của mục tiêu:</a:t>
            </a:r>
            <a:endParaRPr lang="fr-BE" altLang="en-US" sz="2800">
              <a:solidFill>
                <a:srgbClr val="CC0000"/>
              </a:solidFill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66207D52-4FF1-4661-B939-4A16746E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282700"/>
            <a:ext cx="8902700" cy="480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2pPr>
            <a:lvl3pPr indent="-2270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itchFamily="32" charset="0"/>
              </a:defRPr>
            </a:lvl9pPr>
          </a:lstStyle>
          <a:p>
            <a:pPr>
              <a:lnSpc>
                <a:spcPct val="14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</a:pP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có thể </a:t>
            </a: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được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 nêu ở các cấp </a:t>
            </a: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độ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 truỳ t</a:t>
            </a: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ượ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ng khác nhau</a:t>
            </a:r>
          </a:p>
          <a:p>
            <a:pPr lvl="1">
              <a:lnSpc>
                <a:spcPct val="14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cấp trên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:  chiến l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ược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, s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ơ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 bộ</a:t>
            </a:r>
          </a:p>
          <a:p>
            <a:pPr lvl="2">
              <a:spcBef>
                <a:spcPts val="1250"/>
              </a:spcBef>
              <a:buSzPct val="100000"/>
            </a:pP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“t</a:t>
            </a:r>
            <a:r>
              <a:rPr lang="vi-VN" altLang="en-US" sz="2000">
                <a:solidFill>
                  <a:srgbClr val="5F5F5F"/>
                </a:solidFill>
                <a:latin typeface="Arial" panose="020B0604020202020204" pitchFamily="34" charset="0"/>
              </a:rPr>
              <a:t>ă</a:t>
            </a: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ng 50% công sức vận chuyển, di chuyển"</a:t>
            </a:r>
          </a:p>
          <a:p>
            <a:pPr lvl="2">
              <a:spcBef>
                <a:spcPts val="1250"/>
              </a:spcBef>
              <a:buSzPct val="100000"/>
            </a:pP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”</a:t>
            </a:r>
            <a:r>
              <a:rPr lang="vi-VN" altLang="en-US" sz="2000">
                <a:solidFill>
                  <a:srgbClr val="5F5F5F"/>
                </a:solidFill>
                <a:latin typeface="Arial" panose="020B0604020202020204" pitchFamily="34" charset="0"/>
              </a:rPr>
              <a:t> Truy cập hiệu quả vào công nghệ hiện đại </a:t>
            </a: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"</a:t>
            </a: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vi-VN" altLang="en-US" sz="22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cấp dưới 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: kỹ thuật, rõ ràng</a:t>
            </a:r>
            <a:endParaRPr lang="en-US" altLang="en-US" sz="22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</a:pP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vi-VN" altLang="en-US" sz="2000">
                <a:solidFill>
                  <a:srgbClr val="5F5F5F"/>
                </a:solidFill>
                <a:latin typeface="Arial" panose="020B0604020202020204" pitchFamily="34" charset="0"/>
              </a:rPr>
              <a:t>"Lệnh tăng tốc được gửi đi mỗi 3 giây"</a:t>
            </a:r>
            <a:r>
              <a:rPr lang="en-US" altLang="en-US" sz="22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</a:pPr>
            <a:r>
              <a:rPr lang="en-US" altLang="en-US" sz="22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"Lời nhắc nhở vào cuối kỳ hạn vay nếu không trả </a:t>
            </a:r>
            <a:r>
              <a:rPr lang="vi-VN" altLang="en-US" sz="2000">
                <a:solidFill>
                  <a:srgbClr val="5F5F5F"/>
                </a:solidFill>
                <a:latin typeface="Arial" panose="020B0604020202020204" pitchFamily="34" charset="0"/>
              </a:rPr>
              <a:t>đúng</a:t>
            </a: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 hạn" </a:t>
            </a: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</a:pP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tốt hơn,</a:t>
            </a: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</a:pP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           Các đại lý yêu cầu cho sự hài lòng</a:t>
            </a:r>
            <a:endParaRPr lang="en-US" altLang="en-US">
              <a:solidFill>
                <a:srgbClr val="352270"/>
              </a:solidFill>
              <a:latin typeface="Arial" panose="020B0604020202020204" pitchFamily="34" charset="0"/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20651DD5-067B-4D07-BAD8-FE8930E65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C4FBC852-284F-4222-8137-31338107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2474913"/>
            <a:ext cx="7159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>
            <a:extLst>
              <a:ext uri="{FF2B5EF4-FFF2-40B4-BE49-F238E27FC236}">
                <a16:creationId xmlns:a16="http://schemas.microsoft.com/office/drawing/2014/main" id="{5EB46754-8747-402D-B1C3-3DEFA58B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8" y="2952751"/>
            <a:ext cx="5381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>
            <a:extLst>
              <a:ext uri="{FF2B5EF4-FFF2-40B4-BE49-F238E27FC236}">
                <a16:creationId xmlns:a16="http://schemas.microsoft.com/office/drawing/2014/main" id="{A7E09122-230F-43F8-9E24-0FB82DE4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63" y="4584701"/>
            <a:ext cx="5381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>
            <a:extLst>
              <a:ext uri="{FF2B5EF4-FFF2-40B4-BE49-F238E27FC236}">
                <a16:creationId xmlns:a16="http://schemas.microsoft.com/office/drawing/2014/main" id="{DB42E6FE-FC46-4124-95F0-05A84EF6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1" y="4041775"/>
            <a:ext cx="7159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696</TotalTime>
  <Words>2811</Words>
  <Application>Microsoft Office PowerPoint</Application>
  <PresentationFormat>Widescreen</PresentationFormat>
  <Paragraphs>350</Paragraphs>
  <Slides>38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Century Gothic</vt:lpstr>
      <vt:lpstr>CIDFont+F1</vt:lpstr>
      <vt:lpstr>Comic Sans MS</vt:lpstr>
      <vt:lpstr>Roboto Bk</vt:lpstr>
      <vt:lpstr>Symbol</vt:lpstr>
      <vt:lpstr>Times New Roman</vt:lpstr>
      <vt:lpstr>Wingdings</vt:lpstr>
      <vt:lpstr>Wingdings 3</vt:lpstr>
      <vt:lpstr>Wisp</vt:lpstr>
      <vt:lpstr>Picture</vt:lpstr>
      <vt:lpstr>KỸ THUẬT PHÂN TÍCH YÊU CẦU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Modeling System Objectives with Goal Diagrams</vt:lpstr>
      <vt:lpstr>Goals as seen in Lecture 7</vt:lpstr>
      <vt:lpstr>Objectiver</vt:lpstr>
      <vt:lpstr>A goal model shows contribution links and leaf goal assignments</vt:lpstr>
      <vt:lpstr>Nội dung</vt:lpstr>
      <vt:lpstr>Goal features are specified in model annotations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PHÂN TÍCH YÊU CẦU</dc:title>
  <dc:creator>Trinh Dong NGUYEN</dc:creator>
  <cp:lastModifiedBy>Nguyễn Trịnh Đông</cp:lastModifiedBy>
  <cp:revision>13</cp:revision>
  <dcterms:created xsi:type="dcterms:W3CDTF">2021-08-13T16:47:39Z</dcterms:created>
  <dcterms:modified xsi:type="dcterms:W3CDTF">2021-10-20T00:25:01Z</dcterms:modified>
</cp:coreProperties>
</file>