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81"/>
  </p:notesMasterIdLst>
  <p:sldIdLst>
    <p:sldId id="264" r:id="rId2"/>
    <p:sldId id="265" r:id="rId3"/>
    <p:sldId id="277" r:id="rId4"/>
    <p:sldId id="266" r:id="rId5"/>
    <p:sldId id="313" r:id="rId6"/>
    <p:sldId id="314" r:id="rId7"/>
    <p:sldId id="315" r:id="rId8"/>
    <p:sldId id="316" r:id="rId9"/>
    <p:sldId id="280" r:id="rId10"/>
    <p:sldId id="267" r:id="rId11"/>
    <p:sldId id="312" r:id="rId12"/>
    <p:sldId id="290" r:id="rId13"/>
    <p:sldId id="317" r:id="rId14"/>
    <p:sldId id="293" r:id="rId15"/>
    <p:sldId id="292" r:id="rId16"/>
    <p:sldId id="294" r:id="rId17"/>
    <p:sldId id="278" r:id="rId18"/>
    <p:sldId id="297" r:id="rId19"/>
    <p:sldId id="270" r:id="rId20"/>
    <p:sldId id="291" r:id="rId21"/>
    <p:sldId id="295" r:id="rId22"/>
    <p:sldId id="271" r:id="rId23"/>
    <p:sldId id="298" r:id="rId24"/>
    <p:sldId id="304" r:id="rId25"/>
    <p:sldId id="305" r:id="rId26"/>
    <p:sldId id="306" r:id="rId27"/>
    <p:sldId id="309" r:id="rId28"/>
    <p:sldId id="307" r:id="rId29"/>
    <p:sldId id="299" r:id="rId30"/>
    <p:sldId id="301" r:id="rId31"/>
    <p:sldId id="273" r:id="rId32"/>
    <p:sldId id="310" r:id="rId33"/>
    <p:sldId id="272" r:id="rId34"/>
    <p:sldId id="296" r:id="rId35"/>
    <p:sldId id="288" r:id="rId36"/>
    <p:sldId id="287" r:id="rId37"/>
    <p:sldId id="289" r:id="rId38"/>
    <p:sldId id="284" r:id="rId39"/>
    <p:sldId id="257" r:id="rId40"/>
    <p:sldId id="321" r:id="rId41"/>
    <p:sldId id="282" r:id="rId42"/>
    <p:sldId id="283" r:id="rId43"/>
    <p:sldId id="322" r:id="rId44"/>
    <p:sldId id="285" r:id="rId45"/>
    <p:sldId id="286"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5" r:id="rId59"/>
    <p:sldId id="336" r:id="rId60"/>
    <p:sldId id="337" r:id="rId61"/>
    <p:sldId id="302" r:id="rId62"/>
    <p:sldId id="303" r:id="rId63"/>
    <p:sldId id="338" r:id="rId64"/>
    <p:sldId id="339" r:id="rId65"/>
    <p:sldId id="340" r:id="rId66"/>
    <p:sldId id="341" r:id="rId67"/>
    <p:sldId id="308" r:id="rId68"/>
    <p:sldId id="342" r:id="rId69"/>
    <p:sldId id="343" r:id="rId70"/>
    <p:sldId id="344" r:id="rId71"/>
    <p:sldId id="345" r:id="rId72"/>
    <p:sldId id="346" r:id="rId73"/>
    <p:sldId id="347" r:id="rId74"/>
    <p:sldId id="348" r:id="rId75"/>
    <p:sldId id="274" r:id="rId76"/>
    <p:sldId id="281" r:id="rId77"/>
    <p:sldId id="318" r:id="rId78"/>
    <p:sldId id="319" r:id="rId79"/>
    <p:sldId id="311"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44"/>
    <a:srgbClr val="088AB8"/>
    <a:srgbClr val="0036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91" autoAdjust="0"/>
    <p:restoredTop sz="90061" autoAdjust="0"/>
  </p:normalViewPr>
  <p:slideViewPr>
    <p:cSldViewPr snapToGrid="0">
      <p:cViewPr varScale="1">
        <p:scale>
          <a:sx n="75" d="100"/>
          <a:sy n="75" d="100"/>
        </p:scale>
        <p:origin x="28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AC46F7-7B4E-4D67-8BAB-AEA7E0907642}" type="datetimeFigureOut">
              <a:rPr lang="en-US" smtClean="0"/>
              <a:t>09/13/21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4841F1-BB08-402E-B68A-8B3BC378C6EC}" type="slidenum">
              <a:rPr lang="en-US" smtClean="0"/>
              <a:t>‹#›</a:t>
            </a:fld>
            <a:endParaRPr lang="en-US"/>
          </a:p>
        </p:txBody>
      </p:sp>
    </p:spTree>
    <p:extLst>
      <p:ext uri="{BB962C8B-B14F-4D97-AF65-F5344CB8AC3E}">
        <p14:creationId xmlns:p14="http://schemas.microsoft.com/office/powerpoint/2010/main" val="3183446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a:solidFill>
                  <a:srgbClr val="000000"/>
                </a:solidFill>
                <a:effectLst/>
                <a:latin typeface="AdvOTf9433e2d"/>
              </a:rPr>
              <a:t>Jeremy Dick · Elizabeth Hull, Ken Jackson</a:t>
            </a:r>
            <a:r>
              <a:rPr lang="en-US"/>
              <a:t> </a:t>
            </a:r>
            <a:br>
              <a:rPr lang="en-US"/>
            </a:br>
            <a:r>
              <a:rPr lang="en-US" sz="1800" b="0" i="0">
                <a:solidFill>
                  <a:srgbClr val="000000"/>
                </a:solidFill>
                <a:effectLst/>
                <a:latin typeface="AdvOTf9433e2d"/>
              </a:rPr>
              <a:t>Requirements Engineering</a:t>
            </a:r>
            <a:r>
              <a:rPr lang="en-US"/>
              <a:t> </a:t>
            </a:r>
          </a:p>
          <a:p>
            <a:r>
              <a:rPr lang="en-US" sz="1800" b="0" i="0">
                <a:solidFill>
                  <a:srgbClr val="000000"/>
                </a:solidFill>
                <a:effectLst/>
                <a:latin typeface="AdvOT9d60b855.B"/>
              </a:rPr>
              <a:t>the Fourth Edition</a:t>
            </a:r>
            <a:r>
              <a:rPr lang="en-US"/>
              <a:t> </a:t>
            </a:r>
            <a:br>
              <a:rPr lang="en-US"/>
            </a:br>
            <a:r>
              <a:rPr lang="en-US" sz="1800" b="0" i="0">
                <a:solidFill>
                  <a:srgbClr val="000000"/>
                </a:solidFill>
                <a:effectLst/>
                <a:latin typeface="AdvOTf9433e2d"/>
              </a:rPr>
              <a:t>May 2017</a:t>
            </a:r>
            <a:r>
              <a:rPr lang="en-US"/>
              <a:t> </a:t>
            </a:r>
            <a:br>
              <a:rPr lang="en-US"/>
            </a:br>
            <a:endParaRPr lang="en-US"/>
          </a:p>
          <a:p>
            <a:r>
              <a:rPr lang="en-US" sz="1800" b="0" i="0">
                <a:solidFill>
                  <a:srgbClr val="000000"/>
                </a:solidFill>
                <a:effectLst/>
                <a:latin typeface="AdvOTf9433e2d"/>
              </a:rPr>
              <a:t>ISBN 978-3-319-61072-6 </a:t>
            </a:r>
            <a:br>
              <a:rPr lang="en-US" sz="1800" b="0" i="0">
                <a:solidFill>
                  <a:srgbClr val="000000"/>
                </a:solidFill>
                <a:effectLst/>
                <a:latin typeface="AdvOTf9433e2d"/>
              </a:rPr>
            </a:br>
            <a:r>
              <a:rPr lang="en-US" sz="1800" b="0" i="0">
                <a:solidFill>
                  <a:srgbClr val="000000"/>
                </a:solidFill>
                <a:effectLst/>
                <a:latin typeface="AdvOTf9433e2d"/>
              </a:rPr>
              <a:t>DOI 10.1007/978-3-319-61073-3ISBN 978-3-319-61073-3 (eBook)</a:t>
            </a:r>
            <a:r>
              <a:rPr lang="en-US"/>
              <a:t> </a:t>
            </a:r>
            <a:br>
              <a:rPr lang="en-US"/>
            </a:br>
            <a:br>
              <a:rPr lang="en-US"/>
            </a:br>
            <a:endParaRPr lang="en-US"/>
          </a:p>
          <a:p>
            <a:r>
              <a:rPr lang="en-US" sz="1800" b="1" i="0">
                <a:solidFill>
                  <a:srgbClr val="000000"/>
                </a:solidFill>
                <a:effectLst/>
                <a:latin typeface="Helvetica-Bold"/>
              </a:rPr>
              <a:t>Requirements Engineering</a:t>
            </a:r>
            <a:br>
              <a:rPr lang="en-US" sz="1800" b="1" i="0">
                <a:solidFill>
                  <a:srgbClr val="000000"/>
                </a:solidFill>
                <a:effectLst/>
                <a:latin typeface="Helvetica-Bold"/>
              </a:rPr>
            </a:br>
            <a:r>
              <a:rPr lang="en-US" sz="1800" b="1" i="0">
                <a:solidFill>
                  <a:srgbClr val="000000"/>
                </a:solidFill>
                <a:effectLst/>
                <a:latin typeface="Helvetica-Bold"/>
              </a:rPr>
              <a:t>From System Goals to UML Models to</a:t>
            </a:r>
            <a:br>
              <a:rPr lang="en-US" sz="1800" b="1" i="0">
                <a:solidFill>
                  <a:srgbClr val="000000"/>
                </a:solidFill>
                <a:effectLst/>
                <a:latin typeface="Helvetica-Bold"/>
              </a:rPr>
            </a:br>
            <a:r>
              <a:rPr lang="en-US" sz="1800" b="1" i="0">
                <a:solidFill>
                  <a:srgbClr val="000000"/>
                </a:solidFill>
                <a:effectLst/>
                <a:latin typeface="Helvetica-Bold"/>
              </a:rPr>
              <a:t>Software Specifications</a:t>
            </a:r>
            <a:br>
              <a:rPr lang="en-US" sz="1800" b="1" i="0">
                <a:solidFill>
                  <a:srgbClr val="000000"/>
                </a:solidFill>
                <a:effectLst/>
                <a:latin typeface="Helvetica-Bold"/>
              </a:rPr>
            </a:br>
            <a:r>
              <a:rPr lang="en-US" sz="1800" b="1" i="0">
                <a:solidFill>
                  <a:srgbClr val="000000"/>
                </a:solidFill>
                <a:effectLst/>
                <a:latin typeface="Helvetica-Bold"/>
              </a:rPr>
              <a:t>Axel van Lamsweerde</a:t>
            </a:r>
            <a:r>
              <a:rPr lang="en-US"/>
              <a:t> </a:t>
            </a:r>
            <a:br>
              <a:rPr lang="en-US"/>
            </a:br>
            <a:endParaRPr lang="en-US"/>
          </a:p>
          <a:p>
            <a:r>
              <a:rPr lang="en-US" sz="1800" b="0" i="0">
                <a:solidFill>
                  <a:srgbClr val="000000"/>
                </a:solidFill>
                <a:effectLst/>
                <a:latin typeface="Times-Roman"/>
              </a:rPr>
              <a:t>ISBN 978-0-470-01270-3 (pbk.)</a:t>
            </a:r>
            <a:r>
              <a:rPr lang="en-US"/>
              <a:t> </a:t>
            </a:r>
            <a:br>
              <a:rPr lang="en-US"/>
            </a:br>
            <a:endParaRPr lang="en-US"/>
          </a:p>
          <a:p>
            <a:endParaRPr lang="en-US"/>
          </a:p>
        </p:txBody>
      </p:sp>
      <p:sp>
        <p:nvSpPr>
          <p:cNvPr id="4" name="Slide Number Placeholder 3"/>
          <p:cNvSpPr>
            <a:spLocks noGrp="1"/>
          </p:cNvSpPr>
          <p:nvPr>
            <p:ph type="sldNum" sz="quarter" idx="5"/>
          </p:nvPr>
        </p:nvSpPr>
        <p:spPr/>
        <p:txBody>
          <a:bodyPr/>
          <a:lstStyle/>
          <a:p>
            <a:fld id="{BE4841F1-BB08-402E-B68A-8B3BC378C6EC}" type="slidenum">
              <a:rPr lang="en-US" smtClean="0"/>
              <a:t>9</a:t>
            </a:fld>
            <a:endParaRPr lang="en-US"/>
          </a:p>
        </p:txBody>
      </p:sp>
    </p:spTree>
    <p:extLst>
      <p:ext uri="{BB962C8B-B14F-4D97-AF65-F5344CB8AC3E}">
        <p14:creationId xmlns:p14="http://schemas.microsoft.com/office/powerpoint/2010/main" val="1488334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1">
            <a:extLst>
              <a:ext uri="{FF2B5EF4-FFF2-40B4-BE49-F238E27FC236}">
                <a16:creationId xmlns:a16="http://schemas.microsoft.com/office/drawing/2014/main" id="{8DA23916-F08D-4492-A242-E4DB66F8B92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D96564FC-DAE5-41F4-9411-33887F1BF2A8}" type="slidenum">
              <a:rPr lang="en-US" altLang="en-US" sz="1300">
                <a:ea typeface="Source Han Sans CN Regular" charset="0"/>
              </a:rPr>
              <a:pPr>
                <a:spcBef>
                  <a:spcPct val="0"/>
                </a:spcBef>
                <a:buClrTx/>
                <a:buFontTx/>
                <a:buNone/>
              </a:pPr>
              <a:t>44</a:t>
            </a:fld>
            <a:endParaRPr lang="en-US" altLang="en-US" sz="1300">
              <a:ea typeface="Source Han Sans CN Regular" charset="0"/>
            </a:endParaRPr>
          </a:p>
        </p:txBody>
      </p:sp>
      <p:sp>
        <p:nvSpPr>
          <p:cNvPr id="17411" name="Rectangle 1">
            <a:extLst>
              <a:ext uri="{FF2B5EF4-FFF2-40B4-BE49-F238E27FC236}">
                <a16:creationId xmlns:a16="http://schemas.microsoft.com/office/drawing/2014/main" id="{29C7A623-0DF5-4A8E-9BC8-5392D7F11E87}"/>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Text Box 2">
            <a:extLst>
              <a:ext uri="{FF2B5EF4-FFF2-40B4-BE49-F238E27FC236}">
                <a16:creationId xmlns:a16="http://schemas.microsoft.com/office/drawing/2014/main" id="{0E5EF148-E455-475C-B455-C65F13B002F9}"/>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1">
            <a:extLst>
              <a:ext uri="{FF2B5EF4-FFF2-40B4-BE49-F238E27FC236}">
                <a16:creationId xmlns:a16="http://schemas.microsoft.com/office/drawing/2014/main" id="{6830CCF7-FFCB-42BA-9340-13B26E8404E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A308E4DA-0F7E-4E30-A375-7485636C888E}" type="slidenum">
              <a:rPr lang="en-US" altLang="en-US" sz="1300">
                <a:ea typeface="Source Han Sans CN Regular" charset="0"/>
              </a:rPr>
              <a:pPr>
                <a:spcBef>
                  <a:spcPct val="0"/>
                </a:spcBef>
                <a:buClrTx/>
                <a:buFontTx/>
                <a:buNone/>
              </a:pPr>
              <a:t>45</a:t>
            </a:fld>
            <a:endParaRPr lang="en-US" altLang="en-US" sz="1300">
              <a:ea typeface="Source Han Sans CN Regular" charset="0"/>
            </a:endParaRPr>
          </a:p>
        </p:txBody>
      </p:sp>
      <p:sp>
        <p:nvSpPr>
          <p:cNvPr id="19459" name="Rectangle 1">
            <a:extLst>
              <a:ext uri="{FF2B5EF4-FFF2-40B4-BE49-F238E27FC236}">
                <a16:creationId xmlns:a16="http://schemas.microsoft.com/office/drawing/2014/main" id="{2FFD9B67-765F-456D-941E-E7F20CAB6D0B}"/>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Text Box 2">
            <a:extLst>
              <a:ext uri="{FF2B5EF4-FFF2-40B4-BE49-F238E27FC236}">
                <a16:creationId xmlns:a16="http://schemas.microsoft.com/office/drawing/2014/main" id="{B050A581-DBF0-4793-84FF-F4191501F74E}"/>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1">
            <a:extLst>
              <a:ext uri="{FF2B5EF4-FFF2-40B4-BE49-F238E27FC236}">
                <a16:creationId xmlns:a16="http://schemas.microsoft.com/office/drawing/2014/main" id="{8F98C437-12FE-4B9A-BE77-0A37CF16AE0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F50242C3-4996-4682-8479-0E4FDDFD0E40}" type="slidenum">
              <a:rPr lang="en-US" altLang="en-US" sz="1300">
                <a:ea typeface="Source Han Sans CN Regular" charset="0"/>
              </a:rPr>
              <a:pPr>
                <a:spcBef>
                  <a:spcPct val="0"/>
                </a:spcBef>
                <a:buClrTx/>
                <a:buFontTx/>
                <a:buNone/>
              </a:pPr>
              <a:t>46</a:t>
            </a:fld>
            <a:endParaRPr lang="en-US" altLang="en-US" sz="1300">
              <a:ea typeface="Source Han Sans CN Regular" charset="0"/>
            </a:endParaRPr>
          </a:p>
        </p:txBody>
      </p:sp>
      <p:sp>
        <p:nvSpPr>
          <p:cNvPr id="21507" name="Rectangle 1">
            <a:extLst>
              <a:ext uri="{FF2B5EF4-FFF2-40B4-BE49-F238E27FC236}">
                <a16:creationId xmlns:a16="http://schemas.microsoft.com/office/drawing/2014/main" id="{C8505C92-23EB-42A5-BC68-6CB5C502B9B2}"/>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a:extLst>
              <a:ext uri="{FF2B5EF4-FFF2-40B4-BE49-F238E27FC236}">
                <a16:creationId xmlns:a16="http://schemas.microsoft.com/office/drawing/2014/main" id="{A7DE1845-6FF6-4888-8391-B44B69159958}"/>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1">
            <a:extLst>
              <a:ext uri="{FF2B5EF4-FFF2-40B4-BE49-F238E27FC236}">
                <a16:creationId xmlns:a16="http://schemas.microsoft.com/office/drawing/2014/main" id="{B6048E3A-6ACE-467F-8741-A7EB1F11A5F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3D518F70-7765-48E9-970E-4E864DEDF1C4}" type="slidenum">
              <a:rPr lang="en-US" altLang="en-US" sz="1300">
                <a:ea typeface="Source Han Sans CN Regular" charset="0"/>
              </a:rPr>
              <a:pPr>
                <a:spcBef>
                  <a:spcPct val="0"/>
                </a:spcBef>
                <a:buClrTx/>
                <a:buFontTx/>
                <a:buNone/>
              </a:pPr>
              <a:t>47</a:t>
            </a:fld>
            <a:endParaRPr lang="en-US" altLang="en-US" sz="1300">
              <a:ea typeface="Source Han Sans CN Regular" charset="0"/>
            </a:endParaRPr>
          </a:p>
        </p:txBody>
      </p:sp>
      <p:sp>
        <p:nvSpPr>
          <p:cNvPr id="23555" name="Rectangle 1">
            <a:extLst>
              <a:ext uri="{FF2B5EF4-FFF2-40B4-BE49-F238E27FC236}">
                <a16:creationId xmlns:a16="http://schemas.microsoft.com/office/drawing/2014/main" id="{FA5A081E-B53F-464D-98BF-07318629DEEE}"/>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Text Box 2">
            <a:extLst>
              <a:ext uri="{FF2B5EF4-FFF2-40B4-BE49-F238E27FC236}">
                <a16:creationId xmlns:a16="http://schemas.microsoft.com/office/drawing/2014/main" id="{6B1845FB-36D7-4283-8716-0D186CEA7A9A}"/>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1">
            <a:extLst>
              <a:ext uri="{FF2B5EF4-FFF2-40B4-BE49-F238E27FC236}">
                <a16:creationId xmlns:a16="http://schemas.microsoft.com/office/drawing/2014/main" id="{3B189777-4E41-4AC2-8052-2C740C5FC04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F8939B90-F7B0-4219-B36F-64015A65EA8D}" type="slidenum">
              <a:rPr lang="en-US" altLang="en-US" sz="1300">
                <a:ea typeface="Source Han Sans CN Regular" charset="0"/>
              </a:rPr>
              <a:pPr>
                <a:spcBef>
                  <a:spcPct val="0"/>
                </a:spcBef>
                <a:buClrTx/>
                <a:buFontTx/>
                <a:buNone/>
              </a:pPr>
              <a:t>48</a:t>
            </a:fld>
            <a:endParaRPr lang="en-US" altLang="en-US" sz="1300">
              <a:ea typeface="Source Han Sans CN Regular" charset="0"/>
            </a:endParaRPr>
          </a:p>
        </p:txBody>
      </p:sp>
      <p:sp>
        <p:nvSpPr>
          <p:cNvPr id="25603" name="Rectangle 1">
            <a:extLst>
              <a:ext uri="{FF2B5EF4-FFF2-40B4-BE49-F238E27FC236}">
                <a16:creationId xmlns:a16="http://schemas.microsoft.com/office/drawing/2014/main" id="{145DCFF8-1BB8-4BA0-ABCC-AC87D836D586}"/>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Text Box 2">
            <a:extLst>
              <a:ext uri="{FF2B5EF4-FFF2-40B4-BE49-F238E27FC236}">
                <a16:creationId xmlns:a16="http://schemas.microsoft.com/office/drawing/2014/main" id="{EB2BC31D-60F8-449F-9A4C-727052DC715E}"/>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1">
            <a:extLst>
              <a:ext uri="{FF2B5EF4-FFF2-40B4-BE49-F238E27FC236}">
                <a16:creationId xmlns:a16="http://schemas.microsoft.com/office/drawing/2014/main" id="{B8C020F8-3A56-4C24-83B6-95F4D117068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3AD5CF70-4144-47AD-A7F4-33DB72417EBD}" type="slidenum">
              <a:rPr lang="en-US" altLang="en-US" sz="1300">
                <a:ea typeface="Source Han Sans CN Regular" charset="0"/>
              </a:rPr>
              <a:pPr>
                <a:spcBef>
                  <a:spcPct val="0"/>
                </a:spcBef>
                <a:buClrTx/>
                <a:buFontTx/>
                <a:buNone/>
              </a:pPr>
              <a:t>49</a:t>
            </a:fld>
            <a:endParaRPr lang="en-US" altLang="en-US" sz="1300">
              <a:ea typeface="Source Han Sans CN Regular" charset="0"/>
            </a:endParaRPr>
          </a:p>
        </p:txBody>
      </p:sp>
      <p:sp>
        <p:nvSpPr>
          <p:cNvPr id="27651" name="Rectangle 1">
            <a:extLst>
              <a:ext uri="{FF2B5EF4-FFF2-40B4-BE49-F238E27FC236}">
                <a16:creationId xmlns:a16="http://schemas.microsoft.com/office/drawing/2014/main" id="{2F1823E8-C9FA-4B4E-B45D-B83EF60BA031}"/>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a:extLst>
              <a:ext uri="{FF2B5EF4-FFF2-40B4-BE49-F238E27FC236}">
                <a16:creationId xmlns:a16="http://schemas.microsoft.com/office/drawing/2014/main" id="{39CFCA73-D796-471F-9933-7DE949866752}"/>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1">
            <a:extLst>
              <a:ext uri="{FF2B5EF4-FFF2-40B4-BE49-F238E27FC236}">
                <a16:creationId xmlns:a16="http://schemas.microsoft.com/office/drawing/2014/main" id="{A0353B3E-32FA-47B4-B902-03B061E1194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191FE493-7724-4550-B632-18B587A3F8BB}" type="slidenum">
              <a:rPr lang="en-US" altLang="en-US" sz="1300">
                <a:ea typeface="Source Han Sans CN Regular" charset="0"/>
              </a:rPr>
              <a:pPr>
                <a:spcBef>
                  <a:spcPct val="0"/>
                </a:spcBef>
                <a:buClrTx/>
                <a:buFontTx/>
                <a:buNone/>
              </a:pPr>
              <a:t>50</a:t>
            </a:fld>
            <a:endParaRPr lang="en-US" altLang="en-US" sz="1300">
              <a:ea typeface="Source Han Sans CN Regular" charset="0"/>
            </a:endParaRPr>
          </a:p>
        </p:txBody>
      </p:sp>
      <p:sp>
        <p:nvSpPr>
          <p:cNvPr id="29699" name="Rectangle 1">
            <a:extLst>
              <a:ext uri="{FF2B5EF4-FFF2-40B4-BE49-F238E27FC236}">
                <a16:creationId xmlns:a16="http://schemas.microsoft.com/office/drawing/2014/main" id="{E9A3272E-5B33-45AC-814F-4C5C57615C82}"/>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Text Box 2">
            <a:extLst>
              <a:ext uri="{FF2B5EF4-FFF2-40B4-BE49-F238E27FC236}">
                <a16:creationId xmlns:a16="http://schemas.microsoft.com/office/drawing/2014/main" id="{CBB68315-628F-4456-A681-DE7F7DD0A69A}"/>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1">
            <a:extLst>
              <a:ext uri="{FF2B5EF4-FFF2-40B4-BE49-F238E27FC236}">
                <a16:creationId xmlns:a16="http://schemas.microsoft.com/office/drawing/2014/main" id="{08D1947D-9D1B-4860-A6A8-7CAEAF3750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BE119445-CDEA-4733-8394-17D456FECC87}" type="slidenum">
              <a:rPr lang="en-US" altLang="en-US" sz="1300">
                <a:ea typeface="Source Han Sans CN Regular" charset="0"/>
              </a:rPr>
              <a:pPr>
                <a:spcBef>
                  <a:spcPct val="0"/>
                </a:spcBef>
                <a:buClrTx/>
                <a:buFontTx/>
                <a:buNone/>
              </a:pPr>
              <a:t>51</a:t>
            </a:fld>
            <a:endParaRPr lang="en-US" altLang="en-US" sz="1300">
              <a:ea typeface="Source Han Sans CN Regular" charset="0"/>
            </a:endParaRPr>
          </a:p>
        </p:txBody>
      </p:sp>
      <p:sp>
        <p:nvSpPr>
          <p:cNvPr id="31747" name="Text Box 1">
            <a:extLst>
              <a:ext uri="{FF2B5EF4-FFF2-40B4-BE49-F238E27FC236}">
                <a16:creationId xmlns:a16="http://schemas.microsoft.com/office/drawing/2014/main" id="{2AFF43A0-4F2F-4F94-AED9-34ED9C53E922}"/>
              </a:ext>
            </a:extLst>
          </p:cNvPr>
          <p:cNvSpPr txBox="1">
            <a:spLocks noChangeArrowheads="1"/>
          </p:cNvSpPr>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480" tIns="48240" rIns="96480" bIns="482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a:spcBef>
                <a:spcPct val="0"/>
              </a:spcBef>
              <a:buClrTx/>
              <a:buFontTx/>
              <a:buNone/>
            </a:pPr>
            <a:fld id="{8041B146-B61B-480E-85DC-66D7E0FB943E}" type="slidenum">
              <a:rPr lang="en-US" altLang="en-US" sz="1300" i="0"/>
              <a:pPr algn="r">
                <a:spcBef>
                  <a:spcPct val="0"/>
                </a:spcBef>
                <a:buClrTx/>
                <a:buFontTx/>
                <a:buNone/>
              </a:pPr>
              <a:t>51</a:t>
            </a:fld>
            <a:endParaRPr lang="en-US" altLang="en-US" sz="1300" i="0"/>
          </a:p>
        </p:txBody>
      </p:sp>
      <p:sp>
        <p:nvSpPr>
          <p:cNvPr id="31748" name="Rectangle 2">
            <a:extLst>
              <a:ext uri="{FF2B5EF4-FFF2-40B4-BE49-F238E27FC236}">
                <a16:creationId xmlns:a16="http://schemas.microsoft.com/office/drawing/2014/main" id="{F8CBCA12-CBD0-4C11-AE3F-D4EB4A42B7C2}"/>
              </a:ext>
            </a:extLst>
          </p:cNvPr>
          <p:cNvSpPr>
            <a:spLocks noGrp="1" noRot="1" noChangeAspect="1" noChangeArrowheads="1" noTextEdit="1"/>
          </p:cNvSpPr>
          <p:nvPr>
            <p:ph type="sldImg"/>
          </p:nvPr>
        </p:nvSpPr>
        <p:spPr>
          <a:xfrm>
            <a:off x="1258888" y="720725"/>
            <a:ext cx="4799012"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9" name="Text Box 3">
            <a:extLst>
              <a:ext uri="{FF2B5EF4-FFF2-40B4-BE49-F238E27FC236}">
                <a16:creationId xmlns:a16="http://schemas.microsoft.com/office/drawing/2014/main" id="{90F1D4D1-E68A-472B-AAC8-BC77E4A7A7BE}"/>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1">
            <a:extLst>
              <a:ext uri="{FF2B5EF4-FFF2-40B4-BE49-F238E27FC236}">
                <a16:creationId xmlns:a16="http://schemas.microsoft.com/office/drawing/2014/main" id="{677A00D8-3FFB-46D3-B266-9A01EE1E5F4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5FCFD826-F9F6-4613-84B6-F449329E1763}" type="slidenum">
              <a:rPr lang="en-US" altLang="en-US" sz="1300">
                <a:ea typeface="Source Han Sans CN Regular" charset="0"/>
              </a:rPr>
              <a:pPr>
                <a:spcBef>
                  <a:spcPct val="0"/>
                </a:spcBef>
                <a:buClrTx/>
                <a:buFontTx/>
                <a:buNone/>
              </a:pPr>
              <a:t>52</a:t>
            </a:fld>
            <a:endParaRPr lang="en-US" altLang="en-US" sz="1300">
              <a:ea typeface="Source Han Sans CN Regular" charset="0"/>
            </a:endParaRPr>
          </a:p>
        </p:txBody>
      </p:sp>
      <p:sp>
        <p:nvSpPr>
          <p:cNvPr id="33795" name="Rectangle 1">
            <a:extLst>
              <a:ext uri="{FF2B5EF4-FFF2-40B4-BE49-F238E27FC236}">
                <a16:creationId xmlns:a16="http://schemas.microsoft.com/office/drawing/2014/main" id="{D4AF3483-E07D-4FB5-8255-E658CDE55CA8}"/>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Text Box 2">
            <a:extLst>
              <a:ext uri="{FF2B5EF4-FFF2-40B4-BE49-F238E27FC236}">
                <a16:creationId xmlns:a16="http://schemas.microsoft.com/office/drawing/2014/main" id="{CEBC4A10-0D79-4968-B095-1A3259A60134}"/>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1">
            <a:extLst>
              <a:ext uri="{FF2B5EF4-FFF2-40B4-BE49-F238E27FC236}">
                <a16:creationId xmlns:a16="http://schemas.microsoft.com/office/drawing/2014/main" id="{238A1FE5-F24D-4C3D-8EBF-5194AA8D08D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4EE4142F-2CC0-4E39-A258-6ED7D3E778CC}" type="slidenum">
              <a:rPr lang="en-US" altLang="en-US" sz="1300">
                <a:ea typeface="Source Han Sans CN Regular" charset="0"/>
              </a:rPr>
              <a:pPr>
                <a:spcBef>
                  <a:spcPct val="0"/>
                </a:spcBef>
                <a:buClrTx/>
                <a:buFontTx/>
                <a:buNone/>
              </a:pPr>
              <a:t>53</a:t>
            </a:fld>
            <a:endParaRPr lang="en-US" altLang="en-US" sz="1300">
              <a:ea typeface="Source Han Sans CN Regular" charset="0"/>
            </a:endParaRPr>
          </a:p>
        </p:txBody>
      </p:sp>
      <p:sp>
        <p:nvSpPr>
          <p:cNvPr id="35843" name="Rectangle 1">
            <a:extLst>
              <a:ext uri="{FF2B5EF4-FFF2-40B4-BE49-F238E27FC236}">
                <a16:creationId xmlns:a16="http://schemas.microsoft.com/office/drawing/2014/main" id="{7573D724-0273-43CC-9AE9-3FCF0F30E21C}"/>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Text Box 2">
            <a:extLst>
              <a:ext uri="{FF2B5EF4-FFF2-40B4-BE49-F238E27FC236}">
                <a16:creationId xmlns:a16="http://schemas.microsoft.com/office/drawing/2014/main" id="{4CB95D97-23D1-4D30-B4BC-80EA7CDC3AB5}"/>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4841F1-BB08-402E-B68A-8B3BC378C6EC}" type="slidenum">
              <a:rPr lang="en-US" smtClean="0"/>
              <a:t>10</a:t>
            </a:fld>
            <a:endParaRPr lang="en-US"/>
          </a:p>
        </p:txBody>
      </p:sp>
    </p:spTree>
    <p:extLst>
      <p:ext uri="{BB962C8B-B14F-4D97-AF65-F5344CB8AC3E}">
        <p14:creationId xmlns:p14="http://schemas.microsoft.com/office/powerpoint/2010/main" val="333675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a:extLst>
              <a:ext uri="{FF2B5EF4-FFF2-40B4-BE49-F238E27FC236}">
                <a16:creationId xmlns:a16="http://schemas.microsoft.com/office/drawing/2014/main" id="{08AE6743-206F-48F1-BD4D-8F0E5D77ED6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F9CDA074-0139-49B5-9022-AC970423F22D}" type="slidenum">
              <a:rPr lang="en-US" altLang="en-US" sz="1300">
                <a:ea typeface="Source Han Sans CN Regular" charset="0"/>
              </a:rPr>
              <a:pPr>
                <a:spcBef>
                  <a:spcPct val="0"/>
                </a:spcBef>
                <a:buClrTx/>
                <a:buFontTx/>
                <a:buNone/>
              </a:pPr>
              <a:t>54</a:t>
            </a:fld>
            <a:endParaRPr lang="en-US" altLang="en-US" sz="1300">
              <a:ea typeface="Source Han Sans CN Regular" charset="0"/>
            </a:endParaRPr>
          </a:p>
        </p:txBody>
      </p:sp>
      <p:sp>
        <p:nvSpPr>
          <p:cNvPr id="37891" name="Rectangle 1">
            <a:extLst>
              <a:ext uri="{FF2B5EF4-FFF2-40B4-BE49-F238E27FC236}">
                <a16:creationId xmlns:a16="http://schemas.microsoft.com/office/drawing/2014/main" id="{CFDC4EF6-0E46-410A-8386-DA742B94AB4A}"/>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Text Box 2">
            <a:extLst>
              <a:ext uri="{FF2B5EF4-FFF2-40B4-BE49-F238E27FC236}">
                <a16:creationId xmlns:a16="http://schemas.microsoft.com/office/drawing/2014/main" id="{33119994-C4B5-46E9-8C98-A2A14A93789E}"/>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1">
            <a:extLst>
              <a:ext uri="{FF2B5EF4-FFF2-40B4-BE49-F238E27FC236}">
                <a16:creationId xmlns:a16="http://schemas.microsoft.com/office/drawing/2014/main" id="{3AEABACC-81AC-488C-82A2-96A3365027C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CC7CF596-DAB7-48E6-BDF4-CB7EEEA1389A}" type="slidenum">
              <a:rPr lang="en-US" altLang="en-US" sz="1300">
                <a:ea typeface="Source Han Sans CN Regular" charset="0"/>
              </a:rPr>
              <a:pPr>
                <a:spcBef>
                  <a:spcPct val="0"/>
                </a:spcBef>
                <a:buClrTx/>
                <a:buFontTx/>
                <a:buNone/>
              </a:pPr>
              <a:t>55</a:t>
            </a:fld>
            <a:endParaRPr lang="en-US" altLang="en-US" sz="1300">
              <a:ea typeface="Source Han Sans CN Regular" charset="0"/>
            </a:endParaRPr>
          </a:p>
        </p:txBody>
      </p:sp>
      <p:sp>
        <p:nvSpPr>
          <p:cNvPr id="39939" name="Rectangle 1">
            <a:extLst>
              <a:ext uri="{FF2B5EF4-FFF2-40B4-BE49-F238E27FC236}">
                <a16:creationId xmlns:a16="http://schemas.microsoft.com/office/drawing/2014/main" id="{E22E15A2-0D9E-411C-AA29-88FE7B248B3E}"/>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40" name="Text Box 2">
            <a:extLst>
              <a:ext uri="{FF2B5EF4-FFF2-40B4-BE49-F238E27FC236}">
                <a16:creationId xmlns:a16="http://schemas.microsoft.com/office/drawing/2014/main" id="{B5B592A4-E2A4-4737-B779-FA0E37B4165D}"/>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1">
            <a:extLst>
              <a:ext uri="{FF2B5EF4-FFF2-40B4-BE49-F238E27FC236}">
                <a16:creationId xmlns:a16="http://schemas.microsoft.com/office/drawing/2014/main" id="{46172AFF-A57B-4053-AE13-AFC8366C11F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D5DFAFD9-EAF8-4375-A0FB-25AE261B8666}" type="slidenum">
              <a:rPr lang="en-US" altLang="en-US" sz="1300">
                <a:ea typeface="Source Han Sans CN Regular" charset="0"/>
              </a:rPr>
              <a:pPr>
                <a:spcBef>
                  <a:spcPct val="0"/>
                </a:spcBef>
                <a:buClrTx/>
                <a:buFontTx/>
                <a:buNone/>
              </a:pPr>
              <a:t>56</a:t>
            </a:fld>
            <a:endParaRPr lang="en-US" altLang="en-US" sz="1300">
              <a:ea typeface="Source Han Sans CN Regular" charset="0"/>
            </a:endParaRPr>
          </a:p>
        </p:txBody>
      </p:sp>
      <p:sp>
        <p:nvSpPr>
          <p:cNvPr id="41987" name="Rectangle 1">
            <a:extLst>
              <a:ext uri="{FF2B5EF4-FFF2-40B4-BE49-F238E27FC236}">
                <a16:creationId xmlns:a16="http://schemas.microsoft.com/office/drawing/2014/main" id="{ABA21575-EA0C-4CEF-8931-E6D1CDC1FE3B}"/>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8" name="Text Box 2">
            <a:extLst>
              <a:ext uri="{FF2B5EF4-FFF2-40B4-BE49-F238E27FC236}">
                <a16:creationId xmlns:a16="http://schemas.microsoft.com/office/drawing/2014/main" id="{5834A823-DB12-4040-99FC-6CEE91419FFD}"/>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1">
            <a:extLst>
              <a:ext uri="{FF2B5EF4-FFF2-40B4-BE49-F238E27FC236}">
                <a16:creationId xmlns:a16="http://schemas.microsoft.com/office/drawing/2014/main" id="{0C5487F9-3930-4949-9005-130E7B35481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671D3C6D-A5A4-4B89-BE49-BD95B6EC6471}" type="slidenum">
              <a:rPr lang="en-US" altLang="en-US" sz="1300">
                <a:ea typeface="Source Han Sans CN Regular" charset="0"/>
              </a:rPr>
              <a:pPr>
                <a:spcBef>
                  <a:spcPct val="0"/>
                </a:spcBef>
                <a:buClrTx/>
                <a:buFontTx/>
                <a:buNone/>
              </a:pPr>
              <a:t>57</a:t>
            </a:fld>
            <a:endParaRPr lang="en-US" altLang="en-US" sz="1300">
              <a:ea typeface="Source Han Sans CN Regular" charset="0"/>
            </a:endParaRPr>
          </a:p>
        </p:txBody>
      </p:sp>
      <p:sp>
        <p:nvSpPr>
          <p:cNvPr id="44035" name="Rectangle 1">
            <a:extLst>
              <a:ext uri="{FF2B5EF4-FFF2-40B4-BE49-F238E27FC236}">
                <a16:creationId xmlns:a16="http://schemas.microsoft.com/office/drawing/2014/main" id="{7644025B-3AE7-4206-A968-934C03752187}"/>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Text Box 2">
            <a:extLst>
              <a:ext uri="{FF2B5EF4-FFF2-40B4-BE49-F238E27FC236}">
                <a16:creationId xmlns:a16="http://schemas.microsoft.com/office/drawing/2014/main" id="{D5D83D9D-B4A7-40F4-8ACB-52CFF4EDEC4D}"/>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1">
            <a:extLst>
              <a:ext uri="{FF2B5EF4-FFF2-40B4-BE49-F238E27FC236}">
                <a16:creationId xmlns:a16="http://schemas.microsoft.com/office/drawing/2014/main" id="{65369D64-6179-4094-BDDA-7E1F548CE11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54DCA310-F20E-46AC-8135-524452F6BC3C}" type="slidenum">
              <a:rPr lang="en-US" altLang="en-US" sz="1300">
                <a:ea typeface="Source Han Sans CN Regular" charset="0"/>
              </a:rPr>
              <a:pPr>
                <a:spcBef>
                  <a:spcPct val="0"/>
                </a:spcBef>
                <a:buClrTx/>
                <a:buFontTx/>
                <a:buNone/>
              </a:pPr>
              <a:t>58</a:t>
            </a:fld>
            <a:endParaRPr lang="en-US" altLang="en-US" sz="1300">
              <a:ea typeface="Source Han Sans CN Regular" charset="0"/>
            </a:endParaRPr>
          </a:p>
        </p:txBody>
      </p:sp>
      <p:sp>
        <p:nvSpPr>
          <p:cNvPr id="46083" name="Rectangle 1">
            <a:extLst>
              <a:ext uri="{FF2B5EF4-FFF2-40B4-BE49-F238E27FC236}">
                <a16:creationId xmlns:a16="http://schemas.microsoft.com/office/drawing/2014/main" id="{3672AEB1-C01E-4F65-9CE1-3672D2758636}"/>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Text Box 2">
            <a:extLst>
              <a:ext uri="{FF2B5EF4-FFF2-40B4-BE49-F238E27FC236}">
                <a16:creationId xmlns:a16="http://schemas.microsoft.com/office/drawing/2014/main" id="{7AD03B07-3838-488B-B461-98F96651EAA1}"/>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
        <p:nvSpPr>
          <p:cNvPr id="46085" name="Notes Placeholder 1">
            <a:extLst>
              <a:ext uri="{FF2B5EF4-FFF2-40B4-BE49-F238E27FC236}">
                <a16:creationId xmlns:a16="http://schemas.microsoft.com/office/drawing/2014/main" id="{32366BE1-A785-42DF-B0B2-EA6A3AF21EFF}"/>
              </a:ext>
            </a:extLst>
          </p:cNvPr>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1">
            <a:extLst>
              <a:ext uri="{FF2B5EF4-FFF2-40B4-BE49-F238E27FC236}">
                <a16:creationId xmlns:a16="http://schemas.microsoft.com/office/drawing/2014/main" id="{F47B1063-4766-46DB-B1AD-0F6737C39FB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1986B598-EBE9-4157-A28F-97EDF199DAA7}" type="slidenum">
              <a:rPr lang="en-US" altLang="en-US" sz="1300">
                <a:ea typeface="Source Han Sans CN Regular" charset="0"/>
              </a:rPr>
              <a:pPr>
                <a:spcBef>
                  <a:spcPct val="0"/>
                </a:spcBef>
                <a:buClrTx/>
                <a:buFontTx/>
                <a:buNone/>
              </a:pPr>
              <a:t>59</a:t>
            </a:fld>
            <a:endParaRPr lang="en-US" altLang="en-US" sz="1300">
              <a:ea typeface="Source Han Sans CN Regular" charset="0"/>
            </a:endParaRPr>
          </a:p>
        </p:txBody>
      </p:sp>
      <p:sp>
        <p:nvSpPr>
          <p:cNvPr id="48131" name="Rectangle 1">
            <a:extLst>
              <a:ext uri="{FF2B5EF4-FFF2-40B4-BE49-F238E27FC236}">
                <a16:creationId xmlns:a16="http://schemas.microsoft.com/office/drawing/2014/main" id="{32EB63B2-7336-4F87-BEB6-E91BBA7C009D}"/>
              </a:ext>
            </a:extLst>
          </p:cNvPr>
          <p:cNvSpPr>
            <a:spLocks noGrp="1" noRot="1" noChangeAspect="1" noChangeArrowheads="1" noTextEdit="1"/>
          </p:cNvSpPr>
          <p:nvPr>
            <p:ph type="sldImg"/>
          </p:nvPr>
        </p:nvSpPr>
        <p:spPr>
          <a:xfrm>
            <a:off x="1258888" y="720725"/>
            <a:ext cx="4799012"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Text Box 2">
            <a:extLst>
              <a:ext uri="{FF2B5EF4-FFF2-40B4-BE49-F238E27FC236}">
                <a16:creationId xmlns:a16="http://schemas.microsoft.com/office/drawing/2014/main" id="{BD37B1E3-20E7-43D6-8444-834234404C29}"/>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1">
            <a:extLst>
              <a:ext uri="{FF2B5EF4-FFF2-40B4-BE49-F238E27FC236}">
                <a16:creationId xmlns:a16="http://schemas.microsoft.com/office/drawing/2014/main" id="{42551C6E-06D4-4BE5-9FBB-A23E64F3879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E40AE30F-952C-4E15-8230-F749B66DBF3A}" type="slidenum">
              <a:rPr lang="en-US" altLang="en-US" sz="1300">
                <a:ea typeface="Source Han Sans CN Regular" charset="0"/>
              </a:rPr>
              <a:pPr>
                <a:spcBef>
                  <a:spcPct val="0"/>
                </a:spcBef>
                <a:buClrTx/>
                <a:buFontTx/>
                <a:buNone/>
              </a:pPr>
              <a:t>60</a:t>
            </a:fld>
            <a:endParaRPr lang="en-US" altLang="en-US" sz="1300">
              <a:ea typeface="Source Han Sans CN Regular" charset="0"/>
            </a:endParaRPr>
          </a:p>
        </p:txBody>
      </p:sp>
      <p:sp>
        <p:nvSpPr>
          <p:cNvPr id="50179" name="Text Box 1">
            <a:extLst>
              <a:ext uri="{FF2B5EF4-FFF2-40B4-BE49-F238E27FC236}">
                <a16:creationId xmlns:a16="http://schemas.microsoft.com/office/drawing/2014/main" id="{9692FA6C-DBFB-4FF8-AD59-6DAC26AC8DF1}"/>
              </a:ext>
            </a:extLst>
          </p:cNvPr>
          <p:cNvSpPr txBox="1">
            <a:spLocks noChangeArrowheads="1"/>
          </p:cNvSpPr>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480" tIns="48240" rIns="96480" bIns="482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a:spcBef>
                <a:spcPct val="0"/>
              </a:spcBef>
              <a:buClrTx/>
              <a:buFontTx/>
              <a:buNone/>
            </a:pPr>
            <a:fld id="{02D23D2B-519F-4B42-8B38-BAFEA7D2F65B}" type="slidenum">
              <a:rPr lang="en-US" altLang="en-US" sz="1300" i="0"/>
              <a:pPr algn="r">
                <a:spcBef>
                  <a:spcPct val="0"/>
                </a:spcBef>
                <a:buClrTx/>
                <a:buFontTx/>
                <a:buNone/>
              </a:pPr>
              <a:t>60</a:t>
            </a:fld>
            <a:endParaRPr lang="en-US" altLang="en-US" sz="1300" i="0"/>
          </a:p>
        </p:txBody>
      </p:sp>
      <p:sp>
        <p:nvSpPr>
          <p:cNvPr id="50180" name="Rectangle 2">
            <a:extLst>
              <a:ext uri="{FF2B5EF4-FFF2-40B4-BE49-F238E27FC236}">
                <a16:creationId xmlns:a16="http://schemas.microsoft.com/office/drawing/2014/main" id="{4CE537A1-6453-4477-857C-0771A0269BBC}"/>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1" name="Text Box 3">
            <a:extLst>
              <a:ext uri="{FF2B5EF4-FFF2-40B4-BE49-F238E27FC236}">
                <a16:creationId xmlns:a16="http://schemas.microsoft.com/office/drawing/2014/main" id="{3C9637F1-0DB3-485F-B013-FA1B385D6C9E}"/>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1">
            <a:extLst>
              <a:ext uri="{FF2B5EF4-FFF2-40B4-BE49-F238E27FC236}">
                <a16:creationId xmlns:a16="http://schemas.microsoft.com/office/drawing/2014/main" id="{F715B23D-4759-4A9C-946C-904EEBCBFC6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EE1A65A4-88B3-4AED-81EB-BB5C31FDCD08}" type="slidenum">
              <a:rPr lang="en-US" altLang="en-US" sz="1300">
                <a:ea typeface="Source Han Sans CN Regular" charset="0"/>
              </a:rPr>
              <a:pPr>
                <a:spcBef>
                  <a:spcPct val="0"/>
                </a:spcBef>
                <a:buClrTx/>
                <a:buFontTx/>
                <a:buNone/>
              </a:pPr>
              <a:t>61</a:t>
            </a:fld>
            <a:endParaRPr lang="en-US" altLang="en-US" sz="1300">
              <a:ea typeface="Source Han Sans CN Regular" charset="0"/>
            </a:endParaRPr>
          </a:p>
        </p:txBody>
      </p:sp>
      <p:sp>
        <p:nvSpPr>
          <p:cNvPr id="52227" name="Rectangle 1">
            <a:extLst>
              <a:ext uri="{FF2B5EF4-FFF2-40B4-BE49-F238E27FC236}">
                <a16:creationId xmlns:a16="http://schemas.microsoft.com/office/drawing/2014/main" id="{1F760247-D592-45BA-9210-A3736461EA89}"/>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Text Box 2">
            <a:extLst>
              <a:ext uri="{FF2B5EF4-FFF2-40B4-BE49-F238E27FC236}">
                <a16:creationId xmlns:a16="http://schemas.microsoft.com/office/drawing/2014/main" id="{496A4F53-35C3-438E-B1B1-D0AD589F0CF2}"/>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1">
            <a:extLst>
              <a:ext uri="{FF2B5EF4-FFF2-40B4-BE49-F238E27FC236}">
                <a16:creationId xmlns:a16="http://schemas.microsoft.com/office/drawing/2014/main" id="{ACF5652A-50D8-47A7-948B-D7DFD7CAA71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BADC4D41-3201-4176-B7B8-CA85455EF46F}" type="slidenum">
              <a:rPr lang="en-US" altLang="en-US" sz="1300">
                <a:ea typeface="Source Han Sans CN Regular" charset="0"/>
              </a:rPr>
              <a:pPr>
                <a:spcBef>
                  <a:spcPct val="0"/>
                </a:spcBef>
                <a:buClrTx/>
                <a:buFontTx/>
                <a:buNone/>
              </a:pPr>
              <a:t>62</a:t>
            </a:fld>
            <a:endParaRPr lang="en-US" altLang="en-US" sz="1300">
              <a:ea typeface="Source Han Sans CN Regular" charset="0"/>
            </a:endParaRPr>
          </a:p>
        </p:txBody>
      </p:sp>
      <p:sp>
        <p:nvSpPr>
          <p:cNvPr id="54275" name="Rectangle 1">
            <a:extLst>
              <a:ext uri="{FF2B5EF4-FFF2-40B4-BE49-F238E27FC236}">
                <a16:creationId xmlns:a16="http://schemas.microsoft.com/office/drawing/2014/main" id="{730676EC-8F08-472F-A360-8EE9B0425434}"/>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6" name="Text Box 2">
            <a:extLst>
              <a:ext uri="{FF2B5EF4-FFF2-40B4-BE49-F238E27FC236}">
                <a16:creationId xmlns:a16="http://schemas.microsoft.com/office/drawing/2014/main" id="{A584CB8B-7EA3-42F6-A550-3D11842E59BD}"/>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1">
            <a:extLst>
              <a:ext uri="{FF2B5EF4-FFF2-40B4-BE49-F238E27FC236}">
                <a16:creationId xmlns:a16="http://schemas.microsoft.com/office/drawing/2014/main" id="{1060DE87-C1D8-4E87-94C4-B80A26A5D1F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F4D9E85A-0F89-4358-ABD8-94EDD3E68899}" type="slidenum">
              <a:rPr lang="en-US" altLang="en-US" sz="1300">
                <a:ea typeface="Source Han Sans CN Regular" charset="0"/>
              </a:rPr>
              <a:pPr>
                <a:spcBef>
                  <a:spcPct val="0"/>
                </a:spcBef>
                <a:buClrTx/>
                <a:buFontTx/>
                <a:buNone/>
              </a:pPr>
              <a:t>63</a:t>
            </a:fld>
            <a:endParaRPr lang="en-US" altLang="en-US" sz="1300">
              <a:ea typeface="Source Han Sans CN Regular" charset="0"/>
            </a:endParaRPr>
          </a:p>
        </p:txBody>
      </p:sp>
      <p:sp>
        <p:nvSpPr>
          <p:cNvPr id="56323" name="Rectangle 1">
            <a:extLst>
              <a:ext uri="{FF2B5EF4-FFF2-40B4-BE49-F238E27FC236}">
                <a16:creationId xmlns:a16="http://schemas.microsoft.com/office/drawing/2014/main" id="{D399B67D-370A-4849-A7FB-6555FE12D231}"/>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Text Box 2">
            <a:extLst>
              <a:ext uri="{FF2B5EF4-FFF2-40B4-BE49-F238E27FC236}">
                <a16:creationId xmlns:a16="http://schemas.microsoft.com/office/drawing/2014/main" id="{D9E13346-7668-4C91-A8D0-C3A3EB741740}"/>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a:solidFill>
                  <a:srgbClr val="666968"/>
                </a:solidFill>
                <a:effectLst/>
                <a:latin typeface="FrutigerLTStd-BoldCn"/>
              </a:rPr>
              <a:t>What is Business Analysis?</a:t>
            </a:r>
            <a:br>
              <a:rPr lang="en-US" sz="1800" b="1" i="0">
                <a:solidFill>
                  <a:srgbClr val="666968"/>
                </a:solidFill>
                <a:effectLst/>
                <a:latin typeface="FrutigerLTStd-BoldCn"/>
              </a:rPr>
            </a:br>
            <a:r>
              <a:rPr lang="en-US" sz="1800" b="0" i="0">
                <a:solidFill>
                  <a:srgbClr val="000000"/>
                </a:solidFill>
                <a:effectLst/>
                <a:latin typeface="FrutigerLTStd-Light"/>
              </a:rPr>
              <a:t>Business analysis is the practice of enabling change in an enterprise by defining</a:t>
            </a:r>
            <a:br>
              <a:rPr lang="en-US" sz="1800" b="0" i="0">
                <a:solidFill>
                  <a:srgbClr val="000000"/>
                </a:solidFill>
                <a:effectLst/>
                <a:latin typeface="FrutigerLTStd-Light"/>
              </a:rPr>
            </a:br>
            <a:r>
              <a:rPr lang="en-US" sz="1800" b="0" i="0">
                <a:solidFill>
                  <a:srgbClr val="000000"/>
                </a:solidFill>
                <a:effectLst/>
                <a:latin typeface="FrutigerLTStd-Light"/>
              </a:rPr>
              <a:t>needs and recommending solutions that deliver value to stakeholders. Business</a:t>
            </a:r>
            <a:br>
              <a:rPr lang="en-US" sz="1800" b="0" i="0">
                <a:solidFill>
                  <a:srgbClr val="000000"/>
                </a:solidFill>
                <a:effectLst/>
                <a:latin typeface="FrutigerLTStd-Light"/>
              </a:rPr>
            </a:br>
            <a:r>
              <a:rPr lang="en-US" sz="1800" b="0" i="0">
                <a:solidFill>
                  <a:srgbClr val="000000"/>
                </a:solidFill>
                <a:effectLst/>
                <a:latin typeface="FrutigerLTStd-Light"/>
              </a:rPr>
              <a:t>analysis enables an enterprise to articulate needs and the rationale for change,</a:t>
            </a:r>
            <a:br>
              <a:rPr lang="en-US" sz="1800" b="0" i="0">
                <a:solidFill>
                  <a:srgbClr val="000000"/>
                </a:solidFill>
                <a:effectLst/>
                <a:latin typeface="FrutigerLTStd-Light"/>
              </a:rPr>
            </a:br>
            <a:r>
              <a:rPr lang="en-US" sz="1800" b="0" i="0">
                <a:solidFill>
                  <a:srgbClr val="000000"/>
                </a:solidFill>
                <a:effectLst/>
                <a:latin typeface="FrutigerLTStd-Light"/>
              </a:rPr>
              <a:t>and to design and describe solutions that can deliver value.</a:t>
            </a:r>
            <a:br>
              <a:rPr lang="en-US" sz="1800" b="0" i="0">
                <a:solidFill>
                  <a:srgbClr val="000000"/>
                </a:solidFill>
                <a:effectLst/>
                <a:latin typeface="FrutigerLTStd-Light"/>
              </a:rPr>
            </a:br>
            <a:r>
              <a:rPr lang="en-US" sz="1800" b="0" i="0">
                <a:solidFill>
                  <a:srgbClr val="000000"/>
                </a:solidFill>
                <a:effectLst/>
                <a:latin typeface="FrutigerLTStd-Light"/>
              </a:rPr>
              <a:t>Business analysis is performed on a variety of initiatives within an enterprise.</a:t>
            </a:r>
            <a:br>
              <a:rPr lang="en-US" sz="1800" b="0" i="0">
                <a:solidFill>
                  <a:srgbClr val="000000"/>
                </a:solidFill>
                <a:effectLst/>
                <a:latin typeface="FrutigerLTStd-Light"/>
              </a:rPr>
            </a:br>
            <a:r>
              <a:rPr lang="en-US" sz="1800" b="0" i="0">
                <a:solidFill>
                  <a:srgbClr val="000000"/>
                </a:solidFill>
                <a:effectLst/>
                <a:latin typeface="FrutigerLTStd-Light"/>
              </a:rPr>
              <a:t>Initiatives may be strategic, tactical, or operational. Business analysis may be</a:t>
            </a:r>
            <a:br>
              <a:rPr lang="en-US" sz="1800" b="0" i="0">
                <a:solidFill>
                  <a:srgbClr val="000000"/>
                </a:solidFill>
                <a:effectLst/>
                <a:latin typeface="FrutigerLTStd-Light"/>
              </a:rPr>
            </a:br>
            <a:r>
              <a:rPr lang="en-US" sz="1800" b="0" i="0">
                <a:solidFill>
                  <a:srgbClr val="000000"/>
                </a:solidFill>
                <a:effectLst/>
                <a:latin typeface="FrutigerLTStd-Light"/>
              </a:rPr>
              <a:t>performed within the boundaries of a project or throughout enterprise evolution</a:t>
            </a:r>
            <a:br>
              <a:rPr lang="en-US" sz="1800" b="0" i="0">
                <a:solidFill>
                  <a:srgbClr val="000000"/>
                </a:solidFill>
                <a:effectLst/>
                <a:latin typeface="FrutigerLTStd-Light"/>
              </a:rPr>
            </a:br>
            <a:r>
              <a:rPr lang="en-US" sz="1800" b="0" i="0">
                <a:solidFill>
                  <a:srgbClr val="000000"/>
                </a:solidFill>
                <a:effectLst/>
                <a:latin typeface="FrutigerLTStd-Light"/>
              </a:rPr>
              <a:t>and continuous improvement. It can be used to understand the current state, to</a:t>
            </a:r>
            <a:br>
              <a:rPr lang="en-US" sz="1800" b="0" i="0">
                <a:solidFill>
                  <a:srgbClr val="000000"/>
                </a:solidFill>
                <a:effectLst/>
                <a:latin typeface="FrutigerLTStd-Light"/>
              </a:rPr>
            </a:br>
            <a:r>
              <a:rPr lang="en-US" sz="1800" b="0" i="0">
                <a:solidFill>
                  <a:srgbClr val="000000"/>
                </a:solidFill>
                <a:effectLst/>
                <a:latin typeface="FrutigerLTStd-Light"/>
              </a:rPr>
              <a:t>define the future state, and to determine the activities required to move from the</a:t>
            </a:r>
            <a:br>
              <a:rPr lang="en-US" sz="1800" b="0" i="0">
                <a:solidFill>
                  <a:srgbClr val="000000"/>
                </a:solidFill>
                <a:effectLst/>
                <a:latin typeface="FrutigerLTStd-Light"/>
              </a:rPr>
            </a:br>
            <a:r>
              <a:rPr lang="en-US" sz="1800" b="0" i="0">
                <a:solidFill>
                  <a:srgbClr val="000000"/>
                </a:solidFill>
                <a:effectLst/>
                <a:latin typeface="FrutigerLTStd-Light"/>
              </a:rPr>
              <a:t>current to the future state.</a:t>
            </a:r>
            <a:r>
              <a:rPr lang="en-US"/>
              <a:t> </a:t>
            </a:r>
            <a:br>
              <a:rPr lang="en-US"/>
            </a:br>
            <a:endParaRPr lang="en-US"/>
          </a:p>
          <a:p>
            <a:r>
              <a:rPr lang="en-US" sz="1800" b="1" i="0">
                <a:solidFill>
                  <a:srgbClr val="666968"/>
                </a:solidFill>
                <a:effectLst/>
                <a:latin typeface="FrutigerLTStd-BoldCn"/>
              </a:rPr>
              <a:t>Who is a Business Analyst?</a:t>
            </a:r>
            <a:br>
              <a:rPr lang="en-US" sz="1800" b="1" i="0">
                <a:solidFill>
                  <a:srgbClr val="666968"/>
                </a:solidFill>
                <a:effectLst/>
                <a:latin typeface="FrutigerLTStd-BoldCn"/>
              </a:rPr>
            </a:br>
            <a:r>
              <a:rPr lang="en-US" sz="1800" b="0" i="0">
                <a:solidFill>
                  <a:srgbClr val="000000"/>
                </a:solidFill>
                <a:effectLst/>
                <a:latin typeface="FrutigerLTStd-Light"/>
              </a:rPr>
              <a:t>A business analyst is any person who performs business analysis tasks described in</a:t>
            </a:r>
            <a:br>
              <a:rPr lang="en-US" sz="1800" b="0" i="0">
                <a:solidFill>
                  <a:srgbClr val="000000"/>
                </a:solidFill>
                <a:effectLst/>
                <a:latin typeface="FrutigerLTStd-Light"/>
              </a:rPr>
            </a:br>
            <a:r>
              <a:rPr lang="en-US" sz="1800" b="0" i="0">
                <a:solidFill>
                  <a:srgbClr val="000000"/>
                </a:solidFill>
                <a:effectLst/>
                <a:latin typeface="FrutigerLTStd-Light"/>
              </a:rPr>
              <a:t>the </a:t>
            </a:r>
            <a:r>
              <a:rPr lang="en-US" sz="1800" b="0" i="1">
                <a:solidFill>
                  <a:srgbClr val="000000"/>
                </a:solidFill>
                <a:effectLst/>
                <a:latin typeface="FrutigerLTStd-LightItalic"/>
              </a:rPr>
              <a:t>BABOK® Guide</a:t>
            </a:r>
            <a:r>
              <a:rPr lang="en-US" sz="1800" b="0" i="0">
                <a:solidFill>
                  <a:srgbClr val="000000"/>
                </a:solidFill>
                <a:effectLst/>
                <a:latin typeface="FrutigerLTStd-Light"/>
              </a:rPr>
              <a:t>, no matter their job title or organizational role. Business</a:t>
            </a:r>
            <a:br>
              <a:rPr lang="en-US" sz="1800" b="0" i="0">
                <a:solidFill>
                  <a:srgbClr val="000000"/>
                </a:solidFill>
                <a:effectLst/>
                <a:latin typeface="FrutigerLTStd-Light"/>
              </a:rPr>
            </a:br>
            <a:r>
              <a:rPr lang="en-US" sz="1800" b="0" i="0">
                <a:solidFill>
                  <a:srgbClr val="000000"/>
                </a:solidFill>
                <a:effectLst/>
                <a:latin typeface="FrutigerLTStd-Light"/>
              </a:rPr>
              <a:t>analysts are responsible for discovering, synthesizing, and analyzing information</a:t>
            </a:r>
            <a:r>
              <a:rPr lang="en-US"/>
              <a:t> </a:t>
            </a:r>
            <a:br>
              <a:rPr lang="en-US"/>
            </a:br>
            <a:r>
              <a:rPr lang="en-US" sz="1800" b="0" i="0">
                <a:solidFill>
                  <a:srgbClr val="000000"/>
                </a:solidFill>
                <a:effectLst/>
                <a:latin typeface="FrutigerLTStd-Light"/>
              </a:rPr>
              <a:t>from a variety of sources within an enterprise, including tools, processes,</a:t>
            </a:r>
            <a:br>
              <a:rPr lang="en-US" sz="1800" b="0" i="0">
                <a:solidFill>
                  <a:srgbClr val="000000"/>
                </a:solidFill>
                <a:effectLst/>
                <a:latin typeface="FrutigerLTStd-Light"/>
              </a:rPr>
            </a:br>
            <a:r>
              <a:rPr lang="en-US" sz="1800" b="0" i="0">
                <a:solidFill>
                  <a:srgbClr val="000000"/>
                </a:solidFill>
                <a:effectLst/>
                <a:latin typeface="FrutigerLTStd-Light"/>
              </a:rPr>
              <a:t>documentation, and stakeholders. The business analyst is responsible for eliciting</a:t>
            </a:r>
            <a:br>
              <a:rPr lang="en-US" sz="1800" b="0" i="0">
                <a:solidFill>
                  <a:srgbClr val="000000"/>
                </a:solidFill>
                <a:effectLst/>
                <a:latin typeface="FrutigerLTStd-Light"/>
              </a:rPr>
            </a:br>
            <a:r>
              <a:rPr lang="en-US" sz="1800" b="0" i="0">
                <a:solidFill>
                  <a:srgbClr val="000000"/>
                </a:solidFill>
                <a:effectLst/>
                <a:latin typeface="FrutigerLTStd-Light"/>
              </a:rPr>
              <a:t>the actual needs of stakeholders—which frequently involves investigating and</a:t>
            </a:r>
            <a:br>
              <a:rPr lang="en-US" sz="1800" b="0" i="0">
                <a:solidFill>
                  <a:srgbClr val="000000"/>
                </a:solidFill>
                <a:effectLst/>
                <a:latin typeface="FrutigerLTStd-Light"/>
              </a:rPr>
            </a:br>
            <a:r>
              <a:rPr lang="en-US" sz="1800" b="0" i="0">
                <a:solidFill>
                  <a:srgbClr val="000000"/>
                </a:solidFill>
                <a:effectLst/>
                <a:latin typeface="FrutigerLTStd-Light"/>
              </a:rPr>
              <a:t>clarifying their expressed desires—in order to determine underlying issues and</a:t>
            </a:r>
            <a:br>
              <a:rPr lang="en-US" sz="1800" b="0" i="0">
                <a:solidFill>
                  <a:srgbClr val="000000"/>
                </a:solidFill>
                <a:effectLst/>
                <a:latin typeface="FrutigerLTStd-Light"/>
              </a:rPr>
            </a:br>
            <a:r>
              <a:rPr lang="en-US" sz="1800" b="0" i="0">
                <a:solidFill>
                  <a:srgbClr val="000000"/>
                </a:solidFill>
                <a:effectLst/>
                <a:latin typeface="FrutigerLTStd-Light"/>
              </a:rPr>
              <a:t>causes.</a:t>
            </a:r>
            <a:br>
              <a:rPr lang="en-US" sz="1800" b="0" i="0">
                <a:solidFill>
                  <a:srgbClr val="000000"/>
                </a:solidFill>
                <a:effectLst/>
                <a:latin typeface="FrutigerLTStd-Light"/>
              </a:rPr>
            </a:br>
            <a:r>
              <a:rPr lang="en-US" sz="1800" b="0" i="0">
                <a:solidFill>
                  <a:srgbClr val="000000"/>
                </a:solidFill>
                <a:effectLst/>
                <a:latin typeface="FrutigerLTStd-Light"/>
              </a:rPr>
              <a:t>Business analysts play a role in aligning the designed and delivered solutions with</a:t>
            </a:r>
            <a:br>
              <a:rPr lang="en-US" sz="1800" b="0" i="0">
                <a:solidFill>
                  <a:srgbClr val="000000"/>
                </a:solidFill>
                <a:effectLst/>
                <a:latin typeface="FrutigerLTStd-Light"/>
              </a:rPr>
            </a:br>
            <a:r>
              <a:rPr lang="en-US" sz="1800" b="0" i="0">
                <a:solidFill>
                  <a:srgbClr val="000000"/>
                </a:solidFill>
                <a:effectLst/>
                <a:latin typeface="FrutigerLTStd-Light"/>
              </a:rPr>
              <a:t>the needs of stakeholders. The activities that business analysts perform include:</a:t>
            </a:r>
            <a:br>
              <a:rPr lang="en-US" sz="1800" b="0" i="0">
                <a:solidFill>
                  <a:srgbClr val="000000"/>
                </a:solidFill>
                <a:effectLst/>
                <a:latin typeface="FrutigerLTStd-Light"/>
              </a:rPr>
            </a:br>
            <a:r>
              <a:rPr lang="en-US" sz="1800" b="0" i="0">
                <a:solidFill>
                  <a:srgbClr val="000000"/>
                </a:solidFill>
                <a:effectLst/>
                <a:latin typeface="FrutigerLTStd-Light"/>
              </a:rPr>
              <a:t>• understanding enterprise problems and goals,</a:t>
            </a:r>
            <a:br>
              <a:rPr lang="en-US" sz="1800" b="0" i="0">
                <a:solidFill>
                  <a:srgbClr val="000000"/>
                </a:solidFill>
                <a:effectLst/>
                <a:latin typeface="FrutigerLTStd-Light"/>
              </a:rPr>
            </a:br>
            <a:r>
              <a:rPr lang="en-US" sz="1800" b="0" i="0">
                <a:solidFill>
                  <a:srgbClr val="000000"/>
                </a:solidFill>
                <a:effectLst/>
                <a:latin typeface="FrutigerLTStd-Light"/>
              </a:rPr>
              <a:t>• analyzing needs and solutions,</a:t>
            </a:r>
            <a:br>
              <a:rPr lang="en-US" sz="1800" b="0" i="0">
                <a:solidFill>
                  <a:srgbClr val="000000"/>
                </a:solidFill>
                <a:effectLst/>
                <a:latin typeface="FrutigerLTStd-Light"/>
              </a:rPr>
            </a:br>
            <a:r>
              <a:rPr lang="en-US" sz="1800" b="0" i="0">
                <a:solidFill>
                  <a:srgbClr val="000000"/>
                </a:solidFill>
                <a:effectLst/>
                <a:latin typeface="FrutigerLTStd-Light"/>
              </a:rPr>
              <a:t>• devising strategies,</a:t>
            </a:r>
            <a:br>
              <a:rPr lang="en-US" sz="1800" b="0" i="0">
                <a:solidFill>
                  <a:srgbClr val="000000"/>
                </a:solidFill>
                <a:effectLst/>
                <a:latin typeface="FrutigerLTStd-Light"/>
              </a:rPr>
            </a:br>
            <a:r>
              <a:rPr lang="en-US" sz="1800" b="0" i="0">
                <a:solidFill>
                  <a:srgbClr val="000000"/>
                </a:solidFill>
                <a:effectLst/>
                <a:latin typeface="FrutigerLTStd-Light"/>
              </a:rPr>
              <a:t>• driving change, and</a:t>
            </a:r>
            <a:br>
              <a:rPr lang="en-US" sz="1800" b="0" i="0">
                <a:solidFill>
                  <a:srgbClr val="000000"/>
                </a:solidFill>
                <a:effectLst/>
                <a:latin typeface="FrutigerLTStd-Light"/>
              </a:rPr>
            </a:br>
            <a:r>
              <a:rPr lang="en-US" sz="1800" b="0" i="0">
                <a:solidFill>
                  <a:srgbClr val="000000"/>
                </a:solidFill>
                <a:effectLst/>
                <a:latin typeface="FrutigerLTStd-Light"/>
              </a:rPr>
              <a:t>• facilitating stakeholder collaboration.</a:t>
            </a:r>
            <a:br>
              <a:rPr lang="en-US" sz="1800" b="0" i="0">
                <a:solidFill>
                  <a:srgbClr val="000000"/>
                </a:solidFill>
                <a:effectLst/>
                <a:latin typeface="FrutigerLTStd-Light"/>
              </a:rPr>
            </a:br>
            <a:r>
              <a:rPr lang="en-US" sz="1800" b="0" i="0">
                <a:solidFill>
                  <a:srgbClr val="000000"/>
                </a:solidFill>
                <a:effectLst/>
                <a:latin typeface="FrutigerLTStd-Light"/>
              </a:rPr>
              <a:t>Other common job titles for people who perform business analysis include:</a:t>
            </a:r>
            <a:br>
              <a:rPr lang="en-US" sz="1800" b="0" i="0">
                <a:solidFill>
                  <a:srgbClr val="000000"/>
                </a:solidFill>
                <a:effectLst/>
                <a:latin typeface="FrutigerLTStd-Light"/>
              </a:rPr>
            </a:br>
            <a:r>
              <a:rPr lang="en-US" sz="1800" b="0" i="0">
                <a:solidFill>
                  <a:srgbClr val="000000"/>
                </a:solidFill>
                <a:effectLst/>
                <a:latin typeface="FrutigerLTStd-Light"/>
              </a:rPr>
              <a:t>• business architect,</a:t>
            </a:r>
            <a:br>
              <a:rPr lang="en-US" sz="1800" b="0" i="0">
                <a:solidFill>
                  <a:srgbClr val="000000"/>
                </a:solidFill>
                <a:effectLst/>
                <a:latin typeface="FrutigerLTStd-Light"/>
              </a:rPr>
            </a:br>
            <a:r>
              <a:rPr lang="en-US" sz="1800" b="0" i="0">
                <a:solidFill>
                  <a:srgbClr val="000000"/>
                </a:solidFill>
                <a:effectLst/>
                <a:latin typeface="FrutigerLTStd-Light"/>
              </a:rPr>
              <a:t>• business systems analyst,</a:t>
            </a:r>
            <a:br>
              <a:rPr lang="en-US" sz="1800" b="0" i="0">
                <a:solidFill>
                  <a:srgbClr val="000000"/>
                </a:solidFill>
                <a:effectLst/>
                <a:latin typeface="FrutigerLTStd-Light"/>
              </a:rPr>
            </a:br>
            <a:r>
              <a:rPr lang="en-US" sz="1800" b="0" i="0">
                <a:solidFill>
                  <a:srgbClr val="000000"/>
                </a:solidFill>
                <a:effectLst/>
                <a:latin typeface="FrutigerLTStd-Light"/>
              </a:rPr>
              <a:t>• data analyst,</a:t>
            </a:r>
            <a:br>
              <a:rPr lang="en-US" sz="1800" b="0" i="0">
                <a:solidFill>
                  <a:srgbClr val="000000"/>
                </a:solidFill>
                <a:effectLst/>
                <a:latin typeface="FrutigerLTStd-Light"/>
              </a:rPr>
            </a:br>
            <a:r>
              <a:rPr lang="en-US" sz="1800" b="0" i="0">
                <a:solidFill>
                  <a:srgbClr val="000000"/>
                </a:solidFill>
                <a:effectLst/>
                <a:latin typeface="FrutigerLTStd-Light"/>
              </a:rPr>
              <a:t>• enterprise analyst,</a:t>
            </a:r>
            <a:br>
              <a:rPr lang="en-US" sz="1800" b="0" i="0">
                <a:solidFill>
                  <a:srgbClr val="000000"/>
                </a:solidFill>
                <a:effectLst/>
                <a:latin typeface="FrutigerLTStd-Light"/>
              </a:rPr>
            </a:br>
            <a:r>
              <a:rPr lang="en-US" sz="1800" b="0" i="0">
                <a:solidFill>
                  <a:srgbClr val="000000"/>
                </a:solidFill>
                <a:effectLst/>
                <a:latin typeface="FrutigerLTStd-Light"/>
              </a:rPr>
              <a:t>• management consultant,</a:t>
            </a:r>
            <a:br>
              <a:rPr lang="en-US" sz="1800" b="0" i="0">
                <a:solidFill>
                  <a:srgbClr val="000000"/>
                </a:solidFill>
                <a:effectLst/>
                <a:latin typeface="FrutigerLTStd-Light"/>
              </a:rPr>
            </a:br>
            <a:r>
              <a:rPr lang="en-US" sz="1800" b="0" i="0">
                <a:solidFill>
                  <a:srgbClr val="000000"/>
                </a:solidFill>
                <a:effectLst/>
                <a:latin typeface="FrutigerLTStd-Light"/>
              </a:rPr>
              <a:t>• process analyst,</a:t>
            </a:r>
            <a:br>
              <a:rPr lang="en-US" sz="1800" b="0" i="0">
                <a:solidFill>
                  <a:srgbClr val="000000"/>
                </a:solidFill>
                <a:effectLst/>
                <a:latin typeface="FrutigerLTStd-Light"/>
              </a:rPr>
            </a:br>
            <a:r>
              <a:rPr lang="en-US" sz="1800" b="0" i="0">
                <a:solidFill>
                  <a:srgbClr val="000000"/>
                </a:solidFill>
                <a:effectLst/>
                <a:latin typeface="FrutigerLTStd-Light"/>
              </a:rPr>
              <a:t>• product manager,</a:t>
            </a:r>
            <a:br>
              <a:rPr lang="en-US" sz="1800" b="0" i="0">
                <a:solidFill>
                  <a:srgbClr val="000000"/>
                </a:solidFill>
                <a:effectLst/>
                <a:latin typeface="FrutigerLTStd-Light"/>
              </a:rPr>
            </a:br>
            <a:r>
              <a:rPr lang="en-US" sz="1800" b="0" i="0">
                <a:solidFill>
                  <a:srgbClr val="000000"/>
                </a:solidFill>
                <a:effectLst/>
                <a:latin typeface="FrutigerLTStd-Light"/>
              </a:rPr>
              <a:t>• product owner,</a:t>
            </a:r>
            <a:br>
              <a:rPr lang="en-US" sz="1800" b="0" i="0">
                <a:solidFill>
                  <a:srgbClr val="000000"/>
                </a:solidFill>
                <a:effectLst/>
                <a:latin typeface="FrutigerLTStd-Light"/>
              </a:rPr>
            </a:br>
            <a:r>
              <a:rPr lang="en-US" sz="1800" b="0" i="0">
                <a:solidFill>
                  <a:srgbClr val="000000"/>
                </a:solidFill>
                <a:effectLst/>
                <a:latin typeface="FrutigerLTStd-Light"/>
              </a:rPr>
              <a:t>• requirements engineer, and</a:t>
            </a:r>
            <a:br>
              <a:rPr lang="en-US" sz="1800" b="0" i="0">
                <a:solidFill>
                  <a:srgbClr val="000000"/>
                </a:solidFill>
                <a:effectLst/>
                <a:latin typeface="FrutigerLTStd-Light"/>
              </a:rPr>
            </a:br>
            <a:r>
              <a:rPr lang="en-US" sz="1800" b="0" i="0">
                <a:solidFill>
                  <a:srgbClr val="000000"/>
                </a:solidFill>
                <a:effectLst/>
                <a:latin typeface="FrutigerLTStd-Light"/>
              </a:rPr>
              <a:t>• systems analyst.</a:t>
            </a:r>
            <a:r>
              <a:rPr lang="en-US"/>
              <a:t> </a:t>
            </a:r>
            <a:br>
              <a:rPr lang="en-US"/>
            </a:br>
            <a:endParaRPr lang="en-US"/>
          </a:p>
        </p:txBody>
      </p:sp>
      <p:sp>
        <p:nvSpPr>
          <p:cNvPr id="4" name="Slide Number Placeholder 3"/>
          <p:cNvSpPr>
            <a:spLocks noGrp="1"/>
          </p:cNvSpPr>
          <p:nvPr>
            <p:ph type="sldNum" sz="quarter" idx="5"/>
          </p:nvPr>
        </p:nvSpPr>
        <p:spPr/>
        <p:txBody>
          <a:bodyPr/>
          <a:lstStyle/>
          <a:p>
            <a:fld id="{BE4841F1-BB08-402E-B68A-8B3BC378C6EC}" type="slidenum">
              <a:rPr lang="en-US" smtClean="0"/>
              <a:t>33</a:t>
            </a:fld>
            <a:endParaRPr lang="en-US"/>
          </a:p>
        </p:txBody>
      </p:sp>
    </p:spTree>
    <p:extLst>
      <p:ext uri="{BB962C8B-B14F-4D97-AF65-F5344CB8AC3E}">
        <p14:creationId xmlns:p14="http://schemas.microsoft.com/office/powerpoint/2010/main" val="19171609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1">
            <a:extLst>
              <a:ext uri="{FF2B5EF4-FFF2-40B4-BE49-F238E27FC236}">
                <a16:creationId xmlns:a16="http://schemas.microsoft.com/office/drawing/2014/main" id="{B553D9CD-C88C-4FF6-BF1E-D878C2BB94B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8FAA5EF9-5DF2-40A5-9B9B-C40548A23955}" type="slidenum">
              <a:rPr lang="en-US" altLang="en-US" sz="1300">
                <a:ea typeface="Source Han Sans CN Regular" charset="0"/>
              </a:rPr>
              <a:pPr>
                <a:spcBef>
                  <a:spcPct val="0"/>
                </a:spcBef>
                <a:buClrTx/>
                <a:buFontTx/>
                <a:buNone/>
              </a:pPr>
              <a:t>64</a:t>
            </a:fld>
            <a:endParaRPr lang="en-US" altLang="en-US" sz="1300">
              <a:ea typeface="Source Han Sans CN Regular" charset="0"/>
            </a:endParaRPr>
          </a:p>
        </p:txBody>
      </p:sp>
      <p:sp>
        <p:nvSpPr>
          <p:cNvPr id="58371" name="Rectangle 1">
            <a:extLst>
              <a:ext uri="{FF2B5EF4-FFF2-40B4-BE49-F238E27FC236}">
                <a16:creationId xmlns:a16="http://schemas.microsoft.com/office/drawing/2014/main" id="{020C837F-0616-49D2-8D88-D4D10D37A050}"/>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Text Box 2">
            <a:extLst>
              <a:ext uri="{FF2B5EF4-FFF2-40B4-BE49-F238E27FC236}">
                <a16:creationId xmlns:a16="http://schemas.microsoft.com/office/drawing/2014/main" id="{43470EB4-94A7-4EC4-8238-AB53B31A3B00}"/>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1">
            <a:extLst>
              <a:ext uri="{FF2B5EF4-FFF2-40B4-BE49-F238E27FC236}">
                <a16:creationId xmlns:a16="http://schemas.microsoft.com/office/drawing/2014/main" id="{A5C62FA2-306A-470A-A71B-335708399F0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104AAC70-5791-4C40-AA36-7A6451A9D1E6}" type="slidenum">
              <a:rPr lang="en-US" altLang="en-US" sz="1300">
                <a:ea typeface="Source Han Sans CN Regular" charset="0"/>
              </a:rPr>
              <a:pPr>
                <a:spcBef>
                  <a:spcPct val="0"/>
                </a:spcBef>
                <a:buClrTx/>
                <a:buFontTx/>
                <a:buNone/>
              </a:pPr>
              <a:t>65</a:t>
            </a:fld>
            <a:endParaRPr lang="en-US" altLang="en-US" sz="1300">
              <a:ea typeface="Source Han Sans CN Regular" charset="0"/>
            </a:endParaRPr>
          </a:p>
        </p:txBody>
      </p:sp>
      <p:sp>
        <p:nvSpPr>
          <p:cNvPr id="60419" name="Rectangle 1">
            <a:extLst>
              <a:ext uri="{FF2B5EF4-FFF2-40B4-BE49-F238E27FC236}">
                <a16:creationId xmlns:a16="http://schemas.microsoft.com/office/drawing/2014/main" id="{454C6EC5-B05A-444B-9839-2A31D0630536}"/>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Text Box 2">
            <a:extLst>
              <a:ext uri="{FF2B5EF4-FFF2-40B4-BE49-F238E27FC236}">
                <a16:creationId xmlns:a16="http://schemas.microsoft.com/office/drawing/2014/main" id="{C565296D-7B7B-46F0-9288-66E97557A8DC}"/>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a:extLst>
              <a:ext uri="{FF2B5EF4-FFF2-40B4-BE49-F238E27FC236}">
                <a16:creationId xmlns:a16="http://schemas.microsoft.com/office/drawing/2014/main" id="{A5EB46C1-A7B1-4E41-8A52-917EDD49366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FC88F2DE-7E23-4614-9869-498BC87A7314}" type="slidenum">
              <a:rPr lang="en-US" altLang="en-US" sz="1300">
                <a:ea typeface="Source Han Sans CN Regular" charset="0"/>
              </a:rPr>
              <a:pPr>
                <a:spcBef>
                  <a:spcPct val="0"/>
                </a:spcBef>
                <a:buClrTx/>
                <a:buFontTx/>
                <a:buNone/>
              </a:pPr>
              <a:t>66</a:t>
            </a:fld>
            <a:endParaRPr lang="en-US" altLang="en-US" sz="1300">
              <a:ea typeface="Source Han Sans CN Regular" charset="0"/>
            </a:endParaRPr>
          </a:p>
        </p:txBody>
      </p:sp>
      <p:sp>
        <p:nvSpPr>
          <p:cNvPr id="62467" name="Rectangle 1">
            <a:extLst>
              <a:ext uri="{FF2B5EF4-FFF2-40B4-BE49-F238E27FC236}">
                <a16:creationId xmlns:a16="http://schemas.microsoft.com/office/drawing/2014/main" id="{0AA093B6-9A2A-43F0-B4B8-E0682D0A4C8F}"/>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Text Box 2">
            <a:extLst>
              <a:ext uri="{FF2B5EF4-FFF2-40B4-BE49-F238E27FC236}">
                <a16:creationId xmlns:a16="http://schemas.microsoft.com/office/drawing/2014/main" id="{F87E8480-AFF4-4681-B51E-6E1699517E8C}"/>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1">
            <a:extLst>
              <a:ext uri="{FF2B5EF4-FFF2-40B4-BE49-F238E27FC236}">
                <a16:creationId xmlns:a16="http://schemas.microsoft.com/office/drawing/2014/main" id="{44964FFA-9B83-4994-A604-68CF20F4AE0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13F1578A-88EE-4C17-9D0A-7C25FF133405}" type="slidenum">
              <a:rPr lang="en-US" altLang="en-US" sz="1300">
                <a:ea typeface="Source Han Sans CN Regular" charset="0"/>
              </a:rPr>
              <a:pPr>
                <a:spcBef>
                  <a:spcPct val="0"/>
                </a:spcBef>
                <a:buClrTx/>
                <a:buFontTx/>
                <a:buNone/>
              </a:pPr>
              <a:t>67</a:t>
            </a:fld>
            <a:endParaRPr lang="en-US" altLang="en-US" sz="1300">
              <a:ea typeface="Source Han Sans CN Regular" charset="0"/>
            </a:endParaRPr>
          </a:p>
        </p:txBody>
      </p:sp>
      <p:sp>
        <p:nvSpPr>
          <p:cNvPr id="64515" name="Rectangle 1">
            <a:extLst>
              <a:ext uri="{FF2B5EF4-FFF2-40B4-BE49-F238E27FC236}">
                <a16:creationId xmlns:a16="http://schemas.microsoft.com/office/drawing/2014/main" id="{840EEAD7-2ACD-42D1-A9C6-5AED36960A17}"/>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Text Box 2">
            <a:extLst>
              <a:ext uri="{FF2B5EF4-FFF2-40B4-BE49-F238E27FC236}">
                <a16:creationId xmlns:a16="http://schemas.microsoft.com/office/drawing/2014/main" id="{EA52AED9-7990-48FF-8F68-CBC1EB30DAC0}"/>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1">
            <a:extLst>
              <a:ext uri="{FF2B5EF4-FFF2-40B4-BE49-F238E27FC236}">
                <a16:creationId xmlns:a16="http://schemas.microsoft.com/office/drawing/2014/main" id="{5D355935-EBEA-40A0-AF87-ED4C5A2D4B2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FFC7CFE3-CAA3-4DEA-90D3-7466D2D8B89E}" type="slidenum">
              <a:rPr lang="en-US" altLang="en-US" sz="1300">
                <a:ea typeface="Source Han Sans CN Regular" charset="0"/>
              </a:rPr>
              <a:pPr>
                <a:spcBef>
                  <a:spcPct val="0"/>
                </a:spcBef>
                <a:buClrTx/>
                <a:buFontTx/>
                <a:buNone/>
              </a:pPr>
              <a:t>68</a:t>
            </a:fld>
            <a:endParaRPr lang="en-US" altLang="en-US" sz="1300">
              <a:ea typeface="Source Han Sans CN Regular" charset="0"/>
            </a:endParaRPr>
          </a:p>
        </p:txBody>
      </p:sp>
      <p:sp>
        <p:nvSpPr>
          <p:cNvPr id="66563" name="Rectangle 1">
            <a:extLst>
              <a:ext uri="{FF2B5EF4-FFF2-40B4-BE49-F238E27FC236}">
                <a16:creationId xmlns:a16="http://schemas.microsoft.com/office/drawing/2014/main" id="{018182E9-861A-462B-9124-3EFD1F285D22}"/>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Text Box 2">
            <a:extLst>
              <a:ext uri="{FF2B5EF4-FFF2-40B4-BE49-F238E27FC236}">
                <a16:creationId xmlns:a16="http://schemas.microsoft.com/office/drawing/2014/main" id="{B8EE3A8C-6A20-45E9-8F1D-ED3D65CB513D}"/>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1">
            <a:extLst>
              <a:ext uri="{FF2B5EF4-FFF2-40B4-BE49-F238E27FC236}">
                <a16:creationId xmlns:a16="http://schemas.microsoft.com/office/drawing/2014/main" id="{B410AE84-D7EE-40D2-AB6D-C14F892D7B4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68AD8D45-DFC4-4113-8F66-0CDD4C53150C}" type="slidenum">
              <a:rPr lang="en-US" altLang="en-US" sz="1300">
                <a:ea typeface="Source Han Sans CN Regular" charset="0"/>
              </a:rPr>
              <a:pPr>
                <a:spcBef>
                  <a:spcPct val="0"/>
                </a:spcBef>
                <a:buClrTx/>
                <a:buFontTx/>
                <a:buNone/>
              </a:pPr>
              <a:t>69</a:t>
            </a:fld>
            <a:endParaRPr lang="en-US" altLang="en-US" sz="1300">
              <a:ea typeface="Source Han Sans CN Regular" charset="0"/>
            </a:endParaRPr>
          </a:p>
        </p:txBody>
      </p:sp>
      <p:sp>
        <p:nvSpPr>
          <p:cNvPr id="68611" name="Rectangle 1">
            <a:extLst>
              <a:ext uri="{FF2B5EF4-FFF2-40B4-BE49-F238E27FC236}">
                <a16:creationId xmlns:a16="http://schemas.microsoft.com/office/drawing/2014/main" id="{33E4BE9C-FC1A-430F-B5A7-15AD51F459DD}"/>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Text Box 2">
            <a:extLst>
              <a:ext uri="{FF2B5EF4-FFF2-40B4-BE49-F238E27FC236}">
                <a16:creationId xmlns:a16="http://schemas.microsoft.com/office/drawing/2014/main" id="{61E63669-8897-4530-BFEB-C756FACBB7F2}"/>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1">
            <a:extLst>
              <a:ext uri="{FF2B5EF4-FFF2-40B4-BE49-F238E27FC236}">
                <a16:creationId xmlns:a16="http://schemas.microsoft.com/office/drawing/2014/main" id="{C29491CB-E27B-4F5C-9AF4-FEF65BD4166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610B8935-D45E-4C15-ADBE-3FEFE0410448}" type="slidenum">
              <a:rPr lang="en-US" altLang="en-US" sz="1300">
                <a:ea typeface="Source Han Sans CN Regular" charset="0"/>
              </a:rPr>
              <a:pPr>
                <a:spcBef>
                  <a:spcPct val="0"/>
                </a:spcBef>
                <a:buClrTx/>
                <a:buFontTx/>
                <a:buNone/>
              </a:pPr>
              <a:t>70</a:t>
            </a:fld>
            <a:endParaRPr lang="en-US" altLang="en-US" sz="1300">
              <a:ea typeface="Source Han Sans CN Regular" charset="0"/>
            </a:endParaRPr>
          </a:p>
        </p:txBody>
      </p:sp>
      <p:sp>
        <p:nvSpPr>
          <p:cNvPr id="70659" name="Rectangle 1">
            <a:extLst>
              <a:ext uri="{FF2B5EF4-FFF2-40B4-BE49-F238E27FC236}">
                <a16:creationId xmlns:a16="http://schemas.microsoft.com/office/drawing/2014/main" id="{23694AC8-6A7F-4D86-9178-9F00EDD3DAE1}"/>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Text Box 2">
            <a:extLst>
              <a:ext uri="{FF2B5EF4-FFF2-40B4-BE49-F238E27FC236}">
                <a16:creationId xmlns:a16="http://schemas.microsoft.com/office/drawing/2014/main" id="{00B77871-4C33-4B8F-A41E-5AA399FE178A}"/>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1">
            <a:extLst>
              <a:ext uri="{FF2B5EF4-FFF2-40B4-BE49-F238E27FC236}">
                <a16:creationId xmlns:a16="http://schemas.microsoft.com/office/drawing/2014/main" id="{57A08A07-D943-42DD-B923-77DE1F55E0A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DC747E87-019D-4E5D-A490-6F8E2DFB0B32}" type="slidenum">
              <a:rPr lang="en-US" altLang="en-US" sz="1300">
                <a:ea typeface="Source Han Sans CN Regular" charset="0"/>
              </a:rPr>
              <a:pPr>
                <a:spcBef>
                  <a:spcPct val="0"/>
                </a:spcBef>
                <a:buClrTx/>
                <a:buFontTx/>
                <a:buNone/>
              </a:pPr>
              <a:t>71</a:t>
            </a:fld>
            <a:endParaRPr lang="en-US" altLang="en-US" sz="1300">
              <a:ea typeface="Source Han Sans CN Regular" charset="0"/>
            </a:endParaRPr>
          </a:p>
        </p:txBody>
      </p:sp>
      <p:sp>
        <p:nvSpPr>
          <p:cNvPr id="72707" name="Rectangle 1">
            <a:extLst>
              <a:ext uri="{FF2B5EF4-FFF2-40B4-BE49-F238E27FC236}">
                <a16:creationId xmlns:a16="http://schemas.microsoft.com/office/drawing/2014/main" id="{BF18A282-1F3F-4098-A928-272DBF2913BF}"/>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8" name="Text Box 2">
            <a:extLst>
              <a:ext uri="{FF2B5EF4-FFF2-40B4-BE49-F238E27FC236}">
                <a16:creationId xmlns:a16="http://schemas.microsoft.com/office/drawing/2014/main" id="{C4C9C46B-7A46-4C2C-9A88-8A55742BA0EA}"/>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1">
            <a:extLst>
              <a:ext uri="{FF2B5EF4-FFF2-40B4-BE49-F238E27FC236}">
                <a16:creationId xmlns:a16="http://schemas.microsoft.com/office/drawing/2014/main" id="{FF99E2AF-6DB0-4DF0-AE6C-D611749AC89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57A46309-BDCC-4013-BCA9-41963ACDC37A}" type="slidenum">
              <a:rPr lang="en-US" altLang="en-US" sz="1300">
                <a:ea typeface="Source Han Sans CN Regular" charset="0"/>
              </a:rPr>
              <a:pPr>
                <a:spcBef>
                  <a:spcPct val="0"/>
                </a:spcBef>
                <a:buClrTx/>
                <a:buFontTx/>
                <a:buNone/>
              </a:pPr>
              <a:t>72</a:t>
            </a:fld>
            <a:endParaRPr lang="en-US" altLang="en-US" sz="1300">
              <a:ea typeface="Source Han Sans CN Regular" charset="0"/>
            </a:endParaRPr>
          </a:p>
        </p:txBody>
      </p:sp>
      <p:sp>
        <p:nvSpPr>
          <p:cNvPr id="74755" name="Rectangle 1">
            <a:extLst>
              <a:ext uri="{FF2B5EF4-FFF2-40B4-BE49-F238E27FC236}">
                <a16:creationId xmlns:a16="http://schemas.microsoft.com/office/drawing/2014/main" id="{BB39A3BD-213A-4110-BCA3-31BFC9CEB13D}"/>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6" name="Text Box 2">
            <a:extLst>
              <a:ext uri="{FF2B5EF4-FFF2-40B4-BE49-F238E27FC236}">
                <a16:creationId xmlns:a16="http://schemas.microsoft.com/office/drawing/2014/main" id="{C04632CA-5612-4522-A5C1-ED14A12271A7}"/>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1">
            <a:extLst>
              <a:ext uri="{FF2B5EF4-FFF2-40B4-BE49-F238E27FC236}">
                <a16:creationId xmlns:a16="http://schemas.microsoft.com/office/drawing/2014/main" id="{C3577E4A-C5CE-42E1-AE45-2D682D4D37F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563C8474-FE34-4161-A03A-555284ECFD6D}" type="slidenum">
              <a:rPr lang="en-US" altLang="en-US" sz="1300">
                <a:ea typeface="Source Han Sans CN Regular" charset="0"/>
              </a:rPr>
              <a:pPr>
                <a:spcBef>
                  <a:spcPct val="0"/>
                </a:spcBef>
                <a:buClrTx/>
                <a:buFontTx/>
                <a:buNone/>
              </a:pPr>
              <a:t>73</a:t>
            </a:fld>
            <a:endParaRPr lang="en-US" altLang="en-US" sz="1300">
              <a:ea typeface="Source Han Sans CN Regular" charset="0"/>
            </a:endParaRPr>
          </a:p>
        </p:txBody>
      </p:sp>
      <p:sp>
        <p:nvSpPr>
          <p:cNvPr id="76803" name="Rectangle 1">
            <a:extLst>
              <a:ext uri="{FF2B5EF4-FFF2-40B4-BE49-F238E27FC236}">
                <a16:creationId xmlns:a16="http://schemas.microsoft.com/office/drawing/2014/main" id="{A6690E67-84A0-41E3-9EB2-28F4891D3B1D}"/>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4" name="Text Box 2">
            <a:extLst>
              <a:ext uri="{FF2B5EF4-FFF2-40B4-BE49-F238E27FC236}">
                <a16:creationId xmlns:a16="http://schemas.microsoft.com/office/drawing/2014/main" id="{BBEC0BDF-00C8-4599-B056-AEDCF0312A41}"/>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a:solidFill>
                  <a:srgbClr val="666968"/>
                </a:solidFill>
                <a:effectLst/>
                <a:latin typeface="FrutigerLTStd-BoldCn"/>
              </a:rPr>
              <a:t>What is Business Analysis?</a:t>
            </a:r>
            <a:br>
              <a:rPr lang="en-US" sz="1800" b="1" i="0">
                <a:solidFill>
                  <a:srgbClr val="666968"/>
                </a:solidFill>
                <a:effectLst/>
                <a:latin typeface="FrutigerLTStd-BoldCn"/>
              </a:rPr>
            </a:br>
            <a:r>
              <a:rPr lang="en-US" sz="1800" b="0" i="0">
                <a:solidFill>
                  <a:srgbClr val="000000"/>
                </a:solidFill>
                <a:effectLst/>
                <a:latin typeface="FrutigerLTStd-Light"/>
              </a:rPr>
              <a:t>Business analysis is the practice of enabling change in an enterprise by defining</a:t>
            </a:r>
            <a:br>
              <a:rPr lang="en-US" sz="1800" b="0" i="0">
                <a:solidFill>
                  <a:srgbClr val="000000"/>
                </a:solidFill>
                <a:effectLst/>
                <a:latin typeface="FrutigerLTStd-Light"/>
              </a:rPr>
            </a:br>
            <a:r>
              <a:rPr lang="en-US" sz="1800" b="0" i="0">
                <a:solidFill>
                  <a:srgbClr val="000000"/>
                </a:solidFill>
                <a:effectLst/>
                <a:latin typeface="FrutigerLTStd-Light"/>
              </a:rPr>
              <a:t>needs and recommending solutions that deliver value to stakeholders. Business</a:t>
            </a:r>
            <a:br>
              <a:rPr lang="en-US" sz="1800" b="0" i="0">
                <a:solidFill>
                  <a:srgbClr val="000000"/>
                </a:solidFill>
                <a:effectLst/>
                <a:latin typeface="FrutigerLTStd-Light"/>
              </a:rPr>
            </a:br>
            <a:r>
              <a:rPr lang="en-US" sz="1800" b="0" i="0">
                <a:solidFill>
                  <a:srgbClr val="000000"/>
                </a:solidFill>
                <a:effectLst/>
                <a:latin typeface="FrutigerLTStd-Light"/>
              </a:rPr>
              <a:t>analysis enables an enterprise to articulate needs and the rationale for change,</a:t>
            </a:r>
            <a:br>
              <a:rPr lang="en-US" sz="1800" b="0" i="0">
                <a:solidFill>
                  <a:srgbClr val="000000"/>
                </a:solidFill>
                <a:effectLst/>
                <a:latin typeface="FrutigerLTStd-Light"/>
              </a:rPr>
            </a:br>
            <a:r>
              <a:rPr lang="en-US" sz="1800" b="0" i="0">
                <a:solidFill>
                  <a:srgbClr val="000000"/>
                </a:solidFill>
                <a:effectLst/>
                <a:latin typeface="FrutigerLTStd-Light"/>
              </a:rPr>
              <a:t>and to design and describe solutions that can deliver value.</a:t>
            </a:r>
            <a:br>
              <a:rPr lang="en-US" sz="1800" b="0" i="0">
                <a:solidFill>
                  <a:srgbClr val="000000"/>
                </a:solidFill>
                <a:effectLst/>
                <a:latin typeface="FrutigerLTStd-Light"/>
              </a:rPr>
            </a:br>
            <a:r>
              <a:rPr lang="en-US" sz="1800" b="0" i="0">
                <a:solidFill>
                  <a:srgbClr val="000000"/>
                </a:solidFill>
                <a:effectLst/>
                <a:latin typeface="FrutigerLTStd-Light"/>
              </a:rPr>
              <a:t>Business analysis is performed on a variety of initiatives within an enterprise.</a:t>
            </a:r>
            <a:br>
              <a:rPr lang="en-US" sz="1800" b="0" i="0">
                <a:solidFill>
                  <a:srgbClr val="000000"/>
                </a:solidFill>
                <a:effectLst/>
                <a:latin typeface="FrutigerLTStd-Light"/>
              </a:rPr>
            </a:br>
            <a:r>
              <a:rPr lang="en-US" sz="1800" b="0" i="0">
                <a:solidFill>
                  <a:srgbClr val="000000"/>
                </a:solidFill>
                <a:effectLst/>
                <a:latin typeface="FrutigerLTStd-Light"/>
              </a:rPr>
              <a:t>Initiatives may be strategic, tactical, or operational. Business analysis may be</a:t>
            </a:r>
            <a:br>
              <a:rPr lang="en-US" sz="1800" b="0" i="0">
                <a:solidFill>
                  <a:srgbClr val="000000"/>
                </a:solidFill>
                <a:effectLst/>
                <a:latin typeface="FrutigerLTStd-Light"/>
              </a:rPr>
            </a:br>
            <a:r>
              <a:rPr lang="en-US" sz="1800" b="0" i="0">
                <a:solidFill>
                  <a:srgbClr val="000000"/>
                </a:solidFill>
                <a:effectLst/>
                <a:latin typeface="FrutigerLTStd-Light"/>
              </a:rPr>
              <a:t>performed within the boundaries of a project or throughout enterprise evolution</a:t>
            </a:r>
            <a:br>
              <a:rPr lang="en-US" sz="1800" b="0" i="0">
                <a:solidFill>
                  <a:srgbClr val="000000"/>
                </a:solidFill>
                <a:effectLst/>
                <a:latin typeface="FrutigerLTStd-Light"/>
              </a:rPr>
            </a:br>
            <a:r>
              <a:rPr lang="en-US" sz="1800" b="0" i="0">
                <a:solidFill>
                  <a:srgbClr val="000000"/>
                </a:solidFill>
                <a:effectLst/>
                <a:latin typeface="FrutigerLTStd-Light"/>
              </a:rPr>
              <a:t>and continuous improvement. It can be used to understand the current state, to</a:t>
            </a:r>
            <a:br>
              <a:rPr lang="en-US" sz="1800" b="0" i="0">
                <a:solidFill>
                  <a:srgbClr val="000000"/>
                </a:solidFill>
                <a:effectLst/>
                <a:latin typeface="FrutigerLTStd-Light"/>
              </a:rPr>
            </a:br>
            <a:r>
              <a:rPr lang="en-US" sz="1800" b="0" i="0">
                <a:solidFill>
                  <a:srgbClr val="000000"/>
                </a:solidFill>
                <a:effectLst/>
                <a:latin typeface="FrutigerLTStd-Light"/>
              </a:rPr>
              <a:t>define the future state, and to determine the activities required to move from the</a:t>
            </a:r>
            <a:br>
              <a:rPr lang="en-US" sz="1800" b="0" i="0">
                <a:solidFill>
                  <a:srgbClr val="000000"/>
                </a:solidFill>
                <a:effectLst/>
                <a:latin typeface="FrutigerLTStd-Light"/>
              </a:rPr>
            </a:br>
            <a:r>
              <a:rPr lang="en-US" sz="1800" b="0" i="0">
                <a:solidFill>
                  <a:srgbClr val="000000"/>
                </a:solidFill>
                <a:effectLst/>
                <a:latin typeface="FrutigerLTStd-Light"/>
              </a:rPr>
              <a:t>current to the future state.</a:t>
            </a:r>
            <a:r>
              <a:rPr lang="en-US"/>
              <a:t> </a:t>
            </a:r>
            <a:br>
              <a:rPr lang="en-US"/>
            </a:br>
            <a:endParaRPr lang="en-US"/>
          </a:p>
          <a:p>
            <a:r>
              <a:rPr lang="en-US" sz="1800" b="1" i="0">
                <a:solidFill>
                  <a:srgbClr val="666968"/>
                </a:solidFill>
                <a:effectLst/>
                <a:latin typeface="FrutigerLTStd-BoldCn"/>
              </a:rPr>
              <a:t>Who is a Business Analyst?</a:t>
            </a:r>
            <a:br>
              <a:rPr lang="en-US" sz="1800" b="1" i="0">
                <a:solidFill>
                  <a:srgbClr val="666968"/>
                </a:solidFill>
                <a:effectLst/>
                <a:latin typeface="FrutigerLTStd-BoldCn"/>
              </a:rPr>
            </a:br>
            <a:r>
              <a:rPr lang="en-US" sz="1800" b="0" i="0">
                <a:solidFill>
                  <a:srgbClr val="000000"/>
                </a:solidFill>
                <a:effectLst/>
                <a:latin typeface="FrutigerLTStd-Light"/>
              </a:rPr>
              <a:t>A business analyst is any person who performs business analysis tasks described in</a:t>
            </a:r>
            <a:br>
              <a:rPr lang="en-US" sz="1800" b="0" i="0">
                <a:solidFill>
                  <a:srgbClr val="000000"/>
                </a:solidFill>
                <a:effectLst/>
                <a:latin typeface="FrutigerLTStd-Light"/>
              </a:rPr>
            </a:br>
            <a:r>
              <a:rPr lang="en-US" sz="1800" b="0" i="0">
                <a:solidFill>
                  <a:srgbClr val="000000"/>
                </a:solidFill>
                <a:effectLst/>
                <a:latin typeface="FrutigerLTStd-Light"/>
              </a:rPr>
              <a:t>the </a:t>
            </a:r>
            <a:r>
              <a:rPr lang="en-US" sz="1800" b="0" i="1">
                <a:solidFill>
                  <a:srgbClr val="000000"/>
                </a:solidFill>
                <a:effectLst/>
                <a:latin typeface="FrutigerLTStd-LightItalic"/>
              </a:rPr>
              <a:t>BABOK® Guide</a:t>
            </a:r>
            <a:r>
              <a:rPr lang="en-US" sz="1800" b="0" i="0">
                <a:solidFill>
                  <a:srgbClr val="000000"/>
                </a:solidFill>
                <a:effectLst/>
                <a:latin typeface="FrutigerLTStd-Light"/>
              </a:rPr>
              <a:t>, no matter their job title or organizational role. Business</a:t>
            </a:r>
            <a:br>
              <a:rPr lang="en-US" sz="1800" b="0" i="0">
                <a:solidFill>
                  <a:srgbClr val="000000"/>
                </a:solidFill>
                <a:effectLst/>
                <a:latin typeface="FrutigerLTStd-Light"/>
              </a:rPr>
            </a:br>
            <a:r>
              <a:rPr lang="en-US" sz="1800" b="0" i="0">
                <a:solidFill>
                  <a:srgbClr val="000000"/>
                </a:solidFill>
                <a:effectLst/>
                <a:latin typeface="FrutigerLTStd-Light"/>
              </a:rPr>
              <a:t>analysts are responsible for discovering, synthesizing, and analyzing information</a:t>
            </a:r>
            <a:r>
              <a:rPr lang="en-US"/>
              <a:t> </a:t>
            </a:r>
            <a:br>
              <a:rPr lang="en-US"/>
            </a:br>
            <a:r>
              <a:rPr lang="en-US" sz="1800" b="0" i="0">
                <a:solidFill>
                  <a:srgbClr val="000000"/>
                </a:solidFill>
                <a:effectLst/>
                <a:latin typeface="FrutigerLTStd-Light"/>
              </a:rPr>
              <a:t>from a variety of sources within an enterprise, including tools, processes,</a:t>
            </a:r>
            <a:br>
              <a:rPr lang="en-US" sz="1800" b="0" i="0">
                <a:solidFill>
                  <a:srgbClr val="000000"/>
                </a:solidFill>
                <a:effectLst/>
                <a:latin typeface="FrutigerLTStd-Light"/>
              </a:rPr>
            </a:br>
            <a:r>
              <a:rPr lang="en-US" sz="1800" b="0" i="0">
                <a:solidFill>
                  <a:srgbClr val="000000"/>
                </a:solidFill>
                <a:effectLst/>
                <a:latin typeface="FrutigerLTStd-Light"/>
              </a:rPr>
              <a:t>documentation, and stakeholders. The business analyst is responsible for eliciting</a:t>
            </a:r>
            <a:br>
              <a:rPr lang="en-US" sz="1800" b="0" i="0">
                <a:solidFill>
                  <a:srgbClr val="000000"/>
                </a:solidFill>
                <a:effectLst/>
                <a:latin typeface="FrutigerLTStd-Light"/>
              </a:rPr>
            </a:br>
            <a:r>
              <a:rPr lang="en-US" sz="1800" b="0" i="0">
                <a:solidFill>
                  <a:srgbClr val="000000"/>
                </a:solidFill>
                <a:effectLst/>
                <a:latin typeface="FrutigerLTStd-Light"/>
              </a:rPr>
              <a:t>the actual needs of stakeholders—which frequently involves investigating and</a:t>
            </a:r>
            <a:br>
              <a:rPr lang="en-US" sz="1800" b="0" i="0">
                <a:solidFill>
                  <a:srgbClr val="000000"/>
                </a:solidFill>
                <a:effectLst/>
                <a:latin typeface="FrutigerLTStd-Light"/>
              </a:rPr>
            </a:br>
            <a:r>
              <a:rPr lang="en-US" sz="1800" b="0" i="0">
                <a:solidFill>
                  <a:srgbClr val="000000"/>
                </a:solidFill>
                <a:effectLst/>
                <a:latin typeface="FrutigerLTStd-Light"/>
              </a:rPr>
              <a:t>clarifying their expressed desires—in order to determine underlying issues and</a:t>
            </a:r>
            <a:br>
              <a:rPr lang="en-US" sz="1800" b="0" i="0">
                <a:solidFill>
                  <a:srgbClr val="000000"/>
                </a:solidFill>
                <a:effectLst/>
                <a:latin typeface="FrutigerLTStd-Light"/>
              </a:rPr>
            </a:br>
            <a:r>
              <a:rPr lang="en-US" sz="1800" b="0" i="0">
                <a:solidFill>
                  <a:srgbClr val="000000"/>
                </a:solidFill>
                <a:effectLst/>
                <a:latin typeface="FrutigerLTStd-Light"/>
              </a:rPr>
              <a:t>causes.</a:t>
            </a:r>
            <a:br>
              <a:rPr lang="en-US" sz="1800" b="0" i="0">
                <a:solidFill>
                  <a:srgbClr val="000000"/>
                </a:solidFill>
                <a:effectLst/>
                <a:latin typeface="FrutigerLTStd-Light"/>
              </a:rPr>
            </a:br>
            <a:r>
              <a:rPr lang="en-US" sz="1800" b="0" i="0">
                <a:solidFill>
                  <a:srgbClr val="000000"/>
                </a:solidFill>
                <a:effectLst/>
                <a:latin typeface="FrutigerLTStd-Light"/>
              </a:rPr>
              <a:t>Business analysts play a role in aligning the designed and delivered solutions with</a:t>
            </a:r>
            <a:br>
              <a:rPr lang="en-US" sz="1800" b="0" i="0">
                <a:solidFill>
                  <a:srgbClr val="000000"/>
                </a:solidFill>
                <a:effectLst/>
                <a:latin typeface="FrutigerLTStd-Light"/>
              </a:rPr>
            </a:br>
            <a:r>
              <a:rPr lang="en-US" sz="1800" b="0" i="0">
                <a:solidFill>
                  <a:srgbClr val="000000"/>
                </a:solidFill>
                <a:effectLst/>
                <a:latin typeface="FrutigerLTStd-Light"/>
              </a:rPr>
              <a:t>the needs of stakeholders. The activities that business analysts perform include:</a:t>
            </a:r>
            <a:br>
              <a:rPr lang="en-US" sz="1800" b="0" i="0">
                <a:solidFill>
                  <a:srgbClr val="000000"/>
                </a:solidFill>
                <a:effectLst/>
                <a:latin typeface="FrutigerLTStd-Light"/>
              </a:rPr>
            </a:br>
            <a:r>
              <a:rPr lang="en-US" sz="1800" b="0" i="0">
                <a:solidFill>
                  <a:srgbClr val="000000"/>
                </a:solidFill>
                <a:effectLst/>
                <a:latin typeface="FrutigerLTStd-Light"/>
              </a:rPr>
              <a:t>• understanding enterprise problems and goals,</a:t>
            </a:r>
            <a:br>
              <a:rPr lang="en-US" sz="1800" b="0" i="0">
                <a:solidFill>
                  <a:srgbClr val="000000"/>
                </a:solidFill>
                <a:effectLst/>
                <a:latin typeface="FrutigerLTStd-Light"/>
              </a:rPr>
            </a:br>
            <a:r>
              <a:rPr lang="en-US" sz="1800" b="0" i="0">
                <a:solidFill>
                  <a:srgbClr val="000000"/>
                </a:solidFill>
                <a:effectLst/>
                <a:latin typeface="FrutigerLTStd-Light"/>
              </a:rPr>
              <a:t>• analyzing needs and solutions,</a:t>
            </a:r>
            <a:br>
              <a:rPr lang="en-US" sz="1800" b="0" i="0">
                <a:solidFill>
                  <a:srgbClr val="000000"/>
                </a:solidFill>
                <a:effectLst/>
                <a:latin typeface="FrutigerLTStd-Light"/>
              </a:rPr>
            </a:br>
            <a:r>
              <a:rPr lang="en-US" sz="1800" b="0" i="0">
                <a:solidFill>
                  <a:srgbClr val="000000"/>
                </a:solidFill>
                <a:effectLst/>
                <a:latin typeface="FrutigerLTStd-Light"/>
              </a:rPr>
              <a:t>• devising strategies,</a:t>
            </a:r>
            <a:br>
              <a:rPr lang="en-US" sz="1800" b="0" i="0">
                <a:solidFill>
                  <a:srgbClr val="000000"/>
                </a:solidFill>
                <a:effectLst/>
                <a:latin typeface="FrutigerLTStd-Light"/>
              </a:rPr>
            </a:br>
            <a:r>
              <a:rPr lang="en-US" sz="1800" b="0" i="0">
                <a:solidFill>
                  <a:srgbClr val="000000"/>
                </a:solidFill>
                <a:effectLst/>
                <a:latin typeface="FrutigerLTStd-Light"/>
              </a:rPr>
              <a:t>• driving change, and</a:t>
            </a:r>
            <a:br>
              <a:rPr lang="en-US" sz="1800" b="0" i="0">
                <a:solidFill>
                  <a:srgbClr val="000000"/>
                </a:solidFill>
                <a:effectLst/>
                <a:latin typeface="FrutigerLTStd-Light"/>
              </a:rPr>
            </a:br>
            <a:r>
              <a:rPr lang="en-US" sz="1800" b="0" i="0">
                <a:solidFill>
                  <a:srgbClr val="000000"/>
                </a:solidFill>
                <a:effectLst/>
                <a:latin typeface="FrutigerLTStd-Light"/>
              </a:rPr>
              <a:t>• facilitating stakeholder collaboration.</a:t>
            </a:r>
            <a:br>
              <a:rPr lang="en-US" sz="1800" b="0" i="0">
                <a:solidFill>
                  <a:srgbClr val="000000"/>
                </a:solidFill>
                <a:effectLst/>
                <a:latin typeface="FrutigerLTStd-Light"/>
              </a:rPr>
            </a:br>
            <a:r>
              <a:rPr lang="en-US" sz="1800" b="0" i="0">
                <a:solidFill>
                  <a:srgbClr val="000000"/>
                </a:solidFill>
                <a:effectLst/>
                <a:latin typeface="FrutigerLTStd-Light"/>
              </a:rPr>
              <a:t>Other common job titles for people who perform business analysis include:</a:t>
            </a:r>
            <a:br>
              <a:rPr lang="en-US" sz="1800" b="0" i="0">
                <a:solidFill>
                  <a:srgbClr val="000000"/>
                </a:solidFill>
                <a:effectLst/>
                <a:latin typeface="FrutigerLTStd-Light"/>
              </a:rPr>
            </a:br>
            <a:r>
              <a:rPr lang="en-US" sz="1800" b="0" i="0">
                <a:solidFill>
                  <a:srgbClr val="000000"/>
                </a:solidFill>
                <a:effectLst/>
                <a:latin typeface="FrutigerLTStd-Light"/>
              </a:rPr>
              <a:t>• business architect,</a:t>
            </a:r>
            <a:br>
              <a:rPr lang="en-US" sz="1800" b="0" i="0">
                <a:solidFill>
                  <a:srgbClr val="000000"/>
                </a:solidFill>
                <a:effectLst/>
                <a:latin typeface="FrutigerLTStd-Light"/>
              </a:rPr>
            </a:br>
            <a:r>
              <a:rPr lang="en-US" sz="1800" b="0" i="0">
                <a:solidFill>
                  <a:srgbClr val="000000"/>
                </a:solidFill>
                <a:effectLst/>
                <a:latin typeface="FrutigerLTStd-Light"/>
              </a:rPr>
              <a:t>• business systems analyst,</a:t>
            </a:r>
            <a:br>
              <a:rPr lang="en-US" sz="1800" b="0" i="0">
                <a:solidFill>
                  <a:srgbClr val="000000"/>
                </a:solidFill>
                <a:effectLst/>
                <a:latin typeface="FrutigerLTStd-Light"/>
              </a:rPr>
            </a:br>
            <a:r>
              <a:rPr lang="en-US" sz="1800" b="0" i="0">
                <a:solidFill>
                  <a:srgbClr val="000000"/>
                </a:solidFill>
                <a:effectLst/>
                <a:latin typeface="FrutigerLTStd-Light"/>
              </a:rPr>
              <a:t>• data analyst,</a:t>
            </a:r>
            <a:br>
              <a:rPr lang="en-US" sz="1800" b="0" i="0">
                <a:solidFill>
                  <a:srgbClr val="000000"/>
                </a:solidFill>
                <a:effectLst/>
                <a:latin typeface="FrutigerLTStd-Light"/>
              </a:rPr>
            </a:br>
            <a:r>
              <a:rPr lang="en-US" sz="1800" b="0" i="0">
                <a:solidFill>
                  <a:srgbClr val="000000"/>
                </a:solidFill>
                <a:effectLst/>
                <a:latin typeface="FrutigerLTStd-Light"/>
              </a:rPr>
              <a:t>• enterprise analyst,</a:t>
            </a:r>
            <a:br>
              <a:rPr lang="en-US" sz="1800" b="0" i="0">
                <a:solidFill>
                  <a:srgbClr val="000000"/>
                </a:solidFill>
                <a:effectLst/>
                <a:latin typeface="FrutigerLTStd-Light"/>
              </a:rPr>
            </a:br>
            <a:r>
              <a:rPr lang="en-US" sz="1800" b="0" i="0">
                <a:solidFill>
                  <a:srgbClr val="000000"/>
                </a:solidFill>
                <a:effectLst/>
                <a:latin typeface="FrutigerLTStd-Light"/>
              </a:rPr>
              <a:t>• management consultant,</a:t>
            </a:r>
            <a:br>
              <a:rPr lang="en-US" sz="1800" b="0" i="0">
                <a:solidFill>
                  <a:srgbClr val="000000"/>
                </a:solidFill>
                <a:effectLst/>
                <a:latin typeface="FrutigerLTStd-Light"/>
              </a:rPr>
            </a:br>
            <a:r>
              <a:rPr lang="en-US" sz="1800" b="0" i="0">
                <a:solidFill>
                  <a:srgbClr val="000000"/>
                </a:solidFill>
                <a:effectLst/>
                <a:latin typeface="FrutigerLTStd-Light"/>
              </a:rPr>
              <a:t>• process analyst,</a:t>
            </a:r>
            <a:br>
              <a:rPr lang="en-US" sz="1800" b="0" i="0">
                <a:solidFill>
                  <a:srgbClr val="000000"/>
                </a:solidFill>
                <a:effectLst/>
                <a:latin typeface="FrutigerLTStd-Light"/>
              </a:rPr>
            </a:br>
            <a:r>
              <a:rPr lang="en-US" sz="1800" b="0" i="0">
                <a:solidFill>
                  <a:srgbClr val="000000"/>
                </a:solidFill>
                <a:effectLst/>
                <a:latin typeface="FrutigerLTStd-Light"/>
              </a:rPr>
              <a:t>• product manager,</a:t>
            </a:r>
            <a:br>
              <a:rPr lang="en-US" sz="1800" b="0" i="0">
                <a:solidFill>
                  <a:srgbClr val="000000"/>
                </a:solidFill>
                <a:effectLst/>
                <a:latin typeface="FrutigerLTStd-Light"/>
              </a:rPr>
            </a:br>
            <a:r>
              <a:rPr lang="en-US" sz="1800" b="0" i="0">
                <a:solidFill>
                  <a:srgbClr val="000000"/>
                </a:solidFill>
                <a:effectLst/>
                <a:latin typeface="FrutigerLTStd-Light"/>
              </a:rPr>
              <a:t>• product owner,</a:t>
            </a:r>
            <a:br>
              <a:rPr lang="en-US" sz="1800" b="0" i="0">
                <a:solidFill>
                  <a:srgbClr val="000000"/>
                </a:solidFill>
                <a:effectLst/>
                <a:latin typeface="FrutigerLTStd-Light"/>
              </a:rPr>
            </a:br>
            <a:r>
              <a:rPr lang="en-US" sz="1800" b="0" i="0">
                <a:solidFill>
                  <a:srgbClr val="000000"/>
                </a:solidFill>
                <a:effectLst/>
                <a:latin typeface="FrutigerLTStd-Light"/>
              </a:rPr>
              <a:t>• requirements engineer, and</a:t>
            </a:r>
            <a:br>
              <a:rPr lang="en-US" sz="1800" b="0" i="0">
                <a:solidFill>
                  <a:srgbClr val="000000"/>
                </a:solidFill>
                <a:effectLst/>
                <a:latin typeface="FrutigerLTStd-Light"/>
              </a:rPr>
            </a:br>
            <a:r>
              <a:rPr lang="en-US" sz="1800" b="0" i="0">
                <a:solidFill>
                  <a:srgbClr val="000000"/>
                </a:solidFill>
                <a:effectLst/>
                <a:latin typeface="FrutigerLTStd-Light"/>
              </a:rPr>
              <a:t>• systems analyst.</a:t>
            </a:r>
            <a:r>
              <a:rPr lang="en-US"/>
              <a:t> </a:t>
            </a:r>
            <a:br>
              <a:rPr lang="en-US"/>
            </a:br>
            <a:endParaRPr lang="en-US"/>
          </a:p>
        </p:txBody>
      </p:sp>
      <p:sp>
        <p:nvSpPr>
          <p:cNvPr id="4" name="Slide Number Placeholder 3"/>
          <p:cNvSpPr>
            <a:spLocks noGrp="1"/>
          </p:cNvSpPr>
          <p:nvPr>
            <p:ph type="sldNum" sz="quarter" idx="5"/>
          </p:nvPr>
        </p:nvSpPr>
        <p:spPr/>
        <p:txBody>
          <a:bodyPr/>
          <a:lstStyle/>
          <a:p>
            <a:fld id="{BE4841F1-BB08-402E-B68A-8B3BC378C6EC}" type="slidenum">
              <a:rPr lang="en-US" smtClean="0"/>
              <a:t>34</a:t>
            </a:fld>
            <a:endParaRPr lang="en-US"/>
          </a:p>
        </p:txBody>
      </p:sp>
    </p:spTree>
    <p:extLst>
      <p:ext uri="{BB962C8B-B14F-4D97-AF65-F5344CB8AC3E}">
        <p14:creationId xmlns:p14="http://schemas.microsoft.com/office/powerpoint/2010/main" val="7074428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1">
            <a:extLst>
              <a:ext uri="{FF2B5EF4-FFF2-40B4-BE49-F238E27FC236}">
                <a16:creationId xmlns:a16="http://schemas.microsoft.com/office/drawing/2014/main" id="{8D2EB2FD-305D-4FF7-B445-48D41D0E976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4CDD4BF0-011F-427D-9853-41F117BB6B7B}" type="slidenum">
              <a:rPr lang="en-US" altLang="en-US" sz="1300">
                <a:ea typeface="Source Han Sans CN Regular" charset="0"/>
              </a:rPr>
              <a:pPr>
                <a:spcBef>
                  <a:spcPct val="0"/>
                </a:spcBef>
                <a:buClrTx/>
                <a:buFontTx/>
                <a:buNone/>
              </a:pPr>
              <a:t>74</a:t>
            </a:fld>
            <a:endParaRPr lang="en-US" altLang="en-US" sz="1300">
              <a:ea typeface="Source Han Sans CN Regular" charset="0"/>
            </a:endParaRPr>
          </a:p>
        </p:txBody>
      </p:sp>
      <p:sp>
        <p:nvSpPr>
          <p:cNvPr id="78851" name="Text Box 1">
            <a:extLst>
              <a:ext uri="{FF2B5EF4-FFF2-40B4-BE49-F238E27FC236}">
                <a16:creationId xmlns:a16="http://schemas.microsoft.com/office/drawing/2014/main" id="{A9BA943C-3677-43C7-8247-2A16B8B2D0DB}"/>
              </a:ext>
            </a:extLst>
          </p:cNvPr>
          <p:cNvSpPr txBox="1">
            <a:spLocks noChangeArrowheads="1"/>
          </p:cNvSpPr>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480" tIns="48240" rIns="96480" bIns="482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a:spcBef>
                <a:spcPct val="0"/>
              </a:spcBef>
              <a:buClrTx/>
              <a:buFontTx/>
              <a:buNone/>
            </a:pPr>
            <a:fld id="{8D41AAE9-1A23-46B2-B0E4-621C4935C41F}" type="slidenum">
              <a:rPr lang="en-US" altLang="en-US" sz="1300" i="0"/>
              <a:pPr algn="r">
                <a:spcBef>
                  <a:spcPct val="0"/>
                </a:spcBef>
                <a:buClrTx/>
                <a:buFontTx/>
                <a:buNone/>
              </a:pPr>
              <a:t>74</a:t>
            </a:fld>
            <a:endParaRPr lang="en-US" altLang="en-US" sz="1300" i="0"/>
          </a:p>
        </p:txBody>
      </p:sp>
      <p:sp>
        <p:nvSpPr>
          <p:cNvPr id="78852" name="Rectangle 2">
            <a:extLst>
              <a:ext uri="{FF2B5EF4-FFF2-40B4-BE49-F238E27FC236}">
                <a16:creationId xmlns:a16="http://schemas.microsoft.com/office/drawing/2014/main" id="{148BBFBF-004F-4DA5-B56E-A5C366498962}"/>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3" name="Text Box 3">
            <a:extLst>
              <a:ext uri="{FF2B5EF4-FFF2-40B4-BE49-F238E27FC236}">
                <a16:creationId xmlns:a16="http://schemas.microsoft.com/office/drawing/2014/main" id="{49BAAD50-76AB-4E9A-8ADA-66AEA36B3BF6}"/>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4841F1-BB08-402E-B68A-8B3BC378C6EC}" type="slidenum">
              <a:rPr lang="en-US" smtClean="0"/>
              <a:t>75</a:t>
            </a:fld>
            <a:endParaRPr lang="en-US"/>
          </a:p>
        </p:txBody>
      </p:sp>
    </p:spTree>
    <p:extLst>
      <p:ext uri="{BB962C8B-B14F-4D97-AF65-F5344CB8AC3E}">
        <p14:creationId xmlns:p14="http://schemas.microsoft.com/office/powerpoint/2010/main" val="20899883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4841F1-BB08-402E-B68A-8B3BC378C6EC}" type="slidenum">
              <a:rPr lang="en-US" smtClean="0"/>
              <a:t>77</a:t>
            </a:fld>
            <a:endParaRPr lang="en-US"/>
          </a:p>
        </p:txBody>
      </p:sp>
    </p:spTree>
    <p:extLst>
      <p:ext uri="{BB962C8B-B14F-4D97-AF65-F5344CB8AC3E}">
        <p14:creationId xmlns:p14="http://schemas.microsoft.com/office/powerpoint/2010/main" val="68603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1">
            <a:extLst>
              <a:ext uri="{FF2B5EF4-FFF2-40B4-BE49-F238E27FC236}">
                <a16:creationId xmlns:a16="http://schemas.microsoft.com/office/drawing/2014/main" id="{DC0945BA-AB63-4182-8509-E9829C9EDD4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6749FD46-D21C-4035-98B9-F1337F277BC3}" type="slidenum">
              <a:rPr lang="en-US" altLang="en-US" sz="1300">
                <a:ea typeface="Source Han Sans CN Regular" charset="0"/>
              </a:rPr>
              <a:pPr>
                <a:spcBef>
                  <a:spcPct val="0"/>
                </a:spcBef>
                <a:buClrTx/>
                <a:buFontTx/>
                <a:buNone/>
              </a:pPr>
              <a:t>39</a:t>
            </a:fld>
            <a:endParaRPr lang="en-US" altLang="en-US" sz="1300">
              <a:ea typeface="Source Han Sans CN Regular" charset="0"/>
            </a:endParaRPr>
          </a:p>
        </p:txBody>
      </p:sp>
      <p:sp>
        <p:nvSpPr>
          <p:cNvPr id="7171" name="Text Box 1">
            <a:extLst>
              <a:ext uri="{FF2B5EF4-FFF2-40B4-BE49-F238E27FC236}">
                <a16:creationId xmlns:a16="http://schemas.microsoft.com/office/drawing/2014/main" id="{1B975A88-643D-4CF8-830B-DB532E570597}"/>
              </a:ext>
            </a:extLst>
          </p:cNvPr>
          <p:cNvSpPr txBox="1">
            <a:spLocks noChangeArrowheads="1"/>
          </p:cNvSpPr>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480" tIns="48240" rIns="96480" bIns="482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a:spcBef>
                <a:spcPct val="0"/>
              </a:spcBef>
              <a:buClrTx/>
              <a:buFontTx/>
              <a:buNone/>
            </a:pPr>
            <a:fld id="{54726AD5-6A61-4F11-8C7B-77607DAC7DA5}" type="slidenum">
              <a:rPr lang="en-US" altLang="en-US" sz="1300" i="0"/>
              <a:pPr algn="r">
                <a:spcBef>
                  <a:spcPct val="0"/>
                </a:spcBef>
                <a:buClrTx/>
                <a:buFontTx/>
                <a:buNone/>
              </a:pPr>
              <a:t>39</a:t>
            </a:fld>
            <a:endParaRPr lang="en-US" altLang="en-US" sz="1300" i="0"/>
          </a:p>
        </p:txBody>
      </p:sp>
      <p:sp>
        <p:nvSpPr>
          <p:cNvPr id="7172" name="Rectangle 2">
            <a:extLst>
              <a:ext uri="{FF2B5EF4-FFF2-40B4-BE49-F238E27FC236}">
                <a16:creationId xmlns:a16="http://schemas.microsoft.com/office/drawing/2014/main" id="{6DACD135-BD56-413B-85B5-41EAD01A18F3}"/>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3" name="Text Box 3">
            <a:extLst>
              <a:ext uri="{FF2B5EF4-FFF2-40B4-BE49-F238E27FC236}">
                <a16:creationId xmlns:a16="http://schemas.microsoft.com/office/drawing/2014/main" id="{02B37B4E-0DDD-4098-9647-9DD68162DEF2}"/>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1">
            <a:extLst>
              <a:ext uri="{FF2B5EF4-FFF2-40B4-BE49-F238E27FC236}">
                <a16:creationId xmlns:a16="http://schemas.microsoft.com/office/drawing/2014/main" id="{3F0C0A23-A61B-4978-BA4A-6197085B08F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DBB8A54A-32DB-436D-ADD6-AA1D670F4BC2}" type="slidenum">
              <a:rPr lang="en-US" altLang="en-US" sz="1300">
                <a:ea typeface="Source Han Sans CN Regular" charset="0"/>
              </a:rPr>
              <a:pPr>
                <a:spcBef>
                  <a:spcPct val="0"/>
                </a:spcBef>
                <a:buClrTx/>
                <a:buFontTx/>
                <a:buNone/>
              </a:pPr>
              <a:t>40</a:t>
            </a:fld>
            <a:endParaRPr lang="en-US" altLang="en-US" sz="1300">
              <a:ea typeface="Source Han Sans CN Regular" charset="0"/>
            </a:endParaRPr>
          </a:p>
        </p:txBody>
      </p:sp>
      <p:sp>
        <p:nvSpPr>
          <p:cNvPr id="9219" name="Text Box 1">
            <a:extLst>
              <a:ext uri="{FF2B5EF4-FFF2-40B4-BE49-F238E27FC236}">
                <a16:creationId xmlns:a16="http://schemas.microsoft.com/office/drawing/2014/main" id="{0073A22C-E4AE-4811-84D4-8BC6047DD26D}"/>
              </a:ext>
            </a:extLst>
          </p:cNvPr>
          <p:cNvSpPr txBox="1">
            <a:spLocks noChangeArrowheads="1"/>
          </p:cNvSpPr>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480" tIns="48240" rIns="96480" bIns="482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a:spcBef>
                <a:spcPct val="0"/>
              </a:spcBef>
              <a:buClrTx/>
              <a:buFontTx/>
              <a:buNone/>
            </a:pPr>
            <a:fld id="{E091A0F7-1DAB-42DA-A955-DCEA30725F75}" type="slidenum">
              <a:rPr lang="en-US" altLang="en-US" sz="1300" i="0"/>
              <a:pPr algn="r">
                <a:spcBef>
                  <a:spcPct val="0"/>
                </a:spcBef>
                <a:buClrTx/>
                <a:buFontTx/>
                <a:buNone/>
              </a:pPr>
              <a:t>40</a:t>
            </a:fld>
            <a:endParaRPr lang="en-US" altLang="en-US" sz="1300" i="0"/>
          </a:p>
        </p:txBody>
      </p:sp>
      <p:sp>
        <p:nvSpPr>
          <p:cNvPr id="9220" name="Rectangle 2">
            <a:extLst>
              <a:ext uri="{FF2B5EF4-FFF2-40B4-BE49-F238E27FC236}">
                <a16:creationId xmlns:a16="http://schemas.microsoft.com/office/drawing/2014/main" id="{2D62D50A-9D43-4627-8886-0D83D612FCEA}"/>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1" name="Text Box 3">
            <a:extLst>
              <a:ext uri="{FF2B5EF4-FFF2-40B4-BE49-F238E27FC236}">
                <a16:creationId xmlns:a16="http://schemas.microsoft.com/office/drawing/2014/main" id="{1DCB44CB-787F-4EDD-BFB9-DE0BE1ECA11F}"/>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1">
            <a:extLst>
              <a:ext uri="{FF2B5EF4-FFF2-40B4-BE49-F238E27FC236}">
                <a16:creationId xmlns:a16="http://schemas.microsoft.com/office/drawing/2014/main" id="{170001CF-33DB-426C-8B33-33935808890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BFD982A9-BE2E-431A-9732-3DA34BD7BAFB}" type="slidenum">
              <a:rPr lang="en-US" altLang="en-US" sz="1300">
                <a:ea typeface="Source Han Sans CN Regular" charset="0"/>
              </a:rPr>
              <a:pPr>
                <a:spcBef>
                  <a:spcPct val="0"/>
                </a:spcBef>
                <a:buClrTx/>
                <a:buFontTx/>
                <a:buNone/>
              </a:pPr>
              <a:t>41</a:t>
            </a:fld>
            <a:endParaRPr lang="en-US" altLang="en-US" sz="1300">
              <a:ea typeface="Source Han Sans CN Regular" charset="0"/>
            </a:endParaRPr>
          </a:p>
        </p:txBody>
      </p:sp>
      <p:sp>
        <p:nvSpPr>
          <p:cNvPr id="11267" name="Rectangle 1">
            <a:extLst>
              <a:ext uri="{FF2B5EF4-FFF2-40B4-BE49-F238E27FC236}">
                <a16:creationId xmlns:a16="http://schemas.microsoft.com/office/drawing/2014/main" id="{1C81C99A-E75E-47FA-9B0B-D28A9ECBF133}"/>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Text Box 2">
            <a:extLst>
              <a:ext uri="{FF2B5EF4-FFF2-40B4-BE49-F238E27FC236}">
                <a16:creationId xmlns:a16="http://schemas.microsoft.com/office/drawing/2014/main" id="{70A6516B-289A-4EED-BB68-7EA20EA62734}"/>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1">
            <a:extLst>
              <a:ext uri="{FF2B5EF4-FFF2-40B4-BE49-F238E27FC236}">
                <a16:creationId xmlns:a16="http://schemas.microsoft.com/office/drawing/2014/main" id="{11FAA134-D779-4AC1-9070-EBE2CE4C952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6C04C62A-47BA-45C8-802A-FAF32DC412EE}" type="slidenum">
              <a:rPr lang="en-US" altLang="en-US" sz="1300">
                <a:ea typeface="Source Han Sans CN Regular" charset="0"/>
              </a:rPr>
              <a:pPr>
                <a:spcBef>
                  <a:spcPct val="0"/>
                </a:spcBef>
                <a:buClrTx/>
                <a:buFontTx/>
                <a:buNone/>
              </a:pPr>
              <a:t>42</a:t>
            </a:fld>
            <a:endParaRPr lang="en-US" altLang="en-US" sz="1300">
              <a:ea typeface="Source Han Sans CN Regular" charset="0"/>
            </a:endParaRPr>
          </a:p>
        </p:txBody>
      </p:sp>
      <p:sp>
        <p:nvSpPr>
          <p:cNvPr id="13315" name="Rectangle 1">
            <a:extLst>
              <a:ext uri="{FF2B5EF4-FFF2-40B4-BE49-F238E27FC236}">
                <a16:creationId xmlns:a16="http://schemas.microsoft.com/office/drawing/2014/main" id="{52EC2F8D-72CB-47C1-8FCB-147663EC66E4}"/>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Text Box 2">
            <a:extLst>
              <a:ext uri="{FF2B5EF4-FFF2-40B4-BE49-F238E27FC236}">
                <a16:creationId xmlns:a16="http://schemas.microsoft.com/office/drawing/2014/main" id="{F914A145-7BD7-4573-9680-37782F7B2378}"/>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1">
            <a:extLst>
              <a:ext uri="{FF2B5EF4-FFF2-40B4-BE49-F238E27FC236}">
                <a16:creationId xmlns:a16="http://schemas.microsoft.com/office/drawing/2014/main" id="{3F869FF5-96BC-49DB-B1AB-C72174098AC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68CC797C-6C37-4E08-9B8D-A53A5D7DECA3}" type="slidenum">
              <a:rPr lang="en-US" altLang="en-US" sz="1300">
                <a:ea typeface="Source Han Sans CN Regular" charset="0"/>
              </a:rPr>
              <a:pPr>
                <a:spcBef>
                  <a:spcPct val="0"/>
                </a:spcBef>
                <a:buClrTx/>
                <a:buFontTx/>
                <a:buNone/>
              </a:pPr>
              <a:t>43</a:t>
            </a:fld>
            <a:endParaRPr lang="en-US" altLang="en-US" sz="1300">
              <a:ea typeface="Source Han Sans CN Regular" charset="0"/>
            </a:endParaRPr>
          </a:p>
        </p:txBody>
      </p:sp>
      <p:sp>
        <p:nvSpPr>
          <p:cNvPr id="15363" name="Rectangle 1">
            <a:extLst>
              <a:ext uri="{FF2B5EF4-FFF2-40B4-BE49-F238E27FC236}">
                <a16:creationId xmlns:a16="http://schemas.microsoft.com/office/drawing/2014/main" id="{C9E80529-8259-40AF-83E9-01CB25E8546C}"/>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Text Box 2">
            <a:extLst>
              <a:ext uri="{FF2B5EF4-FFF2-40B4-BE49-F238E27FC236}">
                <a16:creationId xmlns:a16="http://schemas.microsoft.com/office/drawing/2014/main" id="{EB344E7A-57B2-4812-B42A-F73819D2C766}"/>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F66321-36A3-4B13-8069-AB15F56DA2F8}" type="datetime1">
              <a:rPr lang="en-US" smtClean="0"/>
              <a:t>09/13/21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userDrawn="1"/>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78175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latin typeface="Segoe UI" panose="020B0502040204020203" pitchFamily="34" charset="0"/>
                <a:cs typeface="Segoe UI"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187CBC51-B976-41C7-A341-07729E9B9D87}" type="datetime1">
              <a:rPr lang="en-US" smtClean="0"/>
              <a:pPr/>
              <a:t>09/13/21</a:t>
            </a:fld>
            <a:endParaRPr lang="en-US"/>
          </a:p>
        </p:txBody>
      </p:sp>
      <p:sp>
        <p:nvSpPr>
          <p:cNvPr id="5" name="Footer Placeholder 4"/>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lvl1pPr>
              <a:defRPr>
                <a:latin typeface="Segoe UI" panose="020B0502040204020203" pitchFamily="34" charset="0"/>
                <a:cs typeface="Segoe UI" panose="020B0502040204020203" pitchFamily="34" charset="0"/>
              </a:defRPr>
            </a:lvl1pPr>
          </a:lstStyle>
          <a:p>
            <a:fld id="{93EA5974-C27A-495C-BA50-1CD3987349CB}" type="slidenum">
              <a:rPr lang="en-US" smtClean="0"/>
              <a:pPr/>
              <a:t>‹#›</a:t>
            </a:fld>
            <a:endParaRPr lang="en-US"/>
          </a:p>
        </p:txBody>
      </p:sp>
    </p:spTree>
    <p:extLst>
      <p:ext uri="{BB962C8B-B14F-4D97-AF65-F5344CB8AC3E}">
        <p14:creationId xmlns:p14="http://schemas.microsoft.com/office/powerpoint/2010/main" val="368587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8B869C-4E08-4D1B-96E7-D69869DC42A8}" type="datetime1">
              <a:rPr lang="en-US" smtClean="0"/>
              <a:t>09/13/21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EA5974-C27A-495C-BA50-1CD3987349C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9901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D473F40-19E6-4573-9179-84227520C29B}" type="datetime1">
              <a:rPr lang="en-US" smtClean="0"/>
              <a:t>09/13/21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EA5974-C27A-495C-BA50-1CD3987349CB}" type="slidenum">
              <a:rPr lang="en-US" smtClean="0"/>
              <a:t>‹#›</a:t>
            </a:fld>
            <a:endParaRPr lang="en-US"/>
          </a:p>
        </p:txBody>
      </p:sp>
    </p:spTree>
    <p:extLst>
      <p:ext uri="{BB962C8B-B14F-4D97-AF65-F5344CB8AC3E}">
        <p14:creationId xmlns:p14="http://schemas.microsoft.com/office/powerpoint/2010/main" val="3678207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992A20-5A82-4F27-9422-33D5CE6D55E0}" type="datetime1">
              <a:rPr lang="en-US" smtClean="0"/>
              <a:t>09/13/21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EA5974-C27A-495C-BA50-1CD3987349C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3224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8813B5-B39F-4C1F-8BF9-29EB8FF3D454}" type="datetime1">
              <a:rPr lang="en-US" smtClean="0"/>
              <a:t>09/13/21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EA5974-C27A-495C-BA50-1CD3987349CB}" type="slidenum">
              <a:rPr lang="en-US" smtClean="0"/>
              <a:t>‹#›</a:t>
            </a:fld>
            <a:endParaRPr lang="en-US"/>
          </a:p>
        </p:txBody>
      </p:sp>
    </p:spTree>
    <p:extLst>
      <p:ext uri="{BB962C8B-B14F-4D97-AF65-F5344CB8AC3E}">
        <p14:creationId xmlns:p14="http://schemas.microsoft.com/office/powerpoint/2010/main" val="2562995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AA625-3470-4D2B-B94A-079A65DAC0E8}" type="datetime1">
              <a:rPr lang="en-US" smtClean="0"/>
              <a:t>09/13/21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EA5974-C27A-495C-BA50-1CD3987349CB}" type="slidenum">
              <a:rPr lang="en-US" smtClean="0"/>
              <a:t>‹#›</a:t>
            </a:fld>
            <a:endParaRPr lang="en-US"/>
          </a:p>
        </p:txBody>
      </p:sp>
    </p:spTree>
    <p:extLst>
      <p:ext uri="{BB962C8B-B14F-4D97-AF65-F5344CB8AC3E}">
        <p14:creationId xmlns:p14="http://schemas.microsoft.com/office/powerpoint/2010/main" val="2441876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5E039-F19A-4D99-A504-B40B3037A7D3}" type="datetime1">
              <a:rPr lang="en-US" smtClean="0"/>
              <a:t>09/13/21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EA5974-C27A-495C-BA50-1CD3987349CB}" type="slidenum">
              <a:rPr lang="en-US" smtClean="0"/>
              <a:t>‹#›</a:t>
            </a:fld>
            <a:endParaRPr lang="en-US"/>
          </a:p>
        </p:txBody>
      </p:sp>
    </p:spTree>
    <p:extLst>
      <p:ext uri="{BB962C8B-B14F-4D97-AF65-F5344CB8AC3E}">
        <p14:creationId xmlns:p14="http://schemas.microsoft.com/office/powerpoint/2010/main" val="2206952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lvl1pPr>
              <a:defRPr kern="300" baseline="0">
                <a:latin typeface="Segoe UI" panose="020B0502040204020203" pitchFamily="34" charset="0"/>
                <a:ea typeface="Roboto" pitchFamily="2" charset="0"/>
                <a:cs typeface="Segoe UI" panose="020B05020402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lvl1pPr>
              <a:defRPr kern="300" baseline="0">
                <a:latin typeface="Segoe UI" panose="020B0502040204020203" pitchFamily="34" charset="0"/>
                <a:cs typeface="Segoe UI" panose="020B0502040204020203" pitchFamily="34" charset="0"/>
              </a:defRPr>
            </a:lvl1pPr>
            <a:lvl2pPr>
              <a:defRPr kern="300" baseline="0">
                <a:latin typeface="Segoe UI" panose="020B0502040204020203" pitchFamily="34" charset="0"/>
                <a:cs typeface="Segoe UI" panose="020B0502040204020203" pitchFamily="34" charset="0"/>
              </a:defRPr>
            </a:lvl2pPr>
            <a:lvl3pPr>
              <a:defRPr kern="300" baseline="0">
                <a:latin typeface="Segoe UI" panose="020B0502040204020203" pitchFamily="34" charset="0"/>
                <a:cs typeface="Segoe UI" panose="020B0502040204020203" pitchFamily="34" charset="0"/>
              </a:defRPr>
            </a:lvl3pPr>
            <a:lvl4pPr>
              <a:defRPr kern="300" baseline="0">
                <a:latin typeface="Segoe UI" panose="020B0502040204020203" pitchFamily="34" charset="0"/>
                <a:cs typeface="Segoe UI" panose="020B0502040204020203" pitchFamily="34" charset="0"/>
              </a:defRPr>
            </a:lvl4pPr>
            <a:lvl5pPr>
              <a:defRPr kern="300" baseline="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kern="300" baseline="0">
                <a:latin typeface="Segoe UI" panose="020B0502040204020203" pitchFamily="34" charset="0"/>
                <a:cs typeface="Segoe UI" panose="020B0502040204020203" pitchFamily="34" charset="0"/>
              </a:defRPr>
            </a:lvl1pPr>
          </a:lstStyle>
          <a:p>
            <a:fld id="{4275BC6A-CDD2-4DDE-97E6-279B60412F5B}" type="datetime1">
              <a:rPr lang="en-US" smtClean="0"/>
              <a:pPr/>
              <a:t>09/13/21</a:t>
            </a:fld>
            <a:endParaRPr lang="en-US"/>
          </a:p>
        </p:txBody>
      </p:sp>
      <p:sp>
        <p:nvSpPr>
          <p:cNvPr id="5" name="Footer Placeholder 4"/>
          <p:cNvSpPr>
            <a:spLocks noGrp="1"/>
          </p:cNvSpPr>
          <p:nvPr>
            <p:ph type="ftr" sz="quarter" idx="11"/>
          </p:nvPr>
        </p:nvSpPr>
        <p:spPr/>
        <p:txBody>
          <a:bodyPr/>
          <a:lstStyle>
            <a:lvl1pPr>
              <a:defRPr kern="300" baseline="0">
                <a:latin typeface="Segoe UI" panose="020B0502040204020203" pitchFamily="34" charset="0"/>
                <a:cs typeface="Segoe UI" panose="020B0502040204020203" pitchFamily="34" charset="0"/>
              </a:defRPr>
            </a:lvl1p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lvl1pPr>
              <a:defRPr kern="300" baseline="0">
                <a:latin typeface="Segoe UI" panose="020B0502040204020203" pitchFamily="34" charset="0"/>
                <a:cs typeface="Segoe UI" panose="020B0502040204020203" pitchFamily="34" charset="0"/>
              </a:defRPr>
            </a:lvl1pPr>
          </a:lstStyle>
          <a:p>
            <a:fld id="{93EA5974-C27A-495C-BA50-1CD3987349CB}" type="slidenum">
              <a:rPr lang="en-US" smtClean="0"/>
              <a:pPr/>
              <a:t>‹#›</a:t>
            </a:fld>
            <a:endParaRPr lang="en-US"/>
          </a:p>
        </p:txBody>
      </p:sp>
    </p:spTree>
    <p:extLst>
      <p:ext uri="{BB962C8B-B14F-4D97-AF65-F5344CB8AC3E}">
        <p14:creationId xmlns:p14="http://schemas.microsoft.com/office/powerpoint/2010/main" val="1223980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atin typeface="Roboto" pitchFamily="2" charset="0"/>
                <a:ea typeface="Roboto" pitchFamily="2" charset="0"/>
              </a:defRPr>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latin typeface="Segoe UI" panose="020B0502040204020203" pitchFamily="34" charset="0"/>
                <a:cs typeface="Segoe UI"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BB8EE0-8C73-4385-B9DD-DA0E98733342}" type="datetime1">
              <a:rPr lang="en-US" smtClean="0"/>
              <a:t>09/13/21</a:t>
            </a:fld>
            <a:endParaRPr lang="en-US"/>
          </a:p>
        </p:txBody>
      </p:sp>
      <p:sp>
        <p:nvSpPr>
          <p:cNvPr id="5" name="Footer Placeholder 4"/>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EA5974-C27A-495C-BA50-1CD3987349CB}" type="slidenum">
              <a:rPr lang="en-US" smtClean="0"/>
              <a:t>‹#›</a:t>
            </a:fld>
            <a:endParaRPr lang="en-US"/>
          </a:p>
        </p:txBody>
      </p:sp>
    </p:spTree>
    <p:extLst>
      <p:ext uri="{BB962C8B-B14F-4D97-AF65-F5344CB8AC3E}">
        <p14:creationId xmlns:p14="http://schemas.microsoft.com/office/powerpoint/2010/main" val="87858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kern="300" baseline="0">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lvl1pPr>
              <a:defRPr kern="300" baseline="0">
                <a:latin typeface="Segoe UI" panose="020B0502040204020203" pitchFamily="34" charset="0"/>
                <a:cs typeface="Segoe UI" panose="020B0502040204020203" pitchFamily="34" charset="0"/>
              </a:defRPr>
            </a:lvl1pPr>
            <a:lvl2pPr>
              <a:defRPr kern="300" baseline="0">
                <a:latin typeface="Segoe UI" panose="020B0502040204020203" pitchFamily="34" charset="0"/>
                <a:cs typeface="Segoe UI" panose="020B0502040204020203" pitchFamily="34" charset="0"/>
              </a:defRPr>
            </a:lvl2pPr>
            <a:lvl3pPr>
              <a:defRPr kern="300" baseline="0">
                <a:latin typeface="Segoe UI" panose="020B0502040204020203" pitchFamily="34" charset="0"/>
                <a:cs typeface="Segoe UI" panose="020B0502040204020203" pitchFamily="34" charset="0"/>
              </a:defRPr>
            </a:lvl3pPr>
            <a:lvl4pPr>
              <a:defRPr kern="300" baseline="0">
                <a:latin typeface="Segoe UI" panose="020B0502040204020203" pitchFamily="34" charset="0"/>
                <a:cs typeface="Segoe UI" panose="020B0502040204020203" pitchFamily="34" charset="0"/>
              </a:defRPr>
            </a:lvl4pPr>
            <a:lvl5pPr>
              <a:defRPr kern="300" baseline="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lvl1pPr>
              <a:defRPr kern="300" baseline="0">
                <a:latin typeface="Segoe UI" panose="020B0502040204020203" pitchFamily="34" charset="0"/>
                <a:cs typeface="Segoe UI" panose="020B0502040204020203" pitchFamily="34" charset="0"/>
              </a:defRPr>
            </a:lvl1pPr>
            <a:lvl2pPr>
              <a:defRPr kern="300" baseline="0">
                <a:latin typeface="Segoe UI" panose="020B0502040204020203" pitchFamily="34" charset="0"/>
                <a:cs typeface="Segoe UI" panose="020B0502040204020203" pitchFamily="34" charset="0"/>
              </a:defRPr>
            </a:lvl2pPr>
            <a:lvl3pPr>
              <a:defRPr kern="300" baseline="0">
                <a:latin typeface="Segoe UI" panose="020B0502040204020203" pitchFamily="34" charset="0"/>
                <a:cs typeface="Segoe UI" panose="020B0502040204020203" pitchFamily="34" charset="0"/>
              </a:defRPr>
            </a:lvl3pPr>
            <a:lvl4pPr>
              <a:defRPr kern="300" baseline="0">
                <a:latin typeface="Segoe UI" panose="020B0502040204020203" pitchFamily="34" charset="0"/>
                <a:cs typeface="Segoe UI" panose="020B0502040204020203" pitchFamily="34" charset="0"/>
              </a:defRPr>
            </a:lvl4pPr>
            <a:lvl5pPr>
              <a:defRPr kern="300" baseline="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kern="300" baseline="0">
                <a:latin typeface="Segoe UI" panose="020B0502040204020203" pitchFamily="34" charset="0"/>
                <a:cs typeface="Segoe UI" panose="020B0502040204020203" pitchFamily="34" charset="0"/>
              </a:defRPr>
            </a:lvl1pPr>
          </a:lstStyle>
          <a:p>
            <a:fld id="{D3B83FD4-C792-47A6-A197-4D543C340161}" type="datetime1">
              <a:rPr lang="en-US" smtClean="0"/>
              <a:pPr/>
              <a:t>09/13/21</a:t>
            </a:fld>
            <a:endParaRPr lang="en-US"/>
          </a:p>
        </p:txBody>
      </p:sp>
      <p:sp>
        <p:nvSpPr>
          <p:cNvPr id="6" name="Footer Placeholder 5"/>
          <p:cNvSpPr>
            <a:spLocks noGrp="1"/>
          </p:cNvSpPr>
          <p:nvPr>
            <p:ph type="ftr" sz="quarter" idx="11"/>
          </p:nvPr>
        </p:nvSpPr>
        <p:spPr/>
        <p:txBody>
          <a:bodyPr/>
          <a:lstStyle>
            <a:lvl1pPr>
              <a:defRPr kern="300" baseline="0">
                <a:latin typeface="Segoe UI" panose="020B0502040204020203" pitchFamily="34" charset="0"/>
                <a:cs typeface="Segoe UI" panose="020B0502040204020203" pitchFamily="34" charset="0"/>
              </a:defRPr>
            </a:lvl1p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lvl1pPr>
              <a:defRPr kern="300" baseline="0">
                <a:latin typeface="Segoe UI" panose="020B0502040204020203" pitchFamily="34" charset="0"/>
                <a:cs typeface="Segoe UI" panose="020B0502040204020203" pitchFamily="34" charset="0"/>
              </a:defRPr>
            </a:lvl1pPr>
          </a:lstStyle>
          <a:p>
            <a:fld id="{93EA5974-C27A-495C-BA50-1CD3987349CB}" type="slidenum">
              <a:rPr lang="en-US" smtClean="0"/>
              <a:pPr/>
              <a:t>‹#›</a:t>
            </a:fld>
            <a:endParaRPr lang="en-US"/>
          </a:p>
        </p:txBody>
      </p:sp>
    </p:spTree>
    <p:extLst>
      <p:ext uri="{BB962C8B-B14F-4D97-AF65-F5344CB8AC3E}">
        <p14:creationId xmlns:p14="http://schemas.microsoft.com/office/powerpoint/2010/main" val="24291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kern="300" baseline="0">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kern="300" baseline="0">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lvl1pPr>
              <a:defRPr kern="300" baseline="0">
                <a:latin typeface="Segoe UI" panose="020B0502040204020203" pitchFamily="34" charset="0"/>
                <a:cs typeface="Segoe UI" panose="020B0502040204020203" pitchFamily="34" charset="0"/>
              </a:defRPr>
            </a:lvl1pPr>
            <a:lvl2pPr>
              <a:defRPr kern="300" baseline="0">
                <a:latin typeface="Segoe UI" panose="020B0502040204020203" pitchFamily="34" charset="0"/>
                <a:cs typeface="Segoe UI" panose="020B0502040204020203" pitchFamily="34" charset="0"/>
              </a:defRPr>
            </a:lvl2pPr>
            <a:lvl3pPr>
              <a:defRPr kern="300" baseline="0">
                <a:latin typeface="Segoe UI" panose="020B0502040204020203" pitchFamily="34" charset="0"/>
                <a:cs typeface="Segoe UI" panose="020B0502040204020203" pitchFamily="34" charset="0"/>
              </a:defRPr>
            </a:lvl3pPr>
            <a:lvl4pPr>
              <a:defRPr kern="300" baseline="0">
                <a:latin typeface="Segoe UI" panose="020B0502040204020203" pitchFamily="34" charset="0"/>
                <a:cs typeface="Segoe UI" panose="020B0502040204020203" pitchFamily="34" charset="0"/>
              </a:defRPr>
            </a:lvl4pPr>
            <a:lvl5pPr>
              <a:defRPr kern="300" baseline="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kern="300" baseline="0">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lvl1pPr>
              <a:defRPr kern="300" baseline="0">
                <a:latin typeface="Segoe UI" panose="020B0502040204020203" pitchFamily="34" charset="0"/>
                <a:cs typeface="Segoe UI" panose="020B0502040204020203" pitchFamily="34" charset="0"/>
              </a:defRPr>
            </a:lvl1pPr>
            <a:lvl2pPr>
              <a:defRPr kern="300" baseline="0">
                <a:latin typeface="Segoe UI" panose="020B0502040204020203" pitchFamily="34" charset="0"/>
                <a:cs typeface="Segoe UI" panose="020B0502040204020203" pitchFamily="34" charset="0"/>
              </a:defRPr>
            </a:lvl2pPr>
            <a:lvl3pPr>
              <a:defRPr kern="300" baseline="0">
                <a:latin typeface="Segoe UI" panose="020B0502040204020203" pitchFamily="34" charset="0"/>
                <a:cs typeface="Segoe UI" panose="020B0502040204020203" pitchFamily="34" charset="0"/>
              </a:defRPr>
            </a:lvl3pPr>
            <a:lvl4pPr>
              <a:defRPr kern="300" baseline="0">
                <a:latin typeface="Segoe UI" panose="020B0502040204020203" pitchFamily="34" charset="0"/>
                <a:cs typeface="Segoe UI" panose="020B0502040204020203" pitchFamily="34" charset="0"/>
              </a:defRPr>
            </a:lvl4pPr>
            <a:lvl5pPr>
              <a:defRPr kern="300" baseline="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kern="300" baseline="0">
                <a:latin typeface="Segoe UI" panose="020B0502040204020203" pitchFamily="34" charset="0"/>
                <a:cs typeface="Segoe UI" panose="020B0502040204020203" pitchFamily="34" charset="0"/>
              </a:defRPr>
            </a:lvl1pPr>
          </a:lstStyle>
          <a:p>
            <a:fld id="{7A377DCF-334B-41C9-8231-A098E10F5CD4}" type="datetime1">
              <a:rPr lang="en-US" smtClean="0"/>
              <a:pPr/>
              <a:t>09/13/21</a:t>
            </a:fld>
            <a:endParaRPr lang="en-US"/>
          </a:p>
        </p:txBody>
      </p:sp>
      <p:sp>
        <p:nvSpPr>
          <p:cNvPr id="8" name="Footer Placeholder 7"/>
          <p:cNvSpPr>
            <a:spLocks noGrp="1"/>
          </p:cNvSpPr>
          <p:nvPr>
            <p:ph type="ftr" sz="quarter" idx="11"/>
          </p:nvPr>
        </p:nvSpPr>
        <p:spPr/>
        <p:txBody>
          <a:bodyPr/>
          <a:lstStyle>
            <a:lvl1pPr>
              <a:defRPr kern="300" baseline="0">
                <a:latin typeface="Segoe UI" panose="020B0502040204020203" pitchFamily="34" charset="0"/>
                <a:cs typeface="Segoe UI" panose="020B0502040204020203" pitchFamily="34" charset="0"/>
              </a:defRPr>
            </a:lvl1p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lvl1pPr>
              <a:defRPr kern="300" baseline="0">
                <a:latin typeface="Segoe UI" panose="020B0502040204020203" pitchFamily="34" charset="0"/>
                <a:cs typeface="Segoe UI" panose="020B0502040204020203" pitchFamily="34" charset="0"/>
              </a:defRPr>
            </a:lvl1pPr>
          </a:lstStyle>
          <a:p>
            <a:fld id="{93EA5974-C27A-495C-BA50-1CD3987349CB}" type="slidenum">
              <a:rPr lang="en-US" smtClean="0"/>
              <a:pPr/>
              <a:t>‹#›</a:t>
            </a:fld>
            <a:endParaRPr lang="en-US"/>
          </a:p>
        </p:txBody>
      </p:sp>
    </p:spTree>
    <p:extLst>
      <p:ext uri="{BB962C8B-B14F-4D97-AF65-F5344CB8AC3E}">
        <p14:creationId xmlns:p14="http://schemas.microsoft.com/office/powerpoint/2010/main" val="132363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E27185-DDAF-494E-B041-CC5540A327AE}" type="datetime1">
              <a:rPr lang="en-US" smtClean="0"/>
              <a:t>09/13/21</a:t>
            </a:fld>
            <a:endParaRPr lang="en-US"/>
          </a:p>
        </p:txBody>
      </p:sp>
      <p:sp>
        <p:nvSpPr>
          <p:cNvPr id="4" name="Footer Placeholder 3"/>
          <p:cNvSpPr>
            <a:spLocks noGrp="1"/>
          </p:cNvSpPr>
          <p:nvPr>
            <p:ph type="ftr" sz="quarter" idx="11"/>
          </p:nvPr>
        </p:nvSpPr>
        <p:spPr/>
        <p:txBody>
          <a:bodyPr/>
          <a:lstStyle>
            <a:lvl1pPr>
              <a:defRPr kern="300" baseline="0">
                <a:latin typeface="Segoe UI" panose="020B0502040204020203" pitchFamily="34" charset="0"/>
                <a:cs typeface="Segoe UI" panose="020B0502040204020203" pitchFamily="34" charset="0"/>
              </a:defRPr>
            </a:lvl1p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3EA5974-C27A-495C-BA50-1CD3987349CB}" type="slidenum">
              <a:rPr lang="en-US" smtClean="0"/>
              <a:t>‹#›</a:t>
            </a:fld>
            <a:endParaRPr lang="en-US"/>
          </a:p>
        </p:txBody>
      </p:sp>
    </p:spTree>
    <p:extLst>
      <p:ext uri="{BB962C8B-B14F-4D97-AF65-F5344CB8AC3E}">
        <p14:creationId xmlns:p14="http://schemas.microsoft.com/office/powerpoint/2010/main" val="92273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49161-3432-4547-AA05-C8D60CC46C0B}" type="datetime1">
              <a:rPr lang="en-US" smtClean="0"/>
              <a:t>09/13/21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3EA5974-C27A-495C-BA50-1CD3987349CB}" type="slidenum">
              <a:rPr lang="en-US" smtClean="0"/>
              <a:t>‹#›</a:t>
            </a:fld>
            <a:endParaRPr lang="en-US"/>
          </a:p>
        </p:txBody>
      </p:sp>
    </p:spTree>
    <p:extLst>
      <p:ext uri="{BB962C8B-B14F-4D97-AF65-F5344CB8AC3E}">
        <p14:creationId xmlns:p14="http://schemas.microsoft.com/office/powerpoint/2010/main" val="209353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kern="300" baseline="0">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lvl1pPr>
              <a:defRPr kern="300" baseline="0">
                <a:latin typeface="Segoe UI" panose="020B0502040204020203" pitchFamily="34" charset="0"/>
                <a:cs typeface="Segoe UI" panose="020B0502040204020203" pitchFamily="34" charset="0"/>
              </a:defRPr>
            </a:lvl1pPr>
            <a:lvl2pPr>
              <a:defRPr kern="300" baseline="0">
                <a:latin typeface="Segoe UI" panose="020B0502040204020203" pitchFamily="34" charset="0"/>
                <a:cs typeface="Segoe UI" panose="020B0502040204020203" pitchFamily="34" charset="0"/>
              </a:defRPr>
            </a:lvl2pPr>
            <a:lvl3pPr>
              <a:defRPr kern="300" baseline="0">
                <a:latin typeface="Segoe UI" panose="020B0502040204020203" pitchFamily="34" charset="0"/>
                <a:cs typeface="Segoe UI" panose="020B0502040204020203" pitchFamily="34" charset="0"/>
              </a:defRPr>
            </a:lvl3pPr>
            <a:lvl4pPr>
              <a:defRPr kern="300" baseline="0">
                <a:latin typeface="Segoe UI" panose="020B0502040204020203" pitchFamily="34" charset="0"/>
                <a:cs typeface="Segoe UI" panose="020B0502040204020203" pitchFamily="34" charset="0"/>
              </a:defRPr>
            </a:lvl4pPr>
            <a:lvl5pPr>
              <a:defRPr kern="300" baseline="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kern="300" baseline="0">
                <a:latin typeface="Segoe UI" panose="020B0502040204020203" pitchFamily="34" charset="0"/>
                <a:cs typeface="Segoe UI" panose="020B05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kern="300" baseline="0">
                <a:latin typeface="Segoe UI" panose="020B0502040204020203" pitchFamily="34" charset="0"/>
                <a:cs typeface="Segoe UI" panose="020B0502040204020203" pitchFamily="34" charset="0"/>
              </a:defRPr>
            </a:lvl1pPr>
          </a:lstStyle>
          <a:p>
            <a:fld id="{62AEAC5F-486A-4372-A497-6B39AC4DF858}" type="datetime1">
              <a:rPr lang="en-US" smtClean="0"/>
              <a:pPr/>
              <a:t>09/13/21</a:t>
            </a:fld>
            <a:endParaRPr lang="en-US"/>
          </a:p>
        </p:txBody>
      </p:sp>
      <p:sp>
        <p:nvSpPr>
          <p:cNvPr id="6" name="Footer Placeholder 5"/>
          <p:cNvSpPr>
            <a:spLocks noGrp="1"/>
          </p:cNvSpPr>
          <p:nvPr>
            <p:ph type="ftr" sz="quarter" idx="11"/>
          </p:nvPr>
        </p:nvSpPr>
        <p:spPr/>
        <p:txBody>
          <a:bodyPr/>
          <a:lstStyle>
            <a:lvl1pPr>
              <a:defRPr kern="300" baseline="0">
                <a:latin typeface="Segoe UI" panose="020B0502040204020203" pitchFamily="34" charset="0"/>
                <a:cs typeface="Segoe UI" panose="020B0502040204020203" pitchFamily="34" charset="0"/>
              </a:defRPr>
            </a:lvl1p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lvl1pPr>
              <a:defRPr kern="300" baseline="0">
                <a:latin typeface="Segoe UI" panose="020B0502040204020203" pitchFamily="34" charset="0"/>
                <a:cs typeface="Segoe UI" panose="020B0502040204020203" pitchFamily="34" charset="0"/>
              </a:defRPr>
            </a:lvl1pPr>
          </a:lstStyle>
          <a:p>
            <a:fld id="{93EA5974-C27A-495C-BA50-1CD3987349CB}" type="slidenum">
              <a:rPr lang="en-US" smtClean="0"/>
              <a:pPr/>
              <a:t>‹#›</a:t>
            </a:fld>
            <a:endParaRPr lang="en-US"/>
          </a:p>
        </p:txBody>
      </p:sp>
    </p:spTree>
    <p:extLst>
      <p:ext uri="{BB962C8B-B14F-4D97-AF65-F5344CB8AC3E}">
        <p14:creationId xmlns:p14="http://schemas.microsoft.com/office/powerpoint/2010/main" val="3499418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atin typeface="Segoe UI" panose="020B0502040204020203" pitchFamily="34" charset="0"/>
                <a:cs typeface="Segoe UI" panose="020B0502040204020203" pitchFamily="34" charset="0"/>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atin typeface="Segoe UI" panose="020B0502040204020203" pitchFamily="34" charset="0"/>
                <a:cs typeface="Segoe UI" panose="020B05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F7D95CEA-FD9B-4A3A-94EB-E7F8601F8ADE}" type="datetime1">
              <a:rPr lang="en-US" smtClean="0"/>
              <a:pPr/>
              <a:t>09/13/21</a:t>
            </a:fld>
            <a:endParaRPr lang="en-US"/>
          </a:p>
        </p:txBody>
      </p:sp>
      <p:sp>
        <p:nvSpPr>
          <p:cNvPr id="6" name="Footer Placeholder 5"/>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lvl1pPr>
              <a:defRPr>
                <a:latin typeface="Segoe UI" panose="020B0502040204020203" pitchFamily="34" charset="0"/>
                <a:cs typeface="Segoe UI" panose="020B0502040204020203" pitchFamily="34" charset="0"/>
              </a:defRPr>
            </a:lvl1pPr>
          </a:lstStyle>
          <a:p>
            <a:fld id="{93EA5974-C27A-495C-BA50-1CD3987349CB}" type="slidenum">
              <a:rPr lang="en-US" smtClean="0"/>
              <a:pPr/>
              <a:t>‹#›</a:t>
            </a:fld>
            <a:endParaRPr lang="en-US"/>
          </a:p>
        </p:txBody>
      </p:sp>
    </p:spTree>
    <p:extLst>
      <p:ext uri="{BB962C8B-B14F-4D97-AF65-F5344CB8AC3E}">
        <p14:creationId xmlns:p14="http://schemas.microsoft.com/office/powerpoint/2010/main" val="418818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A86791B-2562-4DFD-ACD2-D68BF40D10E9}" type="datetime1">
              <a:rPr lang="en-US" smtClean="0"/>
              <a:t>09/13/21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3EA5974-C27A-495C-BA50-1CD3987349CB}" type="slidenum">
              <a:rPr lang="en-US" smtClean="0"/>
              <a:t>‹#›</a:t>
            </a:fld>
            <a:endParaRPr lang="en-US"/>
          </a:p>
        </p:txBody>
      </p:sp>
    </p:spTree>
    <p:extLst>
      <p:ext uri="{BB962C8B-B14F-4D97-AF65-F5344CB8AC3E}">
        <p14:creationId xmlns:p14="http://schemas.microsoft.com/office/powerpoint/2010/main" val="106107895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microsoft.com/office/2007/relationships/hdphoto" Target="../media/hdphoto5.wd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9.emf"/></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9.emf"/></Relationships>
</file>

<file path=ppt/slides/_rels/slide6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58A45-4D7A-4521-9FDE-79C185F108AD}"/>
              </a:ext>
            </a:extLst>
          </p:cNvPr>
          <p:cNvSpPr>
            <a:spLocks noGrp="1"/>
          </p:cNvSpPr>
          <p:nvPr>
            <p:ph type="ctrTitle"/>
          </p:nvPr>
        </p:nvSpPr>
        <p:spPr>
          <a:xfrm>
            <a:off x="2572512" y="2253107"/>
            <a:ext cx="6937248" cy="893632"/>
          </a:xfrm>
        </p:spPr>
        <p:txBody>
          <a:bodyPr>
            <a:normAutofit fontScale="90000"/>
          </a:bodyPr>
          <a:lstStyle/>
          <a:p>
            <a:pPr algn="ctr"/>
            <a:r>
              <a:rPr lang="en-US" sz="4000">
                <a:latin typeface="Roboto Bk" pitchFamily="2" charset="0"/>
                <a:ea typeface="Roboto Bk" pitchFamily="2" charset="0"/>
              </a:rPr>
              <a:t>KỸ THUẬT PHÂN TÍCH YÊU CẦU</a:t>
            </a:r>
          </a:p>
        </p:txBody>
      </p:sp>
      <p:sp>
        <p:nvSpPr>
          <p:cNvPr id="6" name="Subtitle 5">
            <a:extLst>
              <a:ext uri="{FF2B5EF4-FFF2-40B4-BE49-F238E27FC236}">
                <a16:creationId xmlns:a16="http://schemas.microsoft.com/office/drawing/2014/main" id="{02B802E6-4574-4956-843A-A0E36315D148}"/>
              </a:ext>
            </a:extLst>
          </p:cNvPr>
          <p:cNvSpPr>
            <a:spLocks noGrp="1"/>
          </p:cNvSpPr>
          <p:nvPr>
            <p:ph type="subTitle" idx="1"/>
          </p:nvPr>
        </p:nvSpPr>
        <p:spPr>
          <a:xfrm>
            <a:off x="5860770" y="451513"/>
            <a:ext cx="3868446" cy="526287"/>
          </a:xfrm>
        </p:spPr>
        <p:txBody>
          <a:bodyPr>
            <a:normAutofit/>
          </a:bodyPr>
          <a:lstStyle/>
          <a:p>
            <a:pPr algn="ctr"/>
            <a:r>
              <a:rPr lang="en-US" sz="1800">
                <a:solidFill>
                  <a:schemeClr val="tx2">
                    <a:lumMod val="75000"/>
                  </a:schemeClr>
                </a:solidFill>
                <a:latin typeface="Roboto Bk" pitchFamily="2" charset="0"/>
                <a:ea typeface="Roboto Bk" pitchFamily="2" charset="0"/>
              </a:rPr>
              <a:t>KHOA CÔNG NGHỆ PHẦN MỀM</a:t>
            </a:r>
          </a:p>
        </p:txBody>
      </p:sp>
      <p:pic>
        <p:nvPicPr>
          <p:cNvPr id="1028" name="Picture 4" descr="Trường Đại học Công nghệ Thông tin">
            <a:extLst>
              <a:ext uri="{FF2B5EF4-FFF2-40B4-BE49-F238E27FC236}">
                <a16:creationId xmlns:a16="http://schemas.microsoft.com/office/drawing/2014/main" id="{910F2963-EA36-4E66-9D7E-7B9B83A8E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568" y="172891"/>
            <a:ext cx="4324350" cy="1200150"/>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5">
            <a:extLst>
              <a:ext uri="{FF2B5EF4-FFF2-40B4-BE49-F238E27FC236}">
                <a16:creationId xmlns:a16="http://schemas.microsoft.com/office/drawing/2014/main" id="{83590290-F7B3-49CD-AAF5-491CF8E505D3}"/>
              </a:ext>
            </a:extLst>
          </p:cNvPr>
          <p:cNvSpPr txBox="1">
            <a:spLocks/>
          </p:cNvSpPr>
          <p:nvPr/>
        </p:nvSpPr>
        <p:spPr>
          <a:xfrm>
            <a:off x="2680354" y="6406488"/>
            <a:ext cx="5826719" cy="36588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a:solidFill>
                  <a:schemeClr val="tx2">
                    <a:lumMod val="75000"/>
                  </a:schemeClr>
                </a:solidFill>
                <a:latin typeface="Roboto Bk" pitchFamily="2" charset="0"/>
                <a:ea typeface="Roboto Bk" pitchFamily="2" charset="0"/>
              </a:rPr>
              <a:t>HCM-2021</a:t>
            </a:r>
          </a:p>
        </p:txBody>
      </p:sp>
      <p:sp>
        <p:nvSpPr>
          <p:cNvPr id="3" name="TextBox 2">
            <a:extLst>
              <a:ext uri="{FF2B5EF4-FFF2-40B4-BE49-F238E27FC236}">
                <a16:creationId xmlns:a16="http://schemas.microsoft.com/office/drawing/2014/main" id="{F77F9958-42C4-4CFA-ADAA-1931F6764762}"/>
              </a:ext>
            </a:extLst>
          </p:cNvPr>
          <p:cNvSpPr txBox="1"/>
          <p:nvPr/>
        </p:nvSpPr>
        <p:spPr>
          <a:xfrm>
            <a:off x="4275810" y="4529540"/>
            <a:ext cx="4429278" cy="646331"/>
          </a:xfrm>
          <a:prstGeom prst="rect">
            <a:avLst/>
          </a:prstGeom>
          <a:noFill/>
        </p:spPr>
        <p:txBody>
          <a:bodyPr wrap="square" rtlCol="0">
            <a:spAutoFit/>
          </a:bodyPr>
          <a:lstStyle/>
          <a:p>
            <a:r>
              <a:rPr lang="en-US"/>
              <a:t>NGUYỄN TRỊNH ĐÔNG</a:t>
            </a:r>
          </a:p>
          <a:p>
            <a:r>
              <a:rPr lang="en-US"/>
              <a:t>Email: dongnt@uit.edu.vn</a:t>
            </a:r>
          </a:p>
        </p:txBody>
      </p:sp>
    </p:spTree>
    <p:extLst>
      <p:ext uri="{BB962C8B-B14F-4D97-AF65-F5344CB8AC3E}">
        <p14:creationId xmlns:p14="http://schemas.microsoft.com/office/powerpoint/2010/main" val="411451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40FA-F116-40ED-8D8F-C3D4196F1D71}"/>
              </a:ext>
            </a:extLst>
          </p:cNvPr>
          <p:cNvSpPr>
            <a:spLocks noGrp="1"/>
          </p:cNvSpPr>
          <p:nvPr>
            <p:ph type="title"/>
          </p:nvPr>
        </p:nvSpPr>
        <p:spPr/>
        <p:txBody>
          <a:bodyPr/>
          <a:lstStyle/>
          <a:p>
            <a:r>
              <a:rPr lang="en-US"/>
              <a:t>1.2 </a:t>
            </a:r>
            <a:r>
              <a:rPr lang="en-US" sz="3600" b="1"/>
              <a:t>Kiến thức cơ bản- Nội dung</a:t>
            </a:r>
            <a:endParaRPr lang="en-US" b="1"/>
          </a:p>
        </p:txBody>
      </p:sp>
      <p:sp>
        <p:nvSpPr>
          <p:cNvPr id="3" name="Content Placeholder 2">
            <a:extLst>
              <a:ext uri="{FF2B5EF4-FFF2-40B4-BE49-F238E27FC236}">
                <a16:creationId xmlns:a16="http://schemas.microsoft.com/office/drawing/2014/main" id="{03D1DF14-65D6-4081-B7D2-17D525A134D0}"/>
              </a:ext>
            </a:extLst>
          </p:cNvPr>
          <p:cNvSpPr>
            <a:spLocks noGrp="1"/>
          </p:cNvSpPr>
          <p:nvPr>
            <p:ph sz="half" idx="1"/>
          </p:nvPr>
        </p:nvSpPr>
        <p:spPr>
          <a:xfrm>
            <a:off x="2589211" y="2133600"/>
            <a:ext cx="4601535" cy="3777622"/>
          </a:xfrm>
        </p:spPr>
        <p:txBody>
          <a:bodyPr>
            <a:normAutofit fontScale="92500"/>
          </a:bodyPr>
          <a:lstStyle/>
          <a:p>
            <a:pPr>
              <a:buFont typeface="+mj-lt"/>
              <a:buAutoNum type="arabicPeriod"/>
            </a:pPr>
            <a:r>
              <a:rPr lang="en-US" sz="2400"/>
              <a:t>Yêu cầu (Requirements)</a:t>
            </a:r>
          </a:p>
          <a:p>
            <a:pPr>
              <a:buFont typeface="+mj-lt"/>
              <a:buAutoNum type="arabicPeriod"/>
            </a:pPr>
            <a:r>
              <a:rPr lang="en-US" sz="2400"/>
              <a:t>Kỹ nghệ yêu cầu (Requirement Engineering)</a:t>
            </a:r>
          </a:p>
          <a:p>
            <a:pPr>
              <a:buFont typeface="+mj-lt"/>
              <a:buAutoNum type="arabicPeriod"/>
            </a:pPr>
            <a:r>
              <a:rPr lang="en-US" sz="2400"/>
              <a:t>Ranh giới (Boundary)</a:t>
            </a:r>
          </a:p>
          <a:p>
            <a:pPr>
              <a:buFont typeface="+mj-lt"/>
              <a:buAutoNum type="arabicPeriod"/>
            </a:pPr>
            <a:r>
              <a:rPr lang="en-US" sz="2400"/>
              <a:t>Các bên liên quan (StakeHolder)</a:t>
            </a:r>
          </a:p>
          <a:p>
            <a:pPr lvl="1">
              <a:buFont typeface="Wingdings" panose="05000000000000000000" pitchFamily="2" charset="2"/>
              <a:buChar char="§"/>
            </a:pPr>
            <a:r>
              <a:rPr lang="en-US" sz="2000"/>
              <a:t>Ai sử dụng bản phân tích yêu cầu? </a:t>
            </a:r>
          </a:p>
          <a:p>
            <a:pPr lvl="1">
              <a:buFont typeface="Wingdings" panose="05000000000000000000" pitchFamily="2" charset="2"/>
              <a:buChar char="§"/>
            </a:pPr>
            <a:r>
              <a:rPr lang="en-US" sz="2000"/>
              <a:t>Khi nào? </a:t>
            </a:r>
          </a:p>
          <a:p>
            <a:pPr lvl="1">
              <a:buFont typeface="Wingdings" panose="05000000000000000000" pitchFamily="2" charset="2"/>
              <a:buChar char="§"/>
            </a:pPr>
            <a:r>
              <a:rPr lang="en-US" sz="2000"/>
              <a:t>Ở đâu?</a:t>
            </a:r>
          </a:p>
          <a:p>
            <a:endParaRPr lang="en-US" sz="2400"/>
          </a:p>
        </p:txBody>
      </p:sp>
      <p:sp>
        <p:nvSpPr>
          <p:cNvPr id="5" name="Content Placeholder 4">
            <a:extLst>
              <a:ext uri="{FF2B5EF4-FFF2-40B4-BE49-F238E27FC236}">
                <a16:creationId xmlns:a16="http://schemas.microsoft.com/office/drawing/2014/main" id="{6DFFA59F-6E42-4C3D-8A60-412E45DDB71F}"/>
              </a:ext>
            </a:extLst>
          </p:cNvPr>
          <p:cNvSpPr>
            <a:spLocks noGrp="1"/>
          </p:cNvSpPr>
          <p:nvPr>
            <p:ph sz="half" idx="2"/>
          </p:nvPr>
        </p:nvSpPr>
        <p:spPr/>
        <p:txBody>
          <a:bodyPr>
            <a:normAutofit fontScale="92500"/>
          </a:bodyPr>
          <a:lstStyle/>
          <a:p>
            <a:pPr marL="457200" indent="-457200">
              <a:buFont typeface="+mj-lt"/>
              <a:buAutoNum type="arabicPeriod" startAt="5"/>
            </a:pPr>
            <a:r>
              <a:rPr lang="en-US" sz="2400"/>
              <a:t>BA vs RE</a:t>
            </a:r>
          </a:p>
          <a:p>
            <a:pPr>
              <a:buFont typeface="+mj-lt"/>
              <a:buAutoNum type="arabicPeriod" startAt="5"/>
            </a:pPr>
            <a:r>
              <a:rPr lang="en-US" sz="2400"/>
              <a:t>Phân tích yêu cầu</a:t>
            </a:r>
          </a:p>
          <a:p>
            <a:pPr>
              <a:buFont typeface="+mj-lt"/>
              <a:buAutoNum type="arabicPeriod" startAt="5"/>
            </a:pPr>
            <a:r>
              <a:rPr lang="en-US" sz="2400"/>
              <a:t>Rủi ro khi phân tích yêu cầu</a:t>
            </a:r>
          </a:p>
          <a:p>
            <a:pPr>
              <a:buFont typeface="+mj-lt"/>
              <a:buAutoNum type="arabicPeriod" startAt="5"/>
            </a:pPr>
            <a:r>
              <a:rPr lang="en-US" sz="2400"/>
              <a:t>Tài liệu yêu cầu</a:t>
            </a:r>
          </a:p>
          <a:p>
            <a:endParaRPr lang="en-US" sz="2400"/>
          </a:p>
        </p:txBody>
      </p:sp>
      <p:sp>
        <p:nvSpPr>
          <p:cNvPr id="4" name="Slide Number Placeholder 3">
            <a:extLst>
              <a:ext uri="{FF2B5EF4-FFF2-40B4-BE49-F238E27FC236}">
                <a16:creationId xmlns:a16="http://schemas.microsoft.com/office/drawing/2014/main" id="{EC689133-40FD-4693-9D57-C6163DEA5A5F}"/>
              </a:ext>
            </a:extLst>
          </p:cNvPr>
          <p:cNvSpPr>
            <a:spLocks noGrp="1"/>
          </p:cNvSpPr>
          <p:nvPr>
            <p:ph type="sldNum" sz="quarter" idx="12"/>
          </p:nvPr>
        </p:nvSpPr>
        <p:spPr/>
        <p:txBody>
          <a:bodyPr/>
          <a:lstStyle/>
          <a:p>
            <a:fld id="{93EA5974-C27A-495C-BA50-1CD3987349CB}" type="slidenum">
              <a:rPr lang="en-US" smtClean="0"/>
              <a:t>10</a:t>
            </a:fld>
            <a:endParaRPr lang="en-US"/>
          </a:p>
        </p:txBody>
      </p:sp>
    </p:spTree>
    <p:extLst>
      <p:ext uri="{BB962C8B-B14F-4D97-AF65-F5344CB8AC3E}">
        <p14:creationId xmlns:p14="http://schemas.microsoft.com/office/powerpoint/2010/main" val="3058180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1BA81-9B3B-44BA-AD8F-0A0A0A5C7871}"/>
              </a:ext>
            </a:extLst>
          </p:cNvPr>
          <p:cNvSpPr>
            <a:spLocks noGrp="1"/>
          </p:cNvSpPr>
          <p:nvPr>
            <p:ph type="title"/>
          </p:nvPr>
        </p:nvSpPr>
        <p:spPr/>
        <p:txBody>
          <a:bodyPr/>
          <a:lstStyle/>
          <a:p>
            <a:r>
              <a:rPr lang="en-US"/>
              <a:t>1.2.1 Yêu cầu (Requirements)</a:t>
            </a:r>
          </a:p>
        </p:txBody>
      </p:sp>
      <p:sp>
        <p:nvSpPr>
          <p:cNvPr id="3" name="Content Placeholder 2">
            <a:extLst>
              <a:ext uri="{FF2B5EF4-FFF2-40B4-BE49-F238E27FC236}">
                <a16:creationId xmlns:a16="http://schemas.microsoft.com/office/drawing/2014/main" id="{729F48D7-B9CA-4E6E-B6C3-A2E0E7CBC76B}"/>
              </a:ext>
            </a:extLst>
          </p:cNvPr>
          <p:cNvSpPr>
            <a:spLocks noGrp="1"/>
          </p:cNvSpPr>
          <p:nvPr>
            <p:ph idx="1"/>
          </p:nvPr>
        </p:nvSpPr>
        <p:spPr/>
        <p:txBody>
          <a:bodyPr>
            <a:normAutofit/>
          </a:bodyPr>
          <a:lstStyle/>
          <a:p>
            <a:r>
              <a:rPr lang="en-US" b="1">
                <a:solidFill>
                  <a:schemeClr val="accent1"/>
                </a:solidFill>
              </a:rPr>
              <a:t>Khái niệm</a:t>
            </a:r>
          </a:p>
          <a:p>
            <a:pPr>
              <a:buFont typeface="+mj-lt"/>
              <a:buAutoNum type="arabicPeriod"/>
            </a:pPr>
            <a:r>
              <a:rPr lang="en-US" b="1" i="1"/>
              <a:t>A condition or capability needed by a user to solve a problem or achieve an objective.</a:t>
            </a:r>
            <a:endParaRPr lang="en-US"/>
          </a:p>
          <a:p>
            <a:pPr>
              <a:buFont typeface="+mj-lt"/>
              <a:buAutoNum type="arabicPeriod"/>
            </a:pPr>
            <a:r>
              <a:rPr lang="en-US"/>
              <a:t>A condition or capability that must be met or possessed by a system or system component to satisfy a contract, standard, specification, or other formally imposed document.</a:t>
            </a:r>
          </a:p>
          <a:p>
            <a:pPr>
              <a:buFont typeface="+mj-lt"/>
              <a:buAutoNum type="arabicPeriod"/>
            </a:pPr>
            <a:r>
              <a:rPr lang="en-US"/>
              <a:t>A documented representation of a condition or capability as in 1 or 2.</a:t>
            </a:r>
          </a:p>
          <a:p>
            <a:pPr algn="r"/>
            <a:r>
              <a:rPr lang="en-US"/>
              <a:t>(IEEE Standard Glossary of Software Engineering)</a:t>
            </a:r>
          </a:p>
          <a:p>
            <a:r>
              <a:rPr lang="en-US"/>
              <a:t>The activities related to working with software requirements can broadly be broken down into elicitation, analysis, specification, and management</a:t>
            </a:r>
          </a:p>
          <a:p>
            <a:endParaRPr lang="en-US"/>
          </a:p>
        </p:txBody>
      </p:sp>
      <p:sp>
        <p:nvSpPr>
          <p:cNvPr id="4" name="Slide Number Placeholder 3">
            <a:extLst>
              <a:ext uri="{FF2B5EF4-FFF2-40B4-BE49-F238E27FC236}">
                <a16:creationId xmlns:a16="http://schemas.microsoft.com/office/drawing/2014/main" id="{854D52FA-0338-4550-8631-C5D7E5A0F7CC}"/>
              </a:ext>
            </a:extLst>
          </p:cNvPr>
          <p:cNvSpPr>
            <a:spLocks noGrp="1"/>
          </p:cNvSpPr>
          <p:nvPr>
            <p:ph type="sldNum" sz="quarter" idx="12"/>
          </p:nvPr>
        </p:nvSpPr>
        <p:spPr/>
        <p:txBody>
          <a:bodyPr/>
          <a:lstStyle/>
          <a:p>
            <a:fld id="{93EA5974-C27A-495C-BA50-1CD3987349CB}" type="slidenum">
              <a:rPr lang="en-US" smtClean="0"/>
              <a:t>11</a:t>
            </a:fld>
            <a:endParaRPr lang="en-US"/>
          </a:p>
        </p:txBody>
      </p:sp>
      <p:sp>
        <p:nvSpPr>
          <p:cNvPr id="6" name="TextBox 5">
            <a:extLst>
              <a:ext uri="{FF2B5EF4-FFF2-40B4-BE49-F238E27FC236}">
                <a16:creationId xmlns:a16="http://schemas.microsoft.com/office/drawing/2014/main" id="{57543421-AC9C-4256-AD02-5CC08D3AC19A}"/>
              </a:ext>
            </a:extLst>
          </p:cNvPr>
          <p:cNvSpPr txBox="1"/>
          <p:nvPr/>
        </p:nvSpPr>
        <p:spPr>
          <a:xfrm>
            <a:off x="2986088" y="6033835"/>
            <a:ext cx="8618735" cy="400110"/>
          </a:xfrm>
          <a:prstGeom prst="rect">
            <a:avLst/>
          </a:prstGeom>
          <a:noFill/>
        </p:spPr>
        <p:txBody>
          <a:bodyPr wrap="square">
            <a:spAutoFit/>
          </a:bodyPr>
          <a:lstStyle/>
          <a:p>
            <a:r>
              <a:rPr lang="en-US" sz="2000" b="1">
                <a:solidFill>
                  <a:srgbClr val="0070C0"/>
                </a:solidFill>
              </a:rPr>
              <a:t>Nhu cầu là khoảng trống (gap) giữa khách hàng và mục tiêu của họ.</a:t>
            </a:r>
          </a:p>
        </p:txBody>
      </p:sp>
    </p:spTree>
    <p:extLst>
      <p:ext uri="{BB962C8B-B14F-4D97-AF65-F5344CB8AC3E}">
        <p14:creationId xmlns:p14="http://schemas.microsoft.com/office/powerpoint/2010/main" val="1154019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1BA81-9B3B-44BA-AD8F-0A0A0A5C7871}"/>
              </a:ext>
            </a:extLst>
          </p:cNvPr>
          <p:cNvSpPr>
            <a:spLocks noGrp="1"/>
          </p:cNvSpPr>
          <p:nvPr>
            <p:ph type="title"/>
          </p:nvPr>
        </p:nvSpPr>
        <p:spPr/>
        <p:txBody>
          <a:bodyPr/>
          <a:lstStyle/>
          <a:p>
            <a:r>
              <a:rPr lang="en-US"/>
              <a:t>1.2.1 Yêu cầu (Requirements)</a:t>
            </a:r>
          </a:p>
        </p:txBody>
      </p:sp>
      <p:sp>
        <p:nvSpPr>
          <p:cNvPr id="3" name="Content Placeholder 2">
            <a:extLst>
              <a:ext uri="{FF2B5EF4-FFF2-40B4-BE49-F238E27FC236}">
                <a16:creationId xmlns:a16="http://schemas.microsoft.com/office/drawing/2014/main" id="{729F48D7-B9CA-4E6E-B6C3-A2E0E7CBC76B}"/>
              </a:ext>
            </a:extLst>
          </p:cNvPr>
          <p:cNvSpPr>
            <a:spLocks noGrp="1"/>
          </p:cNvSpPr>
          <p:nvPr>
            <p:ph idx="1"/>
          </p:nvPr>
        </p:nvSpPr>
        <p:spPr/>
        <p:txBody>
          <a:bodyPr>
            <a:normAutofit/>
          </a:bodyPr>
          <a:lstStyle/>
          <a:p>
            <a:r>
              <a:rPr lang="en-US" b="1">
                <a:solidFill>
                  <a:schemeClr val="accent1"/>
                </a:solidFill>
              </a:rPr>
              <a:t>Khái niệm</a:t>
            </a:r>
          </a:p>
          <a:p>
            <a:pPr>
              <a:buFont typeface="+mj-lt"/>
              <a:buAutoNum type="arabicPeriod"/>
            </a:pPr>
            <a:r>
              <a:rPr lang="en-US" b="1" i="1"/>
              <a:t>A condition or capability needed by a user to solve a problem or achieve an objective.</a:t>
            </a:r>
            <a:endParaRPr lang="en-US"/>
          </a:p>
          <a:p>
            <a:pPr>
              <a:buFont typeface="+mj-lt"/>
              <a:buAutoNum type="arabicPeriod"/>
            </a:pPr>
            <a:r>
              <a:rPr lang="en-US"/>
              <a:t>A condition or capability that must be met or possessed by a system or system component to satisfy a contract, standard, specification, or other formally imposed document.</a:t>
            </a:r>
          </a:p>
          <a:p>
            <a:pPr>
              <a:buFont typeface="+mj-lt"/>
              <a:buAutoNum type="arabicPeriod"/>
            </a:pPr>
            <a:r>
              <a:rPr lang="en-US"/>
              <a:t>A documented representation of a condition or capability as in 1 or 2.</a:t>
            </a:r>
          </a:p>
          <a:p>
            <a:pPr algn="r"/>
            <a:r>
              <a:rPr lang="en-US"/>
              <a:t>(IEEE Standard Glossary of Software Engineering)</a:t>
            </a:r>
          </a:p>
          <a:p>
            <a:r>
              <a:rPr lang="en-US"/>
              <a:t>The activities related to working with software requirements can broadly be broken down into elicitation, analysis, specification, and management</a:t>
            </a:r>
          </a:p>
          <a:p>
            <a:endParaRPr lang="en-US"/>
          </a:p>
        </p:txBody>
      </p:sp>
      <p:sp>
        <p:nvSpPr>
          <p:cNvPr id="4" name="Slide Number Placeholder 3">
            <a:extLst>
              <a:ext uri="{FF2B5EF4-FFF2-40B4-BE49-F238E27FC236}">
                <a16:creationId xmlns:a16="http://schemas.microsoft.com/office/drawing/2014/main" id="{854D52FA-0338-4550-8631-C5D7E5A0F7CC}"/>
              </a:ext>
            </a:extLst>
          </p:cNvPr>
          <p:cNvSpPr>
            <a:spLocks noGrp="1"/>
          </p:cNvSpPr>
          <p:nvPr>
            <p:ph type="sldNum" sz="quarter" idx="12"/>
          </p:nvPr>
        </p:nvSpPr>
        <p:spPr/>
        <p:txBody>
          <a:bodyPr/>
          <a:lstStyle/>
          <a:p>
            <a:fld id="{93EA5974-C27A-495C-BA50-1CD3987349CB}" type="slidenum">
              <a:rPr lang="en-US" smtClean="0"/>
              <a:t>12</a:t>
            </a:fld>
            <a:endParaRPr lang="en-US"/>
          </a:p>
        </p:txBody>
      </p:sp>
      <p:sp>
        <p:nvSpPr>
          <p:cNvPr id="6" name="TextBox 5">
            <a:extLst>
              <a:ext uri="{FF2B5EF4-FFF2-40B4-BE49-F238E27FC236}">
                <a16:creationId xmlns:a16="http://schemas.microsoft.com/office/drawing/2014/main" id="{57543421-AC9C-4256-AD02-5CC08D3AC19A}"/>
              </a:ext>
            </a:extLst>
          </p:cNvPr>
          <p:cNvSpPr txBox="1"/>
          <p:nvPr/>
        </p:nvSpPr>
        <p:spPr>
          <a:xfrm>
            <a:off x="2986088" y="6033835"/>
            <a:ext cx="8618735" cy="400110"/>
          </a:xfrm>
          <a:prstGeom prst="rect">
            <a:avLst/>
          </a:prstGeom>
          <a:noFill/>
        </p:spPr>
        <p:txBody>
          <a:bodyPr wrap="square">
            <a:spAutoFit/>
          </a:bodyPr>
          <a:lstStyle/>
          <a:p>
            <a:r>
              <a:rPr lang="en-US" sz="2000" b="1">
                <a:solidFill>
                  <a:srgbClr val="0070C0"/>
                </a:solidFill>
              </a:rPr>
              <a:t>Nhu cầu là khoảng trống (gap) giữa khách hàng và mục tiêu của họ.</a:t>
            </a:r>
          </a:p>
        </p:txBody>
      </p:sp>
    </p:spTree>
    <p:extLst>
      <p:ext uri="{BB962C8B-B14F-4D97-AF65-F5344CB8AC3E}">
        <p14:creationId xmlns:p14="http://schemas.microsoft.com/office/powerpoint/2010/main" val="2519900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8C71-622A-43CF-9F3A-ED63A83F39BD}"/>
              </a:ext>
            </a:extLst>
          </p:cNvPr>
          <p:cNvSpPr>
            <a:spLocks noGrp="1"/>
          </p:cNvSpPr>
          <p:nvPr>
            <p:ph type="title"/>
          </p:nvPr>
        </p:nvSpPr>
        <p:spPr>
          <a:xfrm>
            <a:off x="1757362" y="512462"/>
            <a:ext cx="6629401" cy="1280890"/>
          </a:xfrm>
        </p:spPr>
        <p:txBody>
          <a:bodyPr>
            <a:normAutofit/>
          </a:bodyPr>
          <a:lstStyle/>
          <a:p>
            <a:r>
              <a:rPr lang="en-US"/>
              <a:t>1.2.1 Yêu cầu (Requirements)</a:t>
            </a:r>
          </a:p>
        </p:txBody>
      </p:sp>
      <p:sp>
        <p:nvSpPr>
          <p:cNvPr id="4" name="Slide Number Placeholder 3">
            <a:extLst>
              <a:ext uri="{FF2B5EF4-FFF2-40B4-BE49-F238E27FC236}">
                <a16:creationId xmlns:a16="http://schemas.microsoft.com/office/drawing/2014/main" id="{9633D7C3-A060-41AE-9FFF-D4E7AA4816DF}"/>
              </a:ext>
            </a:extLst>
          </p:cNvPr>
          <p:cNvSpPr>
            <a:spLocks noGrp="1"/>
          </p:cNvSpPr>
          <p:nvPr>
            <p:ph type="sldNum" sz="quarter" idx="12"/>
          </p:nvPr>
        </p:nvSpPr>
        <p:spPr/>
        <p:txBody>
          <a:bodyPr/>
          <a:lstStyle/>
          <a:p>
            <a:fld id="{93EA5974-C27A-495C-BA50-1CD3987349CB}" type="slidenum">
              <a:rPr lang="en-US" smtClean="0"/>
              <a:pPr/>
              <a:t>13</a:t>
            </a:fld>
            <a:endParaRPr lang="en-US"/>
          </a:p>
        </p:txBody>
      </p:sp>
      <p:sp>
        <p:nvSpPr>
          <p:cNvPr id="5" name="Content Placeholder 4">
            <a:extLst>
              <a:ext uri="{FF2B5EF4-FFF2-40B4-BE49-F238E27FC236}">
                <a16:creationId xmlns:a16="http://schemas.microsoft.com/office/drawing/2014/main" id="{50491A05-8F3C-4907-8099-DAF2D000F9C3}"/>
              </a:ext>
            </a:extLst>
          </p:cNvPr>
          <p:cNvSpPr>
            <a:spLocks noGrp="1"/>
          </p:cNvSpPr>
          <p:nvPr>
            <p:ph idx="1"/>
          </p:nvPr>
        </p:nvSpPr>
        <p:spPr>
          <a:xfrm>
            <a:off x="2589212" y="2133600"/>
            <a:ext cx="7883526" cy="3777622"/>
          </a:xfrm>
        </p:spPr>
        <p:txBody>
          <a:bodyPr/>
          <a:lstStyle/>
          <a:p>
            <a:endParaRPr lang="en-US"/>
          </a:p>
        </p:txBody>
      </p:sp>
      <p:pic>
        <p:nvPicPr>
          <p:cNvPr id="8" name="Picture 7">
            <a:extLst>
              <a:ext uri="{FF2B5EF4-FFF2-40B4-BE49-F238E27FC236}">
                <a16:creationId xmlns:a16="http://schemas.microsoft.com/office/drawing/2014/main" id="{DCBE984D-C7F4-411F-8359-C30E03233142}"/>
              </a:ext>
            </a:extLst>
          </p:cNvPr>
          <p:cNvPicPr>
            <a:picLocks noChangeAspect="1"/>
          </p:cNvPicPr>
          <p:nvPr/>
        </p:nvPicPr>
        <p:blipFill>
          <a:blip r:embed="rId2"/>
          <a:stretch>
            <a:fillRect/>
          </a:stretch>
        </p:blipFill>
        <p:spPr>
          <a:xfrm>
            <a:off x="1900237" y="1772400"/>
            <a:ext cx="8705850" cy="5048250"/>
          </a:xfrm>
          <a:prstGeom prst="rect">
            <a:avLst/>
          </a:prstGeom>
        </p:spPr>
      </p:pic>
      <p:sp>
        <p:nvSpPr>
          <p:cNvPr id="9" name="TextBox 8">
            <a:extLst>
              <a:ext uri="{FF2B5EF4-FFF2-40B4-BE49-F238E27FC236}">
                <a16:creationId xmlns:a16="http://schemas.microsoft.com/office/drawing/2014/main" id="{31B7ED60-E4E2-45D5-8138-C49A694D90C3}"/>
              </a:ext>
            </a:extLst>
          </p:cNvPr>
          <p:cNvSpPr txBox="1"/>
          <p:nvPr/>
        </p:nvSpPr>
        <p:spPr>
          <a:xfrm>
            <a:off x="4682338" y="2702659"/>
            <a:ext cx="2598724" cy="1452682"/>
          </a:xfrm>
          <a:prstGeom prst="irregularSeal2">
            <a:avLst/>
          </a:prstGeom>
          <a:solidFill>
            <a:schemeClr val="accent5">
              <a:lumMod val="20000"/>
              <a:lumOff val="80000"/>
            </a:schemeClr>
          </a:solidFill>
          <a:ln w="9525">
            <a:solidFill>
              <a:schemeClr val="tx1"/>
            </a:solidFill>
          </a:ln>
        </p:spPr>
        <p:txBody>
          <a:bodyPr wrap="none" rtlCol="0">
            <a:spAutoFit/>
          </a:bodyPr>
          <a:lstStyle/>
          <a:p>
            <a:r>
              <a:rPr lang="en-US" sz="3600" b="1">
                <a:solidFill>
                  <a:srgbClr val="C00000"/>
                </a:solidFill>
              </a:rPr>
              <a:t>GAP</a:t>
            </a:r>
          </a:p>
        </p:txBody>
      </p:sp>
    </p:spTree>
    <p:extLst>
      <p:ext uri="{BB962C8B-B14F-4D97-AF65-F5344CB8AC3E}">
        <p14:creationId xmlns:p14="http://schemas.microsoft.com/office/powerpoint/2010/main" val="51031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1BA81-9B3B-44BA-AD8F-0A0A0A5C7871}"/>
              </a:ext>
            </a:extLst>
          </p:cNvPr>
          <p:cNvSpPr>
            <a:spLocks noGrp="1"/>
          </p:cNvSpPr>
          <p:nvPr>
            <p:ph type="title"/>
          </p:nvPr>
        </p:nvSpPr>
        <p:spPr/>
        <p:txBody>
          <a:bodyPr>
            <a:normAutofit/>
          </a:bodyPr>
          <a:lstStyle/>
          <a:p>
            <a:r>
              <a:rPr lang="en-US"/>
              <a:t>1.2.1 Yêu cầu (Requirements)</a:t>
            </a:r>
            <a:br>
              <a:rPr lang="en-US"/>
            </a:br>
            <a:r>
              <a:rPr lang="en-US" sz="2400" b="1">
                <a:solidFill>
                  <a:srgbClr val="0070C0"/>
                </a:solidFill>
              </a:rPr>
              <a:t>Phân loại yêu cầu</a:t>
            </a:r>
            <a:endParaRPr lang="en-US"/>
          </a:p>
        </p:txBody>
      </p:sp>
      <p:sp>
        <p:nvSpPr>
          <p:cNvPr id="3" name="Content Placeholder 2">
            <a:extLst>
              <a:ext uri="{FF2B5EF4-FFF2-40B4-BE49-F238E27FC236}">
                <a16:creationId xmlns:a16="http://schemas.microsoft.com/office/drawing/2014/main" id="{729F48D7-B9CA-4E6E-B6C3-A2E0E7CBC76B}"/>
              </a:ext>
            </a:extLst>
          </p:cNvPr>
          <p:cNvSpPr>
            <a:spLocks noGrp="1"/>
          </p:cNvSpPr>
          <p:nvPr>
            <p:ph idx="1"/>
          </p:nvPr>
        </p:nvSpPr>
        <p:spPr>
          <a:xfrm>
            <a:off x="2589212" y="2133600"/>
            <a:ext cx="8915400" cy="4395788"/>
          </a:xfrm>
        </p:spPr>
        <p:txBody>
          <a:bodyPr>
            <a:normAutofit/>
          </a:bodyPr>
          <a:lstStyle/>
          <a:p>
            <a:pPr algn="just"/>
            <a:r>
              <a:rPr lang="en-US" sz="2400" b="1" i="0">
                <a:solidFill>
                  <a:srgbClr val="0070C0"/>
                </a:solidFill>
                <a:effectLst/>
                <a:latin typeface="FrutigerLTStd-Bold"/>
              </a:rPr>
              <a:t>Business requirements</a:t>
            </a:r>
            <a:r>
              <a:rPr lang="en-US" sz="2400" b="0" i="0">
                <a:solidFill>
                  <a:srgbClr val="000000"/>
                </a:solidFill>
                <a:effectLst/>
                <a:latin typeface="FrutigerLTStd-Light"/>
              </a:rPr>
              <a:t>: statements of goals, objectives, and outcomes that describe why a change has been initiated. </a:t>
            </a:r>
            <a:endParaRPr lang="en-US" sz="2400"/>
          </a:p>
          <a:p>
            <a:pPr algn="just"/>
            <a:r>
              <a:rPr lang="en-US" sz="2400" b="1" i="0">
                <a:solidFill>
                  <a:srgbClr val="0070C0"/>
                </a:solidFill>
                <a:effectLst/>
                <a:latin typeface="FrutigerLTStd-Bold"/>
              </a:rPr>
              <a:t>Stakeholder requirements</a:t>
            </a:r>
            <a:r>
              <a:rPr lang="en-US" sz="2400" b="0" i="0">
                <a:solidFill>
                  <a:srgbClr val="000000"/>
                </a:solidFill>
                <a:effectLst/>
                <a:latin typeface="FrutigerLTStd-Light"/>
              </a:rPr>
              <a:t>: describe the needs of stakeholders that must be met in order to achieve the business requirements. </a:t>
            </a:r>
          </a:p>
          <a:p>
            <a:pPr algn="just"/>
            <a:r>
              <a:rPr lang="en-US" sz="2400" b="1" i="0">
                <a:solidFill>
                  <a:srgbClr val="0070C0"/>
                </a:solidFill>
                <a:effectLst/>
                <a:latin typeface="FrutigerLTStd-Bold"/>
              </a:rPr>
              <a:t>Transition requirements</a:t>
            </a:r>
            <a:r>
              <a:rPr lang="en-US" sz="2400" b="0" i="0">
                <a:solidFill>
                  <a:srgbClr val="000000"/>
                </a:solidFill>
                <a:effectLst/>
                <a:latin typeface="FrutigerLTStd-Light"/>
              </a:rPr>
              <a:t>: describe the capabilities that the solution must have and the conditions the solution must meet to facilitate transition from the current state to the future state, but which are not needed once the change is complete.</a:t>
            </a:r>
          </a:p>
          <a:p>
            <a:pPr marL="0" indent="0">
              <a:buNone/>
            </a:pPr>
            <a:r>
              <a:rPr lang="en-US" sz="2400" b="0" i="0">
                <a:solidFill>
                  <a:srgbClr val="000000"/>
                </a:solidFill>
                <a:effectLst/>
                <a:latin typeface="FrutigerLTStd-Light"/>
              </a:rPr>
              <a:t> </a:t>
            </a:r>
            <a:br>
              <a:rPr lang="en-US" sz="2400"/>
            </a:br>
            <a:endParaRPr lang="en-US" sz="2400"/>
          </a:p>
        </p:txBody>
      </p:sp>
      <p:sp>
        <p:nvSpPr>
          <p:cNvPr id="4" name="Slide Number Placeholder 3">
            <a:extLst>
              <a:ext uri="{FF2B5EF4-FFF2-40B4-BE49-F238E27FC236}">
                <a16:creationId xmlns:a16="http://schemas.microsoft.com/office/drawing/2014/main" id="{854D52FA-0338-4550-8631-C5D7E5A0F7CC}"/>
              </a:ext>
            </a:extLst>
          </p:cNvPr>
          <p:cNvSpPr>
            <a:spLocks noGrp="1"/>
          </p:cNvSpPr>
          <p:nvPr>
            <p:ph type="sldNum" sz="quarter" idx="12"/>
          </p:nvPr>
        </p:nvSpPr>
        <p:spPr/>
        <p:txBody>
          <a:bodyPr/>
          <a:lstStyle/>
          <a:p>
            <a:fld id="{93EA5974-C27A-495C-BA50-1CD3987349CB}" type="slidenum">
              <a:rPr lang="en-US" smtClean="0"/>
              <a:t>14</a:t>
            </a:fld>
            <a:endParaRPr lang="en-US"/>
          </a:p>
        </p:txBody>
      </p:sp>
    </p:spTree>
    <p:extLst>
      <p:ext uri="{BB962C8B-B14F-4D97-AF65-F5344CB8AC3E}">
        <p14:creationId xmlns:p14="http://schemas.microsoft.com/office/powerpoint/2010/main" val="274322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1BA81-9B3B-44BA-AD8F-0A0A0A5C7871}"/>
              </a:ext>
            </a:extLst>
          </p:cNvPr>
          <p:cNvSpPr>
            <a:spLocks noGrp="1"/>
          </p:cNvSpPr>
          <p:nvPr>
            <p:ph type="title"/>
          </p:nvPr>
        </p:nvSpPr>
        <p:spPr/>
        <p:txBody>
          <a:bodyPr>
            <a:normAutofit/>
          </a:bodyPr>
          <a:lstStyle/>
          <a:p>
            <a:r>
              <a:rPr lang="en-US"/>
              <a:t>1.2.1 Yêu cầu (Requirements)</a:t>
            </a:r>
            <a:br>
              <a:rPr lang="en-US"/>
            </a:br>
            <a:r>
              <a:rPr lang="en-US" sz="2400" b="1">
                <a:solidFill>
                  <a:srgbClr val="0070C0"/>
                </a:solidFill>
              </a:rPr>
              <a:t>Phân loại yêu cầu</a:t>
            </a:r>
            <a:endParaRPr lang="en-US"/>
          </a:p>
        </p:txBody>
      </p:sp>
      <p:sp>
        <p:nvSpPr>
          <p:cNvPr id="3" name="Content Placeholder 2">
            <a:extLst>
              <a:ext uri="{FF2B5EF4-FFF2-40B4-BE49-F238E27FC236}">
                <a16:creationId xmlns:a16="http://schemas.microsoft.com/office/drawing/2014/main" id="{729F48D7-B9CA-4E6E-B6C3-A2E0E7CBC76B}"/>
              </a:ext>
            </a:extLst>
          </p:cNvPr>
          <p:cNvSpPr>
            <a:spLocks noGrp="1"/>
          </p:cNvSpPr>
          <p:nvPr>
            <p:ph idx="1"/>
          </p:nvPr>
        </p:nvSpPr>
        <p:spPr>
          <a:xfrm>
            <a:off x="2589212" y="2133600"/>
            <a:ext cx="8915400" cy="4395788"/>
          </a:xfrm>
        </p:spPr>
        <p:txBody>
          <a:bodyPr>
            <a:normAutofit/>
          </a:bodyPr>
          <a:lstStyle/>
          <a:p>
            <a:pPr algn="just"/>
            <a:r>
              <a:rPr lang="en-US" sz="2400" b="1" i="0">
                <a:solidFill>
                  <a:srgbClr val="0070C0"/>
                </a:solidFill>
                <a:effectLst/>
                <a:latin typeface="FrutigerLTStd-Bold"/>
              </a:rPr>
              <a:t>Solution requirements</a:t>
            </a:r>
            <a:r>
              <a:rPr lang="en-US" sz="2400" b="0" i="0">
                <a:solidFill>
                  <a:srgbClr val="000000"/>
                </a:solidFill>
                <a:effectLst/>
                <a:latin typeface="FrutigerLTStd-Light"/>
              </a:rPr>
              <a:t>: describe the capabilities and qualities of a solution that meets the stakeholder requirements. </a:t>
            </a:r>
          </a:p>
          <a:p>
            <a:pPr lvl="1" algn="just">
              <a:buFont typeface="Wingdings" panose="05000000000000000000" pitchFamily="2" charset="2"/>
              <a:buChar char="§"/>
            </a:pPr>
            <a:r>
              <a:rPr lang="en-US" sz="2400" b="1" i="0">
                <a:solidFill>
                  <a:srgbClr val="0070C0"/>
                </a:solidFill>
                <a:effectLst/>
                <a:latin typeface="FrutigerLTStd-Bold"/>
              </a:rPr>
              <a:t>functional requirements</a:t>
            </a:r>
            <a:r>
              <a:rPr lang="en-US" sz="2400" b="0" i="0">
                <a:solidFill>
                  <a:srgbClr val="000000"/>
                </a:solidFill>
                <a:effectLst/>
                <a:latin typeface="FrutigerLTStd-Light"/>
              </a:rPr>
              <a:t>: describe the capabilities that a solution must have in terms of the behaviour and information that the solution will manage, and</a:t>
            </a:r>
            <a:r>
              <a:rPr lang="en-US" sz="2400"/>
              <a:t> </a:t>
            </a:r>
          </a:p>
          <a:p>
            <a:pPr lvl="1" algn="just">
              <a:buFont typeface="Wingdings" panose="05000000000000000000" pitchFamily="2" charset="2"/>
              <a:buChar char="§"/>
            </a:pPr>
            <a:r>
              <a:rPr lang="en-US" sz="2400" b="1" i="0">
                <a:solidFill>
                  <a:srgbClr val="0070C0"/>
                </a:solidFill>
                <a:effectLst/>
                <a:latin typeface="FrutigerLTStd-Bold"/>
              </a:rPr>
              <a:t>non-functional requirements or quality of service requirements</a:t>
            </a:r>
            <a:r>
              <a:rPr lang="en-US" sz="2400" b="0" i="0">
                <a:solidFill>
                  <a:srgbClr val="000000"/>
                </a:solidFill>
                <a:effectLst/>
                <a:latin typeface="FrutigerLTStd-Light"/>
              </a:rPr>
              <a:t>: do not relate directly to the behaviour of functionality of the solution, but rather describe conditions under which a solu </a:t>
            </a:r>
            <a:r>
              <a:rPr lang="en-US" sz="2400"/>
              <a:t> </a:t>
            </a:r>
            <a:r>
              <a:rPr lang="en-US" sz="2400" b="0" i="0">
                <a:solidFill>
                  <a:srgbClr val="000000"/>
                </a:solidFill>
                <a:effectLst/>
                <a:latin typeface="FrutigerLTStd-Light"/>
              </a:rPr>
              <a:t>tion must remain effective or qualities that a solution must have.</a:t>
            </a:r>
            <a:r>
              <a:rPr lang="en-US" sz="2400"/>
              <a:t> </a:t>
            </a:r>
            <a:endParaRPr lang="en-US" sz="2400" b="0" i="0">
              <a:solidFill>
                <a:srgbClr val="000000"/>
              </a:solidFill>
              <a:effectLst/>
              <a:latin typeface="FrutigerLTStd-Light"/>
            </a:endParaRPr>
          </a:p>
        </p:txBody>
      </p:sp>
      <p:sp>
        <p:nvSpPr>
          <p:cNvPr id="4" name="Slide Number Placeholder 3">
            <a:extLst>
              <a:ext uri="{FF2B5EF4-FFF2-40B4-BE49-F238E27FC236}">
                <a16:creationId xmlns:a16="http://schemas.microsoft.com/office/drawing/2014/main" id="{854D52FA-0338-4550-8631-C5D7E5A0F7CC}"/>
              </a:ext>
            </a:extLst>
          </p:cNvPr>
          <p:cNvSpPr>
            <a:spLocks noGrp="1"/>
          </p:cNvSpPr>
          <p:nvPr>
            <p:ph type="sldNum" sz="quarter" idx="12"/>
          </p:nvPr>
        </p:nvSpPr>
        <p:spPr/>
        <p:txBody>
          <a:bodyPr/>
          <a:lstStyle/>
          <a:p>
            <a:fld id="{93EA5974-C27A-495C-BA50-1CD3987349CB}" type="slidenum">
              <a:rPr lang="en-US" smtClean="0"/>
              <a:t>15</a:t>
            </a:fld>
            <a:endParaRPr lang="en-US"/>
          </a:p>
        </p:txBody>
      </p:sp>
    </p:spTree>
    <p:extLst>
      <p:ext uri="{BB962C8B-B14F-4D97-AF65-F5344CB8AC3E}">
        <p14:creationId xmlns:p14="http://schemas.microsoft.com/office/powerpoint/2010/main" val="63705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8C71-622A-43CF-9F3A-ED63A83F39BD}"/>
              </a:ext>
            </a:extLst>
          </p:cNvPr>
          <p:cNvSpPr>
            <a:spLocks noGrp="1"/>
          </p:cNvSpPr>
          <p:nvPr>
            <p:ph type="title"/>
          </p:nvPr>
        </p:nvSpPr>
        <p:spPr>
          <a:xfrm>
            <a:off x="1757362" y="512462"/>
            <a:ext cx="7329488" cy="1280890"/>
          </a:xfrm>
        </p:spPr>
        <p:txBody>
          <a:bodyPr>
            <a:normAutofit/>
          </a:bodyPr>
          <a:lstStyle/>
          <a:p>
            <a:r>
              <a:rPr lang="en-US"/>
              <a:t>1.2.1 Yêu cầu (Requirements)</a:t>
            </a:r>
          </a:p>
        </p:txBody>
      </p:sp>
      <p:sp>
        <p:nvSpPr>
          <p:cNvPr id="4" name="Slide Number Placeholder 3">
            <a:extLst>
              <a:ext uri="{FF2B5EF4-FFF2-40B4-BE49-F238E27FC236}">
                <a16:creationId xmlns:a16="http://schemas.microsoft.com/office/drawing/2014/main" id="{9633D7C3-A060-41AE-9FFF-D4E7AA4816DF}"/>
              </a:ext>
            </a:extLst>
          </p:cNvPr>
          <p:cNvSpPr>
            <a:spLocks noGrp="1"/>
          </p:cNvSpPr>
          <p:nvPr>
            <p:ph type="sldNum" sz="quarter" idx="12"/>
          </p:nvPr>
        </p:nvSpPr>
        <p:spPr/>
        <p:txBody>
          <a:bodyPr/>
          <a:lstStyle/>
          <a:p>
            <a:fld id="{93EA5974-C27A-495C-BA50-1CD3987349CB}" type="slidenum">
              <a:rPr lang="en-US" smtClean="0"/>
              <a:pPr/>
              <a:t>16</a:t>
            </a:fld>
            <a:endParaRPr lang="en-US"/>
          </a:p>
        </p:txBody>
      </p:sp>
      <p:sp>
        <p:nvSpPr>
          <p:cNvPr id="7" name="Title 1">
            <a:extLst>
              <a:ext uri="{FF2B5EF4-FFF2-40B4-BE49-F238E27FC236}">
                <a16:creationId xmlns:a16="http://schemas.microsoft.com/office/drawing/2014/main" id="{648AFAD5-D178-42F7-BF89-6A49EF22F5B3}"/>
              </a:ext>
            </a:extLst>
          </p:cNvPr>
          <p:cNvSpPr txBox="1">
            <a:spLocks/>
          </p:cNvSpPr>
          <p:nvPr/>
        </p:nvSpPr>
        <p:spPr>
          <a:xfrm>
            <a:off x="8072438" y="3288617"/>
            <a:ext cx="3641989"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300" baseline="0">
                <a:solidFill>
                  <a:schemeClr val="tx1">
                    <a:lumMod val="85000"/>
                    <a:lumOff val="15000"/>
                  </a:schemeClr>
                </a:solidFill>
                <a:latin typeface="Segoe UI" panose="020B0502040204020203" pitchFamily="34" charset="0"/>
                <a:ea typeface="Roboto" pitchFamily="2" charset="0"/>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solidFill>
                  <a:srgbClr val="0070C0"/>
                </a:solidFill>
              </a:rPr>
              <a:t>Mối quan hệ giữa các yếu tố yêu cầu, và vòng đời của Yêu cầu</a:t>
            </a:r>
          </a:p>
        </p:txBody>
      </p:sp>
      <p:pic>
        <p:nvPicPr>
          <p:cNvPr id="15" name="Content Placeholder 14">
            <a:extLst>
              <a:ext uri="{FF2B5EF4-FFF2-40B4-BE49-F238E27FC236}">
                <a16:creationId xmlns:a16="http://schemas.microsoft.com/office/drawing/2014/main" id="{87D47389-9FA7-43AC-B1FC-02319A007250}"/>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2594899" y="1793352"/>
            <a:ext cx="5035285" cy="4806794"/>
          </a:xfrm>
        </p:spPr>
      </p:pic>
    </p:spTree>
    <p:extLst>
      <p:ext uri="{BB962C8B-B14F-4D97-AF65-F5344CB8AC3E}">
        <p14:creationId xmlns:p14="http://schemas.microsoft.com/office/powerpoint/2010/main" val="1511974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8C71-622A-43CF-9F3A-ED63A83F39BD}"/>
              </a:ext>
            </a:extLst>
          </p:cNvPr>
          <p:cNvSpPr>
            <a:spLocks noGrp="1"/>
          </p:cNvSpPr>
          <p:nvPr>
            <p:ph type="title"/>
          </p:nvPr>
        </p:nvSpPr>
        <p:spPr/>
        <p:txBody>
          <a:bodyPr>
            <a:normAutofit/>
          </a:bodyPr>
          <a:lstStyle/>
          <a:p>
            <a:r>
              <a:rPr lang="en-US"/>
              <a:t>1.2.2 Kỹ nghệ yêu cầu (RE)</a:t>
            </a:r>
          </a:p>
        </p:txBody>
      </p:sp>
      <p:sp>
        <p:nvSpPr>
          <p:cNvPr id="3" name="Content Placeholder 2">
            <a:extLst>
              <a:ext uri="{FF2B5EF4-FFF2-40B4-BE49-F238E27FC236}">
                <a16:creationId xmlns:a16="http://schemas.microsoft.com/office/drawing/2014/main" id="{C2274646-CC36-4F25-9CF9-4F130AE1380A}"/>
              </a:ext>
            </a:extLst>
          </p:cNvPr>
          <p:cNvSpPr>
            <a:spLocks noGrp="1"/>
          </p:cNvSpPr>
          <p:nvPr>
            <p:ph idx="1"/>
          </p:nvPr>
        </p:nvSpPr>
        <p:spPr>
          <a:xfrm>
            <a:off x="1771650" y="2133599"/>
            <a:ext cx="9732962" cy="4310063"/>
          </a:xfrm>
        </p:spPr>
        <p:txBody>
          <a:bodyPr>
            <a:normAutofit fontScale="92500" lnSpcReduction="10000"/>
          </a:bodyPr>
          <a:lstStyle/>
          <a:p>
            <a:r>
              <a:rPr lang="en-US" sz="2600">
                <a:solidFill>
                  <a:srgbClr val="FF0000"/>
                </a:solidFill>
              </a:rPr>
              <a:t>Khái niệm</a:t>
            </a:r>
          </a:p>
          <a:p>
            <a:pPr marL="514350" indent="0">
              <a:buNone/>
            </a:pPr>
            <a:r>
              <a:rPr lang="en-US" sz="2400" i="1">
                <a:solidFill>
                  <a:srgbClr val="0070C0"/>
                </a:solidFill>
              </a:rPr>
              <a:t>“Requirements engineering </a:t>
            </a:r>
            <a:r>
              <a:rPr lang="en-US" sz="2400"/>
              <a:t>is a process of </a:t>
            </a:r>
            <a:r>
              <a:rPr lang="en-US" sz="2400" i="1">
                <a:solidFill>
                  <a:srgbClr val="0070C0"/>
                </a:solidFill>
              </a:rPr>
              <a:t>gathering</a:t>
            </a:r>
            <a:r>
              <a:rPr lang="en-US" sz="2400"/>
              <a:t> and </a:t>
            </a:r>
            <a:r>
              <a:rPr lang="en-US" sz="2400" i="1">
                <a:solidFill>
                  <a:srgbClr val="0070C0"/>
                </a:solidFill>
              </a:rPr>
              <a:t>defining</a:t>
            </a:r>
            <a:r>
              <a:rPr lang="en-US" sz="2400"/>
              <a:t> of what the </a:t>
            </a:r>
            <a:r>
              <a:rPr lang="en-US" sz="2400" i="1">
                <a:solidFill>
                  <a:srgbClr val="0070C0"/>
                </a:solidFill>
              </a:rPr>
              <a:t>services should be provided by the system</a:t>
            </a:r>
            <a:r>
              <a:rPr lang="en-US" sz="2400"/>
              <a:t>.”</a:t>
            </a:r>
          </a:p>
          <a:p>
            <a:pPr marL="0" indent="0" algn="r">
              <a:buNone/>
            </a:pPr>
            <a:r>
              <a:rPr lang="en-US" sz="2000"/>
              <a:t>(Software Engineering: Practical Approach Driven)</a:t>
            </a:r>
          </a:p>
          <a:p>
            <a:pPr marL="457200" indent="0" algn="just">
              <a:spcBef>
                <a:spcPts val="1800"/>
              </a:spcBef>
              <a:buNone/>
            </a:pPr>
            <a:r>
              <a:rPr lang="en-US" sz="2400" i="1">
                <a:solidFill>
                  <a:srgbClr val="0070C0"/>
                </a:solidFill>
              </a:rPr>
              <a:t>“Requirements engineering</a:t>
            </a:r>
            <a:r>
              <a:rPr lang="en-US" sz="2400"/>
              <a:t> is the process of </a:t>
            </a:r>
            <a:r>
              <a:rPr lang="en-US" sz="2400" i="1">
                <a:solidFill>
                  <a:srgbClr val="0070C0"/>
                </a:solidFill>
              </a:rPr>
              <a:t>eliciting stakeholder needs and desires and developing them </a:t>
            </a:r>
            <a:r>
              <a:rPr lang="en-US" sz="2400"/>
              <a:t>into an agreed-upon set of detailed requirements that can serve as a basis for all subsequent development activities. </a:t>
            </a:r>
            <a:r>
              <a:rPr lang="en-US" sz="2400" i="1">
                <a:solidFill>
                  <a:srgbClr val="0070C0"/>
                </a:solidFill>
              </a:rPr>
              <a:t>The purpose of requirements engineering methodologies </a:t>
            </a:r>
            <a:r>
              <a:rPr lang="en-US" sz="2400"/>
              <a:t>is to make the problem that is being </a:t>
            </a:r>
            <a:r>
              <a:rPr lang="en-US" sz="2400" i="1">
                <a:solidFill>
                  <a:srgbClr val="0070C0"/>
                </a:solidFill>
              </a:rPr>
              <a:t>stated clear and complete, and to ensure that the solution is correct, reasonable, and effective.</a:t>
            </a:r>
            <a:r>
              <a:rPr lang="en-US" sz="2400"/>
              <a:t>“</a:t>
            </a:r>
          </a:p>
          <a:p>
            <a:pPr marL="0" indent="0" algn="r">
              <a:buNone/>
            </a:pPr>
            <a:r>
              <a:rPr lang="en-US" sz="2000"/>
              <a:t>(</a:t>
            </a:r>
            <a:r>
              <a:rPr lang="en-US" sz="2000" i="1"/>
              <a:t>Zhi Jin - 2018</a:t>
            </a:r>
            <a:r>
              <a:rPr lang="en-US" sz="2000"/>
              <a:t>)</a:t>
            </a:r>
          </a:p>
          <a:p>
            <a:pPr marL="0" indent="0">
              <a:buNone/>
            </a:pPr>
            <a:endParaRPr lang="en-US" sz="2400"/>
          </a:p>
        </p:txBody>
      </p:sp>
      <p:sp>
        <p:nvSpPr>
          <p:cNvPr id="4" name="Slide Number Placeholder 3">
            <a:extLst>
              <a:ext uri="{FF2B5EF4-FFF2-40B4-BE49-F238E27FC236}">
                <a16:creationId xmlns:a16="http://schemas.microsoft.com/office/drawing/2014/main" id="{9633D7C3-A060-41AE-9FFF-D4E7AA4816DF}"/>
              </a:ext>
            </a:extLst>
          </p:cNvPr>
          <p:cNvSpPr>
            <a:spLocks noGrp="1"/>
          </p:cNvSpPr>
          <p:nvPr>
            <p:ph type="sldNum" sz="quarter" idx="12"/>
          </p:nvPr>
        </p:nvSpPr>
        <p:spPr/>
        <p:txBody>
          <a:bodyPr/>
          <a:lstStyle/>
          <a:p>
            <a:fld id="{93EA5974-C27A-495C-BA50-1CD3987349CB}" type="slidenum">
              <a:rPr lang="en-US" smtClean="0"/>
              <a:pPr/>
              <a:t>17</a:t>
            </a:fld>
            <a:endParaRPr lang="en-US"/>
          </a:p>
        </p:txBody>
      </p:sp>
    </p:spTree>
    <p:extLst>
      <p:ext uri="{BB962C8B-B14F-4D97-AF65-F5344CB8AC3E}">
        <p14:creationId xmlns:p14="http://schemas.microsoft.com/office/powerpoint/2010/main" val="394141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8C71-622A-43CF-9F3A-ED63A83F39BD}"/>
              </a:ext>
            </a:extLst>
          </p:cNvPr>
          <p:cNvSpPr>
            <a:spLocks noGrp="1"/>
          </p:cNvSpPr>
          <p:nvPr>
            <p:ph type="title"/>
          </p:nvPr>
        </p:nvSpPr>
        <p:spPr/>
        <p:txBody>
          <a:bodyPr>
            <a:normAutofit/>
          </a:bodyPr>
          <a:lstStyle/>
          <a:p>
            <a:r>
              <a:rPr lang="en-US"/>
              <a:t>1.2.2 Kỹ nghệ yêu cầu (RE)</a:t>
            </a:r>
          </a:p>
        </p:txBody>
      </p:sp>
      <p:sp>
        <p:nvSpPr>
          <p:cNvPr id="3" name="Content Placeholder 2">
            <a:extLst>
              <a:ext uri="{FF2B5EF4-FFF2-40B4-BE49-F238E27FC236}">
                <a16:creationId xmlns:a16="http://schemas.microsoft.com/office/drawing/2014/main" id="{C2274646-CC36-4F25-9CF9-4F130AE1380A}"/>
              </a:ext>
            </a:extLst>
          </p:cNvPr>
          <p:cNvSpPr>
            <a:spLocks noGrp="1"/>
          </p:cNvSpPr>
          <p:nvPr>
            <p:ph idx="1"/>
          </p:nvPr>
        </p:nvSpPr>
        <p:spPr>
          <a:xfrm>
            <a:off x="2300287" y="2119312"/>
            <a:ext cx="9347199" cy="4310063"/>
          </a:xfrm>
        </p:spPr>
        <p:txBody>
          <a:bodyPr>
            <a:normAutofit fontScale="92500"/>
          </a:bodyPr>
          <a:lstStyle/>
          <a:p>
            <a:pPr algn="just"/>
            <a:r>
              <a:rPr lang="en-US" sz="2600">
                <a:solidFill>
                  <a:srgbClr val="FF0000"/>
                </a:solidFill>
                <a:latin typeface="+mj-lt"/>
              </a:rPr>
              <a:t>Khái niệm</a:t>
            </a:r>
          </a:p>
          <a:p>
            <a:pPr marL="0" indent="0" algn="just">
              <a:buNone/>
            </a:pPr>
            <a:r>
              <a:rPr lang="en-US" sz="2400" b="0" i="1">
                <a:solidFill>
                  <a:srgbClr val="0070C0"/>
                </a:solidFill>
                <a:effectLst/>
                <a:latin typeface="+mj-lt"/>
              </a:rPr>
              <a:t>Requirements Engineering </a:t>
            </a:r>
            <a:r>
              <a:rPr lang="en-US" sz="2400" b="0" i="0">
                <a:solidFill>
                  <a:srgbClr val="000000"/>
                </a:solidFill>
                <a:effectLst/>
                <a:latin typeface="+mj-lt"/>
              </a:rPr>
              <a:t>is a systematic and disciplined approach to the specification and management of requirements with the following goals: </a:t>
            </a:r>
          </a:p>
          <a:p>
            <a:pPr marL="0" indent="0" algn="just">
              <a:buNone/>
            </a:pPr>
            <a:r>
              <a:rPr lang="en-US" sz="2400" b="0" i="0">
                <a:solidFill>
                  <a:srgbClr val="000000"/>
                </a:solidFill>
                <a:effectLst/>
                <a:latin typeface="+mj-lt"/>
              </a:rPr>
              <a:t>(1.1) </a:t>
            </a:r>
            <a:r>
              <a:rPr lang="en-US" sz="2400" b="0" i="1">
                <a:solidFill>
                  <a:srgbClr val="0070C0"/>
                </a:solidFill>
                <a:effectLst/>
                <a:latin typeface="+mj-lt"/>
              </a:rPr>
              <a:t>Knowing</a:t>
            </a:r>
            <a:r>
              <a:rPr lang="en-US" sz="2400" b="0" i="0">
                <a:solidFill>
                  <a:srgbClr val="000000"/>
                </a:solidFill>
                <a:effectLst/>
                <a:latin typeface="+mj-lt"/>
              </a:rPr>
              <a:t> the relevant requirements, achieving a consensus among the stakeholders about these requirements, documenting them according to given standards, and managing them systematically</a:t>
            </a:r>
          </a:p>
          <a:p>
            <a:pPr marL="0" indent="0" algn="just">
              <a:buNone/>
            </a:pPr>
            <a:br>
              <a:rPr lang="en-US" sz="2400" b="0" i="0">
                <a:solidFill>
                  <a:srgbClr val="000000"/>
                </a:solidFill>
                <a:effectLst/>
                <a:latin typeface="+mj-lt"/>
              </a:rPr>
            </a:br>
            <a:r>
              <a:rPr lang="en-US" sz="2400" b="0" i="0">
                <a:solidFill>
                  <a:srgbClr val="000000"/>
                </a:solidFill>
                <a:effectLst/>
                <a:latin typeface="+mj-lt"/>
              </a:rPr>
              <a:t>(1.2) </a:t>
            </a:r>
            <a:r>
              <a:rPr lang="en-US" sz="2400" b="0" i="1">
                <a:solidFill>
                  <a:srgbClr val="0070C0"/>
                </a:solidFill>
                <a:effectLst/>
                <a:latin typeface="+mj-lt"/>
              </a:rPr>
              <a:t>Understanding</a:t>
            </a:r>
            <a:r>
              <a:rPr lang="en-US" sz="2400" b="0" i="0">
                <a:solidFill>
                  <a:srgbClr val="000000"/>
                </a:solidFill>
                <a:effectLst/>
                <a:latin typeface="+mj-lt"/>
              </a:rPr>
              <a:t> and documenting the stakeholders’ desires and needs, they specifying and managing requirements to minimize the risk of delivering a system that does not meet the stakeholders’ desires and needs</a:t>
            </a:r>
            <a:endParaRPr lang="en-US" sz="3200">
              <a:latin typeface="+mj-lt"/>
            </a:endParaRPr>
          </a:p>
        </p:txBody>
      </p:sp>
      <p:sp>
        <p:nvSpPr>
          <p:cNvPr id="4" name="Slide Number Placeholder 3">
            <a:extLst>
              <a:ext uri="{FF2B5EF4-FFF2-40B4-BE49-F238E27FC236}">
                <a16:creationId xmlns:a16="http://schemas.microsoft.com/office/drawing/2014/main" id="{9633D7C3-A060-41AE-9FFF-D4E7AA4816DF}"/>
              </a:ext>
            </a:extLst>
          </p:cNvPr>
          <p:cNvSpPr>
            <a:spLocks noGrp="1"/>
          </p:cNvSpPr>
          <p:nvPr>
            <p:ph type="sldNum" sz="quarter" idx="12"/>
          </p:nvPr>
        </p:nvSpPr>
        <p:spPr/>
        <p:txBody>
          <a:bodyPr/>
          <a:lstStyle/>
          <a:p>
            <a:fld id="{93EA5974-C27A-495C-BA50-1CD3987349CB}" type="slidenum">
              <a:rPr lang="en-US" smtClean="0"/>
              <a:pPr/>
              <a:t>18</a:t>
            </a:fld>
            <a:endParaRPr lang="en-US"/>
          </a:p>
        </p:txBody>
      </p:sp>
    </p:spTree>
    <p:extLst>
      <p:ext uri="{BB962C8B-B14F-4D97-AF65-F5344CB8AC3E}">
        <p14:creationId xmlns:p14="http://schemas.microsoft.com/office/powerpoint/2010/main" val="2176043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1BA81-9B3B-44BA-AD8F-0A0A0A5C7871}"/>
              </a:ext>
            </a:extLst>
          </p:cNvPr>
          <p:cNvSpPr>
            <a:spLocks noGrp="1"/>
          </p:cNvSpPr>
          <p:nvPr>
            <p:ph type="title"/>
          </p:nvPr>
        </p:nvSpPr>
        <p:spPr/>
        <p:txBody>
          <a:bodyPr/>
          <a:lstStyle/>
          <a:p>
            <a:r>
              <a:rPr lang="en-US"/>
              <a:t>1.2.2 Kỹ nghệ yêu cầu (RE)</a:t>
            </a:r>
          </a:p>
        </p:txBody>
      </p:sp>
      <p:sp>
        <p:nvSpPr>
          <p:cNvPr id="3" name="Content Placeholder 2">
            <a:extLst>
              <a:ext uri="{FF2B5EF4-FFF2-40B4-BE49-F238E27FC236}">
                <a16:creationId xmlns:a16="http://schemas.microsoft.com/office/drawing/2014/main" id="{729F48D7-B9CA-4E6E-B6C3-A2E0E7CBC76B}"/>
              </a:ext>
            </a:extLst>
          </p:cNvPr>
          <p:cNvSpPr>
            <a:spLocks noGrp="1"/>
          </p:cNvSpPr>
          <p:nvPr>
            <p:ph idx="1"/>
          </p:nvPr>
        </p:nvSpPr>
        <p:spPr>
          <a:xfrm>
            <a:off x="2589212" y="1905000"/>
            <a:ext cx="8915400" cy="4452938"/>
          </a:xfrm>
        </p:spPr>
        <p:txBody>
          <a:bodyPr>
            <a:normAutofit fontScale="92500" lnSpcReduction="10000"/>
          </a:bodyPr>
          <a:lstStyle/>
          <a:p>
            <a:r>
              <a:rPr lang="en-US" sz="2400" b="1">
                <a:solidFill>
                  <a:srgbClr val="0070C0"/>
                </a:solidFill>
              </a:rPr>
              <a:t>Elicitation</a:t>
            </a:r>
          </a:p>
          <a:p>
            <a:pPr marL="400050" indent="0" algn="just">
              <a:buNone/>
            </a:pPr>
            <a:r>
              <a:rPr lang="en-US" sz="2400" i="1">
                <a:solidFill>
                  <a:srgbClr val="0070C0"/>
                </a:solidFill>
              </a:rPr>
              <a:t>Requirements elicitation </a:t>
            </a:r>
            <a:r>
              <a:rPr lang="en-US" sz="2400"/>
              <a:t>is the gathering and discovery of requirements from stakeholders and other sources. A variety of techniques can be used such as interviews, document analysis, focus groups, etc. Elicitation is the first step of requirements development. </a:t>
            </a:r>
            <a:endParaRPr lang="en-US" sz="2400" b="1"/>
          </a:p>
          <a:p>
            <a:r>
              <a:rPr lang="en-US" sz="2400" b="1">
                <a:solidFill>
                  <a:srgbClr val="0070C0"/>
                </a:solidFill>
              </a:rPr>
              <a:t>Analysis</a:t>
            </a:r>
          </a:p>
          <a:p>
            <a:pPr marL="400050" indent="0" algn="just">
              <a:buNone/>
            </a:pPr>
            <a:r>
              <a:rPr lang="en-US" sz="2400" i="1">
                <a:solidFill>
                  <a:srgbClr val="0070C0"/>
                </a:solidFill>
              </a:rPr>
              <a:t>Requirements analysis </a:t>
            </a:r>
            <a:r>
              <a:rPr lang="en-US" sz="2400"/>
              <a:t>focuses on the tasks that determine the needs or conditions to meet the new or altered product or project, taking account of the possibly conflicting requirements of the various stakeholders, analyzing, documenting, validating and managing software or system requirements</a:t>
            </a:r>
          </a:p>
          <a:p>
            <a:endParaRPr lang="en-US" sz="2400"/>
          </a:p>
        </p:txBody>
      </p:sp>
      <p:sp>
        <p:nvSpPr>
          <p:cNvPr id="4" name="Slide Number Placeholder 3">
            <a:extLst>
              <a:ext uri="{FF2B5EF4-FFF2-40B4-BE49-F238E27FC236}">
                <a16:creationId xmlns:a16="http://schemas.microsoft.com/office/drawing/2014/main" id="{854D52FA-0338-4550-8631-C5D7E5A0F7CC}"/>
              </a:ext>
            </a:extLst>
          </p:cNvPr>
          <p:cNvSpPr>
            <a:spLocks noGrp="1"/>
          </p:cNvSpPr>
          <p:nvPr>
            <p:ph type="sldNum" sz="quarter" idx="12"/>
          </p:nvPr>
        </p:nvSpPr>
        <p:spPr/>
        <p:txBody>
          <a:bodyPr/>
          <a:lstStyle/>
          <a:p>
            <a:fld id="{93EA5974-C27A-495C-BA50-1CD3987349CB}" type="slidenum">
              <a:rPr lang="en-US" smtClean="0"/>
              <a:t>19</a:t>
            </a:fld>
            <a:endParaRPr lang="en-US"/>
          </a:p>
        </p:txBody>
      </p:sp>
      <p:sp>
        <p:nvSpPr>
          <p:cNvPr id="6" name="TextBox 5">
            <a:extLst>
              <a:ext uri="{FF2B5EF4-FFF2-40B4-BE49-F238E27FC236}">
                <a16:creationId xmlns:a16="http://schemas.microsoft.com/office/drawing/2014/main" id="{904B695B-BF25-407E-8969-E1ED50BB87EB}"/>
              </a:ext>
            </a:extLst>
          </p:cNvPr>
          <p:cNvSpPr txBox="1"/>
          <p:nvPr/>
        </p:nvSpPr>
        <p:spPr>
          <a:xfrm>
            <a:off x="3818336" y="1293131"/>
            <a:ext cx="6093618" cy="400110"/>
          </a:xfrm>
          <a:prstGeom prst="rect">
            <a:avLst/>
          </a:prstGeom>
          <a:noFill/>
        </p:spPr>
        <p:txBody>
          <a:bodyPr wrap="square">
            <a:spAutoFit/>
          </a:bodyPr>
          <a:lstStyle/>
          <a:p>
            <a:pPr marL="0" indent="0" algn="ctr">
              <a:buNone/>
            </a:pPr>
            <a:r>
              <a:rPr lang="en-US" sz="2000" b="1">
                <a:solidFill>
                  <a:srgbClr val="FF0000"/>
                </a:solidFill>
              </a:rPr>
              <a:t>Các hoạt động cơ bản của Kỹ nghệ yêu cầu</a:t>
            </a:r>
          </a:p>
        </p:txBody>
      </p:sp>
    </p:spTree>
    <p:extLst>
      <p:ext uri="{BB962C8B-B14F-4D97-AF65-F5344CB8AC3E}">
        <p14:creationId xmlns:p14="http://schemas.microsoft.com/office/powerpoint/2010/main" val="2406021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C103-A0E8-49B2-82F4-39B25009E4DE}"/>
              </a:ext>
            </a:extLst>
          </p:cNvPr>
          <p:cNvSpPr>
            <a:spLocks noGrp="1"/>
          </p:cNvSpPr>
          <p:nvPr>
            <p:ph type="title"/>
          </p:nvPr>
        </p:nvSpPr>
        <p:spPr>
          <a:xfrm>
            <a:off x="2592925" y="624110"/>
            <a:ext cx="8911687" cy="643858"/>
          </a:xfrm>
        </p:spPr>
        <p:txBody>
          <a:bodyPr/>
          <a:lstStyle/>
          <a:p>
            <a:r>
              <a:rPr lang="en-US" b="1">
                <a:latin typeface="Roboto" pitchFamily="2" charset="0"/>
                <a:ea typeface="Roboto" pitchFamily="2" charset="0"/>
              </a:rPr>
              <a:t>GIỚI THIỆU MÔN HỌC</a:t>
            </a:r>
          </a:p>
        </p:txBody>
      </p:sp>
      <p:sp>
        <p:nvSpPr>
          <p:cNvPr id="3" name="Content Placeholder 2">
            <a:extLst>
              <a:ext uri="{FF2B5EF4-FFF2-40B4-BE49-F238E27FC236}">
                <a16:creationId xmlns:a16="http://schemas.microsoft.com/office/drawing/2014/main" id="{FCD05C59-A623-4F79-A1C4-C2AE7D61FE02}"/>
              </a:ext>
            </a:extLst>
          </p:cNvPr>
          <p:cNvSpPr>
            <a:spLocks noGrp="1"/>
          </p:cNvSpPr>
          <p:nvPr>
            <p:ph idx="1"/>
          </p:nvPr>
        </p:nvSpPr>
        <p:spPr>
          <a:xfrm>
            <a:off x="2589212" y="1389888"/>
            <a:ext cx="8915400" cy="4521334"/>
          </a:xfrm>
        </p:spPr>
        <p:txBody>
          <a:bodyPr>
            <a:normAutofit fontScale="92500" lnSpcReduction="20000"/>
          </a:bodyPr>
          <a:lstStyle/>
          <a:p>
            <a:r>
              <a:rPr lang="en-US" b="1">
                <a:latin typeface="Roboto" pitchFamily="2" charset="0"/>
                <a:ea typeface="Roboto" pitchFamily="2" charset="0"/>
              </a:rPr>
              <a:t>Môn học: Kỹ thuật phân tích yêu cầu</a:t>
            </a:r>
          </a:p>
          <a:p>
            <a:r>
              <a:rPr lang="en-US" b="1">
                <a:latin typeface="Roboto" pitchFamily="2" charset="0"/>
                <a:ea typeface="Roboto" pitchFamily="2" charset="0"/>
              </a:rPr>
              <a:t>Thời lượng: 3 tín chỉ (2 lý thuyết + 1 thực hành)</a:t>
            </a:r>
          </a:p>
          <a:p>
            <a:r>
              <a:rPr lang="en-US" b="1">
                <a:latin typeface="Roboto" pitchFamily="2" charset="0"/>
                <a:ea typeface="Roboto" pitchFamily="2" charset="0"/>
              </a:rPr>
              <a:t>Đánh giá: (20% Quá trình +  30% thực hành + 50% Cuối kỳ)</a:t>
            </a:r>
          </a:p>
          <a:p>
            <a:r>
              <a:rPr lang="en-US" b="1">
                <a:latin typeface="Roboto" pitchFamily="2" charset="0"/>
                <a:ea typeface="Roboto" pitchFamily="2" charset="0"/>
              </a:rPr>
              <a:t>Yêu cầu</a:t>
            </a:r>
            <a:r>
              <a:rPr lang="en-US">
                <a:latin typeface="Roboto" pitchFamily="2" charset="0"/>
                <a:ea typeface="Roboto" pitchFamily="2" charset="0"/>
              </a:rPr>
              <a:t> </a:t>
            </a:r>
          </a:p>
          <a:p>
            <a:pPr lvl="1"/>
            <a:r>
              <a:rPr lang="en-US">
                <a:latin typeface="Roboto" pitchFamily="2" charset="0"/>
                <a:ea typeface="Roboto" pitchFamily="2" charset="0"/>
              </a:rPr>
              <a:t>Sinh viên có mặt &gt;90%</a:t>
            </a:r>
          </a:p>
          <a:p>
            <a:pPr lvl="1"/>
            <a:r>
              <a:rPr lang="en-US">
                <a:latin typeface="Roboto" pitchFamily="2" charset="0"/>
                <a:ea typeface="Roboto" pitchFamily="2" charset="0"/>
              </a:rPr>
              <a:t>Không điện thoại trong giờ học</a:t>
            </a:r>
          </a:p>
          <a:p>
            <a:pPr lvl="1"/>
            <a:r>
              <a:rPr lang="en-US">
                <a:latin typeface="Roboto" pitchFamily="2" charset="0"/>
                <a:ea typeface="Roboto" pitchFamily="2" charset="0"/>
              </a:rPr>
              <a:t>Không đi muộn</a:t>
            </a:r>
          </a:p>
          <a:p>
            <a:pPr lvl="1"/>
            <a:r>
              <a:rPr lang="en-US">
                <a:latin typeface="Roboto" pitchFamily="2" charset="0"/>
                <a:ea typeface="Roboto" pitchFamily="2" charset="0"/>
              </a:rPr>
              <a:t>Thực hiện các bài đánh giá thường xuyên</a:t>
            </a:r>
          </a:p>
          <a:p>
            <a:r>
              <a:rPr lang="en-US" b="1">
                <a:latin typeface="Roboto" pitchFamily="2" charset="0"/>
                <a:ea typeface="Roboto" pitchFamily="2" charset="0"/>
              </a:rPr>
              <a:t>Tài liệu tham khảo</a:t>
            </a:r>
            <a:endParaRPr lang="en-US">
              <a:latin typeface="Roboto" pitchFamily="2" charset="0"/>
              <a:ea typeface="Roboto" pitchFamily="2" charset="0"/>
            </a:endParaRPr>
          </a:p>
          <a:p>
            <a:pPr lvl="1"/>
            <a:r>
              <a:rPr lang="en-US" sz="1800" b="1">
                <a:solidFill>
                  <a:srgbClr val="000000"/>
                </a:solidFill>
                <a:effectLst/>
                <a:latin typeface="Roboto" pitchFamily="2" charset="0"/>
                <a:ea typeface="Roboto" pitchFamily="2" charset="0"/>
              </a:rPr>
              <a:t>Bài giảng + Slide môn Phân tích yêu cầu,</a:t>
            </a:r>
            <a:r>
              <a:rPr lang="en-US" sz="1800">
                <a:effectLst/>
                <a:latin typeface="Roboto" pitchFamily="2" charset="0"/>
                <a:ea typeface="Roboto" pitchFamily="2" charset="0"/>
              </a:rPr>
              <a:t> </a:t>
            </a:r>
            <a:r>
              <a:rPr lang="en-US" sz="1800">
                <a:solidFill>
                  <a:srgbClr val="000000"/>
                </a:solidFill>
                <a:effectLst/>
                <a:latin typeface="Roboto" pitchFamily="2" charset="0"/>
                <a:ea typeface="Roboto" pitchFamily="2" charset="0"/>
              </a:rPr>
              <a:t>Trường Đại học Công Nghệ Thông Tin (lưu hành nội bộ)</a:t>
            </a:r>
            <a:r>
              <a:rPr lang="en-US" sz="1800">
                <a:effectLst/>
                <a:latin typeface="Roboto" pitchFamily="2" charset="0"/>
                <a:ea typeface="Roboto" pitchFamily="2" charset="0"/>
              </a:rPr>
              <a:t> </a:t>
            </a:r>
          </a:p>
          <a:p>
            <a:pPr lvl="1"/>
            <a:r>
              <a:rPr lang="en-US" sz="1800">
                <a:effectLst/>
                <a:latin typeface="Roboto" pitchFamily="2" charset="0"/>
                <a:ea typeface="Roboto" pitchFamily="2" charset="0"/>
              </a:rPr>
              <a:t>Klaus Pohl, Chris Rupp, 2015, </a:t>
            </a:r>
            <a:r>
              <a:rPr lang="en-US" sz="1800" b="1">
                <a:effectLst/>
                <a:latin typeface="Roboto" pitchFamily="2" charset="0"/>
                <a:ea typeface="Roboto" pitchFamily="2" charset="0"/>
              </a:rPr>
              <a:t>Requirements Engineering Fundamentals</a:t>
            </a:r>
            <a:r>
              <a:rPr lang="en-US" sz="1800">
                <a:effectLst/>
                <a:latin typeface="Roboto" pitchFamily="2" charset="0"/>
                <a:ea typeface="Roboto" pitchFamily="2" charset="0"/>
              </a:rPr>
              <a:t>, 2nd Edition, Rocky Nook</a:t>
            </a:r>
          </a:p>
          <a:p>
            <a:pPr lvl="1"/>
            <a:r>
              <a:rPr lang="en-US" sz="1800">
                <a:effectLst/>
                <a:latin typeface="Roboto" pitchFamily="2" charset="0"/>
                <a:ea typeface="Roboto" pitchFamily="2" charset="0"/>
              </a:rPr>
              <a:t>Axel van Lamsweerde, 2009, </a:t>
            </a:r>
            <a:r>
              <a:rPr lang="en-US" sz="1800" b="1">
                <a:effectLst/>
                <a:latin typeface="Roboto" pitchFamily="2" charset="0"/>
                <a:ea typeface="Roboto" pitchFamily="2" charset="0"/>
              </a:rPr>
              <a:t>Requirements Engineering: From System Goals to UML Models to Software Specifications</a:t>
            </a:r>
            <a:endParaRPr lang="en-US">
              <a:latin typeface="Roboto" pitchFamily="2" charset="0"/>
              <a:ea typeface="Roboto" pitchFamily="2" charset="0"/>
            </a:endParaRPr>
          </a:p>
          <a:p>
            <a:endParaRPr lang="en-US">
              <a:latin typeface="Roboto" pitchFamily="2" charset="0"/>
              <a:ea typeface="Roboto" pitchFamily="2" charset="0"/>
            </a:endParaRPr>
          </a:p>
          <a:p>
            <a:endParaRPr lang="en-US">
              <a:latin typeface="Roboto" pitchFamily="2" charset="0"/>
              <a:ea typeface="Roboto" pitchFamily="2" charset="0"/>
            </a:endParaRPr>
          </a:p>
        </p:txBody>
      </p:sp>
      <p:sp>
        <p:nvSpPr>
          <p:cNvPr id="5" name="Slide Number Placeholder 4">
            <a:extLst>
              <a:ext uri="{FF2B5EF4-FFF2-40B4-BE49-F238E27FC236}">
                <a16:creationId xmlns:a16="http://schemas.microsoft.com/office/drawing/2014/main" id="{B8D7311F-56E5-4B27-A30D-6381EA7E3B99}"/>
              </a:ext>
            </a:extLst>
          </p:cNvPr>
          <p:cNvSpPr>
            <a:spLocks noGrp="1"/>
          </p:cNvSpPr>
          <p:nvPr>
            <p:ph type="sldNum" sz="quarter" idx="12"/>
          </p:nvPr>
        </p:nvSpPr>
        <p:spPr/>
        <p:txBody>
          <a:bodyPr/>
          <a:lstStyle/>
          <a:p>
            <a:fld id="{93EA5974-C27A-495C-BA50-1CD3987349CB}" type="slidenum">
              <a:rPr lang="en-US" smtClean="0"/>
              <a:t>2</a:t>
            </a:fld>
            <a:endParaRPr lang="en-US"/>
          </a:p>
        </p:txBody>
      </p:sp>
    </p:spTree>
    <p:extLst>
      <p:ext uri="{BB962C8B-B14F-4D97-AF65-F5344CB8AC3E}">
        <p14:creationId xmlns:p14="http://schemas.microsoft.com/office/powerpoint/2010/main" val="3596005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1BA81-9B3B-44BA-AD8F-0A0A0A5C7871}"/>
              </a:ext>
            </a:extLst>
          </p:cNvPr>
          <p:cNvSpPr>
            <a:spLocks noGrp="1"/>
          </p:cNvSpPr>
          <p:nvPr>
            <p:ph type="title"/>
          </p:nvPr>
        </p:nvSpPr>
        <p:spPr/>
        <p:txBody>
          <a:bodyPr/>
          <a:lstStyle/>
          <a:p>
            <a:r>
              <a:rPr lang="en-US"/>
              <a:t>1.2.2 Kỹ nghệ yêu cầu (RE)</a:t>
            </a:r>
          </a:p>
        </p:txBody>
      </p:sp>
      <p:sp>
        <p:nvSpPr>
          <p:cNvPr id="3" name="Content Placeholder 2">
            <a:extLst>
              <a:ext uri="{FF2B5EF4-FFF2-40B4-BE49-F238E27FC236}">
                <a16:creationId xmlns:a16="http://schemas.microsoft.com/office/drawing/2014/main" id="{729F48D7-B9CA-4E6E-B6C3-A2E0E7CBC76B}"/>
              </a:ext>
            </a:extLst>
          </p:cNvPr>
          <p:cNvSpPr>
            <a:spLocks noGrp="1"/>
          </p:cNvSpPr>
          <p:nvPr>
            <p:ph idx="1"/>
          </p:nvPr>
        </p:nvSpPr>
        <p:spPr>
          <a:xfrm>
            <a:off x="2589212" y="1685925"/>
            <a:ext cx="8915400" cy="4772025"/>
          </a:xfrm>
        </p:spPr>
        <p:txBody>
          <a:bodyPr>
            <a:normAutofit fontScale="92500"/>
          </a:bodyPr>
          <a:lstStyle/>
          <a:p>
            <a:r>
              <a:rPr lang="en-US" sz="2400" b="1">
                <a:solidFill>
                  <a:srgbClr val="0070C0"/>
                </a:solidFill>
              </a:rPr>
              <a:t>Specification</a:t>
            </a:r>
          </a:p>
          <a:p>
            <a:pPr marL="285750" indent="0" algn="just">
              <a:buNone/>
            </a:pPr>
            <a:r>
              <a:rPr lang="en-US" sz="2400"/>
              <a:t>Stakeholder requirements specifications are documents describing the characteristics of a proposed system from the viewpoint of an individual who will use that system</a:t>
            </a:r>
          </a:p>
          <a:p>
            <a:r>
              <a:rPr lang="en-US" sz="2400" b="1">
                <a:solidFill>
                  <a:srgbClr val="0070C0"/>
                </a:solidFill>
              </a:rPr>
              <a:t>Validation</a:t>
            </a:r>
          </a:p>
          <a:p>
            <a:pPr marL="285750" indent="0" algn="just">
              <a:buNone/>
            </a:pPr>
            <a:r>
              <a:rPr lang="en-US" sz="2400"/>
              <a:t>Confirm that the correct set of requirements has been specified to build a solution that satisfies the project's business objectives</a:t>
            </a:r>
          </a:p>
          <a:p>
            <a:r>
              <a:rPr lang="en-US" sz="2400" b="1">
                <a:solidFill>
                  <a:srgbClr val="0070C0"/>
                </a:solidFill>
              </a:rPr>
              <a:t>Management</a:t>
            </a:r>
          </a:p>
          <a:p>
            <a:pPr marL="285750" indent="0" algn="just">
              <a:buNone/>
            </a:pPr>
            <a:r>
              <a:rPr lang="en-US" sz="2400"/>
              <a:t>Requirements change during projects and there are often many of them. Management of this change becomes paramount to ensuring that the correct software is built for the stakeholders.</a:t>
            </a:r>
          </a:p>
        </p:txBody>
      </p:sp>
      <p:sp>
        <p:nvSpPr>
          <p:cNvPr id="4" name="Slide Number Placeholder 3">
            <a:extLst>
              <a:ext uri="{FF2B5EF4-FFF2-40B4-BE49-F238E27FC236}">
                <a16:creationId xmlns:a16="http://schemas.microsoft.com/office/drawing/2014/main" id="{854D52FA-0338-4550-8631-C5D7E5A0F7CC}"/>
              </a:ext>
            </a:extLst>
          </p:cNvPr>
          <p:cNvSpPr>
            <a:spLocks noGrp="1"/>
          </p:cNvSpPr>
          <p:nvPr>
            <p:ph type="sldNum" sz="quarter" idx="12"/>
          </p:nvPr>
        </p:nvSpPr>
        <p:spPr/>
        <p:txBody>
          <a:bodyPr/>
          <a:lstStyle/>
          <a:p>
            <a:fld id="{93EA5974-C27A-495C-BA50-1CD3987349CB}" type="slidenum">
              <a:rPr lang="en-US" smtClean="0"/>
              <a:t>20</a:t>
            </a:fld>
            <a:endParaRPr lang="en-US"/>
          </a:p>
        </p:txBody>
      </p:sp>
      <p:sp>
        <p:nvSpPr>
          <p:cNvPr id="6" name="TextBox 5">
            <a:extLst>
              <a:ext uri="{FF2B5EF4-FFF2-40B4-BE49-F238E27FC236}">
                <a16:creationId xmlns:a16="http://schemas.microsoft.com/office/drawing/2014/main" id="{364C4565-9111-4DA5-9DF6-B5929938AC75}"/>
              </a:ext>
            </a:extLst>
          </p:cNvPr>
          <p:cNvSpPr txBox="1"/>
          <p:nvPr/>
        </p:nvSpPr>
        <p:spPr>
          <a:xfrm>
            <a:off x="3818335" y="1302305"/>
            <a:ext cx="6093618" cy="400110"/>
          </a:xfrm>
          <a:prstGeom prst="rect">
            <a:avLst/>
          </a:prstGeom>
          <a:noFill/>
        </p:spPr>
        <p:txBody>
          <a:bodyPr wrap="square">
            <a:spAutoFit/>
          </a:bodyPr>
          <a:lstStyle/>
          <a:p>
            <a:pPr marL="0" indent="0" algn="ctr">
              <a:buNone/>
            </a:pPr>
            <a:r>
              <a:rPr lang="en-US" sz="2000" b="1">
                <a:solidFill>
                  <a:srgbClr val="FF0000"/>
                </a:solidFill>
              </a:rPr>
              <a:t>Các hoạt động cơ bản của Kỹ nghệ yêu cầu</a:t>
            </a:r>
          </a:p>
        </p:txBody>
      </p:sp>
    </p:spTree>
    <p:extLst>
      <p:ext uri="{BB962C8B-B14F-4D97-AF65-F5344CB8AC3E}">
        <p14:creationId xmlns:p14="http://schemas.microsoft.com/office/powerpoint/2010/main" val="1437778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8C71-622A-43CF-9F3A-ED63A83F39BD}"/>
              </a:ext>
            </a:extLst>
          </p:cNvPr>
          <p:cNvSpPr>
            <a:spLocks noGrp="1"/>
          </p:cNvSpPr>
          <p:nvPr>
            <p:ph type="title"/>
          </p:nvPr>
        </p:nvSpPr>
        <p:spPr>
          <a:xfrm>
            <a:off x="1757363" y="512462"/>
            <a:ext cx="5614987" cy="1280890"/>
          </a:xfrm>
        </p:spPr>
        <p:txBody>
          <a:bodyPr>
            <a:normAutofit/>
          </a:bodyPr>
          <a:lstStyle/>
          <a:p>
            <a:r>
              <a:rPr lang="en-US"/>
              <a:t>1.2.2 Kỹ nghệ yêu cầu (RE)</a:t>
            </a:r>
          </a:p>
        </p:txBody>
      </p:sp>
      <p:pic>
        <p:nvPicPr>
          <p:cNvPr id="6" name="Content Placeholder 5">
            <a:extLst>
              <a:ext uri="{FF2B5EF4-FFF2-40B4-BE49-F238E27FC236}">
                <a16:creationId xmlns:a16="http://schemas.microsoft.com/office/drawing/2014/main" id="{9CA21B4A-DF0C-4889-8AD1-4CEC5D565DC8}"/>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11579" y="1793352"/>
            <a:ext cx="5085812" cy="5080655"/>
          </a:xfrm>
        </p:spPr>
      </p:pic>
      <p:sp>
        <p:nvSpPr>
          <p:cNvPr id="4" name="Slide Number Placeholder 3">
            <a:extLst>
              <a:ext uri="{FF2B5EF4-FFF2-40B4-BE49-F238E27FC236}">
                <a16:creationId xmlns:a16="http://schemas.microsoft.com/office/drawing/2014/main" id="{9633D7C3-A060-41AE-9FFF-D4E7AA4816DF}"/>
              </a:ext>
            </a:extLst>
          </p:cNvPr>
          <p:cNvSpPr>
            <a:spLocks noGrp="1"/>
          </p:cNvSpPr>
          <p:nvPr>
            <p:ph type="sldNum" sz="quarter" idx="12"/>
          </p:nvPr>
        </p:nvSpPr>
        <p:spPr/>
        <p:txBody>
          <a:bodyPr/>
          <a:lstStyle/>
          <a:p>
            <a:fld id="{93EA5974-C27A-495C-BA50-1CD3987349CB}" type="slidenum">
              <a:rPr lang="en-US" smtClean="0"/>
              <a:pPr/>
              <a:t>21</a:t>
            </a:fld>
            <a:endParaRPr lang="en-US"/>
          </a:p>
        </p:txBody>
      </p:sp>
      <p:pic>
        <p:nvPicPr>
          <p:cNvPr id="5" name="Picture 4">
            <a:extLst>
              <a:ext uri="{FF2B5EF4-FFF2-40B4-BE49-F238E27FC236}">
                <a16:creationId xmlns:a16="http://schemas.microsoft.com/office/drawing/2014/main" id="{0467CA86-5AB9-4E1B-99E3-D1B9AD3321DB}"/>
              </a:ext>
            </a:extLst>
          </p:cNvPr>
          <p:cNvPicPr>
            <a:picLocks noChangeAspect="1"/>
          </p:cNvPicPr>
          <p:nvPr/>
        </p:nvPicPr>
        <p:blipFill>
          <a:blip r:embed="rId4"/>
          <a:stretch>
            <a:fillRect/>
          </a:stretch>
        </p:blipFill>
        <p:spPr>
          <a:xfrm>
            <a:off x="7148514" y="0"/>
            <a:ext cx="5085812" cy="6858000"/>
          </a:xfrm>
          <a:prstGeom prst="rect">
            <a:avLst/>
          </a:prstGeom>
        </p:spPr>
      </p:pic>
    </p:spTree>
    <p:extLst>
      <p:ext uri="{BB962C8B-B14F-4D97-AF65-F5344CB8AC3E}">
        <p14:creationId xmlns:p14="http://schemas.microsoft.com/office/powerpoint/2010/main" val="122261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5701-E513-4808-A1A9-85805D8F3EDB}"/>
              </a:ext>
            </a:extLst>
          </p:cNvPr>
          <p:cNvSpPr>
            <a:spLocks noGrp="1"/>
          </p:cNvSpPr>
          <p:nvPr>
            <p:ph type="title"/>
          </p:nvPr>
        </p:nvSpPr>
        <p:spPr/>
        <p:txBody>
          <a:bodyPr/>
          <a:lstStyle/>
          <a:p>
            <a:r>
              <a:rPr lang="en-US"/>
              <a:t>1.2.3 Ranh giới (Boundary)</a:t>
            </a:r>
          </a:p>
        </p:txBody>
      </p:sp>
      <p:sp>
        <p:nvSpPr>
          <p:cNvPr id="3" name="Content Placeholder 2">
            <a:extLst>
              <a:ext uri="{FF2B5EF4-FFF2-40B4-BE49-F238E27FC236}">
                <a16:creationId xmlns:a16="http://schemas.microsoft.com/office/drawing/2014/main" id="{69F54DED-561F-43A3-85BE-457A640A6D1B}"/>
              </a:ext>
            </a:extLst>
          </p:cNvPr>
          <p:cNvSpPr>
            <a:spLocks noGrp="1"/>
          </p:cNvSpPr>
          <p:nvPr>
            <p:ph idx="1"/>
          </p:nvPr>
        </p:nvSpPr>
        <p:spPr/>
        <p:txBody>
          <a:bodyPr>
            <a:normAutofit/>
          </a:bodyPr>
          <a:lstStyle/>
          <a:p>
            <a:r>
              <a:rPr lang="en-US" sz="2400"/>
              <a:t>Phạm vi vấn đề</a:t>
            </a:r>
          </a:p>
          <a:p>
            <a:r>
              <a:rPr lang="en-US" sz="2400"/>
              <a:t>Các bên liên quan (stake holders)</a:t>
            </a:r>
          </a:p>
          <a:p>
            <a:r>
              <a:rPr lang="en-US" sz="2400"/>
              <a:t>Trang thiết bị phục vụ lấy yêu cầu</a:t>
            </a:r>
          </a:p>
          <a:p>
            <a:r>
              <a:rPr lang="en-US" sz="2400"/>
              <a:t>Truyền thông trong quá trình lấy yêu cầu</a:t>
            </a:r>
          </a:p>
          <a:p>
            <a:r>
              <a:rPr lang="en-US" sz="2400"/>
              <a:t>Xử lý rủi ro trong quá trình lấy yêu cầu</a:t>
            </a:r>
          </a:p>
          <a:p>
            <a:r>
              <a:rPr lang="en-US" sz="2400"/>
              <a:t>Bài học cho đội nhóm (RE teams)</a:t>
            </a:r>
          </a:p>
          <a:p>
            <a:endParaRPr lang="en-US" sz="2400"/>
          </a:p>
        </p:txBody>
      </p:sp>
      <p:sp>
        <p:nvSpPr>
          <p:cNvPr id="4" name="Slide Number Placeholder 3">
            <a:extLst>
              <a:ext uri="{FF2B5EF4-FFF2-40B4-BE49-F238E27FC236}">
                <a16:creationId xmlns:a16="http://schemas.microsoft.com/office/drawing/2014/main" id="{2B296690-F849-41FF-98CD-8A6502770953}"/>
              </a:ext>
            </a:extLst>
          </p:cNvPr>
          <p:cNvSpPr>
            <a:spLocks noGrp="1"/>
          </p:cNvSpPr>
          <p:nvPr>
            <p:ph type="sldNum" sz="quarter" idx="12"/>
          </p:nvPr>
        </p:nvSpPr>
        <p:spPr/>
        <p:txBody>
          <a:bodyPr/>
          <a:lstStyle/>
          <a:p>
            <a:fld id="{93EA5974-C27A-495C-BA50-1CD3987349CB}" type="slidenum">
              <a:rPr lang="en-US" smtClean="0"/>
              <a:t>22</a:t>
            </a:fld>
            <a:endParaRPr lang="en-US"/>
          </a:p>
        </p:txBody>
      </p:sp>
    </p:spTree>
    <p:extLst>
      <p:ext uri="{BB962C8B-B14F-4D97-AF65-F5344CB8AC3E}">
        <p14:creationId xmlns:p14="http://schemas.microsoft.com/office/powerpoint/2010/main" val="2117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5701-E513-4808-A1A9-85805D8F3EDB}"/>
              </a:ext>
            </a:extLst>
          </p:cNvPr>
          <p:cNvSpPr>
            <a:spLocks noGrp="1"/>
          </p:cNvSpPr>
          <p:nvPr>
            <p:ph type="title"/>
          </p:nvPr>
        </p:nvSpPr>
        <p:spPr/>
        <p:txBody>
          <a:bodyPr/>
          <a:lstStyle/>
          <a:p>
            <a:r>
              <a:rPr lang="en-US"/>
              <a:t>1.2.3 Ranh giới (Boundary)</a:t>
            </a:r>
          </a:p>
        </p:txBody>
      </p:sp>
      <p:sp>
        <p:nvSpPr>
          <p:cNvPr id="3" name="Content Placeholder 2">
            <a:extLst>
              <a:ext uri="{FF2B5EF4-FFF2-40B4-BE49-F238E27FC236}">
                <a16:creationId xmlns:a16="http://schemas.microsoft.com/office/drawing/2014/main" id="{69F54DED-561F-43A3-85BE-457A640A6D1B}"/>
              </a:ext>
            </a:extLst>
          </p:cNvPr>
          <p:cNvSpPr>
            <a:spLocks noGrp="1"/>
          </p:cNvSpPr>
          <p:nvPr>
            <p:ph idx="1"/>
          </p:nvPr>
        </p:nvSpPr>
        <p:spPr>
          <a:xfrm>
            <a:off x="2592925" y="1540188"/>
            <a:ext cx="8915400" cy="4360549"/>
          </a:xfrm>
        </p:spPr>
        <p:txBody>
          <a:bodyPr>
            <a:normAutofit/>
          </a:bodyPr>
          <a:lstStyle/>
          <a:p>
            <a:r>
              <a:rPr lang="en-US" sz="2400" b="1">
                <a:solidFill>
                  <a:srgbClr val="0070C0"/>
                </a:solidFill>
                <a:latin typeface="+mn-lt"/>
              </a:rPr>
              <a:t>Phạm vi vấn đề: </a:t>
            </a:r>
            <a:r>
              <a:rPr lang="en-US" sz="2400" b="1" i="1">
                <a:solidFill>
                  <a:srgbClr val="0070C0"/>
                </a:solidFill>
                <a:effectLst/>
                <a:latin typeface="+mn-lt"/>
              </a:rPr>
              <a:t>System Context</a:t>
            </a:r>
            <a:endParaRPr lang="en-US" sz="2400" b="1">
              <a:solidFill>
                <a:srgbClr val="0070C0"/>
              </a:solidFill>
              <a:latin typeface="+mn-lt"/>
            </a:endParaRPr>
          </a:p>
          <a:p>
            <a:pPr marL="400050" indent="0" algn="just">
              <a:buNone/>
            </a:pPr>
            <a:r>
              <a:rPr lang="en-US" sz="2400" b="0" i="0">
                <a:solidFill>
                  <a:srgbClr val="000000"/>
                </a:solidFill>
                <a:effectLst/>
                <a:latin typeface="+mn-lt"/>
              </a:rPr>
              <a:t>Requirements engineering fulfils the task of identifying all those material and immaterial aspects that have a relationship to the system. In order to do that, it is anticipated what the system will be like once it becomes real.</a:t>
            </a:r>
            <a:endParaRPr lang="en-US" sz="2400">
              <a:latin typeface="+mn-lt"/>
            </a:endParaRPr>
          </a:p>
          <a:p>
            <a:pPr algn="just"/>
            <a:r>
              <a:rPr lang="en-US" sz="2400" b="1" i="0">
                <a:solidFill>
                  <a:srgbClr val="0070C0"/>
                </a:solidFill>
                <a:effectLst/>
                <a:latin typeface="+mn-lt"/>
              </a:rPr>
              <a:t>Definition</a:t>
            </a:r>
            <a:r>
              <a:rPr lang="en-US" sz="2400" b="1">
                <a:solidFill>
                  <a:srgbClr val="0070C0"/>
                </a:solidFill>
                <a:latin typeface="+mn-lt"/>
              </a:rPr>
              <a:t> of </a:t>
            </a:r>
            <a:r>
              <a:rPr lang="en-US" sz="2400" b="1" i="1">
                <a:solidFill>
                  <a:srgbClr val="0070C0"/>
                </a:solidFill>
                <a:effectLst/>
                <a:latin typeface="+mn-lt"/>
              </a:rPr>
              <a:t>System Context</a:t>
            </a:r>
          </a:p>
          <a:p>
            <a:pPr marL="400050" indent="0">
              <a:buNone/>
            </a:pPr>
            <a:r>
              <a:rPr lang="en-US" sz="2400" b="0" i="1">
                <a:solidFill>
                  <a:srgbClr val="0070C0"/>
                </a:solidFill>
                <a:effectLst/>
                <a:latin typeface="+mn-lt"/>
              </a:rPr>
              <a:t>The system context is the part of the system environment that is relevant for the definition as well as the understanding of the requirements of a system to be developed.</a:t>
            </a:r>
            <a:br>
              <a:rPr lang="en-US" sz="2400" i="1">
                <a:solidFill>
                  <a:srgbClr val="00B050"/>
                </a:solidFill>
                <a:latin typeface="+mn-lt"/>
              </a:rPr>
            </a:br>
            <a:endParaRPr lang="en-US" sz="2400" i="1">
              <a:solidFill>
                <a:srgbClr val="00B050"/>
              </a:solidFill>
              <a:latin typeface="+mn-lt"/>
            </a:endParaRPr>
          </a:p>
        </p:txBody>
      </p:sp>
      <p:sp>
        <p:nvSpPr>
          <p:cNvPr id="4" name="Slide Number Placeholder 3">
            <a:extLst>
              <a:ext uri="{FF2B5EF4-FFF2-40B4-BE49-F238E27FC236}">
                <a16:creationId xmlns:a16="http://schemas.microsoft.com/office/drawing/2014/main" id="{2B296690-F849-41FF-98CD-8A6502770953}"/>
              </a:ext>
            </a:extLst>
          </p:cNvPr>
          <p:cNvSpPr>
            <a:spLocks noGrp="1"/>
          </p:cNvSpPr>
          <p:nvPr>
            <p:ph type="sldNum" sz="quarter" idx="12"/>
          </p:nvPr>
        </p:nvSpPr>
        <p:spPr/>
        <p:txBody>
          <a:bodyPr/>
          <a:lstStyle/>
          <a:p>
            <a:fld id="{93EA5974-C27A-495C-BA50-1CD3987349CB}" type="slidenum">
              <a:rPr lang="en-US" smtClean="0"/>
              <a:t>23</a:t>
            </a:fld>
            <a:endParaRPr lang="en-US"/>
          </a:p>
        </p:txBody>
      </p:sp>
    </p:spTree>
    <p:extLst>
      <p:ext uri="{BB962C8B-B14F-4D97-AF65-F5344CB8AC3E}">
        <p14:creationId xmlns:p14="http://schemas.microsoft.com/office/powerpoint/2010/main" val="2526264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5701-E513-4808-A1A9-85805D8F3EDB}"/>
              </a:ext>
            </a:extLst>
          </p:cNvPr>
          <p:cNvSpPr>
            <a:spLocks noGrp="1"/>
          </p:cNvSpPr>
          <p:nvPr>
            <p:ph type="title"/>
          </p:nvPr>
        </p:nvSpPr>
        <p:spPr/>
        <p:txBody>
          <a:bodyPr/>
          <a:lstStyle/>
          <a:p>
            <a:r>
              <a:rPr lang="en-US"/>
              <a:t>1.2.3 Ranh giới (Boundary)</a:t>
            </a:r>
          </a:p>
        </p:txBody>
      </p:sp>
      <p:sp>
        <p:nvSpPr>
          <p:cNvPr id="3" name="Content Placeholder 2">
            <a:extLst>
              <a:ext uri="{FF2B5EF4-FFF2-40B4-BE49-F238E27FC236}">
                <a16:creationId xmlns:a16="http://schemas.microsoft.com/office/drawing/2014/main" id="{69F54DED-561F-43A3-85BE-457A640A6D1B}"/>
              </a:ext>
            </a:extLst>
          </p:cNvPr>
          <p:cNvSpPr>
            <a:spLocks noGrp="1"/>
          </p:cNvSpPr>
          <p:nvPr>
            <p:ph idx="1"/>
          </p:nvPr>
        </p:nvSpPr>
        <p:spPr>
          <a:xfrm>
            <a:off x="2592925" y="1540189"/>
            <a:ext cx="8915400" cy="1888811"/>
          </a:xfrm>
        </p:spPr>
        <p:txBody>
          <a:bodyPr>
            <a:normAutofit/>
          </a:bodyPr>
          <a:lstStyle/>
          <a:p>
            <a:r>
              <a:rPr lang="en-US" sz="2200" b="1">
                <a:solidFill>
                  <a:srgbClr val="0070C0"/>
                </a:solidFill>
              </a:rPr>
              <a:t>Phạm vi vấn đề: </a:t>
            </a:r>
            <a:r>
              <a:rPr lang="en-US" sz="2000" b="1" i="1">
                <a:solidFill>
                  <a:srgbClr val="0070C0"/>
                </a:solidFill>
                <a:effectLst/>
                <a:latin typeface="+mn-lt"/>
              </a:rPr>
              <a:t>System Context</a:t>
            </a:r>
            <a:endParaRPr lang="en-US" sz="2200">
              <a:solidFill>
                <a:srgbClr val="0070C0"/>
              </a:solidFill>
            </a:endParaRPr>
          </a:p>
          <a:p>
            <a:pPr marL="400050" indent="0">
              <a:buNone/>
            </a:pPr>
            <a:r>
              <a:rPr lang="en-US" sz="2000">
                <a:solidFill>
                  <a:srgbClr val="000000"/>
                </a:solidFill>
                <a:latin typeface="+mn-lt"/>
              </a:rPr>
              <a:t>R</a:t>
            </a:r>
            <a:r>
              <a:rPr lang="en-US" sz="2000" b="0" i="0">
                <a:solidFill>
                  <a:srgbClr val="000000"/>
                </a:solidFill>
                <a:effectLst/>
                <a:latin typeface="+mn-lt"/>
              </a:rPr>
              <a:t>equirements engineer defines the system context properly </a:t>
            </a:r>
          </a:p>
          <a:p>
            <a:pPr marL="857250" indent="-457200">
              <a:buAutoNum type="alphaLcParenR"/>
            </a:pPr>
            <a:r>
              <a:rPr lang="en-US" sz="2000" b="0">
                <a:solidFill>
                  <a:srgbClr val="000000"/>
                </a:solidFill>
                <a:effectLst/>
                <a:latin typeface="+mn-lt"/>
              </a:rPr>
              <a:t>Defining the system boundary </a:t>
            </a:r>
          </a:p>
          <a:p>
            <a:pPr marL="857250" indent="-457200">
              <a:buAutoNum type="alphaLcParenR"/>
            </a:pPr>
            <a:r>
              <a:rPr lang="en-US" sz="2000" b="0">
                <a:solidFill>
                  <a:srgbClr val="000000"/>
                </a:solidFill>
                <a:effectLst/>
                <a:latin typeface="+mn-lt"/>
              </a:rPr>
              <a:t>Defining the context boundary:</a:t>
            </a:r>
            <a:endParaRPr lang="en-US" sz="2200">
              <a:latin typeface="+mn-lt"/>
            </a:endParaRPr>
          </a:p>
        </p:txBody>
      </p:sp>
      <p:sp>
        <p:nvSpPr>
          <p:cNvPr id="4" name="Slide Number Placeholder 3">
            <a:extLst>
              <a:ext uri="{FF2B5EF4-FFF2-40B4-BE49-F238E27FC236}">
                <a16:creationId xmlns:a16="http://schemas.microsoft.com/office/drawing/2014/main" id="{2B296690-F849-41FF-98CD-8A6502770953}"/>
              </a:ext>
            </a:extLst>
          </p:cNvPr>
          <p:cNvSpPr>
            <a:spLocks noGrp="1"/>
          </p:cNvSpPr>
          <p:nvPr>
            <p:ph type="sldNum" sz="quarter" idx="12"/>
          </p:nvPr>
        </p:nvSpPr>
        <p:spPr/>
        <p:txBody>
          <a:bodyPr/>
          <a:lstStyle/>
          <a:p>
            <a:fld id="{93EA5974-C27A-495C-BA50-1CD3987349CB}" type="slidenum">
              <a:rPr lang="en-US" smtClean="0"/>
              <a:t>24</a:t>
            </a:fld>
            <a:endParaRPr lang="en-US"/>
          </a:p>
        </p:txBody>
      </p:sp>
      <p:pic>
        <p:nvPicPr>
          <p:cNvPr id="6" name="Picture 5">
            <a:extLst>
              <a:ext uri="{FF2B5EF4-FFF2-40B4-BE49-F238E27FC236}">
                <a16:creationId xmlns:a16="http://schemas.microsoft.com/office/drawing/2014/main" id="{611E61BE-87D0-494B-8DAE-C6DD23D7036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933575" y="3346136"/>
            <a:ext cx="8889406" cy="3332071"/>
          </a:xfrm>
          <a:prstGeom prst="rect">
            <a:avLst/>
          </a:prstGeom>
        </p:spPr>
      </p:pic>
    </p:spTree>
    <p:extLst>
      <p:ext uri="{BB962C8B-B14F-4D97-AF65-F5344CB8AC3E}">
        <p14:creationId xmlns:p14="http://schemas.microsoft.com/office/powerpoint/2010/main" val="1894015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5701-E513-4808-A1A9-85805D8F3EDB}"/>
              </a:ext>
            </a:extLst>
          </p:cNvPr>
          <p:cNvSpPr>
            <a:spLocks noGrp="1"/>
          </p:cNvSpPr>
          <p:nvPr>
            <p:ph type="title"/>
          </p:nvPr>
        </p:nvSpPr>
        <p:spPr/>
        <p:txBody>
          <a:bodyPr/>
          <a:lstStyle/>
          <a:p>
            <a:r>
              <a:rPr lang="en-US"/>
              <a:t>1.2.3 Ranh giới (Boundary)</a:t>
            </a:r>
          </a:p>
        </p:txBody>
      </p:sp>
      <p:sp>
        <p:nvSpPr>
          <p:cNvPr id="3" name="Content Placeholder 2">
            <a:extLst>
              <a:ext uri="{FF2B5EF4-FFF2-40B4-BE49-F238E27FC236}">
                <a16:creationId xmlns:a16="http://schemas.microsoft.com/office/drawing/2014/main" id="{69F54DED-561F-43A3-85BE-457A640A6D1B}"/>
              </a:ext>
            </a:extLst>
          </p:cNvPr>
          <p:cNvSpPr>
            <a:spLocks noGrp="1"/>
          </p:cNvSpPr>
          <p:nvPr>
            <p:ph idx="1"/>
          </p:nvPr>
        </p:nvSpPr>
        <p:spPr>
          <a:xfrm>
            <a:off x="2589212" y="2133599"/>
            <a:ext cx="8915400" cy="4295775"/>
          </a:xfrm>
        </p:spPr>
        <p:txBody>
          <a:bodyPr>
            <a:normAutofit fontScale="92500" lnSpcReduction="10000"/>
          </a:bodyPr>
          <a:lstStyle/>
          <a:p>
            <a:pPr algn="just"/>
            <a:r>
              <a:rPr lang="en-US" sz="2400" b="1">
                <a:solidFill>
                  <a:srgbClr val="0070C0"/>
                </a:solidFill>
                <a:latin typeface="+mn-lt"/>
              </a:rPr>
              <a:t>Phạm vi vấn đề: </a:t>
            </a:r>
            <a:r>
              <a:rPr lang="en-US" sz="2400" b="1" i="1">
                <a:solidFill>
                  <a:srgbClr val="0070C0"/>
                </a:solidFill>
                <a:effectLst/>
                <a:latin typeface="+mn-lt"/>
              </a:rPr>
              <a:t>System Boundary</a:t>
            </a:r>
          </a:p>
          <a:p>
            <a:pPr marL="400050" indent="0" algn="just">
              <a:buNone/>
            </a:pPr>
            <a:r>
              <a:rPr lang="en-US" sz="2600" b="0" i="0">
                <a:solidFill>
                  <a:srgbClr val="000000"/>
                </a:solidFill>
                <a:effectLst/>
                <a:latin typeface="MinionPro-Regular"/>
              </a:rPr>
              <a:t>The system boundary separates the object of concern (i.e., the system) from its environment. When the system boundary is defined, the scope of the development as well as the aspects that are not part of the system are determined</a:t>
            </a:r>
            <a:endParaRPr lang="en-US" sz="1900" b="0" i="0">
              <a:solidFill>
                <a:srgbClr val="000000"/>
              </a:solidFill>
              <a:effectLst/>
              <a:latin typeface="MinionPro-Regular"/>
            </a:endParaRPr>
          </a:p>
          <a:p>
            <a:r>
              <a:rPr lang="en-US" sz="2400" b="1">
                <a:solidFill>
                  <a:srgbClr val="0070C0"/>
                </a:solidFill>
                <a:latin typeface="+mn-lt"/>
              </a:rPr>
              <a:t>Definition of System Boundary</a:t>
            </a:r>
          </a:p>
          <a:p>
            <a:pPr marL="457200" indent="0" algn="just">
              <a:buNone/>
            </a:pPr>
            <a:r>
              <a:rPr lang="en-US" sz="2600" b="0" i="1">
                <a:solidFill>
                  <a:srgbClr val="0070C0"/>
                </a:solidFill>
                <a:effectLst/>
                <a:latin typeface="MinionPro-Regular"/>
              </a:rPr>
              <a:t>The system boundary separates the system to be developed from its environment; i.e., it separates the part of the reality that can be modified or altered by the development process from aspects of the environment that cannot be changed or modified by the development process.</a:t>
            </a:r>
            <a:endParaRPr lang="en-US" sz="2200" i="1">
              <a:solidFill>
                <a:srgbClr val="0070C0"/>
              </a:solidFill>
            </a:endParaRPr>
          </a:p>
        </p:txBody>
      </p:sp>
      <p:sp>
        <p:nvSpPr>
          <p:cNvPr id="4" name="Slide Number Placeholder 3">
            <a:extLst>
              <a:ext uri="{FF2B5EF4-FFF2-40B4-BE49-F238E27FC236}">
                <a16:creationId xmlns:a16="http://schemas.microsoft.com/office/drawing/2014/main" id="{2B296690-F849-41FF-98CD-8A6502770953}"/>
              </a:ext>
            </a:extLst>
          </p:cNvPr>
          <p:cNvSpPr>
            <a:spLocks noGrp="1"/>
          </p:cNvSpPr>
          <p:nvPr>
            <p:ph type="sldNum" sz="quarter" idx="12"/>
          </p:nvPr>
        </p:nvSpPr>
        <p:spPr/>
        <p:txBody>
          <a:bodyPr/>
          <a:lstStyle/>
          <a:p>
            <a:fld id="{93EA5974-C27A-495C-BA50-1CD3987349CB}" type="slidenum">
              <a:rPr lang="en-US" smtClean="0"/>
              <a:t>25</a:t>
            </a:fld>
            <a:endParaRPr lang="en-US"/>
          </a:p>
        </p:txBody>
      </p:sp>
    </p:spTree>
    <p:extLst>
      <p:ext uri="{BB962C8B-B14F-4D97-AF65-F5344CB8AC3E}">
        <p14:creationId xmlns:p14="http://schemas.microsoft.com/office/powerpoint/2010/main" val="3801272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2B993ED-4832-494B-A95A-90EB8215F0E2}"/>
              </a:ext>
            </a:extLst>
          </p:cNvPr>
          <p:cNvPicPr>
            <a:picLocks noChangeAspect="1"/>
          </p:cNvPicPr>
          <p:nvPr/>
        </p:nvPicPr>
        <p:blipFill>
          <a:blip r:embed="rId2"/>
          <a:stretch>
            <a:fillRect/>
          </a:stretch>
        </p:blipFill>
        <p:spPr>
          <a:xfrm>
            <a:off x="4544637" y="3812787"/>
            <a:ext cx="7111805" cy="2797659"/>
          </a:xfrm>
          <a:prstGeom prst="rect">
            <a:avLst/>
          </a:prstGeom>
        </p:spPr>
      </p:pic>
      <p:sp>
        <p:nvSpPr>
          <p:cNvPr id="2" name="Title 1">
            <a:extLst>
              <a:ext uri="{FF2B5EF4-FFF2-40B4-BE49-F238E27FC236}">
                <a16:creationId xmlns:a16="http://schemas.microsoft.com/office/drawing/2014/main" id="{D4005701-E513-4808-A1A9-85805D8F3EDB}"/>
              </a:ext>
            </a:extLst>
          </p:cNvPr>
          <p:cNvSpPr>
            <a:spLocks noGrp="1"/>
          </p:cNvSpPr>
          <p:nvPr>
            <p:ph type="title"/>
          </p:nvPr>
        </p:nvSpPr>
        <p:spPr/>
        <p:txBody>
          <a:bodyPr/>
          <a:lstStyle/>
          <a:p>
            <a:r>
              <a:rPr lang="en-US"/>
              <a:t>1.2.3 Ranh giới (Boundary)</a:t>
            </a:r>
          </a:p>
        </p:txBody>
      </p:sp>
      <p:pic>
        <p:nvPicPr>
          <p:cNvPr id="6" name="Content Placeholder 5">
            <a:extLst>
              <a:ext uri="{FF2B5EF4-FFF2-40B4-BE49-F238E27FC236}">
                <a16:creationId xmlns:a16="http://schemas.microsoft.com/office/drawing/2014/main" id="{4A8A88F5-067C-4698-9A93-78D9723C3A34}"/>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25000"/>
                    </a14:imgEffect>
                    <a14:imgEffect>
                      <a14:brightnessContrast contrast="-40000"/>
                    </a14:imgEffect>
                  </a14:imgLayer>
                </a14:imgProps>
              </a:ext>
            </a:extLst>
          </a:blip>
          <a:stretch>
            <a:fillRect/>
          </a:stretch>
        </p:blipFill>
        <p:spPr>
          <a:xfrm>
            <a:off x="941012" y="1267367"/>
            <a:ext cx="5949950" cy="2797659"/>
          </a:xfrm>
        </p:spPr>
      </p:pic>
      <p:sp>
        <p:nvSpPr>
          <p:cNvPr id="4" name="Slide Number Placeholder 3">
            <a:extLst>
              <a:ext uri="{FF2B5EF4-FFF2-40B4-BE49-F238E27FC236}">
                <a16:creationId xmlns:a16="http://schemas.microsoft.com/office/drawing/2014/main" id="{2B296690-F849-41FF-98CD-8A6502770953}"/>
              </a:ext>
            </a:extLst>
          </p:cNvPr>
          <p:cNvSpPr>
            <a:spLocks noGrp="1"/>
          </p:cNvSpPr>
          <p:nvPr>
            <p:ph type="sldNum" sz="quarter" idx="12"/>
          </p:nvPr>
        </p:nvSpPr>
        <p:spPr/>
        <p:txBody>
          <a:bodyPr/>
          <a:lstStyle/>
          <a:p>
            <a:fld id="{93EA5974-C27A-495C-BA50-1CD3987349CB}" type="slidenum">
              <a:rPr lang="en-US" smtClean="0"/>
              <a:t>26</a:t>
            </a:fld>
            <a:endParaRPr lang="en-US"/>
          </a:p>
        </p:txBody>
      </p:sp>
      <p:sp>
        <p:nvSpPr>
          <p:cNvPr id="10" name="TextBox 9">
            <a:extLst>
              <a:ext uri="{FF2B5EF4-FFF2-40B4-BE49-F238E27FC236}">
                <a16:creationId xmlns:a16="http://schemas.microsoft.com/office/drawing/2014/main" id="{2C912A67-2E8D-445E-86EC-01E522882A64}"/>
              </a:ext>
            </a:extLst>
          </p:cNvPr>
          <p:cNvSpPr txBox="1"/>
          <p:nvPr/>
        </p:nvSpPr>
        <p:spPr>
          <a:xfrm>
            <a:off x="7062907" y="1698517"/>
            <a:ext cx="3524131" cy="1200329"/>
          </a:xfrm>
          <a:prstGeom prst="rect">
            <a:avLst/>
          </a:prstGeom>
          <a:noFill/>
        </p:spPr>
        <p:txBody>
          <a:bodyPr wrap="square">
            <a:spAutoFit/>
          </a:bodyPr>
          <a:lstStyle/>
          <a:p>
            <a:r>
              <a:rPr lang="en-US" sz="2400" b="0" i="1">
                <a:solidFill>
                  <a:srgbClr val="0070C0"/>
                </a:solidFill>
                <a:effectLst/>
                <a:latin typeface="MyriadPro-It"/>
              </a:rPr>
              <a:t>Types of aspects within the system context</a:t>
            </a:r>
            <a:r>
              <a:rPr lang="en-US" sz="2400">
                <a:solidFill>
                  <a:srgbClr val="0070C0"/>
                </a:solidFill>
              </a:rPr>
              <a:t> </a:t>
            </a:r>
            <a:br>
              <a:rPr lang="en-US" sz="2400">
                <a:solidFill>
                  <a:srgbClr val="0070C0"/>
                </a:solidFill>
              </a:rPr>
            </a:br>
            <a:endParaRPr lang="en-US" sz="2400">
              <a:solidFill>
                <a:srgbClr val="0070C0"/>
              </a:solidFill>
            </a:endParaRPr>
          </a:p>
        </p:txBody>
      </p:sp>
      <p:sp>
        <p:nvSpPr>
          <p:cNvPr id="12" name="TextBox 11">
            <a:extLst>
              <a:ext uri="{FF2B5EF4-FFF2-40B4-BE49-F238E27FC236}">
                <a16:creationId xmlns:a16="http://schemas.microsoft.com/office/drawing/2014/main" id="{E2550492-B0D0-4B70-A231-A48ED6FA2255}"/>
              </a:ext>
            </a:extLst>
          </p:cNvPr>
          <p:cNvSpPr txBox="1"/>
          <p:nvPr/>
        </p:nvSpPr>
        <p:spPr>
          <a:xfrm>
            <a:off x="1800225" y="5128968"/>
            <a:ext cx="3038709" cy="1200329"/>
          </a:xfrm>
          <a:prstGeom prst="rect">
            <a:avLst/>
          </a:prstGeom>
          <a:noFill/>
        </p:spPr>
        <p:txBody>
          <a:bodyPr wrap="square">
            <a:spAutoFit/>
          </a:bodyPr>
          <a:lstStyle/>
          <a:p>
            <a:r>
              <a:rPr lang="en-US" sz="2400" b="0" i="1">
                <a:solidFill>
                  <a:srgbClr val="0070C0"/>
                </a:solidFill>
                <a:effectLst/>
                <a:latin typeface="MyriadPro-It"/>
              </a:rPr>
              <a:t>Gray zone of the system boundary</a:t>
            </a:r>
            <a:r>
              <a:rPr lang="en-US" sz="2400">
                <a:solidFill>
                  <a:srgbClr val="0070C0"/>
                </a:solidFill>
              </a:rPr>
              <a:t> </a:t>
            </a:r>
            <a:br>
              <a:rPr lang="en-US" sz="2400">
                <a:solidFill>
                  <a:srgbClr val="0070C0"/>
                </a:solidFill>
              </a:rPr>
            </a:br>
            <a:endParaRPr lang="en-US" sz="2400">
              <a:solidFill>
                <a:srgbClr val="0070C0"/>
              </a:solidFill>
            </a:endParaRPr>
          </a:p>
        </p:txBody>
      </p:sp>
    </p:spTree>
    <p:extLst>
      <p:ext uri="{BB962C8B-B14F-4D97-AF65-F5344CB8AC3E}">
        <p14:creationId xmlns:p14="http://schemas.microsoft.com/office/powerpoint/2010/main" val="1708506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5701-E513-4808-A1A9-85805D8F3EDB}"/>
              </a:ext>
            </a:extLst>
          </p:cNvPr>
          <p:cNvSpPr>
            <a:spLocks noGrp="1"/>
          </p:cNvSpPr>
          <p:nvPr>
            <p:ph type="title"/>
          </p:nvPr>
        </p:nvSpPr>
        <p:spPr/>
        <p:txBody>
          <a:bodyPr/>
          <a:lstStyle/>
          <a:p>
            <a:r>
              <a:rPr lang="en-US"/>
              <a:t>1.2.3 Ranh giới (Boundary)</a:t>
            </a:r>
          </a:p>
        </p:txBody>
      </p:sp>
      <p:sp>
        <p:nvSpPr>
          <p:cNvPr id="3" name="Content Placeholder 2">
            <a:extLst>
              <a:ext uri="{FF2B5EF4-FFF2-40B4-BE49-F238E27FC236}">
                <a16:creationId xmlns:a16="http://schemas.microsoft.com/office/drawing/2014/main" id="{69F54DED-561F-43A3-85BE-457A640A6D1B}"/>
              </a:ext>
            </a:extLst>
          </p:cNvPr>
          <p:cNvSpPr>
            <a:spLocks noGrp="1"/>
          </p:cNvSpPr>
          <p:nvPr>
            <p:ph idx="1"/>
          </p:nvPr>
        </p:nvSpPr>
        <p:spPr>
          <a:xfrm>
            <a:off x="2589212" y="2133599"/>
            <a:ext cx="8915400" cy="4295775"/>
          </a:xfrm>
        </p:spPr>
        <p:txBody>
          <a:bodyPr>
            <a:normAutofit fontScale="92500" lnSpcReduction="20000"/>
          </a:bodyPr>
          <a:lstStyle/>
          <a:p>
            <a:pPr algn="just"/>
            <a:r>
              <a:rPr lang="en-US" sz="2400" b="1">
                <a:solidFill>
                  <a:srgbClr val="0070C0"/>
                </a:solidFill>
                <a:latin typeface="+mn-lt"/>
              </a:rPr>
              <a:t>Phạm vi vấn đề: Context Boundary</a:t>
            </a:r>
          </a:p>
          <a:p>
            <a:pPr marL="400050" indent="0" algn="just">
              <a:buNone/>
            </a:pPr>
            <a:r>
              <a:rPr lang="en-US" sz="2600" b="0" i="0">
                <a:solidFill>
                  <a:srgbClr val="000000"/>
                </a:solidFill>
                <a:effectLst/>
                <a:latin typeface="MinionPro-Regular"/>
              </a:rPr>
              <a:t>The context boundary distinguishes between context aspects, i.e., those aspects of the environment that need to be taken into account during requirements engineering (e.g., as requirements sources) and those aspects that are irrelevant for the system</a:t>
            </a:r>
            <a:br>
              <a:rPr lang="en-US" sz="2800"/>
            </a:br>
            <a:endParaRPr lang="en-US" sz="2800"/>
          </a:p>
          <a:p>
            <a:pPr algn="just"/>
            <a:r>
              <a:rPr lang="en-US" sz="2400" b="1">
                <a:solidFill>
                  <a:srgbClr val="0070C0"/>
                </a:solidFill>
                <a:latin typeface="+mn-lt"/>
              </a:rPr>
              <a:t>Definition of Context Boundary</a:t>
            </a:r>
          </a:p>
          <a:p>
            <a:pPr marL="457200" indent="0" algn="just">
              <a:buNone/>
            </a:pPr>
            <a:r>
              <a:rPr lang="en-US" sz="2600" b="0" i="1">
                <a:solidFill>
                  <a:srgbClr val="0070C0"/>
                </a:solidFill>
                <a:effectLst/>
                <a:latin typeface="MinionPro-Regular"/>
              </a:rPr>
              <a:t>The context boundary separates the relevant part of the environment of a system to be developed from the irrelevant part, i.e., the part that does not influence the system to be developed and, thus, does not have to be considered during requirements engineering.</a:t>
            </a:r>
          </a:p>
        </p:txBody>
      </p:sp>
      <p:sp>
        <p:nvSpPr>
          <p:cNvPr id="4" name="Slide Number Placeholder 3">
            <a:extLst>
              <a:ext uri="{FF2B5EF4-FFF2-40B4-BE49-F238E27FC236}">
                <a16:creationId xmlns:a16="http://schemas.microsoft.com/office/drawing/2014/main" id="{2B296690-F849-41FF-98CD-8A6502770953}"/>
              </a:ext>
            </a:extLst>
          </p:cNvPr>
          <p:cNvSpPr>
            <a:spLocks noGrp="1"/>
          </p:cNvSpPr>
          <p:nvPr>
            <p:ph type="sldNum" sz="quarter" idx="12"/>
          </p:nvPr>
        </p:nvSpPr>
        <p:spPr/>
        <p:txBody>
          <a:bodyPr/>
          <a:lstStyle/>
          <a:p>
            <a:fld id="{93EA5974-C27A-495C-BA50-1CD3987349CB}" type="slidenum">
              <a:rPr lang="en-US" smtClean="0"/>
              <a:t>27</a:t>
            </a:fld>
            <a:endParaRPr lang="en-US"/>
          </a:p>
        </p:txBody>
      </p:sp>
    </p:spTree>
    <p:extLst>
      <p:ext uri="{BB962C8B-B14F-4D97-AF65-F5344CB8AC3E}">
        <p14:creationId xmlns:p14="http://schemas.microsoft.com/office/powerpoint/2010/main" val="2264580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5701-E513-4808-A1A9-85805D8F3EDB}"/>
              </a:ext>
            </a:extLst>
          </p:cNvPr>
          <p:cNvSpPr>
            <a:spLocks noGrp="1"/>
          </p:cNvSpPr>
          <p:nvPr>
            <p:ph type="title"/>
          </p:nvPr>
        </p:nvSpPr>
        <p:spPr/>
        <p:txBody>
          <a:bodyPr/>
          <a:lstStyle/>
          <a:p>
            <a:r>
              <a:rPr lang="en-US"/>
              <a:t>1.2.3 Ranh giới (Boundary)</a:t>
            </a:r>
          </a:p>
        </p:txBody>
      </p:sp>
      <p:sp>
        <p:nvSpPr>
          <p:cNvPr id="4" name="Slide Number Placeholder 3">
            <a:extLst>
              <a:ext uri="{FF2B5EF4-FFF2-40B4-BE49-F238E27FC236}">
                <a16:creationId xmlns:a16="http://schemas.microsoft.com/office/drawing/2014/main" id="{2B296690-F849-41FF-98CD-8A6502770953}"/>
              </a:ext>
            </a:extLst>
          </p:cNvPr>
          <p:cNvSpPr>
            <a:spLocks noGrp="1"/>
          </p:cNvSpPr>
          <p:nvPr>
            <p:ph type="sldNum" sz="quarter" idx="12"/>
          </p:nvPr>
        </p:nvSpPr>
        <p:spPr/>
        <p:txBody>
          <a:bodyPr/>
          <a:lstStyle/>
          <a:p>
            <a:fld id="{93EA5974-C27A-495C-BA50-1CD3987349CB}" type="slidenum">
              <a:rPr lang="en-US" smtClean="0"/>
              <a:t>28</a:t>
            </a:fld>
            <a:endParaRPr lang="en-US"/>
          </a:p>
        </p:txBody>
      </p:sp>
      <p:pic>
        <p:nvPicPr>
          <p:cNvPr id="9" name="Content Placeholder 8">
            <a:extLst>
              <a:ext uri="{FF2B5EF4-FFF2-40B4-BE49-F238E27FC236}">
                <a16:creationId xmlns:a16="http://schemas.microsoft.com/office/drawing/2014/main" id="{8DA9ED64-2839-450C-85B3-273447CA54C6}"/>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046810" y="1905000"/>
            <a:ext cx="7972425" cy="3638550"/>
          </a:xfrm>
        </p:spPr>
      </p:pic>
      <p:sp>
        <p:nvSpPr>
          <p:cNvPr id="13" name="TextBox 12">
            <a:extLst>
              <a:ext uri="{FF2B5EF4-FFF2-40B4-BE49-F238E27FC236}">
                <a16:creationId xmlns:a16="http://schemas.microsoft.com/office/drawing/2014/main" id="{9F47C579-03B0-4488-8049-DFB0F710E6C7}"/>
              </a:ext>
            </a:extLst>
          </p:cNvPr>
          <p:cNvSpPr txBox="1"/>
          <p:nvPr/>
        </p:nvSpPr>
        <p:spPr>
          <a:xfrm>
            <a:off x="3046810" y="5715924"/>
            <a:ext cx="8559403" cy="830997"/>
          </a:xfrm>
          <a:prstGeom prst="rect">
            <a:avLst/>
          </a:prstGeom>
          <a:noFill/>
        </p:spPr>
        <p:txBody>
          <a:bodyPr wrap="square">
            <a:spAutoFit/>
          </a:bodyPr>
          <a:lstStyle/>
          <a:p>
            <a:r>
              <a:rPr lang="en-US" sz="2400" b="0" i="1">
                <a:solidFill>
                  <a:srgbClr val="0070C0"/>
                </a:solidFill>
                <a:effectLst/>
              </a:rPr>
              <a:t>Gray zone between system context and irrelevant environment</a:t>
            </a:r>
            <a:r>
              <a:rPr lang="en-US" sz="2400">
                <a:solidFill>
                  <a:srgbClr val="0070C0"/>
                </a:solidFill>
              </a:rPr>
              <a:t> </a:t>
            </a:r>
            <a:br>
              <a:rPr lang="en-US" sz="2400">
                <a:solidFill>
                  <a:srgbClr val="0070C0"/>
                </a:solidFill>
              </a:rPr>
            </a:br>
            <a:endParaRPr lang="en-US" sz="2400">
              <a:solidFill>
                <a:srgbClr val="0070C0"/>
              </a:solidFill>
            </a:endParaRPr>
          </a:p>
        </p:txBody>
      </p:sp>
    </p:spTree>
    <p:extLst>
      <p:ext uri="{BB962C8B-B14F-4D97-AF65-F5344CB8AC3E}">
        <p14:creationId xmlns:p14="http://schemas.microsoft.com/office/powerpoint/2010/main" val="4105458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5701-E513-4808-A1A9-85805D8F3EDB}"/>
              </a:ext>
            </a:extLst>
          </p:cNvPr>
          <p:cNvSpPr>
            <a:spLocks noGrp="1"/>
          </p:cNvSpPr>
          <p:nvPr>
            <p:ph type="title"/>
          </p:nvPr>
        </p:nvSpPr>
        <p:spPr/>
        <p:txBody>
          <a:bodyPr/>
          <a:lstStyle/>
          <a:p>
            <a:r>
              <a:rPr lang="en-US"/>
              <a:t>1.2.3 Ranh giới (Boundary)</a:t>
            </a:r>
          </a:p>
        </p:txBody>
      </p:sp>
      <p:sp>
        <p:nvSpPr>
          <p:cNvPr id="3" name="Content Placeholder 2">
            <a:extLst>
              <a:ext uri="{FF2B5EF4-FFF2-40B4-BE49-F238E27FC236}">
                <a16:creationId xmlns:a16="http://schemas.microsoft.com/office/drawing/2014/main" id="{69F54DED-561F-43A3-85BE-457A640A6D1B}"/>
              </a:ext>
            </a:extLst>
          </p:cNvPr>
          <p:cNvSpPr>
            <a:spLocks noGrp="1"/>
          </p:cNvSpPr>
          <p:nvPr>
            <p:ph idx="1"/>
          </p:nvPr>
        </p:nvSpPr>
        <p:spPr/>
        <p:txBody>
          <a:bodyPr>
            <a:normAutofit/>
          </a:bodyPr>
          <a:lstStyle/>
          <a:p>
            <a:r>
              <a:rPr lang="en-US" sz="2400"/>
              <a:t>Phạm vi các mối quan hệ</a:t>
            </a:r>
          </a:p>
          <a:p>
            <a:pPr marL="514350" indent="0" algn="ctr">
              <a:buNone/>
            </a:pPr>
            <a:r>
              <a:rPr lang="en-US" sz="2400" b="1">
                <a:solidFill>
                  <a:srgbClr val="0070C0"/>
                </a:solidFill>
              </a:rPr>
              <a:t>Xác định ranh giới giữa CUSTOMERS, </a:t>
            </a:r>
          </a:p>
          <a:p>
            <a:pPr marL="514350" indent="0" algn="ctr">
              <a:buNone/>
            </a:pPr>
            <a:r>
              <a:rPr lang="en-US" sz="2400" b="1">
                <a:solidFill>
                  <a:srgbClr val="0070C0"/>
                </a:solidFill>
              </a:rPr>
              <a:t>PRODUCT OWNERS và FREELANCERS</a:t>
            </a:r>
          </a:p>
          <a:p>
            <a:endParaRPr lang="en-US" sz="2400"/>
          </a:p>
          <a:p>
            <a:r>
              <a:rPr lang="en-US" sz="2400"/>
              <a:t>Trang thiết bị phục vụ lấy yêu cầu</a:t>
            </a:r>
          </a:p>
          <a:p>
            <a:pPr marL="0" indent="0" algn="ctr">
              <a:buNone/>
            </a:pPr>
            <a:r>
              <a:rPr lang="en-US" sz="2400" b="1">
                <a:solidFill>
                  <a:srgbClr val="0070C0"/>
                </a:solidFill>
              </a:rPr>
              <a:t>TÍNH SẴN SÀNG</a:t>
            </a:r>
          </a:p>
          <a:p>
            <a:endParaRPr lang="en-US" sz="2400"/>
          </a:p>
        </p:txBody>
      </p:sp>
      <p:sp>
        <p:nvSpPr>
          <p:cNvPr id="4" name="Slide Number Placeholder 3">
            <a:extLst>
              <a:ext uri="{FF2B5EF4-FFF2-40B4-BE49-F238E27FC236}">
                <a16:creationId xmlns:a16="http://schemas.microsoft.com/office/drawing/2014/main" id="{2B296690-F849-41FF-98CD-8A6502770953}"/>
              </a:ext>
            </a:extLst>
          </p:cNvPr>
          <p:cNvSpPr>
            <a:spLocks noGrp="1"/>
          </p:cNvSpPr>
          <p:nvPr>
            <p:ph type="sldNum" sz="quarter" idx="12"/>
          </p:nvPr>
        </p:nvSpPr>
        <p:spPr/>
        <p:txBody>
          <a:bodyPr/>
          <a:lstStyle/>
          <a:p>
            <a:fld id="{93EA5974-C27A-495C-BA50-1CD3987349CB}" type="slidenum">
              <a:rPr lang="en-US" smtClean="0"/>
              <a:t>29</a:t>
            </a:fld>
            <a:endParaRPr lang="en-US"/>
          </a:p>
        </p:txBody>
      </p:sp>
    </p:spTree>
    <p:extLst>
      <p:ext uri="{BB962C8B-B14F-4D97-AF65-F5344CB8AC3E}">
        <p14:creationId xmlns:p14="http://schemas.microsoft.com/office/powerpoint/2010/main" val="2589811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E3D6-C5A9-422F-A6C8-EBAA89D4B465}"/>
              </a:ext>
            </a:extLst>
          </p:cNvPr>
          <p:cNvSpPr>
            <a:spLocks noGrp="1"/>
          </p:cNvSpPr>
          <p:nvPr>
            <p:ph type="title"/>
          </p:nvPr>
        </p:nvSpPr>
        <p:spPr>
          <a:xfrm>
            <a:off x="2592925" y="624110"/>
            <a:ext cx="8911687" cy="1509490"/>
          </a:xfrm>
        </p:spPr>
        <p:txBody>
          <a:bodyPr>
            <a:normAutofit fontScale="90000"/>
          </a:bodyPr>
          <a:lstStyle/>
          <a:p>
            <a:r>
              <a:rPr lang="en-US"/>
              <a:t>MỤC TIÊU MÔN HỌC</a:t>
            </a:r>
            <a:br>
              <a:rPr lang="en-US"/>
            </a:br>
            <a:br>
              <a:rPr lang="en-US"/>
            </a:br>
            <a:r>
              <a:rPr lang="en-US" sz="2400" b="1">
                <a:solidFill>
                  <a:srgbClr val="00B0F0"/>
                </a:solidFill>
              </a:rPr>
              <a:t>Sinh viên có khả năng:</a:t>
            </a:r>
            <a:endParaRPr lang="en-US" b="1">
              <a:solidFill>
                <a:srgbClr val="00B0F0"/>
              </a:solidFill>
            </a:endParaRPr>
          </a:p>
        </p:txBody>
      </p:sp>
      <p:sp>
        <p:nvSpPr>
          <p:cNvPr id="3" name="Content Placeholder 2">
            <a:extLst>
              <a:ext uri="{FF2B5EF4-FFF2-40B4-BE49-F238E27FC236}">
                <a16:creationId xmlns:a16="http://schemas.microsoft.com/office/drawing/2014/main" id="{9F2D58FB-9A88-42E2-AD70-B6C58368BF35}"/>
              </a:ext>
            </a:extLst>
          </p:cNvPr>
          <p:cNvSpPr>
            <a:spLocks noGrp="1"/>
          </p:cNvSpPr>
          <p:nvPr>
            <p:ph idx="1"/>
          </p:nvPr>
        </p:nvSpPr>
        <p:spPr>
          <a:xfrm>
            <a:off x="2589212" y="2133600"/>
            <a:ext cx="8915400" cy="3998976"/>
          </a:xfrm>
        </p:spPr>
        <p:txBody>
          <a:bodyPr>
            <a:normAutofit/>
          </a:bodyPr>
          <a:lstStyle/>
          <a:p>
            <a:pPr algn="just"/>
            <a:r>
              <a:rPr lang="fr-FR" sz="2400">
                <a:effectLst/>
                <a:latin typeface="Times New Roman" panose="02020603050405020304" pitchFamily="18" charset="0"/>
                <a:ea typeface="MS Mincho" panose="02020609040205080304" pitchFamily="49" charset="-128"/>
              </a:rPr>
              <a:t>Nắm rõ kiến thức cơ bản về yêu cầu phần mềm và ảnh hưởng của yêu cầu tới toàn bộ dự án phát triển phần mềm.</a:t>
            </a:r>
            <a:endParaRPr lang="en-US" sz="2400">
              <a:effectLst/>
              <a:latin typeface="Times New Roman" panose="02020603050405020304" pitchFamily="18" charset="0"/>
              <a:ea typeface="MS Mincho" panose="02020609040205080304" pitchFamily="49" charset="-128"/>
            </a:endParaRPr>
          </a:p>
          <a:p>
            <a:r>
              <a:rPr lang="fr-FR" sz="2400">
                <a:latin typeface="Times New Roman" panose="02020603050405020304" pitchFamily="18" charset="0"/>
                <a:ea typeface="MS Mincho" panose="02020609040205080304" pitchFamily="49" charset="-128"/>
              </a:rPr>
              <a:t>Áp dụng quy trình phân tích yêu cầu phần mềm và đánh giá chất lượng yêu cầu.</a:t>
            </a:r>
            <a:endParaRPr lang="en-US" sz="2400">
              <a:latin typeface="Times New Roman" panose="02020603050405020304" pitchFamily="18" charset="0"/>
              <a:ea typeface="MS Mincho" panose="02020609040205080304" pitchFamily="49" charset="-128"/>
            </a:endParaRPr>
          </a:p>
          <a:p>
            <a:pPr lvl="0">
              <a:lnSpc>
                <a:spcPct val="115000"/>
              </a:lnSpc>
            </a:pPr>
            <a:r>
              <a:rPr lang="fr-FR" sz="2400">
                <a:latin typeface="Times New Roman" panose="02020603050405020304" pitchFamily="18" charset="0"/>
                <a:ea typeface="MS Mincho" panose="02020609040205080304" pitchFamily="49" charset="-128"/>
              </a:rPr>
              <a:t>Vận dụng kiến thức kỹ nghệ yêu cầu vào việc khai thác và thu thập yêu cầu cho dự án công nghệ phần mềm.</a:t>
            </a:r>
          </a:p>
          <a:p>
            <a:pPr lvl="0">
              <a:lnSpc>
                <a:spcPct val="115000"/>
              </a:lnSpc>
            </a:pPr>
            <a:r>
              <a:rPr lang="fr-FR" sz="2400">
                <a:latin typeface="Times New Roman" panose="02020603050405020304" pitchFamily="18" charset="0"/>
                <a:ea typeface="MS Mincho" panose="02020609040205080304" pitchFamily="49" charset="-128"/>
              </a:rPr>
              <a:t>Tổ chức và biên tập các tài liệu kỹ thuật trong kỹ nghệ yêu cầu</a:t>
            </a:r>
            <a:endParaRPr lang="en-US" sz="2400">
              <a:latin typeface="Times New Roman" panose="02020603050405020304" pitchFamily="18" charset="0"/>
              <a:ea typeface="MS Mincho" panose="02020609040205080304" pitchFamily="49" charset="-128"/>
            </a:endParaRPr>
          </a:p>
          <a:p>
            <a:endParaRPr lang="en-US" sz="2400"/>
          </a:p>
        </p:txBody>
      </p:sp>
      <p:sp>
        <p:nvSpPr>
          <p:cNvPr id="5" name="Slide Number Placeholder 4">
            <a:extLst>
              <a:ext uri="{FF2B5EF4-FFF2-40B4-BE49-F238E27FC236}">
                <a16:creationId xmlns:a16="http://schemas.microsoft.com/office/drawing/2014/main" id="{2FBAA0E7-B159-4DFD-A69B-69FDA2F1D427}"/>
              </a:ext>
            </a:extLst>
          </p:cNvPr>
          <p:cNvSpPr>
            <a:spLocks noGrp="1"/>
          </p:cNvSpPr>
          <p:nvPr>
            <p:ph type="sldNum" sz="quarter" idx="12"/>
          </p:nvPr>
        </p:nvSpPr>
        <p:spPr/>
        <p:txBody>
          <a:bodyPr/>
          <a:lstStyle/>
          <a:p>
            <a:fld id="{93EA5974-C27A-495C-BA50-1CD3987349CB}" type="slidenum">
              <a:rPr lang="en-US" smtClean="0"/>
              <a:pPr/>
              <a:t>3</a:t>
            </a:fld>
            <a:endParaRPr lang="en-US"/>
          </a:p>
        </p:txBody>
      </p:sp>
    </p:spTree>
    <p:extLst>
      <p:ext uri="{BB962C8B-B14F-4D97-AF65-F5344CB8AC3E}">
        <p14:creationId xmlns:p14="http://schemas.microsoft.com/office/powerpoint/2010/main" val="121209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5701-E513-4808-A1A9-85805D8F3EDB}"/>
              </a:ext>
            </a:extLst>
          </p:cNvPr>
          <p:cNvSpPr>
            <a:spLocks noGrp="1"/>
          </p:cNvSpPr>
          <p:nvPr>
            <p:ph type="title"/>
          </p:nvPr>
        </p:nvSpPr>
        <p:spPr/>
        <p:txBody>
          <a:bodyPr/>
          <a:lstStyle/>
          <a:p>
            <a:r>
              <a:rPr lang="en-US"/>
              <a:t>1.2.3 Ranh giới (Boundary)</a:t>
            </a:r>
          </a:p>
        </p:txBody>
      </p:sp>
      <p:sp>
        <p:nvSpPr>
          <p:cNvPr id="3" name="Content Placeholder 2">
            <a:extLst>
              <a:ext uri="{FF2B5EF4-FFF2-40B4-BE49-F238E27FC236}">
                <a16:creationId xmlns:a16="http://schemas.microsoft.com/office/drawing/2014/main" id="{69F54DED-561F-43A3-85BE-457A640A6D1B}"/>
              </a:ext>
            </a:extLst>
          </p:cNvPr>
          <p:cNvSpPr>
            <a:spLocks noGrp="1"/>
          </p:cNvSpPr>
          <p:nvPr>
            <p:ph idx="1"/>
          </p:nvPr>
        </p:nvSpPr>
        <p:spPr/>
        <p:txBody>
          <a:bodyPr>
            <a:normAutofit/>
          </a:bodyPr>
          <a:lstStyle/>
          <a:p>
            <a:r>
              <a:rPr lang="en-US" sz="2400"/>
              <a:t>Truyền thông trong quá trình lấy yêu cầu</a:t>
            </a:r>
          </a:p>
          <a:p>
            <a:r>
              <a:rPr lang="en-US" sz="2400"/>
              <a:t>Xử lý rủi ro trong quá trình lấy yêu cầu</a:t>
            </a:r>
          </a:p>
          <a:p>
            <a:r>
              <a:rPr lang="en-US" sz="2400"/>
              <a:t>Bài học cho đội nhóm (RE teams</a:t>
            </a:r>
          </a:p>
          <a:p>
            <a:endParaRPr lang="en-US" sz="2400"/>
          </a:p>
          <a:p>
            <a:endParaRPr lang="en-US" sz="2400"/>
          </a:p>
        </p:txBody>
      </p:sp>
      <p:sp>
        <p:nvSpPr>
          <p:cNvPr id="4" name="Slide Number Placeholder 3">
            <a:extLst>
              <a:ext uri="{FF2B5EF4-FFF2-40B4-BE49-F238E27FC236}">
                <a16:creationId xmlns:a16="http://schemas.microsoft.com/office/drawing/2014/main" id="{2B296690-F849-41FF-98CD-8A6502770953}"/>
              </a:ext>
            </a:extLst>
          </p:cNvPr>
          <p:cNvSpPr>
            <a:spLocks noGrp="1"/>
          </p:cNvSpPr>
          <p:nvPr>
            <p:ph type="sldNum" sz="quarter" idx="12"/>
          </p:nvPr>
        </p:nvSpPr>
        <p:spPr/>
        <p:txBody>
          <a:bodyPr/>
          <a:lstStyle/>
          <a:p>
            <a:fld id="{93EA5974-C27A-495C-BA50-1CD3987349CB}" type="slidenum">
              <a:rPr lang="en-US" smtClean="0"/>
              <a:t>30</a:t>
            </a:fld>
            <a:endParaRPr lang="en-US"/>
          </a:p>
        </p:txBody>
      </p:sp>
    </p:spTree>
    <p:extLst>
      <p:ext uri="{BB962C8B-B14F-4D97-AF65-F5344CB8AC3E}">
        <p14:creationId xmlns:p14="http://schemas.microsoft.com/office/powerpoint/2010/main" val="2714802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24D1-0E2C-428B-9C85-5A76533D6392}"/>
              </a:ext>
            </a:extLst>
          </p:cNvPr>
          <p:cNvSpPr>
            <a:spLocks noGrp="1"/>
          </p:cNvSpPr>
          <p:nvPr>
            <p:ph type="title"/>
          </p:nvPr>
        </p:nvSpPr>
        <p:spPr/>
        <p:txBody>
          <a:bodyPr>
            <a:normAutofit/>
          </a:bodyPr>
          <a:lstStyle/>
          <a:p>
            <a:r>
              <a:rPr lang="en-US"/>
              <a:t>1.2.4 Các bên liên quan (</a:t>
            </a:r>
            <a:r>
              <a:rPr lang="en-US" sz="3600"/>
              <a:t>StakeHolder</a:t>
            </a:r>
            <a:r>
              <a:rPr lang="en-US"/>
              <a:t>)</a:t>
            </a:r>
          </a:p>
        </p:txBody>
      </p:sp>
      <p:sp>
        <p:nvSpPr>
          <p:cNvPr id="3" name="Content Placeholder 2">
            <a:extLst>
              <a:ext uri="{FF2B5EF4-FFF2-40B4-BE49-F238E27FC236}">
                <a16:creationId xmlns:a16="http://schemas.microsoft.com/office/drawing/2014/main" id="{DC2FFAE5-A41E-4FCF-B0E4-DDAC247D3031}"/>
              </a:ext>
            </a:extLst>
          </p:cNvPr>
          <p:cNvSpPr>
            <a:spLocks noGrp="1"/>
          </p:cNvSpPr>
          <p:nvPr>
            <p:ph idx="1"/>
          </p:nvPr>
        </p:nvSpPr>
        <p:spPr/>
        <p:txBody>
          <a:bodyPr>
            <a:normAutofit lnSpcReduction="10000"/>
          </a:bodyPr>
          <a:lstStyle/>
          <a:p>
            <a:r>
              <a:rPr lang="en-US" sz="2400" b="0" i="1">
                <a:solidFill>
                  <a:srgbClr val="0070C0"/>
                </a:solidFill>
                <a:effectLst/>
                <a:latin typeface="+mn-lt"/>
              </a:rPr>
              <a:t>Stakeholder</a:t>
            </a:r>
            <a:br>
              <a:rPr lang="en-US" sz="2400" b="0" i="1">
                <a:solidFill>
                  <a:srgbClr val="000000"/>
                </a:solidFill>
                <a:effectLst/>
                <a:latin typeface="+mn-lt"/>
              </a:rPr>
            </a:br>
            <a:r>
              <a:rPr lang="en-US" sz="2400" b="0" i="0">
                <a:solidFill>
                  <a:srgbClr val="000000"/>
                </a:solidFill>
                <a:effectLst/>
                <a:latin typeface="+mn-lt"/>
              </a:rPr>
              <a:t>A stakeholder of a system is a person or an organization that has an (direct or indirect) influence on the requirements of the system.</a:t>
            </a:r>
            <a:r>
              <a:rPr lang="en-US" sz="2400">
                <a:latin typeface="+mn-lt"/>
              </a:rPr>
              <a:t> </a:t>
            </a:r>
          </a:p>
          <a:p>
            <a:r>
              <a:rPr lang="en-US" sz="2400"/>
              <a:t>“A stakeholder is anyone who has direct or indirect influence on the requirements.”</a:t>
            </a:r>
          </a:p>
          <a:p>
            <a:pPr lvl="1">
              <a:buFont typeface="Wingdings" panose="05000000000000000000" pitchFamily="2" charset="2"/>
              <a:buChar char="§"/>
            </a:pPr>
            <a:r>
              <a:rPr lang="en-US" sz="2200"/>
              <a:t>Các bên liên quan (Ai sử dụng bản phân tích yêu cầu?)</a:t>
            </a:r>
          </a:p>
          <a:p>
            <a:pPr lvl="1">
              <a:buFont typeface="Wingdings" panose="05000000000000000000" pitchFamily="2" charset="2"/>
              <a:buChar char="§"/>
            </a:pPr>
            <a:r>
              <a:rPr lang="en-US" sz="2200"/>
              <a:t>Các giai đoạn sử dụng tài liệu yêu cầu (Khi nào?)</a:t>
            </a:r>
          </a:p>
          <a:p>
            <a:pPr lvl="1">
              <a:buFont typeface="Wingdings" panose="05000000000000000000" pitchFamily="2" charset="2"/>
              <a:buChar char="§"/>
            </a:pPr>
            <a:r>
              <a:rPr lang="en-US" sz="2200"/>
              <a:t>Các bộ phận sử dụng tài liệu yêu cầu (Ở đâu?)</a:t>
            </a:r>
          </a:p>
          <a:p>
            <a:endParaRPr lang="en-US" sz="2400"/>
          </a:p>
        </p:txBody>
      </p:sp>
      <p:sp>
        <p:nvSpPr>
          <p:cNvPr id="4" name="Slide Number Placeholder 3">
            <a:extLst>
              <a:ext uri="{FF2B5EF4-FFF2-40B4-BE49-F238E27FC236}">
                <a16:creationId xmlns:a16="http://schemas.microsoft.com/office/drawing/2014/main" id="{83EC57B4-A642-48A9-B44E-2CB1555A7BF6}"/>
              </a:ext>
            </a:extLst>
          </p:cNvPr>
          <p:cNvSpPr>
            <a:spLocks noGrp="1"/>
          </p:cNvSpPr>
          <p:nvPr>
            <p:ph type="sldNum" sz="quarter" idx="12"/>
          </p:nvPr>
        </p:nvSpPr>
        <p:spPr/>
        <p:txBody>
          <a:bodyPr/>
          <a:lstStyle/>
          <a:p>
            <a:fld id="{93EA5974-C27A-495C-BA50-1CD3987349CB}" type="slidenum">
              <a:rPr lang="en-US" smtClean="0"/>
              <a:t>31</a:t>
            </a:fld>
            <a:endParaRPr lang="en-US"/>
          </a:p>
        </p:txBody>
      </p:sp>
    </p:spTree>
    <p:extLst>
      <p:ext uri="{BB962C8B-B14F-4D97-AF65-F5344CB8AC3E}">
        <p14:creationId xmlns:p14="http://schemas.microsoft.com/office/powerpoint/2010/main" val="3905614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24D1-0E2C-428B-9C85-5A76533D6392}"/>
              </a:ext>
            </a:extLst>
          </p:cNvPr>
          <p:cNvSpPr>
            <a:spLocks noGrp="1"/>
          </p:cNvSpPr>
          <p:nvPr>
            <p:ph type="title"/>
          </p:nvPr>
        </p:nvSpPr>
        <p:spPr/>
        <p:txBody>
          <a:bodyPr>
            <a:normAutofit/>
          </a:bodyPr>
          <a:lstStyle/>
          <a:p>
            <a:r>
              <a:rPr lang="en-US"/>
              <a:t>1.2.4 Các bên liên quan (</a:t>
            </a:r>
            <a:r>
              <a:rPr lang="en-US" sz="3600"/>
              <a:t>StakeHolder</a:t>
            </a:r>
            <a:r>
              <a:rPr lang="en-US"/>
              <a:t>)</a:t>
            </a:r>
          </a:p>
        </p:txBody>
      </p:sp>
      <p:sp>
        <p:nvSpPr>
          <p:cNvPr id="3" name="Content Placeholder 2">
            <a:extLst>
              <a:ext uri="{FF2B5EF4-FFF2-40B4-BE49-F238E27FC236}">
                <a16:creationId xmlns:a16="http://schemas.microsoft.com/office/drawing/2014/main" id="{DC2FFAE5-A41E-4FCF-B0E4-DDAC247D3031}"/>
              </a:ext>
            </a:extLst>
          </p:cNvPr>
          <p:cNvSpPr>
            <a:spLocks noGrp="1"/>
          </p:cNvSpPr>
          <p:nvPr>
            <p:ph idx="1"/>
          </p:nvPr>
        </p:nvSpPr>
        <p:spPr/>
        <p:txBody>
          <a:bodyPr>
            <a:normAutofit/>
          </a:bodyPr>
          <a:lstStyle/>
          <a:p>
            <a:r>
              <a:rPr lang="en-US" sz="2400"/>
              <a:t>Người chi tiền cho dự án</a:t>
            </a:r>
          </a:p>
          <a:p>
            <a:r>
              <a:rPr lang="en-US" sz="2400"/>
              <a:t>Chuyên gia CNTT trong tổ chức</a:t>
            </a:r>
          </a:p>
          <a:p>
            <a:r>
              <a:rPr lang="en-US" sz="2400"/>
              <a:t>Các phòng ban của đối tác</a:t>
            </a:r>
          </a:p>
          <a:p>
            <a:r>
              <a:rPr lang="en-US" sz="2400"/>
              <a:t>Các phòng ban trong Công ty phần mềm</a:t>
            </a:r>
          </a:p>
          <a:p>
            <a:r>
              <a:rPr lang="en-US" sz="2400"/>
              <a:t>Các nhân sự liên quan (bên cung cấp vật tư, trang thiết bị cho dự án)</a:t>
            </a:r>
          </a:p>
        </p:txBody>
      </p:sp>
      <p:sp>
        <p:nvSpPr>
          <p:cNvPr id="4" name="Slide Number Placeholder 3">
            <a:extLst>
              <a:ext uri="{FF2B5EF4-FFF2-40B4-BE49-F238E27FC236}">
                <a16:creationId xmlns:a16="http://schemas.microsoft.com/office/drawing/2014/main" id="{83EC57B4-A642-48A9-B44E-2CB1555A7BF6}"/>
              </a:ext>
            </a:extLst>
          </p:cNvPr>
          <p:cNvSpPr>
            <a:spLocks noGrp="1"/>
          </p:cNvSpPr>
          <p:nvPr>
            <p:ph type="sldNum" sz="quarter" idx="12"/>
          </p:nvPr>
        </p:nvSpPr>
        <p:spPr/>
        <p:txBody>
          <a:bodyPr/>
          <a:lstStyle/>
          <a:p>
            <a:fld id="{93EA5974-C27A-495C-BA50-1CD3987349CB}" type="slidenum">
              <a:rPr lang="en-US" smtClean="0"/>
              <a:t>32</a:t>
            </a:fld>
            <a:endParaRPr lang="en-US"/>
          </a:p>
        </p:txBody>
      </p:sp>
    </p:spTree>
    <p:extLst>
      <p:ext uri="{BB962C8B-B14F-4D97-AF65-F5344CB8AC3E}">
        <p14:creationId xmlns:p14="http://schemas.microsoft.com/office/powerpoint/2010/main" val="2875834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DF12-8B95-4D3B-9A93-8FE2F67F1C16}"/>
              </a:ext>
            </a:extLst>
          </p:cNvPr>
          <p:cNvSpPr>
            <a:spLocks noGrp="1"/>
          </p:cNvSpPr>
          <p:nvPr>
            <p:ph type="title"/>
          </p:nvPr>
        </p:nvSpPr>
        <p:spPr/>
        <p:txBody>
          <a:bodyPr/>
          <a:lstStyle/>
          <a:p>
            <a:r>
              <a:rPr lang="en-US"/>
              <a:t>1.2.5 Business Analysis -</a:t>
            </a:r>
            <a:br>
              <a:rPr lang="en-US"/>
            </a:br>
            <a:r>
              <a:rPr lang="en-US"/>
              <a:t>Riquirements Engineering</a:t>
            </a:r>
          </a:p>
        </p:txBody>
      </p:sp>
      <p:sp>
        <p:nvSpPr>
          <p:cNvPr id="3" name="Content Placeholder 2">
            <a:extLst>
              <a:ext uri="{FF2B5EF4-FFF2-40B4-BE49-F238E27FC236}">
                <a16:creationId xmlns:a16="http://schemas.microsoft.com/office/drawing/2014/main" id="{D82148CB-A1CD-4662-9CFC-4A9623C0510E}"/>
              </a:ext>
            </a:extLst>
          </p:cNvPr>
          <p:cNvSpPr>
            <a:spLocks noGrp="1"/>
          </p:cNvSpPr>
          <p:nvPr>
            <p:ph idx="1"/>
          </p:nvPr>
        </p:nvSpPr>
        <p:spPr/>
        <p:txBody>
          <a:bodyPr>
            <a:normAutofit lnSpcReduction="10000"/>
          </a:bodyPr>
          <a:lstStyle/>
          <a:p>
            <a:r>
              <a:rPr lang="en-US" sz="2400" b="1">
                <a:solidFill>
                  <a:schemeClr val="accent1"/>
                </a:solidFill>
              </a:rPr>
              <a:t>Business analysts responsibilities</a:t>
            </a:r>
          </a:p>
          <a:p>
            <a:pPr>
              <a:buFont typeface="Arial" panose="020B0604020202020204" pitchFamily="34" charset="0"/>
              <a:buChar char="•"/>
            </a:pPr>
            <a:r>
              <a:rPr lang="en-US" sz="2400"/>
              <a:t>Gathering, validating and documenting business requirements​.</a:t>
            </a:r>
          </a:p>
          <a:p>
            <a:pPr>
              <a:buFont typeface="Arial" panose="020B0604020202020204" pitchFamily="34" charset="0"/>
              <a:buChar char="•"/>
            </a:pPr>
            <a:r>
              <a:rPr lang="en-US" sz="2400"/>
              <a:t>Analysing commercial data such as budgets, sales results and forecasts</a:t>
            </a:r>
          </a:p>
          <a:p>
            <a:pPr>
              <a:buFont typeface="Arial" panose="020B0604020202020204" pitchFamily="34" charset="0"/>
              <a:buChar char="•"/>
            </a:pPr>
            <a:r>
              <a:rPr lang="en-US" sz="2400"/>
              <a:t>Modelling business processes and identifying opportunities for process improvements​.</a:t>
            </a:r>
          </a:p>
          <a:p>
            <a:pPr>
              <a:buFont typeface="Arial" panose="020B0604020202020204" pitchFamily="34" charset="0"/>
              <a:buChar char="•"/>
            </a:pPr>
            <a:r>
              <a:rPr lang="en-US" sz="2400"/>
              <a:t>Identifying issues, risks and benefits of existing and proposed solutions and outlining business impacts.</a:t>
            </a:r>
          </a:p>
          <a:p>
            <a:pPr marL="0" indent="0">
              <a:buNone/>
            </a:pPr>
            <a:endParaRPr lang="en-US" sz="2400"/>
          </a:p>
        </p:txBody>
      </p:sp>
      <p:sp>
        <p:nvSpPr>
          <p:cNvPr id="4" name="Slide Number Placeholder 3">
            <a:extLst>
              <a:ext uri="{FF2B5EF4-FFF2-40B4-BE49-F238E27FC236}">
                <a16:creationId xmlns:a16="http://schemas.microsoft.com/office/drawing/2014/main" id="{5F763819-1992-4C46-AE6D-B75B8037A594}"/>
              </a:ext>
            </a:extLst>
          </p:cNvPr>
          <p:cNvSpPr>
            <a:spLocks noGrp="1"/>
          </p:cNvSpPr>
          <p:nvPr>
            <p:ph type="sldNum" sz="quarter" idx="12"/>
          </p:nvPr>
        </p:nvSpPr>
        <p:spPr/>
        <p:txBody>
          <a:bodyPr/>
          <a:lstStyle/>
          <a:p>
            <a:fld id="{93EA5974-C27A-495C-BA50-1CD3987349CB}" type="slidenum">
              <a:rPr lang="en-US" smtClean="0"/>
              <a:t>33</a:t>
            </a:fld>
            <a:endParaRPr lang="en-US"/>
          </a:p>
        </p:txBody>
      </p:sp>
      <p:grpSp>
        <p:nvGrpSpPr>
          <p:cNvPr id="14" name="Group 13">
            <a:extLst>
              <a:ext uri="{FF2B5EF4-FFF2-40B4-BE49-F238E27FC236}">
                <a16:creationId xmlns:a16="http://schemas.microsoft.com/office/drawing/2014/main" id="{F2F89765-D574-4DFB-A0CB-6CD120E68106}"/>
              </a:ext>
            </a:extLst>
          </p:cNvPr>
          <p:cNvGrpSpPr/>
          <p:nvPr/>
        </p:nvGrpSpPr>
        <p:grpSpPr>
          <a:xfrm>
            <a:off x="8242300" y="438587"/>
            <a:ext cx="3499737" cy="2010696"/>
            <a:chOff x="3267456" y="2659352"/>
            <a:chExt cx="4695125" cy="2697480"/>
          </a:xfrm>
        </p:grpSpPr>
        <p:grpSp>
          <p:nvGrpSpPr>
            <p:cNvPr id="13" name="Group 12">
              <a:extLst>
                <a:ext uri="{FF2B5EF4-FFF2-40B4-BE49-F238E27FC236}">
                  <a16:creationId xmlns:a16="http://schemas.microsoft.com/office/drawing/2014/main" id="{A4399440-C6DE-40C6-8DC4-6DFACC3D61C5}"/>
                </a:ext>
              </a:extLst>
            </p:cNvPr>
            <p:cNvGrpSpPr/>
            <p:nvPr/>
          </p:nvGrpSpPr>
          <p:grpSpPr>
            <a:xfrm>
              <a:off x="3267456" y="2659352"/>
              <a:ext cx="4695125" cy="2697480"/>
              <a:chOff x="3267456" y="2659352"/>
              <a:chExt cx="4695125" cy="2697480"/>
            </a:xfrm>
          </p:grpSpPr>
          <p:pic>
            <p:nvPicPr>
              <p:cNvPr id="12" name="Picture 11">
                <a:extLst>
                  <a:ext uri="{FF2B5EF4-FFF2-40B4-BE49-F238E27FC236}">
                    <a16:creationId xmlns:a16="http://schemas.microsoft.com/office/drawing/2014/main" id="{0D7E5EE8-FBC0-43A2-AB18-3D7246BE2B62}"/>
                  </a:ext>
                </a:extLst>
              </p:cNvPr>
              <p:cNvPicPr>
                <a:picLocks noChangeAspect="1"/>
              </p:cNvPicPr>
              <p:nvPr/>
            </p:nvPicPr>
            <p:blipFill>
              <a:blip r:embed="rId3"/>
              <a:stretch>
                <a:fillRect/>
              </a:stretch>
            </p:blipFill>
            <p:spPr>
              <a:xfrm>
                <a:off x="4694301" y="2868708"/>
                <a:ext cx="2047875" cy="2143125"/>
              </a:xfrm>
              <a:prstGeom prst="rect">
                <a:avLst/>
              </a:prstGeom>
            </p:spPr>
          </p:pic>
          <p:grpSp>
            <p:nvGrpSpPr>
              <p:cNvPr id="7" name="Group 6">
                <a:extLst>
                  <a:ext uri="{FF2B5EF4-FFF2-40B4-BE49-F238E27FC236}">
                    <a16:creationId xmlns:a16="http://schemas.microsoft.com/office/drawing/2014/main" id="{18348A2D-44F1-421E-83AB-C77996930C6C}"/>
                  </a:ext>
                </a:extLst>
              </p:cNvPr>
              <p:cNvGrpSpPr/>
              <p:nvPr/>
            </p:nvGrpSpPr>
            <p:grpSpPr>
              <a:xfrm>
                <a:off x="3267456" y="2659352"/>
                <a:ext cx="4695125" cy="2697480"/>
                <a:chOff x="3206496" y="2825496"/>
                <a:chExt cx="4695125" cy="2697480"/>
              </a:xfrm>
            </p:grpSpPr>
            <p:sp>
              <p:nvSpPr>
                <p:cNvPr id="5" name="Oval 4">
                  <a:extLst>
                    <a:ext uri="{FF2B5EF4-FFF2-40B4-BE49-F238E27FC236}">
                      <a16:creationId xmlns:a16="http://schemas.microsoft.com/office/drawing/2014/main" id="{99227EBB-7BA7-497F-A4C5-52221081A238}"/>
                    </a:ext>
                  </a:extLst>
                </p:cNvPr>
                <p:cNvSpPr/>
                <p:nvPr/>
              </p:nvSpPr>
              <p:spPr>
                <a:xfrm>
                  <a:off x="3206496" y="2825496"/>
                  <a:ext cx="3438144" cy="269748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D4C9808B-4684-4A3D-8807-437005662A9B}"/>
                    </a:ext>
                  </a:extLst>
                </p:cNvPr>
                <p:cNvSpPr/>
                <p:nvPr/>
              </p:nvSpPr>
              <p:spPr>
                <a:xfrm rot="20182080">
                  <a:off x="4567045" y="3005067"/>
                  <a:ext cx="3334576" cy="1969008"/>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sp>
          <p:nvSpPr>
            <p:cNvPr id="9" name="TextBox 8">
              <a:extLst>
                <a:ext uri="{FF2B5EF4-FFF2-40B4-BE49-F238E27FC236}">
                  <a16:creationId xmlns:a16="http://schemas.microsoft.com/office/drawing/2014/main" id="{929A369E-E159-4A56-B636-7367FA56121F}"/>
                </a:ext>
              </a:extLst>
            </p:cNvPr>
            <p:cNvSpPr txBox="1"/>
            <p:nvPr/>
          </p:nvSpPr>
          <p:spPr>
            <a:xfrm>
              <a:off x="3493770" y="3638760"/>
              <a:ext cx="517398" cy="369332"/>
            </a:xfrm>
            <a:prstGeom prst="rect">
              <a:avLst/>
            </a:prstGeom>
            <a:noFill/>
          </p:spPr>
          <p:txBody>
            <a:bodyPr wrap="square" rtlCol="0">
              <a:spAutoFit/>
            </a:bodyPr>
            <a:lstStyle/>
            <a:p>
              <a:r>
                <a:rPr lang="en-US"/>
                <a:t>BA</a:t>
              </a:r>
            </a:p>
          </p:txBody>
        </p:sp>
        <p:sp>
          <p:nvSpPr>
            <p:cNvPr id="10" name="TextBox 9">
              <a:extLst>
                <a:ext uri="{FF2B5EF4-FFF2-40B4-BE49-F238E27FC236}">
                  <a16:creationId xmlns:a16="http://schemas.microsoft.com/office/drawing/2014/main" id="{D08B35AE-656A-4112-B0B1-503382D76A22}"/>
                </a:ext>
              </a:extLst>
            </p:cNvPr>
            <p:cNvSpPr txBox="1"/>
            <p:nvPr/>
          </p:nvSpPr>
          <p:spPr>
            <a:xfrm>
              <a:off x="6744526" y="3429000"/>
              <a:ext cx="599282" cy="369332"/>
            </a:xfrm>
            <a:prstGeom prst="rect">
              <a:avLst/>
            </a:prstGeom>
            <a:noFill/>
          </p:spPr>
          <p:txBody>
            <a:bodyPr wrap="square" rtlCol="0">
              <a:spAutoFit/>
            </a:bodyPr>
            <a:lstStyle/>
            <a:p>
              <a:r>
                <a:rPr lang="en-US"/>
                <a:t>RE</a:t>
              </a:r>
            </a:p>
          </p:txBody>
        </p:sp>
      </p:grpSp>
    </p:spTree>
    <p:extLst>
      <p:ext uri="{BB962C8B-B14F-4D97-AF65-F5344CB8AC3E}">
        <p14:creationId xmlns:p14="http://schemas.microsoft.com/office/powerpoint/2010/main" val="3638453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DF12-8B95-4D3B-9A93-8FE2F67F1C16}"/>
              </a:ext>
            </a:extLst>
          </p:cNvPr>
          <p:cNvSpPr>
            <a:spLocks noGrp="1"/>
          </p:cNvSpPr>
          <p:nvPr>
            <p:ph type="title"/>
          </p:nvPr>
        </p:nvSpPr>
        <p:spPr/>
        <p:txBody>
          <a:bodyPr/>
          <a:lstStyle/>
          <a:p>
            <a:r>
              <a:rPr lang="en-US"/>
              <a:t>1.2.5 Business Analysis -</a:t>
            </a:r>
            <a:br>
              <a:rPr lang="en-US"/>
            </a:br>
            <a:r>
              <a:rPr lang="en-US"/>
              <a:t>Riquirements Engineering</a:t>
            </a:r>
          </a:p>
        </p:txBody>
      </p:sp>
      <p:sp>
        <p:nvSpPr>
          <p:cNvPr id="3" name="Content Placeholder 2">
            <a:extLst>
              <a:ext uri="{FF2B5EF4-FFF2-40B4-BE49-F238E27FC236}">
                <a16:creationId xmlns:a16="http://schemas.microsoft.com/office/drawing/2014/main" id="{D82148CB-A1CD-4662-9CFC-4A9623C0510E}"/>
              </a:ext>
            </a:extLst>
          </p:cNvPr>
          <p:cNvSpPr>
            <a:spLocks noGrp="1"/>
          </p:cNvSpPr>
          <p:nvPr>
            <p:ph idx="1"/>
          </p:nvPr>
        </p:nvSpPr>
        <p:spPr/>
        <p:txBody>
          <a:bodyPr>
            <a:normAutofit/>
          </a:bodyPr>
          <a:lstStyle/>
          <a:p>
            <a:r>
              <a:rPr lang="en-US" sz="2400" b="1">
                <a:solidFill>
                  <a:schemeClr val="accent1"/>
                </a:solidFill>
              </a:rPr>
              <a:t>Business analysts responsibilities</a:t>
            </a:r>
          </a:p>
          <a:p>
            <a:pPr>
              <a:buFont typeface="Arial" panose="020B0604020202020204" pitchFamily="34" charset="0"/>
              <a:buChar char="•"/>
            </a:pPr>
            <a:r>
              <a:rPr lang="en-US" sz="2400"/>
              <a:t>Creating functional specifications for solutions​.</a:t>
            </a:r>
          </a:p>
          <a:p>
            <a:pPr>
              <a:buFont typeface="Arial" panose="020B0604020202020204" pitchFamily="34" charset="0"/>
              <a:buChar char="•"/>
            </a:pPr>
            <a:r>
              <a:rPr lang="en-US" sz="2400"/>
              <a:t>Estimating costs and identifying business savings​.</a:t>
            </a:r>
          </a:p>
          <a:p>
            <a:pPr>
              <a:buFont typeface="Arial" panose="020B0604020202020204" pitchFamily="34" charset="0"/>
              <a:buChar char="•"/>
            </a:pPr>
            <a:r>
              <a:rPr lang="en-US" sz="2400"/>
              <a:t>Simplifying information and deciphering technical jargon so it is easily understood by the whole team​.</a:t>
            </a:r>
          </a:p>
          <a:p>
            <a:pPr>
              <a:buFont typeface="Arial" panose="020B0604020202020204" pitchFamily="34" charset="0"/>
              <a:buChar char="•"/>
            </a:pPr>
            <a:r>
              <a:rPr lang="en-US" sz="2400"/>
              <a:t>Implementing and testing of solutions​.</a:t>
            </a:r>
          </a:p>
          <a:p>
            <a:pPr>
              <a:buFont typeface="Arial" panose="020B0604020202020204" pitchFamily="34" charset="0"/>
              <a:buChar char="•"/>
            </a:pPr>
            <a:r>
              <a:rPr lang="en-US" sz="2400"/>
              <a:t>Supporting business transition and helping to establish change.</a:t>
            </a:r>
          </a:p>
          <a:p>
            <a:pPr marL="0" indent="0">
              <a:buNone/>
            </a:pPr>
            <a:endParaRPr lang="en-US" sz="2400"/>
          </a:p>
        </p:txBody>
      </p:sp>
      <p:sp>
        <p:nvSpPr>
          <p:cNvPr id="4" name="Slide Number Placeholder 3">
            <a:extLst>
              <a:ext uri="{FF2B5EF4-FFF2-40B4-BE49-F238E27FC236}">
                <a16:creationId xmlns:a16="http://schemas.microsoft.com/office/drawing/2014/main" id="{5F763819-1992-4C46-AE6D-B75B8037A594}"/>
              </a:ext>
            </a:extLst>
          </p:cNvPr>
          <p:cNvSpPr>
            <a:spLocks noGrp="1"/>
          </p:cNvSpPr>
          <p:nvPr>
            <p:ph type="sldNum" sz="quarter" idx="12"/>
          </p:nvPr>
        </p:nvSpPr>
        <p:spPr/>
        <p:txBody>
          <a:bodyPr/>
          <a:lstStyle/>
          <a:p>
            <a:fld id="{93EA5974-C27A-495C-BA50-1CD3987349CB}" type="slidenum">
              <a:rPr lang="en-US" smtClean="0"/>
              <a:t>34</a:t>
            </a:fld>
            <a:endParaRPr lang="en-US"/>
          </a:p>
        </p:txBody>
      </p:sp>
      <p:grpSp>
        <p:nvGrpSpPr>
          <p:cNvPr id="14" name="Group 13">
            <a:extLst>
              <a:ext uri="{FF2B5EF4-FFF2-40B4-BE49-F238E27FC236}">
                <a16:creationId xmlns:a16="http://schemas.microsoft.com/office/drawing/2014/main" id="{F2F89765-D574-4DFB-A0CB-6CD120E68106}"/>
              </a:ext>
            </a:extLst>
          </p:cNvPr>
          <p:cNvGrpSpPr/>
          <p:nvPr/>
        </p:nvGrpSpPr>
        <p:grpSpPr>
          <a:xfrm>
            <a:off x="8242300" y="438587"/>
            <a:ext cx="3499737" cy="2010696"/>
            <a:chOff x="3267456" y="2659352"/>
            <a:chExt cx="4695125" cy="2697480"/>
          </a:xfrm>
        </p:grpSpPr>
        <p:grpSp>
          <p:nvGrpSpPr>
            <p:cNvPr id="13" name="Group 12">
              <a:extLst>
                <a:ext uri="{FF2B5EF4-FFF2-40B4-BE49-F238E27FC236}">
                  <a16:creationId xmlns:a16="http://schemas.microsoft.com/office/drawing/2014/main" id="{A4399440-C6DE-40C6-8DC4-6DFACC3D61C5}"/>
                </a:ext>
              </a:extLst>
            </p:cNvPr>
            <p:cNvGrpSpPr/>
            <p:nvPr/>
          </p:nvGrpSpPr>
          <p:grpSpPr>
            <a:xfrm>
              <a:off x="3267456" y="2659352"/>
              <a:ext cx="4695125" cy="2697480"/>
              <a:chOff x="3267456" y="2659352"/>
              <a:chExt cx="4695125" cy="2697480"/>
            </a:xfrm>
          </p:grpSpPr>
          <p:pic>
            <p:nvPicPr>
              <p:cNvPr id="12" name="Picture 11">
                <a:extLst>
                  <a:ext uri="{FF2B5EF4-FFF2-40B4-BE49-F238E27FC236}">
                    <a16:creationId xmlns:a16="http://schemas.microsoft.com/office/drawing/2014/main" id="{0D7E5EE8-FBC0-43A2-AB18-3D7246BE2B62}"/>
                  </a:ext>
                </a:extLst>
              </p:cNvPr>
              <p:cNvPicPr>
                <a:picLocks noChangeAspect="1"/>
              </p:cNvPicPr>
              <p:nvPr/>
            </p:nvPicPr>
            <p:blipFill>
              <a:blip r:embed="rId3"/>
              <a:stretch>
                <a:fillRect/>
              </a:stretch>
            </p:blipFill>
            <p:spPr>
              <a:xfrm>
                <a:off x="4694301" y="2868708"/>
                <a:ext cx="2047875" cy="2143125"/>
              </a:xfrm>
              <a:prstGeom prst="rect">
                <a:avLst/>
              </a:prstGeom>
            </p:spPr>
          </p:pic>
          <p:grpSp>
            <p:nvGrpSpPr>
              <p:cNvPr id="7" name="Group 6">
                <a:extLst>
                  <a:ext uri="{FF2B5EF4-FFF2-40B4-BE49-F238E27FC236}">
                    <a16:creationId xmlns:a16="http://schemas.microsoft.com/office/drawing/2014/main" id="{18348A2D-44F1-421E-83AB-C77996930C6C}"/>
                  </a:ext>
                </a:extLst>
              </p:cNvPr>
              <p:cNvGrpSpPr/>
              <p:nvPr/>
            </p:nvGrpSpPr>
            <p:grpSpPr>
              <a:xfrm>
                <a:off x="3267456" y="2659352"/>
                <a:ext cx="4695125" cy="2697480"/>
                <a:chOff x="3206496" y="2825496"/>
                <a:chExt cx="4695125" cy="2697480"/>
              </a:xfrm>
            </p:grpSpPr>
            <p:sp>
              <p:nvSpPr>
                <p:cNvPr id="5" name="Oval 4">
                  <a:extLst>
                    <a:ext uri="{FF2B5EF4-FFF2-40B4-BE49-F238E27FC236}">
                      <a16:creationId xmlns:a16="http://schemas.microsoft.com/office/drawing/2014/main" id="{99227EBB-7BA7-497F-A4C5-52221081A238}"/>
                    </a:ext>
                  </a:extLst>
                </p:cNvPr>
                <p:cNvSpPr/>
                <p:nvPr/>
              </p:nvSpPr>
              <p:spPr>
                <a:xfrm>
                  <a:off x="3206496" y="2825496"/>
                  <a:ext cx="3438144" cy="269748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D4C9808B-4684-4A3D-8807-437005662A9B}"/>
                    </a:ext>
                  </a:extLst>
                </p:cNvPr>
                <p:cNvSpPr/>
                <p:nvPr/>
              </p:nvSpPr>
              <p:spPr>
                <a:xfrm rot="20182080">
                  <a:off x="4567045" y="3005067"/>
                  <a:ext cx="3334576" cy="1969008"/>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sp>
          <p:nvSpPr>
            <p:cNvPr id="9" name="TextBox 8">
              <a:extLst>
                <a:ext uri="{FF2B5EF4-FFF2-40B4-BE49-F238E27FC236}">
                  <a16:creationId xmlns:a16="http://schemas.microsoft.com/office/drawing/2014/main" id="{929A369E-E159-4A56-B636-7367FA56121F}"/>
                </a:ext>
              </a:extLst>
            </p:cNvPr>
            <p:cNvSpPr txBox="1"/>
            <p:nvPr/>
          </p:nvSpPr>
          <p:spPr>
            <a:xfrm>
              <a:off x="3493770" y="3638760"/>
              <a:ext cx="517398" cy="369332"/>
            </a:xfrm>
            <a:prstGeom prst="rect">
              <a:avLst/>
            </a:prstGeom>
            <a:noFill/>
          </p:spPr>
          <p:txBody>
            <a:bodyPr wrap="square" rtlCol="0">
              <a:spAutoFit/>
            </a:bodyPr>
            <a:lstStyle/>
            <a:p>
              <a:r>
                <a:rPr lang="en-US"/>
                <a:t>BA</a:t>
              </a:r>
            </a:p>
          </p:txBody>
        </p:sp>
        <p:sp>
          <p:nvSpPr>
            <p:cNvPr id="10" name="TextBox 9">
              <a:extLst>
                <a:ext uri="{FF2B5EF4-FFF2-40B4-BE49-F238E27FC236}">
                  <a16:creationId xmlns:a16="http://schemas.microsoft.com/office/drawing/2014/main" id="{D08B35AE-656A-4112-B0B1-503382D76A22}"/>
                </a:ext>
              </a:extLst>
            </p:cNvPr>
            <p:cNvSpPr txBox="1"/>
            <p:nvPr/>
          </p:nvSpPr>
          <p:spPr>
            <a:xfrm>
              <a:off x="6744526" y="3429000"/>
              <a:ext cx="599282" cy="369332"/>
            </a:xfrm>
            <a:prstGeom prst="rect">
              <a:avLst/>
            </a:prstGeom>
            <a:noFill/>
          </p:spPr>
          <p:txBody>
            <a:bodyPr wrap="square" rtlCol="0">
              <a:spAutoFit/>
            </a:bodyPr>
            <a:lstStyle/>
            <a:p>
              <a:r>
                <a:rPr lang="en-US"/>
                <a:t>RE</a:t>
              </a:r>
            </a:p>
          </p:txBody>
        </p:sp>
      </p:grpSp>
    </p:spTree>
    <p:extLst>
      <p:ext uri="{BB962C8B-B14F-4D97-AF65-F5344CB8AC3E}">
        <p14:creationId xmlns:p14="http://schemas.microsoft.com/office/powerpoint/2010/main" val="2910834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DF12-8B95-4D3B-9A93-8FE2F67F1C16}"/>
              </a:ext>
            </a:extLst>
          </p:cNvPr>
          <p:cNvSpPr>
            <a:spLocks noGrp="1"/>
          </p:cNvSpPr>
          <p:nvPr>
            <p:ph type="title"/>
          </p:nvPr>
        </p:nvSpPr>
        <p:spPr/>
        <p:txBody>
          <a:bodyPr/>
          <a:lstStyle/>
          <a:p>
            <a:r>
              <a:rPr lang="en-US"/>
              <a:t>1.2.5 Business Analysis -</a:t>
            </a:r>
            <a:br>
              <a:rPr lang="en-US"/>
            </a:br>
            <a:r>
              <a:rPr lang="en-US"/>
              <a:t>Riquirements Engineering</a:t>
            </a:r>
          </a:p>
        </p:txBody>
      </p:sp>
      <p:sp>
        <p:nvSpPr>
          <p:cNvPr id="3" name="Content Placeholder 2">
            <a:extLst>
              <a:ext uri="{FF2B5EF4-FFF2-40B4-BE49-F238E27FC236}">
                <a16:creationId xmlns:a16="http://schemas.microsoft.com/office/drawing/2014/main" id="{D82148CB-A1CD-4662-9CFC-4A9623C0510E}"/>
              </a:ext>
            </a:extLst>
          </p:cNvPr>
          <p:cNvSpPr>
            <a:spLocks noGrp="1"/>
          </p:cNvSpPr>
          <p:nvPr>
            <p:ph idx="1"/>
          </p:nvPr>
        </p:nvSpPr>
        <p:spPr>
          <a:xfrm>
            <a:off x="2589211" y="1728789"/>
            <a:ext cx="9112251" cy="4829174"/>
          </a:xfrm>
        </p:spPr>
        <p:txBody>
          <a:bodyPr>
            <a:normAutofit/>
          </a:bodyPr>
          <a:lstStyle/>
          <a:p>
            <a:r>
              <a:rPr lang="en-US" sz="2400" b="1">
                <a:solidFill>
                  <a:schemeClr val="accent1"/>
                </a:solidFill>
              </a:rPr>
              <a:t>7 essential skills of a business analyst​ </a:t>
            </a:r>
          </a:p>
          <a:p>
            <a:r>
              <a:rPr lang="en-US" sz="2400"/>
              <a:t>The following are some of the specific skills a business analyst needs in order to be successful:</a:t>
            </a:r>
          </a:p>
          <a:p>
            <a:pPr>
              <a:buFont typeface="+mj-lt"/>
              <a:buAutoNum type="arabicPeriod"/>
            </a:pPr>
            <a:r>
              <a:rPr lang="en-US" sz="2400" b="1">
                <a:solidFill>
                  <a:srgbClr val="00B050"/>
                </a:solidFill>
              </a:rPr>
              <a:t>Effective stakeholder engagement</a:t>
            </a:r>
            <a:r>
              <a:rPr lang="en-US" sz="2400">
                <a:solidFill>
                  <a:srgbClr val="00B050"/>
                </a:solidFill>
              </a:rPr>
              <a:t> </a:t>
            </a:r>
          </a:p>
          <a:p>
            <a:pPr lvl="1"/>
            <a:r>
              <a:rPr lang="en-US" sz="2000"/>
              <a:t>Business analysts are likely to deal with stakeholders at all levels of an organisation right up to the CEO</a:t>
            </a:r>
          </a:p>
          <a:p>
            <a:pPr>
              <a:buFont typeface="+mj-lt"/>
              <a:buAutoNum type="arabicPeriod"/>
            </a:pPr>
            <a:r>
              <a:rPr lang="en-US" sz="2400" b="1">
                <a:solidFill>
                  <a:srgbClr val="00B050"/>
                </a:solidFill>
              </a:rPr>
              <a:t>Critical thinking</a:t>
            </a:r>
            <a:r>
              <a:rPr lang="en-US" sz="2400">
                <a:solidFill>
                  <a:srgbClr val="00B050"/>
                </a:solidFill>
              </a:rPr>
              <a:t> </a:t>
            </a:r>
          </a:p>
          <a:p>
            <a:pPr lvl="1"/>
            <a:r>
              <a:rPr lang="en-US" sz="2000"/>
              <a:t>The ability to understand and analyze problems and find solutions</a:t>
            </a:r>
          </a:p>
          <a:p>
            <a:pPr>
              <a:buFont typeface="+mj-lt"/>
              <a:buAutoNum type="arabicPeriod"/>
            </a:pPr>
            <a:r>
              <a:rPr lang="en-US" sz="2400" b="1">
                <a:solidFill>
                  <a:srgbClr val="00B050"/>
                </a:solidFill>
              </a:rPr>
              <a:t>Problem solving</a:t>
            </a:r>
            <a:r>
              <a:rPr lang="en-US" sz="2400">
                <a:solidFill>
                  <a:srgbClr val="00B050"/>
                </a:solidFill>
              </a:rPr>
              <a:t> </a:t>
            </a:r>
          </a:p>
          <a:p>
            <a:pPr lvl="1"/>
            <a:r>
              <a:rPr lang="en-US" sz="2000"/>
              <a:t>The ability to think creatively and work collaboratively with teams to solve business challenges</a:t>
            </a:r>
          </a:p>
        </p:txBody>
      </p:sp>
      <p:sp>
        <p:nvSpPr>
          <p:cNvPr id="4" name="Slide Number Placeholder 3">
            <a:extLst>
              <a:ext uri="{FF2B5EF4-FFF2-40B4-BE49-F238E27FC236}">
                <a16:creationId xmlns:a16="http://schemas.microsoft.com/office/drawing/2014/main" id="{5F763819-1992-4C46-AE6D-B75B8037A594}"/>
              </a:ext>
            </a:extLst>
          </p:cNvPr>
          <p:cNvSpPr>
            <a:spLocks noGrp="1"/>
          </p:cNvSpPr>
          <p:nvPr>
            <p:ph type="sldNum" sz="quarter" idx="12"/>
          </p:nvPr>
        </p:nvSpPr>
        <p:spPr/>
        <p:txBody>
          <a:bodyPr/>
          <a:lstStyle/>
          <a:p>
            <a:fld id="{93EA5974-C27A-495C-BA50-1CD3987349CB}" type="slidenum">
              <a:rPr lang="en-US" smtClean="0"/>
              <a:t>35</a:t>
            </a:fld>
            <a:endParaRPr lang="en-US"/>
          </a:p>
        </p:txBody>
      </p:sp>
    </p:spTree>
    <p:extLst>
      <p:ext uri="{BB962C8B-B14F-4D97-AF65-F5344CB8AC3E}">
        <p14:creationId xmlns:p14="http://schemas.microsoft.com/office/powerpoint/2010/main" val="9862365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DF12-8B95-4D3B-9A93-8FE2F67F1C16}"/>
              </a:ext>
            </a:extLst>
          </p:cNvPr>
          <p:cNvSpPr>
            <a:spLocks noGrp="1"/>
          </p:cNvSpPr>
          <p:nvPr>
            <p:ph type="title"/>
          </p:nvPr>
        </p:nvSpPr>
        <p:spPr/>
        <p:txBody>
          <a:bodyPr/>
          <a:lstStyle/>
          <a:p>
            <a:r>
              <a:rPr lang="en-US"/>
              <a:t>1.2.5 Business Analysis -</a:t>
            </a:r>
            <a:br>
              <a:rPr lang="en-US"/>
            </a:br>
            <a:r>
              <a:rPr lang="en-US"/>
              <a:t>Riquirements Engineering</a:t>
            </a:r>
          </a:p>
        </p:txBody>
      </p:sp>
      <p:sp>
        <p:nvSpPr>
          <p:cNvPr id="3" name="Content Placeholder 2">
            <a:extLst>
              <a:ext uri="{FF2B5EF4-FFF2-40B4-BE49-F238E27FC236}">
                <a16:creationId xmlns:a16="http://schemas.microsoft.com/office/drawing/2014/main" id="{D82148CB-A1CD-4662-9CFC-4A9623C0510E}"/>
              </a:ext>
            </a:extLst>
          </p:cNvPr>
          <p:cNvSpPr>
            <a:spLocks noGrp="1"/>
          </p:cNvSpPr>
          <p:nvPr>
            <p:ph idx="1"/>
          </p:nvPr>
        </p:nvSpPr>
        <p:spPr>
          <a:xfrm>
            <a:off x="2589212" y="1771651"/>
            <a:ext cx="8915400" cy="4657724"/>
          </a:xfrm>
        </p:spPr>
        <p:txBody>
          <a:bodyPr>
            <a:normAutofit fontScale="92500" lnSpcReduction="10000"/>
          </a:bodyPr>
          <a:lstStyle/>
          <a:p>
            <a:pPr>
              <a:buFont typeface="+mj-lt"/>
              <a:buAutoNum type="arabicPeriod" startAt="4"/>
            </a:pPr>
            <a:r>
              <a:rPr lang="en-US" sz="2400" b="1">
                <a:solidFill>
                  <a:srgbClr val="00B050"/>
                </a:solidFill>
              </a:rPr>
              <a:t>Decision making </a:t>
            </a:r>
          </a:p>
          <a:p>
            <a:pPr lvl="1"/>
            <a:r>
              <a:rPr lang="en-US" sz="2000"/>
              <a:t>The ability to make decisions around things such as requirement prioritisation, scope, assessing viability of solutions etc</a:t>
            </a:r>
          </a:p>
          <a:p>
            <a:pPr>
              <a:buFont typeface="+mj-lt"/>
              <a:buAutoNum type="arabicPeriod" startAt="5"/>
            </a:pPr>
            <a:r>
              <a:rPr lang="en-US" sz="2400" b="1">
                <a:solidFill>
                  <a:srgbClr val="00B050"/>
                </a:solidFill>
              </a:rPr>
              <a:t>Good listener &amp; communicator</a:t>
            </a:r>
            <a:r>
              <a:rPr lang="en-US" sz="2400">
                <a:solidFill>
                  <a:srgbClr val="00B050"/>
                </a:solidFill>
              </a:rPr>
              <a:t> </a:t>
            </a:r>
          </a:p>
          <a:p>
            <a:pPr lvl="1"/>
            <a:r>
              <a:rPr lang="en-US" sz="2000"/>
              <a:t>Requirement gathering is a key part of the role so the ability to ask the right questions and correctly understand the information received is essential</a:t>
            </a:r>
          </a:p>
          <a:p>
            <a:pPr>
              <a:buFont typeface="+mj-lt"/>
              <a:buAutoNum type="arabicPeriod" startAt="5"/>
            </a:pPr>
            <a:r>
              <a:rPr lang="en-US" sz="2400" b="1">
                <a:solidFill>
                  <a:srgbClr val="00B050"/>
                </a:solidFill>
              </a:rPr>
              <a:t>Documentation and writing skills</a:t>
            </a:r>
            <a:r>
              <a:rPr lang="en-US" sz="2400">
                <a:solidFill>
                  <a:srgbClr val="00B050"/>
                </a:solidFill>
              </a:rPr>
              <a:t> </a:t>
            </a:r>
          </a:p>
          <a:p>
            <a:pPr lvl="1"/>
            <a:r>
              <a:rPr lang="en-US" sz="2000"/>
              <a:t>Business analysts will find themselves creating documents such as use cases and business requirement documents</a:t>
            </a:r>
          </a:p>
          <a:p>
            <a:pPr>
              <a:buFont typeface="+mj-lt"/>
              <a:buAutoNum type="arabicPeriod" startAt="5"/>
            </a:pPr>
            <a:r>
              <a:rPr lang="en-US" sz="2400" b="1">
                <a:solidFill>
                  <a:srgbClr val="00B050"/>
                </a:solidFill>
              </a:rPr>
              <a:t>Confident presenter</a:t>
            </a:r>
            <a:r>
              <a:rPr lang="en-US" sz="2400">
                <a:solidFill>
                  <a:srgbClr val="00B050"/>
                </a:solidFill>
              </a:rPr>
              <a:t> </a:t>
            </a:r>
          </a:p>
          <a:p>
            <a:pPr lvl="1"/>
            <a:r>
              <a:rPr lang="en-US" sz="2000"/>
              <a:t>The ability to present findings and recommendations to senior leaders and to manage stakeholder meetings</a:t>
            </a:r>
          </a:p>
        </p:txBody>
      </p:sp>
      <p:sp>
        <p:nvSpPr>
          <p:cNvPr id="4" name="Slide Number Placeholder 3">
            <a:extLst>
              <a:ext uri="{FF2B5EF4-FFF2-40B4-BE49-F238E27FC236}">
                <a16:creationId xmlns:a16="http://schemas.microsoft.com/office/drawing/2014/main" id="{5F763819-1992-4C46-AE6D-B75B8037A594}"/>
              </a:ext>
            </a:extLst>
          </p:cNvPr>
          <p:cNvSpPr>
            <a:spLocks noGrp="1"/>
          </p:cNvSpPr>
          <p:nvPr>
            <p:ph type="sldNum" sz="quarter" idx="12"/>
          </p:nvPr>
        </p:nvSpPr>
        <p:spPr/>
        <p:txBody>
          <a:bodyPr/>
          <a:lstStyle/>
          <a:p>
            <a:fld id="{93EA5974-C27A-495C-BA50-1CD3987349CB}" type="slidenum">
              <a:rPr lang="en-US" smtClean="0"/>
              <a:t>36</a:t>
            </a:fld>
            <a:endParaRPr lang="en-US"/>
          </a:p>
        </p:txBody>
      </p:sp>
    </p:spTree>
    <p:extLst>
      <p:ext uri="{BB962C8B-B14F-4D97-AF65-F5344CB8AC3E}">
        <p14:creationId xmlns:p14="http://schemas.microsoft.com/office/powerpoint/2010/main" val="524559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DF12-8B95-4D3B-9A93-8FE2F67F1C16}"/>
              </a:ext>
            </a:extLst>
          </p:cNvPr>
          <p:cNvSpPr>
            <a:spLocks noGrp="1"/>
          </p:cNvSpPr>
          <p:nvPr>
            <p:ph type="title"/>
          </p:nvPr>
        </p:nvSpPr>
        <p:spPr/>
        <p:txBody>
          <a:bodyPr/>
          <a:lstStyle/>
          <a:p>
            <a:r>
              <a:rPr lang="en-US"/>
              <a:t>1.2.5 Business Analysis -</a:t>
            </a:r>
            <a:br>
              <a:rPr lang="en-US"/>
            </a:br>
            <a:r>
              <a:rPr lang="en-US"/>
              <a:t>Riquirements Engineering</a:t>
            </a:r>
          </a:p>
        </p:txBody>
      </p:sp>
      <p:sp>
        <p:nvSpPr>
          <p:cNvPr id="3" name="Content Placeholder 2">
            <a:extLst>
              <a:ext uri="{FF2B5EF4-FFF2-40B4-BE49-F238E27FC236}">
                <a16:creationId xmlns:a16="http://schemas.microsoft.com/office/drawing/2014/main" id="{D82148CB-A1CD-4662-9CFC-4A9623C0510E}"/>
              </a:ext>
            </a:extLst>
          </p:cNvPr>
          <p:cNvSpPr>
            <a:spLocks noGrp="1"/>
          </p:cNvSpPr>
          <p:nvPr>
            <p:ph idx="1"/>
          </p:nvPr>
        </p:nvSpPr>
        <p:spPr>
          <a:xfrm>
            <a:off x="2589212" y="2133600"/>
            <a:ext cx="8915400" cy="3777622"/>
          </a:xfrm>
        </p:spPr>
        <p:txBody>
          <a:bodyPr>
            <a:normAutofit/>
          </a:bodyPr>
          <a:lstStyle/>
          <a:p>
            <a:pPr marL="0" indent="0">
              <a:buNone/>
            </a:pPr>
            <a:r>
              <a:rPr lang="en-US" sz="2400"/>
              <a:t>Tóm tại: </a:t>
            </a:r>
          </a:p>
          <a:p>
            <a:pPr>
              <a:buFont typeface="Wingdings" panose="05000000000000000000" pitchFamily="2" charset="2"/>
              <a:buChar char="q"/>
            </a:pPr>
            <a:r>
              <a:rPr lang="en-US" sz="2400"/>
              <a:t>BA là người kết nối KH với đội nhóm: PM, QC, Dev, v.v.</a:t>
            </a:r>
          </a:p>
          <a:p>
            <a:pPr>
              <a:buFont typeface="Wingdings" panose="05000000000000000000" pitchFamily="2" charset="2"/>
              <a:buChar char="q"/>
            </a:pPr>
            <a:r>
              <a:rPr lang="en-US" sz="2400"/>
              <a:t>Cần Domain Knowledge và Domain Skills</a:t>
            </a:r>
          </a:p>
          <a:p>
            <a:pPr>
              <a:buFont typeface="Wingdings" panose="05000000000000000000" pitchFamily="2" charset="2"/>
              <a:buChar char="q"/>
            </a:pPr>
            <a:r>
              <a:rPr lang="en-US" sz="2400"/>
              <a:t>Làm tài liệu tường minh, chính xác, báo cáo với KH thường xuyên. Xác nhận chức năng với KH, v.v.</a:t>
            </a:r>
          </a:p>
          <a:p>
            <a:pPr marL="0" indent="0">
              <a:buNone/>
            </a:pPr>
            <a:endParaRPr lang="en-US" sz="2400"/>
          </a:p>
        </p:txBody>
      </p:sp>
      <p:sp>
        <p:nvSpPr>
          <p:cNvPr id="4" name="Slide Number Placeholder 3">
            <a:extLst>
              <a:ext uri="{FF2B5EF4-FFF2-40B4-BE49-F238E27FC236}">
                <a16:creationId xmlns:a16="http://schemas.microsoft.com/office/drawing/2014/main" id="{5F763819-1992-4C46-AE6D-B75B8037A594}"/>
              </a:ext>
            </a:extLst>
          </p:cNvPr>
          <p:cNvSpPr>
            <a:spLocks noGrp="1"/>
          </p:cNvSpPr>
          <p:nvPr>
            <p:ph type="sldNum" sz="quarter" idx="12"/>
          </p:nvPr>
        </p:nvSpPr>
        <p:spPr/>
        <p:txBody>
          <a:bodyPr/>
          <a:lstStyle/>
          <a:p>
            <a:fld id="{93EA5974-C27A-495C-BA50-1CD3987349CB}" type="slidenum">
              <a:rPr lang="en-US" smtClean="0"/>
              <a:t>37</a:t>
            </a:fld>
            <a:endParaRPr lang="en-US"/>
          </a:p>
        </p:txBody>
      </p:sp>
    </p:spTree>
    <p:extLst>
      <p:ext uri="{BB962C8B-B14F-4D97-AF65-F5344CB8AC3E}">
        <p14:creationId xmlns:p14="http://schemas.microsoft.com/office/powerpoint/2010/main" val="3525639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DF12-8B95-4D3B-9A93-8FE2F67F1C16}"/>
              </a:ext>
            </a:extLst>
          </p:cNvPr>
          <p:cNvSpPr>
            <a:spLocks noGrp="1"/>
          </p:cNvSpPr>
          <p:nvPr>
            <p:ph type="title"/>
          </p:nvPr>
        </p:nvSpPr>
        <p:spPr/>
        <p:txBody>
          <a:bodyPr/>
          <a:lstStyle/>
          <a:p>
            <a:r>
              <a:rPr lang="en-US"/>
              <a:t>1.2.5 Business Analysis -</a:t>
            </a:r>
            <a:br>
              <a:rPr lang="en-US"/>
            </a:br>
            <a:r>
              <a:rPr lang="en-US"/>
              <a:t>Riquirements Engineering</a:t>
            </a:r>
          </a:p>
        </p:txBody>
      </p:sp>
      <p:sp>
        <p:nvSpPr>
          <p:cNvPr id="3" name="Content Placeholder 2">
            <a:extLst>
              <a:ext uri="{FF2B5EF4-FFF2-40B4-BE49-F238E27FC236}">
                <a16:creationId xmlns:a16="http://schemas.microsoft.com/office/drawing/2014/main" id="{D82148CB-A1CD-4662-9CFC-4A9623C0510E}"/>
              </a:ext>
            </a:extLst>
          </p:cNvPr>
          <p:cNvSpPr>
            <a:spLocks noGrp="1"/>
          </p:cNvSpPr>
          <p:nvPr>
            <p:ph idx="1"/>
          </p:nvPr>
        </p:nvSpPr>
        <p:spPr>
          <a:xfrm>
            <a:off x="2589212" y="2133600"/>
            <a:ext cx="4812534" cy="3777622"/>
          </a:xfrm>
        </p:spPr>
        <p:txBody>
          <a:bodyPr/>
          <a:lstStyle/>
          <a:p>
            <a:r>
              <a:rPr lang="en-US"/>
              <a:t>Requrements Engineering (RE)</a:t>
            </a:r>
          </a:p>
          <a:p>
            <a:r>
              <a:rPr lang="en-US"/>
              <a:t>A set of </a:t>
            </a:r>
            <a:r>
              <a:rPr lang="en-US" b="1">
                <a:solidFill>
                  <a:srgbClr val="FF0000"/>
                </a:solidFill>
              </a:rPr>
              <a:t>requirements</a:t>
            </a:r>
            <a:r>
              <a:rPr lang="en-US"/>
              <a:t> is used as </a:t>
            </a:r>
            <a:r>
              <a:rPr lang="en-US" b="1">
                <a:solidFill>
                  <a:srgbClr val="00B050"/>
                </a:solidFill>
              </a:rPr>
              <a:t>inputs into the design stages</a:t>
            </a:r>
            <a:r>
              <a:rPr lang="en-US"/>
              <a:t> of product development</a:t>
            </a:r>
          </a:p>
          <a:p>
            <a:r>
              <a:rPr lang="en-US"/>
              <a:t>Mục tiêu khác nhau </a:t>
            </a:r>
          </a:p>
          <a:p>
            <a:endParaRPr lang="en-US"/>
          </a:p>
        </p:txBody>
      </p:sp>
      <p:sp>
        <p:nvSpPr>
          <p:cNvPr id="4" name="Slide Number Placeholder 3">
            <a:extLst>
              <a:ext uri="{FF2B5EF4-FFF2-40B4-BE49-F238E27FC236}">
                <a16:creationId xmlns:a16="http://schemas.microsoft.com/office/drawing/2014/main" id="{5F763819-1992-4C46-AE6D-B75B8037A594}"/>
              </a:ext>
            </a:extLst>
          </p:cNvPr>
          <p:cNvSpPr>
            <a:spLocks noGrp="1"/>
          </p:cNvSpPr>
          <p:nvPr>
            <p:ph type="sldNum" sz="quarter" idx="12"/>
          </p:nvPr>
        </p:nvSpPr>
        <p:spPr/>
        <p:txBody>
          <a:bodyPr/>
          <a:lstStyle/>
          <a:p>
            <a:fld id="{93EA5974-C27A-495C-BA50-1CD3987349CB}" type="slidenum">
              <a:rPr lang="en-US" smtClean="0"/>
              <a:t>38</a:t>
            </a:fld>
            <a:endParaRPr lang="en-US"/>
          </a:p>
        </p:txBody>
      </p:sp>
      <p:grpSp>
        <p:nvGrpSpPr>
          <p:cNvPr id="14" name="Group 13">
            <a:extLst>
              <a:ext uri="{FF2B5EF4-FFF2-40B4-BE49-F238E27FC236}">
                <a16:creationId xmlns:a16="http://schemas.microsoft.com/office/drawing/2014/main" id="{F2F89765-D574-4DFB-A0CB-6CD120E68106}"/>
              </a:ext>
            </a:extLst>
          </p:cNvPr>
          <p:cNvGrpSpPr/>
          <p:nvPr/>
        </p:nvGrpSpPr>
        <p:grpSpPr>
          <a:xfrm>
            <a:off x="7801796" y="1905000"/>
            <a:ext cx="4228279" cy="2418968"/>
            <a:chOff x="3267456" y="2659352"/>
            <a:chExt cx="4695125" cy="2697480"/>
          </a:xfrm>
        </p:grpSpPr>
        <p:grpSp>
          <p:nvGrpSpPr>
            <p:cNvPr id="13" name="Group 12">
              <a:extLst>
                <a:ext uri="{FF2B5EF4-FFF2-40B4-BE49-F238E27FC236}">
                  <a16:creationId xmlns:a16="http://schemas.microsoft.com/office/drawing/2014/main" id="{A4399440-C6DE-40C6-8DC4-6DFACC3D61C5}"/>
                </a:ext>
              </a:extLst>
            </p:cNvPr>
            <p:cNvGrpSpPr/>
            <p:nvPr/>
          </p:nvGrpSpPr>
          <p:grpSpPr>
            <a:xfrm>
              <a:off x="3267456" y="2659352"/>
              <a:ext cx="4695125" cy="2697480"/>
              <a:chOff x="3267456" y="2659352"/>
              <a:chExt cx="4695125" cy="2697480"/>
            </a:xfrm>
          </p:grpSpPr>
          <p:pic>
            <p:nvPicPr>
              <p:cNvPr id="12" name="Picture 11">
                <a:extLst>
                  <a:ext uri="{FF2B5EF4-FFF2-40B4-BE49-F238E27FC236}">
                    <a16:creationId xmlns:a16="http://schemas.microsoft.com/office/drawing/2014/main" id="{0D7E5EE8-FBC0-43A2-AB18-3D7246BE2B62}"/>
                  </a:ext>
                </a:extLst>
              </p:cNvPr>
              <p:cNvPicPr>
                <a:picLocks noChangeAspect="1"/>
              </p:cNvPicPr>
              <p:nvPr/>
            </p:nvPicPr>
            <p:blipFill>
              <a:blip r:embed="rId2"/>
              <a:stretch>
                <a:fillRect/>
              </a:stretch>
            </p:blipFill>
            <p:spPr>
              <a:xfrm>
                <a:off x="4694301" y="2868708"/>
                <a:ext cx="2047875" cy="2143125"/>
              </a:xfrm>
              <a:prstGeom prst="rect">
                <a:avLst/>
              </a:prstGeom>
            </p:spPr>
          </p:pic>
          <p:grpSp>
            <p:nvGrpSpPr>
              <p:cNvPr id="7" name="Group 6">
                <a:extLst>
                  <a:ext uri="{FF2B5EF4-FFF2-40B4-BE49-F238E27FC236}">
                    <a16:creationId xmlns:a16="http://schemas.microsoft.com/office/drawing/2014/main" id="{18348A2D-44F1-421E-83AB-C77996930C6C}"/>
                  </a:ext>
                </a:extLst>
              </p:cNvPr>
              <p:cNvGrpSpPr/>
              <p:nvPr/>
            </p:nvGrpSpPr>
            <p:grpSpPr>
              <a:xfrm>
                <a:off x="3267456" y="2659352"/>
                <a:ext cx="4695125" cy="2697480"/>
                <a:chOff x="3206496" y="2825496"/>
                <a:chExt cx="4695125" cy="2697480"/>
              </a:xfrm>
            </p:grpSpPr>
            <p:sp>
              <p:nvSpPr>
                <p:cNvPr id="5" name="Oval 4">
                  <a:extLst>
                    <a:ext uri="{FF2B5EF4-FFF2-40B4-BE49-F238E27FC236}">
                      <a16:creationId xmlns:a16="http://schemas.microsoft.com/office/drawing/2014/main" id="{99227EBB-7BA7-497F-A4C5-52221081A238}"/>
                    </a:ext>
                  </a:extLst>
                </p:cNvPr>
                <p:cNvSpPr/>
                <p:nvPr/>
              </p:nvSpPr>
              <p:spPr>
                <a:xfrm>
                  <a:off x="3206496" y="2825496"/>
                  <a:ext cx="3438144" cy="269748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D4C9808B-4684-4A3D-8807-437005662A9B}"/>
                    </a:ext>
                  </a:extLst>
                </p:cNvPr>
                <p:cNvSpPr/>
                <p:nvPr/>
              </p:nvSpPr>
              <p:spPr>
                <a:xfrm rot="20182080">
                  <a:off x="4567045" y="3005067"/>
                  <a:ext cx="3334576" cy="1969008"/>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sp>
          <p:nvSpPr>
            <p:cNvPr id="9" name="TextBox 8">
              <a:extLst>
                <a:ext uri="{FF2B5EF4-FFF2-40B4-BE49-F238E27FC236}">
                  <a16:creationId xmlns:a16="http://schemas.microsoft.com/office/drawing/2014/main" id="{929A369E-E159-4A56-B636-7367FA56121F}"/>
                </a:ext>
              </a:extLst>
            </p:cNvPr>
            <p:cNvSpPr txBox="1"/>
            <p:nvPr/>
          </p:nvSpPr>
          <p:spPr>
            <a:xfrm>
              <a:off x="3493770" y="3638760"/>
              <a:ext cx="517398" cy="369332"/>
            </a:xfrm>
            <a:prstGeom prst="rect">
              <a:avLst/>
            </a:prstGeom>
            <a:noFill/>
          </p:spPr>
          <p:txBody>
            <a:bodyPr wrap="square" rtlCol="0">
              <a:spAutoFit/>
            </a:bodyPr>
            <a:lstStyle/>
            <a:p>
              <a:r>
                <a:rPr lang="en-US"/>
                <a:t>BA</a:t>
              </a:r>
            </a:p>
          </p:txBody>
        </p:sp>
        <p:sp>
          <p:nvSpPr>
            <p:cNvPr id="10" name="TextBox 9">
              <a:extLst>
                <a:ext uri="{FF2B5EF4-FFF2-40B4-BE49-F238E27FC236}">
                  <a16:creationId xmlns:a16="http://schemas.microsoft.com/office/drawing/2014/main" id="{D08B35AE-656A-4112-B0B1-503382D76A22}"/>
                </a:ext>
              </a:extLst>
            </p:cNvPr>
            <p:cNvSpPr txBox="1"/>
            <p:nvPr/>
          </p:nvSpPr>
          <p:spPr>
            <a:xfrm>
              <a:off x="6744526" y="3429000"/>
              <a:ext cx="517398" cy="369332"/>
            </a:xfrm>
            <a:prstGeom prst="rect">
              <a:avLst/>
            </a:prstGeom>
            <a:noFill/>
          </p:spPr>
          <p:txBody>
            <a:bodyPr wrap="square" rtlCol="0">
              <a:spAutoFit/>
            </a:bodyPr>
            <a:lstStyle/>
            <a:p>
              <a:r>
                <a:rPr lang="en-US"/>
                <a:t>RE</a:t>
              </a:r>
            </a:p>
          </p:txBody>
        </p:sp>
      </p:grpSp>
    </p:spTree>
    <p:extLst>
      <p:ext uri="{BB962C8B-B14F-4D97-AF65-F5344CB8AC3E}">
        <p14:creationId xmlns:p14="http://schemas.microsoft.com/office/powerpoint/2010/main" val="2858876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EB02D-A1F7-46A5-9065-FBFECF5EE97D}"/>
              </a:ext>
            </a:extLst>
          </p:cNvPr>
          <p:cNvSpPr>
            <a:spLocks noGrp="1"/>
          </p:cNvSpPr>
          <p:nvPr>
            <p:ph type="title"/>
          </p:nvPr>
        </p:nvSpPr>
        <p:spPr>
          <a:xfrm>
            <a:off x="2592925" y="690562"/>
            <a:ext cx="8911687" cy="1280890"/>
          </a:xfrm>
        </p:spPr>
        <p:txBody>
          <a:bodyPr/>
          <a:lstStyle/>
          <a:p>
            <a:r>
              <a:rPr lang="en-US" sz="3600"/>
              <a:t>1.2.6 Phân tích yêu cầu</a:t>
            </a:r>
            <a:endParaRPr lang="en-US"/>
          </a:p>
        </p:txBody>
      </p:sp>
      <p:sp>
        <p:nvSpPr>
          <p:cNvPr id="3" name="Content Placeholder 2">
            <a:extLst>
              <a:ext uri="{FF2B5EF4-FFF2-40B4-BE49-F238E27FC236}">
                <a16:creationId xmlns:a16="http://schemas.microsoft.com/office/drawing/2014/main" id="{470A3D19-1D92-49ED-972B-8E0861E9E165}"/>
              </a:ext>
            </a:extLst>
          </p:cNvPr>
          <p:cNvSpPr>
            <a:spLocks noGrp="1"/>
          </p:cNvSpPr>
          <p:nvPr>
            <p:ph idx="1"/>
          </p:nvPr>
        </p:nvSpPr>
        <p:spPr/>
        <p:txBody>
          <a:bodyPr>
            <a:normAutofit/>
          </a:bodyPr>
          <a:lstStyle/>
          <a:p>
            <a:pPr>
              <a:lnSpc>
                <a:spcPct val="150000"/>
              </a:lnSpc>
              <a:spcBef>
                <a:spcPts val="200"/>
              </a:spcBef>
              <a:buClr>
                <a:srgbClr val="800080"/>
              </a:buClr>
              <a:buSzPct val="70000"/>
              <a:buFont typeface="Wingdings" panose="05000000000000000000" pitchFamily="2" charset="2"/>
              <a:buChar char=""/>
            </a:pPr>
            <a:r>
              <a:rPr lang="en-US" altLang="en-US" sz="2400" kern="300">
                <a:solidFill>
                  <a:schemeClr val="tx1">
                    <a:lumMod val="75000"/>
                    <a:lumOff val="25000"/>
                  </a:schemeClr>
                </a:solidFill>
                <a:latin typeface="Segoe UI" panose="020B0502040204020203" pitchFamily="34" charset="0"/>
                <a:cs typeface="Segoe UI" panose="020B0502040204020203" pitchFamily="34" charset="0"/>
              </a:rPr>
              <a:t>Thế nào là phân tích yêu cầu (RE)?</a:t>
            </a:r>
          </a:p>
          <a:p>
            <a:pPr>
              <a:lnSpc>
                <a:spcPct val="150000"/>
              </a:lnSpc>
              <a:spcBef>
                <a:spcPts val="300"/>
              </a:spcBef>
              <a:buClr>
                <a:srgbClr val="800080"/>
              </a:buClr>
              <a:buSzPct val="70000"/>
              <a:buFont typeface="Wingdings" panose="05000000000000000000" pitchFamily="2" charset="2"/>
              <a:buChar char=""/>
            </a:pPr>
            <a:r>
              <a:rPr lang="en-US" altLang="en-US" sz="2400" kern="300">
                <a:solidFill>
                  <a:schemeClr val="tx1">
                    <a:lumMod val="75000"/>
                    <a:lumOff val="25000"/>
                  </a:schemeClr>
                </a:solidFill>
                <a:latin typeface="Segoe UI" panose="020B0502040204020203" pitchFamily="34" charset="0"/>
                <a:cs typeface="Segoe UI" panose="020B0502040204020203" pitchFamily="34" charset="0"/>
              </a:rPr>
              <a:t>Tại sao cần phải phân tích yêu cầu?</a:t>
            </a:r>
          </a:p>
          <a:p>
            <a:pPr>
              <a:lnSpc>
                <a:spcPct val="150000"/>
              </a:lnSpc>
              <a:spcBef>
                <a:spcPts val="300"/>
              </a:spcBef>
              <a:buClr>
                <a:srgbClr val="800080"/>
              </a:buClr>
              <a:buSzPct val="70000"/>
              <a:buFont typeface="Wingdings" panose="05000000000000000000" pitchFamily="2" charset="2"/>
              <a:buChar char=""/>
            </a:pPr>
            <a:r>
              <a:rPr lang="en-US" altLang="en-US" sz="2400" kern="300">
                <a:solidFill>
                  <a:schemeClr val="tx1">
                    <a:lumMod val="75000"/>
                    <a:lumOff val="25000"/>
                  </a:schemeClr>
                </a:solidFill>
                <a:latin typeface="Segoe UI" panose="020B0502040204020203" pitchFamily="34" charset="0"/>
                <a:cs typeface="Segoe UI" panose="020B0502040204020203" pitchFamily="34" charset="0"/>
              </a:rPr>
              <a:t>Những khó khăn gặp phải khi phân tích yêu cầu</a:t>
            </a:r>
          </a:p>
          <a:p>
            <a:pPr>
              <a:lnSpc>
                <a:spcPct val="150000"/>
              </a:lnSpc>
              <a:spcBef>
                <a:spcPts val="300"/>
              </a:spcBef>
              <a:buClr>
                <a:srgbClr val="800080"/>
              </a:buClr>
              <a:buSzPct val="70000"/>
              <a:buFont typeface="Wingdings" panose="05000000000000000000" pitchFamily="2" charset="2"/>
              <a:buChar char=""/>
            </a:pPr>
            <a:r>
              <a:rPr lang="en-US" altLang="en-US" sz="2400" kern="300">
                <a:solidFill>
                  <a:schemeClr val="tx1">
                    <a:lumMod val="75000"/>
                    <a:lumOff val="25000"/>
                  </a:schemeClr>
                </a:solidFill>
                <a:latin typeface="Segoe UI" panose="020B0502040204020203" pitchFamily="34" charset="0"/>
                <a:cs typeface="Segoe UI" panose="020B0502040204020203" pitchFamily="34" charset="0"/>
              </a:rPr>
              <a:t>Phát triển linh hoạt và phân tích yêu cầu</a:t>
            </a:r>
          </a:p>
          <a:p>
            <a:endParaRPr lang="en-US" sz="24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18BD2-8ED7-4924-A473-0A5870AB6F20}"/>
              </a:ext>
            </a:extLst>
          </p:cNvPr>
          <p:cNvSpPr>
            <a:spLocks noGrp="1"/>
          </p:cNvSpPr>
          <p:nvPr>
            <p:ph type="title"/>
          </p:nvPr>
        </p:nvSpPr>
        <p:spPr>
          <a:xfrm>
            <a:off x="1873596" y="636302"/>
            <a:ext cx="8911687" cy="838930"/>
          </a:xfrm>
        </p:spPr>
        <p:txBody>
          <a:bodyPr/>
          <a:lstStyle/>
          <a:p>
            <a:r>
              <a:rPr lang="en-US"/>
              <a:t>NỘI DUNG</a:t>
            </a:r>
          </a:p>
        </p:txBody>
      </p:sp>
      <p:sp>
        <p:nvSpPr>
          <p:cNvPr id="3" name="Content Placeholder 2">
            <a:extLst>
              <a:ext uri="{FF2B5EF4-FFF2-40B4-BE49-F238E27FC236}">
                <a16:creationId xmlns:a16="http://schemas.microsoft.com/office/drawing/2014/main" id="{BD801040-10BF-4B29-8830-E5A90966B3A9}"/>
              </a:ext>
            </a:extLst>
          </p:cNvPr>
          <p:cNvSpPr>
            <a:spLocks noGrp="1"/>
          </p:cNvSpPr>
          <p:nvPr>
            <p:ph sz="half" idx="1"/>
          </p:nvPr>
        </p:nvSpPr>
        <p:spPr>
          <a:xfrm>
            <a:off x="1528507" y="1699502"/>
            <a:ext cx="5628198" cy="4204342"/>
          </a:xfrm>
        </p:spPr>
        <p:txBody>
          <a:bodyPr>
            <a:normAutofit lnSpcReduction="10000"/>
          </a:bodyPr>
          <a:lstStyle/>
          <a:p>
            <a:pPr>
              <a:buFont typeface="+mj-lt"/>
              <a:buAutoNum type="arabicPeriod"/>
            </a:pPr>
            <a:r>
              <a:rPr lang="en-US" sz="2400" b="1">
                <a:solidFill>
                  <a:srgbClr val="00B0F0"/>
                </a:solidFill>
              </a:rPr>
              <a:t>Kiến thức cơ bản</a:t>
            </a:r>
          </a:p>
          <a:p>
            <a:pPr lvl="1">
              <a:buFont typeface="Wingdings" panose="05000000000000000000" pitchFamily="2" charset="2"/>
              <a:buChar char="§"/>
            </a:pPr>
            <a:r>
              <a:rPr lang="en-US" sz="1800" b="1"/>
              <a:t>Đặt vấn đề</a:t>
            </a:r>
          </a:p>
          <a:p>
            <a:pPr lvl="1">
              <a:buFont typeface="Wingdings" panose="05000000000000000000" pitchFamily="2" charset="2"/>
              <a:buChar char="§"/>
            </a:pPr>
            <a:r>
              <a:rPr lang="en-US" sz="1800" b="1"/>
              <a:t>Giới thiệu</a:t>
            </a:r>
          </a:p>
          <a:p>
            <a:pPr lvl="1">
              <a:buFont typeface="Wingdings" panose="05000000000000000000" pitchFamily="2" charset="2"/>
              <a:buChar char="§"/>
            </a:pPr>
            <a:r>
              <a:rPr lang="en-US" sz="1800" b="1">
                <a:effectLst/>
                <a:latin typeface="+mn-lt"/>
                <a:ea typeface="MS Mincho" panose="02020609040205080304" pitchFamily="49" charset="-128"/>
              </a:rPr>
              <a:t>Các khái niệm cơ bản của phân tích yêu cầu</a:t>
            </a:r>
          </a:p>
          <a:p>
            <a:pPr>
              <a:buFont typeface="+mj-lt"/>
              <a:buAutoNum type="arabicPeriod"/>
            </a:pPr>
            <a:r>
              <a:rPr lang="en-US" sz="2400" b="1">
                <a:solidFill>
                  <a:srgbClr val="00B0F0"/>
                </a:solidFill>
              </a:rPr>
              <a:t>Kỹ thuật khai thác yêu cầu</a:t>
            </a:r>
          </a:p>
          <a:p>
            <a:pPr lvl="1">
              <a:buFont typeface="Wingdings" panose="05000000000000000000" pitchFamily="2" charset="2"/>
              <a:buChar char="§"/>
            </a:pPr>
            <a:r>
              <a:rPr lang="en-US" sz="1800" b="1"/>
              <a:t>Sưu liệu yêu cầu</a:t>
            </a:r>
          </a:p>
          <a:p>
            <a:pPr lvl="1">
              <a:buFont typeface="Wingdings" panose="05000000000000000000" pitchFamily="2" charset="2"/>
              <a:buChar char="§"/>
            </a:pPr>
            <a:r>
              <a:rPr lang="en-US" sz="1800" b="1"/>
              <a:t>Sưu liệu yêu cầu bằng ngôn ngữ tự nhiên</a:t>
            </a:r>
          </a:p>
          <a:p>
            <a:pPr lvl="1">
              <a:buFont typeface="Wingdings" panose="05000000000000000000" pitchFamily="2" charset="2"/>
              <a:buChar char="§"/>
            </a:pPr>
            <a:r>
              <a:rPr lang="en-US" sz="1800" b="1"/>
              <a:t>Sưu liệu yêu cầu sử dụng mô hình</a:t>
            </a:r>
          </a:p>
          <a:p>
            <a:pPr marL="514350" indent="-514350">
              <a:buFont typeface="+mj-lt"/>
              <a:buAutoNum type="arabicPeriod"/>
            </a:pPr>
            <a:r>
              <a:rPr lang="en-US" sz="2400" b="1">
                <a:solidFill>
                  <a:srgbClr val="00B0F0"/>
                </a:solidFill>
              </a:rPr>
              <a:t>Đánh giá và Xác thực chất lượng yêu cầu</a:t>
            </a:r>
          </a:p>
          <a:p>
            <a:endParaRPr lang="en-US" b="1"/>
          </a:p>
          <a:p>
            <a:endParaRPr lang="en-US" b="1"/>
          </a:p>
        </p:txBody>
      </p:sp>
      <p:sp>
        <p:nvSpPr>
          <p:cNvPr id="5" name="Content Placeholder 4">
            <a:extLst>
              <a:ext uri="{FF2B5EF4-FFF2-40B4-BE49-F238E27FC236}">
                <a16:creationId xmlns:a16="http://schemas.microsoft.com/office/drawing/2014/main" id="{9D873B77-2A7A-430D-9443-870EEEA89877}"/>
              </a:ext>
            </a:extLst>
          </p:cNvPr>
          <p:cNvSpPr>
            <a:spLocks noGrp="1"/>
          </p:cNvSpPr>
          <p:nvPr>
            <p:ph sz="half" idx="2"/>
          </p:nvPr>
        </p:nvSpPr>
        <p:spPr>
          <a:xfrm>
            <a:off x="7156705" y="1699502"/>
            <a:ext cx="4596384" cy="4204342"/>
          </a:xfrm>
        </p:spPr>
        <p:txBody>
          <a:bodyPr>
            <a:normAutofit lnSpcReduction="10000"/>
          </a:bodyPr>
          <a:lstStyle/>
          <a:p>
            <a:pPr marL="457200" indent="-457200">
              <a:buFont typeface="+mj-lt"/>
              <a:buAutoNum type="arabicPeriod" startAt="4"/>
            </a:pPr>
            <a:r>
              <a:rPr lang="en-US" sz="2400" b="1">
                <a:solidFill>
                  <a:srgbClr val="00B0F0"/>
                </a:solidFill>
                <a:latin typeface="Times New Roman" panose="02020603050405020304" pitchFamily="18" charset="0"/>
                <a:ea typeface="MS Mincho" panose="02020609040205080304" pitchFamily="49" charset="-128"/>
              </a:rPr>
              <a:t>Quản lý yêu cầu</a:t>
            </a:r>
            <a:endParaRPr lang="en-US" b="1">
              <a:solidFill>
                <a:srgbClr val="00B0F0"/>
              </a:solidFill>
              <a:latin typeface="Times New Roman" panose="02020603050405020304" pitchFamily="18" charset="0"/>
              <a:ea typeface="MS Mincho" panose="02020609040205080304" pitchFamily="49" charset="-128"/>
            </a:endParaRPr>
          </a:p>
          <a:p>
            <a:pPr>
              <a:buFont typeface="+mj-lt"/>
              <a:buAutoNum type="arabicPeriod" startAt="4"/>
            </a:pPr>
            <a:r>
              <a:rPr lang="en-US" sz="2200" b="1">
                <a:solidFill>
                  <a:srgbClr val="00B0F0"/>
                </a:solidFill>
                <a:latin typeface="Times New Roman" panose="02020603050405020304" pitchFamily="18" charset="0"/>
                <a:ea typeface="MS Mincho" panose="02020609040205080304" pitchFamily="49" charset="-128"/>
              </a:rPr>
              <a:t>Các quy trình phân tích yêu cầu</a:t>
            </a:r>
            <a:endParaRPr lang="en-US" sz="2200" b="1">
              <a:solidFill>
                <a:srgbClr val="00B0F0"/>
              </a:solidFill>
            </a:endParaRPr>
          </a:p>
          <a:p>
            <a:pPr>
              <a:buFont typeface="+mj-lt"/>
              <a:buAutoNum type="arabicPeriod" startAt="4"/>
            </a:pPr>
            <a:r>
              <a:rPr lang="en-US" sz="2400" b="1">
                <a:solidFill>
                  <a:srgbClr val="00B0F0"/>
                </a:solidFill>
                <a:latin typeface="Times New Roman" panose="02020603050405020304" pitchFamily="18" charset="0"/>
                <a:cs typeface="Times New Roman" panose="02020603050405020304" pitchFamily="18" charset="0"/>
              </a:rPr>
              <a:t>Công cụ hỗ trợ</a:t>
            </a:r>
          </a:p>
          <a:p>
            <a:pPr lvl="1">
              <a:buFont typeface="Wingdings" panose="05000000000000000000" pitchFamily="2" charset="2"/>
              <a:buChar char="§"/>
            </a:pPr>
            <a:r>
              <a:rPr lang="en-US" sz="1800">
                <a:solidFill>
                  <a:srgbClr val="000000"/>
                </a:solidFill>
                <a:effectLst/>
                <a:latin typeface="Times New Roman" panose="02020603050405020304" pitchFamily="18" charset="0"/>
                <a:ea typeface="MS Mincho" panose="02020609040205080304" pitchFamily="49" charset="-128"/>
              </a:rPr>
              <a:t>Enterprise Architect </a:t>
            </a:r>
            <a:endParaRPr lang="en-US" sz="1800" b="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p>
            <a:pPr lvl="1">
              <a:buFont typeface="Wingdings" panose="05000000000000000000" pitchFamily="2" charset="2"/>
              <a:buChar char="§"/>
            </a:pPr>
            <a:r>
              <a:rPr lang="en-US" sz="1800">
                <a:solidFill>
                  <a:srgbClr val="000000"/>
                </a:solidFill>
                <a:effectLst/>
                <a:latin typeface="Times New Roman" panose="02020603050405020304" pitchFamily="18" charset="0"/>
                <a:ea typeface="MS Mincho" panose="02020609040205080304" pitchFamily="49" charset="-128"/>
              </a:rPr>
              <a:t>JIRA</a:t>
            </a:r>
            <a:endParaRPr lang="en-US" sz="1800" b="1">
              <a:latin typeface="Times New Roman" panose="02020603050405020304" pitchFamily="18" charset="0"/>
              <a:cs typeface="Times New Roman" panose="02020603050405020304" pitchFamily="18" charset="0"/>
            </a:endParaRPr>
          </a:p>
          <a:p>
            <a:pPr>
              <a:buFont typeface="+mj-lt"/>
              <a:buAutoNum type="arabicPeriod" startAt="4"/>
            </a:pPr>
            <a:r>
              <a:rPr lang="en-US" sz="2400" b="1">
                <a:solidFill>
                  <a:srgbClr val="00B0F0"/>
                </a:solidFill>
                <a:latin typeface="Times New Roman" panose="02020603050405020304" pitchFamily="18" charset="0"/>
                <a:cs typeface="Times New Roman" panose="02020603050405020304" pitchFamily="18" charset="0"/>
              </a:rPr>
              <a:t>Case study</a:t>
            </a:r>
            <a:r>
              <a:rPr lang="en-US" sz="2400" b="1">
                <a:solidFill>
                  <a:srgbClr val="00B0F0"/>
                </a:solidFill>
                <a:effectLst/>
                <a:latin typeface="Times New Roman" panose="02020603050405020304" pitchFamily="18" charset="0"/>
                <a:ea typeface="MS Mincho" panose="02020609040205080304" pitchFamily="49" charset="-128"/>
              </a:rPr>
              <a:t> </a:t>
            </a:r>
          </a:p>
          <a:p>
            <a:pPr lvl="1">
              <a:buFont typeface="Wingdings" panose="05000000000000000000" pitchFamily="2" charset="2"/>
              <a:buChar char="§"/>
            </a:pPr>
            <a:r>
              <a:rPr lang="en-US" sz="1800" b="1">
                <a:effectLst/>
                <a:latin typeface="Times New Roman" panose="02020603050405020304" pitchFamily="18" charset="0"/>
                <a:ea typeface="MS Mincho" panose="02020609040205080304" pitchFamily="49" charset="-128"/>
              </a:rPr>
              <a:t>Khai thác yêu cầu</a:t>
            </a:r>
          </a:p>
          <a:p>
            <a:pPr lvl="1">
              <a:buFont typeface="Wingdings" panose="05000000000000000000" pitchFamily="2" charset="2"/>
              <a:buChar char="§"/>
            </a:pPr>
            <a:r>
              <a:rPr lang="en-US" sz="1800" b="1">
                <a:effectLst/>
                <a:latin typeface="Times New Roman" panose="02020603050405020304" pitchFamily="18" charset="0"/>
                <a:ea typeface="MS Mincho" panose="02020609040205080304" pitchFamily="49" charset="-128"/>
              </a:rPr>
              <a:t>Mô hình hóa yêu cầu</a:t>
            </a:r>
            <a:endParaRPr lang="en-US" sz="1800" b="1">
              <a:latin typeface="Times New Roman" panose="02020603050405020304" pitchFamily="18" charset="0"/>
              <a:ea typeface="MS Mincho" panose="02020609040205080304" pitchFamily="49" charset="-128"/>
            </a:endParaRPr>
          </a:p>
          <a:p>
            <a:pPr lvl="1">
              <a:buFont typeface="Wingdings" panose="05000000000000000000" pitchFamily="2" charset="2"/>
              <a:buChar char="§"/>
            </a:pPr>
            <a:r>
              <a:rPr lang="en-US" sz="1800" b="1">
                <a:effectLst/>
                <a:latin typeface="Times New Roman" panose="02020603050405020304" pitchFamily="18" charset="0"/>
                <a:ea typeface="MS Mincho" panose="02020609040205080304" pitchFamily="49" charset="-128"/>
              </a:rPr>
              <a:t>ĐG chất lượng yêu cầu</a:t>
            </a:r>
            <a:endParaRPr lang="en-US" sz="1800" b="1">
              <a:latin typeface="Tahoma" panose="020B060403050404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7448BFA-81B1-4DD7-B3CA-6BB15AD8320F}"/>
              </a:ext>
            </a:extLst>
          </p:cNvPr>
          <p:cNvSpPr>
            <a:spLocks noGrp="1"/>
          </p:cNvSpPr>
          <p:nvPr>
            <p:ph type="sldNum" sz="quarter" idx="12"/>
          </p:nvPr>
        </p:nvSpPr>
        <p:spPr/>
        <p:txBody>
          <a:bodyPr/>
          <a:lstStyle/>
          <a:p>
            <a:fld id="{93EA5974-C27A-495C-BA50-1CD3987349CB}" type="slidenum">
              <a:rPr lang="en-US" smtClean="0"/>
              <a:t>4</a:t>
            </a:fld>
            <a:endParaRPr lang="en-US"/>
          </a:p>
        </p:txBody>
      </p:sp>
    </p:spTree>
    <p:extLst>
      <p:ext uri="{BB962C8B-B14F-4D97-AF65-F5344CB8AC3E}">
        <p14:creationId xmlns:p14="http://schemas.microsoft.com/office/powerpoint/2010/main" val="2415469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DE582889-62D9-41F6-B696-5E09148E9B14}"/>
              </a:ext>
            </a:extLst>
          </p:cNvPr>
          <p:cNvSpPr txBox="1">
            <a:spLocks noChangeArrowheads="1"/>
          </p:cNvSpPr>
          <p:nvPr/>
        </p:nvSpPr>
        <p:spPr bwMode="auto">
          <a:xfrm>
            <a:off x="1828801" y="304799"/>
            <a:ext cx="8653463"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spcBef>
                <a:spcPct val="0"/>
              </a:spcBef>
              <a:buClrTx/>
            </a:pPr>
            <a:r>
              <a:rPr lang="en-US" sz="4000"/>
              <a:t>1.2.6 Phân tích yêu cầu</a:t>
            </a:r>
            <a:endParaRPr lang="en-US" altLang="en-US" sz="4000"/>
          </a:p>
          <a:p>
            <a:pPr algn="ctr">
              <a:spcBef>
                <a:spcPct val="0"/>
              </a:spcBef>
              <a:buClrTx/>
              <a:buFontTx/>
              <a:buNone/>
            </a:pPr>
            <a:r>
              <a:rPr lang="en-US" altLang="en-US" sz="2400">
                <a:solidFill>
                  <a:srgbClr val="CC0000"/>
                </a:solidFill>
                <a:ea typeface="Symbol" panose="05050102010706020507" pitchFamily="18" charset="2"/>
                <a:cs typeface="Tahoma" panose="020B0604030504040204" pitchFamily="34" charset="0"/>
              </a:rPr>
              <a:t>Thế nào là phân tích yêu cầu ?</a:t>
            </a:r>
          </a:p>
        </p:txBody>
      </p:sp>
      <p:sp>
        <p:nvSpPr>
          <p:cNvPr id="8195" name="Text Box 2">
            <a:extLst>
              <a:ext uri="{FF2B5EF4-FFF2-40B4-BE49-F238E27FC236}">
                <a16:creationId xmlns:a16="http://schemas.microsoft.com/office/drawing/2014/main" id="{A6317637-0160-47BF-9CFF-4025CD8E645B}"/>
              </a:ext>
            </a:extLst>
          </p:cNvPr>
          <p:cNvSpPr txBox="1">
            <a:spLocks noChangeArrowheads="1"/>
          </p:cNvSpPr>
          <p:nvPr/>
        </p:nvSpPr>
        <p:spPr bwMode="auto">
          <a:xfrm>
            <a:off x="1524000" y="1173163"/>
            <a:ext cx="9029700" cy="508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lvl="1">
              <a:lnSpc>
                <a:spcPct val="140000"/>
              </a:lnSpc>
              <a:spcBef>
                <a:spcPts val="200"/>
              </a:spcBef>
              <a:buClr>
                <a:srgbClr val="800080"/>
              </a:buClr>
              <a:buFont typeface="Century" panose="02040604050505020304" pitchFamily="18" charset="0"/>
              <a:buChar char="–"/>
            </a:pPr>
            <a:r>
              <a:rPr lang="en-US" altLang="en-US">
                <a:solidFill>
                  <a:srgbClr val="5F5F5F"/>
                </a:solidFill>
                <a:latin typeface="+mn-lt"/>
              </a:rPr>
              <a:t>Thế giới vấn đề và không gian máy</a:t>
            </a:r>
          </a:p>
          <a:p>
            <a:pPr lvl="1">
              <a:lnSpc>
                <a:spcPct val="140000"/>
              </a:lnSpc>
              <a:spcBef>
                <a:spcPts val="200"/>
              </a:spcBef>
              <a:buClr>
                <a:srgbClr val="800080"/>
              </a:buClr>
              <a:buFont typeface="Century" panose="02040604050505020304" pitchFamily="18" charset="0"/>
              <a:buChar char="–"/>
            </a:pPr>
            <a:r>
              <a:rPr lang="en-US" altLang="en-US">
                <a:solidFill>
                  <a:srgbClr val="5F5F5F"/>
                </a:solidFill>
                <a:latin typeface="+mn-lt"/>
              </a:rPr>
              <a:t>Phạm vi của phân tích yêu cầu: WHY, WHAT và WHO ?</a:t>
            </a:r>
          </a:p>
          <a:p>
            <a:pPr lvl="1">
              <a:lnSpc>
                <a:spcPct val="140000"/>
              </a:lnSpc>
              <a:spcBef>
                <a:spcPts val="200"/>
              </a:spcBef>
              <a:buClr>
                <a:srgbClr val="800080"/>
              </a:buClr>
              <a:buFont typeface="Century" panose="02040604050505020304" pitchFamily="18" charset="0"/>
              <a:buChar char="–"/>
            </a:pPr>
            <a:r>
              <a:rPr lang="en-US" altLang="en-US">
                <a:solidFill>
                  <a:srgbClr val="5F5F5F"/>
                </a:solidFill>
                <a:latin typeface="+mn-lt"/>
              </a:rPr>
              <a:t>Những yêu cầu trong vòng đời của phần mềm</a:t>
            </a:r>
          </a:p>
          <a:p>
            <a:pPr lvl="1">
              <a:lnSpc>
                <a:spcPct val="140000"/>
              </a:lnSpc>
              <a:spcBef>
                <a:spcPts val="200"/>
              </a:spcBef>
              <a:buClr>
                <a:srgbClr val="800080"/>
              </a:buClr>
              <a:buFont typeface="Century" panose="02040604050505020304" pitchFamily="18" charset="0"/>
              <a:buChar char="–"/>
            </a:pPr>
            <a:r>
              <a:rPr lang="en-US" altLang="en-US">
                <a:solidFill>
                  <a:srgbClr val="5F5F5F"/>
                </a:solidFill>
                <a:latin typeface="+mn-lt"/>
              </a:rPr>
              <a:t>Các kiểu phát biểu: phát biểu mô tả - phát biểu mong muốn</a:t>
            </a:r>
          </a:p>
          <a:p>
            <a:pPr lvl="1">
              <a:lnSpc>
                <a:spcPct val="140000"/>
              </a:lnSpc>
              <a:spcBef>
                <a:spcPts val="200"/>
              </a:spcBef>
              <a:buClr>
                <a:srgbClr val="800080"/>
              </a:buClr>
              <a:buFont typeface="Century" panose="02040604050505020304" pitchFamily="18" charset="0"/>
              <a:buChar char="–"/>
            </a:pPr>
            <a:r>
              <a:rPr lang="en-US" altLang="en-US">
                <a:solidFill>
                  <a:srgbClr val="5F5F5F"/>
                </a:solidFill>
                <a:latin typeface="+mn-lt"/>
              </a:rPr>
              <a:t>Phân loại yêu cầu: yêu cầu chức năng – yêu cầu phi chức năng</a:t>
            </a:r>
          </a:p>
          <a:p>
            <a:pPr lvl="1">
              <a:lnSpc>
                <a:spcPct val="140000"/>
              </a:lnSpc>
              <a:spcBef>
                <a:spcPts val="200"/>
              </a:spcBef>
              <a:buClr>
                <a:srgbClr val="800080"/>
              </a:buClr>
            </a:pPr>
            <a:r>
              <a:rPr lang="en-US" altLang="en-US" b="1">
                <a:latin typeface="+mn-lt"/>
              </a:rPr>
              <a:t>- 	Vòng đời của yêu cầu: tác nhân – quá trình – sản phẩm</a:t>
            </a:r>
          </a:p>
          <a:p>
            <a:pPr lvl="1">
              <a:lnSpc>
                <a:spcPct val="140000"/>
              </a:lnSpc>
              <a:spcBef>
                <a:spcPts val="200"/>
              </a:spcBef>
              <a:buClr>
                <a:srgbClr val="800080"/>
              </a:buClr>
              <a:buFont typeface="Century" panose="02040604050505020304" pitchFamily="18" charset="0"/>
              <a:buChar char="–"/>
            </a:pPr>
            <a:r>
              <a:rPr lang="en-US" altLang="en-US">
                <a:latin typeface="+mn-lt"/>
              </a:rPr>
              <a:t>Chất l</a:t>
            </a:r>
            <a:r>
              <a:rPr lang="vi-VN" altLang="en-US">
                <a:latin typeface="+mn-lt"/>
              </a:rPr>
              <a:t>ư</a:t>
            </a:r>
            <a:r>
              <a:rPr lang="en-US" altLang="en-US">
                <a:latin typeface="+mn-lt"/>
              </a:rPr>
              <a:t>ợng mục tiêu và phòng tránh lỗi</a:t>
            </a:r>
          </a:p>
          <a:p>
            <a:pPr lvl="1">
              <a:lnSpc>
                <a:spcPct val="140000"/>
              </a:lnSpc>
              <a:spcBef>
                <a:spcPts val="200"/>
              </a:spcBef>
              <a:buClr>
                <a:srgbClr val="800080"/>
              </a:buClr>
              <a:buFont typeface="Century" panose="02040604050505020304" pitchFamily="18" charset="0"/>
              <a:buChar char="–"/>
            </a:pPr>
            <a:r>
              <a:rPr lang="en-US" altLang="en-US">
                <a:latin typeface="+mn-lt"/>
              </a:rPr>
              <a:t>Các kiểu dự án phần mềm</a:t>
            </a:r>
          </a:p>
          <a:p>
            <a:pPr lvl="1">
              <a:lnSpc>
                <a:spcPct val="140000"/>
              </a:lnSpc>
              <a:spcBef>
                <a:spcPts val="300"/>
              </a:spcBef>
              <a:buClr>
                <a:srgbClr val="800080"/>
              </a:buClr>
              <a:buFont typeface="Century" panose="02040604050505020304" pitchFamily="18" charset="0"/>
              <a:buChar char="–"/>
            </a:pPr>
            <a:r>
              <a:rPr lang="en-US" altLang="en-US">
                <a:latin typeface="+mn-lt"/>
              </a:rPr>
              <a:t>Một số quy tắc khác liên quan</a:t>
            </a:r>
          </a:p>
        </p:txBody>
      </p:sp>
      <p:pic>
        <p:nvPicPr>
          <p:cNvPr id="4" name="Picture 4">
            <a:extLst>
              <a:ext uri="{FF2B5EF4-FFF2-40B4-BE49-F238E27FC236}">
                <a16:creationId xmlns:a16="http://schemas.microsoft.com/office/drawing/2014/main" id="{FA9593DE-FC82-4D77-945B-4BEFB838C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3822700"/>
            <a:ext cx="815975" cy="882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a:extLst>
              <a:ext uri="{FF2B5EF4-FFF2-40B4-BE49-F238E27FC236}">
                <a16:creationId xmlns:a16="http://schemas.microsoft.com/office/drawing/2014/main" id="{3D1365FE-00CB-480A-90A4-FCF79DB78F6E}"/>
              </a:ext>
            </a:extLst>
          </p:cNvPr>
          <p:cNvSpPr txBox="1">
            <a:spLocks noChangeArrowheads="1"/>
          </p:cNvSpPr>
          <p:nvPr/>
        </p:nvSpPr>
        <p:spPr bwMode="auto">
          <a:xfrm>
            <a:off x="1828801" y="2286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Quá trình phân tích yêu cầu </a:t>
            </a:r>
            <a:r>
              <a:rPr lang="en-US" altLang="en-US" sz="2000">
                <a:solidFill>
                  <a:srgbClr val="CC0000"/>
                </a:solidFill>
                <a:ea typeface="Symbol" panose="05050102010706020507" pitchFamily="18" charset="2"/>
                <a:cs typeface="Tahoma" panose="020B0604030504040204" pitchFamily="34" charset="0"/>
              </a:rPr>
              <a:t>(1)</a:t>
            </a:r>
          </a:p>
        </p:txBody>
      </p:sp>
      <p:grpSp>
        <p:nvGrpSpPr>
          <p:cNvPr id="10243" name="Group 2">
            <a:extLst>
              <a:ext uri="{FF2B5EF4-FFF2-40B4-BE49-F238E27FC236}">
                <a16:creationId xmlns:a16="http://schemas.microsoft.com/office/drawing/2014/main" id="{E9146CF7-0CB0-435B-A0F5-F32DDBBC33A6}"/>
              </a:ext>
            </a:extLst>
          </p:cNvPr>
          <p:cNvGrpSpPr>
            <a:grpSpLocks/>
          </p:cNvGrpSpPr>
          <p:nvPr/>
        </p:nvGrpSpPr>
        <p:grpSpPr bwMode="auto">
          <a:xfrm>
            <a:off x="5935663" y="1792288"/>
            <a:ext cx="292100" cy="4133850"/>
            <a:chOff x="2779" y="1129"/>
            <a:chExt cx="184" cy="2604"/>
          </a:xfrm>
        </p:grpSpPr>
        <p:sp>
          <p:nvSpPr>
            <p:cNvPr id="10260" name="Line 3">
              <a:extLst>
                <a:ext uri="{FF2B5EF4-FFF2-40B4-BE49-F238E27FC236}">
                  <a16:creationId xmlns:a16="http://schemas.microsoft.com/office/drawing/2014/main" id="{5E595116-D122-4845-8A03-F24D1656A00F}"/>
                </a:ext>
              </a:extLst>
            </p:cNvPr>
            <p:cNvSpPr>
              <a:spLocks noChangeShapeType="1"/>
            </p:cNvSpPr>
            <p:nvPr/>
          </p:nvSpPr>
          <p:spPr bwMode="auto">
            <a:xfrm>
              <a:off x="2874" y="1263"/>
              <a:ext cx="0" cy="2336"/>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61" name="Freeform 4">
              <a:extLst>
                <a:ext uri="{FF2B5EF4-FFF2-40B4-BE49-F238E27FC236}">
                  <a16:creationId xmlns:a16="http://schemas.microsoft.com/office/drawing/2014/main" id="{A37F815C-6ABB-4A77-B35C-B32F567DF3D5}"/>
                </a:ext>
              </a:extLst>
            </p:cNvPr>
            <p:cNvSpPr>
              <a:spLocks noChangeArrowheads="1"/>
            </p:cNvSpPr>
            <p:nvPr/>
          </p:nvSpPr>
          <p:spPr bwMode="auto">
            <a:xfrm>
              <a:off x="2795" y="1129"/>
              <a:ext cx="168" cy="163"/>
            </a:xfrm>
            <a:custGeom>
              <a:avLst/>
              <a:gdLst>
                <a:gd name="T0" fmla="*/ 141 w 173"/>
                <a:gd name="T1" fmla="*/ 136 h 168"/>
                <a:gd name="T2" fmla="*/ 65 w 173"/>
                <a:gd name="T3" fmla="*/ 0 h 168"/>
                <a:gd name="T4" fmla="*/ 0 w 173"/>
                <a:gd name="T5" fmla="*/ 136 h 168"/>
                <a:gd name="T6" fmla="*/ 141 w 173"/>
                <a:gd name="T7" fmla="*/ 136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173" y="168"/>
                  </a:moveTo>
                  <a:lnTo>
                    <a:pt x="79" y="0"/>
                  </a:lnTo>
                  <a:lnTo>
                    <a:pt x="0" y="168"/>
                  </a:lnTo>
                  <a:lnTo>
                    <a:pt x="173" y="16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2" name="Freeform 5">
              <a:extLst>
                <a:ext uri="{FF2B5EF4-FFF2-40B4-BE49-F238E27FC236}">
                  <a16:creationId xmlns:a16="http://schemas.microsoft.com/office/drawing/2014/main" id="{7BEE2D24-8304-4999-9765-25E918C4119B}"/>
                </a:ext>
              </a:extLst>
            </p:cNvPr>
            <p:cNvSpPr>
              <a:spLocks noChangeArrowheads="1"/>
            </p:cNvSpPr>
            <p:nvPr/>
          </p:nvSpPr>
          <p:spPr bwMode="auto">
            <a:xfrm>
              <a:off x="2779" y="3570"/>
              <a:ext cx="168" cy="163"/>
            </a:xfrm>
            <a:custGeom>
              <a:avLst/>
              <a:gdLst>
                <a:gd name="T0" fmla="*/ 0 w 173"/>
                <a:gd name="T1" fmla="*/ 0 h 168"/>
                <a:gd name="T2" fmla="*/ 78 w 173"/>
                <a:gd name="T3" fmla="*/ 136 h 168"/>
                <a:gd name="T4" fmla="*/ 141 w 173"/>
                <a:gd name="T5" fmla="*/ 0 h 168"/>
                <a:gd name="T6" fmla="*/ 0 w 173"/>
                <a:gd name="T7" fmla="*/ 0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0" y="0"/>
                  </a:moveTo>
                  <a:lnTo>
                    <a:pt x="95" y="168"/>
                  </a:lnTo>
                  <a:lnTo>
                    <a:pt x="173" y="0"/>
                  </a:lnTo>
                  <a:lnTo>
                    <a:pt x="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0244" name="Group 6">
            <a:extLst>
              <a:ext uri="{FF2B5EF4-FFF2-40B4-BE49-F238E27FC236}">
                <a16:creationId xmlns:a16="http://schemas.microsoft.com/office/drawing/2014/main" id="{B37759DD-F47B-4174-8B72-25ED07E8B462}"/>
              </a:ext>
            </a:extLst>
          </p:cNvPr>
          <p:cNvGrpSpPr>
            <a:grpSpLocks/>
          </p:cNvGrpSpPr>
          <p:nvPr/>
        </p:nvGrpSpPr>
        <p:grpSpPr bwMode="auto">
          <a:xfrm>
            <a:off x="3413126" y="3651251"/>
            <a:ext cx="5413375" cy="309563"/>
            <a:chOff x="1190" y="2300"/>
            <a:chExt cx="3410" cy="195"/>
          </a:xfrm>
        </p:grpSpPr>
        <p:sp>
          <p:nvSpPr>
            <p:cNvPr id="10257" name="Line 7">
              <a:extLst>
                <a:ext uri="{FF2B5EF4-FFF2-40B4-BE49-F238E27FC236}">
                  <a16:creationId xmlns:a16="http://schemas.microsoft.com/office/drawing/2014/main" id="{59873F39-BFFA-4C34-A734-AE4BAAEA434E}"/>
                </a:ext>
              </a:extLst>
            </p:cNvPr>
            <p:cNvSpPr>
              <a:spLocks noChangeShapeType="1"/>
            </p:cNvSpPr>
            <p:nvPr/>
          </p:nvSpPr>
          <p:spPr bwMode="auto">
            <a:xfrm flipH="1">
              <a:off x="1311" y="2400"/>
              <a:ext cx="3168" cy="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58" name="Freeform 8">
              <a:extLst>
                <a:ext uri="{FF2B5EF4-FFF2-40B4-BE49-F238E27FC236}">
                  <a16:creationId xmlns:a16="http://schemas.microsoft.com/office/drawing/2014/main" id="{C5058370-6577-4E7D-8679-35EAF19EFAF0}"/>
                </a:ext>
              </a:extLst>
            </p:cNvPr>
            <p:cNvSpPr>
              <a:spLocks noChangeArrowheads="1"/>
            </p:cNvSpPr>
            <p:nvPr/>
          </p:nvSpPr>
          <p:spPr bwMode="auto">
            <a:xfrm>
              <a:off x="4447" y="2316"/>
              <a:ext cx="153" cy="179"/>
            </a:xfrm>
            <a:custGeom>
              <a:avLst/>
              <a:gdLst>
                <a:gd name="T0" fmla="*/ 0 w 158"/>
                <a:gd name="T1" fmla="*/ 152 h 184"/>
                <a:gd name="T2" fmla="*/ 126 w 158"/>
                <a:gd name="T3" fmla="*/ 70 h 184"/>
                <a:gd name="T4" fmla="*/ 0 w 158"/>
                <a:gd name="T5" fmla="*/ 0 h 184"/>
                <a:gd name="T6" fmla="*/ 0 w 158"/>
                <a:gd name="T7" fmla="*/ 152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0" y="184"/>
                  </a:moveTo>
                  <a:lnTo>
                    <a:pt x="158" y="84"/>
                  </a:lnTo>
                  <a:lnTo>
                    <a:pt x="0" y="0"/>
                  </a:lnTo>
                  <a:lnTo>
                    <a:pt x="0" y="184"/>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9" name="Freeform 9">
              <a:extLst>
                <a:ext uri="{FF2B5EF4-FFF2-40B4-BE49-F238E27FC236}">
                  <a16:creationId xmlns:a16="http://schemas.microsoft.com/office/drawing/2014/main" id="{F3626544-9991-425D-8BFD-5B4775DF8CE1}"/>
                </a:ext>
              </a:extLst>
            </p:cNvPr>
            <p:cNvSpPr>
              <a:spLocks noChangeArrowheads="1"/>
            </p:cNvSpPr>
            <p:nvPr/>
          </p:nvSpPr>
          <p:spPr bwMode="auto">
            <a:xfrm>
              <a:off x="1190" y="2300"/>
              <a:ext cx="153" cy="179"/>
            </a:xfrm>
            <a:custGeom>
              <a:avLst/>
              <a:gdLst>
                <a:gd name="T0" fmla="*/ 126 w 158"/>
                <a:gd name="T1" fmla="*/ 0 h 184"/>
                <a:gd name="T2" fmla="*/ 0 w 158"/>
                <a:gd name="T3" fmla="*/ 83 h 184"/>
                <a:gd name="T4" fmla="*/ 126 w 158"/>
                <a:gd name="T5" fmla="*/ 152 h 184"/>
                <a:gd name="T6" fmla="*/ 126 w 158"/>
                <a:gd name="T7" fmla="*/ 0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158" y="0"/>
                  </a:moveTo>
                  <a:lnTo>
                    <a:pt x="0" y="100"/>
                  </a:lnTo>
                  <a:lnTo>
                    <a:pt x="158" y="184"/>
                  </a:lnTo>
                  <a:lnTo>
                    <a:pt x="15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245" name="Rectangle 10">
            <a:extLst>
              <a:ext uri="{FF2B5EF4-FFF2-40B4-BE49-F238E27FC236}">
                <a16:creationId xmlns:a16="http://schemas.microsoft.com/office/drawing/2014/main" id="{DC14766D-9499-44E4-9FE8-0FA61B6A9FD8}"/>
              </a:ext>
            </a:extLst>
          </p:cNvPr>
          <p:cNvSpPr>
            <a:spLocks noChangeArrowheads="1"/>
          </p:cNvSpPr>
          <p:nvPr/>
        </p:nvSpPr>
        <p:spPr bwMode="auto">
          <a:xfrm>
            <a:off x="5421931" y="3863975"/>
            <a:ext cx="52899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0000"/>
                </a:solidFill>
                <a:latin typeface="Times New Roman" panose="02020603050405020304" pitchFamily="18" charset="0"/>
              </a:rPr>
              <a:t>start</a:t>
            </a:r>
          </a:p>
        </p:txBody>
      </p:sp>
      <p:sp>
        <p:nvSpPr>
          <p:cNvPr id="10246" name="Freeform 11">
            <a:extLst>
              <a:ext uri="{FF2B5EF4-FFF2-40B4-BE49-F238E27FC236}">
                <a16:creationId xmlns:a16="http://schemas.microsoft.com/office/drawing/2014/main" id="{97037346-0637-4E3A-950F-971DAC818E66}"/>
              </a:ext>
            </a:extLst>
          </p:cNvPr>
          <p:cNvSpPr>
            <a:spLocks noChangeArrowheads="1"/>
          </p:cNvSpPr>
          <p:nvPr/>
        </p:nvSpPr>
        <p:spPr bwMode="auto">
          <a:xfrm>
            <a:off x="5461001" y="3305176"/>
            <a:ext cx="625475" cy="504825"/>
          </a:xfrm>
          <a:custGeom>
            <a:avLst/>
            <a:gdLst>
              <a:gd name="T0" fmla="*/ 0 w 394"/>
              <a:gd name="T1" fmla="*/ 2147483646 h 318"/>
              <a:gd name="T2" fmla="*/ 2147483646 w 394"/>
              <a:gd name="T3" fmla="*/ 2147483646 h 318"/>
              <a:gd name="T4" fmla="*/ 2147483646 w 394"/>
              <a:gd name="T5" fmla="*/ 2147483646 h 318"/>
              <a:gd name="T6" fmla="*/ 2147483646 w 394"/>
              <a:gd name="T7" fmla="*/ 2147483646 h 318"/>
              <a:gd name="T8" fmla="*/ 2147483646 w 394"/>
              <a:gd name="T9" fmla="*/ 2147483646 h 318"/>
              <a:gd name="T10" fmla="*/ 2147483646 w 394"/>
              <a:gd name="T11" fmla="*/ 2147483646 h 318"/>
              <a:gd name="T12" fmla="*/ 2147483646 w 394"/>
              <a:gd name="T13" fmla="*/ 2147483646 h 318"/>
              <a:gd name="T14" fmla="*/ 2147483646 w 394"/>
              <a:gd name="T15" fmla="*/ 2147483646 h 318"/>
              <a:gd name="T16" fmla="*/ 2147483646 w 394"/>
              <a:gd name="T17" fmla="*/ 2147483646 h 318"/>
              <a:gd name="T18" fmla="*/ 2147483646 w 394"/>
              <a:gd name="T19" fmla="*/ 2147483646 h 318"/>
              <a:gd name="T20" fmla="*/ 2147483646 w 394"/>
              <a:gd name="T21" fmla="*/ 2147483646 h 318"/>
              <a:gd name="T22" fmla="*/ 2147483646 w 394"/>
              <a:gd name="T23" fmla="*/ 2147483646 h 318"/>
              <a:gd name="T24" fmla="*/ 2147483646 w 394"/>
              <a:gd name="T25" fmla="*/ 2147483646 h 318"/>
              <a:gd name="T26" fmla="*/ 2147483646 w 394"/>
              <a:gd name="T27" fmla="*/ 2147483646 h 318"/>
              <a:gd name="T28" fmla="*/ 2147483646 w 394"/>
              <a:gd name="T29" fmla="*/ 0 h 318"/>
              <a:gd name="T30" fmla="*/ 2147483646 w 394"/>
              <a:gd name="T31" fmla="*/ 0 h 318"/>
              <a:gd name="T32" fmla="*/ 2147483646 w 394"/>
              <a:gd name="T33" fmla="*/ 0 h 318"/>
              <a:gd name="T34" fmla="*/ 2147483646 w 394"/>
              <a:gd name="T35" fmla="*/ 2147483646 h 318"/>
              <a:gd name="T36" fmla="*/ 2147483646 w 394"/>
              <a:gd name="T37" fmla="*/ 2147483646 h 318"/>
              <a:gd name="T38" fmla="*/ 2147483646 w 394"/>
              <a:gd name="T39" fmla="*/ 2147483646 h 318"/>
              <a:gd name="T40" fmla="*/ 2147483646 w 394"/>
              <a:gd name="T41" fmla="*/ 2147483646 h 318"/>
              <a:gd name="T42" fmla="*/ 2147483646 w 394"/>
              <a:gd name="T43" fmla="*/ 2147483646 h 318"/>
              <a:gd name="T44" fmla="*/ 2147483646 w 394"/>
              <a:gd name="T45" fmla="*/ 2147483646 h 318"/>
              <a:gd name="T46" fmla="*/ 2147483646 w 394"/>
              <a:gd name="T47" fmla="*/ 2147483646 h 318"/>
              <a:gd name="T48" fmla="*/ 2147483646 w 394"/>
              <a:gd name="T49" fmla="*/ 2147483646 h 318"/>
              <a:gd name="T50" fmla="*/ 2147483646 w 394"/>
              <a:gd name="T51" fmla="*/ 2147483646 h 318"/>
              <a:gd name="T52" fmla="*/ 0 w 394"/>
              <a:gd name="T53" fmla="*/ 2147483646 h 3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94"/>
              <a:gd name="T82" fmla="*/ 0 h 318"/>
              <a:gd name="T83" fmla="*/ 394 w 394"/>
              <a:gd name="T84" fmla="*/ 318 h 31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94" h="318">
                <a:moveTo>
                  <a:pt x="0" y="301"/>
                </a:moveTo>
                <a:lnTo>
                  <a:pt x="32" y="318"/>
                </a:lnTo>
                <a:lnTo>
                  <a:pt x="63" y="234"/>
                </a:lnTo>
                <a:lnTo>
                  <a:pt x="48" y="234"/>
                </a:lnTo>
                <a:lnTo>
                  <a:pt x="48" y="251"/>
                </a:lnTo>
                <a:lnTo>
                  <a:pt x="95" y="184"/>
                </a:lnTo>
                <a:lnTo>
                  <a:pt x="126" y="151"/>
                </a:lnTo>
                <a:lnTo>
                  <a:pt x="158" y="117"/>
                </a:lnTo>
                <a:lnTo>
                  <a:pt x="252" y="67"/>
                </a:lnTo>
                <a:lnTo>
                  <a:pt x="331" y="34"/>
                </a:lnTo>
                <a:lnTo>
                  <a:pt x="315" y="17"/>
                </a:lnTo>
                <a:lnTo>
                  <a:pt x="315" y="34"/>
                </a:lnTo>
                <a:lnTo>
                  <a:pt x="394" y="34"/>
                </a:lnTo>
                <a:lnTo>
                  <a:pt x="394" y="0"/>
                </a:lnTo>
                <a:lnTo>
                  <a:pt x="331" y="0"/>
                </a:lnTo>
                <a:lnTo>
                  <a:pt x="315" y="0"/>
                </a:lnTo>
                <a:lnTo>
                  <a:pt x="236" y="34"/>
                </a:lnTo>
                <a:lnTo>
                  <a:pt x="142" y="84"/>
                </a:lnTo>
                <a:lnTo>
                  <a:pt x="111" y="117"/>
                </a:lnTo>
                <a:lnTo>
                  <a:pt x="79" y="168"/>
                </a:lnTo>
                <a:lnTo>
                  <a:pt x="79" y="151"/>
                </a:lnTo>
                <a:lnTo>
                  <a:pt x="32" y="218"/>
                </a:lnTo>
                <a:lnTo>
                  <a:pt x="32" y="234"/>
                </a:lnTo>
                <a:lnTo>
                  <a:pt x="0" y="301"/>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7" name="Rectangle 12">
            <a:extLst>
              <a:ext uri="{FF2B5EF4-FFF2-40B4-BE49-F238E27FC236}">
                <a16:creationId xmlns:a16="http://schemas.microsoft.com/office/drawing/2014/main" id="{DC4B0200-12EA-4268-B40D-A1B8556EBDD7}"/>
              </a:ext>
            </a:extLst>
          </p:cNvPr>
          <p:cNvSpPr>
            <a:spLocks noChangeArrowheads="1"/>
          </p:cNvSpPr>
          <p:nvPr/>
        </p:nvSpPr>
        <p:spPr bwMode="auto">
          <a:xfrm>
            <a:off x="1865314" y="2138363"/>
            <a:ext cx="39465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30733" name="Rectangle 13">
            <a:extLst>
              <a:ext uri="{FF2B5EF4-FFF2-40B4-BE49-F238E27FC236}">
                <a16:creationId xmlns:a16="http://schemas.microsoft.com/office/drawing/2014/main" id="{17E9EC0C-6DBD-4B42-AF9C-AAE5544E5806}"/>
              </a:ext>
            </a:extLst>
          </p:cNvPr>
          <p:cNvSpPr>
            <a:spLocks noChangeArrowheads="1"/>
          </p:cNvSpPr>
          <p:nvPr/>
        </p:nvSpPr>
        <p:spPr bwMode="auto">
          <a:xfrm>
            <a:off x="2867026" y="2217739"/>
            <a:ext cx="205422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effectLst>
                  <a:outerShdw blurRad="38100" dist="38100" dir="2700000" algn="tl">
                    <a:srgbClr val="C0C0C0"/>
                  </a:outerShdw>
                </a:effectLst>
                <a:latin typeface="Arial" panose="020B0604020202020204" pitchFamily="34" charset="0"/>
              </a:rPr>
              <a:t>Tìm hiểu và</a:t>
            </a:r>
          </a:p>
          <a:p>
            <a:pPr algn="ctr">
              <a:lnSpc>
                <a:spcPct val="100000"/>
              </a:lnSpc>
              <a:spcBef>
                <a:spcPts val="1200"/>
              </a:spcBef>
              <a:buClrTx/>
            </a:pPr>
            <a:r>
              <a:rPr lang="en-US" altLang="en-US" sz="2400">
                <a:effectLst>
                  <a:outerShdw blurRad="38100" dist="38100" dir="2700000" algn="tl">
                    <a:srgbClr val="C0C0C0"/>
                  </a:outerShdw>
                </a:effectLst>
                <a:latin typeface="Arial" panose="020B0604020202020204" pitchFamily="34" charset="0"/>
              </a:rPr>
              <a:t>Phân tích miền</a:t>
            </a:r>
          </a:p>
        </p:txBody>
      </p:sp>
      <p:sp>
        <p:nvSpPr>
          <p:cNvPr id="10249" name="Rectangle 15">
            <a:extLst>
              <a:ext uri="{FF2B5EF4-FFF2-40B4-BE49-F238E27FC236}">
                <a16:creationId xmlns:a16="http://schemas.microsoft.com/office/drawing/2014/main" id="{4202D3F6-444E-46A6-AE74-C808DF4021EE}"/>
              </a:ext>
            </a:extLst>
          </p:cNvPr>
          <p:cNvSpPr>
            <a:spLocks noChangeArrowheads="1"/>
          </p:cNvSpPr>
          <p:nvPr/>
        </p:nvSpPr>
        <p:spPr bwMode="auto">
          <a:xfrm>
            <a:off x="7159626" y="2163763"/>
            <a:ext cx="32480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0250" name="Rectangle 16">
            <a:extLst>
              <a:ext uri="{FF2B5EF4-FFF2-40B4-BE49-F238E27FC236}">
                <a16:creationId xmlns:a16="http://schemas.microsoft.com/office/drawing/2014/main" id="{F54C00C9-F6F4-4BB4-AC9E-9B7B570FE9BB}"/>
              </a:ext>
            </a:extLst>
          </p:cNvPr>
          <p:cNvSpPr>
            <a:spLocks noChangeArrowheads="1"/>
          </p:cNvSpPr>
          <p:nvPr/>
        </p:nvSpPr>
        <p:spPr bwMode="auto">
          <a:xfrm>
            <a:off x="4262439" y="1155700"/>
            <a:ext cx="4021137"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30737" name="Rectangle 17">
            <a:extLst>
              <a:ext uri="{FF2B5EF4-FFF2-40B4-BE49-F238E27FC236}">
                <a16:creationId xmlns:a16="http://schemas.microsoft.com/office/drawing/2014/main" id="{D422C6A4-EFDC-45D0-8B8A-DC2DD45094A2}"/>
              </a:ext>
            </a:extLst>
          </p:cNvPr>
          <p:cNvSpPr>
            <a:spLocks noChangeArrowheads="1"/>
          </p:cNvSpPr>
          <p:nvPr/>
        </p:nvSpPr>
        <p:spPr bwMode="auto">
          <a:xfrm>
            <a:off x="5153026" y="1387475"/>
            <a:ext cx="204152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00FF"/>
                </a:solidFill>
                <a:effectLst>
                  <a:outerShdw blurRad="38100" dist="38100" dir="2700000" algn="tl">
                    <a:srgbClr val="C0C0C0"/>
                  </a:outerShdw>
                </a:effectLst>
                <a:latin typeface="Times New Roman" panose="02020603050405020304" pitchFamily="18" charset="0"/>
              </a:rPr>
              <a:t>Đề nghị thay thế</a:t>
            </a:r>
            <a:endParaRPr lang="en-US" altLang="en-US" sz="2400">
              <a:solidFill>
                <a:srgbClr val="009999"/>
              </a:solidFill>
              <a:effectLst>
                <a:outerShdw blurRad="38100" dist="38100" dir="2700000" algn="tl">
                  <a:srgbClr val="C0C0C0"/>
                </a:outerShdw>
              </a:effectLst>
              <a:latin typeface="Comic Sans MS" panose="030F0702030302020204" pitchFamily="66" charset="0"/>
            </a:endParaRPr>
          </a:p>
        </p:txBody>
      </p:sp>
      <p:sp>
        <p:nvSpPr>
          <p:cNvPr id="10252" name="Rectangle 18">
            <a:extLst>
              <a:ext uri="{FF2B5EF4-FFF2-40B4-BE49-F238E27FC236}">
                <a16:creationId xmlns:a16="http://schemas.microsoft.com/office/drawing/2014/main" id="{B1FF549A-E380-4B36-8EE3-E9C5C6EF6830}"/>
              </a:ext>
            </a:extLst>
          </p:cNvPr>
          <p:cNvSpPr>
            <a:spLocks noChangeArrowheads="1"/>
          </p:cNvSpPr>
          <p:nvPr/>
        </p:nvSpPr>
        <p:spPr bwMode="auto">
          <a:xfrm>
            <a:off x="7434263" y="3863976"/>
            <a:ext cx="2698750"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0253" name="Rectangle 19">
            <a:extLst>
              <a:ext uri="{FF2B5EF4-FFF2-40B4-BE49-F238E27FC236}">
                <a16:creationId xmlns:a16="http://schemas.microsoft.com/office/drawing/2014/main" id="{A1511958-2ADE-4BAC-97C4-222288AE488A}"/>
              </a:ext>
            </a:extLst>
          </p:cNvPr>
          <p:cNvSpPr>
            <a:spLocks noChangeArrowheads="1"/>
          </p:cNvSpPr>
          <p:nvPr/>
        </p:nvSpPr>
        <p:spPr bwMode="auto">
          <a:xfrm>
            <a:off x="3987801" y="5959475"/>
            <a:ext cx="4321175"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0254" name="Rectangle 20">
            <a:extLst>
              <a:ext uri="{FF2B5EF4-FFF2-40B4-BE49-F238E27FC236}">
                <a16:creationId xmlns:a16="http://schemas.microsoft.com/office/drawing/2014/main" id="{AF8259B4-E2B1-4E75-940D-5288A81B7A6A}"/>
              </a:ext>
            </a:extLst>
          </p:cNvPr>
          <p:cNvSpPr>
            <a:spLocks noChangeArrowheads="1"/>
          </p:cNvSpPr>
          <p:nvPr/>
        </p:nvSpPr>
        <p:spPr bwMode="auto">
          <a:xfrm>
            <a:off x="1989139" y="3863976"/>
            <a:ext cx="2573337"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0255" name="Rectangle 21">
            <a:extLst>
              <a:ext uri="{FF2B5EF4-FFF2-40B4-BE49-F238E27FC236}">
                <a16:creationId xmlns:a16="http://schemas.microsoft.com/office/drawing/2014/main" id="{DE230DA8-F121-4571-B0EA-D9E1581B8BD6}"/>
              </a:ext>
            </a:extLst>
          </p:cNvPr>
          <p:cNvSpPr>
            <a:spLocks noChangeArrowheads="1"/>
          </p:cNvSpPr>
          <p:nvPr/>
        </p:nvSpPr>
        <p:spPr bwMode="auto">
          <a:xfrm>
            <a:off x="7059614" y="4951413"/>
            <a:ext cx="32480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0256" name="Oval 22">
            <a:extLst>
              <a:ext uri="{FF2B5EF4-FFF2-40B4-BE49-F238E27FC236}">
                <a16:creationId xmlns:a16="http://schemas.microsoft.com/office/drawing/2014/main" id="{7FB790AB-6379-463B-8061-402776839E6D}"/>
              </a:ext>
            </a:extLst>
          </p:cNvPr>
          <p:cNvSpPr>
            <a:spLocks noChangeArrowheads="1"/>
          </p:cNvSpPr>
          <p:nvPr/>
        </p:nvSpPr>
        <p:spPr bwMode="auto">
          <a:xfrm>
            <a:off x="5386389" y="3651251"/>
            <a:ext cx="274637" cy="265113"/>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C8E46F72-2194-4074-821E-6DC1BB593793}"/>
              </a:ext>
            </a:extLst>
          </p:cNvPr>
          <p:cNvSpPr txBox="1">
            <a:spLocks noChangeArrowheads="1"/>
          </p:cNvSpPr>
          <p:nvPr/>
        </p:nvSpPr>
        <p:spPr bwMode="auto">
          <a:xfrm>
            <a:off x="1824038" y="0"/>
            <a:ext cx="865346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Phân tích miền</a:t>
            </a:r>
          </a:p>
        </p:txBody>
      </p:sp>
      <p:sp>
        <p:nvSpPr>
          <p:cNvPr id="31746" name="Text Box 2">
            <a:extLst>
              <a:ext uri="{FF2B5EF4-FFF2-40B4-BE49-F238E27FC236}">
                <a16:creationId xmlns:a16="http://schemas.microsoft.com/office/drawing/2014/main" id="{43A96B6F-7122-4F3F-A139-65979A9EBD2D}"/>
              </a:ext>
            </a:extLst>
          </p:cNvPr>
          <p:cNvSpPr txBox="1">
            <a:spLocks noChangeArrowheads="1"/>
          </p:cNvSpPr>
          <p:nvPr/>
        </p:nvSpPr>
        <p:spPr bwMode="auto">
          <a:xfrm>
            <a:off x="1709738" y="762000"/>
            <a:ext cx="8882062" cy="60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lnSpc>
                <a:spcPct val="120000"/>
              </a:lnSpc>
              <a:buClr>
                <a:srgbClr val="800080"/>
              </a:buClr>
              <a:buSzPct val="70000"/>
              <a:buFont typeface="Wingdings" panose="05000000000000000000" pitchFamily="2" charset="2"/>
              <a:buChar char=""/>
            </a:pPr>
            <a:r>
              <a:rPr lang="fr-FR" altLang="en-US"/>
              <a:t>Tìm hiểu về hệ thống hiện th</a:t>
            </a:r>
            <a:r>
              <a:rPr lang="en-US" altLang="en-US"/>
              <a:t>ời</a:t>
            </a:r>
            <a:endParaRPr lang="fr-FR" altLang="en-US"/>
          </a:p>
          <a:p>
            <a:pPr lvl="1">
              <a:spcBef>
                <a:spcPts val="275"/>
              </a:spcBef>
              <a:buClr>
                <a:srgbClr val="800080"/>
              </a:buClr>
              <a:buFont typeface="Century" panose="02040604050505020304" pitchFamily="18" charset="0"/>
              <a:buChar char="–"/>
            </a:pPr>
            <a:r>
              <a:rPr lang="fr-FR" altLang="en-US"/>
              <a:t>Tổ ch</a:t>
            </a:r>
            <a:r>
              <a:rPr lang="en-US" altLang="en-US"/>
              <a:t>ức kinh doanh: cấu trúc, sự phụ thuộc, mục tiêu chiến l</a:t>
            </a:r>
            <a:r>
              <a:rPr lang="vi-VN" altLang="en-US"/>
              <a:t>ư</a:t>
            </a:r>
            <a:r>
              <a:rPr lang="en-US" altLang="en-US"/>
              <a:t>ợc, chính sách, quy trình, thủ tục hoạt động…</a:t>
            </a:r>
          </a:p>
          <a:p>
            <a:pPr lvl="1">
              <a:spcBef>
                <a:spcPts val="275"/>
              </a:spcBef>
              <a:buClr>
                <a:srgbClr val="800080"/>
              </a:buClr>
              <a:buFont typeface="Century" panose="02040604050505020304" pitchFamily="18" charset="0"/>
              <a:buChar char="–"/>
            </a:pPr>
            <a:r>
              <a:rPr lang="fr-FR" altLang="en-US"/>
              <a:t>Miền </a:t>
            </a:r>
            <a:r>
              <a:rPr lang="en-US" altLang="en-US"/>
              <a:t>ứng dụng: mô hình, mục tiêu, nhiệm vụ, hạnh chế, quy tắc…</a:t>
            </a:r>
            <a:r>
              <a:rPr lang="fr-FR" altLang="en-US"/>
              <a:t>   </a:t>
            </a:r>
          </a:p>
          <a:p>
            <a:pPr lvl="1">
              <a:lnSpc>
                <a:spcPct val="120000"/>
              </a:lnSpc>
              <a:spcBef>
                <a:spcPts val="275"/>
              </a:spcBef>
              <a:buClr>
                <a:srgbClr val="800080"/>
              </a:buClr>
              <a:buFont typeface="Century" panose="02040604050505020304" pitchFamily="18" charset="0"/>
              <a:buChar char="–"/>
            </a:pPr>
            <a:r>
              <a:rPr lang="fr-FR" altLang="en-US"/>
              <a:t>Điểm mạnh &amp; điểm yếu của hệ thống hiện th</a:t>
            </a:r>
          </a:p>
          <a:p>
            <a:pPr>
              <a:buClr>
                <a:srgbClr val="800080"/>
              </a:buClr>
              <a:buSzPct val="70000"/>
              <a:buFont typeface="Wingdings" panose="05000000000000000000" pitchFamily="2" charset="2"/>
              <a:buChar char=""/>
            </a:pPr>
            <a:r>
              <a:rPr lang="fr-FR" altLang="en-US"/>
              <a:t>Xác định hệ thống các bên liên quan:</a:t>
            </a:r>
          </a:p>
          <a:p>
            <a:pPr lvl="1">
              <a:spcBef>
                <a:spcPts val="275"/>
              </a:spcBef>
              <a:buClr>
                <a:srgbClr val="800080"/>
              </a:buClr>
              <a:buFont typeface="Century" panose="02040604050505020304" pitchFamily="18" charset="0"/>
              <a:buChar char="–"/>
            </a:pPr>
            <a:r>
              <a:rPr lang="en-US" altLang="en-US"/>
              <a:t>Các tổ chức và cá nhân, những ng</a:t>
            </a:r>
            <a:r>
              <a:rPr lang="vi-VN" altLang="en-US"/>
              <a:t>ư</a:t>
            </a:r>
            <a:r>
              <a:rPr lang="en-US" altLang="en-US"/>
              <a:t>ời gây ảnh h</a:t>
            </a:r>
            <a:r>
              <a:rPr lang="vi-VN" altLang="en-US"/>
              <a:t>ư</a:t>
            </a:r>
            <a:r>
              <a:rPr lang="en-US" altLang="en-US"/>
              <a:t>ởng đến tính xây dựng và sự chấp thuận của hệ thống mới, bị ảnh h</a:t>
            </a:r>
            <a:r>
              <a:rPr lang="vi-VN" altLang="en-US"/>
              <a:t>ư</a:t>
            </a:r>
            <a:r>
              <a:rPr lang="en-US" altLang="en-US"/>
              <a:t>ởng bởi chính nó</a:t>
            </a:r>
          </a:p>
          <a:p>
            <a:pPr lvl="1">
              <a:spcBef>
                <a:spcPts val="275"/>
              </a:spcBef>
              <a:buClr>
                <a:srgbClr val="800080"/>
              </a:buClr>
              <a:buFont typeface="Century" panose="02040604050505020304" pitchFamily="18" charset="0"/>
              <a:buChar char="–"/>
            </a:pPr>
            <a:r>
              <a:rPr lang="en-US" altLang="en-US"/>
              <a:t>Ng</a:t>
            </a:r>
            <a:r>
              <a:rPr lang="vi-VN" altLang="en-US"/>
              <a:t>ư</a:t>
            </a:r>
            <a:r>
              <a:rPr lang="en-US" altLang="en-US"/>
              <a:t>ời đ</a:t>
            </a:r>
            <a:r>
              <a:rPr lang="vi-VN" altLang="en-US"/>
              <a:t>ư</a:t>
            </a:r>
            <a:r>
              <a:rPr lang="en-US" altLang="en-US"/>
              <a:t>a ra quyết dịnh, quản lý, chuyên gia miền, ng</a:t>
            </a:r>
            <a:r>
              <a:rPr lang="vi-VN" altLang="en-US"/>
              <a:t>ư</a:t>
            </a:r>
            <a:r>
              <a:rPr lang="en-US" altLang="en-US"/>
              <a:t>ời dùng, khách hàng, nhà thầu phụ, chuyên gia phân tích, đội ngũ phát triển</a:t>
            </a:r>
          </a:p>
          <a:p>
            <a:pPr>
              <a:lnSpc>
                <a:spcPct val="135000"/>
              </a:lnSpc>
              <a:spcBef>
                <a:spcPts val="550"/>
              </a:spcBef>
              <a:buClrTx/>
              <a:buSzPct val="70000"/>
            </a:pPr>
            <a:r>
              <a:rPr lang="fr-FR" altLang="en-US" sz="2300">
                <a:effectLst>
                  <a:outerShdw blurRad="38100" dist="38100" dir="2700000" algn="tl">
                    <a:srgbClr val="C0C0C0"/>
                  </a:outerShdw>
                </a:effectLst>
              </a:rPr>
              <a:t> Sản phẩm: - Phần ban đầu của đề xuất s</a:t>
            </a:r>
            <a:r>
              <a:rPr lang="vi-VN" altLang="en-US" sz="2300">
                <a:effectLst>
                  <a:outerShdw blurRad="38100" dist="38100" dir="2700000" algn="tl">
                    <a:srgbClr val="C0C0C0"/>
                  </a:outerShdw>
                </a:effectLst>
              </a:rPr>
              <a:t>ơ</a:t>
            </a:r>
            <a:r>
              <a:rPr lang="en-US" altLang="en-US" sz="2300">
                <a:effectLst>
                  <a:outerShdw blurRad="38100" dist="38100" dir="2700000" algn="tl">
                    <a:srgbClr val="C0C0C0"/>
                  </a:outerShdw>
                </a:effectLst>
              </a:rPr>
              <a:t> bộ</a:t>
            </a:r>
          </a:p>
          <a:p>
            <a:pPr>
              <a:lnSpc>
                <a:spcPct val="135000"/>
              </a:lnSpc>
              <a:spcBef>
                <a:spcPts val="550"/>
              </a:spcBef>
              <a:buClrTx/>
              <a:buSzPct val="70000"/>
            </a:pPr>
            <a:r>
              <a:rPr lang="en-US" altLang="en-US" sz="2300">
                <a:effectLst>
                  <a:outerShdw blurRad="38100" dist="38100" dir="2700000" algn="tl">
                    <a:srgbClr val="C0C0C0"/>
                  </a:outerShdw>
                </a:effectLst>
              </a:rPr>
              <a:t>				     - Chú giải về các điều khoản</a:t>
            </a:r>
            <a:endParaRPr lang="fr-FR" altLang="en-US"/>
          </a:p>
        </p:txBody>
      </p:sp>
      <p:pic>
        <p:nvPicPr>
          <p:cNvPr id="12292" name="Picture 3">
            <a:extLst>
              <a:ext uri="{FF2B5EF4-FFF2-40B4-BE49-F238E27FC236}">
                <a16:creationId xmlns:a16="http://schemas.microsoft.com/office/drawing/2014/main" id="{D83975AF-9C07-4E07-B916-D9DB23957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1"/>
            <a:ext cx="806450" cy="708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a:extLst>
              <a:ext uri="{FF2B5EF4-FFF2-40B4-BE49-F238E27FC236}">
                <a16:creationId xmlns:a16="http://schemas.microsoft.com/office/drawing/2014/main" id="{ADFB68E5-09A4-4BAA-ABA0-C9577A320A8B}"/>
              </a:ext>
            </a:extLst>
          </p:cNvPr>
          <p:cNvSpPr txBox="1">
            <a:spLocks noChangeArrowheads="1"/>
          </p:cNvSpPr>
          <p:nvPr/>
        </p:nvSpPr>
        <p:spPr bwMode="auto">
          <a:xfrm>
            <a:off x="1828801" y="2286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Tìm hiểu về yêu cầu</a:t>
            </a:r>
          </a:p>
        </p:txBody>
      </p:sp>
      <p:sp>
        <p:nvSpPr>
          <p:cNvPr id="32770" name="Text Box 2">
            <a:extLst>
              <a:ext uri="{FF2B5EF4-FFF2-40B4-BE49-F238E27FC236}">
                <a16:creationId xmlns:a16="http://schemas.microsoft.com/office/drawing/2014/main" id="{0E4B30A5-3004-4D18-A37C-B946C865A6D0}"/>
              </a:ext>
            </a:extLst>
          </p:cNvPr>
          <p:cNvSpPr txBox="1">
            <a:spLocks noChangeArrowheads="1"/>
          </p:cNvSpPr>
          <p:nvPr/>
        </p:nvSpPr>
        <p:spPr bwMode="auto">
          <a:xfrm>
            <a:off x="1606551" y="1293814"/>
            <a:ext cx="8882063" cy="529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4963">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9pPr>
          </a:lstStyle>
          <a:p>
            <a:pPr>
              <a:buClrTx/>
              <a:buSzPct val="70000"/>
              <a:buFontTx/>
              <a:buNone/>
            </a:pPr>
            <a:r>
              <a:rPr lang="fr-FR" altLang="en-US"/>
              <a:t>Tìm hiểu thế gi</a:t>
            </a:r>
            <a:r>
              <a:rPr lang="en-US" altLang="en-US"/>
              <a:t>ới vấn đề…</a:t>
            </a:r>
            <a:endParaRPr lang="fr-FR" altLang="en-US"/>
          </a:p>
          <a:p>
            <a:pPr>
              <a:buClr>
                <a:srgbClr val="800080"/>
              </a:buClr>
              <a:buSzPct val="70000"/>
              <a:buFont typeface="Wingdings" panose="05000000000000000000" pitchFamily="2" charset="2"/>
              <a:buChar char=""/>
            </a:pPr>
            <a:r>
              <a:rPr lang="fr-FR" altLang="en-US"/>
              <a:t>Phân tích sâu h</a:t>
            </a:r>
            <a:r>
              <a:rPr lang="vi-VN" altLang="en-US"/>
              <a:t>ơ</a:t>
            </a:r>
            <a:r>
              <a:rPr lang="en-US" altLang="en-US"/>
              <a:t>n các vấn đề với hệ thống hiện thời: biểu hiện, nguyên nhân, hậu quả</a:t>
            </a:r>
            <a:endParaRPr lang="fr-FR" altLang="en-US"/>
          </a:p>
          <a:p>
            <a:pPr>
              <a:lnSpc>
                <a:spcPct val="120000"/>
              </a:lnSpc>
              <a:spcBef>
                <a:spcPts val="550"/>
              </a:spcBef>
              <a:buClr>
                <a:srgbClr val="800080"/>
              </a:buClr>
              <a:buSzPct val="70000"/>
              <a:buFont typeface="Wingdings" panose="05000000000000000000" pitchFamily="2" charset="2"/>
              <a:buChar char=""/>
            </a:pPr>
            <a:r>
              <a:rPr lang="fr-FR" altLang="en-US"/>
              <a:t>Phân tích về c</a:t>
            </a:r>
            <a:r>
              <a:rPr lang="vi-VN" altLang="en-US"/>
              <a:t>ơ</a:t>
            </a:r>
            <a:r>
              <a:rPr lang="en-US" altLang="en-US"/>
              <a:t> hội công nghệ, tình huống thị tr</a:t>
            </a:r>
            <a:r>
              <a:rPr lang="vi-VN" altLang="en-US"/>
              <a:t>ư</a:t>
            </a:r>
            <a:r>
              <a:rPr lang="en-US" altLang="en-US"/>
              <a:t>ờng mới.</a:t>
            </a:r>
            <a:endParaRPr lang="fr-FR" altLang="en-US"/>
          </a:p>
          <a:p>
            <a:pPr>
              <a:lnSpc>
                <a:spcPct val="130000"/>
              </a:lnSpc>
              <a:spcBef>
                <a:spcPts val="550"/>
              </a:spcBef>
              <a:buClr>
                <a:srgbClr val="800080"/>
              </a:buClr>
              <a:buSzPct val="70000"/>
              <a:buFont typeface="Wingdings" panose="05000000000000000000" pitchFamily="2" charset="2"/>
              <a:buChar char=""/>
            </a:pPr>
            <a:r>
              <a:rPr lang="fr-FR" altLang="en-US"/>
              <a:t>Xác định: </a:t>
            </a:r>
          </a:p>
          <a:p>
            <a:pPr lvl="1">
              <a:lnSpc>
                <a:spcPct val="100000"/>
              </a:lnSpc>
              <a:spcBef>
                <a:spcPts val="550"/>
              </a:spcBef>
              <a:buClr>
                <a:srgbClr val="800080"/>
              </a:buClr>
              <a:buFont typeface="Century" panose="02040604050505020304" pitchFamily="18" charset="0"/>
              <a:buChar char="–"/>
            </a:pPr>
            <a:r>
              <a:rPr lang="fr-FR" altLang="en-US"/>
              <a:t>Mục tiêu phát triển</a:t>
            </a:r>
          </a:p>
          <a:p>
            <a:pPr lvl="1">
              <a:lnSpc>
                <a:spcPct val="100000"/>
              </a:lnSpc>
              <a:buClr>
                <a:srgbClr val="800080"/>
              </a:buClr>
              <a:buFont typeface="Century" panose="02040604050505020304" pitchFamily="18" charset="0"/>
              <a:buChar char="–"/>
            </a:pPr>
            <a:r>
              <a:rPr lang="fr-FR" altLang="en-US"/>
              <a:t>Các hạn chế về tổ ch</a:t>
            </a:r>
            <a:r>
              <a:rPr lang="en-US" altLang="en-US"/>
              <a:t>ức/kĩ thuật trên hệ thống mới</a:t>
            </a:r>
            <a:endParaRPr lang="fr-FR" altLang="en-US"/>
          </a:p>
          <a:p>
            <a:pPr lvl="1">
              <a:lnSpc>
                <a:spcPct val="100000"/>
              </a:lnSpc>
              <a:buClr>
                <a:srgbClr val="800080"/>
              </a:buClr>
              <a:buFont typeface="Century" panose="02040604050505020304" pitchFamily="18" charset="0"/>
              <a:buChar char="–"/>
            </a:pPr>
            <a:r>
              <a:rPr lang="fr-FR" altLang="en-US"/>
              <a:t>Các l</a:t>
            </a:r>
            <a:r>
              <a:rPr lang="en-US" altLang="en-US"/>
              <a:t>ựa chọn thay thế để đáp ứng mục tiêu, phân công trách nhiệm</a:t>
            </a:r>
            <a:endParaRPr lang="fr-FR" altLang="en-US"/>
          </a:p>
          <a:p>
            <a:pPr lvl="1">
              <a:lnSpc>
                <a:spcPct val="100000"/>
              </a:lnSpc>
              <a:buClr>
                <a:srgbClr val="800080"/>
              </a:buClr>
              <a:buFont typeface="Century" panose="02040604050505020304" pitchFamily="18" charset="0"/>
              <a:buChar char="–"/>
            </a:pPr>
            <a:r>
              <a:rPr lang="fr-FR" altLang="en-US"/>
              <a:t>Kịch bản giả định t</a:t>
            </a:r>
            <a:r>
              <a:rPr lang="vi-VN" altLang="en-US"/>
              <a:t>ư</a:t>
            </a:r>
            <a:r>
              <a:rPr lang="en-US" altLang="en-US"/>
              <a:t>ơng tác giữa phần mềm và môi tr</a:t>
            </a:r>
            <a:r>
              <a:rPr lang="vi-VN" altLang="en-US"/>
              <a:t>ư</a:t>
            </a:r>
            <a:r>
              <a:rPr lang="en-US" altLang="en-US"/>
              <a:t>ờng</a:t>
            </a:r>
            <a:endParaRPr lang="fr-FR" altLang="en-US"/>
          </a:p>
          <a:p>
            <a:pPr lvl="1">
              <a:lnSpc>
                <a:spcPct val="100000"/>
              </a:lnSpc>
              <a:buClr>
                <a:srgbClr val="800080"/>
              </a:buClr>
              <a:buFont typeface="Century" panose="02040604050505020304" pitchFamily="18" charset="0"/>
              <a:buChar char="–"/>
            </a:pPr>
            <a:r>
              <a:rPr lang="fr-FR" altLang="en-US"/>
              <a:t>Yêu cầu về </a:t>
            </a:r>
            <a:r>
              <a:rPr lang="en-US" altLang="en-US"/>
              <a:t>ứng dụng, giả thiết về môi tr</a:t>
            </a:r>
            <a:r>
              <a:rPr lang="vi-VN" altLang="en-US"/>
              <a:t>ư</a:t>
            </a:r>
            <a:r>
              <a:rPr lang="en-US" altLang="en-US"/>
              <a:t>ờng</a:t>
            </a:r>
            <a:endParaRPr lang="fr-FR" altLang="en-US"/>
          </a:p>
          <a:p>
            <a:pPr>
              <a:lnSpc>
                <a:spcPct val="120000"/>
              </a:lnSpc>
              <a:buClrTx/>
              <a:buSzPct val="70000"/>
              <a:buFontTx/>
              <a:buNone/>
            </a:pPr>
            <a:r>
              <a:rPr lang="fr-FR" altLang="en-US">
                <a:effectLst>
                  <a:outerShdw blurRad="38100" dist="38100" dir="2700000" algn="tl">
                    <a:srgbClr val="C0C0C0"/>
                  </a:outerShdw>
                </a:effectLst>
              </a:rPr>
              <a:t> Sản phẩm: Bổ xung thêm đề xuất s</a:t>
            </a:r>
            <a:r>
              <a:rPr lang="vi-VN" altLang="en-US">
                <a:effectLst>
                  <a:outerShdw blurRad="38100" dist="38100" dir="2700000" algn="tl">
                    <a:srgbClr val="C0C0C0"/>
                  </a:outerShdw>
                </a:effectLst>
              </a:rPr>
              <a:t>ơ</a:t>
            </a:r>
            <a:r>
              <a:rPr lang="en-US" altLang="en-US">
                <a:effectLst>
                  <a:outerShdw blurRad="38100" dist="38100" dir="2700000" algn="tl">
                    <a:srgbClr val="C0C0C0"/>
                  </a:outerShdw>
                </a:effectLst>
              </a:rPr>
              <a:t> bộ</a:t>
            </a:r>
            <a:endParaRPr lang="fr-FR" altLang="en-US"/>
          </a:p>
        </p:txBody>
      </p:sp>
      <p:pic>
        <p:nvPicPr>
          <p:cNvPr id="14340" name="Picture 3">
            <a:extLst>
              <a:ext uri="{FF2B5EF4-FFF2-40B4-BE49-F238E27FC236}">
                <a16:creationId xmlns:a16="http://schemas.microsoft.com/office/drawing/2014/main" id="{CFA72555-C105-49FE-AC40-4982CD5694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6" y="76200"/>
            <a:ext cx="981075" cy="1219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a:extLst>
              <a:ext uri="{FF2B5EF4-FFF2-40B4-BE49-F238E27FC236}">
                <a16:creationId xmlns:a16="http://schemas.microsoft.com/office/drawing/2014/main" id="{D7B6471D-3344-4F7A-9809-62323593FF46}"/>
              </a:ext>
            </a:extLst>
          </p:cNvPr>
          <p:cNvSpPr txBox="1">
            <a:spLocks noChangeArrowheads="1"/>
          </p:cNvSpPr>
          <p:nvPr/>
        </p:nvSpPr>
        <p:spPr bwMode="auto">
          <a:xfrm>
            <a:off x="1828801" y="2286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Quá trình phân tích yêu cầu</a:t>
            </a:r>
          </a:p>
        </p:txBody>
      </p:sp>
      <p:grpSp>
        <p:nvGrpSpPr>
          <p:cNvPr id="16387" name="Group 2">
            <a:extLst>
              <a:ext uri="{FF2B5EF4-FFF2-40B4-BE49-F238E27FC236}">
                <a16:creationId xmlns:a16="http://schemas.microsoft.com/office/drawing/2014/main" id="{19DBABC3-E8A3-4F40-91C9-A2BDBF278A58}"/>
              </a:ext>
            </a:extLst>
          </p:cNvPr>
          <p:cNvGrpSpPr>
            <a:grpSpLocks/>
          </p:cNvGrpSpPr>
          <p:nvPr/>
        </p:nvGrpSpPr>
        <p:grpSpPr bwMode="auto">
          <a:xfrm>
            <a:off x="5935663" y="1792288"/>
            <a:ext cx="292100" cy="4133850"/>
            <a:chOff x="2779" y="1129"/>
            <a:chExt cx="184" cy="2604"/>
          </a:xfrm>
        </p:grpSpPr>
        <p:sp>
          <p:nvSpPr>
            <p:cNvPr id="16407" name="Line 3">
              <a:extLst>
                <a:ext uri="{FF2B5EF4-FFF2-40B4-BE49-F238E27FC236}">
                  <a16:creationId xmlns:a16="http://schemas.microsoft.com/office/drawing/2014/main" id="{A63E945B-87E3-43F4-909F-4E7DB76A0E24}"/>
                </a:ext>
              </a:extLst>
            </p:cNvPr>
            <p:cNvSpPr>
              <a:spLocks noChangeShapeType="1"/>
            </p:cNvSpPr>
            <p:nvPr/>
          </p:nvSpPr>
          <p:spPr bwMode="auto">
            <a:xfrm>
              <a:off x="2874" y="1263"/>
              <a:ext cx="0" cy="2336"/>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08" name="Freeform 4">
              <a:extLst>
                <a:ext uri="{FF2B5EF4-FFF2-40B4-BE49-F238E27FC236}">
                  <a16:creationId xmlns:a16="http://schemas.microsoft.com/office/drawing/2014/main" id="{B2781FC9-9D77-4C20-B4D2-B0B2254D20EB}"/>
                </a:ext>
              </a:extLst>
            </p:cNvPr>
            <p:cNvSpPr>
              <a:spLocks noChangeArrowheads="1"/>
            </p:cNvSpPr>
            <p:nvPr/>
          </p:nvSpPr>
          <p:spPr bwMode="auto">
            <a:xfrm>
              <a:off x="2795" y="1129"/>
              <a:ext cx="168" cy="163"/>
            </a:xfrm>
            <a:custGeom>
              <a:avLst/>
              <a:gdLst>
                <a:gd name="T0" fmla="*/ 141 w 173"/>
                <a:gd name="T1" fmla="*/ 136 h 168"/>
                <a:gd name="T2" fmla="*/ 65 w 173"/>
                <a:gd name="T3" fmla="*/ 0 h 168"/>
                <a:gd name="T4" fmla="*/ 0 w 173"/>
                <a:gd name="T5" fmla="*/ 136 h 168"/>
                <a:gd name="T6" fmla="*/ 141 w 173"/>
                <a:gd name="T7" fmla="*/ 136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173" y="168"/>
                  </a:moveTo>
                  <a:lnTo>
                    <a:pt x="79" y="0"/>
                  </a:lnTo>
                  <a:lnTo>
                    <a:pt x="0" y="168"/>
                  </a:lnTo>
                  <a:lnTo>
                    <a:pt x="173" y="16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409" name="Freeform 5">
              <a:extLst>
                <a:ext uri="{FF2B5EF4-FFF2-40B4-BE49-F238E27FC236}">
                  <a16:creationId xmlns:a16="http://schemas.microsoft.com/office/drawing/2014/main" id="{CA5530CE-B777-4E53-ABA2-28ECDDAB9735}"/>
                </a:ext>
              </a:extLst>
            </p:cNvPr>
            <p:cNvSpPr>
              <a:spLocks noChangeArrowheads="1"/>
            </p:cNvSpPr>
            <p:nvPr/>
          </p:nvSpPr>
          <p:spPr bwMode="auto">
            <a:xfrm>
              <a:off x="2779" y="3570"/>
              <a:ext cx="168" cy="163"/>
            </a:xfrm>
            <a:custGeom>
              <a:avLst/>
              <a:gdLst>
                <a:gd name="T0" fmla="*/ 0 w 173"/>
                <a:gd name="T1" fmla="*/ 0 h 168"/>
                <a:gd name="T2" fmla="*/ 78 w 173"/>
                <a:gd name="T3" fmla="*/ 136 h 168"/>
                <a:gd name="T4" fmla="*/ 141 w 173"/>
                <a:gd name="T5" fmla="*/ 0 h 168"/>
                <a:gd name="T6" fmla="*/ 0 w 173"/>
                <a:gd name="T7" fmla="*/ 0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0" y="0"/>
                  </a:moveTo>
                  <a:lnTo>
                    <a:pt x="95" y="168"/>
                  </a:lnTo>
                  <a:lnTo>
                    <a:pt x="173" y="0"/>
                  </a:lnTo>
                  <a:lnTo>
                    <a:pt x="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6388" name="Group 6">
            <a:extLst>
              <a:ext uri="{FF2B5EF4-FFF2-40B4-BE49-F238E27FC236}">
                <a16:creationId xmlns:a16="http://schemas.microsoft.com/office/drawing/2014/main" id="{1C7BC3BD-BB76-47CA-A76F-F9B99565C2E9}"/>
              </a:ext>
            </a:extLst>
          </p:cNvPr>
          <p:cNvGrpSpPr>
            <a:grpSpLocks/>
          </p:cNvGrpSpPr>
          <p:nvPr/>
        </p:nvGrpSpPr>
        <p:grpSpPr bwMode="auto">
          <a:xfrm>
            <a:off x="3413126" y="3651251"/>
            <a:ext cx="5413375" cy="309563"/>
            <a:chOff x="1190" y="2300"/>
            <a:chExt cx="3410" cy="195"/>
          </a:xfrm>
        </p:grpSpPr>
        <p:sp>
          <p:nvSpPr>
            <p:cNvPr id="16404" name="Line 7">
              <a:extLst>
                <a:ext uri="{FF2B5EF4-FFF2-40B4-BE49-F238E27FC236}">
                  <a16:creationId xmlns:a16="http://schemas.microsoft.com/office/drawing/2014/main" id="{D7D1EACF-AFF8-4D52-99FF-D20477109E18}"/>
                </a:ext>
              </a:extLst>
            </p:cNvPr>
            <p:cNvSpPr>
              <a:spLocks noChangeShapeType="1"/>
            </p:cNvSpPr>
            <p:nvPr/>
          </p:nvSpPr>
          <p:spPr bwMode="auto">
            <a:xfrm flipH="1">
              <a:off x="1311" y="2400"/>
              <a:ext cx="3168" cy="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05" name="Freeform 8">
              <a:extLst>
                <a:ext uri="{FF2B5EF4-FFF2-40B4-BE49-F238E27FC236}">
                  <a16:creationId xmlns:a16="http://schemas.microsoft.com/office/drawing/2014/main" id="{DAC439D6-179D-434C-8B41-817AB832C365}"/>
                </a:ext>
              </a:extLst>
            </p:cNvPr>
            <p:cNvSpPr>
              <a:spLocks noChangeArrowheads="1"/>
            </p:cNvSpPr>
            <p:nvPr/>
          </p:nvSpPr>
          <p:spPr bwMode="auto">
            <a:xfrm>
              <a:off x="4447" y="2316"/>
              <a:ext cx="153" cy="179"/>
            </a:xfrm>
            <a:custGeom>
              <a:avLst/>
              <a:gdLst>
                <a:gd name="T0" fmla="*/ 0 w 158"/>
                <a:gd name="T1" fmla="*/ 152 h 184"/>
                <a:gd name="T2" fmla="*/ 126 w 158"/>
                <a:gd name="T3" fmla="*/ 70 h 184"/>
                <a:gd name="T4" fmla="*/ 0 w 158"/>
                <a:gd name="T5" fmla="*/ 0 h 184"/>
                <a:gd name="T6" fmla="*/ 0 w 158"/>
                <a:gd name="T7" fmla="*/ 152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0" y="184"/>
                  </a:moveTo>
                  <a:lnTo>
                    <a:pt x="158" y="84"/>
                  </a:lnTo>
                  <a:lnTo>
                    <a:pt x="0" y="0"/>
                  </a:lnTo>
                  <a:lnTo>
                    <a:pt x="0" y="184"/>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406" name="Freeform 9">
              <a:extLst>
                <a:ext uri="{FF2B5EF4-FFF2-40B4-BE49-F238E27FC236}">
                  <a16:creationId xmlns:a16="http://schemas.microsoft.com/office/drawing/2014/main" id="{238225B9-ADC6-4853-8753-076EE083279C}"/>
                </a:ext>
              </a:extLst>
            </p:cNvPr>
            <p:cNvSpPr>
              <a:spLocks noChangeArrowheads="1"/>
            </p:cNvSpPr>
            <p:nvPr/>
          </p:nvSpPr>
          <p:spPr bwMode="auto">
            <a:xfrm>
              <a:off x="1190" y="2300"/>
              <a:ext cx="153" cy="179"/>
            </a:xfrm>
            <a:custGeom>
              <a:avLst/>
              <a:gdLst>
                <a:gd name="T0" fmla="*/ 126 w 158"/>
                <a:gd name="T1" fmla="*/ 0 h 184"/>
                <a:gd name="T2" fmla="*/ 0 w 158"/>
                <a:gd name="T3" fmla="*/ 83 h 184"/>
                <a:gd name="T4" fmla="*/ 126 w 158"/>
                <a:gd name="T5" fmla="*/ 152 h 184"/>
                <a:gd name="T6" fmla="*/ 126 w 158"/>
                <a:gd name="T7" fmla="*/ 0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158" y="0"/>
                  </a:moveTo>
                  <a:lnTo>
                    <a:pt x="0" y="100"/>
                  </a:lnTo>
                  <a:lnTo>
                    <a:pt x="158" y="184"/>
                  </a:lnTo>
                  <a:lnTo>
                    <a:pt x="15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6389" name="Rectangle 10">
            <a:extLst>
              <a:ext uri="{FF2B5EF4-FFF2-40B4-BE49-F238E27FC236}">
                <a16:creationId xmlns:a16="http://schemas.microsoft.com/office/drawing/2014/main" id="{74928BAD-070D-4346-821A-1A4D82F8D6D3}"/>
              </a:ext>
            </a:extLst>
          </p:cNvPr>
          <p:cNvSpPr>
            <a:spLocks noChangeArrowheads="1"/>
          </p:cNvSpPr>
          <p:nvPr/>
        </p:nvSpPr>
        <p:spPr bwMode="auto">
          <a:xfrm>
            <a:off x="5421931" y="3863975"/>
            <a:ext cx="52899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0000"/>
                </a:solidFill>
                <a:latin typeface="Times New Roman" panose="02020603050405020304" pitchFamily="18" charset="0"/>
              </a:rPr>
              <a:t>start</a:t>
            </a:r>
          </a:p>
        </p:txBody>
      </p:sp>
      <p:sp>
        <p:nvSpPr>
          <p:cNvPr id="16390" name="Freeform 11">
            <a:extLst>
              <a:ext uri="{FF2B5EF4-FFF2-40B4-BE49-F238E27FC236}">
                <a16:creationId xmlns:a16="http://schemas.microsoft.com/office/drawing/2014/main" id="{E277E3F6-8139-4CFD-88E3-6534441DBE6C}"/>
              </a:ext>
            </a:extLst>
          </p:cNvPr>
          <p:cNvSpPr>
            <a:spLocks noChangeArrowheads="1"/>
          </p:cNvSpPr>
          <p:nvPr/>
        </p:nvSpPr>
        <p:spPr bwMode="auto">
          <a:xfrm>
            <a:off x="5461001" y="3305176"/>
            <a:ext cx="625475" cy="504825"/>
          </a:xfrm>
          <a:custGeom>
            <a:avLst/>
            <a:gdLst>
              <a:gd name="T0" fmla="*/ 0 w 394"/>
              <a:gd name="T1" fmla="*/ 2147483646 h 318"/>
              <a:gd name="T2" fmla="*/ 2147483646 w 394"/>
              <a:gd name="T3" fmla="*/ 2147483646 h 318"/>
              <a:gd name="T4" fmla="*/ 2147483646 w 394"/>
              <a:gd name="T5" fmla="*/ 2147483646 h 318"/>
              <a:gd name="T6" fmla="*/ 2147483646 w 394"/>
              <a:gd name="T7" fmla="*/ 2147483646 h 318"/>
              <a:gd name="T8" fmla="*/ 2147483646 w 394"/>
              <a:gd name="T9" fmla="*/ 2147483646 h 318"/>
              <a:gd name="T10" fmla="*/ 2147483646 w 394"/>
              <a:gd name="T11" fmla="*/ 2147483646 h 318"/>
              <a:gd name="T12" fmla="*/ 2147483646 w 394"/>
              <a:gd name="T13" fmla="*/ 2147483646 h 318"/>
              <a:gd name="T14" fmla="*/ 2147483646 w 394"/>
              <a:gd name="T15" fmla="*/ 2147483646 h 318"/>
              <a:gd name="T16" fmla="*/ 2147483646 w 394"/>
              <a:gd name="T17" fmla="*/ 2147483646 h 318"/>
              <a:gd name="T18" fmla="*/ 2147483646 w 394"/>
              <a:gd name="T19" fmla="*/ 2147483646 h 318"/>
              <a:gd name="T20" fmla="*/ 2147483646 w 394"/>
              <a:gd name="T21" fmla="*/ 2147483646 h 318"/>
              <a:gd name="T22" fmla="*/ 2147483646 w 394"/>
              <a:gd name="T23" fmla="*/ 2147483646 h 318"/>
              <a:gd name="T24" fmla="*/ 2147483646 w 394"/>
              <a:gd name="T25" fmla="*/ 2147483646 h 318"/>
              <a:gd name="T26" fmla="*/ 2147483646 w 394"/>
              <a:gd name="T27" fmla="*/ 2147483646 h 318"/>
              <a:gd name="T28" fmla="*/ 2147483646 w 394"/>
              <a:gd name="T29" fmla="*/ 0 h 318"/>
              <a:gd name="T30" fmla="*/ 2147483646 w 394"/>
              <a:gd name="T31" fmla="*/ 0 h 318"/>
              <a:gd name="T32" fmla="*/ 2147483646 w 394"/>
              <a:gd name="T33" fmla="*/ 0 h 318"/>
              <a:gd name="T34" fmla="*/ 2147483646 w 394"/>
              <a:gd name="T35" fmla="*/ 2147483646 h 318"/>
              <a:gd name="T36" fmla="*/ 2147483646 w 394"/>
              <a:gd name="T37" fmla="*/ 2147483646 h 318"/>
              <a:gd name="T38" fmla="*/ 2147483646 w 394"/>
              <a:gd name="T39" fmla="*/ 2147483646 h 318"/>
              <a:gd name="T40" fmla="*/ 2147483646 w 394"/>
              <a:gd name="T41" fmla="*/ 2147483646 h 318"/>
              <a:gd name="T42" fmla="*/ 2147483646 w 394"/>
              <a:gd name="T43" fmla="*/ 2147483646 h 318"/>
              <a:gd name="T44" fmla="*/ 2147483646 w 394"/>
              <a:gd name="T45" fmla="*/ 2147483646 h 318"/>
              <a:gd name="T46" fmla="*/ 2147483646 w 394"/>
              <a:gd name="T47" fmla="*/ 2147483646 h 318"/>
              <a:gd name="T48" fmla="*/ 2147483646 w 394"/>
              <a:gd name="T49" fmla="*/ 2147483646 h 318"/>
              <a:gd name="T50" fmla="*/ 2147483646 w 394"/>
              <a:gd name="T51" fmla="*/ 2147483646 h 318"/>
              <a:gd name="T52" fmla="*/ 0 w 394"/>
              <a:gd name="T53" fmla="*/ 2147483646 h 3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94"/>
              <a:gd name="T82" fmla="*/ 0 h 318"/>
              <a:gd name="T83" fmla="*/ 394 w 394"/>
              <a:gd name="T84" fmla="*/ 318 h 31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94" h="318">
                <a:moveTo>
                  <a:pt x="0" y="301"/>
                </a:moveTo>
                <a:lnTo>
                  <a:pt x="32" y="318"/>
                </a:lnTo>
                <a:lnTo>
                  <a:pt x="63" y="234"/>
                </a:lnTo>
                <a:lnTo>
                  <a:pt x="48" y="234"/>
                </a:lnTo>
                <a:lnTo>
                  <a:pt x="48" y="251"/>
                </a:lnTo>
                <a:lnTo>
                  <a:pt x="95" y="184"/>
                </a:lnTo>
                <a:lnTo>
                  <a:pt x="126" y="151"/>
                </a:lnTo>
                <a:lnTo>
                  <a:pt x="158" y="117"/>
                </a:lnTo>
                <a:lnTo>
                  <a:pt x="252" y="67"/>
                </a:lnTo>
                <a:lnTo>
                  <a:pt x="331" y="34"/>
                </a:lnTo>
                <a:lnTo>
                  <a:pt x="315" y="17"/>
                </a:lnTo>
                <a:lnTo>
                  <a:pt x="315" y="34"/>
                </a:lnTo>
                <a:lnTo>
                  <a:pt x="394" y="34"/>
                </a:lnTo>
                <a:lnTo>
                  <a:pt x="394" y="0"/>
                </a:lnTo>
                <a:lnTo>
                  <a:pt x="331" y="0"/>
                </a:lnTo>
                <a:lnTo>
                  <a:pt x="315" y="0"/>
                </a:lnTo>
                <a:lnTo>
                  <a:pt x="236" y="34"/>
                </a:lnTo>
                <a:lnTo>
                  <a:pt x="142" y="84"/>
                </a:lnTo>
                <a:lnTo>
                  <a:pt x="111" y="117"/>
                </a:lnTo>
                <a:lnTo>
                  <a:pt x="79" y="168"/>
                </a:lnTo>
                <a:lnTo>
                  <a:pt x="79" y="151"/>
                </a:lnTo>
                <a:lnTo>
                  <a:pt x="32" y="218"/>
                </a:lnTo>
                <a:lnTo>
                  <a:pt x="32" y="234"/>
                </a:lnTo>
                <a:lnTo>
                  <a:pt x="0" y="301"/>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391" name="Freeform 12">
            <a:extLst>
              <a:ext uri="{FF2B5EF4-FFF2-40B4-BE49-F238E27FC236}">
                <a16:creationId xmlns:a16="http://schemas.microsoft.com/office/drawing/2014/main" id="{912D2980-45DF-467A-8456-4DE22453315A}"/>
              </a:ext>
            </a:extLst>
          </p:cNvPr>
          <p:cNvSpPr>
            <a:spLocks noChangeArrowheads="1"/>
          </p:cNvSpPr>
          <p:nvPr/>
        </p:nvSpPr>
        <p:spPr bwMode="auto">
          <a:xfrm>
            <a:off x="6086476" y="3279776"/>
            <a:ext cx="798513" cy="557213"/>
          </a:xfrm>
          <a:custGeom>
            <a:avLst/>
            <a:gdLst>
              <a:gd name="T0" fmla="*/ 0 w 503"/>
              <a:gd name="T1" fmla="*/ 0 h 351"/>
              <a:gd name="T2" fmla="*/ 0 w 503"/>
              <a:gd name="T3" fmla="*/ 2147483646 h 351"/>
              <a:gd name="T4" fmla="*/ 2147483646 w 503"/>
              <a:gd name="T5" fmla="*/ 2147483646 h 351"/>
              <a:gd name="T6" fmla="*/ 2147483646 w 503"/>
              <a:gd name="T7" fmla="*/ 2147483646 h 351"/>
              <a:gd name="T8" fmla="*/ 2147483646 w 503"/>
              <a:gd name="T9" fmla="*/ 2147483646 h 351"/>
              <a:gd name="T10" fmla="*/ 2147483646 w 503"/>
              <a:gd name="T11" fmla="*/ 2147483646 h 351"/>
              <a:gd name="T12" fmla="*/ 2147483646 w 503"/>
              <a:gd name="T13" fmla="*/ 2147483646 h 351"/>
              <a:gd name="T14" fmla="*/ 2147483646 w 503"/>
              <a:gd name="T15" fmla="*/ 2147483646 h 351"/>
              <a:gd name="T16" fmla="*/ 2147483646 w 503"/>
              <a:gd name="T17" fmla="*/ 2147483646 h 351"/>
              <a:gd name="T18" fmla="*/ 2147483646 w 503"/>
              <a:gd name="T19" fmla="*/ 2147483646 h 351"/>
              <a:gd name="T20" fmla="*/ 2147483646 w 503"/>
              <a:gd name="T21" fmla="*/ 2147483646 h 351"/>
              <a:gd name="T22" fmla="*/ 2147483646 w 503"/>
              <a:gd name="T23" fmla="*/ 2147483646 h 351"/>
              <a:gd name="T24" fmla="*/ 2147483646 w 503"/>
              <a:gd name="T25" fmla="*/ 2147483646 h 351"/>
              <a:gd name="T26" fmla="*/ 2147483646 w 503"/>
              <a:gd name="T27" fmla="*/ 2147483646 h 351"/>
              <a:gd name="T28" fmla="*/ 2147483646 w 503"/>
              <a:gd name="T29" fmla="*/ 2147483646 h 351"/>
              <a:gd name="T30" fmla="*/ 2147483646 w 503"/>
              <a:gd name="T31" fmla="*/ 2147483646 h 351"/>
              <a:gd name="T32" fmla="*/ 2147483646 w 503"/>
              <a:gd name="T33" fmla="*/ 2147483646 h 351"/>
              <a:gd name="T34" fmla="*/ 2147483646 w 503"/>
              <a:gd name="T35" fmla="*/ 2147483646 h 351"/>
              <a:gd name="T36" fmla="*/ 2147483646 w 503"/>
              <a:gd name="T37" fmla="*/ 2147483646 h 351"/>
              <a:gd name="T38" fmla="*/ 2147483646 w 503"/>
              <a:gd name="T39" fmla="*/ 2147483646 h 351"/>
              <a:gd name="T40" fmla="*/ 2147483646 w 503"/>
              <a:gd name="T41" fmla="*/ 2147483646 h 351"/>
              <a:gd name="T42" fmla="*/ 0 w 503"/>
              <a:gd name="T43" fmla="*/ 0 h 3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3"/>
              <a:gd name="T67" fmla="*/ 0 h 351"/>
              <a:gd name="T68" fmla="*/ 503 w 503"/>
              <a:gd name="T69" fmla="*/ 351 h 3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3" h="351">
                <a:moveTo>
                  <a:pt x="0" y="0"/>
                </a:moveTo>
                <a:lnTo>
                  <a:pt x="0" y="33"/>
                </a:lnTo>
                <a:lnTo>
                  <a:pt x="126" y="50"/>
                </a:lnTo>
                <a:lnTo>
                  <a:pt x="252" y="83"/>
                </a:lnTo>
                <a:lnTo>
                  <a:pt x="362" y="150"/>
                </a:lnTo>
                <a:lnTo>
                  <a:pt x="409" y="184"/>
                </a:lnTo>
                <a:lnTo>
                  <a:pt x="440" y="217"/>
                </a:lnTo>
                <a:lnTo>
                  <a:pt x="456" y="250"/>
                </a:lnTo>
                <a:lnTo>
                  <a:pt x="472" y="234"/>
                </a:lnTo>
                <a:lnTo>
                  <a:pt x="456" y="234"/>
                </a:lnTo>
                <a:lnTo>
                  <a:pt x="472" y="284"/>
                </a:lnTo>
                <a:lnTo>
                  <a:pt x="472" y="351"/>
                </a:lnTo>
                <a:lnTo>
                  <a:pt x="503" y="351"/>
                </a:lnTo>
                <a:lnTo>
                  <a:pt x="503" y="284"/>
                </a:lnTo>
                <a:lnTo>
                  <a:pt x="488" y="234"/>
                </a:lnTo>
                <a:lnTo>
                  <a:pt x="472" y="217"/>
                </a:lnTo>
                <a:lnTo>
                  <a:pt x="456" y="184"/>
                </a:lnTo>
                <a:lnTo>
                  <a:pt x="425" y="150"/>
                </a:lnTo>
                <a:lnTo>
                  <a:pt x="377" y="117"/>
                </a:lnTo>
                <a:lnTo>
                  <a:pt x="267" y="50"/>
                </a:lnTo>
                <a:lnTo>
                  <a:pt x="141" y="16"/>
                </a:lnTo>
                <a:lnTo>
                  <a:pt x="0" y="0"/>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392" name="Rectangle 13">
            <a:extLst>
              <a:ext uri="{FF2B5EF4-FFF2-40B4-BE49-F238E27FC236}">
                <a16:creationId xmlns:a16="http://schemas.microsoft.com/office/drawing/2014/main" id="{9D3CE1F5-ECE1-4050-BA31-3502F91BA273}"/>
              </a:ext>
            </a:extLst>
          </p:cNvPr>
          <p:cNvSpPr>
            <a:spLocks noChangeArrowheads="1"/>
          </p:cNvSpPr>
          <p:nvPr/>
        </p:nvSpPr>
        <p:spPr bwMode="auto">
          <a:xfrm>
            <a:off x="1865314" y="2138363"/>
            <a:ext cx="39465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6393" name="Rectangle 14">
            <a:extLst>
              <a:ext uri="{FF2B5EF4-FFF2-40B4-BE49-F238E27FC236}">
                <a16:creationId xmlns:a16="http://schemas.microsoft.com/office/drawing/2014/main" id="{F102FAC7-7924-4520-AD0B-8815D479200D}"/>
              </a:ext>
            </a:extLst>
          </p:cNvPr>
          <p:cNvSpPr>
            <a:spLocks noChangeArrowheads="1"/>
          </p:cNvSpPr>
          <p:nvPr/>
        </p:nvSpPr>
        <p:spPr bwMode="auto">
          <a:xfrm>
            <a:off x="2867026" y="2217739"/>
            <a:ext cx="205422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latin typeface="Arial" panose="020B0604020202020204" pitchFamily="34" charset="0"/>
              </a:rPr>
              <a:t>Tìm hiểu và</a:t>
            </a:r>
          </a:p>
          <a:p>
            <a:pPr algn="ctr">
              <a:lnSpc>
                <a:spcPct val="100000"/>
              </a:lnSpc>
              <a:spcBef>
                <a:spcPts val="1200"/>
              </a:spcBef>
              <a:buClrTx/>
            </a:pPr>
            <a:r>
              <a:rPr lang="en-US" altLang="en-US" sz="2400">
                <a:latin typeface="Arial" panose="020B0604020202020204" pitchFamily="34" charset="0"/>
              </a:rPr>
              <a:t>Phân tích miền</a:t>
            </a:r>
          </a:p>
        </p:txBody>
      </p:sp>
      <p:sp>
        <p:nvSpPr>
          <p:cNvPr id="16394" name="Rectangle 16">
            <a:extLst>
              <a:ext uri="{FF2B5EF4-FFF2-40B4-BE49-F238E27FC236}">
                <a16:creationId xmlns:a16="http://schemas.microsoft.com/office/drawing/2014/main" id="{0D0E3352-BA88-4A5F-9597-E4E810771BEC}"/>
              </a:ext>
            </a:extLst>
          </p:cNvPr>
          <p:cNvSpPr>
            <a:spLocks noChangeArrowheads="1"/>
          </p:cNvSpPr>
          <p:nvPr/>
        </p:nvSpPr>
        <p:spPr bwMode="auto">
          <a:xfrm>
            <a:off x="7159626" y="2163763"/>
            <a:ext cx="32480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33809" name="Rectangle 17">
            <a:extLst>
              <a:ext uri="{FF2B5EF4-FFF2-40B4-BE49-F238E27FC236}">
                <a16:creationId xmlns:a16="http://schemas.microsoft.com/office/drawing/2014/main" id="{9C6FF3A3-409D-4B3E-9CA7-2A6CA4318CBA}"/>
              </a:ext>
            </a:extLst>
          </p:cNvPr>
          <p:cNvSpPr>
            <a:spLocks noChangeArrowheads="1"/>
          </p:cNvSpPr>
          <p:nvPr/>
        </p:nvSpPr>
        <p:spPr bwMode="auto">
          <a:xfrm>
            <a:off x="7285038" y="2259014"/>
            <a:ext cx="19621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effectLst>
                  <a:outerShdw blurRad="38100" dist="38100" dir="2700000" algn="tl">
                    <a:srgbClr val="C0C0C0"/>
                  </a:outerShdw>
                </a:effectLst>
                <a:latin typeface="Arial" panose="020B0604020202020204" pitchFamily="34" charset="0"/>
              </a:rPr>
              <a:t>Đánh giá</a:t>
            </a:r>
          </a:p>
          <a:p>
            <a:pPr algn="ctr">
              <a:lnSpc>
                <a:spcPct val="100000"/>
              </a:lnSpc>
              <a:spcBef>
                <a:spcPts val="1200"/>
              </a:spcBef>
              <a:buClrTx/>
            </a:pPr>
            <a:r>
              <a:rPr lang="en-US" altLang="en-US" sz="2400">
                <a:effectLst>
                  <a:outerShdw blurRad="38100" dist="38100" dir="2700000" algn="tl">
                    <a:srgbClr val="C0C0C0"/>
                  </a:outerShdw>
                </a:effectLst>
                <a:latin typeface="Arial" panose="020B0604020202020204" pitchFamily="34" charset="0"/>
              </a:rPr>
              <a:t>và Thống nhất</a:t>
            </a:r>
          </a:p>
        </p:txBody>
      </p:sp>
      <p:sp>
        <p:nvSpPr>
          <p:cNvPr id="16396" name="Rectangle 19">
            <a:extLst>
              <a:ext uri="{FF2B5EF4-FFF2-40B4-BE49-F238E27FC236}">
                <a16:creationId xmlns:a16="http://schemas.microsoft.com/office/drawing/2014/main" id="{5FC530D4-6D3E-4DCB-BF53-98B4C8791F98}"/>
              </a:ext>
            </a:extLst>
          </p:cNvPr>
          <p:cNvSpPr>
            <a:spLocks noChangeArrowheads="1"/>
          </p:cNvSpPr>
          <p:nvPr/>
        </p:nvSpPr>
        <p:spPr bwMode="auto">
          <a:xfrm>
            <a:off x="4262439" y="1155700"/>
            <a:ext cx="4021137"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6397" name="Rectangle 20">
            <a:extLst>
              <a:ext uri="{FF2B5EF4-FFF2-40B4-BE49-F238E27FC236}">
                <a16:creationId xmlns:a16="http://schemas.microsoft.com/office/drawing/2014/main" id="{F62F3BDF-20C1-4EDF-A570-B246916FFD11}"/>
              </a:ext>
            </a:extLst>
          </p:cNvPr>
          <p:cNvSpPr>
            <a:spLocks noChangeArrowheads="1"/>
          </p:cNvSpPr>
          <p:nvPr/>
        </p:nvSpPr>
        <p:spPr bwMode="auto">
          <a:xfrm>
            <a:off x="4960938" y="1387475"/>
            <a:ext cx="24257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00FF"/>
                </a:solidFill>
                <a:latin typeface="Times New Roman" panose="02020603050405020304" pitchFamily="18" charset="0"/>
              </a:rPr>
              <a:t> </a:t>
            </a:r>
            <a:r>
              <a:rPr lang="en-US" altLang="en-US" sz="2400">
                <a:solidFill>
                  <a:srgbClr val="009999"/>
                </a:solidFill>
                <a:latin typeface="Comic Sans MS" panose="030F0702030302020204" pitchFamily="66" charset="0"/>
              </a:rPr>
              <a:t>Đề nghị thay thế</a:t>
            </a:r>
          </a:p>
        </p:txBody>
      </p:sp>
      <p:sp>
        <p:nvSpPr>
          <p:cNvPr id="16398" name="Rectangle 21">
            <a:extLst>
              <a:ext uri="{FF2B5EF4-FFF2-40B4-BE49-F238E27FC236}">
                <a16:creationId xmlns:a16="http://schemas.microsoft.com/office/drawing/2014/main" id="{9A436837-1D8F-41BC-AD3D-6707C157592F}"/>
              </a:ext>
            </a:extLst>
          </p:cNvPr>
          <p:cNvSpPr>
            <a:spLocks noChangeArrowheads="1"/>
          </p:cNvSpPr>
          <p:nvPr/>
        </p:nvSpPr>
        <p:spPr bwMode="auto">
          <a:xfrm>
            <a:off x="7434263" y="3863976"/>
            <a:ext cx="2698750"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33814" name="Rectangle 22">
            <a:extLst>
              <a:ext uri="{FF2B5EF4-FFF2-40B4-BE49-F238E27FC236}">
                <a16:creationId xmlns:a16="http://schemas.microsoft.com/office/drawing/2014/main" id="{CFF54EE6-DF60-4DB0-9172-92AC37B679EE}"/>
              </a:ext>
            </a:extLst>
          </p:cNvPr>
          <p:cNvSpPr>
            <a:spLocks noChangeArrowheads="1"/>
          </p:cNvSpPr>
          <p:nvPr/>
        </p:nvSpPr>
        <p:spPr bwMode="auto">
          <a:xfrm>
            <a:off x="7710488" y="3943351"/>
            <a:ext cx="2347912"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9999"/>
                </a:solidFill>
                <a:effectLst>
                  <a:outerShdw blurRad="38100" dist="38100" dir="2700000" algn="tl">
                    <a:srgbClr val="C0C0C0"/>
                  </a:outerShdw>
                </a:effectLst>
                <a:latin typeface="Comic Sans MS" panose="030F0702030302020204" pitchFamily="66" charset="0"/>
              </a:rPr>
              <a:t>Yêu cầu</a:t>
            </a:r>
          </a:p>
          <a:p>
            <a:pPr algn="ctr">
              <a:lnSpc>
                <a:spcPct val="100000"/>
              </a:lnSpc>
              <a:spcBef>
                <a:spcPts val="1200"/>
              </a:spcBef>
              <a:buClrTx/>
            </a:pPr>
            <a:r>
              <a:rPr lang="en-US" altLang="en-US" sz="2400">
                <a:solidFill>
                  <a:srgbClr val="009999"/>
                </a:solidFill>
                <a:effectLst>
                  <a:outerShdw blurRad="38100" dist="38100" dir="2700000" algn="tl">
                    <a:srgbClr val="C0C0C0"/>
                  </a:outerShdw>
                </a:effectLst>
                <a:latin typeface="Comic Sans MS" panose="030F0702030302020204" pitchFamily="66" charset="0"/>
              </a:rPr>
              <a:t>đ</a:t>
            </a:r>
            <a:r>
              <a:rPr lang="vi-VN" altLang="en-US" sz="2400">
                <a:solidFill>
                  <a:srgbClr val="009999"/>
                </a:solidFill>
                <a:effectLst>
                  <a:outerShdw blurRad="38100" dist="38100" dir="2700000" algn="tl">
                    <a:srgbClr val="C0C0C0"/>
                  </a:outerShdw>
                </a:effectLst>
                <a:latin typeface="Comic Sans MS" panose="030F0702030302020204" pitchFamily="66" charset="0"/>
              </a:rPr>
              <a:t>ư</a:t>
            </a:r>
            <a:r>
              <a:rPr lang="en-US" altLang="en-US" sz="2400">
                <a:solidFill>
                  <a:srgbClr val="009999"/>
                </a:solidFill>
                <a:effectLst>
                  <a:outerShdw blurRad="38100" dist="38100" dir="2700000" algn="tl">
                    <a:srgbClr val="C0C0C0"/>
                  </a:outerShdw>
                </a:effectLst>
                <a:latin typeface="Comic Sans MS" panose="030F0702030302020204" pitchFamily="66" charset="0"/>
              </a:rPr>
              <a:t>ợc chấp thuận</a:t>
            </a:r>
          </a:p>
        </p:txBody>
      </p:sp>
      <p:sp>
        <p:nvSpPr>
          <p:cNvPr id="16400" name="Rectangle 24">
            <a:extLst>
              <a:ext uri="{FF2B5EF4-FFF2-40B4-BE49-F238E27FC236}">
                <a16:creationId xmlns:a16="http://schemas.microsoft.com/office/drawing/2014/main" id="{3C29481D-7E5B-4401-BE9F-F143A36D69AC}"/>
              </a:ext>
            </a:extLst>
          </p:cNvPr>
          <p:cNvSpPr>
            <a:spLocks noChangeArrowheads="1"/>
          </p:cNvSpPr>
          <p:nvPr/>
        </p:nvSpPr>
        <p:spPr bwMode="auto">
          <a:xfrm>
            <a:off x="3987801" y="5959475"/>
            <a:ext cx="4321175"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6401" name="Rectangle 25">
            <a:extLst>
              <a:ext uri="{FF2B5EF4-FFF2-40B4-BE49-F238E27FC236}">
                <a16:creationId xmlns:a16="http://schemas.microsoft.com/office/drawing/2014/main" id="{97367B1C-C20F-4D8D-B320-F9A147F3153E}"/>
              </a:ext>
            </a:extLst>
          </p:cNvPr>
          <p:cNvSpPr>
            <a:spLocks noChangeArrowheads="1"/>
          </p:cNvSpPr>
          <p:nvPr/>
        </p:nvSpPr>
        <p:spPr bwMode="auto">
          <a:xfrm>
            <a:off x="1989139" y="3863976"/>
            <a:ext cx="2573337"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6402" name="Rectangle 26">
            <a:extLst>
              <a:ext uri="{FF2B5EF4-FFF2-40B4-BE49-F238E27FC236}">
                <a16:creationId xmlns:a16="http://schemas.microsoft.com/office/drawing/2014/main" id="{0EDD1806-808E-4E9D-84F7-3D1E82A6917F}"/>
              </a:ext>
            </a:extLst>
          </p:cNvPr>
          <p:cNvSpPr>
            <a:spLocks noChangeArrowheads="1"/>
          </p:cNvSpPr>
          <p:nvPr/>
        </p:nvSpPr>
        <p:spPr bwMode="auto">
          <a:xfrm>
            <a:off x="7059614" y="4951413"/>
            <a:ext cx="32480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6403" name="Oval 27">
            <a:extLst>
              <a:ext uri="{FF2B5EF4-FFF2-40B4-BE49-F238E27FC236}">
                <a16:creationId xmlns:a16="http://schemas.microsoft.com/office/drawing/2014/main" id="{2469F3C3-E419-4256-A77C-F117D40F4E1B}"/>
              </a:ext>
            </a:extLst>
          </p:cNvPr>
          <p:cNvSpPr>
            <a:spLocks noChangeArrowheads="1"/>
          </p:cNvSpPr>
          <p:nvPr/>
        </p:nvSpPr>
        <p:spPr bwMode="auto">
          <a:xfrm>
            <a:off x="5386389" y="3651251"/>
            <a:ext cx="274637" cy="265113"/>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a:extLst>
              <a:ext uri="{FF2B5EF4-FFF2-40B4-BE49-F238E27FC236}">
                <a16:creationId xmlns:a16="http://schemas.microsoft.com/office/drawing/2014/main" id="{147168CB-6E60-41BA-851B-B5EC67FEF6DF}"/>
              </a:ext>
            </a:extLst>
          </p:cNvPr>
          <p:cNvSpPr txBox="1">
            <a:spLocks noChangeArrowheads="1"/>
          </p:cNvSpPr>
          <p:nvPr/>
        </p:nvSpPr>
        <p:spPr bwMode="auto">
          <a:xfrm>
            <a:off x="1828801" y="2286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Đánh giá và chấp thuận</a:t>
            </a:r>
          </a:p>
        </p:txBody>
      </p:sp>
      <p:sp>
        <p:nvSpPr>
          <p:cNvPr id="34818" name="Text Box 2">
            <a:extLst>
              <a:ext uri="{FF2B5EF4-FFF2-40B4-BE49-F238E27FC236}">
                <a16:creationId xmlns:a16="http://schemas.microsoft.com/office/drawing/2014/main" id="{8AEB5D47-0528-4086-9B8B-B4A09006140B}"/>
              </a:ext>
            </a:extLst>
          </p:cNvPr>
          <p:cNvSpPr txBox="1">
            <a:spLocks noChangeArrowheads="1"/>
          </p:cNvSpPr>
          <p:nvPr/>
        </p:nvSpPr>
        <p:spPr bwMode="auto">
          <a:xfrm>
            <a:off x="1676401" y="1404938"/>
            <a:ext cx="8869363" cy="4767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lnSpc>
                <a:spcPct val="120000"/>
              </a:lnSpc>
              <a:buClr>
                <a:srgbClr val="800080"/>
              </a:buClr>
              <a:buSzPct val="70000"/>
              <a:buFont typeface="Wingdings" panose="05000000000000000000" pitchFamily="2" charset="2"/>
              <a:buChar char=""/>
            </a:pPr>
            <a:r>
              <a:rPr lang="fr-FR" altLang="en-US"/>
              <a:t>Đưa ra quyết định d</a:t>
            </a:r>
            <a:r>
              <a:rPr lang="en-US" altLang="en-US"/>
              <a:t>ựa trên đàm phán:</a:t>
            </a:r>
            <a:endParaRPr lang="fr-FR" altLang="en-US"/>
          </a:p>
          <a:p>
            <a:pPr lvl="1">
              <a:spcBef>
                <a:spcPts val="1375"/>
              </a:spcBef>
              <a:buClr>
                <a:srgbClr val="800080"/>
              </a:buClr>
              <a:buFont typeface="Century" panose="02040604050505020304" pitchFamily="18" charset="0"/>
              <a:buChar char="–"/>
            </a:pPr>
            <a:r>
              <a:rPr lang="fr-FR" altLang="en-US"/>
              <a:t>Xác định và giải quyết mâu thuẫn</a:t>
            </a:r>
          </a:p>
          <a:p>
            <a:pPr lvl="1">
              <a:spcBef>
                <a:spcPts val="1375"/>
              </a:spcBef>
              <a:buClr>
                <a:srgbClr val="800080"/>
              </a:buClr>
              <a:buFont typeface="Century" panose="02040604050505020304" pitchFamily="18" charset="0"/>
              <a:buChar char="–"/>
            </a:pPr>
            <a:r>
              <a:rPr lang="fr-FR" altLang="en-US"/>
              <a:t>Xác định và giải quyết các môi nguy hại v</a:t>
            </a:r>
            <a:r>
              <a:rPr lang="en-US" altLang="en-US"/>
              <a:t>ới hệ thống đề xuất</a:t>
            </a:r>
            <a:endParaRPr lang="fr-FR" altLang="en-US"/>
          </a:p>
          <a:p>
            <a:pPr lvl="1">
              <a:spcBef>
                <a:spcPts val="1375"/>
              </a:spcBef>
              <a:buClr>
                <a:srgbClr val="800080"/>
              </a:buClr>
              <a:buFont typeface="Century" panose="02040604050505020304" pitchFamily="18" charset="0"/>
              <a:buChar char="–"/>
            </a:pPr>
            <a:r>
              <a:rPr lang="fr-FR" altLang="en-US"/>
              <a:t>So sánh các l</a:t>
            </a:r>
            <a:r>
              <a:rPr lang="en-US" altLang="en-US"/>
              <a:t>ựa chọn thay thế đối với mục tiêu và mối nguy hại, đ</a:t>
            </a:r>
            <a:r>
              <a:rPr lang="vi-VN" altLang="en-US"/>
              <a:t>ư</a:t>
            </a:r>
            <a:r>
              <a:rPr lang="en-US" altLang="en-US"/>
              <a:t>a ra lựa chọn tốt nhất</a:t>
            </a:r>
            <a:endParaRPr lang="fr-FR" altLang="en-US"/>
          </a:p>
          <a:p>
            <a:pPr lvl="1">
              <a:lnSpc>
                <a:spcPct val="120000"/>
              </a:lnSpc>
              <a:spcBef>
                <a:spcPts val="1375"/>
              </a:spcBef>
              <a:buClr>
                <a:srgbClr val="800080"/>
              </a:buClr>
              <a:buFont typeface="Century" panose="02040604050505020304" pitchFamily="18" charset="0"/>
              <a:buChar char="–"/>
            </a:pPr>
            <a:r>
              <a:rPr lang="fr-FR" altLang="en-US"/>
              <a:t>Yêu cầu </a:t>
            </a:r>
            <a:r>
              <a:rPr lang="vi-VN" altLang="en-US"/>
              <a:t>ư</a:t>
            </a:r>
            <a:r>
              <a:rPr lang="en-US" altLang="en-US"/>
              <a:t>u tiên: đề giải quyết mâu thuẫn, chi phí địa chỉ/hạn chế thời gian, hỗ trợ phát triển gia tăng.</a:t>
            </a:r>
            <a:endParaRPr lang="fr-FR" altLang="en-US"/>
          </a:p>
          <a:p>
            <a:pPr>
              <a:spcBef>
                <a:spcPts val="1650"/>
              </a:spcBef>
              <a:buClrTx/>
              <a:buSzPct val="70000"/>
            </a:pPr>
            <a:r>
              <a:rPr lang="fr-FR" altLang="en-US">
                <a:effectLst>
                  <a:outerShdw blurRad="38100" dist="38100" dir="2700000" algn="tl">
                    <a:srgbClr val="C0C0C0"/>
                  </a:outerShdw>
                </a:effectLst>
              </a:rPr>
              <a:t> Sản phẩm: phần cuối cùng của đề xuất s</a:t>
            </a:r>
            <a:r>
              <a:rPr lang="vi-VN" altLang="en-US">
                <a:effectLst>
                  <a:outerShdw blurRad="38100" dist="38100" dir="2700000" algn="tl">
                    <a:srgbClr val="C0C0C0"/>
                  </a:outerShdw>
                </a:effectLst>
              </a:rPr>
              <a:t>ơ</a:t>
            </a:r>
            <a:r>
              <a:rPr lang="en-US" altLang="en-US">
                <a:effectLst>
                  <a:outerShdw blurRad="38100" dist="38100" dir="2700000" algn="tl">
                    <a:srgbClr val="C0C0C0"/>
                  </a:outerShdw>
                </a:effectLst>
              </a:rPr>
              <a:t> bộ, có dẫn chứng về mục tiêu đ</a:t>
            </a:r>
            <a:r>
              <a:rPr lang="vi-VN" altLang="en-US">
                <a:effectLst>
                  <a:outerShdw blurRad="38100" dist="38100" dir="2700000" algn="tl">
                    <a:srgbClr val="C0C0C0"/>
                  </a:outerShdw>
                </a:effectLst>
              </a:rPr>
              <a:t>ư</a:t>
            </a:r>
            <a:r>
              <a:rPr lang="en-US" altLang="en-US">
                <a:effectLst>
                  <a:outerShdw blurRad="38100" dist="38100" dir="2700000" algn="tl">
                    <a:srgbClr val="C0C0C0"/>
                  </a:outerShdw>
                </a:effectLst>
              </a:rPr>
              <a:t>ợc lựa chọn, các yêu cầu, giả định (bao gồm lý do cho lựa chọn đã đ</a:t>
            </a:r>
            <a:r>
              <a:rPr lang="vi-VN" altLang="en-US">
                <a:effectLst>
                  <a:outerShdw blurRad="38100" dist="38100" dir="2700000" algn="tl">
                    <a:srgbClr val="C0C0C0"/>
                  </a:outerShdw>
                </a:effectLst>
              </a:rPr>
              <a:t>ư</a:t>
            </a:r>
            <a:r>
              <a:rPr lang="en-US" altLang="en-US">
                <a:effectLst>
                  <a:outerShdw blurRad="38100" dist="38100" dir="2700000" algn="tl">
                    <a:srgbClr val="C0C0C0"/>
                  </a:outerShdw>
                </a:effectLst>
              </a:rPr>
              <a:t>ợc chọn)</a:t>
            </a:r>
            <a:endParaRPr lang="fr-FR" altLang="en-US"/>
          </a:p>
        </p:txBody>
      </p:sp>
      <p:pic>
        <p:nvPicPr>
          <p:cNvPr id="18436" name="Picture 3">
            <a:extLst>
              <a:ext uri="{FF2B5EF4-FFF2-40B4-BE49-F238E27FC236}">
                <a16:creationId xmlns:a16="http://schemas.microsoft.com/office/drawing/2014/main" id="{06390FD2-74A5-453D-983F-8450CB9238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564" y="177800"/>
            <a:ext cx="1417637" cy="939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a:extLst>
              <a:ext uri="{FF2B5EF4-FFF2-40B4-BE49-F238E27FC236}">
                <a16:creationId xmlns:a16="http://schemas.microsoft.com/office/drawing/2014/main" id="{278E9999-E69D-4725-B5D4-CDCCC91593DA}"/>
              </a:ext>
            </a:extLst>
          </p:cNvPr>
          <p:cNvSpPr txBox="1">
            <a:spLocks noChangeArrowheads="1"/>
          </p:cNvSpPr>
          <p:nvPr/>
        </p:nvSpPr>
        <p:spPr bwMode="auto">
          <a:xfrm>
            <a:off x="1828801" y="2286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Quá trình phân tích yêu cầu</a:t>
            </a:r>
          </a:p>
        </p:txBody>
      </p:sp>
      <p:grpSp>
        <p:nvGrpSpPr>
          <p:cNvPr id="20483" name="Group 2">
            <a:extLst>
              <a:ext uri="{FF2B5EF4-FFF2-40B4-BE49-F238E27FC236}">
                <a16:creationId xmlns:a16="http://schemas.microsoft.com/office/drawing/2014/main" id="{EDDA2D7D-1602-469B-B32F-7BBDBF18D59B}"/>
              </a:ext>
            </a:extLst>
          </p:cNvPr>
          <p:cNvGrpSpPr>
            <a:grpSpLocks/>
          </p:cNvGrpSpPr>
          <p:nvPr/>
        </p:nvGrpSpPr>
        <p:grpSpPr bwMode="auto">
          <a:xfrm>
            <a:off x="5935663" y="1792288"/>
            <a:ext cx="292100" cy="4133850"/>
            <a:chOff x="2779" y="1129"/>
            <a:chExt cx="184" cy="2604"/>
          </a:xfrm>
        </p:grpSpPr>
        <p:sp>
          <p:nvSpPr>
            <p:cNvPr id="20507" name="Line 3">
              <a:extLst>
                <a:ext uri="{FF2B5EF4-FFF2-40B4-BE49-F238E27FC236}">
                  <a16:creationId xmlns:a16="http://schemas.microsoft.com/office/drawing/2014/main" id="{764F46BD-3AA1-4DF5-AEF3-EA2C3DBBB9ED}"/>
                </a:ext>
              </a:extLst>
            </p:cNvPr>
            <p:cNvSpPr>
              <a:spLocks noChangeShapeType="1"/>
            </p:cNvSpPr>
            <p:nvPr/>
          </p:nvSpPr>
          <p:spPr bwMode="auto">
            <a:xfrm>
              <a:off x="2874" y="1263"/>
              <a:ext cx="0" cy="2336"/>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08" name="Freeform 4">
              <a:extLst>
                <a:ext uri="{FF2B5EF4-FFF2-40B4-BE49-F238E27FC236}">
                  <a16:creationId xmlns:a16="http://schemas.microsoft.com/office/drawing/2014/main" id="{D057E3E2-FF19-4B4E-92AE-BFAC00A827A5}"/>
                </a:ext>
              </a:extLst>
            </p:cNvPr>
            <p:cNvSpPr>
              <a:spLocks noChangeArrowheads="1"/>
            </p:cNvSpPr>
            <p:nvPr/>
          </p:nvSpPr>
          <p:spPr bwMode="auto">
            <a:xfrm>
              <a:off x="2795" y="1129"/>
              <a:ext cx="168" cy="163"/>
            </a:xfrm>
            <a:custGeom>
              <a:avLst/>
              <a:gdLst>
                <a:gd name="T0" fmla="*/ 141 w 173"/>
                <a:gd name="T1" fmla="*/ 136 h 168"/>
                <a:gd name="T2" fmla="*/ 65 w 173"/>
                <a:gd name="T3" fmla="*/ 0 h 168"/>
                <a:gd name="T4" fmla="*/ 0 w 173"/>
                <a:gd name="T5" fmla="*/ 136 h 168"/>
                <a:gd name="T6" fmla="*/ 141 w 173"/>
                <a:gd name="T7" fmla="*/ 136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173" y="168"/>
                  </a:moveTo>
                  <a:lnTo>
                    <a:pt x="79" y="0"/>
                  </a:lnTo>
                  <a:lnTo>
                    <a:pt x="0" y="168"/>
                  </a:lnTo>
                  <a:lnTo>
                    <a:pt x="173" y="16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9" name="Freeform 5">
              <a:extLst>
                <a:ext uri="{FF2B5EF4-FFF2-40B4-BE49-F238E27FC236}">
                  <a16:creationId xmlns:a16="http://schemas.microsoft.com/office/drawing/2014/main" id="{557A16D1-DCC8-4A16-B119-389916C9BCC3}"/>
                </a:ext>
              </a:extLst>
            </p:cNvPr>
            <p:cNvSpPr>
              <a:spLocks noChangeArrowheads="1"/>
            </p:cNvSpPr>
            <p:nvPr/>
          </p:nvSpPr>
          <p:spPr bwMode="auto">
            <a:xfrm>
              <a:off x="2779" y="3570"/>
              <a:ext cx="168" cy="163"/>
            </a:xfrm>
            <a:custGeom>
              <a:avLst/>
              <a:gdLst>
                <a:gd name="T0" fmla="*/ 0 w 173"/>
                <a:gd name="T1" fmla="*/ 0 h 168"/>
                <a:gd name="T2" fmla="*/ 78 w 173"/>
                <a:gd name="T3" fmla="*/ 136 h 168"/>
                <a:gd name="T4" fmla="*/ 141 w 173"/>
                <a:gd name="T5" fmla="*/ 0 h 168"/>
                <a:gd name="T6" fmla="*/ 0 w 173"/>
                <a:gd name="T7" fmla="*/ 0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0" y="0"/>
                  </a:moveTo>
                  <a:lnTo>
                    <a:pt x="95" y="168"/>
                  </a:lnTo>
                  <a:lnTo>
                    <a:pt x="173" y="0"/>
                  </a:lnTo>
                  <a:lnTo>
                    <a:pt x="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484" name="Group 6">
            <a:extLst>
              <a:ext uri="{FF2B5EF4-FFF2-40B4-BE49-F238E27FC236}">
                <a16:creationId xmlns:a16="http://schemas.microsoft.com/office/drawing/2014/main" id="{0710FE80-78B0-4F2B-8E14-FCF05427ACE9}"/>
              </a:ext>
            </a:extLst>
          </p:cNvPr>
          <p:cNvGrpSpPr>
            <a:grpSpLocks/>
          </p:cNvGrpSpPr>
          <p:nvPr/>
        </p:nvGrpSpPr>
        <p:grpSpPr bwMode="auto">
          <a:xfrm>
            <a:off x="3413126" y="3651251"/>
            <a:ext cx="5413375" cy="309563"/>
            <a:chOff x="1190" y="2300"/>
            <a:chExt cx="3410" cy="195"/>
          </a:xfrm>
        </p:grpSpPr>
        <p:sp>
          <p:nvSpPr>
            <p:cNvPr id="20504" name="Line 7">
              <a:extLst>
                <a:ext uri="{FF2B5EF4-FFF2-40B4-BE49-F238E27FC236}">
                  <a16:creationId xmlns:a16="http://schemas.microsoft.com/office/drawing/2014/main" id="{571B5E89-D498-4E85-9EFC-E5BFA9F42BA9}"/>
                </a:ext>
              </a:extLst>
            </p:cNvPr>
            <p:cNvSpPr>
              <a:spLocks noChangeShapeType="1"/>
            </p:cNvSpPr>
            <p:nvPr/>
          </p:nvSpPr>
          <p:spPr bwMode="auto">
            <a:xfrm flipH="1">
              <a:off x="1311" y="2400"/>
              <a:ext cx="3168" cy="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05" name="Freeform 8">
              <a:extLst>
                <a:ext uri="{FF2B5EF4-FFF2-40B4-BE49-F238E27FC236}">
                  <a16:creationId xmlns:a16="http://schemas.microsoft.com/office/drawing/2014/main" id="{2F6EB4F2-E451-4036-B281-933BFB3710AB}"/>
                </a:ext>
              </a:extLst>
            </p:cNvPr>
            <p:cNvSpPr>
              <a:spLocks noChangeArrowheads="1"/>
            </p:cNvSpPr>
            <p:nvPr/>
          </p:nvSpPr>
          <p:spPr bwMode="auto">
            <a:xfrm>
              <a:off x="4447" y="2316"/>
              <a:ext cx="153" cy="179"/>
            </a:xfrm>
            <a:custGeom>
              <a:avLst/>
              <a:gdLst>
                <a:gd name="T0" fmla="*/ 0 w 158"/>
                <a:gd name="T1" fmla="*/ 152 h 184"/>
                <a:gd name="T2" fmla="*/ 126 w 158"/>
                <a:gd name="T3" fmla="*/ 70 h 184"/>
                <a:gd name="T4" fmla="*/ 0 w 158"/>
                <a:gd name="T5" fmla="*/ 0 h 184"/>
                <a:gd name="T6" fmla="*/ 0 w 158"/>
                <a:gd name="T7" fmla="*/ 152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0" y="184"/>
                  </a:moveTo>
                  <a:lnTo>
                    <a:pt x="158" y="84"/>
                  </a:lnTo>
                  <a:lnTo>
                    <a:pt x="0" y="0"/>
                  </a:lnTo>
                  <a:lnTo>
                    <a:pt x="0" y="184"/>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6" name="Freeform 9">
              <a:extLst>
                <a:ext uri="{FF2B5EF4-FFF2-40B4-BE49-F238E27FC236}">
                  <a16:creationId xmlns:a16="http://schemas.microsoft.com/office/drawing/2014/main" id="{960A1BE5-1434-4E03-A298-AB059E3E5FC8}"/>
                </a:ext>
              </a:extLst>
            </p:cNvPr>
            <p:cNvSpPr>
              <a:spLocks noChangeArrowheads="1"/>
            </p:cNvSpPr>
            <p:nvPr/>
          </p:nvSpPr>
          <p:spPr bwMode="auto">
            <a:xfrm>
              <a:off x="1190" y="2300"/>
              <a:ext cx="153" cy="179"/>
            </a:xfrm>
            <a:custGeom>
              <a:avLst/>
              <a:gdLst>
                <a:gd name="T0" fmla="*/ 126 w 158"/>
                <a:gd name="T1" fmla="*/ 0 h 184"/>
                <a:gd name="T2" fmla="*/ 0 w 158"/>
                <a:gd name="T3" fmla="*/ 83 h 184"/>
                <a:gd name="T4" fmla="*/ 126 w 158"/>
                <a:gd name="T5" fmla="*/ 152 h 184"/>
                <a:gd name="T6" fmla="*/ 126 w 158"/>
                <a:gd name="T7" fmla="*/ 0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158" y="0"/>
                  </a:moveTo>
                  <a:lnTo>
                    <a:pt x="0" y="100"/>
                  </a:lnTo>
                  <a:lnTo>
                    <a:pt x="158" y="184"/>
                  </a:lnTo>
                  <a:lnTo>
                    <a:pt x="15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0485" name="Rectangle 10">
            <a:extLst>
              <a:ext uri="{FF2B5EF4-FFF2-40B4-BE49-F238E27FC236}">
                <a16:creationId xmlns:a16="http://schemas.microsoft.com/office/drawing/2014/main" id="{B38C6FED-1DF5-4CCC-9BBA-BEF900E51DD0}"/>
              </a:ext>
            </a:extLst>
          </p:cNvPr>
          <p:cNvSpPr>
            <a:spLocks noChangeArrowheads="1"/>
          </p:cNvSpPr>
          <p:nvPr/>
        </p:nvSpPr>
        <p:spPr bwMode="auto">
          <a:xfrm>
            <a:off x="5421931" y="3863975"/>
            <a:ext cx="52899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0000"/>
                </a:solidFill>
                <a:latin typeface="Times New Roman" panose="02020603050405020304" pitchFamily="18" charset="0"/>
              </a:rPr>
              <a:t>start</a:t>
            </a:r>
          </a:p>
        </p:txBody>
      </p:sp>
      <p:sp>
        <p:nvSpPr>
          <p:cNvPr id="20486" name="Freeform 11">
            <a:extLst>
              <a:ext uri="{FF2B5EF4-FFF2-40B4-BE49-F238E27FC236}">
                <a16:creationId xmlns:a16="http://schemas.microsoft.com/office/drawing/2014/main" id="{28CF9E57-6DED-4223-82DA-06C8BA644BB3}"/>
              </a:ext>
            </a:extLst>
          </p:cNvPr>
          <p:cNvSpPr>
            <a:spLocks noChangeArrowheads="1"/>
          </p:cNvSpPr>
          <p:nvPr/>
        </p:nvSpPr>
        <p:spPr bwMode="auto">
          <a:xfrm>
            <a:off x="5461001" y="3305176"/>
            <a:ext cx="625475" cy="504825"/>
          </a:xfrm>
          <a:custGeom>
            <a:avLst/>
            <a:gdLst>
              <a:gd name="T0" fmla="*/ 0 w 394"/>
              <a:gd name="T1" fmla="*/ 2147483646 h 318"/>
              <a:gd name="T2" fmla="*/ 2147483646 w 394"/>
              <a:gd name="T3" fmla="*/ 2147483646 h 318"/>
              <a:gd name="T4" fmla="*/ 2147483646 w 394"/>
              <a:gd name="T5" fmla="*/ 2147483646 h 318"/>
              <a:gd name="T6" fmla="*/ 2147483646 w 394"/>
              <a:gd name="T7" fmla="*/ 2147483646 h 318"/>
              <a:gd name="T8" fmla="*/ 2147483646 w 394"/>
              <a:gd name="T9" fmla="*/ 2147483646 h 318"/>
              <a:gd name="T10" fmla="*/ 2147483646 w 394"/>
              <a:gd name="T11" fmla="*/ 2147483646 h 318"/>
              <a:gd name="T12" fmla="*/ 2147483646 w 394"/>
              <a:gd name="T13" fmla="*/ 2147483646 h 318"/>
              <a:gd name="T14" fmla="*/ 2147483646 w 394"/>
              <a:gd name="T15" fmla="*/ 2147483646 h 318"/>
              <a:gd name="T16" fmla="*/ 2147483646 w 394"/>
              <a:gd name="T17" fmla="*/ 2147483646 h 318"/>
              <a:gd name="T18" fmla="*/ 2147483646 w 394"/>
              <a:gd name="T19" fmla="*/ 2147483646 h 318"/>
              <a:gd name="T20" fmla="*/ 2147483646 w 394"/>
              <a:gd name="T21" fmla="*/ 2147483646 h 318"/>
              <a:gd name="T22" fmla="*/ 2147483646 w 394"/>
              <a:gd name="T23" fmla="*/ 2147483646 h 318"/>
              <a:gd name="T24" fmla="*/ 2147483646 w 394"/>
              <a:gd name="T25" fmla="*/ 2147483646 h 318"/>
              <a:gd name="T26" fmla="*/ 2147483646 w 394"/>
              <a:gd name="T27" fmla="*/ 2147483646 h 318"/>
              <a:gd name="T28" fmla="*/ 2147483646 w 394"/>
              <a:gd name="T29" fmla="*/ 0 h 318"/>
              <a:gd name="T30" fmla="*/ 2147483646 w 394"/>
              <a:gd name="T31" fmla="*/ 0 h 318"/>
              <a:gd name="T32" fmla="*/ 2147483646 w 394"/>
              <a:gd name="T33" fmla="*/ 0 h 318"/>
              <a:gd name="T34" fmla="*/ 2147483646 w 394"/>
              <a:gd name="T35" fmla="*/ 2147483646 h 318"/>
              <a:gd name="T36" fmla="*/ 2147483646 w 394"/>
              <a:gd name="T37" fmla="*/ 2147483646 h 318"/>
              <a:gd name="T38" fmla="*/ 2147483646 w 394"/>
              <a:gd name="T39" fmla="*/ 2147483646 h 318"/>
              <a:gd name="T40" fmla="*/ 2147483646 w 394"/>
              <a:gd name="T41" fmla="*/ 2147483646 h 318"/>
              <a:gd name="T42" fmla="*/ 2147483646 w 394"/>
              <a:gd name="T43" fmla="*/ 2147483646 h 318"/>
              <a:gd name="T44" fmla="*/ 2147483646 w 394"/>
              <a:gd name="T45" fmla="*/ 2147483646 h 318"/>
              <a:gd name="T46" fmla="*/ 2147483646 w 394"/>
              <a:gd name="T47" fmla="*/ 2147483646 h 318"/>
              <a:gd name="T48" fmla="*/ 2147483646 w 394"/>
              <a:gd name="T49" fmla="*/ 2147483646 h 318"/>
              <a:gd name="T50" fmla="*/ 2147483646 w 394"/>
              <a:gd name="T51" fmla="*/ 2147483646 h 318"/>
              <a:gd name="T52" fmla="*/ 0 w 394"/>
              <a:gd name="T53" fmla="*/ 2147483646 h 3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94"/>
              <a:gd name="T82" fmla="*/ 0 h 318"/>
              <a:gd name="T83" fmla="*/ 394 w 394"/>
              <a:gd name="T84" fmla="*/ 318 h 31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94" h="318">
                <a:moveTo>
                  <a:pt x="0" y="301"/>
                </a:moveTo>
                <a:lnTo>
                  <a:pt x="32" y="318"/>
                </a:lnTo>
                <a:lnTo>
                  <a:pt x="63" y="234"/>
                </a:lnTo>
                <a:lnTo>
                  <a:pt x="48" y="234"/>
                </a:lnTo>
                <a:lnTo>
                  <a:pt x="48" y="251"/>
                </a:lnTo>
                <a:lnTo>
                  <a:pt x="95" y="184"/>
                </a:lnTo>
                <a:lnTo>
                  <a:pt x="126" y="151"/>
                </a:lnTo>
                <a:lnTo>
                  <a:pt x="158" y="117"/>
                </a:lnTo>
                <a:lnTo>
                  <a:pt x="252" y="67"/>
                </a:lnTo>
                <a:lnTo>
                  <a:pt x="331" y="34"/>
                </a:lnTo>
                <a:lnTo>
                  <a:pt x="315" y="17"/>
                </a:lnTo>
                <a:lnTo>
                  <a:pt x="315" y="34"/>
                </a:lnTo>
                <a:lnTo>
                  <a:pt x="394" y="34"/>
                </a:lnTo>
                <a:lnTo>
                  <a:pt x="394" y="0"/>
                </a:lnTo>
                <a:lnTo>
                  <a:pt x="331" y="0"/>
                </a:lnTo>
                <a:lnTo>
                  <a:pt x="315" y="0"/>
                </a:lnTo>
                <a:lnTo>
                  <a:pt x="236" y="34"/>
                </a:lnTo>
                <a:lnTo>
                  <a:pt x="142" y="84"/>
                </a:lnTo>
                <a:lnTo>
                  <a:pt x="111" y="117"/>
                </a:lnTo>
                <a:lnTo>
                  <a:pt x="79" y="168"/>
                </a:lnTo>
                <a:lnTo>
                  <a:pt x="79" y="151"/>
                </a:lnTo>
                <a:lnTo>
                  <a:pt x="32" y="218"/>
                </a:lnTo>
                <a:lnTo>
                  <a:pt x="32" y="234"/>
                </a:lnTo>
                <a:lnTo>
                  <a:pt x="0" y="301"/>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7" name="Freeform 12">
            <a:extLst>
              <a:ext uri="{FF2B5EF4-FFF2-40B4-BE49-F238E27FC236}">
                <a16:creationId xmlns:a16="http://schemas.microsoft.com/office/drawing/2014/main" id="{C2DDDF18-8A93-41F7-952A-870817C8A9B6}"/>
              </a:ext>
            </a:extLst>
          </p:cNvPr>
          <p:cNvSpPr>
            <a:spLocks noChangeArrowheads="1"/>
          </p:cNvSpPr>
          <p:nvPr/>
        </p:nvSpPr>
        <p:spPr bwMode="auto">
          <a:xfrm>
            <a:off x="6086476" y="3279776"/>
            <a:ext cx="798513" cy="557213"/>
          </a:xfrm>
          <a:custGeom>
            <a:avLst/>
            <a:gdLst>
              <a:gd name="T0" fmla="*/ 0 w 503"/>
              <a:gd name="T1" fmla="*/ 0 h 351"/>
              <a:gd name="T2" fmla="*/ 0 w 503"/>
              <a:gd name="T3" fmla="*/ 2147483646 h 351"/>
              <a:gd name="T4" fmla="*/ 2147483646 w 503"/>
              <a:gd name="T5" fmla="*/ 2147483646 h 351"/>
              <a:gd name="T6" fmla="*/ 2147483646 w 503"/>
              <a:gd name="T7" fmla="*/ 2147483646 h 351"/>
              <a:gd name="T8" fmla="*/ 2147483646 w 503"/>
              <a:gd name="T9" fmla="*/ 2147483646 h 351"/>
              <a:gd name="T10" fmla="*/ 2147483646 w 503"/>
              <a:gd name="T11" fmla="*/ 2147483646 h 351"/>
              <a:gd name="T12" fmla="*/ 2147483646 w 503"/>
              <a:gd name="T13" fmla="*/ 2147483646 h 351"/>
              <a:gd name="T14" fmla="*/ 2147483646 w 503"/>
              <a:gd name="T15" fmla="*/ 2147483646 h 351"/>
              <a:gd name="T16" fmla="*/ 2147483646 w 503"/>
              <a:gd name="T17" fmla="*/ 2147483646 h 351"/>
              <a:gd name="T18" fmla="*/ 2147483646 w 503"/>
              <a:gd name="T19" fmla="*/ 2147483646 h 351"/>
              <a:gd name="T20" fmla="*/ 2147483646 w 503"/>
              <a:gd name="T21" fmla="*/ 2147483646 h 351"/>
              <a:gd name="T22" fmla="*/ 2147483646 w 503"/>
              <a:gd name="T23" fmla="*/ 2147483646 h 351"/>
              <a:gd name="T24" fmla="*/ 2147483646 w 503"/>
              <a:gd name="T25" fmla="*/ 2147483646 h 351"/>
              <a:gd name="T26" fmla="*/ 2147483646 w 503"/>
              <a:gd name="T27" fmla="*/ 2147483646 h 351"/>
              <a:gd name="T28" fmla="*/ 2147483646 w 503"/>
              <a:gd name="T29" fmla="*/ 2147483646 h 351"/>
              <a:gd name="T30" fmla="*/ 2147483646 w 503"/>
              <a:gd name="T31" fmla="*/ 2147483646 h 351"/>
              <a:gd name="T32" fmla="*/ 2147483646 w 503"/>
              <a:gd name="T33" fmla="*/ 2147483646 h 351"/>
              <a:gd name="T34" fmla="*/ 2147483646 w 503"/>
              <a:gd name="T35" fmla="*/ 2147483646 h 351"/>
              <a:gd name="T36" fmla="*/ 2147483646 w 503"/>
              <a:gd name="T37" fmla="*/ 2147483646 h 351"/>
              <a:gd name="T38" fmla="*/ 2147483646 w 503"/>
              <a:gd name="T39" fmla="*/ 2147483646 h 351"/>
              <a:gd name="T40" fmla="*/ 2147483646 w 503"/>
              <a:gd name="T41" fmla="*/ 2147483646 h 351"/>
              <a:gd name="T42" fmla="*/ 0 w 503"/>
              <a:gd name="T43" fmla="*/ 0 h 3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3"/>
              <a:gd name="T67" fmla="*/ 0 h 351"/>
              <a:gd name="T68" fmla="*/ 503 w 503"/>
              <a:gd name="T69" fmla="*/ 351 h 3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3" h="351">
                <a:moveTo>
                  <a:pt x="0" y="0"/>
                </a:moveTo>
                <a:lnTo>
                  <a:pt x="0" y="33"/>
                </a:lnTo>
                <a:lnTo>
                  <a:pt x="126" y="50"/>
                </a:lnTo>
                <a:lnTo>
                  <a:pt x="252" y="83"/>
                </a:lnTo>
                <a:lnTo>
                  <a:pt x="362" y="150"/>
                </a:lnTo>
                <a:lnTo>
                  <a:pt x="409" y="184"/>
                </a:lnTo>
                <a:lnTo>
                  <a:pt x="440" y="217"/>
                </a:lnTo>
                <a:lnTo>
                  <a:pt x="456" y="250"/>
                </a:lnTo>
                <a:lnTo>
                  <a:pt x="472" y="234"/>
                </a:lnTo>
                <a:lnTo>
                  <a:pt x="456" y="234"/>
                </a:lnTo>
                <a:lnTo>
                  <a:pt x="472" y="284"/>
                </a:lnTo>
                <a:lnTo>
                  <a:pt x="472" y="351"/>
                </a:lnTo>
                <a:lnTo>
                  <a:pt x="503" y="351"/>
                </a:lnTo>
                <a:lnTo>
                  <a:pt x="503" y="284"/>
                </a:lnTo>
                <a:lnTo>
                  <a:pt x="488" y="234"/>
                </a:lnTo>
                <a:lnTo>
                  <a:pt x="472" y="217"/>
                </a:lnTo>
                <a:lnTo>
                  <a:pt x="456" y="184"/>
                </a:lnTo>
                <a:lnTo>
                  <a:pt x="425" y="150"/>
                </a:lnTo>
                <a:lnTo>
                  <a:pt x="377" y="117"/>
                </a:lnTo>
                <a:lnTo>
                  <a:pt x="267" y="50"/>
                </a:lnTo>
                <a:lnTo>
                  <a:pt x="141" y="16"/>
                </a:lnTo>
                <a:lnTo>
                  <a:pt x="0" y="0"/>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8" name="Freeform 13">
            <a:extLst>
              <a:ext uri="{FF2B5EF4-FFF2-40B4-BE49-F238E27FC236}">
                <a16:creationId xmlns:a16="http://schemas.microsoft.com/office/drawing/2014/main" id="{8DA3DEB9-046F-446C-BC89-FCA217B826D7}"/>
              </a:ext>
            </a:extLst>
          </p:cNvPr>
          <p:cNvSpPr>
            <a:spLocks noChangeArrowheads="1"/>
          </p:cNvSpPr>
          <p:nvPr/>
        </p:nvSpPr>
        <p:spPr bwMode="auto">
          <a:xfrm>
            <a:off x="6111876" y="3783013"/>
            <a:ext cx="798513" cy="717550"/>
          </a:xfrm>
          <a:custGeom>
            <a:avLst/>
            <a:gdLst>
              <a:gd name="T0" fmla="*/ 0 w 503"/>
              <a:gd name="T1" fmla="*/ 2147483646 h 452"/>
              <a:gd name="T2" fmla="*/ 0 w 503"/>
              <a:gd name="T3" fmla="*/ 2147483646 h 452"/>
              <a:gd name="T4" fmla="*/ 2147483646 w 503"/>
              <a:gd name="T5" fmla="*/ 2147483646 h 452"/>
              <a:gd name="T6" fmla="*/ 2147483646 w 503"/>
              <a:gd name="T7" fmla="*/ 2147483646 h 452"/>
              <a:gd name="T8" fmla="*/ 2147483646 w 503"/>
              <a:gd name="T9" fmla="*/ 2147483646 h 452"/>
              <a:gd name="T10" fmla="*/ 2147483646 w 503"/>
              <a:gd name="T11" fmla="*/ 2147483646 h 452"/>
              <a:gd name="T12" fmla="*/ 2147483646 w 503"/>
              <a:gd name="T13" fmla="*/ 2147483646 h 452"/>
              <a:gd name="T14" fmla="*/ 2147483646 w 503"/>
              <a:gd name="T15" fmla="*/ 2147483646 h 452"/>
              <a:gd name="T16" fmla="*/ 2147483646 w 503"/>
              <a:gd name="T17" fmla="*/ 2147483646 h 452"/>
              <a:gd name="T18" fmla="*/ 2147483646 w 503"/>
              <a:gd name="T19" fmla="*/ 2147483646 h 452"/>
              <a:gd name="T20" fmla="*/ 2147483646 w 503"/>
              <a:gd name="T21" fmla="*/ 2147483646 h 452"/>
              <a:gd name="T22" fmla="*/ 2147483646 w 503"/>
              <a:gd name="T23" fmla="*/ 2147483646 h 452"/>
              <a:gd name="T24" fmla="*/ 2147483646 w 503"/>
              <a:gd name="T25" fmla="*/ 2147483646 h 452"/>
              <a:gd name="T26" fmla="*/ 2147483646 w 503"/>
              <a:gd name="T27" fmla="*/ 2147483646 h 452"/>
              <a:gd name="T28" fmla="*/ 2147483646 w 503"/>
              <a:gd name="T29" fmla="*/ 2147483646 h 452"/>
              <a:gd name="T30" fmla="*/ 2147483646 w 503"/>
              <a:gd name="T31" fmla="*/ 0 h 452"/>
              <a:gd name="T32" fmla="*/ 2147483646 w 503"/>
              <a:gd name="T33" fmla="*/ 0 h 452"/>
              <a:gd name="T34" fmla="*/ 2147483646 w 503"/>
              <a:gd name="T35" fmla="*/ 2147483646 h 452"/>
              <a:gd name="T36" fmla="*/ 2147483646 w 503"/>
              <a:gd name="T37" fmla="*/ 2147483646 h 452"/>
              <a:gd name="T38" fmla="*/ 2147483646 w 503"/>
              <a:gd name="T39" fmla="*/ 2147483646 h 452"/>
              <a:gd name="T40" fmla="*/ 2147483646 w 503"/>
              <a:gd name="T41" fmla="*/ 2147483646 h 452"/>
              <a:gd name="T42" fmla="*/ 2147483646 w 503"/>
              <a:gd name="T43" fmla="*/ 2147483646 h 452"/>
              <a:gd name="T44" fmla="*/ 2147483646 w 503"/>
              <a:gd name="T45" fmla="*/ 2147483646 h 452"/>
              <a:gd name="T46" fmla="*/ 2147483646 w 503"/>
              <a:gd name="T47" fmla="*/ 2147483646 h 452"/>
              <a:gd name="T48" fmla="*/ 2147483646 w 503"/>
              <a:gd name="T49" fmla="*/ 2147483646 h 452"/>
              <a:gd name="T50" fmla="*/ 2147483646 w 503"/>
              <a:gd name="T51" fmla="*/ 2147483646 h 452"/>
              <a:gd name="T52" fmla="*/ 2147483646 w 503"/>
              <a:gd name="T53" fmla="*/ 2147483646 h 452"/>
              <a:gd name="T54" fmla="*/ 2147483646 w 503"/>
              <a:gd name="T55" fmla="*/ 2147483646 h 452"/>
              <a:gd name="T56" fmla="*/ 2147483646 w 503"/>
              <a:gd name="T57" fmla="*/ 2147483646 h 452"/>
              <a:gd name="T58" fmla="*/ 2147483646 w 503"/>
              <a:gd name="T59" fmla="*/ 2147483646 h 452"/>
              <a:gd name="T60" fmla="*/ 2147483646 w 503"/>
              <a:gd name="T61" fmla="*/ 2147483646 h 452"/>
              <a:gd name="T62" fmla="*/ 2147483646 w 503"/>
              <a:gd name="T63" fmla="*/ 2147483646 h 452"/>
              <a:gd name="T64" fmla="*/ 0 w 503"/>
              <a:gd name="T65" fmla="*/ 2147483646 h 4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3"/>
              <a:gd name="T100" fmla="*/ 0 h 452"/>
              <a:gd name="T101" fmla="*/ 503 w 503"/>
              <a:gd name="T102" fmla="*/ 452 h 4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3" h="452">
                <a:moveTo>
                  <a:pt x="0" y="418"/>
                </a:moveTo>
                <a:lnTo>
                  <a:pt x="0" y="452"/>
                </a:lnTo>
                <a:lnTo>
                  <a:pt x="141" y="435"/>
                </a:lnTo>
                <a:lnTo>
                  <a:pt x="204" y="418"/>
                </a:lnTo>
                <a:lnTo>
                  <a:pt x="267" y="385"/>
                </a:lnTo>
                <a:lnTo>
                  <a:pt x="314" y="351"/>
                </a:lnTo>
                <a:lnTo>
                  <a:pt x="377" y="301"/>
                </a:lnTo>
                <a:lnTo>
                  <a:pt x="424" y="251"/>
                </a:lnTo>
                <a:lnTo>
                  <a:pt x="424" y="234"/>
                </a:lnTo>
                <a:lnTo>
                  <a:pt x="456" y="201"/>
                </a:lnTo>
                <a:lnTo>
                  <a:pt x="440" y="184"/>
                </a:lnTo>
                <a:lnTo>
                  <a:pt x="456" y="201"/>
                </a:lnTo>
                <a:lnTo>
                  <a:pt x="472" y="168"/>
                </a:lnTo>
                <a:lnTo>
                  <a:pt x="487" y="151"/>
                </a:lnTo>
                <a:lnTo>
                  <a:pt x="503" y="101"/>
                </a:lnTo>
                <a:lnTo>
                  <a:pt x="503" y="0"/>
                </a:lnTo>
                <a:lnTo>
                  <a:pt x="472" y="0"/>
                </a:lnTo>
                <a:lnTo>
                  <a:pt x="472" y="101"/>
                </a:lnTo>
                <a:lnTo>
                  <a:pt x="456" y="151"/>
                </a:lnTo>
                <a:lnTo>
                  <a:pt x="472" y="151"/>
                </a:lnTo>
                <a:lnTo>
                  <a:pt x="456" y="134"/>
                </a:lnTo>
                <a:lnTo>
                  <a:pt x="440" y="168"/>
                </a:lnTo>
                <a:lnTo>
                  <a:pt x="424" y="184"/>
                </a:lnTo>
                <a:lnTo>
                  <a:pt x="440" y="184"/>
                </a:lnTo>
                <a:lnTo>
                  <a:pt x="393" y="234"/>
                </a:lnTo>
                <a:lnTo>
                  <a:pt x="409" y="234"/>
                </a:lnTo>
                <a:lnTo>
                  <a:pt x="409" y="218"/>
                </a:lnTo>
                <a:lnTo>
                  <a:pt x="361" y="268"/>
                </a:lnTo>
                <a:lnTo>
                  <a:pt x="298" y="318"/>
                </a:lnTo>
                <a:lnTo>
                  <a:pt x="251" y="351"/>
                </a:lnTo>
                <a:lnTo>
                  <a:pt x="188" y="385"/>
                </a:lnTo>
                <a:lnTo>
                  <a:pt x="125" y="402"/>
                </a:lnTo>
                <a:lnTo>
                  <a:pt x="0" y="418"/>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9" name="Rectangle 14">
            <a:extLst>
              <a:ext uri="{FF2B5EF4-FFF2-40B4-BE49-F238E27FC236}">
                <a16:creationId xmlns:a16="http://schemas.microsoft.com/office/drawing/2014/main" id="{CBCBCDAB-02F4-4740-B3AA-83C7C478EA84}"/>
              </a:ext>
            </a:extLst>
          </p:cNvPr>
          <p:cNvSpPr>
            <a:spLocks noChangeArrowheads="1"/>
          </p:cNvSpPr>
          <p:nvPr/>
        </p:nvSpPr>
        <p:spPr bwMode="auto">
          <a:xfrm>
            <a:off x="1865314" y="2138363"/>
            <a:ext cx="39465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0490" name="Rectangle 15">
            <a:extLst>
              <a:ext uri="{FF2B5EF4-FFF2-40B4-BE49-F238E27FC236}">
                <a16:creationId xmlns:a16="http://schemas.microsoft.com/office/drawing/2014/main" id="{53F4D7FF-0835-40DC-986A-B7BA3115709F}"/>
              </a:ext>
            </a:extLst>
          </p:cNvPr>
          <p:cNvSpPr>
            <a:spLocks noChangeArrowheads="1"/>
          </p:cNvSpPr>
          <p:nvPr/>
        </p:nvSpPr>
        <p:spPr bwMode="auto">
          <a:xfrm>
            <a:off x="2860676" y="2217739"/>
            <a:ext cx="205422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latin typeface="Arial" panose="020B0604020202020204" pitchFamily="34" charset="0"/>
              </a:rPr>
              <a:t>Tìm hiểu và </a:t>
            </a:r>
          </a:p>
          <a:p>
            <a:pPr algn="ctr">
              <a:lnSpc>
                <a:spcPct val="100000"/>
              </a:lnSpc>
              <a:spcBef>
                <a:spcPts val="1200"/>
              </a:spcBef>
              <a:buClrTx/>
            </a:pPr>
            <a:r>
              <a:rPr lang="en-US" altLang="en-US" sz="2400">
                <a:latin typeface="Arial" panose="020B0604020202020204" pitchFamily="34" charset="0"/>
              </a:rPr>
              <a:t>Phân tích miền</a:t>
            </a:r>
          </a:p>
        </p:txBody>
      </p:sp>
      <p:sp>
        <p:nvSpPr>
          <p:cNvPr id="20491" name="Rectangle 17">
            <a:extLst>
              <a:ext uri="{FF2B5EF4-FFF2-40B4-BE49-F238E27FC236}">
                <a16:creationId xmlns:a16="http://schemas.microsoft.com/office/drawing/2014/main" id="{DCBF62A4-6899-4E1E-93D9-3374D8A1B4BD}"/>
              </a:ext>
            </a:extLst>
          </p:cNvPr>
          <p:cNvSpPr>
            <a:spLocks noChangeArrowheads="1"/>
          </p:cNvSpPr>
          <p:nvPr/>
        </p:nvSpPr>
        <p:spPr bwMode="auto">
          <a:xfrm>
            <a:off x="7159626" y="2163763"/>
            <a:ext cx="32480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0492" name="Rectangle 18">
            <a:extLst>
              <a:ext uri="{FF2B5EF4-FFF2-40B4-BE49-F238E27FC236}">
                <a16:creationId xmlns:a16="http://schemas.microsoft.com/office/drawing/2014/main" id="{30FD59E3-84A3-47D9-8D65-7915FAE5E058}"/>
              </a:ext>
            </a:extLst>
          </p:cNvPr>
          <p:cNvSpPr>
            <a:spLocks noChangeArrowheads="1"/>
          </p:cNvSpPr>
          <p:nvPr/>
        </p:nvSpPr>
        <p:spPr bwMode="auto">
          <a:xfrm>
            <a:off x="7470775" y="2259014"/>
            <a:ext cx="16446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latin typeface="Arial" panose="020B0604020202020204" pitchFamily="34" charset="0"/>
              </a:rPr>
              <a:t>Đánh giá và</a:t>
            </a:r>
          </a:p>
          <a:p>
            <a:pPr algn="ctr">
              <a:lnSpc>
                <a:spcPct val="100000"/>
              </a:lnSpc>
              <a:spcBef>
                <a:spcPts val="1200"/>
              </a:spcBef>
              <a:buClrTx/>
            </a:pPr>
            <a:r>
              <a:rPr lang="en-US" altLang="en-US" sz="2400">
                <a:latin typeface="Arial" panose="020B0604020202020204" pitchFamily="34" charset="0"/>
              </a:rPr>
              <a:t>Thống nhất</a:t>
            </a:r>
          </a:p>
        </p:txBody>
      </p:sp>
      <p:sp>
        <p:nvSpPr>
          <p:cNvPr id="20493" name="Rectangle 20">
            <a:extLst>
              <a:ext uri="{FF2B5EF4-FFF2-40B4-BE49-F238E27FC236}">
                <a16:creationId xmlns:a16="http://schemas.microsoft.com/office/drawing/2014/main" id="{B16F6E3D-CA79-461D-AD50-0A92BBBB782D}"/>
              </a:ext>
            </a:extLst>
          </p:cNvPr>
          <p:cNvSpPr>
            <a:spLocks noChangeArrowheads="1"/>
          </p:cNvSpPr>
          <p:nvPr/>
        </p:nvSpPr>
        <p:spPr bwMode="auto">
          <a:xfrm>
            <a:off x="4262439" y="1155700"/>
            <a:ext cx="4021137"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0494" name="Rectangle 21">
            <a:extLst>
              <a:ext uri="{FF2B5EF4-FFF2-40B4-BE49-F238E27FC236}">
                <a16:creationId xmlns:a16="http://schemas.microsoft.com/office/drawing/2014/main" id="{E8E3F728-7CC8-48AC-B743-3CCB00AA4810}"/>
              </a:ext>
            </a:extLst>
          </p:cNvPr>
          <p:cNvSpPr>
            <a:spLocks noChangeArrowheads="1"/>
          </p:cNvSpPr>
          <p:nvPr/>
        </p:nvSpPr>
        <p:spPr bwMode="auto">
          <a:xfrm>
            <a:off x="5153026" y="1387475"/>
            <a:ext cx="204152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00FF"/>
                </a:solidFill>
                <a:latin typeface="Times New Roman" panose="02020603050405020304" pitchFamily="18" charset="0"/>
              </a:rPr>
              <a:t>Đề nghị thay thế</a:t>
            </a:r>
            <a:endParaRPr lang="en-US" altLang="en-US" sz="2400">
              <a:solidFill>
                <a:srgbClr val="009999"/>
              </a:solidFill>
              <a:latin typeface="Comic Sans MS" panose="030F0702030302020204" pitchFamily="66" charset="0"/>
            </a:endParaRPr>
          </a:p>
        </p:txBody>
      </p:sp>
      <p:sp>
        <p:nvSpPr>
          <p:cNvPr id="20495" name="Rectangle 22">
            <a:extLst>
              <a:ext uri="{FF2B5EF4-FFF2-40B4-BE49-F238E27FC236}">
                <a16:creationId xmlns:a16="http://schemas.microsoft.com/office/drawing/2014/main" id="{22C00685-4120-4ACE-AEB4-5D310683B329}"/>
              </a:ext>
            </a:extLst>
          </p:cNvPr>
          <p:cNvSpPr>
            <a:spLocks noChangeArrowheads="1"/>
          </p:cNvSpPr>
          <p:nvPr/>
        </p:nvSpPr>
        <p:spPr bwMode="auto">
          <a:xfrm>
            <a:off x="7434263" y="3863976"/>
            <a:ext cx="2698750"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0496" name="Rectangle 23">
            <a:extLst>
              <a:ext uri="{FF2B5EF4-FFF2-40B4-BE49-F238E27FC236}">
                <a16:creationId xmlns:a16="http://schemas.microsoft.com/office/drawing/2014/main" id="{6CAE1CF6-3DD5-4E86-ADC4-26041BB2CB0A}"/>
              </a:ext>
            </a:extLst>
          </p:cNvPr>
          <p:cNvSpPr>
            <a:spLocks noChangeArrowheads="1"/>
          </p:cNvSpPr>
          <p:nvPr/>
        </p:nvSpPr>
        <p:spPr bwMode="auto">
          <a:xfrm>
            <a:off x="7710488" y="3943351"/>
            <a:ext cx="2347912"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9999"/>
                </a:solidFill>
                <a:latin typeface="Comic Sans MS" panose="030F0702030302020204" pitchFamily="66" charset="0"/>
              </a:rPr>
              <a:t>Yêu cầu</a:t>
            </a:r>
          </a:p>
          <a:p>
            <a:pPr algn="ctr">
              <a:lnSpc>
                <a:spcPct val="100000"/>
              </a:lnSpc>
              <a:spcBef>
                <a:spcPts val="1200"/>
              </a:spcBef>
              <a:buClrTx/>
            </a:pPr>
            <a:r>
              <a:rPr lang="en-US" altLang="en-US" sz="2400">
                <a:solidFill>
                  <a:srgbClr val="009999"/>
                </a:solidFill>
                <a:latin typeface="Comic Sans MS" panose="030F0702030302020204" pitchFamily="66" charset="0"/>
              </a:rPr>
              <a:t>đ</a:t>
            </a:r>
            <a:r>
              <a:rPr lang="vi-VN" altLang="en-US" sz="2400">
                <a:solidFill>
                  <a:srgbClr val="009999"/>
                </a:solidFill>
                <a:latin typeface="Comic Sans MS" panose="030F0702030302020204" pitchFamily="66" charset="0"/>
              </a:rPr>
              <a:t>ư</a:t>
            </a:r>
            <a:r>
              <a:rPr lang="en-US" altLang="en-US" sz="2400">
                <a:solidFill>
                  <a:srgbClr val="009999"/>
                </a:solidFill>
                <a:latin typeface="Comic Sans MS" panose="030F0702030302020204" pitchFamily="66" charset="0"/>
              </a:rPr>
              <a:t>ợc chấp thuận</a:t>
            </a:r>
          </a:p>
        </p:txBody>
      </p:sp>
      <p:sp>
        <p:nvSpPr>
          <p:cNvPr id="20497" name="Rectangle 25">
            <a:extLst>
              <a:ext uri="{FF2B5EF4-FFF2-40B4-BE49-F238E27FC236}">
                <a16:creationId xmlns:a16="http://schemas.microsoft.com/office/drawing/2014/main" id="{6DE734B8-2205-4489-9BA2-C564371C4767}"/>
              </a:ext>
            </a:extLst>
          </p:cNvPr>
          <p:cNvSpPr>
            <a:spLocks noChangeArrowheads="1"/>
          </p:cNvSpPr>
          <p:nvPr/>
        </p:nvSpPr>
        <p:spPr bwMode="auto">
          <a:xfrm>
            <a:off x="3987801" y="5959475"/>
            <a:ext cx="4321175"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35866" name="Rectangle 26">
            <a:extLst>
              <a:ext uri="{FF2B5EF4-FFF2-40B4-BE49-F238E27FC236}">
                <a16:creationId xmlns:a16="http://schemas.microsoft.com/office/drawing/2014/main" id="{5DB8397E-DFEA-4ED2-9F99-4F4018C18900}"/>
              </a:ext>
            </a:extLst>
          </p:cNvPr>
          <p:cNvSpPr>
            <a:spLocks noChangeArrowheads="1"/>
          </p:cNvSpPr>
          <p:nvPr/>
        </p:nvSpPr>
        <p:spPr bwMode="auto">
          <a:xfrm>
            <a:off x="5227639" y="6019800"/>
            <a:ext cx="216852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9999"/>
                </a:solidFill>
                <a:effectLst>
                  <a:outerShdw blurRad="38100" dist="38100" dir="2700000" algn="tl">
                    <a:srgbClr val="C0C0C0"/>
                  </a:outerShdw>
                </a:effectLst>
                <a:latin typeface="Comic Sans MS" panose="030F0702030302020204" pitchFamily="66" charset="0"/>
              </a:rPr>
              <a:t>Tài liệu yêu cầu</a:t>
            </a:r>
          </a:p>
        </p:txBody>
      </p:sp>
      <p:sp>
        <p:nvSpPr>
          <p:cNvPr id="20499" name="Rectangle 27">
            <a:extLst>
              <a:ext uri="{FF2B5EF4-FFF2-40B4-BE49-F238E27FC236}">
                <a16:creationId xmlns:a16="http://schemas.microsoft.com/office/drawing/2014/main" id="{EA5300BD-5958-4446-A4E5-FB1DA3487CAB}"/>
              </a:ext>
            </a:extLst>
          </p:cNvPr>
          <p:cNvSpPr>
            <a:spLocks noChangeArrowheads="1"/>
          </p:cNvSpPr>
          <p:nvPr/>
        </p:nvSpPr>
        <p:spPr bwMode="auto">
          <a:xfrm>
            <a:off x="1989139" y="3863976"/>
            <a:ext cx="2573337"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0500" name="Rectangle 28">
            <a:extLst>
              <a:ext uri="{FF2B5EF4-FFF2-40B4-BE49-F238E27FC236}">
                <a16:creationId xmlns:a16="http://schemas.microsoft.com/office/drawing/2014/main" id="{C0CA0FE6-97F4-4567-BCD4-0D6D0901A136}"/>
              </a:ext>
            </a:extLst>
          </p:cNvPr>
          <p:cNvSpPr>
            <a:spLocks noChangeArrowheads="1"/>
          </p:cNvSpPr>
          <p:nvPr/>
        </p:nvSpPr>
        <p:spPr bwMode="auto">
          <a:xfrm>
            <a:off x="7059614" y="4951413"/>
            <a:ext cx="32480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35869" name="Rectangle 29">
            <a:extLst>
              <a:ext uri="{FF2B5EF4-FFF2-40B4-BE49-F238E27FC236}">
                <a16:creationId xmlns:a16="http://schemas.microsoft.com/office/drawing/2014/main" id="{1FC73654-15F1-4317-BE51-B108F32E16E3}"/>
              </a:ext>
            </a:extLst>
          </p:cNvPr>
          <p:cNvSpPr>
            <a:spLocks noChangeArrowheads="1"/>
          </p:cNvSpPr>
          <p:nvPr/>
        </p:nvSpPr>
        <p:spPr bwMode="auto">
          <a:xfrm>
            <a:off x="8013700" y="4864100"/>
            <a:ext cx="890588"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effectLst>
                  <a:outerShdw blurRad="38100" dist="38100" dir="2700000" algn="tl">
                    <a:srgbClr val="C0C0C0"/>
                  </a:outerShdw>
                </a:effectLst>
                <a:latin typeface="Arial" panose="020B0604020202020204" pitchFamily="34" charset="0"/>
              </a:rPr>
              <a:t>Đặc tả</a:t>
            </a:r>
          </a:p>
        </p:txBody>
      </p:sp>
      <p:sp>
        <p:nvSpPr>
          <p:cNvPr id="35870" name="Rectangle 30">
            <a:extLst>
              <a:ext uri="{FF2B5EF4-FFF2-40B4-BE49-F238E27FC236}">
                <a16:creationId xmlns:a16="http://schemas.microsoft.com/office/drawing/2014/main" id="{136E0860-479F-4E57-9975-E8BC7075F798}"/>
              </a:ext>
            </a:extLst>
          </p:cNvPr>
          <p:cNvSpPr>
            <a:spLocks noChangeArrowheads="1"/>
          </p:cNvSpPr>
          <p:nvPr/>
        </p:nvSpPr>
        <p:spPr bwMode="auto">
          <a:xfrm>
            <a:off x="7588251" y="5273675"/>
            <a:ext cx="1744663"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effectLst>
                  <a:outerShdw blurRad="38100" dist="38100" dir="2700000" algn="tl">
                    <a:srgbClr val="C0C0C0"/>
                  </a:outerShdw>
                </a:effectLst>
                <a:latin typeface="Arial" panose="020B0604020202020204" pitchFamily="34" charset="0"/>
              </a:rPr>
              <a:t>&amp; viết tài liệu</a:t>
            </a:r>
          </a:p>
        </p:txBody>
      </p:sp>
      <p:sp>
        <p:nvSpPr>
          <p:cNvPr id="20503" name="Oval 31">
            <a:extLst>
              <a:ext uri="{FF2B5EF4-FFF2-40B4-BE49-F238E27FC236}">
                <a16:creationId xmlns:a16="http://schemas.microsoft.com/office/drawing/2014/main" id="{F6C0C23A-4A7C-4DBA-ABD3-67D3BCF958E3}"/>
              </a:ext>
            </a:extLst>
          </p:cNvPr>
          <p:cNvSpPr>
            <a:spLocks noChangeArrowheads="1"/>
          </p:cNvSpPr>
          <p:nvPr/>
        </p:nvSpPr>
        <p:spPr bwMode="auto">
          <a:xfrm>
            <a:off x="5386389" y="3651251"/>
            <a:ext cx="274637" cy="265113"/>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a:extLst>
              <a:ext uri="{FF2B5EF4-FFF2-40B4-BE49-F238E27FC236}">
                <a16:creationId xmlns:a16="http://schemas.microsoft.com/office/drawing/2014/main" id="{6411C488-8D06-4F3F-B458-FC63FBD8C3E7}"/>
              </a:ext>
            </a:extLst>
          </p:cNvPr>
          <p:cNvSpPr txBox="1">
            <a:spLocks noChangeArrowheads="1"/>
          </p:cNvSpPr>
          <p:nvPr/>
        </p:nvSpPr>
        <p:spPr bwMode="auto">
          <a:xfrm>
            <a:off x="1828801" y="2286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Đặc tả và viết tài liệu</a:t>
            </a:r>
          </a:p>
        </p:txBody>
      </p:sp>
      <p:sp>
        <p:nvSpPr>
          <p:cNvPr id="22531" name="Text Box 2">
            <a:extLst>
              <a:ext uri="{FF2B5EF4-FFF2-40B4-BE49-F238E27FC236}">
                <a16:creationId xmlns:a16="http://schemas.microsoft.com/office/drawing/2014/main" id="{CF032A4D-BCA1-4025-92C3-277AF9D6BDDB}"/>
              </a:ext>
            </a:extLst>
          </p:cNvPr>
          <p:cNvSpPr txBox="1">
            <a:spLocks noChangeArrowheads="1"/>
          </p:cNvSpPr>
          <p:nvPr/>
        </p:nvSpPr>
        <p:spPr bwMode="auto">
          <a:xfrm>
            <a:off x="1676400" y="1177926"/>
            <a:ext cx="8991600" cy="529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lnSpc>
                <a:spcPct val="120000"/>
              </a:lnSpc>
              <a:buClr>
                <a:srgbClr val="800080"/>
              </a:buClr>
              <a:buSzPct val="70000"/>
              <a:buFont typeface="Wingdings" panose="05000000000000000000" pitchFamily="2" charset="2"/>
              <a:buChar char=""/>
            </a:pPr>
            <a:r>
              <a:rPr lang="fr-FR" altLang="en-US"/>
              <a:t>Định nghĩa một cách chính xác tất cả các ch</a:t>
            </a:r>
            <a:r>
              <a:rPr lang="en-US" altLang="en-US"/>
              <a:t>ức năng của hệ thống đã d</a:t>
            </a:r>
            <a:r>
              <a:rPr lang="vi-VN" altLang="en-US"/>
              <a:t>ư</a:t>
            </a:r>
            <a:r>
              <a:rPr lang="en-US" altLang="en-US"/>
              <a:t>ợc thống nhất</a:t>
            </a:r>
            <a:endParaRPr lang="fr-FR" altLang="en-US"/>
          </a:p>
          <a:p>
            <a:pPr lvl="1">
              <a:buClr>
                <a:srgbClr val="800080"/>
              </a:buClr>
              <a:buFont typeface="Century" panose="02040604050505020304" pitchFamily="18" charset="0"/>
              <a:buChar char="–"/>
            </a:pPr>
            <a:r>
              <a:rPr lang="fr-FR" altLang="en-US"/>
              <a:t>Mục tiêu, phác thảo, thuộc tính miền thích hợp, yêu cầu hệ thống/phần mềm, giả định, trách nhiệm</a:t>
            </a:r>
          </a:p>
          <a:p>
            <a:pPr lvl="1">
              <a:spcBef>
                <a:spcPts val="1100"/>
              </a:spcBef>
              <a:buClr>
                <a:srgbClr val="800080"/>
              </a:buClr>
              <a:buFont typeface="Century" panose="02040604050505020304" pitchFamily="18" charset="0"/>
              <a:buChar char="–"/>
            </a:pPr>
            <a:r>
              <a:rPr lang="fr-FR" altLang="en-US"/>
              <a:t>Lý do thích hợp cho các l</a:t>
            </a:r>
            <a:r>
              <a:rPr lang="en-US" altLang="en-US"/>
              <a:t>ựa chọn đã đ</a:t>
            </a:r>
            <a:r>
              <a:rPr lang="vi-VN" altLang="en-US"/>
              <a:t>ư</a:t>
            </a:r>
            <a:r>
              <a:rPr lang="en-US" altLang="en-US"/>
              <a:t>ợc chọn</a:t>
            </a:r>
            <a:endParaRPr lang="fr-FR" altLang="en-US"/>
          </a:p>
          <a:p>
            <a:pPr lvl="1">
              <a:spcBef>
                <a:spcPts val="1100"/>
              </a:spcBef>
              <a:buClr>
                <a:srgbClr val="800080"/>
              </a:buClr>
              <a:buFont typeface="Century" panose="02040604050505020304" pitchFamily="18" charset="0"/>
              <a:buChar char="–"/>
            </a:pPr>
            <a:r>
              <a:rPr lang="fr-FR" altLang="en-US"/>
              <a:t>Khả năng thay đổi và phát triển hệ thống</a:t>
            </a:r>
          </a:p>
          <a:p>
            <a:pPr lvl="1">
              <a:spcBef>
                <a:spcPts val="1100"/>
              </a:spcBef>
              <a:buClr>
                <a:srgbClr val="800080"/>
              </a:buClr>
              <a:buFont typeface="Century" panose="02040604050505020304" pitchFamily="18" charset="0"/>
              <a:buChar char="–"/>
            </a:pPr>
            <a:r>
              <a:rPr lang="fr-FR" altLang="en-US"/>
              <a:t>Chi phí </a:t>
            </a:r>
            <a:r>
              <a:rPr lang="vi-VN" altLang="en-US"/>
              <a:t>ư</a:t>
            </a:r>
            <a:r>
              <a:rPr lang="en-US" altLang="en-US"/>
              <a:t>ớc tính</a:t>
            </a:r>
            <a:endParaRPr lang="fr-FR" altLang="en-US"/>
          </a:p>
          <a:p>
            <a:pPr>
              <a:lnSpc>
                <a:spcPct val="140000"/>
              </a:lnSpc>
              <a:buClr>
                <a:srgbClr val="800080"/>
              </a:buClr>
              <a:buSzPct val="70000"/>
              <a:buFont typeface="Wingdings" panose="05000000000000000000" pitchFamily="2" charset="2"/>
              <a:buChar char=""/>
            </a:pPr>
            <a:r>
              <a:rPr lang="fr-FR" altLang="en-US"/>
              <a:t>Tổ ch</a:t>
            </a:r>
            <a:r>
              <a:rPr lang="en-US" altLang="en-US"/>
              <a:t>ức những điều trên theo một cấu trúc chặt chẽ</a:t>
            </a:r>
            <a:endParaRPr lang="fr-FR" altLang="en-US"/>
          </a:p>
          <a:p>
            <a:pPr>
              <a:lnSpc>
                <a:spcPct val="130000"/>
              </a:lnSpc>
              <a:buClr>
                <a:srgbClr val="800080"/>
              </a:buClr>
              <a:buSzPct val="70000"/>
              <a:buFont typeface="Wingdings" panose="05000000000000000000" pitchFamily="2" charset="2"/>
              <a:buChar char=""/>
            </a:pPr>
            <a:r>
              <a:rPr lang="fr-FR" altLang="en-US"/>
              <a:t>Viết tài liệu một cách dễ hiểu đối v</a:t>
            </a:r>
            <a:r>
              <a:rPr lang="en-US" altLang="en-US"/>
              <a:t>ới tất cả các bên</a:t>
            </a:r>
            <a:endParaRPr lang="fr-FR" altLang="en-US"/>
          </a:p>
          <a:p>
            <a:pPr>
              <a:lnSpc>
                <a:spcPct val="170000"/>
              </a:lnSpc>
              <a:buClrTx/>
              <a:buSzPct val="70000"/>
              <a:buFontTx/>
              <a:buNone/>
            </a:pPr>
            <a:r>
              <a:rPr lang="fr-FR" altLang="en-US"/>
              <a:t>Sản phẩm kết quả: Tài liệu yêu cầu (RD)</a:t>
            </a:r>
          </a:p>
        </p:txBody>
      </p:sp>
      <p:pic>
        <p:nvPicPr>
          <p:cNvPr id="22532" name="Picture 3">
            <a:extLst>
              <a:ext uri="{FF2B5EF4-FFF2-40B4-BE49-F238E27FC236}">
                <a16:creationId xmlns:a16="http://schemas.microsoft.com/office/drawing/2014/main" id="{9553ED79-DDAB-4A3E-8630-BB5C7112A6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6050"/>
            <a:ext cx="1143000" cy="1073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a:extLst>
              <a:ext uri="{FF2B5EF4-FFF2-40B4-BE49-F238E27FC236}">
                <a16:creationId xmlns:a16="http://schemas.microsoft.com/office/drawing/2014/main" id="{A3A65014-3942-42C4-99BF-32029C70BEE7}"/>
              </a:ext>
            </a:extLst>
          </p:cNvPr>
          <p:cNvSpPr txBox="1">
            <a:spLocks noChangeArrowheads="1"/>
          </p:cNvSpPr>
          <p:nvPr/>
        </p:nvSpPr>
        <p:spPr bwMode="auto">
          <a:xfrm>
            <a:off x="1828801" y="2286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Quá trình phân tích yêu cầu</a:t>
            </a:r>
          </a:p>
        </p:txBody>
      </p:sp>
      <p:grpSp>
        <p:nvGrpSpPr>
          <p:cNvPr id="24579" name="Group 2">
            <a:extLst>
              <a:ext uri="{FF2B5EF4-FFF2-40B4-BE49-F238E27FC236}">
                <a16:creationId xmlns:a16="http://schemas.microsoft.com/office/drawing/2014/main" id="{C3B4CEBF-961D-4692-9F1E-A1B6132DC3FA}"/>
              </a:ext>
            </a:extLst>
          </p:cNvPr>
          <p:cNvGrpSpPr>
            <a:grpSpLocks/>
          </p:cNvGrpSpPr>
          <p:nvPr/>
        </p:nvGrpSpPr>
        <p:grpSpPr bwMode="auto">
          <a:xfrm>
            <a:off x="5935663" y="1792288"/>
            <a:ext cx="292100" cy="4133850"/>
            <a:chOff x="2779" y="1129"/>
            <a:chExt cx="184" cy="2604"/>
          </a:xfrm>
        </p:grpSpPr>
        <p:sp>
          <p:nvSpPr>
            <p:cNvPr id="24609" name="Line 3">
              <a:extLst>
                <a:ext uri="{FF2B5EF4-FFF2-40B4-BE49-F238E27FC236}">
                  <a16:creationId xmlns:a16="http://schemas.microsoft.com/office/drawing/2014/main" id="{F1F8B9A1-6073-4AF1-8B6E-5E7AD6BF52B3}"/>
                </a:ext>
              </a:extLst>
            </p:cNvPr>
            <p:cNvSpPr>
              <a:spLocks noChangeShapeType="1"/>
            </p:cNvSpPr>
            <p:nvPr/>
          </p:nvSpPr>
          <p:spPr bwMode="auto">
            <a:xfrm>
              <a:off x="2874" y="1263"/>
              <a:ext cx="0" cy="2336"/>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610" name="Freeform 4">
              <a:extLst>
                <a:ext uri="{FF2B5EF4-FFF2-40B4-BE49-F238E27FC236}">
                  <a16:creationId xmlns:a16="http://schemas.microsoft.com/office/drawing/2014/main" id="{C9223DF6-0F3A-48F0-A740-BB150A220FF1}"/>
                </a:ext>
              </a:extLst>
            </p:cNvPr>
            <p:cNvSpPr>
              <a:spLocks noChangeArrowheads="1"/>
            </p:cNvSpPr>
            <p:nvPr/>
          </p:nvSpPr>
          <p:spPr bwMode="auto">
            <a:xfrm>
              <a:off x="2795" y="1129"/>
              <a:ext cx="168" cy="163"/>
            </a:xfrm>
            <a:custGeom>
              <a:avLst/>
              <a:gdLst>
                <a:gd name="T0" fmla="*/ 141 w 173"/>
                <a:gd name="T1" fmla="*/ 136 h 168"/>
                <a:gd name="T2" fmla="*/ 65 w 173"/>
                <a:gd name="T3" fmla="*/ 0 h 168"/>
                <a:gd name="T4" fmla="*/ 0 w 173"/>
                <a:gd name="T5" fmla="*/ 136 h 168"/>
                <a:gd name="T6" fmla="*/ 141 w 173"/>
                <a:gd name="T7" fmla="*/ 136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173" y="168"/>
                  </a:moveTo>
                  <a:lnTo>
                    <a:pt x="79" y="0"/>
                  </a:lnTo>
                  <a:lnTo>
                    <a:pt x="0" y="168"/>
                  </a:lnTo>
                  <a:lnTo>
                    <a:pt x="173" y="16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611" name="Freeform 5">
              <a:extLst>
                <a:ext uri="{FF2B5EF4-FFF2-40B4-BE49-F238E27FC236}">
                  <a16:creationId xmlns:a16="http://schemas.microsoft.com/office/drawing/2014/main" id="{02543980-0891-4AC1-ABD1-AA40C9FECCC8}"/>
                </a:ext>
              </a:extLst>
            </p:cNvPr>
            <p:cNvSpPr>
              <a:spLocks noChangeArrowheads="1"/>
            </p:cNvSpPr>
            <p:nvPr/>
          </p:nvSpPr>
          <p:spPr bwMode="auto">
            <a:xfrm>
              <a:off x="2779" y="3570"/>
              <a:ext cx="168" cy="163"/>
            </a:xfrm>
            <a:custGeom>
              <a:avLst/>
              <a:gdLst>
                <a:gd name="T0" fmla="*/ 0 w 173"/>
                <a:gd name="T1" fmla="*/ 0 h 168"/>
                <a:gd name="T2" fmla="*/ 78 w 173"/>
                <a:gd name="T3" fmla="*/ 136 h 168"/>
                <a:gd name="T4" fmla="*/ 141 w 173"/>
                <a:gd name="T5" fmla="*/ 0 h 168"/>
                <a:gd name="T6" fmla="*/ 0 w 173"/>
                <a:gd name="T7" fmla="*/ 0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0" y="0"/>
                  </a:moveTo>
                  <a:lnTo>
                    <a:pt x="95" y="168"/>
                  </a:lnTo>
                  <a:lnTo>
                    <a:pt x="173" y="0"/>
                  </a:lnTo>
                  <a:lnTo>
                    <a:pt x="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4580" name="Group 6">
            <a:extLst>
              <a:ext uri="{FF2B5EF4-FFF2-40B4-BE49-F238E27FC236}">
                <a16:creationId xmlns:a16="http://schemas.microsoft.com/office/drawing/2014/main" id="{7BAF3103-D968-43F7-96EC-5B1D05BC403D}"/>
              </a:ext>
            </a:extLst>
          </p:cNvPr>
          <p:cNvGrpSpPr>
            <a:grpSpLocks/>
          </p:cNvGrpSpPr>
          <p:nvPr/>
        </p:nvGrpSpPr>
        <p:grpSpPr bwMode="auto">
          <a:xfrm>
            <a:off x="3413126" y="3651251"/>
            <a:ext cx="5413375" cy="309563"/>
            <a:chOff x="1190" y="2300"/>
            <a:chExt cx="3410" cy="195"/>
          </a:xfrm>
        </p:grpSpPr>
        <p:sp>
          <p:nvSpPr>
            <p:cNvPr id="24606" name="Line 7">
              <a:extLst>
                <a:ext uri="{FF2B5EF4-FFF2-40B4-BE49-F238E27FC236}">
                  <a16:creationId xmlns:a16="http://schemas.microsoft.com/office/drawing/2014/main" id="{8DDC376B-4BAA-4A28-B07A-3DB67EA97F1D}"/>
                </a:ext>
              </a:extLst>
            </p:cNvPr>
            <p:cNvSpPr>
              <a:spLocks noChangeShapeType="1"/>
            </p:cNvSpPr>
            <p:nvPr/>
          </p:nvSpPr>
          <p:spPr bwMode="auto">
            <a:xfrm flipH="1">
              <a:off x="1311" y="2400"/>
              <a:ext cx="3168" cy="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607" name="Freeform 8">
              <a:extLst>
                <a:ext uri="{FF2B5EF4-FFF2-40B4-BE49-F238E27FC236}">
                  <a16:creationId xmlns:a16="http://schemas.microsoft.com/office/drawing/2014/main" id="{B980D9F2-0962-4277-82D0-65B97CB20E56}"/>
                </a:ext>
              </a:extLst>
            </p:cNvPr>
            <p:cNvSpPr>
              <a:spLocks noChangeArrowheads="1"/>
            </p:cNvSpPr>
            <p:nvPr/>
          </p:nvSpPr>
          <p:spPr bwMode="auto">
            <a:xfrm>
              <a:off x="4447" y="2316"/>
              <a:ext cx="153" cy="179"/>
            </a:xfrm>
            <a:custGeom>
              <a:avLst/>
              <a:gdLst>
                <a:gd name="T0" fmla="*/ 0 w 158"/>
                <a:gd name="T1" fmla="*/ 152 h 184"/>
                <a:gd name="T2" fmla="*/ 126 w 158"/>
                <a:gd name="T3" fmla="*/ 70 h 184"/>
                <a:gd name="T4" fmla="*/ 0 w 158"/>
                <a:gd name="T5" fmla="*/ 0 h 184"/>
                <a:gd name="T6" fmla="*/ 0 w 158"/>
                <a:gd name="T7" fmla="*/ 152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0" y="184"/>
                  </a:moveTo>
                  <a:lnTo>
                    <a:pt x="158" y="84"/>
                  </a:lnTo>
                  <a:lnTo>
                    <a:pt x="0" y="0"/>
                  </a:lnTo>
                  <a:lnTo>
                    <a:pt x="0" y="184"/>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608" name="Freeform 9">
              <a:extLst>
                <a:ext uri="{FF2B5EF4-FFF2-40B4-BE49-F238E27FC236}">
                  <a16:creationId xmlns:a16="http://schemas.microsoft.com/office/drawing/2014/main" id="{59A52981-2DE7-49F5-ACA7-2309E514D72C}"/>
                </a:ext>
              </a:extLst>
            </p:cNvPr>
            <p:cNvSpPr>
              <a:spLocks noChangeArrowheads="1"/>
            </p:cNvSpPr>
            <p:nvPr/>
          </p:nvSpPr>
          <p:spPr bwMode="auto">
            <a:xfrm>
              <a:off x="1190" y="2300"/>
              <a:ext cx="153" cy="179"/>
            </a:xfrm>
            <a:custGeom>
              <a:avLst/>
              <a:gdLst>
                <a:gd name="T0" fmla="*/ 126 w 158"/>
                <a:gd name="T1" fmla="*/ 0 h 184"/>
                <a:gd name="T2" fmla="*/ 0 w 158"/>
                <a:gd name="T3" fmla="*/ 83 h 184"/>
                <a:gd name="T4" fmla="*/ 126 w 158"/>
                <a:gd name="T5" fmla="*/ 152 h 184"/>
                <a:gd name="T6" fmla="*/ 126 w 158"/>
                <a:gd name="T7" fmla="*/ 0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158" y="0"/>
                  </a:moveTo>
                  <a:lnTo>
                    <a:pt x="0" y="100"/>
                  </a:lnTo>
                  <a:lnTo>
                    <a:pt x="158" y="184"/>
                  </a:lnTo>
                  <a:lnTo>
                    <a:pt x="15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4581" name="Rectangle 10">
            <a:extLst>
              <a:ext uri="{FF2B5EF4-FFF2-40B4-BE49-F238E27FC236}">
                <a16:creationId xmlns:a16="http://schemas.microsoft.com/office/drawing/2014/main" id="{89AA6119-3228-48ED-9BF7-A6D417AFFDFE}"/>
              </a:ext>
            </a:extLst>
          </p:cNvPr>
          <p:cNvSpPr>
            <a:spLocks noChangeArrowheads="1"/>
          </p:cNvSpPr>
          <p:nvPr/>
        </p:nvSpPr>
        <p:spPr bwMode="auto">
          <a:xfrm>
            <a:off x="5062539" y="3730625"/>
            <a:ext cx="1323975"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4582" name="Rectangle 11">
            <a:extLst>
              <a:ext uri="{FF2B5EF4-FFF2-40B4-BE49-F238E27FC236}">
                <a16:creationId xmlns:a16="http://schemas.microsoft.com/office/drawing/2014/main" id="{865819EE-D398-48A9-BFF0-AB3486C940FC}"/>
              </a:ext>
            </a:extLst>
          </p:cNvPr>
          <p:cNvSpPr>
            <a:spLocks noChangeArrowheads="1"/>
          </p:cNvSpPr>
          <p:nvPr/>
        </p:nvSpPr>
        <p:spPr bwMode="auto">
          <a:xfrm>
            <a:off x="5421931" y="3863975"/>
            <a:ext cx="52899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0000"/>
                </a:solidFill>
                <a:latin typeface="Times New Roman" panose="02020603050405020304" pitchFamily="18" charset="0"/>
              </a:rPr>
              <a:t>start</a:t>
            </a:r>
          </a:p>
        </p:txBody>
      </p:sp>
      <p:sp>
        <p:nvSpPr>
          <p:cNvPr id="24583" name="Freeform 12">
            <a:extLst>
              <a:ext uri="{FF2B5EF4-FFF2-40B4-BE49-F238E27FC236}">
                <a16:creationId xmlns:a16="http://schemas.microsoft.com/office/drawing/2014/main" id="{90CA1F5F-22A1-43D0-A086-A1B48719B972}"/>
              </a:ext>
            </a:extLst>
          </p:cNvPr>
          <p:cNvSpPr>
            <a:spLocks noChangeArrowheads="1"/>
          </p:cNvSpPr>
          <p:nvPr/>
        </p:nvSpPr>
        <p:spPr bwMode="auto">
          <a:xfrm>
            <a:off x="4887913" y="3810001"/>
            <a:ext cx="1223962" cy="715963"/>
          </a:xfrm>
          <a:custGeom>
            <a:avLst/>
            <a:gdLst>
              <a:gd name="T0" fmla="*/ 2147483646 w 771"/>
              <a:gd name="T1" fmla="*/ 0 h 451"/>
              <a:gd name="T2" fmla="*/ 0 w 771"/>
              <a:gd name="T3" fmla="*/ 2147483646 h 451"/>
              <a:gd name="T4" fmla="*/ 2147483646 w 771"/>
              <a:gd name="T5" fmla="*/ 2147483646 h 451"/>
              <a:gd name="T6" fmla="*/ 2147483646 w 771"/>
              <a:gd name="T7" fmla="*/ 2147483646 h 451"/>
              <a:gd name="T8" fmla="*/ 2147483646 w 771"/>
              <a:gd name="T9" fmla="*/ 2147483646 h 451"/>
              <a:gd name="T10" fmla="*/ 2147483646 w 771"/>
              <a:gd name="T11" fmla="*/ 2147483646 h 451"/>
              <a:gd name="T12" fmla="*/ 2147483646 w 771"/>
              <a:gd name="T13" fmla="*/ 2147483646 h 451"/>
              <a:gd name="T14" fmla="*/ 2147483646 w 771"/>
              <a:gd name="T15" fmla="*/ 2147483646 h 451"/>
              <a:gd name="T16" fmla="*/ 2147483646 w 771"/>
              <a:gd name="T17" fmla="*/ 2147483646 h 451"/>
              <a:gd name="T18" fmla="*/ 2147483646 w 771"/>
              <a:gd name="T19" fmla="*/ 2147483646 h 451"/>
              <a:gd name="T20" fmla="*/ 2147483646 w 771"/>
              <a:gd name="T21" fmla="*/ 2147483646 h 451"/>
              <a:gd name="T22" fmla="*/ 2147483646 w 771"/>
              <a:gd name="T23" fmla="*/ 2147483646 h 451"/>
              <a:gd name="T24" fmla="*/ 2147483646 w 771"/>
              <a:gd name="T25" fmla="*/ 2147483646 h 451"/>
              <a:gd name="T26" fmla="*/ 2147483646 w 771"/>
              <a:gd name="T27" fmla="*/ 2147483646 h 451"/>
              <a:gd name="T28" fmla="*/ 2147483646 w 771"/>
              <a:gd name="T29" fmla="*/ 2147483646 h 451"/>
              <a:gd name="T30" fmla="*/ 2147483646 w 771"/>
              <a:gd name="T31" fmla="*/ 2147483646 h 451"/>
              <a:gd name="T32" fmla="*/ 2147483646 w 771"/>
              <a:gd name="T33" fmla="*/ 2147483646 h 451"/>
              <a:gd name="T34" fmla="*/ 2147483646 w 771"/>
              <a:gd name="T35" fmla="*/ 2147483646 h 451"/>
              <a:gd name="T36" fmla="*/ 2147483646 w 771"/>
              <a:gd name="T37" fmla="*/ 2147483646 h 451"/>
              <a:gd name="T38" fmla="*/ 2147483646 w 771"/>
              <a:gd name="T39" fmla="*/ 2147483646 h 451"/>
              <a:gd name="T40" fmla="*/ 2147483646 w 771"/>
              <a:gd name="T41" fmla="*/ 2147483646 h 451"/>
              <a:gd name="T42" fmla="*/ 2147483646 w 771"/>
              <a:gd name="T43" fmla="*/ 0 h 4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1"/>
              <a:gd name="T67" fmla="*/ 0 h 451"/>
              <a:gd name="T68" fmla="*/ 771 w 771"/>
              <a:gd name="T69" fmla="*/ 451 h 4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1" h="451">
                <a:moveTo>
                  <a:pt x="31" y="0"/>
                </a:moveTo>
                <a:lnTo>
                  <a:pt x="0" y="17"/>
                </a:lnTo>
                <a:lnTo>
                  <a:pt x="47" y="117"/>
                </a:lnTo>
                <a:lnTo>
                  <a:pt x="47" y="134"/>
                </a:lnTo>
                <a:lnTo>
                  <a:pt x="78" y="184"/>
                </a:lnTo>
                <a:lnTo>
                  <a:pt x="141" y="234"/>
                </a:lnTo>
                <a:lnTo>
                  <a:pt x="188" y="284"/>
                </a:lnTo>
                <a:lnTo>
                  <a:pt x="267" y="334"/>
                </a:lnTo>
                <a:lnTo>
                  <a:pt x="456" y="418"/>
                </a:lnTo>
                <a:lnTo>
                  <a:pt x="597" y="451"/>
                </a:lnTo>
                <a:lnTo>
                  <a:pt x="771" y="451"/>
                </a:lnTo>
                <a:lnTo>
                  <a:pt x="771" y="418"/>
                </a:lnTo>
                <a:lnTo>
                  <a:pt x="613" y="418"/>
                </a:lnTo>
                <a:lnTo>
                  <a:pt x="472" y="385"/>
                </a:lnTo>
                <a:lnTo>
                  <a:pt x="283" y="301"/>
                </a:lnTo>
                <a:lnTo>
                  <a:pt x="204" y="251"/>
                </a:lnTo>
                <a:lnTo>
                  <a:pt x="157" y="201"/>
                </a:lnTo>
                <a:lnTo>
                  <a:pt x="94" y="151"/>
                </a:lnTo>
                <a:lnTo>
                  <a:pt x="62" y="100"/>
                </a:lnTo>
                <a:lnTo>
                  <a:pt x="62" y="117"/>
                </a:lnTo>
                <a:lnTo>
                  <a:pt x="78" y="117"/>
                </a:lnTo>
                <a:lnTo>
                  <a:pt x="31" y="0"/>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584" name="Freeform 13">
            <a:extLst>
              <a:ext uri="{FF2B5EF4-FFF2-40B4-BE49-F238E27FC236}">
                <a16:creationId xmlns:a16="http://schemas.microsoft.com/office/drawing/2014/main" id="{8B0A4A64-5CED-4524-8665-3730A3ABFF6F}"/>
              </a:ext>
            </a:extLst>
          </p:cNvPr>
          <p:cNvSpPr>
            <a:spLocks noChangeArrowheads="1"/>
          </p:cNvSpPr>
          <p:nvPr/>
        </p:nvSpPr>
        <p:spPr bwMode="auto">
          <a:xfrm>
            <a:off x="5461001" y="3305176"/>
            <a:ext cx="625475" cy="504825"/>
          </a:xfrm>
          <a:custGeom>
            <a:avLst/>
            <a:gdLst>
              <a:gd name="T0" fmla="*/ 0 w 394"/>
              <a:gd name="T1" fmla="*/ 2147483646 h 318"/>
              <a:gd name="T2" fmla="*/ 2147483646 w 394"/>
              <a:gd name="T3" fmla="*/ 2147483646 h 318"/>
              <a:gd name="T4" fmla="*/ 2147483646 w 394"/>
              <a:gd name="T5" fmla="*/ 2147483646 h 318"/>
              <a:gd name="T6" fmla="*/ 2147483646 w 394"/>
              <a:gd name="T7" fmla="*/ 2147483646 h 318"/>
              <a:gd name="T8" fmla="*/ 2147483646 w 394"/>
              <a:gd name="T9" fmla="*/ 2147483646 h 318"/>
              <a:gd name="T10" fmla="*/ 2147483646 w 394"/>
              <a:gd name="T11" fmla="*/ 2147483646 h 318"/>
              <a:gd name="T12" fmla="*/ 2147483646 w 394"/>
              <a:gd name="T13" fmla="*/ 2147483646 h 318"/>
              <a:gd name="T14" fmla="*/ 2147483646 w 394"/>
              <a:gd name="T15" fmla="*/ 2147483646 h 318"/>
              <a:gd name="T16" fmla="*/ 2147483646 w 394"/>
              <a:gd name="T17" fmla="*/ 2147483646 h 318"/>
              <a:gd name="T18" fmla="*/ 2147483646 w 394"/>
              <a:gd name="T19" fmla="*/ 2147483646 h 318"/>
              <a:gd name="T20" fmla="*/ 2147483646 w 394"/>
              <a:gd name="T21" fmla="*/ 2147483646 h 318"/>
              <a:gd name="T22" fmla="*/ 2147483646 w 394"/>
              <a:gd name="T23" fmla="*/ 2147483646 h 318"/>
              <a:gd name="T24" fmla="*/ 2147483646 w 394"/>
              <a:gd name="T25" fmla="*/ 2147483646 h 318"/>
              <a:gd name="T26" fmla="*/ 2147483646 w 394"/>
              <a:gd name="T27" fmla="*/ 2147483646 h 318"/>
              <a:gd name="T28" fmla="*/ 2147483646 w 394"/>
              <a:gd name="T29" fmla="*/ 0 h 318"/>
              <a:gd name="T30" fmla="*/ 2147483646 w 394"/>
              <a:gd name="T31" fmla="*/ 0 h 318"/>
              <a:gd name="T32" fmla="*/ 2147483646 w 394"/>
              <a:gd name="T33" fmla="*/ 0 h 318"/>
              <a:gd name="T34" fmla="*/ 2147483646 w 394"/>
              <a:gd name="T35" fmla="*/ 2147483646 h 318"/>
              <a:gd name="T36" fmla="*/ 2147483646 w 394"/>
              <a:gd name="T37" fmla="*/ 2147483646 h 318"/>
              <a:gd name="T38" fmla="*/ 2147483646 w 394"/>
              <a:gd name="T39" fmla="*/ 2147483646 h 318"/>
              <a:gd name="T40" fmla="*/ 2147483646 w 394"/>
              <a:gd name="T41" fmla="*/ 2147483646 h 318"/>
              <a:gd name="T42" fmla="*/ 2147483646 w 394"/>
              <a:gd name="T43" fmla="*/ 2147483646 h 318"/>
              <a:gd name="T44" fmla="*/ 2147483646 w 394"/>
              <a:gd name="T45" fmla="*/ 2147483646 h 318"/>
              <a:gd name="T46" fmla="*/ 2147483646 w 394"/>
              <a:gd name="T47" fmla="*/ 2147483646 h 318"/>
              <a:gd name="T48" fmla="*/ 2147483646 w 394"/>
              <a:gd name="T49" fmla="*/ 2147483646 h 318"/>
              <a:gd name="T50" fmla="*/ 2147483646 w 394"/>
              <a:gd name="T51" fmla="*/ 2147483646 h 318"/>
              <a:gd name="T52" fmla="*/ 0 w 394"/>
              <a:gd name="T53" fmla="*/ 2147483646 h 3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94"/>
              <a:gd name="T82" fmla="*/ 0 h 318"/>
              <a:gd name="T83" fmla="*/ 394 w 394"/>
              <a:gd name="T84" fmla="*/ 318 h 31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94" h="318">
                <a:moveTo>
                  <a:pt x="0" y="301"/>
                </a:moveTo>
                <a:lnTo>
                  <a:pt x="32" y="318"/>
                </a:lnTo>
                <a:lnTo>
                  <a:pt x="63" y="234"/>
                </a:lnTo>
                <a:lnTo>
                  <a:pt x="48" y="234"/>
                </a:lnTo>
                <a:lnTo>
                  <a:pt x="48" y="251"/>
                </a:lnTo>
                <a:lnTo>
                  <a:pt x="95" y="184"/>
                </a:lnTo>
                <a:lnTo>
                  <a:pt x="126" y="151"/>
                </a:lnTo>
                <a:lnTo>
                  <a:pt x="158" y="117"/>
                </a:lnTo>
                <a:lnTo>
                  <a:pt x="252" y="67"/>
                </a:lnTo>
                <a:lnTo>
                  <a:pt x="331" y="34"/>
                </a:lnTo>
                <a:lnTo>
                  <a:pt x="315" y="17"/>
                </a:lnTo>
                <a:lnTo>
                  <a:pt x="315" y="34"/>
                </a:lnTo>
                <a:lnTo>
                  <a:pt x="394" y="34"/>
                </a:lnTo>
                <a:lnTo>
                  <a:pt x="394" y="0"/>
                </a:lnTo>
                <a:lnTo>
                  <a:pt x="331" y="0"/>
                </a:lnTo>
                <a:lnTo>
                  <a:pt x="315" y="0"/>
                </a:lnTo>
                <a:lnTo>
                  <a:pt x="236" y="34"/>
                </a:lnTo>
                <a:lnTo>
                  <a:pt x="142" y="84"/>
                </a:lnTo>
                <a:lnTo>
                  <a:pt x="111" y="117"/>
                </a:lnTo>
                <a:lnTo>
                  <a:pt x="79" y="168"/>
                </a:lnTo>
                <a:lnTo>
                  <a:pt x="79" y="151"/>
                </a:lnTo>
                <a:lnTo>
                  <a:pt x="32" y="218"/>
                </a:lnTo>
                <a:lnTo>
                  <a:pt x="32" y="234"/>
                </a:lnTo>
                <a:lnTo>
                  <a:pt x="0" y="301"/>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585" name="Freeform 14">
            <a:extLst>
              <a:ext uri="{FF2B5EF4-FFF2-40B4-BE49-F238E27FC236}">
                <a16:creationId xmlns:a16="http://schemas.microsoft.com/office/drawing/2014/main" id="{E64F60F6-CFDA-46CA-9C69-47BC48D9AD5B}"/>
              </a:ext>
            </a:extLst>
          </p:cNvPr>
          <p:cNvSpPr>
            <a:spLocks noChangeArrowheads="1"/>
          </p:cNvSpPr>
          <p:nvPr/>
        </p:nvSpPr>
        <p:spPr bwMode="auto">
          <a:xfrm>
            <a:off x="6086476" y="3279776"/>
            <a:ext cx="798513" cy="557213"/>
          </a:xfrm>
          <a:custGeom>
            <a:avLst/>
            <a:gdLst>
              <a:gd name="T0" fmla="*/ 0 w 503"/>
              <a:gd name="T1" fmla="*/ 0 h 351"/>
              <a:gd name="T2" fmla="*/ 0 w 503"/>
              <a:gd name="T3" fmla="*/ 2147483646 h 351"/>
              <a:gd name="T4" fmla="*/ 2147483646 w 503"/>
              <a:gd name="T5" fmla="*/ 2147483646 h 351"/>
              <a:gd name="T6" fmla="*/ 2147483646 w 503"/>
              <a:gd name="T7" fmla="*/ 2147483646 h 351"/>
              <a:gd name="T8" fmla="*/ 2147483646 w 503"/>
              <a:gd name="T9" fmla="*/ 2147483646 h 351"/>
              <a:gd name="T10" fmla="*/ 2147483646 w 503"/>
              <a:gd name="T11" fmla="*/ 2147483646 h 351"/>
              <a:gd name="T12" fmla="*/ 2147483646 w 503"/>
              <a:gd name="T13" fmla="*/ 2147483646 h 351"/>
              <a:gd name="T14" fmla="*/ 2147483646 w 503"/>
              <a:gd name="T15" fmla="*/ 2147483646 h 351"/>
              <a:gd name="T16" fmla="*/ 2147483646 w 503"/>
              <a:gd name="T17" fmla="*/ 2147483646 h 351"/>
              <a:gd name="T18" fmla="*/ 2147483646 w 503"/>
              <a:gd name="T19" fmla="*/ 2147483646 h 351"/>
              <a:gd name="T20" fmla="*/ 2147483646 w 503"/>
              <a:gd name="T21" fmla="*/ 2147483646 h 351"/>
              <a:gd name="T22" fmla="*/ 2147483646 w 503"/>
              <a:gd name="T23" fmla="*/ 2147483646 h 351"/>
              <a:gd name="T24" fmla="*/ 2147483646 w 503"/>
              <a:gd name="T25" fmla="*/ 2147483646 h 351"/>
              <a:gd name="T26" fmla="*/ 2147483646 w 503"/>
              <a:gd name="T27" fmla="*/ 2147483646 h 351"/>
              <a:gd name="T28" fmla="*/ 2147483646 w 503"/>
              <a:gd name="T29" fmla="*/ 2147483646 h 351"/>
              <a:gd name="T30" fmla="*/ 2147483646 w 503"/>
              <a:gd name="T31" fmla="*/ 2147483646 h 351"/>
              <a:gd name="T32" fmla="*/ 2147483646 w 503"/>
              <a:gd name="T33" fmla="*/ 2147483646 h 351"/>
              <a:gd name="T34" fmla="*/ 2147483646 w 503"/>
              <a:gd name="T35" fmla="*/ 2147483646 h 351"/>
              <a:gd name="T36" fmla="*/ 2147483646 w 503"/>
              <a:gd name="T37" fmla="*/ 2147483646 h 351"/>
              <a:gd name="T38" fmla="*/ 2147483646 w 503"/>
              <a:gd name="T39" fmla="*/ 2147483646 h 351"/>
              <a:gd name="T40" fmla="*/ 2147483646 w 503"/>
              <a:gd name="T41" fmla="*/ 2147483646 h 351"/>
              <a:gd name="T42" fmla="*/ 0 w 503"/>
              <a:gd name="T43" fmla="*/ 0 h 3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3"/>
              <a:gd name="T67" fmla="*/ 0 h 351"/>
              <a:gd name="T68" fmla="*/ 503 w 503"/>
              <a:gd name="T69" fmla="*/ 351 h 3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3" h="351">
                <a:moveTo>
                  <a:pt x="0" y="0"/>
                </a:moveTo>
                <a:lnTo>
                  <a:pt x="0" y="33"/>
                </a:lnTo>
                <a:lnTo>
                  <a:pt x="126" y="50"/>
                </a:lnTo>
                <a:lnTo>
                  <a:pt x="252" y="83"/>
                </a:lnTo>
                <a:lnTo>
                  <a:pt x="362" y="150"/>
                </a:lnTo>
                <a:lnTo>
                  <a:pt x="409" y="184"/>
                </a:lnTo>
                <a:lnTo>
                  <a:pt x="440" y="217"/>
                </a:lnTo>
                <a:lnTo>
                  <a:pt x="456" y="250"/>
                </a:lnTo>
                <a:lnTo>
                  <a:pt x="472" y="234"/>
                </a:lnTo>
                <a:lnTo>
                  <a:pt x="456" y="234"/>
                </a:lnTo>
                <a:lnTo>
                  <a:pt x="472" y="284"/>
                </a:lnTo>
                <a:lnTo>
                  <a:pt x="472" y="351"/>
                </a:lnTo>
                <a:lnTo>
                  <a:pt x="503" y="351"/>
                </a:lnTo>
                <a:lnTo>
                  <a:pt x="503" y="284"/>
                </a:lnTo>
                <a:lnTo>
                  <a:pt x="488" y="234"/>
                </a:lnTo>
                <a:lnTo>
                  <a:pt x="472" y="217"/>
                </a:lnTo>
                <a:lnTo>
                  <a:pt x="456" y="184"/>
                </a:lnTo>
                <a:lnTo>
                  <a:pt x="425" y="150"/>
                </a:lnTo>
                <a:lnTo>
                  <a:pt x="377" y="117"/>
                </a:lnTo>
                <a:lnTo>
                  <a:pt x="267" y="50"/>
                </a:lnTo>
                <a:lnTo>
                  <a:pt x="141" y="16"/>
                </a:lnTo>
                <a:lnTo>
                  <a:pt x="0" y="0"/>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586" name="Freeform 15">
            <a:extLst>
              <a:ext uri="{FF2B5EF4-FFF2-40B4-BE49-F238E27FC236}">
                <a16:creationId xmlns:a16="http://schemas.microsoft.com/office/drawing/2014/main" id="{1ABCC6EE-BFAC-4F8D-8DEE-B4EC7753D2A0}"/>
              </a:ext>
            </a:extLst>
          </p:cNvPr>
          <p:cNvSpPr>
            <a:spLocks noChangeArrowheads="1"/>
          </p:cNvSpPr>
          <p:nvPr/>
        </p:nvSpPr>
        <p:spPr bwMode="auto">
          <a:xfrm>
            <a:off x="6111876" y="3783013"/>
            <a:ext cx="798513" cy="717550"/>
          </a:xfrm>
          <a:custGeom>
            <a:avLst/>
            <a:gdLst>
              <a:gd name="T0" fmla="*/ 0 w 503"/>
              <a:gd name="T1" fmla="*/ 2147483646 h 452"/>
              <a:gd name="T2" fmla="*/ 0 w 503"/>
              <a:gd name="T3" fmla="*/ 2147483646 h 452"/>
              <a:gd name="T4" fmla="*/ 2147483646 w 503"/>
              <a:gd name="T5" fmla="*/ 2147483646 h 452"/>
              <a:gd name="T6" fmla="*/ 2147483646 w 503"/>
              <a:gd name="T7" fmla="*/ 2147483646 h 452"/>
              <a:gd name="T8" fmla="*/ 2147483646 w 503"/>
              <a:gd name="T9" fmla="*/ 2147483646 h 452"/>
              <a:gd name="T10" fmla="*/ 2147483646 w 503"/>
              <a:gd name="T11" fmla="*/ 2147483646 h 452"/>
              <a:gd name="T12" fmla="*/ 2147483646 w 503"/>
              <a:gd name="T13" fmla="*/ 2147483646 h 452"/>
              <a:gd name="T14" fmla="*/ 2147483646 w 503"/>
              <a:gd name="T15" fmla="*/ 2147483646 h 452"/>
              <a:gd name="T16" fmla="*/ 2147483646 w 503"/>
              <a:gd name="T17" fmla="*/ 2147483646 h 452"/>
              <a:gd name="T18" fmla="*/ 2147483646 w 503"/>
              <a:gd name="T19" fmla="*/ 2147483646 h 452"/>
              <a:gd name="T20" fmla="*/ 2147483646 w 503"/>
              <a:gd name="T21" fmla="*/ 2147483646 h 452"/>
              <a:gd name="T22" fmla="*/ 2147483646 w 503"/>
              <a:gd name="T23" fmla="*/ 2147483646 h 452"/>
              <a:gd name="T24" fmla="*/ 2147483646 w 503"/>
              <a:gd name="T25" fmla="*/ 2147483646 h 452"/>
              <a:gd name="T26" fmla="*/ 2147483646 w 503"/>
              <a:gd name="T27" fmla="*/ 2147483646 h 452"/>
              <a:gd name="T28" fmla="*/ 2147483646 w 503"/>
              <a:gd name="T29" fmla="*/ 2147483646 h 452"/>
              <a:gd name="T30" fmla="*/ 2147483646 w 503"/>
              <a:gd name="T31" fmla="*/ 0 h 452"/>
              <a:gd name="T32" fmla="*/ 2147483646 w 503"/>
              <a:gd name="T33" fmla="*/ 0 h 452"/>
              <a:gd name="T34" fmla="*/ 2147483646 w 503"/>
              <a:gd name="T35" fmla="*/ 2147483646 h 452"/>
              <a:gd name="T36" fmla="*/ 2147483646 w 503"/>
              <a:gd name="T37" fmla="*/ 2147483646 h 452"/>
              <a:gd name="T38" fmla="*/ 2147483646 w 503"/>
              <a:gd name="T39" fmla="*/ 2147483646 h 452"/>
              <a:gd name="T40" fmla="*/ 2147483646 w 503"/>
              <a:gd name="T41" fmla="*/ 2147483646 h 452"/>
              <a:gd name="T42" fmla="*/ 2147483646 w 503"/>
              <a:gd name="T43" fmla="*/ 2147483646 h 452"/>
              <a:gd name="T44" fmla="*/ 2147483646 w 503"/>
              <a:gd name="T45" fmla="*/ 2147483646 h 452"/>
              <a:gd name="T46" fmla="*/ 2147483646 w 503"/>
              <a:gd name="T47" fmla="*/ 2147483646 h 452"/>
              <a:gd name="T48" fmla="*/ 2147483646 w 503"/>
              <a:gd name="T49" fmla="*/ 2147483646 h 452"/>
              <a:gd name="T50" fmla="*/ 2147483646 w 503"/>
              <a:gd name="T51" fmla="*/ 2147483646 h 452"/>
              <a:gd name="T52" fmla="*/ 2147483646 w 503"/>
              <a:gd name="T53" fmla="*/ 2147483646 h 452"/>
              <a:gd name="T54" fmla="*/ 2147483646 w 503"/>
              <a:gd name="T55" fmla="*/ 2147483646 h 452"/>
              <a:gd name="T56" fmla="*/ 2147483646 w 503"/>
              <a:gd name="T57" fmla="*/ 2147483646 h 452"/>
              <a:gd name="T58" fmla="*/ 2147483646 w 503"/>
              <a:gd name="T59" fmla="*/ 2147483646 h 452"/>
              <a:gd name="T60" fmla="*/ 2147483646 w 503"/>
              <a:gd name="T61" fmla="*/ 2147483646 h 452"/>
              <a:gd name="T62" fmla="*/ 2147483646 w 503"/>
              <a:gd name="T63" fmla="*/ 2147483646 h 452"/>
              <a:gd name="T64" fmla="*/ 0 w 503"/>
              <a:gd name="T65" fmla="*/ 2147483646 h 4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3"/>
              <a:gd name="T100" fmla="*/ 0 h 452"/>
              <a:gd name="T101" fmla="*/ 503 w 503"/>
              <a:gd name="T102" fmla="*/ 452 h 4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3" h="452">
                <a:moveTo>
                  <a:pt x="0" y="418"/>
                </a:moveTo>
                <a:lnTo>
                  <a:pt x="0" y="452"/>
                </a:lnTo>
                <a:lnTo>
                  <a:pt x="141" y="435"/>
                </a:lnTo>
                <a:lnTo>
                  <a:pt x="204" y="418"/>
                </a:lnTo>
                <a:lnTo>
                  <a:pt x="267" y="385"/>
                </a:lnTo>
                <a:lnTo>
                  <a:pt x="314" y="351"/>
                </a:lnTo>
                <a:lnTo>
                  <a:pt x="377" y="301"/>
                </a:lnTo>
                <a:lnTo>
                  <a:pt x="424" y="251"/>
                </a:lnTo>
                <a:lnTo>
                  <a:pt x="424" y="234"/>
                </a:lnTo>
                <a:lnTo>
                  <a:pt x="456" y="201"/>
                </a:lnTo>
                <a:lnTo>
                  <a:pt x="440" y="184"/>
                </a:lnTo>
                <a:lnTo>
                  <a:pt x="456" y="201"/>
                </a:lnTo>
                <a:lnTo>
                  <a:pt x="472" y="168"/>
                </a:lnTo>
                <a:lnTo>
                  <a:pt x="487" y="151"/>
                </a:lnTo>
                <a:lnTo>
                  <a:pt x="503" y="101"/>
                </a:lnTo>
                <a:lnTo>
                  <a:pt x="503" y="0"/>
                </a:lnTo>
                <a:lnTo>
                  <a:pt x="472" y="0"/>
                </a:lnTo>
                <a:lnTo>
                  <a:pt x="472" y="101"/>
                </a:lnTo>
                <a:lnTo>
                  <a:pt x="456" y="151"/>
                </a:lnTo>
                <a:lnTo>
                  <a:pt x="472" y="151"/>
                </a:lnTo>
                <a:lnTo>
                  <a:pt x="456" y="134"/>
                </a:lnTo>
                <a:lnTo>
                  <a:pt x="440" y="168"/>
                </a:lnTo>
                <a:lnTo>
                  <a:pt x="424" y="184"/>
                </a:lnTo>
                <a:lnTo>
                  <a:pt x="440" y="184"/>
                </a:lnTo>
                <a:lnTo>
                  <a:pt x="393" y="234"/>
                </a:lnTo>
                <a:lnTo>
                  <a:pt x="409" y="234"/>
                </a:lnTo>
                <a:lnTo>
                  <a:pt x="409" y="218"/>
                </a:lnTo>
                <a:lnTo>
                  <a:pt x="361" y="268"/>
                </a:lnTo>
                <a:lnTo>
                  <a:pt x="298" y="318"/>
                </a:lnTo>
                <a:lnTo>
                  <a:pt x="251" y="351"/>
                </a:lnTo>
                <a:lnTo>
                  <a:pt x="188" y="385"/>
                </a:lnTo>
                <a:lnTo>
                  <a:pt x="125" y="402"/>
                </a:lnTo>
                <a:lnTo>
                  <a:pt x="0" y="418"/>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587" name="Rectangle 16">
            <a:extLst>
              <a:ext uri="{FF2B5EF4-FFF2-40B4-BE49-F238E27FC236}">
                <a16:creationId xmlns:a16="http://schemas.microsoft.com/office/drawing/2014/main" id="{5A78DB34-FAAB-4DC9-BDF6-9E756709002D}"/>
              </a:ext>
            </a:extLst>
          </p:cNvPr>
          <p:cNvSpPr>
            <a:spLocks noChangeArrowheads="1"/>
          </p:cNvSpPr>
          <p:nvPr/>
        </p:nvSpPr>
        <p:spPr bwMode="auto">
          <a:xfrm>
            <a:off x="1865314" y="2138363"/>
            <a:ext cx="39465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4588" name="Rectangle 17">
            <a:extLst>
              <a:ext uri="{FF2B5EF4-FFF2-40B4-BE49-F238E27FC236}">
                <a16:creationId xmlns:a16="http://schemas.microsoft.com/office/drawing/2014/main" id="{145BCAEA-E038-430A-822C-EC00B9F21095}"/>
              </a:ext>
            </a:extLst>
          </p:cNvPr>
          <p:cNvSpPr>
            <a:spLocks noChangeArrowheads="1"/>
          </p:cNvSpPr>
          <p:nvPr/>
        </p:nvSpPr>
        <p:spPr bwMode="auto">
          <a:xfrm>
            <a:off x="2860676" y="2217739"/>
            <a:ext cx="205422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latin typeface="Arial" panose="020B0604020202020204" pitchFamily="34" charset="0"/>
              </a:rPr>
              <a:t>Tìm hiểu và</a:t>
            </a:r>
          </a:p>
          <a:p>
            <a:pPr algn="ctr">
              <a:lnSpc>
                <a:spcPct val="100000"/>
              </a:lnSpc>
              <a:spcBef>
                <a:spcPts val="1200"/>
              </a:spcBef>
              <a:buClrTx/>
            </a:pPr>
            <a:r>
              <a:rPr lang="en-US" altLang="en-US" sz="2400">
                <a:latin typeface="Arial" panose="020B0604020202020204" pitchFamily="34" charset="0"/>
              </a:rPr>
              <a:t>Phân tích miền</a:t>
            </a:r>
          </a:p>
        </p:txBody>
      </p:sp>
      <p:sp>
        <p:nvSpPr>
          <p:cNvPr id="24589" name="Rectangle 19">
            <a:extLst>
              <a:ext uri="{FF2B5EF4-FFF2-40B4-BE49-F238E27FC236}">
                <a16:creationId xmlns:a16="http://schemas.microsoft.com/office/drawing/2014/main" id="{18C0885C-AAB8-4CAE-8BDD-2B6375AED571}"/>
              </a:ext>
            </a:extLst>
          </p:cNvPr>
          <p:cNvSpPr>
            <a:spLocks noChangeArrowheads="1"/>
          </p:cNvSpPr>
          <p:nvPr/>
        </p:nvSpPr>
        <p:spPr bwMode="auto">
          <a:xfrm>
            <a:off x="7159626" y="2163763"/>
            <a:ext cx="32480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4590" name="Rectangle 20">
            <a:extLst>
              <a:ext uri="{FF2B5EF4-FFF2-40B4-BE49-F238E27FC236}">
                <a16:creationId xmlns:a16="http://schemas.microsoft.com/office/drawing/2014/main" id="{5A9F5BA1-0086-4843-A9BD-B48229914DCA}"/>
              </a:ext>
            </a:extLst>
          </p:cNvPr>
          <p:cNvSpPr>
            <a:spLocks noChangeArrowheads="1"/>
          </p:cNvSpPr>
          <p:nvPr/>
        </p:nvSpPr>
        <p:spPr bwMode="auto">
          <a:xfrm>
            <a:off x="7777163" y="2244726"/>
            <a:ext cx="16446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latin typeface="Arial" panose="020B0604020202020204" pitchFamily="34" charset="0"/>
              </a:rPr>
              <a:t>Đánh giá và</a:t>
            </a:r>
          </a:p>
          <a:p>
            <a:pPr algn="ctr">
              <a:lnSpc>
                <a:spcPct val="100000"/>
              </a:lnSpc>
              <a:spcBef>
                <a:spcPts val="1200"/>
              </a:spcBef>
              <a:buClrTx/>
            </a:pPr>
            <a:r>
              <a:rPr lang="en-US" altLang="en-US" sz="2400">
                <a:latin typeface="Arial" panose="020B0604020202020204" pitchFamily="34" charset="0"/>
              </a:rPr>
              <a:t>Thống nhất</a:t>
            </a:r>
          </a:p>
        </p:txBody>
      </p:sp>
      <p:sp>
        <p:nvSpPr>
          <p:cNvPr id="24591" name="Rectangle 22">
            <a:extLst>
              <a:ext uri="{FF2B5EF4-FFF2-40B4-BE49-F238E27FC236}">
                <a16:creationId xmlns:a16="http://schemas.microsoft.com/office/drawing/2014/main" id="{B0091F11-5A07-4EAF-A1C2-B9816C78F25D}"/>
              </a:ext>
            </a:extLst>
          </p:cNvPr>
          <p:cNvSpPr>
            <a:spLocks noChangeArrowheads="1"/>
          </p:cNvSpPr>
          <p:nvPr/>
        </p:nvSpPr>
        <p:spPr bwMode="auto">
          <a:xfrm>
            <a:off x="4262439" y="1155700"/>
            <a:ext cx="4021137"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4592" name="Rectangle 23">
            <a:extLst>
              <a:ext uri="{FF2B5EF4-FFF2-40B4-BE49-F238E27FC236}">
                <a16:creationId xmlns:a16="http://schemas.microsoft.com/office/drawing/2014/main" id="{24A2619E-FF21-4109-B13C-A29A52E189AF}"/>
              </a:ext>
            </a:extLst>
          </p:cNvPr>
          <p:cNvSpPr>
            <a:spLocks noChangeArrowheads="1"/>
          </p:cNvSpPr>
          <p:nvPr/>
        </p:nvSpPr>
        <p:spPr bwMode="auto">
          <a:xfrm>
            <a:off x="5153026" y="1387475"/>
            <a:ext cx="204152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00FF"/>
                </a:solidFill>
                <a:latin typeface="Times New Roman" panose="02020603050405020304" pitchFamily="18" charset="0"/>
              </a:rPr>
              <a:t>Đề nghị thay thế</a:t>
            </a:r>
            <a:endParaRPr lang="en-US" altLang="en-US" sz="2400">
              <a:solidFill>
                <a:srgbClr val="009999"/>
              </a:solidFill>
              <a:latin typeface="Comic Sans MS" panose="030F0702030302020204" pitchFamily="66" charset="0"/>
            </a:endParaRPr>
          </a:p>
        </p:txBody>
      </p:sp>
      <p:sp>
        <p:nvSpPr>
          <p:cNvPr id="24593" name="Rectangle 24">
            <a:extLst>
              <a:ext uri="{FF2B5EF4-FFF2-40B4-BE49-F238E27FC236}">
                <a16:creationId xmlns:a16="http://schemas.microsoft.com/office/drawing/2014/main" id="{EDF0505E-FF75-400E-927D-D82A7C3FCE4D}"/>
              </a:ext>
            </a:extLst>
          </p:cNvPr>
          <p:cNvSpPr>
            <a:spLocks noChangeArrowheads="1"/>
          </p:cNvSpPr>
          <p:nvPr/>
        </p:nvSpPr>
        <p:spPr bwMode="auto">
          <a:xfrm>
            <a:off x="7434263" y="3863976"/>
            <a:ext cx="2698750"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4594" name="Rectangle 25">
            <a:extLst>
              <a:ext uri="{FF2B5EF4-FFF2-40B4-BE49-F238E27FC236}">
                <a16:creationId xmlns:a16="http://schemas.microsoft.com/office/drawing/2014/main" id="{0FC2A085-0145-4BA0-B6B8-62D27BD9BE40}"/>
              </a:ext>
            </a:extLst>
          </p:cNvPr>
          <p:cNvSpPr>
            <a:spLocks noChangeArrowheads="1"/>
          </p:cNvSpPr>
          <p:nvPr/>
        </p:nvSpPr>
        <p:spPr bwMode="auto">
          <a:xfrm>
            <a:off x="7710488" y="3943351"/>
            <a:ext cx="2347912"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9999"/>
                </a:solidFill>
                <a:latin typeface="Comic Sans MS" panose="030F0702030302020204" pitchFamily="66" charset="0"/>
              </a:rPr>
              <a:t>Yêu cầu </a:t>
            </a:r>
          </a:p>
          <a:p>
            <a:pPr algn="ctr">
              <a:lnSpc>
                <a:spcPct val="100000"/>
              </a:lnSpc>
              <a:spcBef>
                <a:spcPts val="1200"/>
              </a:spcBef>
              <a:buClrTx/>
            </a:pPr>
            <a:r>
              <a:rPr lang="en-US" altLang="en-US" sz="2400">
                <a:solidFill>
                  <a:srgbClr val="009999"/>
                </a:solidFill>
                <a:latin typeface="Comic Sans MS" panose="030F0702030302020204" pitchFamily="66" charset="0"/>
              </a:rPr>
              <a:t>đ</a:t>
            </a:r>
            <a:r>
              <a:rPr lang="vi-VN" altLang="en-US" sz="2400">
                <a:solidFill>
                  <a:srgbClr val="009999"/>
                </a:solidFill>
                <a:latin typeface="Comic Sans MS" panose="030F0702030302020204" pitchFamily="66" charset="0"/>
              </a:rPr>
              <a:t>ư</a:t>
            </a:r>
            <a:r>
              <a:rPr lang="en-US" altLang="en-US" sz="2400">
                <a:solidFill>
                  <a:srgbClr val="009999"/>
                </a:solidFill>
                <a:latin typeface="Comic Sans MS" panose="030F0702030302020204" pitchFamily="66" charset="0"/>
              </a:rPr>
              <a:t>ợc chấp thuận</a:t>
            </a:r>
          </a:p>
        </p:txBody>
      </p:sp>
      <p:sp>
        <p:nvSpPr>
          <p:cNvPr id="24595" name="Rectangle 27">
            <a:extLst>
              <a:ext uri="{FF2B5EF4-FFF2-40B4-BE49-F238E27FC236}">
                <a16:creationId xmlns:a16="http://schemas.microsoft.com/office/drawing/2014/main" id="{716D1907-092D-40EE-94A3-51F51585640D}"/>
              </a:ext>
            </a:extLst>
          </p:cNvPr>
          <p:cNvSpPr>
            <a:spLocks noChangeArrowheads="1"/>
          </p:cNvSpPr>
          <p:nvPr/>
        </p:nvSpPr>
        <p:spPr bwMode="auto">
          <a:xfrm>
            <a:off x="3987801" y="5959475"/>
            <a:ext cx="4321175"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4596" name="Rectangle 28">
            <a:extLst>
              <a:ext uri="{FF2B5EF4-FFF2-40B4-BE49-F238E27FC236}">
                <a16:creationId xmlns:a16="http://schemas.microsoft.com/office/drawing/2014/main" id="{BEED667D-7263-4977-B4D7-16338FE5A984}"/>
              </a:ext>
            </a:extLst>
          </p:cNvPr>
          <p:cNvSpPr>
            <a:spLocks noChangeArrowheads="1"/>
          </p:cNvSpPr>
          <p:nvPr/>
        </p:nvSpPr>
        <p:spPr bwMode="auto">
          <a:xfrm>
            <a:off x="5227639" y="6019800"/>
            <a:ext cx="216852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9999"/>
                </a:solidFill>
                <a:latin typeface="Comic Sans MS" panose="030F0702030302020204" pitchFamily="66" charset="0"/>
              </a:rPr>
              <a:t>Tài liệu yêu cầu</a:t>
            </a:r>
          </a:p>
        </p:txBody>
      </p:sp>
      <p:sp>
        <p:nvSpPr>
          <p:cNvPr id="24597" name="Rectangle 29">
            <a:extLst>
              <a:ext uri="{FF2B5EF4-FFF2-40B4-BE49-F238E27FC236}">
                <a16:creationId xmlns:a16="http://schemas.microsoft.com/office/drawing/2014/main" id="{A9E20DFC-7661-48D9-A346-E49A68D74EE0}"/>
              </a:ext>
            </a:extLst>
          </p:cNvPr>
          <p:cNvSpPr>
            <a:spLocks noChangeArrowheads="1"/>
          </p:cNvSpPr>
          <p:nvPr/>
        </p:nvSpPr>
        <p:spPr bwMode="auto">
          <a:xfrm>
            <a:off x="1989139" y="3863976"/>
            <a:ext cx="2573337"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37918" name="Rectangle 30">
            <a:extLst>
              <a:ext uri="{FF2B5EF4-FFF2-40B4-BE49-F238E27FC236}">
                <a16:creationId xmlns:a16="http://schemas.microsoft.com/office/drawing/2014/main" id="{4C818DB1-DB2B-4C3D-B93C-324B89481A19}"/>
              </a:ext>
            </a:extLst>
          </p:cNvPr>
          <p:cNvSpPr>
            <a:spLocks noChangeArrowheads="1"/>
          </p:cNvSpPr>
          <p:nvPr/>
        </p:nvSpPr>
        <p:spPr bwMode="auto">
          <a:xfrm>
            <a:off x="2076450" y="3957639"/>
            <a:ext cx="22796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009999"/>
                </a:solidFill>
                <a:effectLst>
                  <a:outerShdw blurRad="38100" dist="38100" dir="2700000" algn="tl">
                    <a:srgbClr val="C0C0C0"/>
                  </a:outerShdw>
                </a:effectLst>
                <a:latin typeface="Comic Sans MS" panose="030F0702030302020204" pitchFamily="66" charset="0"/>
              </a:rPr>
              <a:t>Yêu cầu đ</a:t>
            </a:r>
            <a:r>
              <a:rPr lang="vi-VN" altLang="en-US" sz="2400">
                <a:solidFill>
                  <a:srgbClr val="009999"/>
                </a:solidFill>
                <a:effectLst>
                  <a:outerShdw blurRad="38100" dist="38100" dir="2700000" algn="tl">
                    <a:srgbClr val="C0C0C0"/>
                  </a:outerShdw>
                </a:effectLst>
                <a:latin typeface="Comic Sans MS" panose="030F0702030302020204" pitchFamily="66" charset="0"/>
              </a:rPr>
              <a:t>ư</a:t>
            </a:r>
            <a:r>
              <a:rPr lang="en-US" altLang="en-US" sz="2400">
                <a:solidFill>
                  <a:srgbClr val="009999"/>
                </a:solidFill>
                <a:effectLst>
                  <a:outerShdw blurRad="38100" dist="38100" dir="2700000" algn="tl">
                    <a:srgbClr val="C0C0C0"/>
                  </a:outerShdw>
                </a:effectLst>
                <a:latin typeface="Comic Sans MS" panose="030F0702030302020204" pitchFamily="66" charset="0"/>
              </a:rPr>
              <a:t>ợc</a:t>
            </a:r>
          </a:p>
          <a:p>
            <a:pPr algn="ctr">
              <a:lnSpc>
                <a:spcPct val="100000"/>
              </a:lnSpc>
              <a:spcBef>
                <a:spcPts val="1200"/>
              </a:spcBef>
              <a:buClrTx/>
            </a:pPr>
            <a:r>
              <a:rPr lang="en-US" altLang="en-US" sz="2400">
                <a:solidFill>
                  <a:srgbClr val="009999"/>
                </a:solidFill>
                <a:effectLst>
                  <a:outerShdw blurRad="38100" dist="38100" dir="2700000" algn="tl">
                    <a:srgbClr val="C0C0C0"/>
                  </a:outerShdw>
                </a:effectLst>
                <a:latin typeface="Comic Sans MS" panose="030F0702030302020204" pitchFamily="66" charset="0"/>
              </a:rPr>
              <a:t>hợp nhất</a:t>
            </a:r>
          </a:p>
        </p:txBody>
      </p:sp>
      <p:sp>
        <p:nvSpPr>
          <p:cNvPr id="24599" name="Rectangle 32">
            <a:extLst>
              <a:ext uri="{FF2B5EF4-FFF2-40B4-BE49-F238E27FC236}">
                <a16:creationId xmlns:a16="http://schemas.microsoft.com/office/drawing/2014/main" id="{789FEF8F-2B1C-4D31-8304-A2C80D31DECA}"/>
              </a:ext>
            </a:extLst>
          </p:cNvPr>
          <p:cNvSpPr>
            <a:spLocks noChangeArrowheads="1"/>
          </p:cNvSpPr>
          <p:nvPr/>
        </p:nvSpPr>
        <p:spPr bwMode="auto">
          <a:xfrm>
            <a:off x="7059614" y="4951413"/>
            <a:ext cx="324802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4600" name="Rectangle 33">
            <a:extLst>
              <a:ext uri="{FF2B5EF4-FFF2-40B4-BE49-F238E27FC236}">
                <a16:creationId xmlns:a16="http://schemas.microsoft.com/office/drawing/2014/main" id="{E4A1DB9C-348E-4165-B354-9475FC32E4B3}"/>
              </a:ext>
            </a:extLst>
          </p:cNvPr>
          <p:cNvSpPr>
            <a:spLocks noChangeArrowheads="1"/>
          </p:cNvSpPr>
          <p:nvPr/>
        </p:nvSpPr>
        <p:spPr bwMode="auto">
          <a:xfrm>
            <a:off x="8166100" y="4892675"/>
            <a:ext cx="890588"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latin typeface="Arial" panose="020B0604020202020204" pitchFamily="34" charset="0"/>
              </a:rPr>
              <a:t>Đặc tả</a:t>
            </a:r>
          </a:p>
        </p:txBody>
      </p:sp>
      <p:sp>
        <p:nvSpPr>
          <p:cNvPr id="24601" name="Rectangle 34">
            <a:extLst>
              <a:ext uri="{FF2B5EF4-FFF2-40B4-BE49-F238E27FC236}">
                <a16:creationId xmlns:a16="http://schemas.microsoft.com/office/drawing/2014/main" id="{5DD2B5FC-2E31-4E82-AA24-9F7CD4E5460A}"/>
              </a:ext>
            </a:extLst>
          </p:cNvPr>
          <p:cNvSpPr>
            <a:spLocks noChangeArrowheads="1"/>
          </p:cNvSpPr>
          <p:nvPr/>
        </p:nvSpPr>
        <p:spPr bwMode="auto">
          <a:xfrm>
            <a:off x="7740651" y="5302250"/>
            <a:ext cx="1744663"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latin typeface="Arial" panose="020B0604020202020204" pitchFamily="34" charset="0"/>
              </a:rPr>
              <a:t>&amp; viết tài liệu</a:t>
            </a:r>
          </a:p>
        </p:txBody>
      </p:sp>
      <p:sp>
        <p:nvSpPr>
          <p:cNvPr id="24602" name="Rectangle 35">
            <a:extLst>
              <a:ext uri="{FF2B5EF4-FFF2-40B4-BE49-F238E27FC236}">
                <a16:creationId xmlns:a16="http://schemas.microsoft.com/office/drawing/2014/main" id="{6AD36F0B-D9AB-412C-94DE-753B4F44484F}"/>
              </a:ext>
            </a:extLst>
          </p:cNvPr>
          <p:cNvSpPr>
            <a:spLocks noChangeArrowheads="1"/>
          </p:cNvSpPr>
          <p:nvPr/>
        </p:nvSpPr>
        <p:spPr bwMode="auto">
          <a:xfrm>
            <a:off x="2139950" y="4899026"/>
            <a:ext cx="3246438"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37924" name="Rectangle 36">
            <a:extLst>
              <a:ext uri="{FF2B5EF4-FFF2-40B4-BE49-F238E27FC236}">
                <a16:creationId xmlns:a16="http://schemas.microsoft.com/office/drawing/2014/main" id="{682318EC-9EFF-4DDA-8DBC-1B6EA87727A2}"/>
              </a:ext>
            </a:extLst>
          </p:cNvPr>
          <p:cNvSpPr>
            <a:spLocks noChangeArrowheads="1"/>
          </p:cNvSpPr>
          <p:nvPr/>
        </p:nvSpPr>
        <p:spPr bwMode="auto">
          <a:xfrm>
            <a:off x="3086100" y="4926014"/>
            <a:ext cx="1454150"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effectLst>
                  <a:outerShdw blurRad="38100" dist="38100" dir="2700000" algn="tl">
                    <a:srgbClr val="C0C0C0"/>
                  </a:outerShdw>
                </a:effectLst>
                <a:latin typeface="Arial" panose="020B0604020202020204" pitchFamily="34" charset="0"/>
              </a:rPr>
              <a:t>Thẩm định</a:t>
            </a:r>
          </a:p>
        </p:txBody>
      </p:sp>
      <p:sp>
        <p:nvSpPr>
          <p:cNvPr id="37925" name="Rectangle 37">
            <a:extLst>
              <a:ext uri="{FF2B5EF4-FFF2-40B4-BE49-F238E27FC236}">
                <a16:creationId xmlns:a16="http://schemas.microsoft.com/office/drawing/2014/main" id="{7FF72EE2-2A63-46A8-A62E-F666A14C225C}"/>
              </a:ext>
            </a:extLst>
          </p:cNvPr>
          <p:cNvSpPr>
            <a:spLocks noChangeArrowheads="1"/>
          </p:cNvSpPr>
          <p:nvPr/>
        </p:nvSpPr>
        <p:spPr bwMode="auto">
          <a:xfrm>
            <a:off x="2851150" y="5349875"/>
            <a:ext cx="1951038"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effectLst>
                  <a:outerShdw blurRad="38100" dist="38100" dir="2700000" algn="tl">
                    <a:srgbClr val="C0C0C0"/>
                  </a:outerShdw>
                </a:effectLst>
                <a:latin typeface="Arial" panose="020B0604020202020204" pitchFamily="34" charset="0"/>
              </a:rPr>
              <a:t>&amp; Kiểm chứng</a:t>
            </a:r>
          </a:p>
        </p:txBody>
      </p:sp>
      <p:sp>
        <p:nvSpPr>
          <p:cNvPr id="24605" name="Oval 38">
            <a:extLst>
              <a:ext uri="{FF2B5EF4-FFF2-40B4-BE49-F238E27FC236}">
                <a16:creationId xmlns:a16="http://schemas.microsoft.com/office/drawing/2014/main" id="{C49B69CA-C2F5-4D1D-AA41-E1BF190B7276}"/>
              </a:ext>
            </a:extLst>
          </p:cNvPr>
          <p:cNvSpPr>
            <a:spLocks noChangeArrowheads="1"/>
          </p:cNvSpPr>
          <p:nvPr/>
        </p:nvSpPr>
        <p:spPr bwMode="auto">
          <a:xfrm>
            <a:off x="5386389" y="3651251"/>
            <a:ext cx="274637" cy="265113"/>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a:extLst>
              <a:ext uri="{FF2B5EF4-FFF2-40B4-BE49-F238E27FC236}">
                <a16:creationId xmlns:a16="http://schemas.microsoft.com/office/drawing/2014/main" id="{45B08136-2847-44C6-8FA2-17248E0C5465}"/>
              </a:ext>
            </a:extLst>
          </p:cNvPr>
          <p:cNvSpPr txBox="1">
            <a:spLocks noChangeArrowheads="1"/>
          </p:cNvSpPr>
          <p:nvPr/>
        </p:nvSpPr>
        <p:spPr bwMode="auto">
          <a:xfrm>
            <a:off x="1828801" y="3810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Hợp nhất các yêu cầu</a:t>
            </a:r>
          </a:p>
        </p:txBody>
      </p:sp>
      <p:sp>
        <p:nvSpPr>
          <p:cNvPr id="38914" name="Text Box 2">
            <a:extLst>
              <a:ext uri="{FF2B5EF4-FFF2-40B4-BE49-F238E27FC236}">
                <a16:creationId xmlns:a16="http://schemas.microsoft.com/office/drawing/2014/main" id="{C32EE579-7311-48BA-8576-BCDD14632648}"/>
              </a:ext>
            </a:extLst>
          </p:cNvPr>
          <p:cNvSpPr txBox="1">
            <a:spLocks noChangeArrowheads="1"/>
          </p:cNvSpPr>
          <p:nvPr/>
        </p:nvSpPr>
        <p:spPr bwMode="auto">
          <a:xfrm>
            <a:off x="1785939" y="1062038"/>
            <a:ext cx="8550275" cy="579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1313" indent="-334963">
              <a:lnSpc>
                <a:spcPct val="110000"/>
              </a:lnSpc>
              <a:spcBef>
                <a:spcPts val="1100"/>
              </a:spcBef>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9999"/>
                </a:solidFill>
                <a:latin typeface="Comic Sans MS" panose="030F0702030302020204" pitchFamily="66" charset="0"/>
                <a:cs typeface="Source Han Sans CN Regular" charset="0"/>
              </a:defRPr>
            </a:lvl9pPr>
          </a:lstStyle>
          <a:p>
            <a:pPr>
              <a:lnSpc>
                <a:spcPct val="120000"/>
              </a:lnSpc>
              <a:buClrTx/>
              <a:buSzPct val="70000"/>
              <a:buFontTx/>
              <a:buNone/>
            </a:pPr>
            <a:endParaRPr lang="fr-FR" altLang="en-US"/>
          </a:p>
          <a:p>
            <a:pPr>
              <a:lnSpc>
                <a:spcPct val="90000"/>
              </a:lnSpc>
              <a:buClr>
                <a:srgbClr val="800080"/>
              </a:buClr>
              <a:buSzPct val="70000"/>
              <a:buFont typeface="Wingdings" panose="05000000000000000000" pitchFamily="2" charset="2"/>
              <a:buChar char=""/>
            </a:pPr>
            <a:r>
              <a:rPr lang="fr-FR" altLang="en-US"/>
              <a:t>Đảm bảo chất l</a:t>
            </a:r>
            <a:r>
              <a:rPr lang="vi-VN" altLang="en-US"/>
              <a:t>ư</a:t>
            </a:r>
            <a:r>
              <a:rPr lang="en-US" altLang="en-US"/>
              <a:t>ợng của tài liệu yêu cầu</a:t>
            </a:r>
            <a:endParaRPr lang="fr-FR" altLang="en-US"/>
          </a:p>
          <a:p>
            <a:pPr lvl="1">
              <a:lnSpc>
                <a:spcPct val="100000"/>
              </a:lnSpc>
              <a:spcBef>
                <a:spcPts val="1375"/>
              </a:spcBef>
              <a:buClr>
                <a:srgbClr val="800080"/>
              </a:buClr>
              <a:buFont typeface="Century" panose="02040604050505020304" pitchFamily="18" charset="0"/>
              <a:buChar char="–"/>
            </a:pPr>
            <a:r>
              <a:rPr lang="fr-FR" altLang="en-US"/>
              <a:t>Thảm định: đầy đủ các tài liệu yêu cầu phù hợp v</a:t>
            </a:r>
            <a:r>
              <a:rPr lang="en-US" altLang="en-US"/>
              <a:t>ới nhu cầu thực thế</a:t>
            </a:r>
            <a:endParaRPr lang="fr-FR" altLang="en-US"/>
          </a:p>
          <a:p>
            <a:pPr lvl="1">
              <a:spcBef>
                <a:spcPts val="1375"/>
              </a:spcBef>
              <a:buClr>
                <a:srgbClr val="800080"/>
              </a:buClr>
              <a:buFont typeface="Century" panose="02040604050505020304" pitchFamily="18" charset="0"/>
              <a:buChar char="–"/>
            </a:pPr>
            <a:r>
              <a:rPr lang="fr-FR" altLang="en-US"/>
              <a:t>Kiểm ch</a:t>
            </a:r>
            <a:r>
              <a:rPr lang="en-US" altLang="en-US"/>
              <a:t>ứng: các thiếu xót, mâu thuẫn?</a:t>
            </a:r>
            <a:endParaRPr lang="fr-FR" altLang="en-US"/>
          </a:p>
          <a:p>
            <a:pPr lvl="1">
              <a:spcBef>
                <a:spcPts val="1250"/>
              </a:spcBef>
              <a:buClr>
                <a:srgbClr val="800080"/>
              </a:buClr>
              <a:buFont typeface="Century" panose="02040604050505020304" pitchFamily="18" charset="0"/>
              <a:buChar char="–"/>
            </a:pPr>
            <a:r>
              <a:rPr lang="fr-FR" altLang="en-US"/>
              <a:t>Kiểm tra các mục tiêu khác về chất l</a:t>
            </a:r>
            <a:r>
              <a:rPr lang="vi-VN" altLang="en-US"/>
              <a:t>ư</a:t>
            </a:r>
            <a:r>
              <a:rPr lang="en-US" altLang="en-US"/>
              <a:t>ợng</a:t>
            </a:r>
            <a:endParaRPr lang="fr-FR" altLang="en-US" sz="2000"/>
          </a:p>
          <a:p>
            <a:pPr lvl="1">
              <a:lnSpc>
                <a:spcPct val="150000"/>
              </a:lnSpc>
              <a:buClr>
                <a:srgbClr val="800080"/>
              </a:buClr>
              <a:buFont typeface="Century" panose="02040604050505020304" pitchFamily="18" charset="0"/>
              <a:buChar char="–"/>
            </a:pPr>
            <a:r>
              <a:rPr lang="fr-FR" altLang="en-US"/>
              <a:t>S</a:t>
            </a:r>
            <a:r>
              <a:rPr lang="en-US" altLang="en-US"/>
              <a:t>ửa lỗi và thiếu xót</a:t>
            </a:r>
            <a:endParaRPr lang="fr-FR" altLang="en-US"/>
          </a:p>
          <a:p>
            <a:pPr>
              <a:lnSpc>
                <a:spcPct val="170000"/>
              </a:lnSpc>
              <a:spcBef>
                <a:spcPts val="550"/>
              </a:spcBef>
              <a:buClr>
                <a:srgbClr val="800080"/>
              </a:buClr>
              <a:buSzPct val="70000"/>
              <a:buFont typeface="Wingdings" panose="05000000000000000000" pitchFamily="2" charset="2"/>
              <a:buChar char=""/>
            </a:pPr>
            <a:r>
              <a:rPr lang="fr-FR" altLang="en-US">
                <a:effectLst>
                  <a:outerShdw blurRad="38100" dist="38100" dir="2700000" algn="tl">
                    <a:srgbClr val="C0C0C0"/>
                  </a:outerShdw>
                </a:effectLst>
              </a:rPr>
              <a:t>Sản phẩm: - Tài liệu đ</a:t>
            </a:r>
            <a:r>
              <a:rPr lang="vi-VN" altLang="en-US">
                <a:effectLst>
                  <a:outerShdw blurRad="38100" dist="38100" dir="2700000" algn="tl">
                    <a:srgbClr val="C0C0C0"/>
                  </a:outerShdw>
                </a:effectLst>
              </a:rPr>
              <a:t>ư</a:t>
            </a:r>
            <a:r>
              <a:rPr lang="en-US" altLang="en-US">
                <a:effectLst>
                  <a:outerShdw blurRad="38100" dist="38100" dir="2700000" algn="tl">
                    <a:srgbClr val="C0C0C0"/>
                  </a:outerShdw>
                </a:effectLst>
              </a:rPr>
              <a:t>ợc củng cố thêm</a:t>
            </a:r>
          </a:p>
          <a:p>
            <a:pPr>
              <a:lnSpc>
                <a:spcPct val="170000"/>
              </a:lnSpc>
              <a:spcBef>
                <a:spcPts val="550"/>
              </a:spcBef>
              <a:buClr>
                <a:srgbClr val="800080"/>
              </a:buClr>
              <a:buSzPct val="70000"/>
            </a:pPr>
            <a:r>
              <a:rPr lang="en-US" altLang="en-US">
                <a:effectLst>
                  <a:outerShdw blurRad="38100" dist="38100" dir="2700000" algn="tl">
                    <a:srgbClr val="C0C0C0"/>
                  </a:outerShdw>
                </a:effectLst>
              </a:rPr>
              <a:t>				 - Các dữ liệu, bản mẫu kiểm thử đ</a:t>
            </a:r>
            <a:r>
              <a:rPr lang="vi-VN" altLang="en-US">
                <a:effectLst>
                  <a:outerShdw blurRad="38100" dist="38100" dir="2700000" algn="tl">
                    <a:srgbClr val="C0C0C0"/>
                  </a:outerShdw>
                </a:effectLst>
              </a:rPr>
              <a:t>ư</a:t>
            </a:r>
            <a:r>
              <a:rPr lang="en-US" altLang="en-US">
                <a:effectLst>
                  <a:outerShdw blurRad="38100" dist="38100" dir="2700000" algn="tl">
                    <a:srgbClr val="C0C0C0"/>
                  </a:outerShdw>
                </a:effectLst>
              </a:rPr>
              <a:t>ợc thống nhất</a:t>
            </a:r>
          </a:p>
          <a:p>
            <a:pPr>
              <a:lnSpc>
                <a:spcPct val="170000"/>
              </a:lnSpc>
              <a:spcBef>
                <a:spcPts val="550"/>
              </a:spcBef>
              <a:buClr>
                <a:srgbClr val="800080"/>
              </a:buClr>
              <a:buSzPct val="70000"/>
            </a:pPr>
            <a:r>
              <a:rPr lang="en-US" altLang="en-US">
                <a:effectLst>
                  <a:outerShdw blurRad="38100" dist="38100" dir="2700000" algn="tl">
                    <a:srgbClr val="C0C0C0"/>
                  </a:outerShdw>
                </a:effectLst>
              </a:rPr>
              <a:t>   				 - Kế hoạch phát triển</a:t>
            </a:r>
          </a:p>
          <a:p>
            <a:pPr>
              <a:lnSpc>
                <a:spcPct val="170000"/>
              </a:lnSpc>
              <a:spcBef>
                <a:spcPts val="550"/>
              </a:spcBef>
              <a:buClr>
                <a:srgbClr val="800080"/>
              </a:buClr>
              <a:buSzPct val="70000"/>
            </a:pPr>
            <a:r>
              <a:rPr lang="en-US" altLang="en-US">
                <a:effectLst>
                  <a:outerShdw blurRad="38100" dist="38100" dir="2700000" algn="tl">
                    <a:srgbClr val="C0C0C0"/>
                  </a:outerShdw>
                </a:effectLst>
              </a:rPr>
              <a:t>				 - Hợp đồng dự án</a:t>
            </a:r>
            <a:endParaRPr lang="fr-FR" altLang="en-US"/>
          </a:p>
          <a:p>
            <a:pPr lvl="1">
              <a:buClrTx/>
              <a:buFontTx/>
              <a:buNone/>
            </a:pPr>
            <a:endParaRPr lang="fr-FR" altLang="en-US">
              <a:solidFill>
                <a:srgbClr val="352270"/>
              </a:solidFill>
            </a:endParaRPr>
          </a:p>
        </p:txBody>
      </p:sp>
      <p:pic>
        <p:nvPicPr>
          <p:cNvPr id="26628" name="Picture 3">
            <a:extLst>
              <a:ext uri="{FF2B5EF4-FFF2-40B4-BE49-F238E27FC236}">
                <a16:creationId xmlns:a16="http://schemas.microsoft.com/office/drawing/2014/main" id="{BF787CF3-3EE6-48C4-B0B4-6FF8CCECD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152400"/>
            <a:ext cx="1141413" cy="1143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2373-0A30-4F36-BA2B-67124F15E8EB}"/>
              </a:ext>
            </a:extLst>
          </p:cNvPr>
          <p:cNvSpPr>
            <a:spLocks noGrp="1"/>
          </p:cNvSpPr>
          <p:nvPr>
            <p:ph type="title"/>
          </p:nvPr>
        </p:nvSpPr>
        <p:spPr/>
        <p:txBody>
          <a:bodyPr>
            <a:normAutofit fontScale="90000"/>
          </a:bodyPr>
          <a:lstStyle/>
          <a:p>
            <a:r>
              <a:rPr lang="en-US" b="1"/>
              <a:t>1.0 Đặt vấn đề về Requirement Engineering</a:t>
            </a:r>
            <a:br>
              <a:rPr lang="en-US" b="1"/>
            </a:br>
            <a:br>
              <a:rPr lang="en-US" sz="2700"/>
            </a:br>
            <a:r>
              <a:rPr lang="en-US" sz="2700" b="1">
                <a:solidFill>
                  <a:srgbClr val="00B050"/>
                </a:solidFill>
              </a:rPr>
              <a:t>Thế giới của các vấn đề và giải pháp máy móc</a:t>
            </a:r>
            <a:br>
              <a:rPr lang="en-US" sz="2700" b="1">
                <a:solidFill>
                  <a:srgbClr val="00B050"/>
                </a:solidFill>
              </a:rPr>
            </a:br>
            <a:endParaRPr lang="en-US" b="1">
              <a:solidFill>
                <a:srgbClr val="00B050"/>
              </a:solidFill>
            </a:endParaRPr>
          </a:p>
        </p:txBody>
      </p:sp>
      <p:sp>
        <p:nvSpPr>
          <p:cNvPr id="3" name="Content Placeholder 2">
            <a:extLst>
              <a:ext uri="{FF2B5EF4-FFF2-40B4-BE49-F238E27FC236}">
                <a16:creationId xmlns:a16="http://schemas.microsoft.com/office/drawing/2014/main" id="{B441D868-B783-4552-AB0E-CF583CA37FAD}"/>
              </a:ext>
            </a:extLst>
          </p:cNvPr>
          <p:cNvSpPr>
            <a:spLocks noGrp="1"/>
          </p:cNvSpPr>
          <p:nvPr>
            <p:ph idx="1"/>
          </p:nvPr>
        </p:nvSpPr>
        <p:spPr>
          <a:xfrm>
            <a:off x="2589213" y="2133600"/>
            <a:ext cx="5426076" cy="4281488"/>
          </a:xfrm>
        </p:spPr>
        <p:txBody>
          <a:bodyPr>
            <a:normAutofit lnSpcReduction="10000"/>
          </a:bodyPr>
          <a:lstStyle/>
          <a:p>
            <a:r>
              <a:rPr lang="en-US" sz="2400"/>
              <a:t>Để nhân diện được chính xác một số vấn đề trong thế giới thực, cần xác định</a:t>
            </a:r>
          </a:p>
          <a:p>
            <a:pPr lvl="1">
              <a:buFont typeface="Wingdings" panose="05000000000000000000" pitchFamily="2" charset="2"/>
              <a:buChar char="§"/>
            </a:pPr>
            <a:r>
              <a:rPr lang="en-US" sz="2000"/>
              <a:t>Vấn đề nào trong thế giới thực cần giải quyết</a:t>
            </a:r>
          </a:p>
          <a:p>
            <a:pPr lvl="1">
              <a:buFont typeface="Wingdings" panose="05000000000000000000" pitchFamily="2" charset="2"/>
              <a:buChar char="§"/>
            </a:pPr>
            <a:r>
              <a:rPr lang="en-US" sz="2000"/>
              <a:t>Hoàn cảnh vấn đề đó xảy ra</a:t>
            </a:r>
          </a:p>
          <a:p>
            <a:r>
              <a:rPr lang="en-US" sz="2400"/>
              <a:t>Ví dụ: Điều khiển ô tô </a:t>
            </a:r>
          </a:p>
          <a:p>
            <a:pPr lvl="1"/>
            <a:r>
              <a:rPr lang="vi-VN" sz="2000"/>
              <a:t>Vấn đề: sử dụng phanh tay có thế bất tiện trong vài trường</a:t>
            </a:r>
            <a:r>
              <a:rPr lang="en-US" sz="2000"/>
              <a:t> </a:t>
            </a:r>
            <a:r>
              <a:rPr lang="vi-VN" sz="2000"/>
              <a:t>hợp nhất định</a:t>
            </a:r>
            <a:endParaRPr lang="en-US" sz="2000"/>
          </a:p>
          <a:p>
            <a:pPr lvl="1"/>
            <a:r>
              <a:rPr lang="vi-VN" sz="2000"/>
              <a:t>Hoàn c</a:t>
            </a:r>
            <a:r>
              <a:rPr lang="en-US" sz="2000"/>
              <a:t>ả</a:t>
            </a:r>
            <a:r>
              <a:rPr lang="vi-VN" sz="2000"/>
              <a:t>nh: lái xe, phanh xe, chủ định của tài xế, luật an toàn</a:t>
            </a:r>
            <a:r>
              <a:rPr lang="en-US" sz="2000"/>
              <a:t> </a:t>
            </a:r>
            <a:r>
              <a:rPr lang="vi-VN" sz="2000"/>
              <a:t>giao thông, </a:t>
            </a:r>
            <a:r>
              <a:rPr lang="en-US" sz="2000"/>
              <a:t>v.v.</a:t>
            </a:r>
          </a:p>
        </p:txBody>
      </p:sp>
      <p:sp>
        <p:nvSpPr>
          <p:cNvPr id="4" name="Slide Number Placeholder 3">
            <a:extLst>
              <a:ext uri="{FF2B5EF4-FFF2-40B4-BE49-F238E27FC236}">
                <a16:creationId xmlns:a16="http://schemas.microsoft.com/office/drawing/2014/main" id="{58CF53B0-708D-45F7-BDD7-739813809F7F}"/>
              </a:ext>
            </a:extLst>
          </p:cNvPr>
          <p:cNvSpPr>
            <a:spLocks noGrp="1"/>
          </p:cNvSpPr>
          <p:nvPr>
            <p:ph type="sldNum" sz="quarter" idx="12"/>
          </p:nvPr>
        </p:nvSpPr>
        <p:spPr/>
        <p:txBody>
          <a:bodyPr/>
          <a:lstStyle/>
          <a:p>
            <a:fld id="{93EA5974-C27A-495C-BA50-1CD3987349CB}" type="slidenum">
              <a:rPr lang="en-US" smtClean="0"/>
              <a:pPr/>
              <a:t>5</a:t>
            </a:fld>
            <a:endParaRPr lang="en-US"/>
          </a:p>
        </p:txBody>
      </p:sp>
      <p:pic>
        <p:nvPicPr>
          <p:cNvPr id="12" name="Picture 11">
            <a:extLst>
              <a:ext uri="{FF2B5EF4-FFF2-40B4-BE49-F238E27FC236}">
                <a16:creationId xmlns:a16="http://schemas.microsoft.com/office/drawing/2014/main" id="{C1A51DD4-C399-48D6-956E-9B528C6BB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5289" y="3361135"/>
            <a:ext cx="4071936" cy="3053953"/>
          </a:xfrm>
          <a:prstGeom prst="rect">
            <a:avLst/>
          </a:prstGeom>
        </p:spPr>
      </p:pic>
    </p:spTree>
    <p:extLst>
      <p:ext uri="{BB962C8B-B14F-4D97-AF65-F5344CB8AC3E}">
        <p14:creationId xmlns:p14="http://schemas.microsoft.com/office/powerpoint/2010/main" val="26898837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a:extLst>
              <a:ext uri="{FF2B5EF4-FFF2-40B4-BE49-F238E27FC236}">
                <a16:creationId xmlns:a16="http://schemas.microsoft.com/office/drawing/2014/main" id="{36526F7B-2C0B-474B-9F51-E56FC649E648}"/>
              </a:ext>
            </a:extLst>
          </p:cNvPr>
          <p:cNvSpPr txBox="1">
            <a:spLocks noChangeArrowheads="1"/>
          </p:cNvSpPr>
          <p:nvPr/>
        </p:nvSpPr>
        <p:spPr bwMode="auto">
          <a:xfrm>
            <a:off x="1828801" y="2286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RE: Quy trình lặp</a:t>
            </a:r>
          </a:p>
        </p:txBody>
      </p:sp>
      <p:sp>
        <p:nvSpPr>
          <p:cNvPr id="28675" name="Rectangle 2">
            <a:extLst>
              <a:ext uri="{FF2B5EF4-FFF2-40B4-BE49-F238E27FC236}">
                <a16:creationId xmlns:a16="http://schemas.microsoft.com/office/drawing/2014/main" id="{1E2B903C-385D-41A8-B1DB-E90554F0A3E7}"/>
              </a:ext>
            </a:extLst>
          </p:cNvPr>
          <p:cNvSpPr>
            <a:spLocks noChangeArrowheads="1"/>
          </p:cNvSpPr>
          <p:nvPr/>
        </p:nvSpPr>
        <p:spPr bwMode="auto">
          <a:xfrm>
            <a:off x="3987801" y="5808664"/>
            <a:ext cx="4321175" cy="76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nvGrpSpPr>
          <p:cNvPr id="28676" name="Group 3">
            <a:extLst>
              <a:ext uri="{FF2B5EF4-FFF2-40B4-BE49-F238E27FC236}">
                <a16:creationId xmlns:a16="http://schemas.microsoft.com/office/drawing/2014/main" id="{FDE9F8AB-05FA-4EF4-9215-211C02F19EC1}"/>
              </a:ext>
            </a:extLst>
          </p:cNvPr>
          <p:cNvGrpSpPr>
            <a:grpSpLocks/>
          </p:cNvGrpSpPr>
          <p:nvPr/>
        </p:nvGrpSpPr>
        <p:grpSpPr bwMode="auto">
          <a:xfrm>
            <a:off x="5797550" y="3489326"/>
            <a:ext cx="215900" cy="2620963"/>
            <a:chOff x="2692" y="2198"/>
            <a:chExt cx="136" cy="1651"/>
          </a:xfrm>
        </p:grpSpPr>
        <p:sp>
          <p:nvSpPr>
            <p:cNvPr id="28707" name="Line 4">
              <a:extLst>
                <a:ext uri="{FF2B5EF4-FFF2-40B4-BE49-F238E27FC236}">
                  <a16:creationId xmlns:a16="http://schemas.microsoft.com/office/drawing/2014/main" id="{075C6B46-56F7-4470-BEC1-2EE43E3346CF}"/>
                </a:ext>
              </a:extLst>
            </p:cNvPr>
            <p:cNvSpPr>
              <a:spLocks noChangeShapeType="1"/>
            </p:cNvSpPr>
            <p:nvPr/>
          </p:nvSpPr>
          <p:spPr bwMode="auto">
            <a:xfrm>
              <a:off x="2763" y="2283"/>
              <a:ext cx="0" cy="148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708" name="Freeform 5">
              <a:extLst>
                <a:ext uri="{FF2B5EF4-FFF2-40B4-BE49-F238E27FC236}">
                  <a16:creationId xmlns:a16="http://schemas.microsoft.com/office/drawing/2014/main" id="{00B03686-380A-4AE5-A587-2645882F8F19}"/>
                </a:ext>
              </a:extLst>
            </p:cNvPr>
            <p:cNvSpPr>
              <a:spLocks noChangeArrowheads="1"/>
            </p:cNvSpPr>
            <p:nvPr/>
          </p:nvSpPr>
          <p:spPr bwMode="auto">
            <a:xfrm>
              <a:off x="2704" y="2198"/>
              <a:ext cx="124" cy="102"/>
            </a:xfrm>
            <a:custGeom>
              <a:avLst/>
              <a:gdLst>
                <a:gd name="T0" fmla="*/ 17 w 173"/>
                <a:gd name="T1" fmla="*/ 5 h 168"/>
                <a:gd name="T2" fmla="*/ 8 w 173"/>
                <a:gd name="T3" fmla="*/ 0 h 168"/>
                <a:gd name="T4" fmla="*/ 0 w 173"/>
                <a:gd name="T5" fmla="*/ 5 h 168"/>
                <a:gd name="T6" fmla="*/ 17 w 173"/>
                <a:gd name="T7" fmla="*/ 5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173" y="168"/>
                  </a:moveTo>
                  <a:lnTo>
                    <a:pt x="79" y="0"/>
                  </a:lnTo>
                  <a:lnTo>
                    <a:pt x="0" y="168"/>
                  </a:lnTo>
                  <a:lnTo>
                    <a:pt x="173" y="16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709" name="Freeform 6">
              <a:extLst>
                <a:ext uri="{FF2B5EF4-FFF2-40B4-BE49-F238E27FC236}">
                  <a16:creationId xmlns:a16="http://schemas.microsoft.com/office/drawing/2014/main" id="{943E6B6A-CBAB-41AF-ADE8-DB0663E6B0B4}"/>
                </a:ext>
              </a:extLst>
            </p:cNvPr>
            <p:cNvSpPr>
              <a:spLocks noChangeArrowheads="1"/>
            </p:cNvSpPr>
            <p:nvPr/>
          </p:nvSpPr>
          <p:spPr bwMode="auto">
            <a:xfrm>
              <a:off x="2692" y="3747"/>
              <a:ext cx="124" cy="102"/>
            </a:xfrm>
            <a:custGeom>
              <a:avLst/>
              <a:gdLst>
                <a:gd name="T0" fmla="*/ 0 w 173"/>
                <a:gd name="T1" fmla="*/ 0 h 168"/>
                <a:gd name="T2" fmla="*/ 9 w 173"/>
                <a:gd name="T3" fmla="*/ 5 h 168"/>
                <a:gd name="T4" fmla="*/ 17 w 173"/>
                <a:gd name="T5" fmla="*/ 0 h 168"/>
                <a:gd name="T6" fmla="*/ 0 w 173"/>
                <a:gd name="T7" fmla="*/ 0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0" y="0"/>
                  </a:moveTo>
                  <a:lnTo>
                    <a:pt x="95" y="168"/>
                  </a:lnTo>
                  <a:lnTo>
                    <a:pt x="173" y="0"/>
                  </a:lnTo>
                  <a:lnTo>
                    <a:pt x="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8677" name="Group 7">
            <a:extLst>
              <a:ext uri="{FF2B5EF4-FFF2-40B4-BE49-F238E27FC236}">
                <a16:creationId xmlns:a16="http://schemas.microsoft.com/office/drawing/2014/main" id="{FFE45144-C6FE-4D66-A558-B351D393D4A4}"/>
              </a:ext>
            </a:extLst>
          </p:cNvPr>
          <p:cNvGrpSpPr>
            <a:grpSpLocks/>
          </p:cNvGrpSpPr>
          <p:nvPr/>
        </p:nvGrpSpPr>
        <p:grpSpPr bwMode="auto">
          <a:xfrm>
            <a:off x="3908425" y="4679950"/>
            <a:ext cx="4051300" cy="209550"/>
            <a:chOff x="1502" y="2948"/>
            <a:chExt cx="2552" cy="132"/>
          </a:xfrm>
        </p:grpSpPr>
        <p:sp>
          <p:nvSpPr>
            <p:cNvPr id="28704" name="Line 8">
              <a:extLst>
                <a:ext uri="{FF2B5EF4-FFF2-40B4-BE49-F238E27FC236}">
                  <a16:creationId xmlns:a16="http://schemas.microsoft.com/office/drawing/2014/main" id="{908A1D3B-E869-4816-A24D-B4785C38D9AC}"/>
                </a:ext>
              </a:extLst>
            </p:cNvPr>
            <p:cNvSpPr>
              <a:spLocks noChangeShapeType="1"/>
            </p:cNvSpPr>
            <p:nvPr/>
          </p:nvSpPr>
          <p:spPr bwMode="auto">
            <a:xfrm flipH="1">
              <a:off x="1591" y="3017"/>
              <a:ext cx="2374" cy="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705" name="Freeform 9">
              <a:extLst>
                <a:ext uri="{FF2B5EF4-FFF2-40B4-BE49-F238E27FC236}">
                  <a16:creationId xmlns:a16="http://schemas.microsoft.com/office/drawing/2014/main" id="{F4F700E2-45E4-4279-8744-83396549E06B}"/>
                </a:ext>
              </a:extLst>
            </p:cNvPr>
            <p:cNvSpPr>
              <a:spLocks noChangeArrowheads="1"/>
            </p:cNvSpPr>
            <p:nvPr/>
          </p:nvSpPr>
          <p:spPr bwMode="auto">
            <a:xfrm>
              <a:off x="3941" y="2959"/>
              <a:ext cx="113" cy="121"/>
            </a:xfrm>
            <a:custGeom>
              <a:avLst/>
              <a:gdLst>
                <a:gd name="T0" fmla="*/ 0 w 158"/>
                <a:gd name="T1" fmla="*/ 10 h 184"/>
                <a:gd name="T2" fmla="*/ 15 w 158"/>
                <a:gd name="T3" fmla="*/ 5 h 184"/>
                <a:gd name="T4" fmla="*/ 0 w 158"/>
                <a:gd name="T5" fmla="*/ 0 h 184"/>
                <a:gd name="T6" fmla="*/ 0 w 158"/>
                <a:gd name="T7" fmla="*/ 10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0" y="184"/>
                  </a:moveTo>
                  <a:lnTo>
                    <a:pt x="158" y="84"/>
                  </a:lnTo>
                  <a:lnTo>
                    <a:pt x="0" y="0"/>
                  </a:lnTo>
                  <a:lnTo>
                    <a:pt x="0" y="184"/>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706" name="Freeform 10">
              <a:extLst>
                <a:ext uri="{FF2B5EF4-FFF2-40B4-BE49-F238E27FC236}">
                  <a16:creationId xmlns:a16="http://schemas.microsoft.com/office/drawing/2014/main" id="{B81414EF-C58B-4954-883A-09F2D2CBBC9F}"/>
                </a:ext>
              </a:extLst>
            </p:cNvPr>
            <p:cNvSpPr>
              <a:spLocks noChangeArrowheads="1"/>
            </p:cNvSpPr>
            <p:nvPr/>
          </p:nvSpPr>
          <p:spPr bwMode="auto">
            <a:xfrm>
              <a:off x="1502" y="2948"/>
              <a:ext cx="113" cy="121"/>
            </a:xfrm>
            <a:custGeom>
              <a:avLst/>
              <a:gdLst>
                <a:gd name="T0" fmla="*/ 15 w 158"/>
                <a:gd name="T1" fmla="*/ 0 h 184"/>
                <a:gd name="T2" fmla="*/ 0 w 158"/>
                <a:gd name="T3" fmla="*/ 5 h 184"/>
                <a:gd name="T4" fmla="*/ 15 w 158"/>
                <a:gd name="T5" fmla="*/ 10 h 184"/>
                <a:gd name="T6" fmla="*/ 15 w 158"/>
                <a:gd name="T7" fmla="*/ 0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158" y="0"/>
                  </a:moveTo>
                  <a:lnTo>
                    <a:pt x="0" y="100"/>
                  </a:lnTo>
                  <a:lnTo>
                    <a:pt x="158" y="184"/>
                  </a:lnTo>
                  <a:lnTo>
                    <a:pt x="15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8678" name="Rectangle 11">
            <a:extLst>
              <a:ext uri="{FF2B5EF4-FFF2-40B4-BE49-F238E27FC236}">
                <a16:creationId xmlns:a16="http://schemas.microsoft.com/office/drawing/2014/main" id="{C203048B-C7C2-4591-B681-DFCCC2A291A8}"/>
              </a:ext>
            </a:extLst>
          </p:cNvPr>
          <p:cNvSpPr>
            <a:spLocks noChangeArrowheads="1"/>
          </p:cNvSpPr>
          <p:nvPr/>
        </p:nvSpPr>
        <p:spPr bwMode="auto">
          <a:xfrm>
            <a:off x="5143500" y="4733926"/>
            <a:ext cx="990600"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8679" name="Rectangle 12">
            <a:extLst>
              <a:ext uri="{FF2B5EF4-FFF2-40B4-BE49-F238E27FC236}">
                <a16:creationId xmlns:a16="http://schemas.microsoft.com/office/drawing/2014/main" id="{C59AD536-3F61-4F9B-AAA8-0C1F81B07F57}"/>
              </a:ext>
            </a:extLst>
          </p:cNvPr>
          <p:cNvSpPr>
            <a:spLocks noChangeArrowheads="1"/>
          </p:cNvSpPr>
          <p:nvPr/>
        </p:nvSpPr>
        <p:spPr bwMode="auto">
          <a:xfrm>
            <a:off x="5393790" y="4826001"/>
            <a:ext cx="439223"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000">
                <a:solidFill>
                  <a:srgbClr val="000000"/>
                </a:solidFill>
                <a:latin typeface="Times New Roman" panose="02020603050405020304" pitchFamily="18" charset="0"/>
              </a:rPr>
              <a:t>start</a:t>
            </a:r>
          </a:p>
        </p:txBody>
      </p:sp>
      <p:sp>
        <p:nvSpPr>
          <p:cNvPr id="28680" name="Freeform 13">
            <a:extLst>
              <a:ext uri="{FF2B5EF4-FFF2-40B4-BE49-F238E27FC236}">
                <a16:creationId xmlns:a16="http://schemas.microsoft.com/office/drawing/2014/main" id="{C0E9E6D3-D14C-4D4B-A009-3672E024DA97}"/>
              </a:ext>
            </a:extLst>
          </p:cNvPr>
          <p:cNvSpPr>
            <a:spLocks noChangeArrowheads="1"/>
          </p:cNvSpPr>
          <p:nvPr/>
        </p:nvSpPr>
        <p:spPr bwMode="auto">
          <a:xfrm>
            <a:off x="5013325" y="4059238"/>
            <a:ext cx="877888" cy="766762"/>
          </a:xfrm>
          <a:custGeom>
            <a:avLst/>
            <a:gdLst>
              <a:gd name="T0" fmla="*/ 0 w 739"/>
              <a:gd name="T1" fmla="*/ 2147483646 h 703"/>
              <a:gd name="T2" fmla="*/ 2147483646 w 739"/>
              <a:gd name="T3" fmla="*/ 2147483646 h 703"/>
              <a:gd name="T4" fmla="*/ 2147483646 w 739"/>
              <a:gd name="T5" fmla="*/ 2147483646 h 703"/>
              <a:gd name="T6" fmla="*/ 2147483646 w 739"/>
              <a:gd name="T7" fmla="*/ 2147483646 h 703"/>
              <a:gd name="T8" fmla="*/ 2147483646 w 739"/>
              <a:gd name="T9" fmla="*/ 2147483646 h 703"/>
              <a:gd name="T10" fmla="*/ 2147483646 w 739"/>
              <a:gd name="T11" fmla="*/ 2147483646 h 703"/>
              <a:gd name="T12" fmla="*/ 2147483646 w 739"/>
              <a:gd name="T13" fmla="*/ 2147483646 h 703"/>
              <a:gd name="T14" fmla="*/ 2147483646 w 739"/>
              <a:gd name="T15" fmla="*/ 2147483646 h 703"/>
              <a:gd name="T16" fmla="*/ 2147483646 w 739"/>
              <a:gd name="T17" fmla="*/ 2147483646 h 703"/>
              <a:gd name="T18" fmla="*/ 2147483646 w 739"/>
              <a:gd name="T19" fmla="*/ 2147483646 h 703"/>
              <a:gd name="T20" fmla="*/ 2147483646 w 739"/>
              <a:gd name="T21" fmla="*/ 2147483646 h 703"/>
              <a:gd name="T22" fmla="*/ 2147483646 w 739"/>
              <a:gd name="T23" fmla="*/ 2147483646 h 703"/>
              <a:gd name="T24" fmla="*/ 2147483646 w 739"/>
              <a:gd name="T25" fmla="*/ 2147483646 h 703"/>
              <a:gd name="T26" fmla="*/ 2147483646 w 739"/>
              <a:gd name="T27" fmla="*/ 2147483646 h 703"/>
              <a:gd name="T28" fmla="*/ 2147483646 w 739"/>
              <a:gd name="T29" fmla="*/ 2147483646 h 703"/>
              <a:gd name="T30" fmla="*/ 2147483646 w 739"/>
              <a:gd name="T31" fmla="*/ 2147483646 h 703"/>
              <a:gd name="T32" fmla="*/ 2147483646 w 739"/>
              <a:gd name="T33" fmla="*/ 2147483646 h 703"/>
              <a:gd name="T34" fmla="*/ 2147483646 w 739"/>
              <a:gd name="T35" fmla="*/ 2147483646 h 703"/>
              <a:gd name="T36" fmla="*/ 2147483646 w 739"/>
              <a:gd name="T37" fmla="*/ 0 h 703"/>
              <a:gd name="T38" fmla="*/ 2147483646 w 739"/>
              <a:gd name="T39" fmla="*/ 2147483646 h 703"/>
              <a:gd name="T40" fmla="*/ 2147483646 w 739"/>
              <a:gd name="T41" fmla="*/ 2147483646 h 703"/>
              <a:gd name="T42" fmla="*/ 2147483646 w 739"/>
              <a:gd name="T43" fmla="*/ 2147483646 h 703"/>
              <a:gd name="T44" fmla="*/ 2147483646 w 739"/>
              <a:gd name="T45" fmla="*/ 2147483646 h 703"/>
              <a:gd name="T46" fmla="*/ 2147483646 w 739"/>
              <a:gd name="T47" fmla="*/ 2147483646 h 703"/>
              <a:gd name="T48" fmla="*/ 2147483646 w 739"/>
              <a:gd name="T49" fmla="*/ 2147483646 h 703"/>
              <a:gd name="T50" fmla="*/ 2147483646 w 739"/>
              <a:gd name="T51" fmla="*/ 2147483646 h 703"/>
              <a:gd name="T52" fmla="*/ 2147483646 w 739"/>
              <a:gd name="T53" fmla="*/ 2147483646 h 703"/>
              <a:gd name="T54" fmla="*/ 2147483646 w 739"/>
              <a:gd name="T55" fmla="*/ 2147483646 h 703"/>
              <a:gd name="T56" fmla="*/ 2147483646 w 739"/>
              <a:gd name="T57" fmla="*/ 2147483646 h 703"/>
              <a:gd name="T58" fmla="*/ 2147483646 w 739"/>
              <a:gd name="T59" fmla="*/ 2147483646 h 703"/>
              <a:gd name="T60" fmla="*/ 2147483646 w 739"/>
              <a:gd name="T61" fmla="*/ 2147483646 h 703"/>
              <a:gd name="T62" fmla="*/ 2147483646 w 739"/>
              <a:gd name="T63" fmla="*/ 2147483646 h 703"/>
              <a:gd name="T64" fmla="*/ 0 w 739"/>
              <a:gd name="T65" fmla="*/ 2147483646 h 7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9"/>
              <a:gd name="T100" fmla="*/ 0 h 703"/>
              <a:gd name="T101" fmla="*/ 739 w 739"/>
              <a:gd name="T102" fmla="*/ 703 h 7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9" h="703">
                <a:moveTo>
                  <a:pt x="0" y="686"/>
                </a:moveTo>
                <a:lnTo>
                  <a:pt x="31" y="703"/>
                </a:lnTo>
                <a:lnTo>
                  <a:pt x="78" y="519"/>
                </a:lnTo>
                <a:lnTo>
                  <a:pt x="110" y="435"/>
                </a:lnTo>
                <a:lnTo>
                  <a:pt x="94" y="435"/>
                </a:lnTo>
                <a:lnTo>
                  <a:pt x="94" y="452"/>
                </a:lnTo>
                <a:lnTo>
                  <a:pt x="141" y="368"/>
                </a:lnTo>
                <a:lnTo>
                  <a:pt x="125" y="351"/>
                </a:lnTo>
                <a:lnTo>
                  <a:pt x="141" y="368"/>
                </a:lnTo>
                <a:lnTo>
                  <a:pt x="204" y="285"/>
                </a:lnTo>
                <a:lnTo>
                  <a:pt x="283" y="218"/>
                </a:lnTo>
                <a:lnTo>
                  <a:pt x="361" y="151"/>
                </a:lnTo>
                <a:lnTo>
                  <a:pt x="440" y="101"/>
                </a:lnTo>
                <a:lnTo>
                  <a:pt x="519" y="67"/>
                </a:lnTo>
                <a:lnTo>
                  <a:pt x="597" y="50"/>
                </a:lnTo>
                <a:lnTo>
                  <a:pt x="582" y="34"/>
                </a:lnTo>
                <a:lnTo>
                  <a:pt x="582" y="50"/>
                </a:lnTo>
                <a:lnTo>
                  <a:pt x="739" y="34"/>
                </a:lnTo>
                <a:lnTo>
                  <a:pt x="739" y="0"/>
                </a:lnTo>
                <a:lnTo>
                  <a:pt x="597" y="17"/>
                </a:lnTo>
                <a:lnTo>
                  <a:pt x="582" y="17"/>
                </a:lnTo>
                <a:lnTo>
                  <a:pt x="503" y="34"/>
                </a:lnTo>
                <a:lnTo>
                  <a:pt x="424" y="67"/>
                </a:lnTo>
                <a:lnTo>
                  <a:pt x="346" y="117"/>
                </a:lnTo>
                <a:lnTo>
                  <a:pt x="267" y="184"/>
                </a:lnTo>
                <a:lnTo>
                  <a:pt x="188" y="251"/>
                </a:lnTo>
                <a:lnTo>
                  <a:pt x="125" y="335"/>
                </a:lnTo>
                <a:lnTo>
                  <a:pt x="125" y="351"/>
                </a:lnTo>
                <a:lnTo>
                  <a:pt x="78" y="418"/>
                </a:lnTo>
                <a:lnTo>
                  <a:pt x="78" y="435"/>
                </a:lnTo>
                <a:lnTo>
                  <a:pt x="47" y="519"/>
                </a:lnTo>
                <a:lnTo>
                  <a:pt x="0" y="686"/>
                </a:lnTo>
                <a:close/>
              </a:path>
            </a:pathLst>
          </a:custGeom>
          <a:solidFill>
            <a:srgbClr val="F9152B"/>
          </a:solidFill>
          <a:ln w="9360" cap="sq">
            <a:solidFill>
              <a:srgbClr val="F9152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681" name="Freeform 14">
            <a:extLst>
              <a:ext uri="{FF2B5EF4-FFF2-40B4-BE49-F238E27FC236}">
                <a16:creationId xmlns:a16="http://schemas.microsoft.com/office/drawing/2014/main" id="{6E94EC12-6C54-48E2-A275-6BE1FE8F610A}"/>
              </a:ext>
            </a:extLst>
          </p:cNvPr>
          <p:cNvSpPr>
            <a:spLocks noChangeArrowheads="1"/>
          </p:cNvSpPr>
          <p:nvPr/>
        </p:nvSpPr>
        <p:spPr bwMode="auto">
          <a:xfrm>
            <a:off x="5013325" y="4787901"/>
            <a:ext cx="915988" cy="492125"/>
          </a:xfrm>
          <a:custGeom>
            <a:avLst/>
            <a:gdLst>
              <a:gd name="T0" fmla="*/ 2147483646 w 771"/>
              <a:gd name="T1" fmla="*/ 0 h 451"/>
              <a:gd name="T2" fmla="*/ 0 w 771"/>
              <a:gd name="T3" fmla="*/ 2147483646 h 451"/>
              <a:gd name="T4" fmla="*/ 2147483646 w 771"/>
              <a:gd name="T5" fmla="*/ 2147483646 h 451"/>
              <a:gd name="T6" fmla="*/ 2147483646 w 771"/>
              <a:gd name="T7" fmla="*/ 2147483646 h 451"/>
              <a:gd name="T8" fmla="*/ 2147483646 w 771"/>
              <a:gd name="T9" fmla="*/ 2147483646 h 451"/>
              <a:gd name="T10" fmla="*/ 2147483646 w 771"/>
              <a:gd name="T11" fmla="*/ 2147483646 h 451"/>
              <a:gd name="T12" fmla="*/ 2147483646 w 771"/>
              <a:gd name="T13" fmla="*/ 2147483646 h 451"/>
              <a:gd name="T14" fmla="*/ 2147483646 w 771"/>
              <a:gd name="T15" fmla="*/ 2147483646 h 451"/>
              <a:gd name="T16" fmla="*/ 2147483646 w 771"/>
              <a:gd name="T17" fmla="*/ 2147483646 h 451"/>
              <a:gd name="T18" fmla="*/ 2147483646 w 771"/>
              <a:gd name="T19" fmla="*/ 2147483646 h 451"/>
              <a:gd name="T20" fmla="*/ 2147483646 w 771"/>
              <a:gd name="T21" fmla="*/ 2147483646 h 451"/>
              <a:gd name="T22" fmla="*/ 2147483646 w 771"/>
              <a:gd name="T23" fmla="*/ 2147483646 h 451"/>
              <a:gd name="T24" fmla="*/ 2147483646 w 771"/>
              <a:gd name="T25" fmla="*/ 2147483646 h 451"/>
              <a:gd name="T26" fmla="*/ 2147483646 w 771"/>
              <a:gd name="T27" fmla="*/ 2147483646 h 451"/>
              <a:gd name="T28" fmla="*/ 2147483646 w 771"/>
              <a:gd name="T29" fmla="*/ 2147483646 h 451"/>
              <a:gd name="T30" fmla="*/ 2147483646 w 771"/>
              <a:gd name="T31" fmla="*/ 2147483646 h 451"/>
              <a:gd name="T32" fmla="*/ 2147483646 w 771"/>
              <a:gd name="T33" fmla="*/ 2147483646 h 451"/>
              <a:gd name="T34" fmla="*/ 2147483646 w 771"/>
              <a:gd name="T35" fmla="*/ 2147483646 h 451"/>
              <a:gd name="T36" fmla="*/ 2147483646 w 771"/>
              <a:gd name="T37" fmla="*/ 2147483646 h 451"/>
              <a:gd name="T38" fmla="*/ 2147483646 w 771"/>
              <a:gd name="T39" fmla="*/ 2147483646 h 451"/>
              <a:gd name="T40" fmla="*/ 2147483646 w 771"/>
              <a:gd name="T41" fmla="*/ 2147483646 h 451"/>
              <a:gd name="T42" fmla="*/ 2147483646 w 771"/>
              <a:gd name="T43" fmla="*/ 0 h 4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1"/>
              <a:gd name="T67" fmla="*/ 0 h 451"/>
              <a:gd name="T68" fmla="*/ 771 w 771"/>
              <a:gd name="T69" fmla="*/ 451 h 4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1" h="451">
                <a:moveTo>
                  <a:pt x="31" y="0"/>
                </a:moveTo>
                <a:lnTo>
                  <a:pt x="0" y="17"/>
                </a:lnTo>
                <a:lnTo>
                  <a:pt x="47" y="117"/>
                </a:lnTo>
                <a:lnTo>
                  <a:pt x="47" y="134"/>
                </a:lnTo>
                <a:lnTo>
                  <a:pt x="78" y="184"/>
                </a:lnTo>
                <a:lnTo>
                  <a:pt x="141" y="234"/>
                </a:lnTo>
                <a:lnTo>
                  <a:pt x="188" y="284"/>
                </a:lnTo>
                <a:lnTo>
                  <a:pt x="267" y="334"/>
                </a:lnTo>
                <a:lnTo>
                  <a:pt x="456" y="418"/>
                </a:lnTo>
                <a:lnTo>
                  <a:pt x="597" y="451"/>
                </a:lnTo>
                <a:lnTo>
                  <a:pt x="771" y="451"/>
                </a:lnTo>
                <a:lnTo>
                  <a:pt x="771" y="418"/>
                </a:lnTo>
                <a:lnTo>
                  <a:pt x="613" y="418"/>
                </a:lnTo>
                <a:lnTo>
                  <a:pt x="472" y="385"/>
                </a:lnTo>
                <a:lnTo>
                  <a:pt x="283" y="301"/>
                </a:lnTo>
                <a:lnTo>
                  <a:pt x="204" y="251"/>
                </a:lnTo>
                <a:lnTo>
                  <a:pt x="157" y="201"/>
                </a:lnTo>
                <a:lnTo>
                  <a:pt x="94" y="151"/>
                </a:lnTo>
                <a:lnTo>
                  <a:pt x="62" y="100"/>
                </a:lnTo>
                <a:lnTo>
                  <a:pt x="62" y="117"/>
                </a:lnTo>
                <a:lnTo>
                  <a:pt x="78" y="117"/>
                </a:lnTo>
                <a:lnTo>
                  <a:pt x="31" y="0"/>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682" name="Freeform 15">
            <a:extLst>
              <a:ext uri="{FF2B5EF4-FFF2-40B4-BE49-F238E27FC236}">
                <a16:creationId xmlns:a16="http://schemas.microsoft.com/office/drawing/2014/main" id="{F6F285B6-A443-4581-9974-C7CE5255B9D2}"/>
              </a:ext>
            </a:extLst>
          </p:cNvPr>
          <p:cNvSpPr>
            <a:spLocks noChangeArrowheads="1"/>
          </p:cNvSpPr>
          <p:nvPr/>
        </p:nvSpPr>
        <p:spPr bwMode="auto">
          <a:xfrm>
            <a:off x="5872163" y="4041776"/>
            <a:ext cx="1104900" cy="728663"/>
          </a:xfrm>
          <a:custGeom>
            <a:avLst/>
            <a:gdLst>
              <a:gd name="T0" fmla="*/ 0 w 929"/>
              <a:gd name="T1" fmla="*/ 0 h 668"/>
              <a:gd name="T2" fmla="*/ 0 w 929"/>
              <a:gd name="T3" fmla="*/ 2147483646 h 668"/>
              <a:gd name="T4" fmla="*/ 2147483646 w 929"/>
              <a:gd name="T5" fmla="*/ 2147483646 h 668"/>
              <a:gd name="T6" fmla="*/ 2147483646 w 929"/>
              <a:gd name="T7" fmla="*/ 2147483646 h 668"/>
              <a:gd name="T8" fmla="*/ 2147483646 w 929"/>
              <a:gd name="T9" fmla="*/ 2147483646 h 668"/>
              <a:gd name="T10" fmla="*/ 2147483646 w 929"/>
              <a:gd name="T11" fmla="*/ 2147483646 h 668"/>
              <a:gd name="T12" fmla="*/ 2147483646 w 929"/>
              <a:gd name="T13" fmla="*/ 2147483646 h 668"/>
              <a:gd name="T14" fmla="*/ 2147483646 w 929"/>
              <a:gd name="T15" fmla="*/ 2147483646 h 668"/>
              <a:gd name="T16" fmla="*/ 2147483646 w 929"/>
              <a:gd name="T17" fmla="*/ 2147483646 h 668"/>
              <a:gd name="T18" fmla="*/ 2147483646 w 929"/>
              <a:gd name="T19" fmla="*/ 2147483646 h 668"/>
              <a:gd name="T20" fmla="*/ 2147483646 w 929"/>
              <a:gd name="T21" fmla="*/ 2147483646 h 668"/>
              <a:gd name="T22" fmla="*/ 2147483646 w 929"/>
              <a:gd name="T23" fmla="*/ 2147483646 h 668"/>
              <a:gd name="T24" fmla="*/ 2147483646 w 929"/>
              <a:gd name="T25" fmla="*/ 2147483646 h 668"/>
              <a:gd name="T26" fmla="*/ 2147483646 w 929"/>
              <a:gd name="T27" fmla="*/ 2147483646 h 668"/>
              <a:gd name="T28" fmla="*/ 2147483646 w 929"/>
              <a:gd name="T29" fmla="*/ 2147483646 h 668"/>
              <a:gd name="T30" fmla="*/ 2147483646 w 929"/>
              <a:gd name="T31" fmla="*/ 2147483646 h 668"/>
              <a:gd name="T32" fmla="*/ 2147483646 w 929"/>
              <a:gd name="T33" fmla="*/ 2147483646 h 668"/>
              <a:gd name="T34" fmla="*/ 2147483646 w 929"/>
              <a:gd name="T35" fmla="*/ 2147483646 h 668"/>
              <a:gd name="T36" fmla="*/ 2147483646 w 929"/>
              <a:gd name="T37" fmla="*/ 2147483646 h 668"/>
              <a:gd name="T38" fmla="*/ 2147483646 w 929"/>
              <a:gd name="T39" fmla="*/ 2147483646 h 668"/>
              <a:gd name="T40" fmla="*/ 2147483646 w 929"/>
              <a:gd name="T41" fmla="*/ 2147483646 h 668"/>
              <a:gd name="T42" fmla="*/ 2147483646 w 929"/>
              <a:gd name="T43" fmla="*/ 2147483646 h 668"/>
              <a:gd name="T44" fmla="*/ 2147483646 w 929"/>
              <a:gd name="T45" fmla="*/ 2147483646 h 668"/>
              <a:gd name="T46" fmla="*/ 2147483646 w 929"/>
              <a:gd name="T47" fmla="*/ 2147483646 h 668"/>
              <a:gd name="T48" fmla="*/ 2147483646 w 929"/>
              <a:gd name="T49" fmla="*/ 2147483646 h 668"/>
              <a:gd name="T50" fmla="*/ 0 w 929"/>
              <a:gd name="T51" fmla="*/ 0 h 6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29"/>
              <a:gd name="T79" fmla="*/ 0 h 668"/>
              <a:gd name="T80" fmla="*/ 929 w 929"/>
              <a:gd name="T81" fmla="*/ 668 h 6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29" h="668">
                <a:moveTo>
                  <a:pt x="0" y="0"/>
                </a:moveTo>
                <a:lnTo>
                  <a:pt x="0" y="33"/>
                </a:lnTo>
                <a:lnTo>
                  <a:pt x="236" y="66"/>
                </a:lnTo>
                <a:lnTo>
                  <a:pt x="346" y="100"/>
                </a:lnTo>
                <a:lnTo>
                  <a:pt x="457" y="133"/>
                </a:lnTo>
                <a:lnTo>
                  <a:pt x="551" y="200"/>
                </a:lnTo>
                <a:lnTo>
                  <a:pt x="661" y="267"/>
                </a:lnTo>
                <a:lnTo>
                  <a:pt x="756" y="334"/>
                </a:lnTo>
                <a:lnTo>
                  <a:pt x="834" y="401"/>
                </a:lnTo>
                <a:lnTo>
                  <a:pt x="866" y="468"/>
                </a:lnTo>
                <a:lnTo>
                  <a:pt x="881" y="451"/>
                </a:lnTo>
                <a:lnTo>
                  <a:pt x="866" y="451"/>
                </a:lnTo>
                <a:lnTo>
                  <a:pt x="881" y="535"/>
                </a:lnTo>
                <a:lnTo>
                  <a:pt x="897" y="668"/>
                </a:lnTo>
                <a:lnTo>
                  <a:pt x="929" y="668"/>
                </a:lnTo>
                <a:lnTo>
                  <a:pt x="913" y="535"/>
                </a:lnTo>
                <a:lnTo>
                  <a:pt x="897" y="451"/>
                </a:lnTo>
                <a:lnTo>
                  <a:pt x="881" y="434"/>
                </a:lnTo>
                <a:lnTo>
                  <a:pt x="850" y="367"/>
                </a:lnTo>
                <a:lnTo>
                  <a:pt x="771" y="301"/>
                </a:lnTo>
                <a:lnTo>
                  <a:pt x="677" y="234"/>
                </a:lnTo>
                <a:lnTo>
                  <a:pt x="567" y="167"/>
                </a:lnTo>
                <a:lnTo>
                  <a:pt x="472" y="100"/>
                </a:lnTo>
                <a:lnTo>
                  <a:pt x="362" y="66"/>
                </a:lnTo>
                <a:lnTo>
                  <a:pt x="252" y="33"/>
                </a:lnTo>
                <a:lnTo>
                  <a:pt x="0" y="0"/>
                </a:lnTo>
                <a:close/>
              </a:path>
            </a:pathLst>
          </a:custGeom>
          <a:solidFill>
            <a:srgbClr val="F9152B"/>
          </a:solidFill>
          <a:ln w="9360" cap="sq">
            <a:solidFill>
              <a:srgbClr val="F9152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683" name="Freeform 16">
            <a:extLst>
              <a:ext uri="{FF2B5EF4-FFF2-40B4-BE49-F238E27FC236}">
                <a16:creationId xmlns:a16="http://schemas.microsoft.com/office/drawing/2014/main" id="{9A471665-EB66-43C9-84C1-84D5D81773B8}"/>
              </a:ext>
            </a:extLst>
          </p:cNvPr>
          <p:cNvSpPr>
            <a:spLocks noChangeArrowheads="1"/>
          </p:cNvSpPr>
          <p:nvPr/>
        </p:nvSpPr>
        <p:spPr bwMode="auto">
          <a:xfrm>
            <a:off x="5441951" y="4441826"/>
            <a:ext cx="468313" cy="346075"/>
          </a:xfrm>
          <a:custGeom>
            <a:avLst/>
            <a:gdLst>
              <a:gd name="T0" fmla="*/ 0 w 394"/>
              <a:gd name="T1" fmla="*/ 2147483646 h 318"/>
              <a:gd name="T2" fmla="*/ 2147483646 w 394"/>
              <a:gd name="T3" fmla="*/ 2147483646 h 318"/>
              <a:gd name="T4" fmla="*/ 2147483646 w 394"/>
              <a:gd name="T5" fmla="*/ 2147483646 h 318"/>
              <a:gd name="T6" fmla="*/ 2147483646 w 394"/>
              <a:gd name="T7" fmla="*/ 2147483646 h 318"/>
              <a:gd name="T8" fmla="*/ 2147483646 w 394"/>
              <a:gd name="T9" fmla="*/ 2147483646 h 318"/>
              <a:gd name="T10" fmla="*/ 2147483646 w 394"/>
              <a:gd name="T11" fmla="*/ 2147483646 h 318"/>
              <a:gd name="T12" fmla="*/ 2147483646 w 394"/>
              <a:gd name="T13" fmla="*/ 2147483646 h 318"/>
              <a:gd name="T14" fmla="*/ 2147483646 w 394"/>
              <a:gd name="T15" fmla="*/ 2147483646 h 318"/>
              <a:gd name="T16" fmla="*/ 2147483646 w 394"/>
              <a:gd name="T17" fmla="*/ 2147483646 h 318"/>
              <a:gd name="T18" fmla="*/ 2147483646 w 394"/>
              <a:gd name="T19" fmla="*/ 2147483646 h 318"/>
              <a:gd name="T20" fmla="*/ 2147483646 w 394"/>
              <a:gd name="T21" fmla="*/ 2147483646 h 318"/>
              <a:gd name="T22" fmla="*/ 2147483646 w 394"/>
              <a:gd name="T23" fmla="*/ 2147483646 h 318"/>
              <a:gd name="T24" fmla="*/ 2147483646 w 394"/>
              <a:gd name="T25" fmla="*/ 2147483646 h 318"/>
              <a:gd name="T26" fmla="*/ 2147483646 w 394"/>
              <a:gd name="T27" fmla="*/ 2147483646 h 318"/>
              <a:gd name="T28" fmla="*/ 2147483646 w 394"/>
              <a:gd name="T29" fmla="*/ 0 h 318"/>
              <a:gd name="T30" fmla="*/ 2147483646 w 394"/>
              <a:gd name="T31" fmla="*/ 0 h 318"/>
              <a:gd name="T32" fmla="*/ 2147483646 w 394"/>
              <a:gd name="T33" fmla="*/ 0 h 318"/>
              <a:gd name="T34" fmla="*/ 2147483646 w 394"/>
              <a:gd name="T35" fmla="*/ 2147483646 h 318"/>
              <a:gd name="T36" fmla="*/ 2147483646 w 394"/>
              <a:gd name="T37" fmla="*/ 2147483646 h 318"/>
              <a:gd name="T38" fmla="*/ 2147483646 w 394"/>
              <a:gd name="T39" fmla="*/ 2147483646 h 318"/>
              <a:gd name="T40" fmla="*/ 2147483646 w 394"/>
              <a:gd name="T41" fmla="*/ 2147483646 h 318"/>
              <a:gd name="T42" fmla="*/ 2147483646 w 394"/>
              <a:gd name="T43" fmla="*/ 2147483646 h 318"/>
              <a:gd name="T44" fmla="*/ 2147483646 w 394"/>
              <a:gd name="T45" fmla="*/ 2147483646 h 318"/>
              <a:gd name="T46" fmla="*/ 2147483646 w 394"/>
              <a:gd name="T47" fmla="*/ 2147483646 h 318"/>
              <a:gd name="T48" fmla="*/ 2147483646 w 394"/>
              <a:gd name="T49" fmla="*/ 2147483646 h 318"/>
              <a:gd name="T50" fmla="*/ 2147483646 w 394"/>
              <a:gd name="T51" fmla="*/ 2147483646 h 318"/>
              <a:gd name="T52" fmla="*/ 0 w 394"/>
              <a:gd name="T53" fmla="*/ 2147483646 h 3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94"/>
              <a:gd name="T82" fmla="*/ 0 h 318"/>
              <a:gd name="T83" fmla="*/ 394 w 394"/>
              <a:gd name="T84" fmla="*/ 318 h 31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94" h="318">
                <a:moveTo>
                  <a:pt x="0" y="301"/>
                </a:moveTo>
                <a:lnTo>
                  <a:pt x="32" y="318"/>
                </a:lnTo>
                <a:lnTo>
                  <a:pt x="63" y="234"/>
                </a:lnTo>
                <a:lnTo>
                  <a:pt x="48" y="234"/>
                </a:lnTo>
                <a:lnTo>
                  <a:pt x="48" y="251"/>
                </a:lnTo>
                <a:lnTo>
                  <a:pt x="95" y="184"/>
                </a:lnTo>
                <a:lnTo>
                  <a:pt x="126" y="151"/>
                </a:lnTo>
                <a:lnTo>
                  <a:pt x="158" y="117"/>
                </a:lnTo>
                <a:lnTo>
                  <a:pt x="252" y="67"/>
                </a:lnTo>
                <a:lnTo>
                  <a:pt x="331" y="34"/>
                </a:lnTo>
                <a:lnTo>
                  <a:pt x="315" y="17"/>
                </a:lnTo>
                <a:lnTo>
                  <a:pt x="315" y="34"/>
                </a:lnTo>
                <a:lnTo>
                  <a:pt x="394" y="34"/>
                </a:lnTo>
                <a:lnTo>
                  <a:pt x="394" y="0"/>
                </a:lnTo>
                <a:lnTo>
                  <a:pt x="331" y="0"/>
                </a:lnTo>
                <a:lnTo>
                  <a:pt x="315" y="0"/>
                </a:lnTo>
                <a:lnTo>
                  <a:pt x="236" y="34"/>
                </a:lnTo>
                <a:lnTo>
                  <a:pt x="142" y="84"/>
                </a:lnTo>
                <a:lnTo>
                  <a:pt x="111" y="117"/>
                </a:lnTo>
                <a:lnTo>
                  <a:pt x="79" y="168"/>
                </a:lnTo>
                <a:lnTo>
                  <a:pt x="79" y="151"/>
                </a:lnTo>
                <a:lnTo>
                  <a:pt x="32" y="218"/>
                </a:lnTo>
                <a:lnTo>
                  <a:pt x="32" y="234"/>
                </a:lnTo>
                <a:lnTo>
                  <a:pt x="0" y="301"/>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684" name="Freeform 17">
            <a:extLst>
              <a:ext uri="{FF2B5EF4-FFF2-40B4-BE49-F238E27FC236}">
                <a16:creationId xmlns:a16="http://schemas.microsoft.com/office/drawing/2014/main" id="{0BA8A891-0B97-4977-86EA-9F4AA19E4334}"/>
              </a:ext>
            </a:extLst>
          </p:cNvPr>
          <p:cNvSpPr>
            <a:spLocks noChangeArrowheads="1"/>
          </p:cNvSpPr>
          <p:nvPr/>
        </p:nvSpPr>
        <p:spPr bwMode="auto">
          <a:xfrm>
            <a:off x="5910264" y="4424364"/>
            <a:ext cx="598487" cy="382587"/>
          </a:xfrm>
          <a:custGeom>
            <a:avLst/>
            <a:gdLst>
              <a:gd name="T0" fmla="*/ 0 w 503"/>
              <a:gd name="T1" fmla="*/ 0 h 351"/>
              <a:gd name="T2" fmla="*/ 0 w 503"/>
              <a:gd name="T3" fmla="*/ 2147483646 h 351"/>
              <a:gd name="T4" fmla="*/ 2147483646 w 503"/>
              <a:gd name="T5" fmla="*/ 2147483646 h 351"/>
              <a:gd name="T6" fmla="*/ 2147483646 w 503"/>
              <a:gd name="T7" fmla="*/ 2147483646 h 351"/>
              <a:gd name="T8" fmla="*/ 2147483646 w 503"/>
              <a:gd name="T9" fmla="*/ 2147483646 h 351"/>
              <a:gd name="T10" fmla="*/ 2147483646 w 503"/>
              <a:gd name="T11" fmla="*/ 2147483646 h 351"/>
              <a:gd name="T12" fmla="*/ 2147483646 w 503"/>
              <a:gd name="T13" fmla="*/ 2147483646 h 351"/>
              <a:gd name="T14" fmla="*/ 2147483646 w 503"/>
              <a:gd name="T15" fmla="*/ 2147483646 h 351"/>
              <a:gd name="T16" fmla="*/ 2147483646 w 503"/>
              <a:gd name="T17" fmla="*/ 2147483646 h 351"/>
              <a:gd name="T18" fmla="*/ 2147483646 w 503"/>
              <a:gd name="T19" fmla="*/ 2147483646 h 351"/>
              <a:gd name="T20" fmla="*/ 2147483646 w 503"/>
              <a:gd name="T21" fmla="*/ 2147483646 h 351"/>
              <a:gd name="T22" fmla="*/ 2147483646 w 503"/>
              <a:gd name="T23" fmla="*/ 2147483646 h 351"/>
              <a:gd name="T24" fmla="*/ 2147483646 w 503"/>
              <a:gd name="T25" fmla="*/ 2147483646 h 351"/>
              <a:gd name="T26" fmla="*/ 2147483646 w 503"/>
              <a:gd name="T27" fmla="*/ 2147483646 h 351"/>
              <a:gd name="T28" fmla="*/ 2147483646 w 503"/>
              <a:gd name="T29" fmla="*/ 2147483646 h 351"/>
              <a:gd name="T30" fmla="*/ 2147483646 w 503"/>
              <a:gd name="T31" fmla="*/ 2147483646 h 351"/>
              <a:gd name="T32" fmla="*/ 2147483646 w 503"/>
              <a:gd name="T33" fmla="*/ 2147483646 h 351"/>
              <a:gd name="T34" fmla="*/ 2147483646 w 503"/>
              <a:gd name="T35" fmla="*/ 2147483646 h 351"/>
              <a:gd name="T36" fmla="*/ 2147483646 w 503"/>
              <a:gd name="T37" fmla="*/ 2147483646 h 351"/>
              <a:gd name="T38" fmla="*/ 2147483646 w 503"/>
              <a:gd name="T39" fmla="*/ 2147483646 h 351"/>
              <a:gd name="T40" fmla="*/ 2147483646 w 503"/>
              <a:gd name="T41" fmla="*/ 2147483646 h 351"/>
              <a:gd name="T42" fmla="*/ 0 w 503"/>
              <a:gd name="T43" fmla="*/ 0 h 3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3"/>
              <a:gd name="T67" fmla="*/ 0 h 351"/>
              <a:gd name="T68" fmla="*/ 503 w 503"/>
              <a:gd name="T69" fmla="*/ 351 h 3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3" h="351">
                <a:moveTo>
                  <a:pt x="0" y="0"/>
                </a:moveTo>
                <a:lnTo>
                  <a:pt x="0" y="33"/>
                </a:lnTo>
                <a:lnTo>
                  <a:pt x="126" y="50"/>
                </a:lnTo>
                <a:lnTo>
                  <a:pt x="252" y="83"/>
                </a:lnTo>
                <a:lnTo>
                  <a:pt x="362" y="150"/>
                </a:lnTo>
                <a:lnTo>
                  <a:pt x="409" y="184"/>
                </a:lnTo>
                <a:lnTo>
                  <a:pt x="440" y="217"/>
                </a:lnTo>
                <a:lnTo>
                  <a:pt x="456" y="250"/>
                </a:lnTo>
                <a:lnTo>
                  <a:pt x="472" y="234"/>
                </a:lnTo>
                <a:lnTo>
                  <a:pt x="456" y="234"/>
                </a:lnTo>
                <a:lnTo>
                  <a:pt x="472" y="284"/>
                </a:lnTo>
                <a:lnTo>
                  <a:pt x="472" y="351"/>
                </a:lnTo>
                <a:lnTo>
                  <a:pt x="503" y="351"/>
                </a:lnTo>
                <a:lnTo>
                  <a:pt x="503" y="284"/>
                </a:lnTo>
                <a:lnTo>
                  <a:pt x="488" y="234"/>
                </a:lnTo>
                <a:lnTo>
                  <a:pt x="472" y="217"/>
                </a:lnTo>
                <a:lnTo>
                  <a:pt x="456" y="184"/>
                </a:lnTo>
                <a:lnTo>
                  <a:pt x="425" y="150"/>
                </a:lnTo>
                <a:lnTo>
                  <a:pt x="377" y="117"/>
                </a:lnTo>
                <a:lnTo>
                  <a:pt x="267" y="50"/>
                </a:lnTo>
                <a:lnTo>
                  <a:pt x="141" y="16"/>
                </a:lnTo>
                <a:lnTo>
                  <a:pt x="0" y="0"/>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685" name="Freeform 18">
            <a:extLst>
              <a:ext uri="{FF2B5EF4-FFF2-40B4-BE49-F238E27FC236}">
                <a16:creationId xmlns:a16="http://schemas.microsoft.com/office/drawing/2014/main" id="{9C742663-5133-4D69-94E1-83C4DBD6960C}"/>
              </a:ext>
            </a:extLst>
          </p:cNvPr>
          <p:cNvSpPr>
            <a:spLocks noChangeArrowheads="1"/>
          </p:cNvSpPr>
          <p:nvPr/>
        </p:nvSpPr>
        <p:spPr bwMode="auto">
          <a:xfrm>
            <a:off x="5929314" y="4770439"/>
            <a:ext cx="598487" cy="492125"/>
          </a:xfrm>
          <a:custGeom>
            <a:avLst/>
            <a:gdLst>
              <a:gd name="T0" fmla="*/ 0 w 503"/>
              <a:gd name="T1" fmla="*/ 2147483646 h 452"/>
              <a:gd name="T2" fmla="*/ 0 w 503"/>
              <a:gd name="T3" fmla="*/ 2147483646 h 452"/>
              <a:gd name="T4" fmla="*/ 2147483646 w 503"/>
              <a:gd name="T5" fmla="*/ 2147483646 h 452"/>
              <a:gd name="T6" fmla="*/ 2147483646 w 503"/>
              <a:gd name="T7" fmla="*/ 2147483646 h 452"/>
              <a:gd name="T8" fmla="*/ 2147483646 w 503"/>
              <a:gd name="T9" fmla="*/ 2147483646 h 452"/>
              <a:gd name="T10" fmla="*/ 2147483646 w 503"/>
              <a:gd name="T11" fmla="*/ 2147483646 h 452"/>
              <a:gd name="T12" fmla="*/ 2147483646 w 503"/>
              <a:gd name="T13" fmla="*/ 2147483646 h 452"/>
              <a:gd name="T14" fmla="*/ 2147483646 w 503"/>
              <a:gd name="T15" fmla="*/ 2147483646 h 452"/>
              <a:gd name="T16" fmla="*/ 2147483646 w 503"/>
              <a:gd name="T17" fmla="*/ 2147483646 h 452"/>
              <a:gd name="T18" fmla="*/ 2147483646 w 503"/>
              <a:gd name="T19" fmla="*/ 2147483646 h 452"/>
              <a:gd name="T20" fmla="*/ 2147483646 w 503"/>
              <a:gd name="T21" fmla="*/ 2147483646 h 452"/>
              <a:gd name="T22" fmla="*/ 2147483646 w 503"/>
              <a:gd name="T23" fmla="*/ 2147483646 h 452"/>
              <a:gd name="T24" fmla="*/ 2147483646 w 503"/>
              <a:gd name="T25" fmla="*/ 2147483646 h 452"/>
              <a:gd name="T26" fmla="*/ 2147483646 w 503"/>
              <a:gd name="T27" fmla="*/ 2147483646 h 452"/>
              <a:gd name="T28" fmla="*/ 2147483646 w 503"/>
              <a:gd name="T29" fmla="*/ 2147483646 h 452"/>
              <a:gd name="T30" fmla="*/ 2147483646 w 503"/>
              <a:gd name="T31" fmla="*/ 0 h 452"/>
              <a:gd name="T32" fmla="*/ 2147483646 w 503"/>
              <a:gd name="T33" fmla="*/ 0 h 452"/>
              <a:gd name="T34" fmla="*/ 2147483646 w 503"/>
              <a:gd name="T35" fmla="*/ 2147483646 h 452"/>
              <a:gd name="T36" fmla="*/ 2147483646 w 503"/>
              <a:gd name="T37" fmla="*/ 2147483646 h 452"/>
              <a:gd name="T38" fmla="*/ 2147483646 w 503"/>
              <a:gd name="T39" fmla="*/ 2147483646 h 452"/>
              <a:gd name="T40" fmla="*/ 2147483646 w 503"/>
              <a:gd name="T41" fmla="*/ 2147483646 h 452"/>
              <a:gd name="T42" fmla="*/ 2147483646 w 503"/>
              <a:gd name="T43" fmla="*/ 2147483646 h 452"/>
              <a:gd name="T44" fmla="*/ 2147483646 w 503"/>
              <a:gd name="T45" fmla="*/ 2147483646 h 452"/>
              <a:gd name="T46" fmla="*/ 2147483646 w 503"/>
              <a:gd name="T47" fmla="*/ 2147483646 h 452"/>
              <a:gd name="T48" fmla="*/ 2147483646 w 503"/>
              <a:gd name="T49" fmla="*/ 2147483646 h 452"/>
              <a:gd name="T50" fmla="*/ 2147483646 w 503"/>
              <a:gd name="T51" fmla="*/ 2147483646 h 452"/>
              <a:gd name="T52" fmla="*/ 2147483646 w 503"/>
              <a:gd name="T53" fmla="*/ 2147483646 h 452"/>
              <a:gd name="T54" fmla="*/ 2147483646 w 503"/>
              <a:gd name="T55" fmla="*/ 2147483646 h 452"/>
              <a:gd name="T56" fmla="*/ 2147483646 w 503"/>
              <a:gd name="T57" fmla="*/ 2147483646 h 452"/>
              <a:gd name="T58" fmla="*/ 2147483646 w 503"/>
              <a:gd name="T59" fmla="*/ 2147483646 h 452"/>
              <a:gd name="T60" fmla="*/ 2147483646 w 503"/>
              <a:gd name="T61" fmla="*/ 2147483646 h 452"/>
              <a:gd name="T62" fmla="*/ 2147483646 w 503"/>
              <a:gd name="T63" fmla="*/ 2147483646 h 452"/>
              <a:gd name="T64" fmla="*/ 0 w 503"/>
              <a:gd name="T65" fmla="*/ 2147483646 h 4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3"/>
              <a:gd name="T100" fmla="*/ 0 h 452"/>
              <a:gd name="T101" fmla="*/ 503 w 503"/>
              <a:gd name="T102" fmla="*/ 452 h 4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3" h="452">
                <a:moveTo>
                  <a:pt x="0" y="418"/>
                </a:moveTo>
                <a:lnTo>
                  <a:pt x="0" y="452"/>
                </a:lnTo>
                <a:lnTo>
                  <a:pt x="141" y="435"/>
                </a:lnTo>
                <a:lnTo>
                  <a:pt x="204" y="418"/>
                </a:lnTo>
                <a:lnTo>
                  <a:pt x="267" y="385"/>
                </a:lnTo>
                <a:lnTo>
                  <a:pt x="314" y="351"/>
                </a:lnTo>
                <a:lnTo>
                  <a:pt x="377" y="301"/>
                </a:lnTo>
                <a:lnTo>
                  <a:pt x="424" y="251"/>
                </a:lnTo>
                <a:lnTo>
                  <a:pt x="424" y="234"/>
                </a:lnTo>
                <a:lnTo>
                  <a:pt x="456" y="201"/>
                </a:lnTo>
                <a:lnTo>
                  <a:pt x="440" y="184"/>
                </a:lnTo>
                <a:lnTo>
                  <a:pt x="456" y="201"/>
                </a:lnTo>
                <a:lnTo>
                  <a:pt x="472" y="168"/>
                </a:lnTo>
                <a:lnTo>
                  <a:pt x="487" y="151"/>
                </a:lnTo>
                <a:lnTo>
                  <a:pt x="503" y="101"/>
                </a:lnTo>
                <a:lnTo>
                  <a:pt x="503" y="0"/>
                </a:lnTo>
                <a:lnTo>
                  <a:pt x="472" y="0"/>
                </a:lnTo>
                <a:lnTo>
                  <a:pt x="472" y="101"/>
                </a:lnTo>
                <a:lnTo>
                  <a:pt x="456" y="151"/>
                </a:lnTo>
                <a:lnTo>
                  <a:pt x="472" y="151"/>
                </a:lnTo>
                <a:lnTo>
                  <a:pt x="456" y="134"/>
                </a:lnTo>
                <a:lnTo>
                  <a:pt x="440" y="168"/>
                </a:lnTo>
                <a:lnTo>
                  <a:pt x="424" y="184"/>
                </a:lnTo>
                <a:lnTo>
                  <a:pt x="440" y="184"/>
                </a:lnTo>
                <a:lnTo>
                  <a:pt x="393" y="234"/>
                </a:lnTo>
                <a:lnTo>
                  <a:pt x="409" y="234"/>
                </a:lnTo>
                <a:lnTo>
                  <a:pt x="409" y="218"/>
                </a:lnTo>
                <a:lnTo>
                  <a:pt x="361" y="268"/>
                </a:lnTo>
                <a:lnTo>
                  <a:pt x="298" y="318"/>
                </a:lnTo>
                <a:lnTo>
                  <a:pt x="251" y="351"/>
                </a:lnTo>
                <a:lnTo>
                  <a:pt x="188" y="385"/>
                </a:lnTo>
                <a:lnTo>
                  <a:pt x="125" y="402"/>
                </a:lnTo>
                <a:lnTo>
                  <a:pt x="0" y="418"/>
                </a:lnTo>
                <a:close/>
              </a:path>
            </a:pathLst>
          </a:custGeom>
          <a:solidFill>
            <a:srgbClr val="80808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686" name="Freeform 19">
            <a:extLst>
              <a:ext uri="{FF2B5EF4-FFF2-40B4-BE49-F238E27FC236}">
                <a16:creationId xmlns:a16="http://schemas.microsoft.com/office/drawing/2014/main" id="{23193014-5C0E-4700-BFAB-072CDA7CC40C}"/>
              </a:ext>
            </a:extLst>
          </p:cNvPr>
          <p:cNvSpPr>
            <a:spLocks noChangeArrowheads="1"/>
          </p:cNvSpPr>
          <p:nvPr/>
        </p:nvSpPr>
        <p:spPr bwMode="auto">
          <a:xfrm>
            <a:off x="5929313" y="4770438"/>
            <a:ext cx="1047750" cy="874712"/>
          </a:xfrm>
          <a:custGeom>
            <a:avLst/>
            <a:gdLst>
              <a:gd name="T0" fmla="*/ 0 w 881"/>
              <a:gd name="T1" fmla="*/ 2147483646 h 803"/>
              <a:gd name="T2" fmla="*/ 0 w 881"/>
              <a:gd name="T3" fmla="*/ 2147483646 h 803"/>
              <a:gd name="T4" fmla="*/ 2147483646 w 881"/>
              <a:gd name="T5" fmla="*/ 2147483646 h 803"/>
              <a:gd name="T6" fmla="*/ 2147483646 w 881"/>
              <a:gd name="T7" fmla="*/ 2147483646 h 803"/>
              <a:gd name="T8" fmla="*/ 2147483646 w 881"/>
              <a:gd name="T9" fmla="*/ 2147483646 h 803"/>
              <a:gd name="T10" fmla="*/ 2147483646 w 881"/>
              <a:gd name="T11" fmla="*/ 2147483646 h 803"/>
              <a:gd name="T12" fmla="*/ 2147483646 w 881"/>
              <a:gd name="T13" fmla="*/ 2147483646 h 803"/>
              <a:gd name="T14" fmla="*/ 2147483646 w 881"/>
              <a:gd name="T15" fmla="*/ 2147483646 h 803"/>
              <a:gd name="T16" fmla="*/ 2147483646 w 881"/>
              <a:gd name="T17" fmla="*/ 2147483646 h 803"/>
              <a:gd name="T18" fmla="*/ 2147483646 w 881"/>
              <a:gd name="T19" fmla="*/ 2147483646 h 803"/>
              <a:gd name="T20" fmla="*/ 2147483646 w 881"/>
              <a:gd name="T21" fmla="*/ 2147483646 h 803"/>
              <a:gd name="T22" fmla="*/ 2147483646 w 881"/>
              <a:gd name="T23" fmla="*/ 0 h 803"/>
              <a:gd name="T24" fmla="*/ 2147483646 w 881"/>
              <a:gd name="T25" fmla="*/ 0 h 803"/>
              <a:gd name="T26" fmla="*/ 2147483646 w 881"/>
              <a:gd name="T27" fmla="*/ 2147483646 h 803"/>
              <a:gd name="T28" fmla="*/ 2147483646 w 881"/>
              <a:gd name="T29" fmla="*/ 2147483646 h 803"/>
              <a:gd name="T30" fmla="*/ 2147483646 w 881"/>
              <a:gd name="T31" fmla="*/ 2147483646 h 803"/>
              <a:gd name="T32" fmla="*/ 2147483646 w 881"/>
              <a:gd name="T33" fmla="*/ 2147483646 h 803"/>
              <a:gd name="T34" fmla="*/ 2147483646 w 881"/>
              <a:gd name="T35" fmla="*/ 2147483646 h 803"/>
              <a:gd name="T36" fmla="*/ 2147483646 w 881"/>
              <a:gd name="T37" fmla="*/ 2147483646 h 803"/>
              <a:gd name="T38" fmla="*/ 2147483646 w 881"/>
              <a:gd name="T39" fmla="*/ 2147483646 h 803"/>
              <a:gd name="T40" fmla="*/ 2147483646 w 881"/>
              <a:gd name="T41" fmla="*/ 2147483646 h 803"/>
              <a:gd name="T42" fmla="*/ 2147483646 w 881"/>
              <a:gd name="T43" fmla="*/ 2147483646 h 803"/>
              <a:gd name="T44" fmla="*/ 2147483646 w 881"/>
              <a:gd name="T45" fmla="*/ 2147483646 h 803"/>
              <a:gd name="T46" fmla="*/ 0 w 881"/>
              <a:gd name="T47" fmla="*/ 2147483646 h 80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81"/>
              <a:gd name="T73" fmla="*/ 0 h 803"/>
              <a:gd name="T74" fmla="*/ 881 w 881"/>
              <a:gd name="T75" fmla="*/ 803 h 80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81" h="803">
                <a:moveTo>
                  <a:pt x="0" y="769"/>
                </a:moveTo>
                <a:lnTo>
                  <a:pt x="0" y="803"/>
                </a:lnTo>
                <a:lnTo>
                  <a:pt x="236" y="769"/>
                </a:lnTo>
                <a:lnTo>
                  <a:pt x="456" y="686"/>
                </a:lnTo>
                <a:lnTo>
                  <a:pt x="550" y="619"/>
                </a:lnTo>
                <a:lnTo>
                  <a:pt x="645" y="535"/>
                </a:lnTo>
                <a:lnTo>
                  <a:pt x="739" y="452"/>
                </a:lnTo>
                <a:lnTo>
                  <a:pt x="802" y="368"/>
                </a:lnTo>
                <a:lnTo>
                  <a:pt x="833" y="285"/>
                </a:lnTo>
                <a:lnTo>
                  <a:pt x="849" y="268"/>
                </a:lnTo>
                <a:lnTo>
                  <a:pt x="865" y="184"/>
                </a:lnTo>
                <a:lnTo>
                  <a:pt x="881" y="0"/>
                </a:lnTo>
                <a:lnTo>
                  <a:pt x="849" y="0"/>
                </a:lnTo>
                <a:lnTo>
                  <a:pt x="833" y="184"/>
                </a:lnTo>
                <a:lnTo>
                  <a:pt x="818" y="268"/>
                </a:lnTo>
                <a:lnTo>
                  <a:pt x="833" y="268"/>
                </a:lnTo>
                <a:lnTo>
                  <a:pt x="818" y="251"/>
                </a:lnTo>
                <a:lnTo>
                  <a:pt x="786" y="351"/>
                </a:lnTo>
                <a:lnTo>
                  <a:pt x="723" y="418"/>
                </a:lnTo>
                <a:lnTo>
                  <a:pt x="629" y="502"/>
                </a:lnTo>
                <a:lnTo>
                  <a:pt x="534" y="586"/>
                </a:lnTo>
                <a:lnTo>
                  <a:pt x="440" y="652"/>
                </a:lnTo>
                <a:lnTo>
                  <a:pt x="220" y="736"/>
                </a:lnTo>
                <a:lnTo>
                  <a:pt x="0" y="769"/>
                </a:lnTo>
                <a:close/>
              </a:path>
            </a:pathLst>
          </a:custGeom>
          <a:solidFill>
            <a:srgbClr val="F9152B"/>
          </a:solidFill>
          <a:ln w="9360" cap="sq">
            <a:solidFill>
              <a:srgbClr val="F9152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687" name="Freeform 20">
            <a:extLst>
              <a:ext uri="{FF2B5EF4-FFF2-40B4-BE49-F238E27FC236}">
                <a16:creationId xmlns:a16="http://schemas.microsoft.com/office/drawing/2014/main" id="{40A0E865-F78A-4004-B1F0-12F14571B5EA}"/>
              </a:ext>
            </a:extLst>
          </p:cNvPr>
          <p:cNvSpPr>
            <a:spLocks noChangeArrowheads="1"/>
          </p:cNvSpPr>
          <p:nvPr/>
        </p:nvSpPr>
        <p:spPr bwMode="auto">
          <a:xfrm>
            <a:off x="4583113" y="4826000"/>
            <a:ext cx="1308100" cy="838200"/>
          </a:xfrm>
          <a:custGeom>
            <a:avLst/>
            <a:gdLst>
              <a:gd name="T0" fmla="*/ 2147483646 w 1101"/>
              <a:gd name="T1" fmla="*/ 0 h 769"/>
              <a:gd name="T2" fmla="*/ 0 w 1101"/>
              <a:gd name="T3" fmla="*/ 2147483646 h 769"/>
              <a:gd name="T4" fmla="*/ 2147483646 w 1101"/>
              <a:gd name="T5" fmla="*/ 2147483646 h 769"/>
              <a:gd name="T6" fmla="*/ 2147483646 w 1101"/>
              <a:gd name="T7" fmla="*/ 2147483646 h 769"/>
              <a:gd name="T8" fmla="*/ 2147483646 w 1101"/>
              <a:gd name="T9" fmla="*/ 2147483646 h 769"/>
              <a:gd name="T10" fmla="*/ 2147483646 w 1101"/>
              <a:gd name="T11" fmla="*/ 2147483646 h 769"/>
              <a:gd name="T12" fmla="*/ 2147483646 w 1101"/>
              <a:gd name="T13" fmla="*/ 2147483646 h 769"/>
              <a:gd name="T14" fmla="*/ 2147483646 w 1101"/>
              <a:gd name="T15" fmla="*/ 2147483646 h 769"/>
              <a:gd name="T16" fmla="*/ 2147483646 w 1101"/>
              <a:gd name="T17" fmla="*/ 2147483646 h 769"/>
              <a:gd name="T18" fmla="*/ 2147483646 w 1101"/>
              <a:gd name="T19" fmla="*/ 2147483646 h 769"/>
              <a:gd name="T20" fmla="*/ 2147483646 w 1101"/>
              <a:gd name="T21" fmla="*/ 2147483646 h 769"/>
              <a:gd name="T22" fmla="*/ 2147483646 w 1101"/>
              <a:gd name="T23" fmla="*/ 2147483646 h 769"/>
              <a:gd name="T24" fmla="*/ 2147483646 w 1101"/>
              <a:gd name="T25" fmla="*/ 2147483646 h 769"/>
              <a:gd name="T26" fmla="*/ 2147483646 w 1101"/>
              <a:gd name="T27" fmla="*/ 2147483646 h 769"/>
              <a:gd name="T28" fmla="*/ 2147483646 w 1101"/>
              <a:gd name="T29" fmla="*/ 2147483646 h 769"/>
              <a:gd name="T30" fmla="*/ 2147483646 w 1101"/>
              <a:gd name="T31" fmla="*/ 2147483646 h 769"/>
              <a:gd name="T32" fmla="*/ 2147483646 w 1101"/>
              <a:gd name="T33" fmla="*/ 2147483646 h 769"/>
              <a:gd name="T34" fmla="*/ 2147483646 w 1101"/>
              <a:gd name="T35" fmla="*/ 2147483646 h 769"/>
              <a:gd name="T36" fmla="*/ 2147483646 w 1101"/>
              <a:gd name="T37" fmla="*/ 2147483646 h 769"/>
              <a:gd name="T38" fmla="*/ 2147483646 w 1101"/>
              <a:gd name="T39" fmla="*/ 2147483646 h 769"/>
              <a:gd name="T40" fmla="*/ 2147483646 w 1101"/>
              <a:gd name="T41" fmla="*/ 2147483646 h 769"/>
              <a:gd name="T42" fmla="*/ 2147483646 w 1101"/>
              <a:gd name="T43" fmla="*/ 2147483646 h 769"/>
              <a:gd name="T44" fmla="*/ 2147483646 w 1101"/>
              <a:gd name="T45" fmla="*/ 2147483646 h 769"/>
              <a:gd name="T46" fmla="*/ 2147483646 w 1101"/>
              <a:gd name="T47" fmla="*/ 2147483646 h 769"/>
              <a:gd name="T48" fmla="*/ 2147483646 w 1101"/>
              <a:gd name="T49" fmla="*/ 2147483646 h 769"/>
              <a:gd name="T50" fmla="*/ 2147483646 w 1101"/>
              <a:gd name="T51" fmla="*/ 2147483646 h 769"/>
              <a:gd name="T52" fmla="*/ 2147483646 w 1101"/>
              <a:gd name="T53" fmla="*/ 2147483646 h 769"/>
              <a:gd name="T54" fmla="*/ 2147483646 w 1101"/>
              <a:gd name="T55" fmla="*/ 2147483646 h 769"/>
              <a:gd name="T56" fmla="*/ 2147483646 w 1101"/>
              <a:gd name="T57" fmla="*/ 0 h 7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01"/>
              <a:gd name="T88" fmla="*/ 0 h 769"/>
              <a:gd name="T89" fmla="*/ 1101 w 1101"/>
              <a:gd name="T90" fmla="*/ 769 h 7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01" h="769">
                <a:moveTo>
                  <a:pt x="31" y="0"/>
                </a:moveTo>
                <a:lnTo>
                  <a:pt x="0" y="16"/>
                </a:lnTo>
                <a:lnTo>
                  <a:pt x="63" y="183"/>
                </a:lnTo>
                <a:lnTo>
                  <a:pt x="94" y="284"/>
                </a:lnTo>
                <a:lnTo>
                  <a:pt x="110" y="300"/>
                </a:lnTo>
                <a:lnTo>
                  <a:pt x="173" y="384"/>
                </a:lnTo>
                <a:lnTo>
                  <a:pt x="267" y="468"/>
                </a:lnTo>
                <a:lnTo>
                  <a:pt x="377" y="568"/>
                </a:lnTo>
                <a:lnTo>
                  <a:pt x="503" y="635"/>
                </a:lnTo>
                <a:lnTo>
                  <a:pt x="629" y="685"/>
                </a:lnTo>
                <a:lnTo>
                  <a:pt x="629" y="668"/>
                </a:lnTo>
                <a:lnTo>
                  <a:pt x="629" y="685"/>
                </a:lnTo>
                <a:lnTo>
                  <a:pt x="739" y="718"/>
                </a:lnTo>
                <a:lnTo>
                  <a:pt x="865" y="752"/>
                </a:lnTo>
                <a:lnTo>
                  <a:pt x="1101" y="769"/>
                </a:lnTo>
                <a:lnTo>
                  <a:pt x="1101" y="735"/>
                </a:lnTo>
                <a:lnTo>
                  <a:pt x="881" y="718"/>
                </a:lnTo>
                <a:lnTo>
                  <a:pt x="755" y="685"/>
                </a:lnTo>
                <a:lnTo>
                  <a:pt x="645" y="652"/>
                </a:lnTo>
                <a:lnTo>
                  <a:pt x="629" y="652"/>
                </a:lnTo>
                <a:lnTo>
                  <a:pt x="519" y="601"/>
                </a:lnTo>
                <a:lnTo>
                  <a:pt x="393" y="535"/>
                </a:lnTo>
                <a:lnTo>
                  <a:pt x="283" y="434"/>
                </a:lnTo>
                <a:lnTo>
                  <a:pt x="188" y="351"/>
                </a:lnTo>
                <a:lnTo>
                  <a:pt x="126" y="267"/>
                </a:lnTo>
                <a:lnTo>
                  <a:pt x="110" y="284"/>
                </a:lnTo>
                <a:lnTo>
                  <a:pt x="126" y="284"/>
                </a:lnTo>
                <a:lnTo>
                  <a:pt x="94" y="183"/>
                </a:lnTo>
                <a:lnTo>
                  <a:pt x="31" y="0"/>
                </a:lnTo>
                <a:close/>
              </a:path>
            </a:pathLst>
          </a:custGeom>
          <a:solidFill>
            <a:srgbClr val="F9152B"/>
          </a:solidFill>
          <a:ln w="9360" cap="sq">
            <a:solidFill>
              <a:srgbClr val="F9152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688" name="Rectangle 21">
            <a:extLst>
              <a:ext uri="{FF2B5EF4-FFF2-40B4-BE49-F238E27FC236}">
                <a16:creationId xmlns:a16="http://schemas.microsoft.com/office/drawing/2014/main" id="{09E21746-282D-4EB1-94AE-C2D0788D41C4}"/>
              </a:ext>
            </a:extLst>
          </p:cNvPr>
          <p:cNvSpPr>
            <a:spLocks noChangeArrowheads="1"/>
          </p:cNvSpPr>
          <p:nvPr/>
        </p:nvSpPr>
        <p:spPr bwMode="auto">
          <a:xfrm>
            <a:off x="2749550" y="3640139"/>
            <a:ext cx="2954338"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8689" name="Rectangle 22">
            <a:extLst>
              <a:ext uri="{FF2B5EF4-FFF2-40B4-BE49-F238E27FC236}">
                <a16:creationId xmlns:a16="http://schemas.microsoft.com/office/drawing/2014/main" id="{75744D70-91AA-4EB7-B353-3C83A4162464}"/>
              </a:ext>
            </a:extLst>
          </p:cNvPr>
          <p:cNvSpPr>
            <a:spLocks noChangeArrowheads="1"/>
          </p:cNvSpPr>
          <p:nvPr/>
        </p:nvSpPr>
        <p:spPr bwMode="auto">
          <a:xfrm>
            <a:off x="3254375" y="3695700"/>
            <a:ext cx="2020888"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000">
                <a:latin typeface="Arial" panose="020B0604020202020204" pitchFamily="34" charset="0"/>
              </a:rPr>
              <a:t>Tìm hiểu </a:t>
            </a:r>
          </a:p>
          <a:p>
            <a:pPr algn="ctr">
              <a:lnSpc>
                <a:spcPct val="100000"/>
              </a:lnSpc>
              <a:spcBef>
                <a:spcPts val="1200"/>
              </a:spcBef>
              <a:buClrTx/>
            </a:pPr>
            <a:r>
              <a:rPr lang="en-US" altLang="en-US" sz="2000">
                <a:latin typeface="Arial" panose="020B0604020202020204" pitchFamily="34" charset="0"/>
              </a:rPr>
              <a:t>và phân tích miền</a:t>
            </a:r>
          </a:p>
        </p:txBody>
      </p:sp>
      <p:sp>
        <p:nvSpPr>
          <p:cNvPr id="28690" name="Rectangle 24">
            <a:extLst>
              <a:ext uri="{FF2B5EF4-FFF2-40B4-BE49-F238E27FC236}">
                <a16:creationId xmlns:a16="http://schemas.microsoft.com/office/drawing/2014/main" id="{A4981D66-529C-4E65-A56B-26C4A555AF0B}"/>
              </a:ext>
            </a:extLst>
          </p:cNvPr>
          <p:cNvSpPr>
            <a:spLocks noChangeArrowheads="1"/>
          </p:cNvSpPr>
          <p:nvPr/>
        </p:nvSpPr>
        <p:spPr bwMode="auto">
          <a:xfrm>
            <a:off x="6713538" y="3657601"/>
            <a:ext cx="2432050"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8691" name="Rectangle 25">
            <a:extLst>
              <a:ext uri="{FF2B5EF4-FFF2-40B4-BE49-F238E27FC236}">
                <a16:creationId xmlns:a16="http://schemas.microsoft.com/office/drawing/2014/main" id="{FFA331A2-CD07-41F0-B924-3FA430E5FDBD}"/>
              </a:ext>
            </a:extLst>
          </p:cNvPr>
          <p:cNvSpPr>
            <a:spLocks noChangeArrowheads="1"/>
          </p:cNvSpPr>
          <p:nvPr/>
        </p:nvSpPr>
        <p:spPr bwMode="auto">
          <a:xfrm>
            <a:off x="7088189" y="3741739"/>
            <a:ext cx="1368425" cy="76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000">
                <a:latin typeface="Arial" panose="020B0604020202020204" pitchFamily="34" charset="0"/>
              </a:rPr>
              <a:t>Đánh giá và</a:t>
            </a:r>
          </a:p>
          <a:p>
            <a:pPr algn="ctr">
              <a:lnSpc>
                <a:spcPct val="100000"/>
              </a:lnSpc>
              <a:spcBef>
                <a:spcPts val="1200"/>
              </a:spcBef>
              <a:buClrTx/>
            </a:pPr>
            <a:r>
              <a:rPr lang="en-US" altLang="en-US" sz="2000">
                <a:latin typeface="Arial" panose="020B0604020202020204" pitchFamily="34" charset="0"/>
              </a:rPr>
              <a:t>Thống nhất</a:t>
            </a:r>
          </a:p>
        </p:txBody>
      </p:sp>
      <p:sp>
        <p:nvSpPr>
          <p:cNvPr id="28692" name="Rectangle 27">
            <a:extLst>
              <a:ext uri="{FF2B5EF4-FFF2-40B4-BE49-F238E27FC236}">
                <a16:creationId xmlns:a16="http://schemas.microsoft.com/office/drawing/2014/main" id="{C2852DEA-8990-49D6-A866-46CDE2E3D84C}"/>
              </a:ext>
            </a:extLst>
          </p:cNvPr>
          <p:cNvSpPr>
            <a:spLocks noChangeArrowheads="1"/>
          </p:cNvSpPr>
          <p:nvPr/>
        </p:nvSpPr>
        <p:spPr bwMode="auto">
          <a:xfrm>
            <a:off x="5127625" y="3124201"/>
            <a:ext cx="17018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000">
                <a:solidFill>
                  <a:srgbClr val="5F5F5F"/>
                </a:solidFill>
                <a:latin typeface="Times New Roman" panose="02020603050405020304" pitchFamily="18" charset="0"/>
              </a:rPr>
              <a:t>Đề nghị thay thế</a:t>
            </a:r>
            <a:endParaRPr lang="en-US" altLang="en-US" sz="2000">
              <a:solidFill>
                <a:srgbClr val="009999"/>
              </a:solidFill>
              <a:latin typeface="Comic Sans MS" panose="030F0702030302020204" pitchFamily="66" charset="0"/>
            </a:endParaRPr>
          </a:p>
        </p:txBody>
      </p:sp>
      <p:sp>
        <p:nvSpPr>
          <p:cNvPr id="28693" name="Rectangle 28">
            <a:extLst>
              <a:ext uri="{FF2B5EF4-FFF2-40B4-BE49-F238E27FC236}">
                <a16:creationId xmlns:a16="http://schemas.microsoft.com/office/drawing/2014/main" id="{2A6D636E-D8C3-4BCB-86D0-4027662256BE}"/>
              </a:ext>
            </a:extLst>
          </p:cNvPr>
          <p:cNvSpPr>
            <a:spLocks noChangeArrowheads="1"/>
          </p:cNvSpPr>
          <p:nvPr/>
        </p:nvSpPr>
        <p:spPr bwMode="auto">
          <a:xfrm>
            <a:off x="6919913" y="4826000"/>
            <a:ext cx="20193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8694" name="Rectangle 29">
            <a:extLst>
              <a:ext uri="{FF2B5EF4-FFF2-40B4-BE49-F238E27FC236}">
                <a16:creationId xmlns:a16="http://schemas.microsoft.com/office/drawing/2014/main" id="{9B7F3332-610F-41BA-B77D-2C3D0614BB54}"/>
              </a:ext>
            </a:extLst>
          </p:cNvPr>
          <p:cNvSpPr>
            <a:spLocks noChangeArrowheads="1"/>
          </p:cNvSpPr>
          <p:nvPr/>
        </p:nvSpPr>
        <p:spPr bwMode="auto">
          <a:xfrm>
            <a:off x="7026276" y="4879975"/>
            <a:ext cx="1952625"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000">
                <a:solidFill>
                  <a:srgbClr val="009999"/>
                </a:solidFill>
                <a:latin typeface="Comic Sans MS" panose="030F0702030302020204" pitchFamily="66" charset="0"/>
              </a:rPr>
              <a:t>Yêu cầu </a:t>
            </a:r>
          </a:p>
          <a:p>
            <a:pPr algn="ctr">
              <a:lnSpc>
                <a:spcPct val="100000"/>
              </a:lnSpc>
              <a:spcBef>
                <a:spcPts val="1200"/>
              </a:spcBef>
              <a:buClrTx/>
            </a:pPr>
            <a:r>
              <a:rPr lang="en-US" altLang="en-US" sz="2000">
                <a:solidFill>
                  <a:srgbClr val="009999"/>
                </a:solidFill>
                <a:latin typeface="Comic Sans MS" panose="030F0702030302020204" pitchFamily="66" charset="0"/>
              </a:rPr>
              <a:t>đ</a:t>
            </a:r>
            <a:r>
              <a:rPr lang="vi-VN" altLang="en-US" sz="2000">
                <a:solidFill>
                  <a:srgbClr val="009999"/>
                </a:solidFill>
                <a:latin typeface="Comic Sans MS" panose="030F0702030302020204" pitchFamily="66" charset="0"/>
              </a:rPr>
              <a:t>ư</a:t>
            </a:r>
            <a:r>
              <a:rPr lang="en-US" altLang="en-US" sz="2000">
                <a:solidFill>
                  <a:srgbClr val="009999"/>
                </a:solidFill>
                <a:latin typeface="Comic Sans MS" panose="030F0702030302020204" pitchFamily="66" charset="0"/>
              </a:rPr>
              <a:t>ợc thống nhất</a:t>
            </a:r>
          </a:p>
        </p:txBody>
      </p:sp>
      <p:sp>
        <p:nvSpPr>
          <p:cNvPr id="28695" name="Rectangle 31">
            <a:extLst>
              <a:ext uri="{FF2B5EF4-FFF2-40B4-BE49-F238E27FC236}">
                <a16:creationId xmlns:a16="http://schemas.microsoft.com/office/drawing/2014/main" id="{7CEEE37B-5F7F-4ECC-B278-0FCA7A47D93D}"/>
              </a:ext>
            </a:extLst>
          </p:cNvPr>
          <p:cNvSpPr>
            <a:spLocks noChangeArrowheads="1"/>
          </p:cNvSpPr>
          <p:nvPr/>
        </p:nvSpPr>
        <p:spPr bwMode="auto">
          <a:xfrm>
            <a:off x="5175251" y="6173789"/>
            <a:ext cx="180657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000">
                <a:solidFill>
                  <a:srgbClr val="009999"/>
                </a:solidFill>
                <a:latin typeface="Comic Sans MS" panose="030F0702030302020204" pitchFamily="66" charset="0"/>
              </a:rPr>
              <a:t>Tài liệu yêu cầu</a:t>
            </a:r>
          </a:p>
        </p:txBody>
      </p:sp>
      <p:sp>
        <p:nvSpPr>
          <p:cNvPr id="28696" name="Rectangle 32">
            <a:extLst>
              <a:ext uri="{FF2B5EF4-FFF2-40B4-BE49-F238E27FC236}">
                <a16:creationId xmlns:a16="http://schemas.microsoft.com/office/drawing/2014/main" id="{918718F2-839A-4DA3-880B-3435E1E5BAC9}"/>
              </a:ext>
            </a:extLst>
          </p:cNvPr>
          <p:cNvSpPr>
            <a:spLocks noChangeArrowheads="1"/>
          </p:cNvSpPr>
          <p:nvPr/>
        </p:nvSpPr>
        <p:spPr bwMode="auto">
          <a:xfrm>
            <a:off x="2841626" y="4826000"/>
            <a:ext cx="1927225"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8697" name="Rectangle 33">
            <a:extLst>
              <a:ext uri="{FF2B5EF4-FFF2-40B4-BE49-F238E27FC236}">
                <a16:creationId xmlns:a16="http://schemas.microsoft.com/office/drawing/2014/main" id="{9BF56CAA-3466-47F4-BA3A-7A18E48A14D0}"/>
              </a:ext>
            </a:extLst>
          </p:cNvPr>
          <p:cNvSpPr>
            <a:spLocks noChangeArrowheads="1"/>
          </p:cNvSpPr>
          <p:nvPr/>
        </p:nvSpPr>
        <p:spPr bwMode="auto">
          <a:xfrm>
            <a:off x="2130426" y="4819650"/>
            <a:ext cx="2297113"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000">
                <a:solidFill>
                  <a:srgbClr val="009999"/>
                </a:solidFill>
                <a:latin typeface="Comic Sans MS" panose="030F0702030302020204" pitchFamily="66" charset="0"/>
              </a:rPr>
              <a:t>Yêu cầu</a:t>
            </a:r>
          </a:p>
          <a:p>
            <a:pPr algn="ctr">
              <a:lnSpc>
                <a:spcPct val="100000"/>
              </a:lnSpc>
              <a:spcBef>
                <a:spcPts val="1200"/>
              </a:spcBef>
              <a:buClrTx/>
            </a:pPr>
            <a:r>
              <a:rPr lang="en-US" altLang="en-US" sz="2000">
                <a:solidFill>
                  <a:srgbClr val="009999"/>
                </a:solidFill>
                <a:latin typeface="Comic Sans MS" panose="030F0702030302020204" pitchFamily="66" charset="0"/>
              </a:rPr>
              <a:t>Đ</a:t>
            </a:r>
            <a:r>
              <a:rPr lang="vi-VN" altLang="en-US" sz="2000">
                <a:solidFill>
                  <a:srgbClr val="009999"/>
                </a:solidFill>
                <a:latin typeface="Comic Sans MS" panose="030F0702030302020204" pitchFamily="66" charset="0"/>
              </a:rPr>
              <a:t>ư</a:t>
            </a:r>
            <a:r>
              <a:rPr lang="en-US" altLang="en-US" sz="2000">
                <a:solidFill>
                  <a:srgbClr val="009999"/>
                </a:solidFill>
                <a:latin typeface="Comic Sans MS" panose="030F0702030302020204" pitchFamily="66" charset="0"/>
              </a:rPr>
              <a:t>ợc hợp nhất</a:t>
            </a:r>
          </a:p>
        </p:txBody>
      </p:sp>
      <p:sp>
        <p:nvSpPr>
          <p:cNvPr id="28698" name="Rectangle 36">
            <a:extLst>
              <a:ext uri="{FF2B5EF4-FFF2-40B4-BE49-F238E27FC236}">
                <a16:creationId xmlns:a16="http://schemas.microsoft.com/office/drawing/2014/main" id="{922CE1F7-426B-4261-A8D4-D479539BE468}"/>
              </a:ext>
            </a:extLst>
          </p:cNvPr>
          <p:cNvSpPr>
            <a:spLocks noChangeArrowheads="1"/>
          </p:cNvSpPr>
          <p:nvPr/>
        </p:nvSpPr>
        <p:spPr bwMode="auto">
          <a:xfrm>
            <a:off x="6977064" y="5756276"/>
            <a:ext cx="2363787"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000">
                <a:latin typeface="Arial" panose="020B0604020202020204" pitchFamily="34" charset="0"/>
              </a:rPr>
              <a:t>Đặc tả và viết tài liệu</a:t>
            </a:r>
          </a:p>
        </p:txBody>
      </p:sp>
      <p:sp>
        <p:nvSpPr>
          <p:cNvPr id="28699" name="Rectangle 38">
            <a:extLst>
              <a:ext uri="{FF2B5EF4-FFF2-40B4-BE49-F238E27FC236}">
                <a16:creationId xmlns:a16="http://schemas.microsoft.com/office/drawing/2014/main" id="{B3CB18BD-FC01-474E-913D-BB9130BB0961}"/>
              </a:ext>
            </a:extLst>
          </p:cNvPr>
          <p:cNvSpPr>
            <a:spLocks noChangeArrowheads="1"/>
          </p:cNvSpPr>
          <p:nvPr/>
        </p:nvSpPr>
        <p:spPr bwMode="auto">
          <a:xfrm>
            <a:off x="2955926" y="5535614"/>
            <a:ext cx="2430463" cy="782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8700" name="Rectangle 39">
            <a:extLst>
              <a:ext uri="{FF2B5EF4-FFF2-40B4-BE49-F238E27FC236}">
                <a16:creationId xmlns:a16="http://schemas.microsoft.com/office/drawing/2014/main" id="{51980372-E5CD-4ED5-8F92-DBB0932F7B16}"/>
              </a:ext>
            </a:extLst>
          </p:cNvPr>
          <p:cNvSpPr>
            <a:spLocks noChangeArrowheads="1"/>
          </p:cNvSpPr>
          <p:nvPr/>
        </p:nvSpPr>
        <p:spPr bwMode="auto">
          <a:xfrm>
            <a:off x="3600450" y="5521326"/>
            <a:ext cx="121285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000">
                <a:latin typeface="Arial" panose="020B0604020202020204" pitchFamily="34" charset="0"/>
              </a:rPr>
              <a:t>Thảm định</a:t>
            </a:r>
          </a:p>
        </p:txBody>
      </p:sp>
      <p:sp>
        <p:nvSpPr>
          <p:cNvPr id="28701" name="Rectangle 40">
            <a:extLst>
              <a:ext uri="{FF2B5EF4-FFF2-40B4-BE49-F238E27FC236}">
                <a16:creationId xmlns:a16="http://schemas.microsoft.com/office/drawing/2014/main" id="{D24C306C-4839-4FBD-87F8-5B2264AB0FED}"/>
              </a:ext>
            </a:extLst>
          </p:cNvPr>
          <p:cNvSpPr>
            <a:spLocks noChangeArrowheads="1"/>
          </p:cNvSpPr>
          <p:nvPr/>
        </p:nvSpPr>
        <p:spPr bwMode="auto">
          <a:xfrm>
            <a:off x="3405188" y="5813426"/>
            <a:ext cx="16256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000">
                <a:latin typeface="Arial" panose="020B0604020202020204" pitchFamily="34" charset="0"/>
              </a:rPr>
              <a:t>&amp; Kiểm chứng</a:t>
            </a:r>
          </a:p>
        </p:txBody>
      </p:sp>
      <p:sp>
        <p:nvSpPr>
          <p:cNvPr id="28702" name="Oval 41">
            <a:extLst>
              <a:ext uri="{FF2B5EF4-FFF2-40B4-BE49-F238E27FC236}">
                <a16:creationId xmlns:a16="http://schemas.microsoft.com/office/drawing/2014/main" id="{F21A006C-6DE0-4ADD-9FC9-B0F300CC9970}"/>
              </a:ext>
            </a:extLst>
          </p:cNvPr>
          <p:cNvSpPr>
            <a:spLocks noChangeArrowheads="1"/>
          </p:cNvSpPr>
          <p:nvPr/>
        </p:nvSpPr>
        <p:spPr bwMode="auto">
          <a:xfrm>
            <a:off x="5386389" y="4679951"/>
            <a:ext cx="204787" cy="180975"/>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8703" name="Text Box 42">
            <a:extLst>
              <a:ext uri="{FF2B5EF4-FFF2-40B4-BE49-F238E27FC236}">
                <a16:creationId xmlns:a16="http://schemas.microsoft.com/office/drawing/2014/main" id="{38EF5446-5611-4EED-A204-28422F8F128E}"/>
              </a:ext>
            </a:extLst>
          </p:cNvPr>
          <p:cNvSpPr txBox="1">
            <a:spLocks noChangeArrowheads="1"/>
          </p:cNvSpPr>
          <p:nvPr/>
        </p:nvSpPr>
        <p:spPr bwMode="auto">
          <a:xfrm>
            <a:off x="1752600" y="914400"/>
            <a:ext cx="8839200"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buClr>
                <a:srgbClr val="800080"/>
              </a:buClr>
              <a:buSzPct val="70000"/>
              <a:buFont typeface="Wingdings" panose="05000000000000000000" pitchFamily="2" charset="2"/>
              <a:buChar char=""/>
            </a:pPr>
            <a:r>
              <a:rPr lang="en-US" altLang="en-US"/>
              <a:t>Giai đoạn phân tích yêu cầu đ</a:t>
            </a:r>
            <a:r>
              <a:rPr lang="vi-VN" altLang="en-US"/>
              <a:t>ư</a:t>
            </a:r>
            <a:r>
              <a:rPr lang="en-US" altLang="en-US"/>
              <a:t>ợc yêu cầu bởi sự phụ thuộc dữ liệu</a:t>
            </a:r>
          </a:p>
          <a:p>
            <a:pPr>
              <a:lnSpc>
                <a:spcPct val="100000"/>
              </a:lnSpc>
              <a:buClr>
                <a:srgbClr val="800080"/>
              </a:buClr>
              <a:buSzPct val="70000"/>
              <a:buFont typeface="Wingdings" panose="05000000000000000000" pitchFamily="2" charset="2"/>
              <a:buChar char=""/>
            </a:pPr>
            <a:r>
              <a:rPr lang="en-US" altLang="en-US"/>
              <a:t>Không theo trình tự nghiêm ngặt: Xen kẽ, Trùng lặp, Quay lui</a:t>
            </a:r>
          </a:p>
          <a:p>
            <a:pPr>
              <a:buClr>
                <a:srgbClr val="800080"/>
              </a:buClr>
              <a:buSzPct val="70000"/>
              <a:buFont typeface="Wingdings" panose="05000000000000000000" pitchFamily="2" charset="2"/>
              <a:buChar char=""/>
            </a:pPr>
            <a:r>
              <a:rPr lang="en-US" altLang="en-US"/>
              <a:t>Chu kì bị lặp lại vì sửa lỗi và những yêu cầu liên quan trong quá trình phân tích yêu cầu, phát triển phần mềm và sau khi triển khai</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a:extLst>
              <a:ext uri="{FF2B5EF4-FFF2-40B4-BE49-F238E27FC236}">
                <a16:creationId xmlns:a16="http://schemas.microsoft.com/office/drawing/2014/main" id="{64564315-8404-48D9-AC80-9206899169A3}"/>
              </a:ext>
            </a:extLst>
          </p:cNvPr>
          <p:cNvSpPr txBox="1">
            <a:spLocks noChangeArrowheads="1"/>
          </p:cNvSpPr>
          <p:nvPr/>
        </p:nvSpPr>
        <p:spPr bwMode="auto">
          <a:xfrm>
            <a:off x="1828801" y="3048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RE Overview: What is Requirements Engineering?</a:t>
            </a:r>
          </a:p>
        </p:txBody>
      </p:sp>
      <p:sp>
        <p:nvSpPr>
          <p:cNvPr id="30723" name="Text Box 2">
            <a:extLst>
              <a:ext uri="{FF2B5EF4-FFF2-40B4-BE49-F238E27FC236}">
                <a16:creationId xmlns:a16="http://schemas.microsoft.com/office/drawing/2014/main" id="{34AE840C-3B9D-49AC-9E0C-7017C294F4F6}"/>
              </a:ext>
            </a:extLst>
          </p:cNvPr>
          <p:cNvSpPr txBox="1">
            <a:spLocks noChangeArrowheads="1"/>
          </p:cNvSpPr>
          <p:nvPr/>
        </p:nvSpPr>
        <p:spPr bwMode="auto">
          <a:xfrm>
            <a:off x="1524000" y="1173163"/>
            <a:ext cx="9029700" cy="508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lvl="1">
              <a:lnSpc>
                <a:spcPct val="140000"/>
              </a:lnSpc>
              <a:spcBef>
                <a:spcPts val="200"/>
              </a:spcBef>
              <a:buClr>
                <a:srgbClr val="800080"/>
              </a:buClr>
              <a:buFont typeface="Century" panose="02040604050505020304" pitchFamily="18" charset="0"/>
              <a:buChar char="–"/>
            </a:pPr>
            <a:r>
              <a:rPr lang="en-US" altLang="en-US">
                <a:solidFill>
                  <a:srgbClr val="5F5F5F"/>
                </a:solidFill>
              </a:rPr>
              <a:t>Thế giới vấn đề và không gian máy</a:t>
            </a:r>
          </a:p>
          <a:p>
            <a:pPr lvl="1">
              <a:lnSpc>
                <a:spcPct val="140000"/>
              </a:lnSpc>
              <a:spcBef>
                <a:spcPts val="200"/>
              </a:spcBef>
              <a:buClr>
                <a:srgbClr val="800080"/>
              </a:buClr>
              <a:buFont typeface="Century" panose="02040604050505020304" pitchFamily="18" charset="0"/>
              <a:buChar char="–"/>
            </a:pPr>
            <a:r>
              <a:rPr lang="en-US" altLang="en-US">
                <a:solidFill>
                  <a:srgbClr val="5F5F5F"/>
                </a:solidFill>
              </a:rPr>
              <a:t>Phạm vi của phân tích yêu cầu: WHY, WHAT và WHO ?</a:t>
            </a:r>
          </a:p>
          <a:p>
            <a:pPr lvl="1">
              <a:lnSpc>
                <a:spcPct val="140000"/>
              </a:lnSpc>
              <a:spcBef>
                <a:spcPts val="200"/>
              </a:spcBef>
              <a:buClr>
                <a:srgbClr val="800080"/>
              </a:buClr>
              <a:buFont typeface="Century" panose="02040604050505020304" pitchFamily="18" charset="0"/>
              <a:buChar char="–"/>
            </a:pPr>
            <a:r>
              <a:rPr lang="en-US" altLang="en-US">
                <a:solidFill>
                  <a:srgbClr val="5F5F5F"/>
                </a:solidFill>
              </a:rPr>
              <a:t>Những yêu cầu trong vòng đời của phần mềm</a:t>
            </a:r>
          </a:p>
          <a:p>
            <a:pPr lvl="1">
              <a:lnSpc>
                <a:spcPct val="140000"/>
              </a:lnSpc>
              <a:spcBef>
                <a:spcPts val="200"/>
              </a:spcBef>
              <a:buClr>
                <a:srgbClr val="800080"/>
              </a:buClr>
              <a:buFont typeface="Century" panose="02040604050505020304" pitchFamily="18" charset="0"/>
              <a:buChar char="–"/>
            </a:pPr>
            <a:r>
              <a:rPr lang="en-US" altLang="en-US">
                <a:solidFill>
                  <a:srgbClr val="5F5F5F"/>
                </a:solidFill>
              </a:rPr>
              <a:t>Các kiểu phát biểu: phát biểu mô tả - phát biểu mong muốn</a:t>
            </a:r>
          </a:p>
          <a:p>
            <a:pPr lvl="1">
              <a:lnSpc>
                <a:spcPct val="140000"/>
              </a:lnSpc>
              <a:spcBef>
                <a:spcPts val="200"/>
              </a:spcBef>
              <a:buClr>
                <a:srgbClr val="800080"/>
              </a:buClr>
              <a:buFont typeface="Century" panose="02040604050505020304" pitchFamily="18" charset="0"/>
              <a:buChar char="–"/>
            </a:pPr>
            <a:r>
              <a:rPr lang="en-US" altLang="en-US">
                <a:solidFill>
                  <a:srgbClr val="5F5F5F"/>
                </a:solidFill>
              </a:rPr>
              <a:t>Phân loại yêu cầu: yêu cầu chức năng – yêu cầu phi chức năng</a:t>
            </a:r>
          </a:p>
          <a:p>
            <a:pPr lvl="1">
              <a:lnSpc>
                <a:spcPct val="140000"/>
              </a:lnSpc>
              <a:spcBef>
                <a:spcPts val="200"/>
              </a:spcBef>
              <a:buClr>
                <a:srgbClr val="800080"/>
              </a:buClr>
              <a:buFont typeface="Century" panose="02040604050505020304" pitchFamily="18" charset="0"/>
              <a:buChar char="–"/>
            </a:pPr>
            <a:r>
              <a:rPr lang="en-US" altLang="en-US">
                <a:solidFill>
                  <a:srgbClr val="5F5F5F"/>
                </a:solidFill>
              </a:rPr>
              <a:t>Vòng đời của yêu cầu: Tác nhân – Quá Trình – Sản Phẩm</a:t>
            </a:r>
          </a:p>
          <a:p>
            <a:pPr lvl="1">
              <a:lnSpc>
                <a:spcPct val="140000"/>
              </a:lnSpc>
              <a:spcBef>
                <a:spcPts val="200"/>
              </a:spcBef>
              <a:buClr>
                <a:srgbClr val="800080"/>
              </a:buClr>
              <a:buFont typeface="Century" panose="02040604050505020304" pitchFamily="18" charset="0"/>
              <a:buChar char="–"/>
            </a:pPr>
            <a:r>
              <a:rPr lang="en-US" altLang="en-US" b="1"/>
              <a:t>Chất l</a:t>
            </a:r>
            <a:r>
              <a:rPr lang="vi-VN" altLang="en-US" b="1"/>
              <a:t>ư</a:t>
            </a:r>
            <a:r>
              <a:rPr lang="en-US" altLang="en-US" b="1"/>
              <a:t>ợng mục tiêu và phòng tránh lỗi</a:t>
            </a:r>
          </a:p>
          <a:p>
            <a:pPr lvl="1">
              <a:lnSpc>
                <a:spcPct val="140000"/>
              </a:lnSpc>
              <a:spcBef>
                <a:spcPts val="200"/>
              </a:spcBef>
              <a:buClr>
                <a:srgbClr val="800080"/>
              </a:buClr>
              <a:buFont typeface="Century" panose="02040604050505020304" pitchFamily="18" charset="0"/>
              <a:buChar char="–"/>
            </a:pPr>
            <a:r>
              <a:rPr lang="en-US" altLang="en-US" b="1"/>
              <a:t>Các kiểu dự án phần mềm</a:t>
            </a:r>
          </a:p>
          <a:p>
            <a:pPr lvl="1">
              <a:lnSpc>
                <a:spcPct val="140000"/>
              </a:lnSpc>
              <a:spcBef>
                <a:spcPts val="300"/>
              </a:spcBef>
              <a:buClr>
                <a:srgbClr val="800080"/>
              </a:buClr>
              <a:buFont typeface="Century" panose="02040604050505020304" pitchFamily="18" charset="0"/>
              <a:buChar char="–"/>
            </a:pPr>
            <a:r>
              <a:rPr lang="en-US" altLang="en-US" b="1"/>
              <a:t>Một số quy tắc khác liên quan</a:t>
            </a:r>
          </a:p>
        </p:txBody>
      </p:sp>
      <p:pic>
        <p:nvPicPr>
          <p:cNvPr id="30724" name="Picture 4">
            <a:extLst>
              <a:ext uri="{FF2B5EF4-FFF2-40B4-BE49-F238E27FC236}">
                <a16:creationId xmlns:a16="http://schemas.microsoft.com/office/drawing/2014/main" id="{B3900B6A-BB76-427C-A592-906B82408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2426" y="4451350"/>
            <a:ext cx="815975" cy="882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a:extLst>
              <a:ext uri="{FF2B5EF4-FFF2-40B4-BE49-F238E27FC236}">
                <a16:creationId xmlns:a16="http://schemas.microsoft.com/office/drawing/2014/main" id="{34EB0DFF-52AB-4209-9B07-A90451B4C16C}"/>
              </a:ext>
            </a:extLst>
          </p:cNvPr>
          <p:cNvSpPr txBox="1">
            <a:spLocks noChangeArrowheads="1"/>
          </p:cNvSpPr>
          <p:nvPr/>
        </p:nvSpPr>
        <p:spPr bwMode="auto">
          <a:xfrm>
            <a:off x="1828801" y="1524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Mục tiêu chất l</a:t>
            </a:r>
            <a:r>
              <a:rPr lang="vi-VN" altLang="en-US" sz="2800">
                <a:solidFill>
                  <a:srgbClr val="CC0000"/>
                </a:solidFill>
                <a:ea typeface="Symbol" panose="05050102010706020507" pitchFamily="18" charset="2"/>
                <a:cs typeface="Tahoma" panose="020B0604030504040204" pitchFamily="34" charset="0"/>
              </a:rPr>
              <a:t>ư</a:t>
            </a:r>
            <a:r>
              <a:rPr lang="en-US" altLang="en-US" sz="2800">
                <a:solidFill>
                  <a:srgbClr val="CC0000"/>
                </a:solidFill>
                <a:ea typeface="Symbol" panose="05050102010706020507" pitchFamily="18" charset="2"/>
                <a:cs typeface="Tahoma" panose="020B0604030504040204" pitchFamily="34" charset="0"/>
              </a:rPr>
              <a:t>ợng</a:t>
            </a:r>
            <a:endParaRPr lang="fr-FR" altLang="en-US" sz="2800">
              <a:solidFill>
                <a:srgbClr val="CC0000"/>
              </a:solidFill>
              <a:ea typeface="Symbol" panose="05050102010706020507" pitchFamily="18" charset="2"/>
              <a:cs typeface="Tahoma" panose="020B0604030504040204" pitchFamily="34" charset="0"/>
            </a:endParaRPr>
          </a:p>
        </p:txBody>
      </p:sp>
      <p:sp>
        <p:nvSpPr>
          <p:cNvPr id="41986" name="Text Box 2">
            <a:extLst>
              <a:ext uri="{FF2B5EF4-FFF2-40B4-BE49-F238E27FC236}">
                <a16:creationId xmlns:a16="http://schemas.microsoft.com/office/drawing/2014/main" id="{4B7A3B77-F425-4189-9EBD-9D35F6E01DA7}"/>
              </a:ext>
            </a:extLst>
          </p:cNvPr>
          <p:cNvSpPr txBox="1">
            <a:spLocks noChangeArrowheads="1"/>
          </p:cNvSpPr>
          <p:nvPr/>
        </p:nvSpPr>
        <p:spPr bwMode="auto">
          <a:xfrm>
            <a:off x="1676400" y="923925"/>
            <a:ext cx="8942388" cy="532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lnSpc>
                <a:spcPct val="100000"/>
              </a:lnSpc>
              <a:spcBef>
                <a:spcPts val="1238"/>
              </a:spcBef>
              <a:buClr>
                <a:srgbClr val="800080"/>
              </a:buClr>
              <a:buSzPct val="70000"/>
              <a:buFont typeface="Wingdings" panose="05000000000000000000" pitchFamily="2" charset="2"/>
              <a:buChar char=""/>
            </a:pPr>
            <a:r>
              <a:rPr lang="fr-FR" altLang="en-US">
                <a:effectLst>
                  <a:outerShdw blurRad="38100" dist="38100" dir="2700000" algn="tl">
                    <a:srgbClr val="C0C0C0"/>
                  </a:outerShdw>
                </a:effectLst>
              </a:rPr>
              <a:t>Hoàn thành mục tiêu, yêu cầu, giả định</a:t>
            </a:r>
            <a:endParaRPr lang="fr-FR" altLang="en-US"/>
          </a:p>
          <a:p>
            <a:pPr>
              <a:lnSpc>
                <a:spcPct val="100000"/>
              </a:lnSpc>
              <a:spcBef>
                <a:spcPts val="1375"/>
              </a:spcBef>
              <a:buClr>
                <a:srgbClr val="800080"/>
              </a:buClr>
              <a:buSzPct val="70000"/>
              <a:buFont typeface="Wingdings" panose="05000000000000000000" pitchFamily="2" charset="2"/>
              <a:buChar char=""/>
            </a:pPr>
            <a:r>
              <a:rPr lang="fr-FR" altLang="en-US">
                <a:effectLst>
                  <a:outerShdw blurRad="38100" dist="38100" dir="2700000" algn="tl">
                    <a:srgbClr val="C0C0C0"/>
                  </a:outerShdw>
                </a:effectLst>
              </a:rPr>
              <a:t>Các tài liệu yêu cầu phải nhất quán</a:t>
            </a:r>
            <a:endParaRPr lang="fr-FR" altLang="en-US"/>
          </a:p>
          <a:p>
            <a:pPr>
              <a:lnSpc>
                <a:spcPct val="100000"/>
              </a:lnSpc>
              <a:spcBef>
                <a:spcPts val="1375"/>
              </a:spcBef>
              <a:buClr>
                <a:srgbClr val="800080"/>
              </a:buClr>
              <a:buSzPct val="70000"/>
              <a:buFont typeface="Wingdings" panose="05000000000000000000" pitchFamily="2" charset="2"/>
              <a:buChar char=""/>
            </a:pPr>
            <a:r>
              <a:rPr lang="fr-FR" altLang="en-US">
                <a:effectLst>
                  <a:outerShdw blurRad="38100" dist="38100" dir="2700000" algn="tl">
                    <a:srgbClr val="C0C0C0"/>
                  </a:outerShdw>
                </a:effectLst>
              </a:rPr>
              <a:t>Đầy đủ yêu cầu, giả định, thuộc tính miền</a:t>
            </a:r>
            <a:endParaRPr lang="fr-FR" altLang="en-US"/>
          </a:p>
          <a:p>
            <a:pPr>
              <a:lnSpc>
                <a:spcPct val="100000"/>
              </a:lnSpc>
              <a:spcBef>
                <a:spcPts val="1375"/>
              </a:spcBef>
              <a:buClr>
                <a:srgbClr val="800080"/>
              </a:buClr>
              <a:buSzPct val="70000"/>
              <a:buFont typeface="Wingdings" panose="05000000000000000000" pitchFamily="2" charset="2"/>
              <a:buChar char=""/>
            </a:pPr>
            <a:r>
              <a:rPr lang="fr-FR" altLang="en-US">
                <a:effectLst>
                  <a:outerShdw blurRad="38100" dist="38100" dir="2700000" algn="tl">
                    <a:srgbClr val="C0C0C0"/>
                  </a:outerShdw>
                </a:effectLst>
              </a:rPr>
              <a:t>Tài liệu yêu cầu phải rõ ràng</a:t>
            </a:r>
            <a:endParaRPr lang="fr-FR" altLang="en-US"/>
          </a:p>
          <a:p>
            <a:pPr>
              <a:lnSpc>
                <a:spcPct val="100000"/>
              </a:lnSpc>
              <a:spcBef>
                <a:spcPts val="1375"/>
              </a:spcBef>
              <a:buClr>
                <a:srgbClr val="800080"/>
              </a:buClr>
              <a:buSzPct val="70000"/>
              <a:buFont typeface="Wingdings" panose="05000000000000000000" pitchFamily="2" charset="2"/>
              <a:buChar char=""/>
            </a:pPr>
            <a:r>
              <a:rPr lang="fr-FR" altLang="en-US">
                <a:effectLst>
                  <a:outerShdw blurRad="38100" dist="38100" dir="2700000" algn="tl">
                    <a:srgbClr val="C0C0C0"/>
                  </a:outerShdw>
                </a:effectLst>
              </a:rPr>
              <a:t>Yêu cầu và giả định có thể </a:t>
            </a:r>
            <a:r>
              <a:rPr lang="en-US" altLang="en-US">
                <a:effectLst>
                  <a:outerShdw blurRad="38100" dist="38100" dir="2700000" algn="tl">
                    <a:srgbClr val="C0C0C0"/>
                  </a:outerShdw>
                </a:effectLst>
              </a:rPr>
              <a:t>đo l</a:t>
            </a:r>
            <a:r>
              <a:rPr lang="vi-VN" altLang="en-US">
                <a:effectLst>
                  <a:outerShdw blurRad="38100" dist="38100" dir="2700000" algn="tl">
                    <a:srgbClr val="C0C0C0"/>
                  </a:outerShdw>
                </a:effectLst>
              </a:rPr>
              <a:t>ư</a:t>
            </a:r>
            <a:r>
              <a:rPr lang="en-US" altLang="en-US">
                <a:effectLst>
                  <a:outerShdw blurRad="38100" dist="38100" dir="2700000" algn="tl">
                    <a:srgbClr val="C0C0C0"/>
                  </a:outerShdw>
                </a:effectLst>
              </a:rPr>
              <a:t>ờng đ</a:t>
            </a:r>
            <a:r>
              <a:rPr lang="vi-VN" altLang="en-US">
                <a:effectLst>
                  <a:outerShdw blurRad="38100" dist="38100" dir="2700000" algn="tl">
                    <a:srgbClr val="C0C0C0"/>
                  </a:outerShdw>
                </a:effectLst>
              </a:rPr>
              <a:t>ư</a:t>
            </a:r>
            <a:r>
              <a:rPr lang="en-US" altLang="en-US">
                <a:effectLst>
                  <a:outerShdw blurRad="38100" dist="38100" dir="2700000" algn="tl">
                    <a:srgbClr val="C0C0C0"/>
                  </a:outerShdw>
                </a:effectLst>
              </a:rPr>
              <a:t>ợc</a:t>
            </a:r>
            <a:endParaRPr lang="fr-FR" altLang="en-US"/>
          </a:p>
          <a:p>
            <a:pPr>
              <a:lnSpc>
                <a:spcPct val="100000"/>
              </a:lnSpc>
              <a:spcBef>
                <a:spcPts val="1375"/>
              </a:spcBef>
              <a:buClr>
                <a:srgbClr val="800080"/>
              </a:buClr>
              <a:buSzPct val="70000"/>
              <a:buFont typeface="Wingdings" panose="05000000000000000000" pitchFamily="2" charset="2"/>
              <a:buChar char=""/>
            </a:pPr>
            <a:r>
              <a:rPr lang="fr-FR" altLang="en-US">
                <a:effectLst>
                  <a:outerShdw blurRad="38100" dist="38100" dir="2700000" algn="tl">
                    <a:srgbClr val="C0C0C0"/>
                  </a:outerShdw>
                </a:effectLst>
              </a:rPr>
              <a:t>Các yêu cầu, giả định thích hợp</a:t>
            </a:r>
            <a:endParaRPr lang="fr-FR" altLang="en-US"/>
          </a:p>
          <a:p>
            <a:pPr>
              <a:lnSpc>
                <a:spcPct val="100000"/>
              </a:lnSpc>
              <a:spcBef>
                <a:spcPts val="1375"/>
              </a:spcBef>
              <a:buClr>
                <a:srgbClr val="800080"/>
              </a:buClr>
              <a:buSzPct val="70000"/>
              <a:buFont typeface="Wingdings" panose="05000000000000000000" pitchFamily="2" charset="2"/>
              <a:buChar char=""/>
            </a:pPr>
            <a:r>
              <a:rPr lang="fr-FR" altLang="en-US">
                <a:effectLst>
                  <a:outerShdw blurRad="38100" dist="38100" dir="2700000" algn="tl">
                    <a:srgbClr val="C0C0C0"/>
                  </a:outerShdw>
                </a:effectLst>
              </a:rPr>
              <a:t>Yêu cầu khả thi</a:t>
            </a:r>
            <a:endParaRPr lang="fr-FR" altLang="en-US"/>
          </a:p>
          <a:p>
            <a:pPr>
              <a:lnSpc>
                <a:spcPct val="100000"/>
              </a:lnSpc>
              <a:spcBef>
                <a:spcPts val="1375"/>
              </a:spcBef>
              <a:buClr>
                <a:srgbClr val="800080"/>
              </a:buClr>
              <a:buSzPct val="70000"/>
              <a:buFont typeface="Wingdings" panose="05000000000000000000" pitchFamily="2" charset="2"/>
              <a:buChar char=""/>
            </a:pPr>
            <a:r>
              <a:rPr lang="fr-FR" altLang="en-US">
                <a:effectLst>
                  <a:outerShdw blurRad="38100" dist="38100" dir="2700000" algn="tl">
                    <a:srgbClr val="C0C0C0"/>
                  </a:outerShdw>
                </a:effectLst>
              </a:rPr>
              <a:t>Tài liệu yêu cầu dễ hiểu</a:t>
            </a:r>
            <a:endParaRPr lang="fr-FR" altLang="en-US"/>
          </a:p>
          <a:p>
            <a:pPr>
              <a:lnSpc>
                <a:spcPct val="100000"/>
              </a:lnSpc>
              <a:spcBef>
                <a:spcPts val="1375"/>
              </a:spcBef>
              <a:buClr>
                <a:srgbClr val="800080"/>
              </a:buClr>
              <a:buSzPct val="70000"/>
              <a:buFont typeface="Wingdings" panose="05000000000000000000" pitchFamily="2" charset="2"/>
              <a:buChar char=""/>
            </a:pPr>
            <a:r>
              <a:rPr lang="fr-FR" altLang="en-US">
                <a:effectLst>
                  <a:outerShdw blurRad="38100" dist="38100" dir="2700000" algn="tl">
                    <a:srgbClr val="C0C0C0"/>
                  </a:outerShdw>
                </a:effectLst>
              </a:rPr>
              <a:t>Tài liệu yêu cầu có cấu trúc tốt</a:t>
            </a:r>
            <a:endParaRPr lang="fr-FR" altLang="en-US"/>
          </a:p>
          <a:p>
            <a:pPr>
              <a:lnSpc>
                <a:spcPct val="100000"/>
              </a:lnSpc>
              <a:spcBef>
                <a:spcPts val="1375"/>
              </a:spcBef>
              <a:buClr>
                <a:srgbClr val="800080"/>
              </a:buClr>
              <a:buSzPct val="70000"/>
              <a:buFont typeface="Wingdings" panose="05000000000000000000" pitchFamily="2" charset="2"/>
              <a:buChar char=""/>
            </a:pPr>
            <a:r>
              <a:rPr lang="fr-FR" altLang="en-US">
                <a:effectLst>
                  <a:outerShdw blurRad="38100" dist="38100" dir="2700000" algn="tl">
                    <a:srgbClr val="C0C0C0"/>
                  </a:outerShdw>
                </a:effectLst>
              </a:rPr>
              <a:t>Có thể thay đổi tài liệu yêu cầu</a:t>
            </a:r>
            <a:endParaRPr lang="fr-FR" altLang="en-US"/>
          </a:p>
          <a:p>
            <a:pPr>
              <a:lnSpc>
                <a:spcPct val="100000"/>
              </a:lnSpc>
              <a:spcBef>
                <a:spcPts val="1375"/>
              </a:spcBef>
              <a:buClr>
                <a:srgbClr val="800080"/>
              </a:buClr>
              <a:buSzPct val="70000"/>
              <a:buFont typeface="Wingdings" panose="05000000000000000000" pitchFamily="2" charset="2"/>
              <a:buChar char=""/>
            </a:pPr>
            <a:r>
              <a:rPr lang="fr-FR" altLang="en-US">
                <a:effectLst>
                  <a:outerShdw blurRad="38100" dist="38100" dir="2700000" algn="tl">
                    <a:srgbClr val="C0C0C0"/>
                  </a:outerShdw>
                </a:effectLst>
              </a:rPr>
              <a:t>Có thể tìm nguồn gốc của các mục trong tài liệu yêu cầu</a:t>
            </a:r>
            <a:endParaRPr lang="fr-FR" altLang="en-US"/>
          </a:p>
        </p:txBody>
      </p:sp>
      <p:pic>
        <p:nvPicPr>
          <p:cNvPr id="32772" name="Picture 3">
            <a:extLst>
              <a:ext uri="{FF2B5EF4-FFF2-40B4-BE49-F238E27FC236}">
                <a16:creationId xmlns:a16="http://schemas.microsoft.com/office/drawing/2014/main" id="{32A0903F-0EC2-4668-B52F-99E440360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76201"/>
            <a:ext cx="763588" cy="847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A1FFF4A2-95A1-429B-87BA-405AB1A46869}"/>
              </a:ext>
            </a:extLst>
          </p:cNvPr>
          <p:cNvSpPr txBox="1">
            <a:spLocks noChangeArrowheads="1"/>
          </p:cNvSpPr>
          <p:nvPr/>
        </p:nvSpPr>
        <p:spPr bwMode="auto">
          <a:xfrm>
            <a:off x="2514601" y="304800"/>
            <a:ext cx="79676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fr-FR" altLang="en-US" sz="2800">
                <a:solidFill>
                  <a:srgbClr val="CC0000"/>
                </a:solidFill>
                <a:ea typeface="Symbol" panose="05050102010706020507" pitchFamily="18" charset="2"/>
                <a:cs typeface="Tahoma" panose="020B0604030504040204" pitchFamily="34" charset="0"/>
              </a:rPr>
              <a:t>Các loại lỗi và thiếu xót: Đa dạng</a:t>
            </a:r>
          </a:p>
        </p:txBody>
      </p:sp>
      <p:sp>
        <p:nvSpPr>
          <p:cNvPr id="34819" name="Text Box 2">
            <a:extLst>
              <a:ext uri="{FF2B5EF4-FFF2-40B4-BE49-F238E27FC236}">
                <a16:creationId xmlns:a16="http://schemas.microsoft.com/office/drawing/2014/main" id="{6C635743-A606-45C5-B499-E1C4FD93FCEF}"/>
              </a:ext>
            </a:extLst>
          </p:cNvPr>
          <p:cNvSpPr txBox="1">
            <a:spLocks noChangeArrowheads="1"/>
          </p:cNvSpPr>
          <p:nvPr/>
        </p:nvSpPr>
        <p:spPr bwMode="auto">
          <a:xfrm>
            <a:off x="2209801" y="1295400"/>
            <a:ext cx="7889875" cy="509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898525" algn="l"/>
                <a:tab pos="1812925" algn="l"/>
                <a:tab pos="2727325" algn="l"/>
                <a:tab pos="3641725" algn="l"/>
                <a:tab pos="4556125" algn="l"/>
                <a:tab pos="5470525" algn="l"/>
                <a:tab pos="6384925" algn="l"/>
                <a:tab pos="7299325" algn="l"/>
                <a:tab pos="8213725" algn="l"/>
                <a:tab pos="9128125" algn="l"/>
                <a:tab pos="10042525" algn="l"/>
                <a:tab pos="10045700" algn="l"/>
                <a:tab pos="10502900" algn="l"/>
                <a:tab pos="10506075" algn="l"/>
                <a:tab pos="10509250" algn="l"/>
                <a:tab pos="10512425"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898525" algn="l"/>
                <a:tab pos="1812925" algn="l"/>
                <a:tab pos="2727325" algn="l"/>
                <a:tab pos="3641725" algn="l"/>
                <a:tab pos="4556125" algn="l"/>
                <a:tab pos="5470525" algn="l"/>
                <a:tab pos="6384925" algn="l"/>
                <a:tab pos="7299325" algn="l"/>
                <a:tab pos="8213725" algn="l"/>
                <a:tab pos="9128125" algn="l"/>
                <a:tab pos="10042525" algn="l"/>
                <a:tab pos="10045700" algn="l"/>
                <a:tab pos="10502900" algn="l"/>
                <a:tab pos="10506075" algn="l"/>
                <a:tab pos="10509250" algn="l"/>
                <a:tab pos="10512425"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898525" algn="l"/>
                <a:tab pos="1812925" algn="l"/>
                <a:tab pos="2727325" algn="l"/>
                <a:tab pos="3641725" algn="l"/>
                <a:tab pos="4556125" algn="l"/>
                <a:tab pos="5470525" algn="l"/>
                <a:tab pos="6384925" algn="l"/>
                <a:tab pos="7299325" algn="l"/>
                <a:tab pos="8213725" algn="l"/>
                <a:tab pos="9128125" algn="l"/>
                <a:tab pos="10042525" algn="l"/>
                <a:tab pos="10045700" algn="l"/>
                <a:tab pos="10502900" algn="l"/>
                <a:tab pos="10506075" algn="l"/>
                <a:tab pos="10509250" algn="l"/>
                <a:tab pos="10512425"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898525" algn="l"/>
                <a:tab pos="1812925" algn="l"/>
                <a:tab pos="2727325" algn="l"/>
                <a:tab pos="3641725" algn="l"/>
                <a:tab pos="4556125" algn="l"/>
                <a:tab pos="5470525" algn="l"/>
                <a:tab pos="6384925" algn="l"/>
                <a:tab pos="7299325" algn="l"/>
                <a:tab pos="8213725" algn="l"/>
                <a:tab pos="9128125" algn="l"/>
                <a:tab pos="10042525" algn="l"/>
                <a:tab pos="10045700" algn="l"/>
                <a:tab pos="10502900" algn="l"/>
                <a:tab pos="10506075" algn="l"/>
                <a:tab pos="10509250" algn="l"/>
                <a:tab pos="10512425"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898525" algn="l"/>
                <a:tab pos="1812925" algn="l"/>
                <a:tab pos="2727325" algn="l"/>
                <a:tab pos="3641725" algn="l"/>
                <a:tab pos="4556125" algn="l"/>
                <a:tab pos="5470525" algn="l"/>
                <a:tab pos="6384925" algn="l"/>
                <a:tab pos="7299325" algn="l"/>
                <a:tab pos="8213725" algn="l"/>
                <a:tab pos="9128125" algn="l"/>
                <a:tab pos="10042525" algn="l"/>
                <a:tab pos="10045700" algn="l"/>
                <a:tab pos="10502900" algn="l"/>
                <a:tab pos="10506075" algn="l"/>
                <a:tab pos="10509250" algn="l"/>
                <a:tab pos="10512425"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898525" algn="l"/>
                <a:tab pos="1812925" algn="l"/>
                <a:tab pos="2727325" algn="l"/>
                <a:tab pos="3641725" algn="l"/>
                <a:tab pos="4556125" algn="l"/>
                <a:tab pos="5470525" algn="l"/>
                <a:tab pos="6384925" algn="l"/>
                <a:tab pos="7299325" algn="l"/>
                <a:tab pos="8213725" algn="l"/>
                <a:tab pos="9128125" algn="l"/>
                <a:tab pos="10042525" algn="l"/>
                <a:tab pos="10045700" algn="l"/>
                <a:tab pos="10502900" algn="l"/>
                <a:tab pos="10506075" algn="l"/>
                <a:tab pos="10509250" algn="l"/>
                <a:tab pos="10512425"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898525" algn="l"/>
                <a:tab pos="1812925" algn="l"/>
                <a:tab pos="2727325" algn="l"/>
                <a:tab pos="3641725" algn="l"/>
                <a:tab pos="4556125" algn="l"/>
                <a:tab pos="5470525" algn="l"/>
                <a:tab pos="6384925" algn="l"/>
                <a:tab pos="7299325" algn="l"/>
                <a:tab pos="8213725" algn="l"/>
                <a:tab pos="9128125" algn="l"/>
                <a:tab pos="10042525" algn="l"/>
                <a:tab pos="10045700" algn="l"/>
                <a:tab pos="10502900" algn="l"/>
                <a:tab pos="10506075" algn="l"/>
                <a:tab pos="10509250" algn="l"/>
                <a:tab pos="10512425"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898525" algn="l"/>
                <a:tab pos="1812925" algn="l"/>
                <a:tab pos="2727325" algn="l"/>
                <a:tab pos="3641725" algn="l"/>
                <a:tab pos="4556125" algn="l"/>
                <a:tab pos="5470525" algn="l"/>
                <a:tab pos="6384925" algn="l"/>
                <a:tab pos="7299325" algn="l"/>
                <a:tab pos="8213725" algn="l"/>
                <a:tab pos="9128125" algn="l"/>
                <a:tab pos="10042525" algn="l"/>
                <a:tab pos="10045700" algn="l"/>
                <a:tab pos="10502900" algn="l"/>
                <a:tab pos="10506075" algn="l"/>
                <a:tab pos="10509250" algn="l"/>
                <a:tab pos="10512425"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898525" algn="l"/>
                <a:tab pos="1812925" algn="l"/>
                <a:tab pos="2727325" algn="l"/>
                <a:tab pos="3641725" algn="l"/>
                <a:tab pos="4556125" algn="l"/>
                <a:tab pos="5470525" algn="l"/>
                <a:tab pos="6384925" algn="l"/>
                <a:tab pos="7299325" algn="l"/>
                <a:tab pos="8213725" algn="l"/>
                <a:tab pos="9128125" algn="l"/>
                <a:tab pos="10042525" algn="l"/>
                <a:tab pos="10045700" algn="l"/>
                <a:tab pos="10502900" algn="l"/>
                <a:tab pos="10506075" algn="l"/>
                <a:tab pos="10509250" algn="l"/>
                <a:tab pos="10512425" algn="l"/>
              </a:tabLst>
              <a:defRPr sz="2000">
                <a:solidFill>
                  <a:srgbClr val="009999"/>
                </a:solidFill>
                <a:latin typeface="Comic Sans MS" panose="030F0702030302020204" pitchFamily="66" charset="0"/>
                <a:cs typeface="Source Han Sans CN Regular" charset="0"/>
              </a:defRPr>
            </a:lvl9pPr>
          </a:lstStyle>
          <a:p>
            <a:pPr>
              <a:lnSpc>
                <a:spcPct val="100000"/>
              </a:lnSpc>
              <a:spcBef>
                <a:spcPts val="1375"/>
              </a:spcBef>
              <a:buClr>
                <a:srgbClr val="800080"/>
              </a:buClr>
              <a:buSzPct val="70000"/>
              <a:buFont typeface="Wingdings" panose="05000000000000000000" pitchFamily="2" charset="2"/>
              <a:buChar char=""/>
            </a:pPr>
            <a:r>
              <a:rPr lang="fr-FR" altLang="en-US"/>
              <a:t>Bỏ xót  		</a:t>
            </a:r>
            <a:r>
              <a:rPr lang="fr-FR" altLang="en-US">
                <a:solidFill>
                  <a:srgbClr val="009999"/>
                </a:solidFill>
              </a:rPr>
              <a:t>(nghiêm trọng!)</a:t>
            </a:r>
          </a:p>
          <a:p>
            <a:pPr>
              <a:lnSpc>
                <a:spcPct val="100000"/>
              </a:lnSpc>
              <a:spcBef>
                <a:spcPts val="1375"/>
              </a:spcBef>
              <a:buClr>
                <a:srgbClr val="800080"/>
              </a:buClr>
              <a:buSzPct val="70000"/>
              <a:buFont typeface="Wingdings" panose="05000000000000000000" pitchFamily="2" charset="2"/>
              <a:buChar char=""/>
            </a:pPr>
            <a:r>
              <a:rPr lang="fr-FR" altLang="en-US"/>
              <a:t>Mẫu thuẫn 	</a:t>
            </a:r>
            <a:r>
              <a:rPr lang="fr-FR" altLang="en-US">
                <a:solidFill>
                  <a:srgbClr val="009999"/>
                </a:solidFill>
              </a:rPr>
              <a:t>(nghiêm trọng!)</a:t>
            </a:r>
          </a:p>
          <a:p>
            <a:pPr>
              <a:lnSpc>
                <a:spcPct val="100000"/>
              </a:lnSpc>
              <a:spcBef>
                <a:spcPts val="1375"/>
              </a:spcBef>
              <a:buClr>
                <a:srgbClr val="800080"/>
              </a:buClr>
              <a:buSzPct val="70000"/>
              <a:buFont typeface="Wingdings" panose="05000000000000000000" pitchFamily="2" charset="2"/>
              <a:buChar char=""/>
            </a:pPr>
            <a:r>
              <a:rPr lang="fr-FR" altLang="en-US"/>
              <a:t>Không đầy đủ	</a:t>
            </a:r>
            <a:r>
              <a:rPr lang="fr-FR" altLang="en-US">
                <a:solidFill>
                  <a:srgbClr val="009999"/>
                </a:solidFill>
              </a:rPr>
              <a:t>(nghiêm trọng!)</a:t>
            </a:r>
          </a:p>
          <a:p>
            <a:pPr>
              <a:lnSpc>
                <a:spcPct val="100000"/>
              </a:lnSpc>
              <a:spcBef>
                <a:spcPts val="1375"/>
              </a:spcBef>
              <a:buClr>
                <a:srgbClr val="800080"/>
              </a:buClr>
              <a:buSzPct val="70000"/>
              <a:buFont typeface="Wingdings" panose="05000000000000000000" pitchFamily="2" charset="2"/>
              <a:buChar char=""/>
            </a:pPr>
            <a:r>
              <a:rPr lang="fr-FR" altLang="en-US"/>
              <a:t>M</a:t>
            </a:r>
            <a:r>
              <a:rPr lang="vi-VN" altLang="en-US"/>
              <a:t>ơ</a:t>
            </a:r>
            <a:r>
              <a:rPr lang="en-US" altLang="en-US"/>
              <a:t> hồ</a:t>
            </a:r>
            <a:r>
              <a:rPr lang="fr-FR" altLang="en-US"/>
              <a:t> 		</a:t>
            </a:r>
            <a:r>
              <a:rPr lang="fr-FR" altLang="en-US">
                <a:solidFill>
                  <a:srgbClr val="009999"/>
                </a:solidFill>
              </a:rPr>
              <a:t>(nghiêm trọng!)</a:t>
            </a:r>
          </a:p>
          <a:p>
            <a:pPr>
              <a:lnSpc>
                <a:spcPct val="100000"/>
              </a:lnSpc>
              <a:spcBef>
                <a:spcPts val="1375"/>
              </a:spcBef>
              <a:buClr>
                <a:srgbClr val="800080"/>
              </a:buClr>
              <a:buSzPct val="70000"/>
              <a:buFont typeface="Wingdings" panose="05000000000000000000" pitchFamily="2" charset="2"/>
              <a:buChar char=""/>
            </a:pPr>
            <a:r>
              <a:rPr lang="fr-FR" altLang="en-US"/>
              <a:t>Không đo đếm đ</a:t>
            </a:r>
            <a:r>
              <a:rPr lang="vi-VN" altLang="en-US"/>
              <a:t>ư</a:t>
            </a:r>
            <a:r>
              <a:rPr lang="en-US" altLang="en-US"/>
              <a:t>ợc</a:t>
            </a:r>
            <a:endParaRPr lang="fr-FR" altLang="en-US"/>
          </a:p>
          <a:p>
            <a:pPr>
              <a:lnSpc>
                <a:spcPct val="100000"/>
              </a:lnSpc>
              <a:spcBef>
                <a:spcPts val="1375"/>
              </a:spcBef>
              <a:buClr>
                <a:srgbClr val="800080"/>
              </a:buClr>
              <a:buSzPct val="70000"/>
              <a:buFont typeface="Wingdings" panose="05000000000000000000" pitchFamily="2" charset="2"/>
              <a:buChar char=""/>
            </a:pPr>
            <a:r>
              <a:rPr lang="fr-FR" altLang="en-US"/>
              <a:t>Đặc tả quá chi tiết</a:t>
            </a:r>
          </a:p>
          <a:p>
            <a:pPr>
              <a:lnSpc>
                <a:spcPct val="100000"/>
              </a:lnSpc>
              <a:spcBef>
                <a:spcPts val="1375"/>
              </a:spcBef>
              <a:buClr>
                <a:srgbClr val="800080"/>
              </a:buClr>
              <a:buSzPct val="70000"/>
              <a:buFont typeface="Wingdings" panose="05000000000000000000" pitchFamily="2" charset="2"/>
              <a:buChar char=""/>
            </a:pPr>
            <a:r>
              <a:rPr lang="fr-FR" altLang="en-US"/>
              <a:t>Không khả thi</a:t>
            </a:r>
          </a:p>
          <a:p>
            <a:pPr>
              <a:lnSpc>
                <a:spcPct val="100000"/>
              </a:lnSpc>
              <a:spcBef>
                <a:spcPts val="1375"/>
              </a:spcBef>
              <a:buClr>
                <a:srgbClr val="800080"/>
              </a:buClr>
              <a:buSzPct val="70000"/>
              <a:buFont typeface="Wingdings" panose="05000000000000000000" pitchFamily="2" charset="2"/>
              <a:buChar char=""/>
            </a:pPr>
            <a:r>
              <a:rPr lang="fr-FR" altLang="en-US"/>
              <a:t>Không thông minh</a:t>
            </a:r>
          </a:p>
          <a:p>
            <a:pPr>
              <a:lnSpc>
                <a:spcPct val="100000"/>
              </a:lnSpc>
              <a:spcBef>
                <a:spcPts val="1375"/>
              </a:spcBef>
              <a:buClr>
                <a:srgbClr val="800080"/>
              </a:buClr>
              <a:buSzPct val="70000"/>
              <a:buFont typeface="Wingdings" panose="05000000000000000000" pitchFamily="2" charset="2"/>
              <a:buChar char=""/>
            </a:pPr>
            <a:r>
              <a:rPr lang="fr-FR" altLang="en-US"/>
              <a:t>Cấu trúc nghèo nàn, tham chiếu tr</a:t>
            </a:r>
            <a:r>
              <a:rPr lang="vi-VN" altLang="en-US"/>
              <a:t>ư</a:t>
            </a:r>
            <a:r>
              <a:rPr lang="en-US" altLang="en-US"/>
              <a:t>ớc</a:t>
            </a:r>
            <a:endParaRPr lang="fr-FR" altLang="en-US"/>
          </a:p>
          <a:p>
            <a:pPr>
              <a:lnSpc>
                <a:spcPct val="100000"/>
              </a:lnSpc>
              <a:spcBef>
                <a:spcPts val="1375"/>
              </a:spcBef>
              <a:buClr>
                <a:srgbClr val="800080"/>
              </a:buClr>
              <a:buSzPct val="70000"/>
              <a:buFont typeface="Wingdings" panose="05000000000000000000" pitchFamily="2" charset="2"/>
              <a:buChar char=""/>
            </a:pPr>
            <a:r>
              <a:rPr lang="fr-FR" altLang="en-US"/>
              <a:t>Không rõ ràng</a:t>
            </a:r>
          </a:p>
        </p:txBody>
      </p:sp>
      <p:pic>
        <p:nvPicPr>
          <p:cNvPr id="34820" name="Picture 3">
            <a:extLst>
              <a:ext uri="{FF2B5EF4-FFF2-40B4-BE49-F238E27FC236}">
                <a16:creationId xmlns:a16="http://schemas.microsoft.com/office/drawing/2014/main" id="{940EB775-CC01-4E07-BE5D-8914FD3BC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1" y="146050"/>
            <a:ext cx="898525" cy="1225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a:extLst>
              <a:ext uri="{FF2B5EF4-FFF2-40B4-BE49-F238E27FC236}">
                <a16:creationId xmlns:a16="http://schemas.microsoft.com/office/drawing/2014/main" id="{0CE2EC26-09D6-4681-BE8D-F0A49D056DA0}"/>
              </a:ext>
            </a:extLst>
          </p:cNvPr>
          <p:cNvSpPr txBox="1">
            <a:spLocks noChangeArrowheads="1"/>
          </p:cNvSpPr>
          <p:nvPr/>
        </p:nvSpPr>
        <p:spPr bwMode="auto">
          <a:xfrm>
            <a:off x="3352801" y="228600"/>
            <a:ext cx="7129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Các lỗi trong tài liệu yêu cầu</a:t>
            </a:r>
            <a:endParaRPr lang="en-US" altLang="en-US" sz="2400">
              <a:solidFill>
                <a:srgbClr val="CC0000"/>
              </a:solidFill>
              <a:ea typeface="Symbol" panose="05050102010706020507" pitchFamily="18" charset="2"/>
              <a:cs typeface="Tahoma" panose="020B0604030504040204" pitchFamily="34" charset="0"/>
            </a:endParaRPr>
          </a:p>
        </p:txBody>
      </p:sp>
      <p:sp>
        <p:nvSpPr>
          <p:cNvPr id="44034" name="Text Box 2">
            <a:extLst>
              <a:ext uri="{FF2B5EF4-FFF2-40B4-BE49-F238E27FC236}">
                <a16:creationId xmlns:a16="http://schemas.microsoft.com/office/drawing/2014/main" id="{18992FDF-A5DF-4520-96B9-C559A801C24E}"/>
              </a:ext>
            </a:extLst>
          </p:cNvPr>
          <p:cNvSpPr txBox="1">
            <a:spLocks noChangeArrowheads="1"/>
          </p:cNvSpPr>
          <p:nvPr/>
        </p:nvSpPr>
        <p:spPr bwMode="auto">
          <a:xfrm>
            <a:off x="1905001" y="1135063"/>
            <a:ext cx="6937375"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spcBef>
                <a:spcPct val="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Thiếu xót: Các đặc tính của thế giới yêu cầu không đ</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ợc nêu ra bởi bất kì mục nào trong tài liệu yêu cầu</a:t>
            </a:r>
            <a:endParaRPr lang="en-US" altLang="en-US" sz="2000"/>
          </a:p>
          <a:p>
            <a:pPr>
              <a:lnSpc>
                <a:spcPct val="120000"/>
              </a:lnSpc>
              <a:spcBef>
                <a:spcPct val="0"/>
              </a:spcBef>
              <a:buClrTx/>
              <a:buSzPct val="70000"/>
              <a:buFontTx/>
              <a:buNone/>
            </a:pPr>
            <a:r>
              <a:rPr lang="en-US" altLang="en-US" sz="2000">
                <a:solidFill>
                  <a:srgbClr val="009999"/>
                </a:solidFill>
              </a:rPr>
              <a:t>     e.g.</a:t>
            </a:r>
            <a:r>
              <a:rPr lang="en-US" altLang="en-US" sz="2000">
                <a:solidFill>
                  <a:srgbClr val="5F5F5F"/>
                </a:solidFill>
              </a:rPr>
              <a:t>  Không có yêu cầu nào về trạng thái của cửa tàu trong tr</a:t>
            </a:r>
            <a:r>
              <a:rPr lang="vi-VN" altLang="en-US" sz="2000">
                <a:solidFill>
                  <a:srgbClr val="5F5F5F"/>
                </a:solidFill>
              </a:rPr>
              <a:t>ư</a:t>
            </a:r>
            <a:r>
              <a:rPr lang="en-US" altLang="en-US" sz="2000">
                <a:solidFill>
                  <a:srgbClr val="5F5F5F"/>
                </a:solidFill>
              </a:rPr>
              <a:t>ờng hợp tàu dừng khẩn cấp</a:t>
            </a:r>
            <a:endParaRPr lang="en-US" altLang="en-US" sz="2000"/>
          </a:p>
          <a:p>
            <a:pPr>
              <a:lnSpc>
                <a:spcPct val="100000"/>
              </a:lnSpc>
              <a:spcBef>
                <a:spcPts val="100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Mâu thuẫn: Tài liệu yêu cầu đ</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a ra một đặc tr</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ng của thế giới vấn đề nh</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ng không đúng cách</a:t>
            </a:r>
            <a:endParaRPr lang="en-US" altLang="en-US" sz="2000"/>
          </a:p>
          <a:p>
            <a:pPr>
              <a:lnSpc>
                <a:spcPct val="130000"/>
              </a:lnSpc>
              <a:spcBef>
                <a:spcPct val="0"/>
              </a:spcBef>
              <a:buClrTx/>
              <a:buSzPct val="70000"/>
              <a:buFontTx/>
              <a:buNone/>
            </a:pPr>
            <a:r>
              <a:rPr lang="en-US" altLang="en-US" sz="2000">
                <a:solidFill>
                  <a:srgbClr val="5F5F5F"/>
                </a:solidFill>
                <a:latin typeface="Arial" panose="020B0604020202020204" pitchFamily="34" charset="0"/>
              </a:rPr>
              <a:t>        “cửa luôn luôn đ</a:t>
            </a:r>
            <a:r>
              <a:rPr lang="vi-VN" altLang="en-US" sz="2000">
                <a:solidFill>
                  <a:srgbClr val="5F5F5F"/>
                </a:solidFill>
                <a:latin typeface="Arial" panose="020B0604020202020204" pitchFamily="34" charset="0"/>
              </a:rPr>
              <a:t>ư</a:t>
            </a:r>
            <a:r>
              <a:rPr lang="en-US" altLang="en-US" sz="2000">
                <a:solidFill>
                  <a:srgbClr val="5F5F5F"/>
                </a:solidFill>
                <a:latin typeface="Arial" panose="020B0604020202020204" pitchFamily="34" charset="0"/>
              </a:rPr>
              <a:t>ợc đóng giữa các toa tàu”</a:t>
            </a:r>
          </a:p>
          <a:p>
            <a:pPr>
              <a:spcBef>
                <a:spcPct val="0"/>
              </a:spcBef>
              <a:buClrTx/>
              <a:buSzPct val="70000"/>
              <a:buFontTx/>
              <a:buNone/>
            </a:pPr>
            <a:r>
              <a:rPr lang="en-US" altLang="en-US" sz="2000">
                <a:solidFill>
                  <a:srgbClr val="5F5F5F"/>
                </a:solidFill>
                <a:latin typeface="Arial" panose="020B0604020202020204" pitchFamily="34" charset="0"/>
              </a:rPr>
              <a:t>         </a:t>
            </a:r>
            <a:r>
              <a:rPr lang="en-US" altLang="en-US" sz="2000">
                <a:solidFill>
                  <a:srgbClr val="009999"/>
                </a:solidFill>
              </a:rPr>
              <a:t>and  </a:t>
            </a:r>
            <a:r>
              <a:rPr lang="en-US" altLang="en-US" sz="2000">
                <a:solidFill>
                  <a:srgbClr val="5F5F5F"/>
                </a:solidFill>
                <a:latin typeface="Arial" panose="020B0604020202020204" pitchFamily="34" charset="0"/>
              </a:rPr>
              <a:t>“Cửa phải đ</a:t>
            </a:r>
            <a:r>
              <a:rPr lang="vi-VN" altLang="en-US" sz="2000">
                <a:solidFill>
                  <a:srgbClr val="5F5F5F"/>
                </a:solidFill>
                <a:latin typeface="Arial" panose="020B0604020202020204" pitchFamily="34" charset="0"/>
              </a:rPr>
              <a:t>ư</a:t>
            </a:r>
            <a:r>
              <a:rPr lang="en-US" altLang="en-US" sz="2000">
                <a:solidFill>
                  <a:srgbClr val="5F5F5F"/>
                </a:solidFill>
                <a:latin typeface="Arial" panose="020B0604020202020204" pitchFamily="34" charset="0"/>
              </a:rPr>
              <a:t>ợc mở trong tr</a:t>
            </a:r>
            <a:r>
              <a:rPr lang="vi-VN" altLang="en-US" sz="2000">
                <a:solidFill>
                  <a:srgbClr val="5F5F5F"/>
                </a:solidFill>
                <a:latin typeface="Arial" panose="020B0604020202020204" pitchFamily="34" charset="0"/>
              </a:rPr>
              <a:t>ư</a:t>
            </a:r>
            <a:r>
              <a:rPr lang="en-US" altLang="en-US" sz="2000">
                <a:solidFill>
                  <a:srgbClr val="5F5F5F"/>
                </a:solidFill>
                <a:latin typeface="Arial" panose="020B0604020202020204" pitchFamily="34" charset="0"/>
              </a:rPr>
              <a:t>ờng hợp dừng khẩn cấp”</a:t>
            </a:r>
          </a:p>
          <a:p>
            <a:pPr>
              <a:lnSpc>
                <a:spcPct val="100000"/>
              </a:lnSpc>
              <a:spcBef>
                <a:spcPts val="100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Không đầy dủ: Tài liệu yêu cầu không chỉ rõ về một đặc tr</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ng của thế giới vấn đề</a:t>
            </a:r>
          </a:p>
          <a:p>
            <a:pPr>
              <a:lnSpc>
                <a:spcPct val="100000"/>
              </a:lnSpc>
              <a:spcBef>
                <a:spcPts val="1000"/>
              </a:spcBef>
              <a:buClr>
                <a:srgbClr val="800080"/>
              </a:buClr>
              <a:buSzPct val="70000"/>
            </a:pPr>
            <a:r>
              <a:rPr lang="en-US" altLang="en-US" sz="2000">
                <a:solidFill>
                  <a:srgbClr val="009999"/>
                </a:solidFill>
              </a:rPr>
              <a:t> 	 </a:t>
            </a:r>
            <a:r>
              <a:rPr lang="en-US" altLang="en-US" sz="2000">
                <a:solidFill>
                  <a:srgbClr val="5F5F5F"/>
                </a:solidFill>
                <a:latin typeface="Arial" panose="020B0604020202020204" pitchFamily="34" charset="0"/>
              </a:rPr>
              <a:t>Các bảng thông tin trên tàu sẽ hiển thị tất cả các chuyến 	bay ở điểm dừng tiếp theo</a:t>
            </a:r>
          </a:p>
        </p:txBody>
      </p:sp>
      <p:pic>
        <p:nvPicPr>
          <p:cNvPr id="36868" name="Picture 3">
            <a:extLst>
              <a:ext uri="{FF2B5EF4-FFF2-40B4-BE49-F238E27FC236}">
                <a16:creationId xmlns:a16="http://schemas.microsoft.com/office/drawing/2014/main" id="{D13DA015-A360-4E64-ACF5-4B488F633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76201"/>
            <a:ext cx="1676400" cy="1082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72FFA7FB-EDA3-4DF4-AFD8-48483D9E0E73}"/>
              </a:ext>
            </a:extLst>
          </p:cNvPr>
          <p:cNvSpPr txBox="1">
            <a:spLocks noChangeArrowheads="1"/>
          </p:cNvSpPr>
          <p:nvPr/>
        </p:nvSpPr>
        <p:spPr bwMode="auto">
          <a:xfrm>
            <a:off x="3352801" y="228600"/>
            <a:ext cx="7129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Các lỗi trong tài liệu yêu cầu</a:t>
            </a:r>
            <a:endParaRPr lang="en-US" altLang="en-US" sz="2400">
              <a:solidFill>
                <a:srgbClr val="CC0000"/>
              </a:solidFill>
              <a:ea typeface="Symbol" panose="05050102010706020507" pitchFamily="18" charset="2"/>
              <a:cs typeface="Tahoma" panose="020B0604030504040204" pitchFamily="34" charset="0"/>
            </a:endParaRPr>
          </a:p>
        </p:txBody>
      </p:sp>
      <p:sp>
        <p:nvSpPr>
          <p:cNvPr id="44034" name="Text Box 2">
            <a:extLst>
              <a:ext uri="{FF2B5EF4-FFF2-40B4-BE49-F238E27FC236}">
                <a16:creationId xmlns:a16="http://schemas.microsoft.com/office/drawing/2014/main" id="{A25D14DF-58EC-486A-AA12-8A7812246375}"/>
              </a:ext>
            </a:extLst>
          </p:cNvPr>
          <p:cNvSpPr txBox="1">
            <a:spLocks noChangeArrowheads="1"/>
          </p:cNvSpPr>
          <p:nvPr/>
        </p:nvSpPr>
        <p:spPr bwMode="auto">
          <a:xfrm>
            <a:off x="2057401" y="609600"/>
            <a:ext cx="6937375"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spcBef>
                <a:spcPct val="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Mơ hồ: Đặc tính của thế giới vấn đề có thể đ</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ợc hiểu theo nhiều cách khác nhau</a:t>
            </a:r>
          </a:p>
          <a:p>
            <a:pPr>
              <a:spcBef>
                <a:spcPct val="0"/>
              </a:spcBef>
              <a:buClr>
                <a:srgbClr val="800080"/>
              </a:buClr>
              <a:buSzPct val="70000"/>
            </a:pPr>
            <a:r>
              <a:rPr lang="en-US" altLang="en-US" sz="2000">
                <a:solidFill>
                  <a:srgbClr val="5F5F5F"/>
                </a:solidFill>
                <a:latin typeface="Arial" panose="020B0604020202020204" pitchFamily="34" charset="0"/>
              </a:rPr>
              <a:t>	Cửa sẽ đ</a:t>
            </a:r>
            <a:r>
              <a:rPr lang="vi-VN" altLang="en-US" sz="2000">
                <a:solidFill>
                  <a:srgbClr val="5F5F5F"/>
                </a:solidFill>
                <a:latin typeface="Arial" panose="020B0604020202020204" pitchFamily="34" charset="0"/>
              </a:rPr>
              <a:t>ư</a:t>
            </a:r>
            <a:r>
              <a:rPr lang="en-US" altLang="en-US" sz="2000">
                <a:solidFill>
                  <a:srgbClr val="5F5F5F"/>
                </a:solidFill>
                <a:latin typeface="Arial" panose="020B0604020202020204" pitchFamily="34" charset="0"/>
              </a:rPr>
              <a:t>ợc mở ngay khi tàu dừng tại sân ga</a:t>
            </a:r>
          </a:p>
          <a:p>
            <a:pPr>
              <a:lnSpc>
                <a:spcPct val="100000"/>
              </a:lnSpc>
              <a:spcBef>
                <a:spcPts val="100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Không thể đo đếm đ</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ợc: Tài liệu yêu cầu đ</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a ra một đặc tr</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ng của thế giới vấn đề nh</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ng không thể so sánh hay kiểm tra</a:t>
            </a:r>
            <a:endParaRPr lang="en-US" altLang="en-US" sz="2000"/>
          </a:p>
          <a:p>
            <a:pPr>
              <a:lnSpc>
                <a:spcPct val="130000"/>
              </a:lnSpc>
              <a:spcBef>
                <a:spcPct val="0"/>
              </a:spcBef>
              <a:buClrTx/>
              <a:buSzPct val="70000"/>
              <a:buFontTx/>
              <a:buNone/>
            </a:pPr>
            <a:r>
              <a:rPr lang="en-US" altLang="en-US" sz="2000">
                <a:solidFill>
                  <a:srgbClr val="5F5F5F"/>
                </a:solidFill>
                <a:latin typeface="Arial" panose="020B0604020202020204" pitchFamily="34" charset="0"/>
              </a:rPr>
              <a:t>       Các bảng tin trong tàu nên có giao diện thân tiện với ng</a:t>
            </a:r>
            <a:r>
              <a:rPr lang="vi-VN" altLang="en-US" sz="2000">
                <a:solidFill>
                  <a:srgbClr val="5F5F5F"/>
                </a:solidFill>
                <a:latin typeface="Arial" panose="020B0604020202020204" pitchFamily="34" charset="0"/>
              </a:rPr>
              <a:t>ư</a:t>
            </a:r>
            <a:r>
              <a:rPr lang="en-US" altLang="en-US" sz="2000">
                <a:solidFill>
                  <a:srgbClr val="5F5F5F"/>
                </a:solidFill>
                <a:latin typeface="Arial" panose="020B0604020202020204" pitchFamily="34" charset="0"/>
              </a:rPr>
              <a:t>ời dùng</a:t>
            </a:r>
          </a:p>
        </p:txBody>
      </p:sp>
      <p:pic>
        <p:nvPicPr>
          <p:cNvPr id="38916" name="Picture 3">
            <a:extLst>
              <a:ext uri="{FF2B5EF4-FFF2-40B4-BE49-F238E27FC236}">
                <a16:creationId xmlns:a16="http://schemas.microsoft.com/office/drawing/2014/main" id="{41285206-8690-47C9-BF81-47C164FFD5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76201"/>
            <a:ext cx="1676400" cy="1082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a:extLst>
              <a:ext uri="{FF2B5EF4-FFF2-40B4-BE49-F238E27FC236}">
                <a16:creationId xmlns:a16="http://schemas.microsoft.com/office/drawing/2014/main" id="{DFFB028E-B1FB-47D2-9097-398FBED2DBAA}"/>
              </a:ext>
            </a:extLst>
          </p:cNvPr>
          <p:cNvSpPr txBox="1">
            <a:spLocks noChangeArrowheads="1"/>
          </p:cNvSpPr>
          <p:nvPr/>
        </p:nvSpPr>
        <p:spPr bwMode="auto">
          <a:xfrm>
            <a:off x="2286001" y="228600"/>
            <a:ext cx="81962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Các thiếu xót trong tài liệu yêu cầu (1</a:t>
            </a:r>
            <a:r>
              <a:rPr lang="en-US" altLang="en-US" sz="2400">
                <a:solidFill>
                  <a:srgbClr val="CC0000"/>
                </a:solidFill>
                <a:ea typeface="Symbol" panose="05050102010706020507" pitchFamily="18" charset="2"/>
                <a:cs typeface="Tahoma" panose="020B0604030504040204" pitchFamily="34" charset="0"/>
              </a:rPr>
              <a:t>)</a:t>
            </a:r>
          </a:p>
        </p:txBody>
      </p:sp>
      <p:sp>
        <p:nvSpPr>
          <p:cNvPr id="45058" name="Text Box 2">
            <a:extLst>
              <a:ext uri="{FF2B5EF4-FFF2-40B4-BE49-F238E27FC236}">
                <a16:creationId xmlns:a16="http://schemas.microsoft.com/office/drawing/2014/main" id="{AF108F2C-2012-463A-8813-5BEF0B0CF596}"/>
              </a:ext>
            </a:extLst>
          </p:cNvPr>
          <p:cNvSpPr txBox="1">
            <a:spLocks noChangeArrowheads="1"/>
          </p:cNvSpPr>
          <p:nvPr/>
        </p:nvSpPr>
        <p:spPr bwMode="auto">
          <a:xfrm>
            <a:off x="1600200" y="1123950"/>
            <a:ext cx="9144000" cy="573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spcBef>
                <a:spcPts val="100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D</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 thừa: Tài liệu yêu cầu đ</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a ra thông tin không liên quan đến đặc tr</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ng của thế giới vấn đề</a:t>
            </a:r>
            <a:endParaRPr lang="en-US" altLang="en-US" sz="2000"/>
          </a:p>
          <a:p>
            <a:pPr>
              <a:lnSpc>
                <a:spcPct val="90000"/>
              </a:lnSpc>
              <a:spcBef>
                <a:spcPts val="1000"/>
              </a:spcBef>
              <a:buClrTx/>
              <a:buSzPct val="70000"/>
            </a:pPr>
            <a:r>
              <a:rPr lang="en-US" altLang="en-US" sz="2000">
                <a:solidFill>
                  <a:srgbClr val="5F5F5F"/>
                </a:solidFill>
              </a:rPr>
              <a:t>     </a:t>
            </a:r>
            <a:r>
              <a:rPr lang="en-US" altLang="en-US" sz="2000">
                <a:solidFill>
                  <a:srgbClr val="5F5F5F"/>
                </a:solidFill>
                <a:latin typeface="Arial" panose="020B0604020202020204" pitchFamily="34" charset="0"/>
              </a:rPr>
              <a:t> Biển báo cấm hút thuốc nên đ</a:t>
            </a:r>
            <a:r>
              <a:rPr lang="vi-VN" altLang="en-US" sz="2000">
                <a:solidFill>
                  <a:srgbClr val="5F5F5F"/>
                </a:solidFill>
                <a:latin typeface="Arial" panose="020B0604020202020204" pitchFamily="34" charset="0"/>
              </a:rPr>
              <a:t>ư</a:t>
            </a:r>
            <a:r>
              <a:rPr lang="en-US" altLang="en-US" sz="2000">
                <a:solidFill>
                  <a:srgbClr val="5F5F5F"/>
                </a:solidFill>
                <a:latin typeface="Arial" panose="020B0604020202020204" pitchFamily="34" charset="0"/>
              </a:rPr>
              <a:t>ợc dán trên cửa sổ tàu hòa</a:t>
            </a:r>
          </a:p>
          <a:p>
            <a:pPr>
              <a:spcBef>
                <a:spcPts val="100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Đặc tả quá chi tiết: Tài liệu yêu cầu đ</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a ra thông tin không nằm trong thế giới vấn đề, mà lại nằm trong không gian máy</a:t>
            </a:r>
            <a:endParaRPr lang="en-US" altLang="en-US" sz="2000"/>
          </a:p>
          <a:p>
            <a:pPr>
              <a:lnSpc>
                <a:spcPct val="80000"/>
              </a:lnSpc>
              <a:spcBef>
                <a:spcPts val="1000"/>
              </a:spcBef>
              <a:buClrTx/>
              <a:buSzPct val="70000"/>
            </a:pPr>
            <a:r>
              <a:rPr lang="en-US" altLang="en-US" sz="2000">
                <a:solidFill>
                  <a:srgbClr val="5F5F5F"/>
                </a:solidFill>
              </a:rPr>
              <a:t>    </a:t>
            </a:r>
            <a:r>
              <a:rPr lang="en-US" altLang="en-US" sz="2000">
                <a:solidFill>
                  <a:srgbClr val="5F5F5F"/>
                </a:solidFill>
                <a:latin typeface="Arial" panose="020B0604020202020204" pitchFamily="34" charset="0"/>
              </a:rPr>
              <a:t> ph</a:t>
            </a:r>
            <a:r>
              <a:rPr lang="vi-VN" altLang="en-US" sz="2000">
                <a:solidFill>
                  <a:srgbClr val="5F5F5F"/>
                </a:solidFill>
                <a:latin typeface="Arial" panose="020B0604020202020204" pitchFamily="34" charset="0"/>
              </a:rPr>
              <a:t>ư</a:t>
            </a:r>
            <a:r>
              <a:rPr lang="en-US" altLang="en-US" sz="2000">
                <a:solidFill>
                  <a:srgbClr val="5F5F5F"/>
                </a:solidFill>
                <a:latin typeface="Arial" panose="020B0604020202020204" pitchFamily="34" charset="0"/>
              </a:rPr>
              <a:t>ơng thức setAlarm sẽ đ</a:t>
            </a:r>
            <a:r>
              <a:rPr lang="vi-VN" altLang="en-US" sz="2000">
                <a:solidFill>
                  <a:srgbClr val="5F5F5F"/>
                </a:solidFill>
                <a:latin typeface="Arial" panose="020B0604020202020204" pitchFamily="34" charset="0"/>
              </a:rPr>
              <a:t>ư</a:t>
            </a:r>
            <a:r>
              <a:rPr lang="en-US" altLang="en-US" sz="2000">
                <a:solidFill>
                  <a:srgbClr val="5F5F5F"/>
                </a:solidFill>
                <a:latin typeface="Arial" panose="020B0604020202020204" pitchFamily="34" charset="0"/>
              </a:rPr>
              <a:t>ợc gọi khi nhận thông báo hẹn giờ</a:t>
            </a:r>
          </a:p>
          <a:p>
            <a:pPr>
              <a:lnSpc>
                <a:spcPct val="120000"/>
              </a:lnSpc>
              <a:spcBef>
                <a:spcPts val="100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Không khả thi: Tài liệu yêu cầu không thể thực hiện đ</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ợc trong giới hạn ngân sách/thời gian</a:t>
            </a:r>
            <a:endParaRPr lang="en-US" altLang="en-US" sz="2000"/>
          </a:p>
          <a:p>
            <a:pPr>
              <a:lnSpc>
                <a:spcPct val="90000"/>
              </a:lnSpc>
              <a:spcBef>
                <a:spcPts val="1000"/>
              </a:spcBef>
              <a:buClrTx/>
              <a:buSzPct val="70000"/>
            </a:pPr>
            <a:r>
              <a:rPr lang="en-US" altLang="en-US" sz="2000">
                <a:solidFill>
                  <a:srgbClr val="5F5F5F"/>
                </a:solidFill>
                <a:latin typeface="Arial" panose="020B0604020202020204" pitchFamily="34" charset="0"/>
              </a:rPr>
              <a:t>      Bảng thông tin sẽ hiển thị các chuyến bay bị hoãn ở điểm dừng tiếp theo</a:t>
            </a:r>
          </a:p>
          <a:p>
            <a:pPr>
              <a:lnSpc>
                <a:spcPct val="120000"/>
              </a:lnSpc>
              <a:spcBef>
                <a:spcPts val="100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Không thông minh: Tài liệu yêu cầu gây khó hiểu cho ng</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ời dùng</a:t>
            </a:r>
            <a:endParaRPr lang="en-US" altLang="en-US" sz="2000"/>
          </a:p>
          <a:p>
            <a:pPr>
              <a:lnSpc>
                <a:spcPct val="90000"/>
              </a:lnSpc>
              <a:spcBef>
                <a:spcPts val="1000"/>
              </a:spcBef>
              <a:buClrTx/>
              <a:buSzPct val="70000"/>
            </a:pPr>
            <a:r>
              <a:rPr lang="en-US" altLang="en-US" sz="2000">
                <a:solidFill>
                  <a:srgbClr val="5F5F5F"/>
                </a:solidFill>
              </a:rPr>
              <a:t>      Một phát biểu yêu cầu chứa 5 từ viết tắt</a:t>
            </a:r>
          </a:p>
          <a:p>
            <a:pPr>
              <a:spcBef>
                <a:spcPts val="100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Cấu trúc nghèo nàn: Tài liệu yêu cầu không đ</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ợc bố cục theo bất kì một quy tắc nào</a:t>
            </a:r>
            <a:endParaRPr lang="en-US" altLang="en-US" sz="2000"/>
          </a:p>
          <a:p>
            <a:pPr>
              <a:lnSpc>
                <a:spcPct val="80000"/>
              </a:lnSpc>
              <a:spcBef>
                <a:spcPts val="1000"/>
              </a:spcBef>
              <a:buClrTx/>
              <a:buSzPct val="70000"/>
            </a:pPr>
            <a:r>
              <a:rPr lang="en-US" altLang="en-US" sz="2000"/>
              <a:t>	 </a:t>
            </a:r>
            <a:r>
              <a:rPr lang="en-US" altLang="en-US" sz="2000">
                <a:solidFill>
                  <a:srgbClr val="5F5F5F"/>
                </a:solidFill>
              </a:rPr>
              <a:t>Xen kẽ giữa vấn đề kiểm soát gia tốc và theo dõi tàu</a:t>
            </a:r>
          </a:p>
        </p:txBody>
      </p:sp>
      <p:pic>
        <p:nvPicPr>
          <p:cNvPr id="40964" name="Picture 3">
            <a:extLst>
              <a:ext uri="{FF2B5EF4-FFF2-40B4-BE49-F238E27FC236}">
                <a16:creationId xmlns:a16="http://schemas.microsoft.com/office/drawing/2014/main" id="{77953D66-7B56-4E34-ABA9-0E0E246F5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788" y="220664"/>
            <a:ext cx="709612" cy="695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C2F68598-6857-4772-909A-B3CEA3E1D442}"/>
              </a:ext>
            </a:extLst>
          </p:cNvPr>
          <p:cNvSpPr txBox="1">
            <a:spLocks noChangeArrowheads="1"/>
          </p:cNvSpPr>
          <p:nvPr/>
        </p:nvSpPr>
        <p:spPr bwMode="auto">
          <a:xfrm>
            <a:off x="2362201" y="228600"/>
            <a:ext cx="79676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Các thiết xót trong tài liệu yêu cầu (2)</a:t>
            </a:r>
            <a:endParaRPr lang="en-US" altLang="en-US" sz="2000">
              <a:solidFill>
                <a:srgbClr val="CC0000"/>
              </a:solidFill>
              <a:ea typeface="Symbol" panose="05050102010706020507" pitchFamily="18" charset="2"/>
              <a:cs typeface="Tahoma" panose="020B0604030504040204" pitchFamily="34" charset="0"/>
            </a:endParaRPr>
          </a:p>
        </p:txBody>
      </p:sp>
      <p:sp>
        <p:nvSpPr>
          <p:cNvPr id="46082" name="Text Box 2">
            <a:extLst>
              <a:ext uri="{FF2B5EF4-FFF2-40B4-BE49-F238E27FC236}">
                <a16:creationId xmlns:a16="http://schemas.microsoft.com/office/drawing/2014/main" id="{3B760C6A-0936-48E9-9180-73A5896283C0}"/>
              </a:ext>
            </a:extLst>
          </p:cNvPr>
          <p:cNvSpPr txBox="1">
            <a:spLocks noChangeArrowheads="1"/>
          </p:cNvSpPr>
          <p:nvPr/>
        </p:nvSpPr>
        <p:spPr bwMode="auto">
          <a:xfrm>
            <a:off x="1600200" y="990600"/>
            <a:ext cx="9144000" cy="586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spcBef>
                <a:spcPts val="200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Tham chiếu tr</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ớc: Tài liệu yêu cầu sử dụng đặc tr</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ng của thế giới vấn đề ch</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a đ</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ợc định nghĩa</a:t>
            </a:r>
            <a:endParaRPr lang="en-US" altLang="en-US" sz="2000"/>
          </a:p>
          <a:p>
            <a:pPr>
              <a:lnSpc>
                <a:spcPct val="100000"/>
              </a:lnSpc>
              <a:spcBef>
                <a:spcPts val="500"/>
              </a:spcBef>
              <a:buClrTx/>
              <a:buSzPct val="70000"/>
            </a:pPr>
            <a:r>
              <a:rPr lang="en-US" altLang="en-US" sz="2000">
                <a:solidFill>
                  <a:srgbClr val="5F5F5F"/>
                </a:solidFill>
              </a:rPr>
              <a:t>     Sử dụng rất nhiều lần phác thảo về tr</a:t>
            </a:r>
            <a:r>
              <a:rPr lang="vi-VN" altLang="en-US" sz="2000">
                <a:solidFill>
                  <a:srgbClr val="5F5F5F"/>
                </a:solidFill>
              </a:rPr>
              <a:t>ư</a:t>
            </a:r>
            <a:r>
              <a:rPr lang="en-US" altLang="en-US" sz="2000">
                <a:solidFill>
                  <a:srgbClr val="5F5F5F"/>
                </a:solidFill>
              </a:rPr>
              <a:t>ờng hợp khoảng cách dừng tàu xấu nhất tr</a:t>
            </a:r>
            <a:r>
              <a:rPr lang="vi-VN" altLang="en-US" sz="2000">
                <a:solidFill>
                  <a:srgbClr val="5F5F5F"/>
                </a:solidFill>
              </a:rPr>
              <a:t>ư</a:t>
            </a:r>
            <a:r>
              <a:rPr lang="en-US" altLang="en-US" sz="2000">
                <a:solidFill>
                  <a:srgbClr val="5F5F5F"/>
                </a:solidFill>
              </a:rPr>
              <a:t>ớc khi nó đ</a:t>
            </a:r>
            <a:r>
              <a:rPr lang="vi-VN" altLang="en-US" sz="2000">
                <a:solidFill>
                  <a:srgbClr val="5F5F5F"/>
                </a:solidFill>
              </a:rPr>
              <a:t>ư</a:t>
            </a:r>
            <a:r>
              <a:rPr lang="en-US" altLang="en-US" sz="2000">
                <a:solidFill>
                  <a:srgbClr val="5F5F5F"/>
                </a:solidFill>
              </a:rPr>
              <a:t>ợc định nghĩa ở những trang sau trong tài liệu yêu cầu</a:t>
            </a:r>
          </a:p>
          <a:p>
            <a:pPr>
              <a:lnSpc>
                <a:spcPct val="130000"/>
              </a:lnSpc>
              <a:spcBef>
                <a:spcPts val="50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Muộn: Tài liệu yêu cầu đ</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a ra đặc tr</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ng của thế giới vấn đề muộn hoặc tình cờ</a:t>
            </a:r>
            <a:endParaRPr lang="en-US" altLang="en-US" sz="2000"/>
          </a:p>
          <a:p>
            <a:pPr>
              <a:lnSpc>
                <a:spcPct val="90000"/>
              </a:lnSpc>
              <a:spcBef>
                <a:spcPts val="550"/>
              </a:spcBef>
              <a:buClrTx/>
              <a:buSzPct val="70000"/>
            </a:pPr>
            <a:r>
              <a:rPr lang="en-US" altLang="en-US" sz="2000">
                <a:solidFill>
                  <a:srgbClr val="5F5F5F"/>
                </a:solidFill>
              </a:rPr>
              <a:t>     Sau khi sử dựng nhiều từ chưa đ</a:t>
            </a:r>
            <a:r>
              <a:rPr lang="vi-VN" altLang="en-US" sz="2000">
                <a:solidFill>
                  <a:srgbClr val="5F5F5F"/>
                </a:solidFill>
              </a:rPr>
              <a:t>ư</a:t>
            </a:r>
            <a:r>
              <a:rPr lang="en-US" altLang="en-US" sz="2000">
                <a:solidFill>
                  <a:srgbClr val="5F5F5F"/>
                </a:solidFill>
              </a:rPr>
              <a:t>ợc định nghĩa nh</a:t>
            </a:r>
            <a:r>
              <a:rPr lang="vi-VN" altLang="en-US" sz="2000">
                <a:solidFill>
                  <a:srgbClr val="5F5F5F"/>
                </a:solidFill>
              </a:rPr>
              <a:t>ư</a:t>
            </a:r>
            <a:r>
              <a:rPr lang="en-US" altLang="en-US" sz="2000">
                <a:solidFill>
                  <a:srgbClr val="5F5F5F"/>
                </a:solidFill>
              </a:rPr>
              <a:t> trên, lần cuối sử dụng mới đi định nghĩa</a:t>
            </a:r>
            <a:r>
              <a:rPr lang="en-US" altLang="en-US"/>
              <a:t>	</a:t>
            </a:r>
          </a:p>
          <a:p>
            <a:pPr>
              <a:spcBef>
                <a:spcPts val="100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Khó thay đổi: Thay đổi một thông tin bất kì trong tài liệu yêu cầu khiến cho phải thay đổi lại toàn bộ thông tin đó</a:t>
            </a:r>
            <a:endParaRPr lang="en-US" altLang="en-US" sz="2000"/>
          </a:p>
          <a:p>
            <a:pPr>
              <a:lnSpc>
                <a:spcPct val="100000"/>
              </a:lnSpc>
              <a:spcBef>
                <a:spcPts val="250"/>
              </a:spcBef>
              <a:buClrTx/>
              <a:buSzPct val="70000"/>
            </a:pPr>
            <a:r>
              <a:rPr lang="en-US" altLang="en-US" sz="2000">
                <a:solidFill>
                  <a:srgbClr val="5F5F5F"/>
                </a:solidFill>
              </a:rPr>
              <a:t>     Thay đổi bằng cách sử dụng một giá trị cố định cho số l</a:t>
            </a:r>
            <a:r>
              <a:rPr lang="vi-VN" altLang="en-US" sz="2000">
                <a:solidFill>
                  <a:srgbClr val="5F5F5F"/>
                </a:solidFill>
              </a:rPr>
              <a:t>ư</a:t>
            </a:r>
            <a:r>
              <a:rPr lang="en-US" altLang="en-US" sz="2000">
                <a:solidFill>
                  <a:srgbClr val="5F5F5F"/>
                </a:solidFill>
              </a:rPr>
              <a:t>ợng đối t</a:t>
            </a:r>
            <a:r>
              <a:rPr lang="vi-VN" altLang="en-US" sz="2000">
                <a:solidFill>
                  <a:srgbClr val="5F5F5F"/>
                </a:solidFill>
              </a:rPr>
              <a:t>ư</a:t>
            </a:r>
            <a:r>
              <a:rPr lang="en-US" altLang="en-US" sz="2000">
                <a:solidFill>
                  <a:srgbClr val="5F5F5F"/>
                </a:solidFill>
              </a:rPr>
              <a:t>ợng</a:t>
            </a:r>
          </a:p>
          <a:p>
            <a:pPr>
              <a:spcBef>
                <a:spcPts val="1000"/>
              </a:spcBef>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rPr>
              <a:t>Không rõ ràng: Thông tin trong tài liệu yêu cầu khó hiểu, không đ</a:t>
            </a:r>
            <a:r>
              <a:rPr lang="vi-VN" altLang="en-US" sz="2000">
                <a:effectLst>
                  <a:outerShdw blurRad="38100" dist="38100" dir="2700000" algn="tl">
                    <a:srgbClr val="C0C0C0"/>
                  </a:outerShdw>
                </a:effectLst>
              </a:rPr>
              <a:t>ư</a:t>
            </a:r>
            <a:r>
              <a:rPr lang="en-US" altLang="en-US" sz="2000">
                <a:effectLst>
                  <a:outerShdw blurRad="38100" dist="38100" dir="2700000" algn="tl">
                    <a:srgbClr val="C0C0C0"/>
                  </a:outerShdw>
                </a:effectLst>
              </a:rPr>
              <a:t>ợc giải thích rõ ràng</a:t>
            </a:r>
            <a:endParaRPr lang="en-US" altLang="en-US" sz="2000"/>
          </a:p>
          <a:p>
            <a:pPr>
              <a:lnSpc>
                <a:spcPct val="100000"/>
              </a:lnSpc>
              <a:spcBef>
                <a:spcPts val="250"/>
              </a:spcBef>
              <a:buClrTx/>
              <a:buSzPct val="70000"/>
            </a:pPr>
            <a:r>
              <a:rPr lang="en-US" altLang="en-US" sz="2000">
                <a:solidFill>
                  <a:srgbClr val="5F5F5F"/>
                </a:solidFill>
                <a:latin typeface="Arial" panose="020B0604020202020204" pitchFamily="34" charset="0"/>
              </a:rPr>
              <a:t>    “Tốc độ tàu luôn luôn phải lớn h</a:t>
            </a:r>
            <a:r>
              <a:rPr lang="vi-VN" altLang="en-US" sz="2000">
                <a:solidFill>
                  <a:srgbClr val="5F5F5F"/>
                </a:solidFill>
                <a:latin typeface="Arial" panose="020B0604020202020204" pitchFamily="34" charset="0"/>
              </a:rPr>
              <a:t>ơ</a:t>
            </a:r>
            <a:r>
              <a:rPr lang="en-US" altLang="en-US" sz="2000">
                <a:solidFill>
                  <a:srgbClr val="5F5F5F"/>
                </a:solidFill>
                <a:latin typeface="Arial" panose="020B0604020202020204" pitchFamily="34" charset="0"/>
              </a:rPr>
              <a:t>n tốc độ vật lý ít nhất 7mph” mà không giải thích mph là gì</a:t>
            </a:r>
            <a:endParaRPr lang="en-US" altLang="en-US" sz="2000">
              <a:solidFill>
                <a:srgbClr val="5F5F5F"/>
              </a:solidFill>
            </a:endParaRPr>
          </a:p>
        </p:txBody>
      </p:sp>
      <p:pic>
        <p:nvPicPr>
          <p:cNvPr id="43012" name="Picture 3">
            <a:extLst>
              <a:ext uri="{FF2B5EF4-FFF2-40B4-BE49-F238E27FC236}">
                <a16:creationId xmlns:a16="http://schemas.microsoft.com/office/drawing/2014/main" id="{0A2B86E7-FCA1-4A3A-8920-7AFA9BAD26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788" y="220664"/>
            <a:ext cx="709612" cy="695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a:extLst>
              <a:ext uri="{FF2B5EF4-FFF2-40B4-BE49-F238E27FC236}">
                <a16:creationId xmlns:a16="http://schemas.microsoft.com/office/drawing/2014/main" id="{FA93AF55-1C57-43D7-9FC6-B13517AF7675}"/>
              </a:ext>
            </a:extLst>
          </p:cNvPr>
          <p:cNvSpPr txBox="1">
            <a:spLocks noChangeArrowheads="1"/>
          </p:cNvSpPr>
          <p:nvPr/>
        </p:nvSpPr>
        <p:spPr bwMode="auto">
          <a:xfrm>
            <a:off x="1792288" y="0"/>
            <a:ext cx="873125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400">
                <a:solidFill>
                  <a:srgbClr val="CC0000"/>
                </a:solidFill>
                <a:ea typeface="Symbol" panose="05050102010706020507" pitchFamily="18" charset="2"/>
                <a:cs typeface="Tahoma" panose="020B0604030504040204" pitchFamily="34" charset="0"/>
              </a:rPr>
              <a:t>Quá trình phân tích yêu cầu có thể thay đổi </a:t>
            </a:r>
          </a:p>
          <a:p>
            <a:pPr algn="ctr">
              <a:lnSpc>
                <a:spcPct val="100000"/>
              </a:lnSpc>
              <a:spcBef>
                <a:spcPct val="0"/>
              </a:spcBef>
              <a:buClrTx/>
              <a:buFontTx/>
              <a:buNone/>
            </a:pPr>
            <a:r>
              <a:rPr lang="en-US" altLang="en-US" sz="2400">
                <a:solidFill>
                  <a:srgbClr val="CC0000"/>
                </a:solidFill>
                <a:ea typeface="Symbol" panose="05050102010706020507" pitchFamily="18" charset="2"/>
                <a:cs typeface="Tahoma" panose="020B0604030504040204" pitchFamily="34" charset="0"/>
              </a:rPr>
              <a:t>tùy theo kiểu dự án</a:t>
            </a:r>
          </a:p>
        </p:txBody>
      </p:sp>
      <p:sp>
        <p:nvSpPr>
          <p:cNvPr id="47106" name="Text Box 2">
            <a:extLst>
              <a:ext uri="{FF2B5EF4-FFF2-40B4-BE49-F238E27FC236}">
                <a16:creationId xmlns:a16="http://schemas.microsoft.com/office/drawing/2014/main" id="{BF2E601D-D09F-4405-93E4-53909E029DFC}"/>
              </a:ext>
            </a:extLst>
          </p:cNvPr>
          <p:cNvSpPr txBox="1">
            <a:spLocks noChangeArrowheads="1"/>
          </p:cNvSpPr>
          <p:nvPr/>
        </p:nvSpPr>
        <p:spPr bwMode="auto">
          <a:xfrm>
            <a:off x="1798638" y="1146176"/>
            <a:ext cx="8883650" cy="548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buClr>
                <a:srgbClr val="800080"/>
              </a:buClr>
              <a:buSzPct val="70000"/>
              <a:buFont typeface="Wingdings" panose="05000000000000000000" pitchFamily="2" charset="2"/>
              <a:buChar char=""/>
            </a:pPr>
            <a:r>
              <a:rPr lang="en-US" altLang="en-US">
                <a:effectLst>
                  <a:outerShdw blurRad="38100" dist="38100" dir="2700000" algn="tl">
                    <a:srgbClr val="C0C0C0"/>
                  </a:outerShdw>
                </a:effectLst>
              </a:rPr>
              <a:t>Dự án Greenfield – Dự án Brownfield</a:t>
            </a:r>
            <a:endParaRPr lang="en-US" altLang="en-US"/>
          </a:p>
          <a:p>
            <a:pPr>
              <a:lnSpc>
                <a:spcPct val="120000"/>
              </a:lnSpc>
              <a:buClr>
                <a:srgbClr val="800080"/>
              </a:buClr>
              <a:buSzPct val="70000"/>
              <a:buFont typeface="Wingdings" panose="05000000000000000000" pitchFamily="2" charset="2"/>
              <a:buChar char=""/>
            </a:pPr>
            <a:r>
              <a:rPr lang="en-US" altLang="en-US">
                <a:effectLst>
                  <a:outerShdw blurRad="38100" dist="38100" dir="2700000" algn="tl">
                    <a:srgbClr val="C0C0C0"/>
                  </a:outerShdw>
                </a:effectLst>
              </a:rPr>
              <a:t>Dự án dựa vào khách hàng – Dự án dựa vào thị tr</a:t>
            </a:r>
            <a:r>
              <a:rPr lang="vi-VN" altLang="en-US">
                <a:effectLst>
                  <a:outerShdw blurRad="38100" dist="38100" dir="2700000" algn="tl">
                    <a:srgbClr val="C0C0C0"/>
                  </a:outerShdw>
                </a:effectLst>
              </a:rPr>
              <a:t>ư</a:t>
            </a:r>
            <a:r>
              <a:rPr lang="en-US" altLang="en-US">
                <a:effectLst>
                  <a:outerShdw blurRad="38100" dist="38100" dir="2700000" algn="tl">
                    <a:srgbClr val="C0C0C0"/>
                  </a:outerShdw>
                </a:effectLst>
              </a:rPr>
              <a:t>ờng</a:t>
            </a:r>
            <a:endParaRPr lang="en-US" altLang="en-US"/>
          </a:p>
          <a:p>
            <a:pPr>
              <a:lnSpc>
                <a:spcPct val="120000"/>
              </a:lnSpc>
              <a:buClr>
                <a:srgbClr val="800080"/>
              </a:buClr>
              <a:buSzPct val="70000"/>
              <a:buFont typeface="Wingdings" panose="05000000000000000000" pitchFamily="2" charset="2"/>
              <a:buChar char=""/>
            </a:pPr>
            <a:r>
              <a:rPr lang="en-US" altLang="en-US">
                <a:effectLst>
                  <a:outerShdw blurRad="38100" dist="38100" dir="2700000" algn="tl">
                    <a:srgbClr val="C0C0C0"/>
                  </a:outerShdw>
                </a:effectLst>
              </a:rPr>
              <a:t>Dự án trong công ty – Dự án thuê ngoài</a:t>
            </a:r>
            <a:endParaRPr lang="en-US" altLang="en-US"/>
          </a:p>
          <a:p>
            <a:pPr>
              <a:lnSpc>
                <a:spcPct val="120000"/>
              </a:lnSpc>
              <a:buClr>
                <a:srgbClr val="800080"/>
              </a:buClr>
              <a:buSzPct val="70000"/>
              <a:buFont typeface="Wingdings" panose="05000000000000000000" pitchFamily="2" charset="2"/>
              <a:buChar char=""/>
            </a:pPr>
            <a:r>
              <a:rPr lang="en-US" altLang="en-US">
                <a:effectLst>
                  <a:outerShdw blurRad="38100" dist="38100" dir="2700000" algn="tl">
                    <a:srgbClr val="C0C0C0"/>
                  </a:outerShdw>
                </a:effectLst>
              </a:rPr>
              <a:t>Dự án đ</a:t>
            </a:r>
            <a:r>
              <a:rPr lang="vi-VN" altLang="en-US">
                <a:effectLst>
                  <a:outerShdw blurRad="38100" dist="38100" dir="2700000" algn="tl">
                    <a:srgbClr val="C0C0C0"/>
                  </a:outerShdw>
                </a:effectLst>
              </a:rPr>
              <a:t>ơ</a:t>
            </a:r>
            <a:r>
              <a:rPr lang="en-US" altLang="en-US">
                <a:effectLst>
                  <a:outerShdw blurRad="38100" dist="38100" dir="2700000" algn="tl">
                    <a:srgbClr val="C0C0C0"/>
                  </a:outerShdw>
                </a:effectLst>
              </a:rPr>
              <a:t>n sản phẩm – Dự án chuỗi sản phẩm</a:t>
            </a:r>
            <a:endParaRPr lang="en-US" altLang="en-US"/>
          </a:p>
          <a:p>
            <a:pPr>
              <a:lnSpc>
                <a:spcPct val="140000"/>
              </a:lnSpc>
              <a:buClrTx/>
              <a:buSzPct val="70000"/>
              <a:buFontTx/>
              <a:buNone/>
            </a:pPr>
            <a:r>
              <a:rPr lang="en-US" altLang="en-US"/>
              <a:t>Và nhiều yếu tố gây biến động khác…</a:t>
            </a:r>
          </a:p>
          <a:p>
            <a:pPr lvl="1">
              <a:lnSpc>
                <a:spcPct val="100000"/>
              </a:lnSpc>
              <a:buClr>
                <a:srgbClr val="800080"/>
              </a:buClr>
              <a:buFont typeface="Century" panose="02040604050505020304" pitchFamily="18" charset="0"/>
              <a:buChar char="–"/>
            </a:pPr>
            <a:r>
              <a:rPr lang="en-US" altLang="en-US"/>
              <a:t>Mức độ quan trọng t</a:t>
            </a:r>
            <a:r>
              <a:rPr lang="vi-VN" altLang="en-US"/>
              <a:t>ư</a:t>
            </a:r>
            <a:r>
              <a:rPr lang="en-US" altLang="en-US"/>
              <a:t>ơng ứng của sự tìm hiểu, đánh giá, viết tài liệu, tính nhất quán và phát triển</a:t>
            </a:r>
          </a:p>
          <a:p>
            <a:pPr lvl="1">
              <a:lnSpc>
                <a:spcPct val="100000"/>
              </a:lnSpc>
              <a:buClr>
                <a:srgbClr val="800080"/>
              </a:buClr>
              <a:buFont typeface="Century" panose="02040604050505020304" pitchFamily="18" charset="0"/>
              <a:buChar char="–"/>
            </a:pPr>
            <a:r>
              <a:rPr lang="en-US" altLang="en-US"/>
              <a:t>Xen kẽ phân tích yêu cầu và thiết kế</a:t>
            </a:r>
          </a:p>
          <a:p>
            <a:pPr lvl="1">
              <a:lnSpc>
                <a:spcPct val="100000"/>
              </a:lnSpc>
              <a:buClr>
                <a:srgbClr val="800080"/>
              </a:buClr>
              <a:buFont typeface="Century" panose="02040604050505020304" pitchFamily="18" charset="0"/>
              <a:buChar char="–"/>
            </a:pPr>
            <a:r>
              <a:rPr lang="en-US" altLang="en-US"/>
              <a:t>Tầm quan trọng t</a:t>
            </a:r>
            <a:r>
              <a:rPr lang="vi-VN" altLang="en-US"/>
              <a:t>ư</a:t>
            </a:r>
            <a:r>
              <a:rPr lang="en-US" altLang="en-US"/>
              <a:t>ơng ứng giữa yêu cầu chức năng và phi chức năng</a:t>
            </a:r>
          </a:p>
          <a:p>
            <a:pPr lvl="1">
              <a:lnSpc>
                <a:spcPct val="100000"/>
              </a:lnSpc>
              <a:buClr>
                <a:srgbClr val="800080"/>
              </a:buClr>
              <a:buFont typeface="Century" panose="02040604050505020304" pitchFamily="18" charset="0"/>
              <a:buChar char="–"/>
            </a:pPr>
            <a:r>
              <a:rPr lang="en-US" altLang="en-US"/>
              <a:t>Các kiểu bên liên quan và nhà phát triển</a:t>
            </a:r>
          </a:p>
          <a:p>
            <a:pPr lvl="1">
              <a:lnSpc>
                <a:spcPct val="100000"/>
              </a:lnSpc>
              <a:buClr>
                <a:srgbClr val="800080"/>
              </a:buClr>
              <a:buFont typeface="Century" panose="02040604050505020304" pitchFamily="18" charset="0"/>
              <a:buChar char="–"/>
            </a:pPr>
            <a:r>
              <a:rPr lang="en-US" altLang="en-US"/>
              <a:t>Đặc tả tác dụng của tài liệu yêu cầu</a:t>
            </a:r>
          </a:p>
          <a:p>
            <a:pPr lvl="1">
              <a:lnSpc>
                <a:spcPct val="100000"/>
              </a:lnSpc>
              <a:buClr>
                <a:srgbClr val="800080"/>
              </a:buClr>
              <a:buFont typeface="Century" panose="02040604050505020304" pitchFamily="18" charset="0"/>
              <a:buChar char="–"/>
            </a:pPr>
            <a:r>
              <a:rPr lang="en-US" altLang="en-US"/>
              <a:t>Tác dụng của kĩ thuật đặc tả</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a16="http://schemas.microsoft.com/office/drawing/2014/main" id="{6C9740D5-2789-4BF9-9625-30800E14E1D7}"/>
              </a:ext>
            </a:extLst>
          </p:cNvPr>
          <p:cNvSpPr txBox="1">
            <a:spLocks noChangeArrowheads="1"/>
          </p:cNvSpPr>
          <p:nvPr/>
        </p:nvSpPr>
        <p:spPr bwMode="auto">
          <a:xfrm>
            <a:off x="1828801" y="84138"/>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400">
                <a:solidFill>
                  <a:srgbClr val="CC0000"/>
                </a:solidFill>
                <a:ea typeface="Symbol" panose="05050102010706020507" pitchFamily="18" charset="2"/>
                <a:cs typeface="Tahoma" panose="020B0604030504040204" pitchFamily="34" charset="0"/>
              </a:rPr>
              <a:t>Phân tích yêu cầu có nhiều mối liên hệ với các quy tắc khác</a:t>
            </a:r>
          </a:p>
        </p:txBody>
      </p:sp>
      <p:sp>
        <p:nvSpPr>
          <p:cNvPr id="49154" name="Text Box 2">
            <a:extLst>
              <a:ext uri="{FF2B5EF4-FFF2-40B4-BE49-F238E27FC236}">
                <a16:creationId xmlns:a16="http://schemas.microsoft.com/office/drawing/2014/main" id="{1461B66E-F366-4000-B2AE-85271FB0A792}"/>
              </a:ext>
            </a:extLst>
          </p:cNvPr>
          <p:cNvSpPr txBox="1">
            <a:spLocks noChangeArrowheads="1"/>
          </p:cNvSpPr>
          <p:nvPr/>
        </p:nvSpPr>
        <p:spPr bwMode="auto">
          <a:xfrm>
            <a:off x="1828800" y="874714"/>
            <a:ext cx="8839200" cy="575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buClr>
                <a:srgbClr val="800080"/>
              </a:buClr>
              <a:buSzPct val="70000"/>
              <a:buFont typeface="Wingdings" panose="05000000000000000000" pitchFamily="2" charset="2"/>
              <a:buChar char=""/>
            </a:pPr>
            <a:r>
              <a:rPr lang="en-US" altLang="en-US"/>
              <a:t>Chủ yếu là với Kỹ nghệ phầm mềm</a:t>
            </a:r>
          </a:p>
          <a:p>
            <a:pPr>
              <a:lnSpc>
                <a:spcPct val="90000"/>
              </a:lnSpc>
              <a:buClr>
                <a:srgbClr val="800080"/>
              </a:buClr>
              <a:buSzPct val="70000"/>
              <a:buFont typeface="Wingdings" panose="05000000000000000000" pitchFamily="2" charset="2"/>
              <a:buChar char=""/>
            </a:pPr>
            <a:r>
              <a:rPr lang="en-US" altLang="en-US"/>
              <a:t>Các mối liên hệ khác:</a:t>
            </a:r>
          </a:p>
          <a:p>
            <a:pPr lvl="1">
              <a:lnSpc>
                <a:spcPct val="100000"/>
              </a:lnSpc>
              <a:spcBef>
                <a:spcPts val="550"/>
              </a:spcBef>
              <a:buClr>
                <a:srgbClr val="800080"/>
              </a:buClr>
              <a:buFont typeface="Century" panose="02040604050505020304" pitchFamily="18" charset="0"/>
              <a:buChar char="–"/>
            </a:pPr>
            <a:r>
              <a:rPr lang="en-US" altLang="en-US">
                <a:effectLst>
                  <a:outerShdw blurRad="38100" dist="38100" dir="2700000" algn="tl">
                    <a:srgbClr val="C0C0C0"/>
                  </a:outerShdw>
                </a:effectLst>
              </a:rPr>
              <a:t>Phân tích miền và tìm hiểu các yêu cầu: Kĩ thuật hệ thống, lý thuyết kiểm soát, khoa học quản lý, lý thuyết tổ chức, tâm lý hành vi, nhân học, tiếp thu hiểu biết về trí tuệ nhân tạo</a:t>
            </a:r>
            <a:endParaRPr lang="en-US" altLang="en-US"/>
          </a:p>
          <a:p>
            <a:pPr lvl="1">
              <a:lnSpc>
                <a:spcPct val="100000"/>
              </a:lnSpc>
              <a:spcBef>
                <a:spcPts val="550"/>
              </a:spcBef>
              <a:buClr>
                <a:srgbClr val="800080"/>
              </a:buClr>
              <a:buFont typeface="Century" panose="02040604050505020304" pitchFamily="18" charset="0"/>
              <a:buChar char="–"/>
            </a:pPr>
            <a:r>
              <a:rPr lang="en-US" altLang="en-US">
                <a:effectLst>
                  <a:outerShdw blurRad="38100" dist="38100" dir="2700000" algn="tl">
                    <a:srgbClr val="C0C0C0"/>
                  </a:outerShdw>
                </a:effectLst>
              </a:rPr>
              <a:t>Đánh giá và thỏa thuận yêu cầu: Phân tích dựa trên nhiều tiêu chí, kiểm soát rủi ro, kiểm soát xung đột, lý thuyết đàm phán</a:t>
            </a:r>
            <a:endParaRPr lang="en-US" altLang="en-US"/>
          </a:p>
          <a:p>
            <a:pPr lvl="1">
              <a:lnSpc>
                <a:spcPct val="100000"/>
              </a:lnSpc>
              <a:spcBef>
                <a:spcPts val="550"/>
              </a:spcBef>
              <a:buClr>
                <a:srgbClr val="800080"/>
              </a:buClr>
              <a:buFont typeface="Century" panose="02040604050505020304" pitchFamily="18" charset="0"/>
              <a:buChar char="–"/>
            </a:pPr>
            <a:r>
              <a:rPr lang="en-US" altLang="en-US">
                <a:effectLst>
                  <a:outerShdw blurRad="38100" dist="38100" dir="2700000" algn="tl">
                    <a:srgbClr val="C0C0C0"/>
                  </a:outerShdw>
                </a:effectLst>
              </a:rPr>
              <a:t>Đặc tả, viết tài liệu và hợp nhất các yêu cầu: Đặc tả phần mèm, ph</a:t>
            </a:r>
            <a:r>
              <a:rPr lang="vi-VN" altLang="en-US">
                <a:effectLst>
                  <a:outerShdw blurRad="38100" dist="38100" dir="2700000" algn="tl">
                    <a:srgbClr val="C0C0C0"/>
                  </a:outerShdw>
                </a:effectLst>
              </a:rPr>
              <a:t>ư</a:t>
            </a:r>
            <a:r>
              <a:rPr lang="en-US" altLang="en-US">
                <a:effectLst>
                  <a:outerShdw blurRad="38100" dist="38100" dir="2700000" algn="tl">
                    <a:srgbClr val="C0C0C0"/>
                  </a:outerShdw>
                </a:effectLst>
              </a:rPr>
              <a:t>ơng thức chính trong kĩ nghệ phần mềm </a:t>
            </a:r>
            <a:endParaRPr lang="en-US" altLang="en-US"/>
          </a:p>
          <a:p>
            <a:pPr lvl="1">
              <a:lnSpc>
                <a:spcPct val="100000"/>
              </a:lnSpc>
              <a:spcBef>
                <a:spcPts val="550"/>
              </a:spcBef>
              <a:buClr>
                <a:srgbClr val="800080"/>
              </a:buClr>
              <a:buFont typeface="Century" panose="02040604050505020304" pitchFamily="18" charset="0"/>
              <a:buChar char="–"/>
            </a:pPr>
            <a:r>
              <a:rPr lang="en-US" altLang="en-US">
                <a:effectLst>
                  <a:outerShdw blurRad="38100" dist="38100" dir="2700000" algn="tl">
                    <a:srgbClr val="C0C0C0"/>
                  </a:outerShdw>
                </a:effectLst>
              </a:rPr>
              <a:t>Phát triển yêu cầu: Thay đổi cách quản lý, quản lý cấu hình trong kĩ nghệ phần mềm</a:t>
            </a:r>
            <a:endParaRPr lang="en-US" altLang="en-US"/>
          </a:p>
          <a:p>
            <a:pPr lvl="1">
              <a:lnSpc>
                <a:spcPct val="100000"/>
              </a:lnSpc>
              <a:spcBef>
                <a:spcPts val="550"/>
              </a:spcBef>
              <a:buClr>
                <a:srgbClr val="800080"/>
              </a:buClr>
              <a:buFont typeface="Century" panose="02040604050505020304" pitchFamily="18" charset="0"/>
              <a:buChar char="–"/>
            </a:pPr>
            <a:r>
              <a:rPr lang="en-US" altLang="en-US">
                <a:effectLst>
                  <a:outerShdw blurRad="38100" dist="38100" dir="2700000" algn="tl">
                    <a:srgbClr val="C0C0C0"/>
                  </a:outerShdw>
                </a:effectLst>
              </a:rPr>
              <a:t>Mô hình hóa hệ thống: Mô hình khái niệm trong c</a:t>
            </a:r>
            <a:r>
              <a:rPr lang="vi-VN" altLang="en-US">
                <a:effectLst>
                  <a:outerShdw blurRad="38100" dist="38100" dir="2700000" algn="tl">
                    <a:srgbClr val="C0C0C0"/>
                  </a:outerShdw>
                </a:effectLst>
              </a:rPr>
              <a:t>ơ</a:t>
            </a:r>
            <a:r>
              <a:rPr lang="en-US" altLang="en-US">
                <a:effectLst>
                  <a:outerShdw blurRad="38100" dist="38100" dir="2700000" algn="tl">
                    <a:srgbClr val="C0C0C0"/>
                  </a:outerShdw>
                </a:effectLst>
              </a:rPr>
              <a:t> sở dữ liệu (DB) và hệ thống quản lý thông tin (MIS), mô hình nhiệm vụ trong t</a:t>
            </a:r>
            <a:r>
              <a:rPr lang="vi-VN" altLang="en-US">
                <a:effectLst>
                  <a:outerShdw blurRad="38100" dist="38100" dir="2700000" algn="tl">
                    <a:srgbClr val="C0C0C0"/>
                  </a:outerShdw>
                </a:effectLst>
              </a:rPr>
              <a:t>ư</a:t>
            </a:r>
            <a:r>
              <a:rPr lang="en-US" altLang="en-US">
                <a:effectLst>
                  <a:outerShdw blurRad="38100" dist="38100" dir="2700000" algn="tl">
                    <a:srgbClr val="C0C0C0"/>
                  </a:outerShdw>
                </a:effectLst>
              </a:rPr>
              <a:t>ơng tác giữa ng</a:t>
            </a:r>
            <a:r>
              <a:rPr lang="vi-VN" altLang="en-US">
                <a:effectLst>
                  <a:outerShdw blurRad="38100" dist="38100" dir="2700000" algn="tl">
                    <a:srgbClr val="C0C0C0"/>
                  </a:outerShdw>
                </a:effectLst>
              </a:rPr>
              <a:t>ư</a:t>
            </a:r>
            <a:r>
              <a:rPr lang="en-US" altLang="en-US">
                <a:effectLst>
                  <a:outerShdw blurRad="38100" dist="38100" dir="2700000" algn="tl">
                    <a:srgbClr val="C0C0C0"/>
                  </a:outerShdw>
                </a:effectLst>
              </a:rPr>
              <a:t>ời và máy (HCI), biểu diễn tri thức trong trí tuệ nhân tạo (AI)</a:t>
            </a: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2373-0A30-4F36-BA2B-67124F15E8EB}"/>
              </a:ext>
            </a:extLst>
          </p:cNvPr>
          <p:cNvSpPr>
            <a:spLocks noGrp="1"/>
          </p:cNvSpPr>
          <p:nvPr>
            <p:ph type="title"/>
          </p:nvPr>
        </p:nvSpPr>
        <p:spPr/>
        <p:txBody>
          <a:bodyPr>
            <a:normAutofit fontScale="90000"/>
          </a:bodyPr>
          <a:lstStyle/>
          <a:p>
            <a:r>
              <a:rPr lang="en-US" b="1"/>
              <a:t>1.0 Đặt vấn đề về Requirement Engineering</a:t>
            </a:r>
            <a:br>
              <a:rPr lang="en-US" b="1"/>
            </a:br>
            <a:br>
              <a:rPr lang="en-US" sz="2700"/>
            </a:br>
            <a:r>
              <a:rPr lang="en-US" sz="2700" b="1">
                <a:solidFill>
                  <a:srgbClr val="00B050"/>
                </a:solidFill>
              </a:rPr>
              <a:t>Thế giới của các vấn đề và giải pháp máy móc</a:t>
            </a:r>
            <a:br>
              <a:rPr lang="en-US" sz="2700" b="1">
                <a:solidFill>
                  <a:srgbClr val="00B050"/>
                </a:solidFill>
              </a:rPr>
            </a:br>
            <a:endParaRPr lang="en-US" b="1">
              <a:solidFill>
                <a:srgbClr val="00B050"/>
              </a:solidFill>
            </a:endParaRPr>
          </a:p>
        </p:txBody>
      </p:sp>
      <p:sp>
        <p:nvSpPr>
          <p:cNvPr id="3" name="Content Placeholder 2">
            <a:extLst>
              <a:ext uri="{FF2B5EF4-FFF2-40B4-BE49-F238E27FC236}">
                <a16:creationId xmlns:a16="http://schemas.microsoft.com/office/drawing/2014/main" id="{B441D868-B783-4552-AB0E-CF583CA37FAD}"/>
              </a:ext>
            </a:extLst>
          </p:cNvPr>
          <p:cNvSpPr>
            <a:spLocks noGrp="1"/>
          </p:cNvSpPr>
          <p:nvPr>
            <p:ph idx="1"/>
          </p:nvPr>
        </p:nvSpPr>
        <p:spPr/>
        <p:txBody>
          <a:bodyPr>
            <a:noAutofit/>
          </a:bodyPr>
          <a:lstStyle/>
          <a:p>
            <a:r>
              <a:rPr lang="en-US" sz="2000" b="0" i="0">
                <a:solidFill>
                  <a:srgbClr val="342170"/>
                </a:solidFill>
                <a:effectLst/>
                <a:latin typeface="Century" panose="02040604050505020304" pitchFamily="18" charset="0"/>
              </a:rPr>
              <a:t>Th</a:t>
            </a:r>
            <a:r>
              <a:rPr lang="en-US" sz="2000" b="0" i="0">
                <a:solidFill>
                  <a:srgbClr val="342170"/>
                </a:solidFill>
                <a:effectLst/>
                <a:latin typeface="TimesNewRoman"/>
              </a:rPr>
              <a:t>ế </a:t>
            </a:r>
            <a:r>
              <a:rPr lang="en-US" sz="2000" b="0" i="0">
                <a:solidFill>
                  <a:srgbClr val="342170"/>
                </a:solidFill>
                <a:effectLst/>
                <a:latin typeface="Century" panose="02040604050505020304" pitchFamily="18" charset="0"/>
              </a:rPr>
              <a:t>gi</a:t>
            </a:r>
            <a:r>
              <a:rPr lang="en-US" sz="2000" b="0" i="0">
                <a:solidFill>
                  <a:srgbClr val="342170"/>
                </a:solidFill>
                <a:effectLst/>
                <a:latin typeface="TimesNewRoman"/>
              </a:rPr>
              <a:t>ớ</a:t>
            </a:r>
            <a:r>
              <a:rPr lang="en-US" sz="2000" b="0" i="0">
                <a:solidFill>
                  <a:srgbClr val="342170"/>
                </a:solidFill>
                <a:effectLst/>
                <a:latin typeface="Century" panose="02040604050505020304" pitchFamily="18" charset="0"/>
              </a:rPr>
              <a:t>i: ph</a:t>
            </a:r>
            <a:r>
              <a:rPr lang="en-US" sz="2000" b="0" i="0">
                <a:solidFill>
                  <a:srgbClr val="342170"/>
                </a:solidFill>
                <a:effectLst/>
                <a:latin typeface="TimesNewRoman"/>
              </a:rPr>
              <a:t>ầ</a:t>
            </a:r>
            <a:r>
              <a:rPr lang="en-US" sz="2000" b="0" i="0">
                <a:solidFill>
                  <a:srgbClr val="342170"/>
                </a:solidFill>
                <a:effectLst/>
                <a:latin typeface="Century" panose="02040604050505020304" pitchFamily="18" charset="0"/>
              </a:rPr>
              <a:t>n ch</a:t>
            </a:r>
            <a:r>
              <a:rPr lang="en-US" sz="2000" b="0" i="0">
                <a:solidFill>
                  <a:srgbClr val="342170"/>
                </a:solidFill>
                <a:effectLst/>
                <a:latin typeface="TimesNewRoman"/>
              </a:rPr>
              <a:t>ứ</a:t>
            </a:r>
            <a:r>
              <a:rPr lang="en-US" sz="2000" b="0" i="0">
                <a:solidFill>
                  <a:srgbClr val="342170"/>
                </a:solidFill>
                <a:effectLst/>
                <a:latin typeface="Century" panose="02040604050505020304" pitchFamily="18" charset="0"/>
              </a:rPr>
              <a:t>a v</a:t>
            </a:r>
            <a:r>
              <a:rPr lang="en-US" sz="2000" b="0" i="0">
                <a:solidFill>
                  <a:srgbClr val="342170"/>
                </a:solidFill>
                <a:effectLst/>
                <a:latin typeface="TimesNewRoman"/>
              </a:rPr>
              <a:t>ấ</a:t>
            </a:r>
            <a:r>
              <a:rPr lang="en-US" sz="2000" b="0" i="0">
                <a:solidFill>
                  <a:srgbClr val="342170"/>
                </a:solidFill>
                <a:effectLst/>
                <a:latin typeface="Century" panose="02040604050505020304" pitchFamily="18" charset="0"/>
              </a:rPr>
              <a:t>n đ</a:t>
            </a:r>
            <a:r>
              <a:rPr lang="en-US" sz="2000" b="0" i="0">
                <a:solidFill>
                  <a:srgbClr val="342170"/>
                </a:solidFill>
                <a:effectLst/>
                <a:latin typeface="TimesNewRoman"/>
              </a:rPr>
              <a:t>ề </a:t>
            </a:r>
            <a:r>
              <a:rPr lang="en-US" sz="2000" b="0" i="0">
                <a:solidFill>
                  <a:srgbClr val="342170"/>
                </a:solidFill>
                <a:effectLst/>
                <a:latin typeface="Century" panose="02040604050505020304" pitchFamily="18" charset="0"/>
              </a:rPr>
              <a:t>c</a:t>
            </a:r>
            <a:r>
              <a:rPr lang="en-US" sz="2000" b="0" i="0">
                <a:solidFill>
                  <a:srgbClr val="342170"/>
                </a:solidFill>
                <a:effectLst/>
                <a:latin typeface="TimesNewRoman"/>
              </a:rPr>
              <a:t>ủ</a:t>
            </a:r>
            <a:r>
              <a:rPr lang="en-US" sz="2000" b="0" i="0">
                <a:solidFill>
                  <a:srgbClr val="342170"/>
                </a:solidFill>
                <a:effectLst/>
                <a:latin typeface="Century" panose="02040604050505020304" pitchFamily="18" charset="0"/>
              </a:rPr>
              <a:t>a th</a:t>
            </a:r>
            <a:r>
              <a:rPr lang="en-US" sz="2000" b="0" i="0">
                <a:solidFill>
                  <a:srgbClr val="342170"/>
                </a:solidFill>
                <a:effectLst/>
                <a:latin typeface="TimesNewRoman"/>
              </a:rPr>
              <a:t>ế </a:t>
            </a:r>
            <a:r>
              <a:rPr lang="en-US" sz="2000" b="0" i="0">
                <a:solidFill>
                  <a:srgbClr val="342170"/>
                </a:solidFill>
                <a:effectLst/>
                <a:latin typeface="Century" panose="02040604050505020304" pitchFamily="18" charset="0"/>
              </a:rPr>
              <a:t>gi</a:t>
            </a:r>
            <a:r>
              <a:rPr lang="en-US" sz="2000" b="0" i="0">
                <a:solidFill>
                  <a:srgbClr val="342170"/>
                </a:solidFill>
                <a:effectLst/>
                <a:latin typeface="TimesNewRoman"/>
              </a:rPr>
              <a:t>ớ</a:t>
            </a:r>
            <a:r>
              <a:rPr lang="en-US" sz="2000" b="0" i="0">
                <a:solidFill>
                  <a:srgbClr val="342170"/>
                </a:solidFill>
                <a:effectLst/>
                <a:latin typeface="Century" panose="02040604050505020304" pitchFamily="18" charset="0"/>
              </a:rPr>
              <a:t>i th</a:t>
            </a:r>
            <a:r>
              <a:rPr lang="en-US" sz="2000" b="0" i="0">
                <a:solidFill>
                  <a:srgbClr val="342170"/>
                </a:solidFill>
                <a:effectLst/>
                <a:latin typeface="TimesNewRoman"/>
              </a:rPr>
              <a:t>ự</a:t>
            </a:r>
            <a:r>
              <a:rPr lang="en-US" sz="2000" b="0" i="0">
                <a:solidFill>
                  <a:srgbClr val="342170"/>
                </a:solidFill>
                <a:effectLst/>
                <a:latin typeface="Century" panose="02040604050505020304" pitchFamily="18" charset="0"/>
              </a:rPr>
              <a:t>c, được tạo ra b</a:t>
            </a:r>
            <a:r>
              <a:rPr lang="en-US" sz="2000" b="0" i="0">
                <a:solidFill>
                  <a:srgbClr val="342170"/>
                </a:solidFill>
                <a:effectLst/>
                <a:latin typeface="TimesNewRoman"/>
              </a:rPr>
              <a:t>ở</a:t>
            </a:r>
            <a:r>
              <a:rPr lang="en-US" sz="2000" b="0" i="0">
                <a:solidFill>
                  <a:srgbClr val="342170"/>
                </a:solidFill>
                <a:effectLst/>
                <a:latin typeface="Century" panose="02040604050505020304" pitchFamily="18" charset="0"/>
              </a:rPr>
              <a:t>i</a:t>
            </a:r>
            <a:r>
              <a:rPr lang="en-US" sz="2000"/>
              <a:t> </a:t>
            </a:r>
            <a:br>
              <a:rPr lang="en-US" sz="2000"/>
            </a:br>
            <a:r>
              <a:rPr lang="en-US" sz="2000"/>
              <a:t>- </a:t>
            </a:r>
            <a:r>
              <a:rPr lang="vi-VN" sz="2000" b="0" i="0">
                <a:solidFill>
                  <a:srgbClr val="333399"/>
                </a:solidFill>
                <a:effectLst/>
                <a:latin typeface="Century" panose="02040604050505020304" pitchFamily="18" charset="0"/>
              </a:rPr>
              <a:t>Thành ph</a:t>
            </a:r>
            <a:r>
              <a:rPr lang="vi-VN" sz="2000" b="0" i="0">
                <a:solidFill>
                  <a:srgbClr val="333399"/>
                </a:solidFill>
                <a:effectLst/>
                <a:latin typeface="TimesNewRoman"/>
              </a:rPr>
              <a:t>ầ</a:t>
            </a:r>
            <a:r>
              <a:rPr lang="vi-VN" sz="2000" b="0" i="0">
                <a:solidFill>
                  <a:srgbClr val="333399"/>
                </a:solidFill>
                <a:effectLst/>
                <a:latin typeface="Century" panose="02040604050505020304" pitchFamily="18" charset="0"/>
              </a:rPr>
              <a:t>n con ng</a:t>
            </a:r>
            <a:r>
              <a:rPr lang="vi-VN" sz="2000" b="0" i="0">
                <a:solidFill>
                  <a:srgbClr val="333399"/>
                </a:solidFill>
                <a:effectLst/>
                <a:latin typeface="TimesNewRoman"/>
              </a:rPr>
              <a:t>ườ</a:t>
            </a:r>
            <a:r>
              <a:rPr lang="vi-VN" sz="2000" b="0" i="0">
                <a:solidFill>
                  <a:srgbClr val="333399"/>
                </a:solidFill>
                <a:effectLst/>
                <a:latin typeface="Century" panose="02040604050505020304" pitchFamily="18" charset="0"/>
              </a:rPr>
              <a:t>i: các c</a:t>
            </a:r>
            <a:r>
              <a:rPr lang="vi-VN" sz="2000" b="0" i="0">
                <a:solidFill>
                  <a:srgbClr val="333399"/>
                </a:solidFill>
                <a:effectLst/>
                <a:latin typeface="TimesNewRoman"/>
              </a:rPr>
              <a:t>ơ </a:t>
            </a:r>
            <a:r>
              <a:rPr lang="vi-VN" sz="2000" b="0" i="0">
                <a:solidFill>
                  <a:srgbClr val="333399"/>
                </a:solidFill>
                <a:effectLst/>
                <a:latin typeface="Century" panose="02040604050505020304" pitchFamily="18" charset="0"/>
              </a:rPr>
              <a:t>quan t</a:t>
            </a:r>
            <a:r>
              <a:rPr lang="vi-VN" sz="2000" b="0" i="0">
                <a:solidFill>
                  <a:srgbClr val="333399"/>
                </a:solidFill>
                <a:effectLst/>
                <a:latin typeface="TimesNewRoman"/>
              </a:rPr>
              <a:t>ổ </a:t>
            </a:r>
            <a:r>
              <a:rPr lang="vi-VN" sz="2000" b="0" i="0">
                <a:solidFill>
                  <a:srgbClr val="333399"/>
                </a:solidFill>
                <a:effectLst/>
                <a:latin typeface="Century" panose="02040604050505020304" pitchFamily="18" charset="0"/>
              </a:rPr>
              <a:t>ch</a:t>
            </a:r>
            <a:r>
              <a:rPr lang="vi-VN" sz="2000" b="0" i="0">
                <a:solidFill>
                  <a:srgbClr val="333399"/>
                </a:solidFill>
                <a:effectLst/>
                <a:latin typeface="TimesNewRoman"/>
              </a:rPr>
              <a:t>ứ</a:t>
            </a:r>
            <a:r>
              <a:rPr lang="vi-VN" sz="2000" b="0" i="0">
                <a:solidFill>
                  <a:srgbClr val="333399"/>
                </a:solidFill>
                <a:effectLst/>
                <a:latin typeface="Century" panose="02040604050505020304" pitchFamily="18" charset="0"/>
              </a:rPr>
              <a:t>c, nhân viên, ng</a:t>
            </a:r>
            <a:r>
              <a:rPr lang="vi-VN" sz="2000" b="0" i="0">
                <a:solidFill>
                  <a:srgbClr val="333399"/>
                </a:solidFill>
                <a:effectLst/>
                <a:latin typeface="TimesNewRoman"/>
              </a:rPr>
              <a:t>ườ</a:t>
            </a:r>
            <a:r>
              <a:rPr lang="vi-VN" sz="2000" b="0" i="0">
                <a:solidFill>
                  <a:srgbClr val="333399"/>
                </a:solidFill>
                <a:effectLst/>
                <a:latin typeface="Century" panose="02040604050505020304" pitchFamily="18" charset="0"/>
              </a:rPr>
              <a:t>i</a:t>
            </a:r>
            <a:r>
              <a:rPr lang="en-US" sz="2000" b="0" i="0">
                <a:solidFill>
                  <a:srgbClr val="333399"/>
                </a:solidFill>
                <a:effectLst/>
                <a:latin typeface="Century" panose="02040604050505020304" pitchFamily="18" charset="0"/>
              </a:rPr>
              <a:t> </a:t>
            </a:r>
            <a:r>
              <a:rPr lang="vi-VN" sz="2000" b="0" i="0">
                <a:solidFill>
                  <a:srgbClr val="333399"/>
                </a:solidFill>
                <a:effectLst/>
                <a:latin typeface="Century" panose="02040604050505020304" pitchFamily="18" charset="0"/>
              </a:rPr>
              <a:t>đi</a:t>
            </a:r>
            <a:r>
              <a:rPr lang="vi-VN" sz="2000" b="0" i="0">
                <a:solidFill>
                  <a:srgbClr val="333399"/>
                </a:solidFill>
                <a:effectLst/>
                <a:latin typeface="TimesNewRoman"/>
              </a:rPr>
              <a:t>ề</a:t>
            </a:r>
            <a:r>
              <a:rPr lang="vi-VN" sz="2000" b="0" i="0">
                <a:solidFill>
                  <a:srgbClr val="333399"/>
                </a:solidFill>
                <a:effectLst/>
                <a:latin typeface="Century" panose="02040604050505020304" pitchFamily="18" charset="0"/>
              </a:rPr>
              <a:t>u hành, </a:t>
            </a:r>
            <a:r>
              <a:rPr lang="en-US" sz="2000" b="0" i="0">
                <a:solidFill>
                  <a:srgbClr val="333399"/>
                </a:solidFill>
                <a:effectLst/>
                <a:latin typeface="Century" panose="02040604050505020304" pitchFamily="18" charset="0"/>
              </a:rPr>
              <a:t>v.v.</a:t>
            </a:r>
            <a:br>
              <a:rPr lang="vi-VN" sz="2000" b="0" i="0">
                <a:solidFill>
                  <a:srgbClr val="333399"/>
                </a:solidFill>
                <a:effectLst/>
                <a:latin typeface="Century" panose="02040604050505020304" pitchFamily="18" charset="0"/>
              </a:rPr>
            </a:br>
            <a:r>
              <a:rPr lang="en-US" sz="2000" b="0" i="0">
                <a:solidFill>
                  <a:srgbClr val="333399"/>
                </a:solidFill>
                <a:effectLst/>
                <a:latin typeface="Century" panose="02040604050505020304" pitchFamily="18" charset="0"/>
              </a:rPr>
              <a:t>-</a:t>
            </a:r>
            <a:r>
              <a:rPr lang="vi-VN" sz="2000" b="0" i="0">
                <a:solidFill>
                  <a:srgbClr val="800080"/>
                </a:solidFill>
                <a:effectLst/>
                <a:latin typeface="Century" panose="02040604050505020304" pitchFamily="18" charset="0"/>
              </a:rPr>
              <a:t> </a:t>
            </a:r>
            <a:r>
              <a:rPr lang="vi-VN" sz="2000" b="0" i="0">
                <a:solidFill>
                  <a:srgbClr val="333399"/>
                </a:solidFill>
                <a:effectLst/>
                <a:latin typeface="Century" panose="02040604050505020304" pitchFamily="18" charset="0"/>
              </a:rPr>
              <a:t>Thành ph</a:t>
            </a:r>
            <a:r>
              <a:rPr lang="vi-VN" sz="2000" b="0" i="0">
                <a:solidFill>
                  <a:srgbClr val="333399"/>
                </a:solidFill>
                <a:effectLst/>
                <a:latin typeface="TimesNewRoman"/>
              </a:rPr>
              <a:t>ầ</a:t>
            </a:r>
            <a:r>
              <a:rPr lang="vi-VN" sz="2000" b="0" i="0">
                <a:solidFill>
                  <a:srgbClr val="333399"/>
                </a:solidFill>
                <a:effectLst/>
                <a:latin typeface="Century" panose="02040604050505020304" pitchFamily="18" charset="0"/>
              </a:rPr>
              <a:t>n v</a:t>
            </a:r>
            <a:r>
              <a:rPr lang="vi-VN" sz="2000" b="0" i="0">
                <a:solidFill>
                  <a:srgbClr val="333399"/>
                </a:solidFill>
                <a:effectLst/>
                <a:latin typeface="TimesNewRoman"/>
              </a:rPr>
              <a:t>ậ</a:t>
            </a:r>
            <a:r>
              <a:rPr lang="vi-VN" sz="2000" b="0" i="0">
                <a:solidFill>
                  <a:srgbClr val="333399"/>
                </a:solidFill>
                <a:effectLst/>
                <a:latin typeface="Century" panose="02040604050505020304" pitchFamily="18" charset="0"/>
              </a:rPr>
              <a:t>t lý</a:t>
            </a:r>
            <a:r>
              <a:rPr lang="en-US" sz="2000" b="0" i="0">
                <a:solidFill>
                  <a:srgbClr val="333399"/>
                </a:solidFill>
                <a:effectLst/>
                <a:latin typeface="Century" panose="02040604050505020304" pitchFamily="18" charset="0"/>
              </a:rPr>
              <a:t>:</a:t>
            </a:r>
            <a:r>
              <a:rPr lang="vi-VN" sz="2000" b="0" i="0">
                <a:solidFill>
                  <a:srgbClr val="333399"/>
                </a:solidFill>
                <a:effectLst/>
                <a:latin typeface="Century" panose="02040604050505020304" pitchFamily="18" charset="0"/>
              </a:rPr>
              <a:t> </a:t>
            </a:r>
            <a:r>
              <a:rPr lang="en-US" sz="2000" b="0" i="0">
                <a:solidFill>
                  <a:srgbClr val="333399"/>
                </a:solidFill>
                <a:effectLst/>
                <a:latin typeface="Century" panose="02040604050505020304" pitchFamily="18" charset="0"/>
              </a:rPr>
              <a:t>C</a:t>
            </a:r>
            <a:r>
              <a:rPr lang="vi-VN" sz="2000" b="0" i="0">
                <a:solidFill>
                  <a:srgbClr val="333399"/>
                </a:solidFill>
                <a:effectLst/>
                <a:latin typeface="Century" panose="02040604050505020304" pitchFamily="18" charset="0"/>
              </a:rPr>
              <a:t>ác thi</a:t>
            </a:r>
            <a:r>
              <a:rPr lang="vi-VN" sz="2000" b="0" i="0">
                <a:solidFill>
                  <a:srgbClr val="333399"/>
                </a:solidFill>
                <a:effectLst/>
                <a:latin typeface="TimesNewRoman"/>
              </a:rPr>
              <a:t>ế</a:t>
            </a:r>
            <a:r>
              <a:rPr lang="vi-VN" sz="2000" b="0" i="0">
                <a:solidFill>
                  <a:srgbClr val="333399"/>
                </a:solidFill>
                <a:effectLst/>
                <a:latin typeface="Century" panose="02040604050505020304" pitchFamily="18" charset="0"/>
              </a:rPr>
              <a:t>t b</a:t>
            </a:r>
            <a:r>
              <a:rPr lang="vi-VN" sz="2000" b="0" i="0">
                <a:solidFill>
                  <a:srgbClr val="333399"/>
                </a:solidFill>
                <a:effectLst/>
                <a:latin typeface="TimesNewRoman"/>
              </a:rPr>
              <a:t>ị</a:t>
            </a:r>
            <a:r>
              <a:rPr lang="vi-VN" sz="2000" b="0" i="0">
                <a:solidFill>
                  <a:srgbClr val="333399"/>
                </a:solidFill>
                <a:effectLst/>
                <a:latin typeface="Century" panose="02040604050505020304" pitchFamily="18" charset="0"/>
              </a:rPr>
              <a:t>, ph</a:t>
            </a:r>
            <a:r>
              <a:rPr lang="vi-VN" sz="2000" b="0" i="0">
                <a:solidFill>
                  <a:srgbClr val="333399"/>
                </a:solidFill>
                <a:effectLst/>
                <a:latin typeface="TimesNewRoman"/>
              </a:rPr>
              <a:t>ầ</a:t>
            </a:r>
            <a:r>
              <a:rPr lang="vi-VN" sz="2000" b="0" i="0">
                <a:solidFill>
                  <a:srgbClr val="333399"/>
                </a:solidFill>
                <a:effectLst/>
                <a:latin typeface="Century" panose="02040604050505020304" pitchFamily="18" charset="0"/>
              </a:rPr>
              <a:t>n m</a:t>
            </a:r>
            <a:r>
              <a:rPr lang="vi-VN" sz="2000" b="0" i="0">
                <a:solidFill>
                  <a:srgbClr val="333399"/>
                </a:solidFill>
                <a:effectLst/>
                <a:latin typeface="TimesNewRoman"/>
              </a:rPr>
              <a:t>ề</a:t>
            </a:r>
            <a:r>
              <a:rPr lang="vi-VN" sz="2000" b="0" i="0">
                <a:solidFill>
                  <a:srgbClr val="333399"/>
                </a:solidFill>
                <a:effectLst/>
                <a:latin typeface="Century" panose="02040604050505020304" pitchFamily="18" charset="0"/>
              </a:rPr>
              <a:t>m, Thiên nhiên, </a:t>
            </a:r>
            <a:r>
              <a:rPr lang="en-US" sz="2000" b="0" i="0">
                <a:solidFill>
                  <a:srgbClr val="333399"/>
                </a:solidFill>
                <a:effectLst/>
                <a:latin typeface="Century" panose="02040604050505020304" pitchFamily="18" charset="0"/>
              </a:rPr>
              <a:t>v.v.</a:t>
            </a:r>
          </a:p>
          <a:p>
            <a:r>
              <a:rPr lang="vi-VN" sz="2000" b="0" i="0">
                <a:solidFill>
                  <a:srgbClr val="342170"/>
                </a:solidFill>
                <a:effectLst/>
                <a:latin typeface="Century" panose="02040604050505020304" pitchFamily="18" charset="0"/>
              </a:rPr>
              <a:t>Máy móc: th</a:t>
            </a:r>
            <a:r>
              <a:rPr lang="vi-VN" sz="2000" b="0" i="0">
                <a:solidFill>
                  <a:srgbClr val="342170"/>
                </a:solidFill>
                <a:effectLst/>
                <a:latin typeface="TimesNewRoman"/>
              </a:rPr>
              <a:t>ứ </a:t>
            </a:r>
            <a:r>
              <a:rPr lang="vi-VN" sz="2000" b="0" i="0">
                <a:solidFill>
                  <a:srgbClr val="342170"/>
                </a:solidFill>
                <a:effectLst/>
                <a:latin typeface="Century" panose="02040604050505020304" pitchFamily="18" charset="0"/>
              </a:rPr>
              <a:t>c</a:t>
            </a:r>
            <a:r>
              <a:rPr lang="vi-VN" sz="2000" b="0" i="0">
                <a:solidFill>
                  <a:srgbClr val="342170"/>
                </a:solidFill>
                <a:effectLst/>
                <a:latin typeface="TimesNewRoman"/>
              </a:rPr>
              <a:t>ầ</a:t>
            </a:r>
            <a:r>
              <a:rPr lang="vi-VN" sz="2000" b="0" i="0">
                <a:solidFill>
                  <a:srgbClr val="342170"/>
                </a:solidFill>
                <a:effectLst/>
                <a:latin typeface="Century" panose="02040604050505020304" pitchFamily="18" charset="0"/>
              </a:rPr>
              <a:t>n đ</a:t>
            </a:r>
            <a:r>
              <a:rPr lang="vi-VN" sz="2000" b="0" i="0">
                <a:solidFill>
                  <a:srgbClr val="342170"/>
                </a:solidFill>
                <a:effectLst/>
                <a:latin typeface="TimesNewRoman"/>
              </a:rPr>
              <a:t>ượ</a:t>
            </a:r>
            <a:r>
              <a:rPr lang="vi-VN" sz="2000" b="0" i="0">
                <a:solidFill>
                  <a:srgbClr val="342170"/>
                </a:solidFill>
                <a:effectLst/>
                <a:latin typeface="Century" panose="02040604050505020304" pitchFamily="18" charset="0"/>
              </a:rPr>
              <a:t>c cài, l</a:t>
            </a:r>
            <a:r>
              <a:rPr lang="vi-VN" sz="2000" b="0" i="0">
                <a:solidFill>
                  <a:srgbClr val="342170"/>
                </a:solidFill>
                <a:effectLst/>
                <a:latin typeface="TimesNewRoman"/>
              </a:rPr>
              <a:t>ắ</a:t>
            </a:r>
            <a:r>
              <a:rPr lang="vi-VN" sz="2000" b="0" i="0">
                <a:solidFill>
                  <a:srgbClr val="342170"/>
                </a:solidFill>
                <a:effectLst/>
                <a:latin typeface="Century" panose="02040604050505020304" pitchFamily="18" charset="0"/>
              </a:rPr>
              <a:t>p đ</a:t>
            </a:r>
            <a:r>
              <a:rPr lang="vi-VN" sz="2000" b="0" i="0">
                <a:solidFill>
                  <a:srgbClr val="342170"/>
                </a:solidFill>
                <a:effectLst/>
                <a:latin typeface="TimesNewRoman"/>
              </a:rPr>
              <a:t>ặ</a:t>
            </a:r>
            <a:r>
              <a:rPr lang="vi-VN" sz="2000" b="0" i="0">
                <a:solidFill>
                  <a:srgbClr val="342170"/>
                </a:solidFill>
                <a:effectLst/>
                <a:latin typeface="Century" panose="02040604050505020304" pitchFamily="18" charset="0"/>
              </a:rPr>
              <a:t>t đ</a:t>
            </a:r>
            <a:r>
              <a:rPr lang="vi-VN" sz="2000" b="0" i="0">
                <a:solidFill>
                  <a:srgbClr val="342170"/>
                </a:solidFill>
                <a:effectLst/>
                <a:latin typeface="TimesNewRoman"/>
              </a:rPr>
              <a:t>ề </a:t>
            </a:r>
            <a:r>
              <a:rPr lang="vi-VN" sz="2000" b="0" i="0">
                <a:solidFill>
                  <a:srgbClr val="342170"/>
                </a:solidFill>
                <a:effectLst/>
                <a:latin typeface="Century" panose="02040604050505020304" pitchFamily="18" charset="0"/>
              </a:rPr>
              <a:t>gi</a:t>
            </a:r>
            <a:r>
              <a:rPr lang="en-US" sz="2000" b="0" i="0">
                <a:solidFill>
                  <a:srgbClr val="342170"/>
                </a:solidFill>
                <a:effectLst/>
                <a:latin typeface="TimesNewRoman"/>
              </a:rPr>
              <a:t>ả</a:t>
            </a:r>
            <a:r>
              <a:rPr lang="vi-VN" sz="2000" b="0" i="0">
                <a:solidFill>
                  <a:srgbClr val="342170"/>
                </a:solidFill>
                <a:effectLst/>
                <a:latin typeface="Century" panose="02040604050505020304" pitchFamily="18" charset="0"/>
              </a:rPr>
              <a:t>i quy</a:t>
            </a:r>
            <a:r>
              <a:rPr lang="vi-VN" sz="2000" b="0" i="0">
                <a:solidFill>
                  <a:srgbClr val="342170"/>
                </a:solidFill>
                <a:effectLst/>
                <a:latin typeface="TimesNewRoman"/>
              </a:rPr>
              <a:t>ế</a:t>
            </a:r>
            <a:r>
              <a:rPr lang="vi-VN" sz="2000" b="0" i="0">
                <a:solidFill>
                  <a:srgbClr val="342170"/>
                </a:solidFill>
                <a:effectLst/>
                <a:latin typeface="Century" panose="02040604050505020304" pitchFamily="18" charset="0"/>
              </a:rPr>
              <a:t>t v</a:t>
            </a:r>
            <a:r>
              <a:rPr lang="vi-VN" sz="2000" b="0" i="0">
                <a:solidFill>
                  <a:srgbClr val="342170"/>
                </a:solidFill>
                <a:effectLst/>
                <a:latin typeface="TimesNewRoman"/>
              </a:rPr>
              <a:t>ấ</a:t>
            </a:r>
            <a:r>
              <a:rPr lang="vi-VN" sz="2000" b="0" i="0">
                <a:solidFill>
                  <a:srgbClr val="342170"/>
                </a:solidFill>
                <a:effectLst/>
                <a:latin typeface="Century" panose="02040604050505020304" pitchFamily="18" charset="0"/>
              </a:rPr>
              <a:t>n đ</a:t>
            </a:r>
            <a:r>
              <a:rPr lang="vi-VN" sz="2000" b="0" i="0">
                <a:solidFill>
                  <a:srgbClr val="342170"/>
                </a:solidFill>
                <a:effectLst/>
                <a:latin typeface="TimesNewRoman"/>
              </a:rPr>
              <a:t>ề</a:t>
            </a:r>
            <a:br>
              <a:rPr lang="vi-VN" sz="2000" b="0" i="0">
                <a:solidFill>
                  <a:srgbClr val="342170"/>
                </a:solidFill>
                <a:effectLst/>
                <a:latin typeface="TimesNewRoman"/>
              </a:rPr>
            </a:br>
            <a:r>
              <a:rPr lang="en-US" sz="2000" b="0" i="0">
                <a:solidFill>
                  <a:srgbClr val="342170"/>
                </a:solidFill>
                <a:effectLst/>
                <a:latin typeface="TimesNewRoman"/>
              </a:rPr>
              <a:t>-</a:t>
            </a:r>
            <a:r>
              <a:rPr lang="vi-VN" sz="2000" b="0" i="0">
                <a:solidFill>
                  <a:srgbClr val="800080"/>
                </a:solidFill>
                <a:effectLst/>
                <a:latin typeface="Century" panose="02040604050505020304" pitchFamily="18" charset="0"/>
              </a:rPr>
              <a:t> </a:t>
            </a:r>
            <a:r>
              <a:rPr lang="vi-VN" sz="2000" b="0" i="0">
                <a:solidFill>
                  <a:srgbClr val="333399"/>
                </a:solidFill>
                <a:effectLst/>
                <a:latin typeface="Century" panose="02040604050505020304" pitchFamily="18" charset="0"/>
              </a:rPr>
              <a:t>Các ph</a:t>
            </a:r>
            <a:r>
              <a:rPr lang="vi-VN" sz="2000" b="0" i="0">
                <a:solidFill>
                  <a:srgbClr val="333399"/>
                </a:solidFill>
                <a:effectLst/>
                <a:latin typeface="TimesNewRoman"/>
              </a:rPr>
              <a:t>ầ</a:t>
            </a:r>
            <a:r>
              <a:rPr lang="vi-VN" sz="2000" b="0" i="0">
                <a:solidFill>
                  <a:srgbClr val="333399"/>
                </a:solidFill>
                <a:effectLst/>
                <a:latin typeface="Century" panose="02040604050505020304" pitchFamily="18" charset="0"/>
              </a:rPr>
              <a:t>n m</a:t>
            </a:r>
            <a:r>
              <a:rPr lang="vi-VN" sz="2000" b="0" i="0">
                <a:solidFill>
                  <a:srgbClr val="333399"/>
                </a:solidFill>
                <a:effectLst/>
                <a:latin typeface="TimesNewRoman"/>
              </a:rPr>
              <a:t>ề</a:t>
            </a:r>
            <a:r>
              <a:rPr lang="vi-VN" sz="2000" b="0" i="0">
                <a:solidFill>
                  <a:srgbClr val="333399"/>
                </a:solidFill>
                <a:effectLst/>
                <a:latin typeface="Century" panose="02040604050505020304" pitchFamily="18" charset="0"/>
              </a:rPr>
              <a:t>m đ</a:t>
            </a:r>
            <a:r>
              <a:rPr lang="vi-VN" sz="2000" b="0" i="0">
                <a:solidFill>
                  <a:srgbClr val="333399"/>
                </a:solidFill>
                <a:effectLst/>
                <a:latin typeface="TimesNewRoman"/>
              </a:rPr>
              <a:t>ượ</a:t>
            </a:r>
            <a:r>
              <a:rPr lang="vi-VN" sz="2000" b="0" i="0">
                <a:solidFill>
                  <a:srgbClr val="333399"/>
                </a:solidFill>
                <a:effectLst/>
                <a:latin typeface="Century" panose="02040604050505020304" pitchFamily="18" charset="0"/>
              </a:rPr>
              <a:t>c phát tri</a:t>
            </a:r>
            <a:r>
              <a:rPr lang="vi-VN" sz="2000" b="0" i="0">
                <a:solidFill>
                  <a:srgbClr val="333399"/>
                </a:solidFill>
                <a:effectLst/>
                <a:latin typeface="TimesNewRoman"/>
              </a:rPr>
              <a:t>ể</a:t>
            </a:r>
            <a:r>
              <a:rPr lang="vi-VN" sz="2000" b="0" i="0">
                <a:solidFill>
                  <a:srgbClr val="333399"/>
                </a:solidFill>
                <a:effectLst/>
                <a:latin typeface="Century" panose="02040604050505020304" pitchFamily="18" charset="0"/>
              </a:rPr>
              <a:t>n và/ho</a:t>
            </a:r>
            <a:r>
              <a:rPr lang="vi-VN" sz="2000" b="0" i="0">
                <a:solidFill>
                  <a:srgbClr val="333399"/>
                </a:solidFill>
                <a:effectLst/>
                <a:latin typeface="TimesNewRoman"/>
              </a:rPr>
              <a:t>ặ</a:t>
            </a:r>
            <a:r>
              <a:rPr lang="vi-VN" sz="2000" b="0" i="0">
                <a:solidFill>
                  <a:srgbClr val="333399"/>
                </a:solidFill>
                <a:effectLst/>
                <a:latin typeface="Century" panose="02040604050505020304" pitchFamily="18" charset="0"/>
              </a:rPr>
              <a:t>c ki</a:t>
            </a:r>
            <a:r>
              <a:rPr lang="vi-VN" sz="2000" b="0" i="0">
                <a:solidFill>
                  <a:srgbClr val="333399"/>
                </a:solidFill>
                <a:effectLst/>
                <a:latin typeface="TimesNewRoman"/>
              </a:rPr>
              <a:t>ế</a:t>
            </a:r>
            <a:r>
              <a:rPr lang="vi-VN" sz="2000" b="0" i="0">
                <a:solidFill>
                  <a:srgbClr val="333399"/>
                </a:solidFill>
                <a:effectLst/>
                <a:latin typeface="Century" panose="02040604050505020304" pitchFamily="18" charset="0"/>
              </a:rPr>
              <a:t>m đ</a:t>
            </a:r>
            <a:r>
              <a:rPr lang="vi-VN" sz="2000" b="0" i="0">
                <a:solidFill>
                  <a:srgbClr val="333399"/>
                </a:solidFill>
                <a:effectLst/>
                <a:latin typeface="TimesNewRoman"/>
              </a:rPr>
              <a:t>ượ</a:t>
            </a:r>
            <a:r>
              <a:rPr lang="vi-VN" sz="2000" b="0" i="0">
                <a:solidFill>
                  <a:srgbClr val="333399"/>
                </a:solidFill>
                <a:effectLst/>
                <a:latin typeface="Century" panose="02040604050505020304" pitchFamily="18" charset="0"/>
              </a:rPr>
              <a:t>c</a:t>
            </a:r>
            <a:br>
              <a:rPr lang="vi-VN" sz="2000" b="0" i="0">
                <a:solidFill>
                  <a:srgbClr val="333399"/>
                </a:solidFill>
                <a:effectLst/>
                <a:latin typeface="Century" panose="02040604050505020304" pitchFamily="18" charset="0"/>
              </a:rPr>
            </a:br>
            <a:r>
              <a:rPr lang="en-US" sz="2000" b="0" i="0">
                <a:solidFill>
                  <a:srgbClr val="333399"/>
                </a:solidFill>
                <a:effectLst/>
                <a:latin typeface="Century" panose="02040604050505020304" pitchFamily="18" charset="0"/>
              </a:rPr>
              <a:t>-</a:t>
            </a:r>
            <a:r>
              <a:rPr lang="vi-VN" sz="2000" b="0" i="0">
                <a:solidFill>
                  <a:srgbClr val="800080"/>
                </a:solidFill>
                <a:effectLst/>
                <a:latin typeface="Century" panose="02040604050505020304" pitchFamily="18" charset="0"/>
              </a:rPr>
              <a:t> </a:t>
            </a:r>
            <a:r>
              <a:rPr lang="vi-VN" sz="2000" b="0" i="0">
                <a:solidFill>
                  <a:srgbClr val="333399"/>
                </a:solidFill>
                <a:effectLst/>
                <a:latin typeface="Century" panose="02040604050505020304" pitchFamily="18" charset="0"/>
              </a:rPr>
              <a:t>N</a:t>
            </a:r>
            <a:r>
              <a:rPr lang="vi-VN" sz="2000" b="0" i="0">
                <a:solidFill>
                  <a:srgbClr val="333399"/>
                </a:solidFill>
                <a:effectLst/>
                <a:latin typeface="TimesNewRoman"/>
              </a:rPr>
              <a:t>ề</a:t>
            </a:r>
            <a:r>
              <a:rPr lang="vi-VN" sz="2000" b="0" i="0">
                <a:solidFill>
                  <a:srgbClr val="333399"/>
                </a:solidFill>
                <a:effectLst/>
                <a:latin typeface="Century" panose="02040604050505020304" pitchFamily="18" charset="0"/>
              </a:rPr>
              <a:t>n t</a:t>
            </a:r>
            <a:r>
              <a:rPr lang="en-US" sz="2000" b="0" i="0">
                <a:solidFill>
                  <a:srgbClr val="333399"/>
                </a:solidFill>
                <a:effectLst/>
                <a:latin typeface="Century" panose="02040604050505020304" pitchFamily="18" charset="0"/>
              </a:rPr>
              <a:t>ả</a:t>
            </a:r>
            <a:r>
              <a:rPr lang="vi-VN" sz="2000" b="0" i="0">
                <a:solidFill>
                  <a:srgbClr val="333399"/>
                </a:solidFill>
                <a:effectLst/>
                <a:latin typeface="Century" panose="02040604050505020304" pitchFamily="18" charset="0"/>
              </a:rPr>
              <a:t>ng th</a:t>
            </a:r>
            <a:r>
              <a:rPr lang="vi-VN" sz="2000" b="0" i="0">
                <a:solidFill>
                  <a:srgbClr val="333399"/>
                </a:solidFill>
                <a:effectLst/>
                <a:latin typeface="TimesNewRoman"/>
              </a:rPr>
              <a:t>ự</a:t>
            </a:r>
            <a:r>
              <a:rPr lang="vi-VN" sz="2000" b="0" i="0">
                <a:solidFill>
                  <a:srgbClr val="333399"/>
                </a:solidFill>
                <a:effectLst/>
                <a:latin typeface="Century" panose="02040604050505020304" pitchFamily="18" charset="0"/>
              </a:rPr>
              <a:t>c thi ph</a:t>
            </a:r>
            <a:r>
              <a:rPr lang="vi-VN" sz="2000" b="0" i="0">
                <a:solidFill>
                  <a:srgbClr val="333399"/>
                </a:solidFill>
                <a:effectLst/>
                <a:latin typeface="TimesNewRoman"/>
              </a:rPr>
              <a:t>ầ</a:t>
            </a:r>
            <a:r>
              <a:rPr lang="vi-VN" sz="2000" b="0" i="0">
                <a:solidFill>
                  <a:srgbClr val="333399"/>
                </a:solidFill>
                <a:effectLst/>
                <a:latin typeface="Century" panose="02040604050505020304" pitchFamily="18" charset="0"/>
              </a:rPr>
              <a:t>n c</a:t>
            </a:r>
            <a:r>
              <a:rPr lang="vi-VN" sz="2000" b="0" i="0">
                <a:solidFill>
                  <a:srgbClr val="333399"/>
                </a:solidFill>
                <a:effectLst/>
                <a:latin typeface="TimesNewRoman"/>
              </a:rPr>
              <a:t>ứ</a:t>
            </a:r>
            <a:r>
              <a:rPr lang="vi-VN" sz="2000" b="0" i="0">
                <a:solidFill>
                  <a:srgbClr val="333399"/>
                </a:solidFill>
                <a:effectLst/>
                <a:latin typeface="Century" panose="02040604050505020304" pitchFamily="18" charset="0"/>
              </a:rPr>
              <a:t>ng/ph</a:t>
            </a:r>
            <a:r>
              <a:rPr lang="vi-VN" sz="2000" b="0" i="0">
                <a:solidFill>
                  <a:srgbClr val="333399"/>
                </a:solidFill>
                <a:effectLst/>
                <a:latin typeface="TimesNewRoman"/>
              </a:rPr>
              <a:t>ầ</a:t>
            </a:r>
            <a:r>
              <a:rPr lang="vi-VN" sz="2000" b="0" i="0">
                <a:solidFill>
                  <a:srgbClr val="333399"/>
                </a:solidFill>
                <a:effectLst/>
                <a:latin typeface="Century" panose="02040604050505020304" pitchFamily="18" charset="0"/>
              </a:rPr>
              <a:t>n m</a:t>
            </a:r>
            <a:r>
              <a:rPr lang="vi-VN" sz="2000" b="0" i="0">
                <a:solidFill>
                  <a:srgbClr val="333399"/>
                </a:solidFill>
                <a:effectLst/>
                <a:latin typeface="TimesNewRoman"/>
              </a:rPr>
              <a:t>ề</a:t>
            </a:r>
            <a:r>
              <a:rPr lang="vi-VN" sz="2000" b="0" i="0">
                <a:solidFill>
                  <a:srgbClr val="333399"/>
                </a:solidFill>
                <a:effectLst/>
                <a:latin typeface="Century" panose="02040604050505020304" pitchFamily="18" charset="0"/>
              </a:rPr>
              <a:t>m, các thi</a:t>
            </a:r>
            <a:r>
              <a:rPr lang="vi-VN" sz="2000" b="0" i="0">
                <a:solidFill>
                  <a:srgbClr val="333399"/>
                </a:solidFill>
                <a:effectLst/>
                <a:latin typeface="TimesNewRoman"/>
              </a:rPr>
              <a:t>ế</a:t>
            </a:r>
            <a:r>
              <a:rPr lang="vi-VN" sz="2000" b="0" i="0">
                <a:solidFill>
                  <a:srgbClr val="333399"/>
                </a:solidFill>
                <a:effectLst/>
                <a:latin typeface="Century" panose="02040604050505020304" pitchFamily="18" charset="0"/>
              </a:rPr>
              <a:t>t b</a:t>
            </a:r>
            <a:r>
              <a:rPr lang="vi-VN" sz="2000" b="0" i="0">
                <a:solidFill>
                  <a:srgbClr val="333399"/>
                </a:solidFill>
                <a:effectLst/>
                <a:latin typeface="TimesNewRoman"/>
              </a:rPr>
              <a:t>ị</a:t>
            </a:r>
            <a:r>
              <a:rPr lang="en-US" sz="2000" b="0" i="0">
                <a:solidFill>
                  <a:srgbClr val="333399"/>
                </a:solidFill>
                <a:effectLst/>
                <a:latin typeface="TimesNewRoman"/>
              </a:rPr>
              <a:t> </a:t>
            </a:r>
            <a:r>
              <a:rPr lang="vi-VN" sz="2000" b="0" i="0">
                <a:solidFill>
                  <a:srgbClr val="333399"/>
                </a:solidFill>
                <a:effectLst/>
                <a:latin typeface="Century" panose="02040604050505020304" pitchFamily="18" charset="0"/>
              </a:rPr>
              <a:t>vào/ra liên quan (ví d</a:t>
            </a:r>
            <a:r>
              <a:rPr lang="vi-VN" sz="2000" b="0" i="0">
                <a:solidFill>
                  <a:srgbClr val="333399"/>
                </a:solidFill>
                <a:effectLst/>
                <a:latin typeface="TimesNewRoman"/>
              </a:rPr>
              <a:t>ụ </a:t>
            </a:r>
            <a:r>
              <a:rPr lang="vi-VN" sz="2000" b="0" i="0">
                <a:solidFill>
                  <a:srgbClr val="333399"/>
                </a:solidFill>
                <a:effectLst/>
                <a:latin typeface="Century" panose="02040604050505020304" pitchFamily="18" charset="0"/>
              </a:rPr>
              <a:t>nh</a:t>
            </a:r>
            <a:r>
              <a:rPr lang="vi-VN" sz="2000" b="0" i="0">
                <a:solidFill>
                  <a:srgbClr val="333399"/>
                </a:solidFill>
                <a:effectLst/>
                <a:latin typeface="TimesNewRoman"/>
              </a:rPr>
              <a:t>ư </a:t>
            </a:r>
            <a:r>
              <a:rPr lang="vi-VN" sz="2000" b="0" i="0">
                <a:solidFill>
                  <a:srgbClr val="333399"/>
                </a:solidFill>
                <a:effectLst/>
                <a:latin typeface="Century" panose="02040604050505020304" pitchFamily="18" charset="0"/>
              </a:rPr>
              <a:t>thi</a:t>
            </a:r>
            <a:r>
              <a:rPr lang="vi-VN" sz="2000" b="0" i="0">
                <a:solidFill>
                  <a:srgbClr val="333399"/>
                </a:solidFill>
                <a:effectLst/>
                <a:latin typeface="TimesNewRoman"/>
              </a:rPr>
              <a:t>ế</a:t>
            </a:r>
            <a:r>
              <a:rPr lang="vi-VN" sz="2000" b="0" i="0">
                <a:solidFill>
                  <a:srgbClr val="333399"/>
                </a:solidFill>
                <a:effectLst/>
                <a:latin typeface="Century" panose="02040604050505020304" pitchFamily="18" charset="0"/>
              </a:rPr>
              <a:t>t b</a:t>
            </a:r>
            <a:r>
              <a:rPr lang="vi-VN" sz="2000" b="0" i="0">
                <a:solidFill>
                  <a:srgbClr val="333399"/>
                </a:solidFill>
                <a:effectLst/>
                <a:latin typeface="TimesNewRoman"/>
              </a:rPr>
              <a:t>ị </a:t>
            </a:r>
            <a:r>
              <a:rPr lang="vi-VN" sz="2000" b="0" i="0">
                <a:solidFill>
                  <a:srgbClr val="333399"/>
                </a:solidFill>
                <a:effectLst/>
                <a:latin typeface="Century" panose="02040604050505020304" pitchFamily="18" charset="0"/>
              </a:rPr>
              <a:t>c</a:t>
            </a:r>
            <a:r>
              <a:rPr lang="en-US" sz="2000">
                <a:solidFill>
                  <a:srgbClr val="333399"/>
                </a:solidFill>
                <a:latin typeface="Century" panose="02040604050505020304" pitchFamily="18" charset="0"/>
              </a:rPr>
              <a:t>ả</a:t>
            </a:r>
            <a:r>
              <a:rPr lang="vi-VN" sz="2000" b="0" i="0">
                <a:solidFill>
                  <a:srgbClr val="333399"/>
                </a:solidFill>
                <a:effectLst/>
                <a:latin typeface="Century" panose="02040604050505020304" pitchFamily="18" charset="0"/>
              </a:rPr>
              <a:t>m bi</a:t>
            </a:r>
            <a:r>
              <a:rPr lang="vi-VN" sz="2000" b="0" i="0">
                <a:solidFill>
                  <a:srgbClr val="333399"/>
                </a:solidFill>
                <a:effectLst/>
                <a:latin typeface="TimesNewRoman"/>
              </a:rPr>
              <a:t>ế</a:t>
            </a:r>
            <a:r>
              <a:rPr lang="vi-VN" sz="2000" b="0" i="0">
                <a:solidFill>
                  <a:srgbClr val="333399"/>
                </a:solidFill>
                <a:effectLst/>
                <a:latin typeface="Century" panose="02040604050505020304" pitchFamily="18" charset="0"/>
              </a:rPr>
              <a:t>n, truy</a:t>
            </a:r>
            <a:r>
              <a:rPr lang="vi-VN" sz="2000" b="0" i="0">
                <a:solidFill>
                  <a:srgbClr val="333399"/>
                </a:solidFill>
                <a:effectLst/>
                <a:latin typeface="TimesNewRoman"/>
              </a:rPr>
              <a:t>ề</a:t>
            </a:r>
            <a:r>
              <a:rPr lang="vi-VN" sz="2000" b="0" i="0">
                <a:solidFill>
                  <a:srgbClr val="333399"/>
                </a:solidFill>
                <a:effectLst/>
                <a:latin typeface="Century" panose="02040604050505020304" pitchFamily="18" charset="0"/>
              </a:rPr>
              <a:t>n</a:t>
            </a:r>
            <a:r>
              <a:rPr lang="en-US" sz="2000" b="0" i="0">
                <a:solidFill>
                  <a:srgbClr val="333399"/>
                </a:solidFill>
                <a:effectLst/>
                <a:latin typeface="Century" panose="02040604050505020304" pitchFamily="18" charset="0"/>
              </a:rPr>
              <a:t> </a:t>
            </a:r>
            <a:r>
              <a:rPr lang="vi-VN" sz="2000" b="0" i="0">
                <a:solidFill>
                  <a:srgbClr val="333399"/>
                </a:solidFill>
                <a:effectLst/>
                <a:latin typeface="Century" panose="02040604050505020304" pitchFamily="18" charset="0"/>
              </a:rPr>
              <a:t>đ</a:t>
            </a:r>
            <a:r>
              <a:rPr lang="vi-VN" sz="2000" b="0" i="0">
                <a:solidFill>
                  <a:srgbClr val="333399"/>
                </a:solidFill>
                <a:effectLst/>
                <a:latin typeface="TimesNewRoman"/>
              </a:rPr>
              <a:t>ộ</a:t>
            </a:r>
            <a:r>
              <a:rPr lang="vi-VN" sz="2000" b="0" i="0">
                <a:solidFill>
                  <a:srgbClr val="333399"/>
                </a:solidFill>
                <a:effectLst/>
                <a:latin typeface="Century" panose="02040604050505020304" pitchFamily="18" charset="0"/>
              </a:rPr>
              <a:t>ng,</a:t>
            </a:r>
            <a:r>
              <a:rPr lang="en-US" sz="2000" b="0" i="0">
                <a:solidFill>
                  <a:srgbClr val="333399"/>
                </a:solidFill>
                <a:effectLst/>
                <a:latin typeface="Century" panose="02040604050505020304" pitchFamily="18" charset="0"/>
              </a:rPr>
              <a:t> v.v. </a:t>
            </a:r>
            <a:r>
              <a:rPr lang="vi-VN" sz="2000" b="0" i="0">
                <a:solidFill>
                  <a:srgbClr val="333399"/>
                </a:solidFill>
                <a:effectLst/>
                <a:latin typeface="Century" panose="02040604050505020304" pitchFamily="18" charset="0"/>
              </a:rPr>
              <a:t>)</a:t>
            </a:r>
            <a:r>
              <a:rPr lang="vi-VN" sz="2000"/>
              <a:t> </a:t>
            </a:r>
            <a:endParaRPr lang="en-US" sz="2000"/>
          </a:p>
          <a:p>
            <a:r>
              <a:rPr lang="vi-VN" sz="2000" b="0" i="0">
                <a:solidFill>
                  <a:srgbClr val="342170"/>
                </a:solidFill>
                <a:effectLst/>
                <a:latin typeface="Century" panose="02040604050505020304" pitchFamily="18" charset="0"/>
              </a:rPr>
              <a:t>K</a:t>
            </a:r>
            <a:r>
              <a:rPr lang="vi-VN" sz="2000" b="0" i="0">
                <a:solidFill>
                  <a:srgbClr val="342170"/>
                </a:solidFill>
                <a:effectLst/>
                <a:latin typeface="TimesNewRoman"/>
              </a:rPr>
              <a:t>ỹ </a:t>
            </a:r>
            <a:r>
              <a:rPr lang="vi-VN" sz="2000" b="0" i="0">
                <a:solidFill>
                  <a:srgbClr val="342170"/>
                </a:solidFill>
                <a:effectLst/>
                <a:latin typeface="Century" panose="02040604050505020304" pitchFamily="18" charset="0"/>
              </a:rPr>
              <a:t>ngh</a:t>
            </a:r>
            <a:r>
              <a:rPr lang="vi-VN" sz="2000" b="0" i="0">
                <a:solidFill>
                  <a:srgbClr val="342170"/>
                </a:solidFill>
                <a:effectLst/>
                <a:latin typeface="TimesNewRoman"/>
              </a:rPr>
              <a:t>ệ </a:t>
            </a:r>
            <a:r>
              <a:rPr lang="vi-VN" sz="2000" b="0" i="0">
                <a:solidFill>
                  <a:srgbClr val="342170"/>
                </a:solidFill>
                <a:effectLst/>
                <a:latin typeface="Century" panose="02040604050505020304" pitchFamily="18" charset="0"/>
              </a:rPr>
              <a:t>yêu c</a:t>
            </a:r>
            <a:r>
              <a:rPr lang="vi-VN" sz="2000" b="0" i="0">
                <a:solidFill>
                  <a:srgbClr val="342170"/>
                </a:solidFill>
                <a:effectLst/>
                <a:latin typeface="TimesNewRoman"/>
              </a:rPr>
              <a:t>ầ</a:t>
            </a:r>
            <a:r>
              <a:rPr lang="vi-VN" sz="2000" b="0" i="0">
                <a:solidFill>
                  <a:srgbClr val="342170"/>
                </a:solidFill>
                <a:effectLst/>
                <a:latin typeface="Century" panose="02040604050505020304" pitchFamily="18" charset="0"/>
              </a:rPr>
              <a:t>u (RE) quan tâm t</a:t>
            </a:r>
            <a:r>
              <a:rPr lang="vi-VN" sz="2000" b="0" i="0">
                <a:solidFill>
                  <a:srgbClr val="342170"/>
                </a:solidFill>
                <a:effectLst/>
                <a:latin typeface="TimesNewRoman"/>
              </a:rPr>
              <a:t>ớ</a:t>
            </a:r>
            <a:r>
              <a:rPr lang="vi-VN" sz="2000" b="0" i="0">
                <a:solidFill>
                  <a:srgbClr val="342170"/>
                </a:solidFill>
                <a:effectLst/>
                <a:latin typeface="Century" panose="02040604050505020304" pitchFamily="18" charset="0"/>
              </a:rPr>
              <a:t>i ...</a:t>
            </a:r>
            <a:br>
              <a:rPr lang="vi-VN" sz="2000" b="0" i="0">
                <a:solidFill>
                  <a:srgbClr val="342170"/>
                </a:solidFill>
                <a:effectLst/>
                <a:latin typeface="Century" panose="02040604050505020304" pitchFamily="18" charset="0"/>
              </a:rPr>
            </a:br>
            <a:r>
              <a:rPr lang="en-US" sz="2000">
                <a:solidFill>
                  <a:srgbClr val="333399"/>
                </a:solidFill>
                <a:latin typeface="Century" panose="02040604050505020304" pitchFamily="18" charset="0"/>
              </a:rPr>
              <a:t>-</a:t>
            </a:r>
            <a:r>
              <a:rPr lang="vi-VN" sz="2000">
                <a:solidFill>
                  <a:srgbClr val="333399"/>
                </a:solidFill>
              </a:rPr>
              <a:t> </a:t>
            </a:r>
            <a:r>
              <a:rPr lang="en-US" sz="2000">
                <a:solidFill>
                  <a:srgbClr val="333399"/>
                </a:solidFill>
                <a:latin typeface="Century" panose="02040604050505020304" pitchFamily="18" charset="0"/>
              </a:rPr>
              <a:t>Ả</a:t>
            </a:r>
            <a:r>
              <a:rPr lang="vi-VN" sz="2000">
                <a:solidFill>
                  <a:srgbClr val="333399"/>
                </a:solidFill>
              </a:rPr>
              <a:t>nh hưởng của máy móc lý tưởng tới thế giới </a:t>
            </a:r>
            <a:r>
              <a:rPr lang="en-US" sz="2000">
                <a:solidFill>
                  <a:srgbClr val="333399"/>
                </a:solidFill>
                <a:latin typeface="Century" panose="02040604050505020304" pitchFamily="18" charset="0"/>
              </a:rPr>
              <a:t>của các </a:t>
            </a:r>
            <a:r>
              <a:rPr lang="vi-VN" sz="2000">
                <a:solidFill>
                  <a:srgbClr val="333399"/>
                </a:solidFill>
              </a:rPr>
              <a:t>vấn đề</a:t>
            </a:r>
            <a:br>
              <a:rPr lang="vi-VN" sz="2000" b="0" i="0">
                <a:solidFill>
                  <a:srgbClr val="333399"/>
                </a:solidFill>
                <a:effectLst/>
                <a:latin typeface="TimesNewRoman"/>
              </a:rPr>
            </a:br>
            <a:r>
              <a:rPr lang="en-US" sz="2000" b="0" i="0">
                <a:solidFill>
                  <a:srgbClr val="333399"/>
                </a:solidFill>
                <a:effectLst/>
                <a:latin typeface="TimesNewRoman"/>
              </a:rPr>
              <a:t>-</a:t>
            </a:r>
            <a:r>
              <a:rPr lang="vi-VN" sz="2000" b="0" i="0">
                <a:solidFill>
                  <a:srgbClr val="800080"/>
                </a:solidFill>
                <a:effectLst/>
                <a:latin typeface="Century" panose="02040604050505020304" pitchFamily="18" charset="0"/>
              </a:rPr>
              <a:t> </a:t>
            </a:r>
            <a:r>
              <a:rPr lang="vi-VN" sz="2000" b="0" i="0">
                <a:solidFill>
                  <a:srgbClr val="333399"/>
                </a:solidFill>
                <a:effectLst/>
                <a:latin typeface="Century" panose="02040604050505020304" pitchFamily="18" charset="0"/>
              </a:rPr>
              <a:t>Các đ</a:t>
            </a:r>
            <a:r>
              <a:rPr lang="vi-VN" sz="2000" b="0" i="0">
                <a:solidFill>
                  <a:srgbClr val="333399"/>
                </a:solidFill>
                <a:effectLst/>
                <a:latin typeface="TimesNewRoman"/>
              </a:rPr>
              <a:t>ặ</a:t>
            </a:r>
            <a:r>
              <a:rPr lang="vi-VN" sz="2000" b="0" i="0">
                <a:solidFill>
                  <a:srgbClr val="333399"/>
                </a:solidFill>
                <a:effectLst/>
                <a:latin typeface="Century" panose="02040604050505020304" pitchFamily="18" charset="0"/>
              </a:rPr>
              <a:t>c đi</a:t>
            </a:r>
            <a:r>
              <a:rPr lang="vi-VN" sz="2000" b="0" i="0">
                <a:solidFill>
                  <a:srgbClr val="333399"/>
                </a:solidFill>
                <a:effectLst/>
                <a:latin typeface="TimesNewRoman"/>
              </a:rPr>
              <a:t>ể</a:t>
            </a:r>
            <a:r>
              <a:rPr lang="vi-VN" sz="2000" b="0" i="0">
                <a:solidFill>
                  <a:srgbClr val="333399"/>
                </a:solidFill>
                <a:effectLst/>
                <a:latin typeface="Century" panose="02040604050505020304" pitchFamily="18" charset="0"/>
              </a:rPr>
              <a:t>m thích h</a:t>
            </a:r>
            <a:r>
              <a:rPr lang="vi-VN" sz="2000" b="0" i="0">
                <a:solidFill>
                  <a:srgbClr val="333399"/>
                </a:solidFill>
                <a:effectLst/>
                <a:latin typeface="TimesNewRoman"/>
              </a:rPr>
              <a:t>ợ</a:t>
            </a:r>
            <a:r>
              <a:rPr lang="vi-VN" sz="2000" b="0" i="0">
                <a:solidFill>
                  <a:srgbClr val="333399"/>
                </a:solidFill>
                <a:effectLst/>
                <a:latin typeface="Century" panose="02040604050505020304" pitchFamily="18" charset="0"/>
              </a:rPr>
              <a:t>p và gi</a:t>
            </a:r>
            <a:r>
              <a:rPr lang="en-US" sz="2000">
                <a:solidFill>
                  <a:srgbClr val="333399"/>
                </a:solidFill>
                <a:latin typeface="Century" panose="02040604050505020304" pitchFamily="18" charset="0"/>
              </a:rPr>
              <a:t>ả</a:t>
            </a:r>
            <a:r>
              <a:rPr lang="az-Cyrl-AZ" sz="2000" b="0" i="0">
                <a:solidFill>
                  <a:srgbClr val="333399"/>
                </a:solidFill>
                <a:effectLst/>
                <a:latin typeface="TimesNewRoman"/>
              </a:rPr>
              <a:t> </a:t>
            </a:r>
            <a:r>
              <a:rPr lang="vi-VN" sz="2000" b="0" i="0">
                <a:solidFill>
                  <a:srgbClr val="333399"/>
                </a:solidFill>
                <a:effectLst/>
                <a:latin typeface="Century" panose="02040604050505020304" pitchFamily="18" charset="0"/>
              </a:rPr>
              <a:t>đ</a:t>
            </a:r>
            <a:r>
              <a:rPr lang="vi-VN" sz="2000" b="0" i="0">
                <a:solidFill>
                  <a:srgbClr val="333399"/>
                </a:solidFill>
                <a:effectLst/>
                <a:latin typeface="TimesNewRoman"/>
              </a:rPr>
              <a:t>ị</a:t>
            </a:r>
            <a:r>
              <a:rPr lang="vi-VN" sz="2000" b="0" i="0">
                <a:solidFill>
                  <a:srgbClr val="333399"/>
                </a:solidFill>
                <a:effectLst/>
                <a:latin typeface="Century" panose="02040604050505020304" pitchFamily="18" charset="0"/>
              </a:rPr>
              <a:t>nh v</a:t>
            </a:r>
            <a:r>
              <a:rPr lang="vi-VN" sz="2000" b="0" i="0">
                <a:solidFill>
                  <a:srgbClr val="333399"/>
                </a:solidFill>
                <a:effectLst/>
                <a:latin typeface="TimesNewRoman"/>
              </a:rPr>
              <a:t>ề </a:t>
            </a:r>
            <a:r>
              <a:rPr lang="vi-VN" sz="2000" b="0" i="0">
                <a:solidFill>
                  <a:srgbClr val="333399"/>
                </a:solidFill>
                <a:effectLst/>
                <a:latin typeface="Century" panose="02040604050505020304" pitchFamily="18" charset="0"/>
              </a:rPr>
              <a:t>th</a:t>
            </a:r>
            <a:r>
              <a:rPr lang="vi-VN" sz="2000" b="0" i="0">
                <a:solidFill>
                  <a:srgbClr val="333399"/>
                </a:solidFill>
                <a:effectLst/>
                <a:latin typeface="TimesNewRoman"/>
              </a:rPr>
              <a:t>ế </a:t>
            </a:r>
            <a:r>
              <a:rPr lang="vi-VN" sz="2000" b="0" i="0">
                <a:solidFill>
                  <a:srgbClr val="333399"/>
                </a:solidFill>
                <a:effectLst/>
                <a:latin typeface="Century" panose="02040604050505020304" pitchFamily="18" charset="0"/>
              </a:rPr>
              <a:t>gi</a:t>
            </a:r>
            <a:r>
              <a:rPr lang="vi-VN" sz="2000" b="0" i="0">
                <a:solidFill>
                  <a:srgbClr val="333399"/>
                </a:solidFill>
                <a:effectLst/>
                <a:latin typeface="TimesNewRoman"/>
              </a:rPr>
              <a:t>ớ</a:t>
            </a:r>
            <a:r>
              <a:rPr lang="vi-VN" sz="2000" b="0" i="0">
                <a:solidFill>
                  <a:srgbClr val="333399"/>
                </a:solidFill>
                <a:effectLst/>
                <a:latin typeface="Century" panose="02040604050505020304" pitchFamily="18" charset="0"/>
              </a:rPr>
              <a:t>i này</a:t>
            </a:r>
            <a:r>
              <a:rPr lang="vi-VN" sz="2000"/>
              <a:t> </a:t>
            </a:r>
            <a:br>
              <a:rPr lang="vi-VN" sz="2000"/>
            </a:br>
            <a:r>
              <a:rPr lang="vi-VN" sz="2000"/>
              <a:t> </a:t>
            </a:r>
            <a:br>
              <a:rPr lang="vi-VN" sz="2000"/>
            </a:br>
            <a:endParaRPr lang="en-US" sz="2000"/>
          </a:p>
        </p:txBody>
      </p:sp>
      <p:sp>
        <p:nvSpPr>
          <p:cNvPr id="4" name="Slide Number Placeholder 3">
            <a:extLst>
              <a:ext uri="{FF2B5EF4-FFF2-40B4-BE49-F238E27FC236}">
                <a16:creationId xmlns:a16="http://schemas.microsoft.com/office/drawing/2014/main" id="{58CF53B0-708D-45F7-BDD7-739813809F7F}"/>
              </a:ext>
            </a:extLst>
          </p:cNvPr>
          <p:cNvSpPr>
            <a:spLocks noGrp="1"/>
          </p:cNvSpPr>
          <p:nvPr>
            <p:ph type="sldNum" sz="quarter" idx="12"/>
          </p:nvPr>
        </p:nvSpPr>
        <p:spPr/>
        <p:txBody>
          <a:bodyPr/>
          <a:lstStyle/>
          <a:p>
            <a:fld id="{93EA5974-C27A-495C-BA50-1CD3987349CB}" type="slidenum">
              <a:rPr lang="en-US" smtClean="0"/>
              <a:pPr/>
              <a:t>6</a:t>
            </a:fld>
            <a:endParaRPr lang="en-US"/>
          </a:p>
        </p:txBody>
      </p:sp>
    </p:spTree>
    <p:extLst>
      <p:ext uri="{BB962C8B-B14F-4D97-AF65-F5344CB8AC3E}">
        <p14:creationId xmlns:p14="http://schemas.microsoft.com/office/powerpoint/2010/main" val="19459006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a:extLst>
              <a:ext uri="{FF2B5EF4-FFF2-40B4-BE49-F238E27FC236}">
                <a16:creationId xmlns:a16="http://schemas.microsoft.com/office/drawing/2014/main" id="{67ABF236-74BE-471C-991B-2F19F6B49990}"/>
              </a:ext>
            </a:extLst>
          </p:cNvPr>
          <p:cNvSpPr txBox="1">
            <a:spLocks noChangeArrowheads="1"/>
          </p:cNvSpPr>
          <p:nvPr/>
        </p:nvSpPr>
        <p:spPr bwMode="auto">
          <a:xfrm>
            <a:off x="1828801" y="3810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Tổng quan về pbân tích yêu cầu</a:t>
            </a:r>
          </a:p>
        </p:txBody>
      </p:sp>
      <p:sp>
        <p:nvSpPr>
          <p:cNvPr id="50178" name="Text Box 2">
            <a:extLst>
              <a:ext uri="{FF2B5EF4-FFF2-40B4-BE49-F238E27FC236}">
                <a16:creationId xmlns:a16="http://schemas.microsoft.com/office/drawing/2014/main" id="{DAAE22DB-66EA-4E54-92C5-793D0B85A972}"/>
              </a:ext>
            </a:extLst>
          </p:cNvPr>
          <p:cNvSpPr txBox="1">
            <a:spLocks noChangeArrowheads="1"/>
          </p:cNvSpPr>
          <p:nvPr/>
        </p:nvSpPr>
        <p:spPr bwMode="auto">
          <a:xfrm>
            <a:off x="1855789" y="1087438"/>
            <a:ext cx="8601075" cy="508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1pPr>
            <a:lvl2pPr marL="735013" indent="-27781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9pPr>
          </a:lstStyle>
          <a:p>
            <a:pPr>
              <a:lnSpc>
                <a:spcPts val="4575"/>
              </a:lnSpc>
              <a:spcBef>
                <a:spcPts val="300"/>
              </a:spcBef>
              <a:buClr>
                <a:srgbClr val="800080"/>
              </a:buClr>
              <a:buSzPct val="70000"/>
              <a:buFont typeface="Wingdings" panose="05000000000000000000" pitchFamily="2" charset="2"/>
              <a:buChar char=""/>
            </a:pPr>
            <a:r>
              <a:rPr lang="en-US" altLang="en-US" sz="2200" i="0">
                <a:solidFill>
                  <a:srgbClr val="60C99C"/>
                </a:solidFill>
                <a:latin typeface="Century" panose="02040604050505020304" pitchFamily="18" charset="0"/>
              </a:rPr>
              <a:t>Thế nào là phân tích yêu cầu (RE)?</a:t>
            </a:r>
          </a:p>
          <a:p>
            <a:pPr>
              <a:lnSpc>
                <a:spcPct val="150000"/>
              </a:lnSpc>
              <a:spcBef>
                <a:spcPts val="300"/>
              </a:spcBef>
              <a:buClr>
                <a:srgbClr val="800080"/>
              </a:buClr>
              <a:buSzPct val="70000"/>
              <a:buFont typeface="Wingdings" panose="05000000000000000000" pitchFamily="2" charset="2"/>
              <a:buChar char=""/>
            </a:pPr>
            <a:r>
              <a:rPr lang="en-US" altLang="en-US" sz="2200" i="0">
                <a:solidFill>
                  <a:srgbClr val="352270"/>
                </a:solidFill>
                <a:effectLst>
                  <a:outerShdw blurRad="38100" dist="38100" dir="2700000" algn="tl">
                    <a:srgbClr val="C0C0C0"/>
                  </a:outerShdw>
                </a:effectLst>
                <a:latin typeface="Century" panose="02040604050505020304" pitchFamily="18" charset="0"/>
              </a:rPr>
              <a:t>Tại sao cần phải phân tích yêu cầu?</a:t>
            </a:r>
          </a:p>
          <a:p>
            <a:pPr lvl="1">
              <a:lnSpc>
                <a:spcPct val="150000"/>
              </a:lnSpc>
              <a:spcBef>
                <a:spcPts val="100"/>
              </a:spcBef>
              <a:buClr>
                <a:srgbClr val="800080"/>
              </a:buClr>
              <a:buSzPct val="100000"/>
              <a:buFont typeface="Century" panose="02040604050505020304" pitchFamily="18" charset="0"/>
              <a:buChar char="–"/>
            </a:pPr>
            <a:r>
              <a:rPr lang="en-US" altLang="en-US" sz="2200" i="0">
                <a:solidFill>
                  <a:srgbClr val="333399"/>
                </a:solidFill>
                <a:effectLst>
                  <a:outerShdw blurRad="38100" dist="38100" dir="2700000" algn="tl">
                    <a:srgbClr val="C0C0C0"/>
                  </a:outerShdw>
                </a:effectLst>
                <a:latin typeface="Century" panose="02040604050505020304" pitchFamily="18" charset="0"/>
              </a:rPr>
              <a:t>Các vấn đề yêu cầu: sự kiện, dữ liệu, trích d</a:t>
            </a:r>
          </a:p>
          <a:p>
            <a:pPr lvl="1">
              <a:lnSpc>
                <a:spcPct val="150000"/>
              </a:lnSpc>
              <a:spcBef>
                <a:spcPts val="300"/>
              </a:spcBef>
              <a:buClr>
                <a:srgbClr val="800080"/>
              </a:buClr>
              <a:buSzPct val="100000"/>
              <a:buFont typeface="Century" panose="02040604050505020304" pitchFamily="18" charset="0"/>
              <a:buChar char="–"/>
            </a:pPr>
            <a:r>
              <a:rPr lang="en-US" altLang="en-US" sz="2200" i="0">
                <a:solidFill>
                  <a:srgbClr val="333399"/>
                </a:solidFill>
                <a:effectLst>
                  <a:outerShdw blurRad="38100" dist="38100" dir="2700000" algn="tl">
                    <a:srgbClr val="C0C0C0"/>
                  </a:outerShdw>
                </a:effectLst>
                <a:latin typeface="Century" panose="02040604050505020304" pitchFamily="18" charset="0"/>
              </a:rPr>
              <a:t>Vai trò và tầm quan trọng của phân tích yêu cầu</a:t>
            </a:r>
          </a:p>
          <a:p>
            <a:pPr>
              <a:lnSpc>
                <a:spcPts val="4575"/>
              </a:lnSpc>
              <a:spcBef>
                <a:spcPts val="300"/>
              </a:spcBef>
              <a:buClr>
                <a:srgbClr val="800080"/>
              </a:buClr>
              <a:buSzPct val="70000"/>
              <a:buFont typeface="Wingdings" panose="05000000000000000000" pitchFamily="2" charset="2"/>
              <a:buChar char=""/>
            </a:pPr>
            <a:r>
              <a:rPr lang="en-US" altLang="en-US" sz="2200" i="0">
                <a:solidFill>
                  <a:srgbClr val="352270"/>
                </a:solidFill>
                <a:latin typeface="Century" panose="02040604050505020304" pitchFamily="18" charset="0"/>
              </a:rPr>
              <a:t>Những khó khăn gặp phải khi phân tích yêu cầu</a:t>
            </a:r>
          </a:p>
          <a:p>
            <a:pPr>
              <a:lnSpc>
                <a:spcPct val="200000"/>
              </a:lnSpc>
              <a:spcBef>
                <a:spcPts val="300"/>
              </a:spcBef>
              <a:buClr>
                <a:srgbClr val="800080"/>
              </a:buClr>
              <a:buSzPct val="70000"/>
              <a:buFont typeface="Wingdings" panose="05000000000000000000" pitchFamily="2" charset="2"/>
              <a:buChar char=""/>
            </a:pPr>
            <a:r>
              <a:rPr lang="en-US" altLang="en-US" sz="2200" i="0">
                <a:solidFill>
                  <a:srgbClr val="352270"/>
                </a:solidFill>
                <a:latin typeface="Century" panose="02040604050505020304" pitchFamily="18" charset="0"/>
              </a:rPr>
              <a:t>Phát triển linh hoạt và phân tích yêu cầu</a:t>
            </a:r>
          </a:p>
          <a:p>
            <a:pPr>
              <a:lnSpc>
                <a:spcPct val="110000"/>
              </a:lnSpc>
              <a:spcBef>
                <a:spcPts val="3600"/>
              </a:spcBef>
              <a:buSzPct val="70000"/>
            </a:pPr>
            <a:r>
              <a:rPr lang="en-US" altLang="en-US" sz="2200" i="0">
                <a:solidFill>
                  <a:srgbClr val="352270"/>
                </a:solidFill>
                <a:latin typeface="Century" panose="02040604050505020304" pitchFamily="18" charset="0"/>
              </a:rPr>
              <a:t>   </a:t>
            </a:r>
          </a:p>
        </p:txBody>
      </p:sp>
      <p:pic>
        <p:nvPicPr>
          <p:cNvPr id="49156" name="Picture 3">
            <a:extLst>
              <a:ext uri="{FF2B5EF4-FFF2-40B4-BE49-F238E27FC236}">
                <a16:creationId xmlns:a16="http://schemas.microsoft.com/office/drawing/2014/main" id="{21C4FC7C-8998-4524-906B-AC5B49807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133601"/>
            <a:ext cx="819150" cy="885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a:extLst>
              <a:ext uri="{FF2B5EF4-FFF2-40B4-BE49-F238E27FC236}">
                <a16:creationId xmlns:a16="http://schemas.microsoft.com/office/drawing/2014/main" id="{CF17F0D9-C6BD-4AFD-8D76-164A8BDDA500}"/>
              </a:ext>
            </a:extLst>
          </p:cNvPr>
          <p:cNvSpPr txBox="1">
            <a:spLocks noChangeArrowheads="1"/>
          </p:cNvSpPr>
          <p:nvPr/>
        </p:nvSpPr>
        <p:spPr bwMode="auto">
          <a:xfrm>
            <a:off x="1828801" y="4572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2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Các vấn đề về yêu cầu:</a:t>
            </a:r>
          </a:p>
          <a:p>
            <a:pPr algn="ctr">
              <a:lnSpc>
                <a:spcPct val="12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Sự kiện, Dữ liệu, Trích dẫn</a:t>
            </a:r>
          </a:p>
        </p:txBody>
      </p:sp>
      <p:sp>
        <p:nvSpPr>
          <p:cNvPr id="51203" name="Text Box 2">
            <a:extLst>
              <a:ext uri="{FF2B5EF4-FFF2-40B4-BE49-F238E27FC236}">
                <a16:creationId xmlns:a16="http://schemas.microsoft.com/office/drawing/2014/main" id="{DC397625-C310-4E6B-9ED5-B17F6B7642D6}"/>
              </a:ext>
            </a:extLst>
          </p:cNvPr>
          <p:cNvSpPr txBox="1">
            <a:spLocks noChangeArrowheads="1"/>
          </p:cNvSpPr>
          <p:nvPr/>
        </p:nvSpPr>
        <p:spPr bwMode="auto">
          <a:xfrm>
            <a:off x="1830388" y="1268413"/>
            <a:ext cx="7085012"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9pPr>
          </a:lstStyle>
          <a:p>
            <a:pPr>
              <a:lnSpc>
                <a:spcPct val="110000"/>
              </a:lnSpc>
              <a:spcBef>
                <a:spcPts val="1100"/>
              </a:spcBef>
              <a:buClr>
                <a:srgbClr val="800080"/>
              </a:buClr>
              <a:buSzPct val="70000"/>
              <a:buFont typeface="Wingdings" panose="05000000000000000000" pitchFamily="2" charset="2"/>
              <a:buChar char=""/>
            </a:pPr>
            <a:r>
              <a:rPr lang="fr-FR" altLang="en-US" sz="2200" i="0">
                <a:solidFill>
                  <a:srgbClr val="352270"/>
                </a:solidFill>
                <a:latin typeface="Century" panose="02040604050505020304" pitchFamily="18" charset="0"/>
              </a:rPr>
              <a:t>Sự nghèo nàn yêu cầu hiện nay rất phổ biến</a:t>
            </a:r>
          </a:p>
          <a:p>
            <a:pPr>
              <a:spcBef>
                <a:spcPts val="500"/>
              </a:spcBef>
              <a:buSzPct val="70000"/>
            </a:pPr>
            <a:r>
              <a:rPr lang="fr-FR" altLang="en-US" i="0">
                <a:solidFill>
                  <a:srgbClr val="352270"/>
                </a:solidFill>
                <a:latin typeface="Century" panose="02040604050505020304" pitchFamily="18" charset="0"/>
              </a:rPr>
              <a:t>  </a:t>
            </a:r>
            <a:r>
              <a:rPr lang="fr-FR" altLang="en-US" sz="2200" i="0">
                <a:solidFill>
                  <a:srgbClr val="352270"/>
                </a:solidFill>
                <a:latin typeface="Century" panose="02040604050505020304" pitchFamily="18" charset="0"/>
              </a:rPr>
              <a:t>  </a:t>
            </a:r>
            <a:r>
              <a:rPr lang="fr-FR" altLang="en-US" sz="2000" i="0">
                <a:solidFill>
                  <a:srgbClr val="352270"/>
                </a:solidFill>
                <a:latin typeface="Century" panose="02040604050505020304" pitchFamily="18" charset="0"/>
              </a:rPr>
              <a:t> </a:t>
            </a:r>
            <a:r>
              <a:rPr lang="en-US" altLang="en-US" sz="2000" i="0">
                <a:solidFill>
                  <a:srgbClr val="009999"/>
                </a:solidFill>
                <a:latin typeface="Century" panose="02040604050505020304" pitchFamily="18" charset="0"/>
              </a:rPr>
              <a:t>“Các yêu cầu cần đ</a:t>
            </a:r>
            <a:r>
              <a:rPr lang="vi-VN" altLang="en-US" sz="2000" i="0">
                <a:solidFill>
                  <a:srgbClr val="009999"/>
                </a:solidFill>
                <a:latin typeface="Century" panose="02040604050505020304" pitchFamily="18" charset="0"/>
              </a:rPr>
              <a:t>ư</a:t>
            </a:r>
            <a:r>
              <a:rPr lang="en-US" altLang="en-US" sz="2000" i="0">
                <a:solidFill>
                  <a:srgbClr val="009999"/>
                </a:solidFill>
                <a:latin typeface="Century" panose="02040604050505020304" pitchFamily="18" charset="0"/>
              </a:rPr>
              <a:t>ợc thiết kế và liên tục đ</a:t>
            </a:r>
            <a:r>
              <a:rPr lang="vi-VN" altLang="en-US" sz="2000" i="0">
                <a:solidFill>
                  <a:srgbClr val="009999"/>
                </a:solidFill>
                <a:latin typeface="Century" panose="02040604050505020304" pitchFamily="18" charset="0"/>
              </a:rPr>
              <a:t>ư</a:t>
            </a:r>
            <a:r>
              <a:rPr lang="en-US" altLang="en-US" sz="2000" i="0">
                <a:solidFill>
                  <a:srgbClr val="009999"/>
                </a:solidFill>
                <a:latin typeface="Century" panose="02040604050505020304" pitchFamily="18" charset="0"/>
              </a:rPr>
              <a:t>ợc xem xét lại, sửa chữa”</a:t>
            </a:r>
          </a:p>
          <a:p>
            <a:pPr>
              <a:lnSpc>
                <a:spcPct val="150000"/>
              </a:lnSpc>
              <a:spcBef>
                <a:spcPts val="1100"/>
              </a:spcBef>
              <a:buClr>
                <a:srgbClr val="800080"/>
              </a:buClr>
              <a:buSzPct val="70000"/>
              <a:buFont typeface="Wingdings" panose="05000000000000000000" pitchFamily="2" charset="2"/>
              <a:buChar char=""/>
            </a:pPr>
            <a:r>
              <a:rPr lang="fr-FR" altLang="en-US" sz="2200" i="0">
                <a:solidFill>
                  <a:srgbClr val="352270"/>
                </a:solidFill>
                <a:latin typeface="Century" panose="02040604050505020304" pitchFamily="18" charset="0"/>
              </a:rPr>
              <a:t>Chi phí quá m</a:t>
            </a:r>
            <a:r>
              <a:rPr lang="en-US" altLang="en-US" sz="2200" i="0">
                <a:solidFill>
                  <a:srgbClr val="352270"/>
                </a:solidFill>
                <a:latin typeface="Century" panose="02040604050505020304" pitchFamily="18" charset="0"/>
              </a:rPr>
              <a:t>ức cho việc sửa chữa muộn</a:t>
            </a:r>
            <a:endParaRPr lang="fr-FR" altLang="en-US" sz="2200" i="0">
              <a:solidFill>
                <a:srgbClr val="352270"/>
              </a:solidFill>
              <a:latin typeface="Century" panose="02040604050505020304" pitchFamily="18" charset="0"/>
            </a:endParaRPr>
          </a:p>
          <a:p>
            <a:pPr>
              <a:spcBef>
                <a:spcPts val="500"/>
              </a:spcBef>
              <a:buSzPct val="70000"/>
            </a:pPr>
            <a:r>
              <a:rPr lang="en-US" altLang="en-US" sz="2000" i="0">
                <a:solidFill>
                  <a:srgbClr val="009999"/>
                </a:solidFill>
                <a:latin typeface="Century" panose="02040604050505020304" pitchFamily="18" charset="0"/>
              </a:rPr>
              <a:t>	 “Gấp tới 200 lần so với chi phí cho việc sửa chữa </a:t>
            </a:r>
          </a:p>
          <a:p>
            <a:pPr>
              <a:spcBef>
                <a:spcPts val="500"/>
              </a:spcBef>
              <a:buSzPct val="70000"/>
            </a:pPr>
            <a:r>
              <a:rPr lang="en-US" altLang="en-US" sz="2000" i="0">
                <a:solidFill>
                  <a:srgbClr val="009999"/>
                </a:solidFill>
                <a:latin typeface="Century" panose="02040604050505020304" pitchFamily="18" charset="0"/>
              </a:rPr>
              <a:t>	kịp thời”</a:t>
            </a:r>
            <a:endParaRPr lang="fr-FR" altLang="en-US" sz="2000" i="0">
              <a:solidFill>
                <a:srgbClr val="009999"/>
              </a:solidFill>
              <a:latin typeface="Century" panose="02040604050505020304" pitchFamily="18" charset="0"/>
            </a:endParaRPr>
          </a:p>
          <a:p>
            <a:pPr>
              <a:lnSpc>
                <a:spcPct val="160000"/>
              </a:lnSpc>
              <a:spcBef>
                <a:spcPts val="1100"/>
              </a:spcBef>
              <a:buClr>
                <a:srgbClr val="800080"/>
              </a:buClr>
              <a:buSzPct val="70000"/>
              <a:buFont typeface="Wingdings" panose="05000000000000000000" pitchFamily="2" charset="2"/>
              <a:buChar char=""/>
            </a:pPr>
            <a:r>
              <a:rPr lang="fr-FR" altLang="en-US" sz="2200" i="0">
                <a:solidFill>
                  <a:srgbClr val="352270"/>
                </a:solidFill>
                <a:latin typeface="Century" panose="02040604050505020304" pitchFamily="18" charset="0"/>
              </a:rPr>
              <a:t>Phân tích yêu cầu rất khó và quan trọng</a:t>
            </a:r>
          </a:p>
          <a:p>
            <a:pPr>
              <a:spcBef>
                <a:spcPts val="500"/>
              </a:spcBef>
              <a:buSzPct val="70000"/>
            </a:pPr>
            <a:r>
              <a:rPr lang="en-US" altLang="en-US" sz="2000" i="0">
                <a:solidFill>
                  <a:srgbClr val="009999"/>
                </a:solidFill>
                <a:latin typeface="Century" panose="02040604050505020304" pitchFamily="18" charset="0"/>
              </a:rPr>
              <a:t>	 “</a:t>
            </a:r>
            <a:r>
              <a:rPr lang="fr-FR" altLang="en-US" sz="2000" i="0">
                <a:solidFill>
                  <a:srgbClr val="009999"/>
                </a:solidFill>
                <a:latin typeface="Century" panose="02040604050505020304" pitchFamily="18" charset="0"/>
              </a:rPr>
              <a:t>Ch</a:t>
            </a:r>
            <a:r>
              <a:rPr lang="en-US" altLang="en-US" sz="2000" i="0">
                <a:solidFill>
                  <a:srgbClr val="009999"/>
                </a:solidFill>
                <a:latin typeface="Century" panose="02040604050505020304" pitchFamily="18" charset="0"/>
              </a:rPr>
              <a:t>ức năng quan trọng nhất của kĩ nghệ phần mềm là</a:t>
            </a:r>
          </a:p>
          <a:p>
            <a:pPr>
              <a:spcBef>
                <a:spcPts val="500"/>
              </a:spcBef>
              <a:buSzPct val="70000"/>
            </a:pPr>
            <a:r>
              <a:rPr lang="en-US" altLang="en-US" sz="2000" i="0">
                <a:solidFill>
                  <a:srgbClr val="009999"/>
                </a:solidFill>
                <a:latin typeface="Century" panose="02040604050505020304" pitchFamily="18" charset="0"/>
              </a:rPr>
              <a:t>	khai thác và sàng lọc các yêu cầu. Đây là phần khó nhất”</a:t>
            </a:r>
            <a:r>
              <a:rPr lang="fr-FR" altLang="en-US" sz="2000" i="0">
                <a:solidFill>
                  <a:srgbClr val="009999"/>
                </a:solidFill>
                <a:latin typeface="Century" panose="02040604050505020304" pitchFamily="18" charset="0"/>
              </a:rPr>
              <a:t> </a:t>
            </a:r>
          </a:p>
        </p:txBody>
      </p:sp>
      <p:grpSp>
        <p:nvGrpSpPr>
          <p:cNvPr id="51204" name="Group 3">
            <a:extLst>
              <a:ext uri="{FF2B5EF4-FFF2-40B4-BE49-F238E27FC236}">
                <a16:creationId xmlns:a16="http://schemas.microsoft.com/office/drawing/2014/main" id="{F2038C0C-12C3-4405-924E-9000FAF9BC9E}"/>
              </a:ext>
            </a:extLst>
          </p:cNvPr>
          <p:cNvGrpSpPr>
            <a:grpSpLocks/>
          </p:cNvGrpSpPr>
          <p:nvPr/>
        </p:nvGrpSpPr>
        <p:grpSpPr bwMode="auto">
          <a:xfrm>
            <a:off x="8305800" y="1676401"/>
            <a:ext cx="2082800" cy="493713"/>
            <a:chOff x="4272" y="1056"/>
            <a:chExt cx="1312" cy="311"/>
          </a:xfrm>
        </p:grpSpPr>
        <p:sp>
          <p:nvSpPr>
            <p:cNvPr id="51212" name="AutoShape 4">
              <a:extLst>
                <a:ext uri="{FF2B5EF4-FFF2-40B4-BE49-F238E27FC236}">
                  <a16:creationId xmlns:a16="http://schemas.microsoft.com/office/drawing/2014/main" id="{7CDC8426-D7BE-4C88-9E90-E4DE12ADF7DC}"/>
                </a:ext>
              </a:extLst>
            </p:cNvPr>
            <p:cNvSpPr>
              <a:spLocks noChangeArrowheads="1"/>
            </p:cNvSpPr>
            <p:nvPr/>
          </p:nvSpPr>
          <p:spPr bwMode="auto">
            <a:xfrm>
              <a:off x="4272" y="1056"/>
              <a:ext cx="1297" cy="311"/>
            </a:xfrm>
            <a:prstGeom prst="wedgeRoundRectCallout">
              <a:avLst>
                <a:gd name="adj1" fmla="val -61139"/>
                <a:gd name="adj2" fmla="val 142722"/>
                <a:gd name="adj3" fmla="val 16667"/>
              </a:avLst>
            </a:prstGeom>
            <a:solidFill>
              <a:srgbClr val="C5C6EF"/>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13" name="Text Box 5">
              <a:extLst>
                <a:ext uri="{FF2B5EF4-FFF2-40B4-BE49-F238E27FC236}">
                  <a16:creationId xmlns:a16="http://schemas.microsoft.com/office/drawing/2014/main" id="{0DF17186-AD33-41E2-9481-420862496451}"/>
                </a:ext>
              </a:extLst>
            </p:cNvPr>
            <p:cNvSpPr txBox="1">
              <a:spLocks noChangeArrowheads="1"/>
            </p:cNvSpPr>
            <p:nvPr/>
          </p:nvSpPr>
          <p:spPr bwMode="auto">
            <a:xfrm>
              <a:off x="4272" y="1071"/>
              <a:ext cx="1312"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nSpc>
                  <a:spcPct val="100000"/>
                </a:lnSpc>
                <a:spcBef>
                  <a:spcPts val="1200"/>
                </a:spcBef>
                <a:buClrTx/>
              </a:pPr>
              <a:r>
                <a:rPr lang="fr-FR" altLang="en-US" sz="2000">
                  <a:latin typeface="Comic Sans MS" panose="030F0702030302020204" pitchFamily="66" charset="0"/>
                </a:rPr>
                <a:t>Bell&amp;Thayer</a:t>
              </a:r>
              <a:r>
                <a:rPr lang="fr-FR" altLang="en-US" sz="2000">
                  <a:solidFill>
                    <a:srgbClr val="000000"/>
                  </a:solidFill>
                  <a:latin typeface="Comic Sans MS" panose="030F0702030302020204" pitchFamily="66" charset="0"/>
                </a:rPr>
                <a:t> ’76</a:t>
              </a:r>
            </a:p>
          </p:txBody>
        </p:sp>
      </p:grpSp>
      <p:grpSp>
        <p:nvGrpSpPr>
          <p:cNvPr id="51205" name="Group 6">
            <a:extLst>
              <a:ext uri="{FF2B5EF4-FFF2-40B4-BE49-F238E27FC236}">
                <a16:creationId xmlns:a16="http://schemas.microsoft.com/office/drawing/2014/main" id="{0B19EBA4-716A-44E4-87F2-56C2C62C8E29}"/>
              </a:ext>
            </a:extLst>
          </p:cNvPr>
          <p:cNvGrpSpPr>
            <a:grpSpLocks/>
          </p:cNvGrpSpPr>
          <p:nvPr/>
        </p:nvGrpSpPr>
        <p:grpSpPr bwMode="auto">
          <a:xfrm>
            <a:off x="8077199" y="3308351"/>
            <a:ext cx="1362075" cy="493713"/>
            <a:chOff x="4128" y="2084"/>
            <a:chExt cx="858" cy="311"/>
          </a:xfrm>
        </p:grpSpPr>
        <p:sp>
          <p:nvSpPr>
            <p:cNvPr id="51210" name="AutoShape 7">
              <a:extLst>
                <a:ext uri="{FF2B5EF4-FFF2-40B4-BE49-F238E27FC236}">
                  <a16:creationId xmlns:a16="http://schemas.microsoft.com/office/drawing/2014/main" id="{910ED00D-FCAF-4074-826C-5749F5CC7A9A}"/>
                </a:ext>
              </a:extLst>
            </p:cNvPr>
            <p:cNvSpPr>
              <a:spLocks noChangeArrowheads="1"/>
            </p:cNvSpPr>
            <p:nvPr/>
          </p:nvSpPr>
          <p:spPr bwMode="auto">
            <a:xfrm>
              <a:off x="4128" y="2084"/>
              <a:ext cx="847" cy="311"/>
            </a:xfrm>
            <a:prstGeom prst="wedgeRoundRectCallout">
              <a:avLst>
                <a:gd name="adj1" fmla="val -58449"/>
                <a:gd name="adj2" fmla="val 125634"/>
                <a:gd name="adj3" fmla="val 16667"/>
              </a:avLst>
            </a:prstGeom>
            <a:solidFill>
              <a:srgbClr val="C5C6EF"/>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11" name="Text Box 8">
              <a:extLst>
                <a:ext uri="{FF2B5EF4-FFF2-40B4-BE49-F238E27FC236}">
                  <a16:creationId xmlns:a16="http://schemas.microsoft.com/office/drawing/2014/main" id="{E9210C6A-5498-45D4-94AD-8CDA1DFC1041}"/>
                </a:ext>
              </a:extLst>
            </p:cNvPr>
            <p:cNvSpPr txBox="1">
              <a:spLocks noChangeArrowheads="1"/>
            </p:cNvSpPr>
            <p:nvPr/>
          </p:nvSpPr>
          <p:spPr bwMode="auto">
            <a:xfrm>
              <a:off x="4128" y="2099"/>
              <a:ext cx="858"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nSpc>
                  <a:spcPct val="100000"/>
                </a:lnSpc>
                <a:spcBef>
                  <a:spcPts val="1200"/>
                </a:spcBef>
                <a:buClrTx/>
              </a:pPr>
              <a:r>
                <a:rPr lang="fr-FR" altLang="en-US" sz="2000">
                  <a:latin typeface="Comic Sans MS" panose="030F0702030302020204" pitchFamily="66" charset="0"/>
                </a:rPr>
                <a:t>Boehm</a:t>
              </a:r>
              <a:r>
                <a:rPr lang="fr-FR" altLang="en-US" sz="2000">
                  <a:solidFill>
                    <a:srgbClr val="000000"/>
                  </a:solidFill>
                  <a:latin typeface="Comic Sans MS" panose="030F0702030302020204" pitchFamily="66" charset="0"/>
                </a:rPr>
                <a:t> ’81</a:t>
              </a:r>
            </a:p>
          </p:txBody>
        </p:sp>
      </p:grpSp>
      <p:grpSp>
        <p:nvGrpSpPr>
          <p:cNvPr id="51206" name="Group 9">
            <a:extLst>
              <a:ext uri="{FF2B5EF4-FFF2-40B4-BE49-F238E27FC236}">
                <a16:creationId xmlns:a16="http://schemas.microsoft.com/office/drawing/2014/main" id="{F7CD1D22-11FD-4C44-AC03-75B2210DDA5A}"/>
              </a:ext>
            </a:extLst>
          </p:cNvPr>
          <p:cNvGrpSpPr>
            <a:grpSpLocks/>
          </p:cNvGrpSpPr>
          <p:nvPr/>
        </p:nvGrpSpPr>
        <p:grpSpPr bwMode="auto">
          <a:xfrm>
            <a:off x="8859839" y="4298951"/>
            <a:ext cx="1436687" cy="493713"/>
            <a:chOff x="4621" y="2708"/>
            <a:chExt cx="905" cy="311"/>
          </a:xfrm>
        </p:grpSpPr>
        <p:sp>
          <p:nvSpPr>
            <p:cNvPr id="51208" name="AutoShape 10">
              <a:extLst>
                <a:ext uri="{FF2B5EF4-FFF2-40B4-BE49-F238E27FC236}">
                  <a16:creationId xmlns:a16="http://schemas.microsoft.com/office/drawing/2014/main" id="{764EF3A8-8CCD-4199-905E-FB4A7B10560E}"/>
                </a:ext>
              </a:extLst>
            </p:cNvPr>
            <p:cNvSpPr>
              <a:spLocks noChangeArrowheads="1"/>
            </p:cNvSpPr>
            <p:nvPr/>
          </p:nvSpPr>
          <p:spPr bwMode="auto">
            <a:xfrm>
              <a:off x="4621" y="2708"/>
              <a:ext cx="894" cy="311"/>
            </a:xfrm>
            <a:prstGeom prst="wedgeRoundRectCallout">
              <a:avLst>
                <a:gd name="adj1" fmla="val -66130"/>
                <a:gd name="adj2" fmla="val 142722"/>
                <a:gd name="adj3" fmla="val 16667"/>
              </a:avLst>
            </a:prstGeom>
            <a:solidFill>
              <a:srgbClr val="C5C6EF"/>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09" name="Text Box 11">
              <a:extLst>
                <a:ext uri="{FF2B5EF4-FFF2-40B4-BE49-F238E27FC236}">
                  <a16:creationId xmlns:a16="http://schemas.microsoft.com/office/drawing/2014/main" id="{9FBD3DD7-0240-4B07-9AE9-424F91A41767}"/>
                </a:ext>
              </a:extLst>
            </p:cNvPr>
            <p:cNvSpPr txBox="1">
              <a:spLocks noChangeArrowheads="1"/>
            </p:cNvSpPr>
            <p:nvPr/>
          </p:nvSpPr>
          <p:spPr bwMode="auto">
            <a:xfrm>
              <a:off x="4621" y="2723"/>
              <a:ext cx="90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nSpc>
                  <a:spcPct val="100000"/>
                </a:lnSpc>
                <a:spcBef>
                  <a:spcPts val="1200"/>
                </a:spcBef>
                <a:buClrTx/>
              </a:pPr>
              <a:r>
                <a:rPr lang="fr-FR" altLang="en-US" sz="2000">
                  <a:latin typeface="Comic Sans MS" panose="030F0702030302020204" pitchFamily="66" charset="0"/>
                </a:rPr>
                <a:t>Brooks</a:t>
              </a:r>
              <a:r>
                <a:rPr lang="fr-FR" altLang="en-US" sz="2000">
                  <a:solidFill>
                    <a:srgbClr val="000000"/>
                  </a:solidFill>
                  <a:latin typeface="Comic Sans MS" panose="030F0702030302020204" pitchFamily="66" charset="0"/>
                </a:rPr>
                <a:t> ’87</a:t>
              </a:r>
            </a:p>
          </p:txBody>
        </p:sp>
      </p:grpSp>
      <p:pic>
        <p:nvPicPr>
          <p:cNvPr id="51207" name="Picture 12">
            <a:extLst>
              <a:ext uri="{FF2B5EF4-FFF2-40B4-BE49-F238E27FC236}">
                <a16:creationId xmlns:a16="http://schemas.microsoft.com/office/drawing/2014/main" id="{2EAAB48F-EF57-444C-9298-4DFEFEBF5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100014"/>
            <a:ext cx="860425" cy="11191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8161B972-DA7C-4E80-82BE-A4864EB691B3}"/>
              </a:ext>
            </a:extLst>
          </p:cNvPr>
          <p:cNvSpPr txBox="1">
            <a:spLocks noChangeArrowheads="1"/>
          </p:cNvSpPr>
          <p:nvPr/>
        </p:nvSpPr>
        <p:spPr bwMode="auto">
          <a:xfrm>
            <a:off x="2563813" y="228600"/>
            <a:ext cx="791845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fr-FR" altLang="en-US" sz="2400">
                <a:solidFill>
                  <a:srgbClr val="CC0000"/>
                </a:solidFill>
                <a:ea typeface="Symbol" panose="05050102010706020507" pitchFamily="18" charset="2"/>
                <a:cs typeface="Tahoma" panose="020B0604030504040204" pitchFamily="34" charset="0"/>
              </a:rPr>
              <a:t>Các vấn đề về yêu cầu: Báo cáo của Standish năm 1995</a:t>
            </a:r>
          </a:p>
        </p:txBody>
      </p:sp>
      <p:sp>
        <p:nvSpPr>
          <p:cNvPr id="52226" name="Text Box 2">
            <a:extLst>
              <a:ext uri="{FF2B5EF4-FFF2-40B4-BE49-F238E27FC236}">
                <a16:creationId xmlns:a16="http://schemas.microsoft.com/office/drawing/2014/main" id="{6E14B6FD-F2C0-4805-9691-4A112C525EE1}"/>
              </a:ext>
            </a:extLst>
          </p:cNvPr>
          <p:cNvSpPr txBox="1">
            <a:spLocks noChangeArrowheads="1"/>
          </p:cNvSpPr>
          <p:nvPr/>
        </p:nvSpPr>
        <p:spPr bwMode="auto">
          <a:xfrm>
            <a:off x="1676400" y="990600"/>
            <a:ext cx="8153400" cy="82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4963">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9pPr>
          </a:lstStyle>
          <a:p>
            <a:pPr>
              <a:spcBef>
                <a:spcPts val="1100"/>
              </a:spcBef>
              <a:buSzPct val="70000"/>
            </a:pPr>
            <a:r>
              <a:rPr lang="fr-FR" altLang="en-US" sz="2200" i="0">
                <a:solidFill>
                  <a:srgbClr val="352270"/>
                </a:solidFill>
                <a:latin typeface="Century" panose="02040604050505020304" pitchFamily="18" charset="0"/>
              </a:rPr>
              <a:t>Khảo sát 350 công ty tại Mỹ, 8000 dự án</a:t>
            </a:r>
            <a:endParaRPr lang="fr-FR" altLang="en-US" sz="2200" i="0">
              <a:solidFill>
                <a:srgbClr val="352270"/>
              </a:solidFill>
              <a:effectLst>
                <a:outerShdw blurRad="38100" dist="38100" dir="2700000" algn="tl">
                  <a:srgbClr val="C0C0C0"/>
                </a:outerShdw>
              </a:effectLst>
              <a:latin typeface="Century" panose="02040604050505020304" pitchFamily="18" charset="0"/>
            </a:endParaRPr>
          </a:p>
        </p:txBody>
      </p:sp>
      <p:pic>
        <p:nvPicPr>
          <p:cNvPr id="53252" name="Picture 3">
            <a:extLst>
              <a:ext uri="{FF2B5EF4-FFF2-40B4-BE49-F238E27FC236}">
                <a16:creationId xmlns:a16="http://schemas.microsoft.com/office/drawing/2014/main" id="{D95BB261-D318-4A43-8EA8-940041E662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828801"/>
            <a:ext cx="6275388" cy="3349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3253" name="Picture 4">
            <a:extLst>
              <a:ext uri="{FF2B5EF4-FFF2-40B4-BE49-F238E27FC236}">
                <a16:creationId xmlns:a16="http://schemas.microsoft.com/office/drawing/2014/main" id="{BEE91F0E-724D-45D4-BB5F-528B0C70A3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52401"/>
            <a:ext cx="941388" cy="9255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3254" name="Rectangle 5">
            <a:extLst>
              <a:ext uri="{FF2B5EF4-FFF2-40B4-BE49-F238E27FC236}">
                <a16:creationId xmlns:a16="http://schemas.microsoft.com/office/drawing/2014/main" id="{6925BACE-30E8-42A6-B080-23FE0FC90AA2}"/>
              </a:ext>
            </a:extLst>
          </p:cNvPr>
          <p:cNvSpPr>
            <a:spLocks noChangeArrowheads="1"/>
          </p:cNvSpPr>
          <p:nvPr/>
        </p:nvSpPr>
        <p:spPr bwMode="auto">
          <a:xfrm>
            <a:off x="2563813" y="5257801"/>
            <a:ext cx="7918450" cy="1217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4963">
              <a:lnSpc>
                <a:spcPct val="110000"/>
              </a:lnSpc>
              <a:spcBef>
                <a:spcPts val="1100"/>
              </a:spcBef>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200">
                <a:solidFill>
                  <a:srgbClr val="352270"/>
                </a:solidFill>
                <a:latin typeface="Century" panose="02040604050505020304" pitchFamily="18" charset="0"/>
                <a:cs typeface="Source Han Sans CN Regular" charset="0"/>
              </a:defRPr>
            </a:lvl1pPr>
            <a:lvl2pPr indent="-277813">
              <a:lnSpc>
                <a:spcPct val="110000"/>
              </a:lnSpc>
              <a:spcBef>
                <a:spcPts val="688"/>
              </a:spcBef>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000">
                <a:solidFill>
                  <a:srgbClr val="009999"/>
                </a:solidFill>
                <a:latin typeface="Comic Sans MS" panose="030F0702030302020204" pitchFamily="66" charset="0"/>
                <a:cs typeface="Source Han Sans CN Regular" charset="0"/>
              </a:defRPr>
            </a:lvl9pPr>
          </a:lstStyle>
          <a:p>
            <a:pPr lvl="1">
              <a:lnSpc>
                <a:spcPct val="100000"/>
              </a:lnSpc>
              <a:spcBef>
                <a:spcPts val="563"/>
              </a:spcBef>
              <a:buClrTx/>
            </a:pPr>
            <a:r>
              <a:rPr lang="fr-FR" altLang="en-US" sz="1800">
                <a:solidFill>
                  <a:srgbClr val="000000"/>
                </a:solidFill>
                <a:latin typeface="Arial" panose="020B0604020202020204" pitchFamily="34" charset="0"/>
              </a:rPr>
              <a:t> (thành công một phần = một phần ch</a:t>
            </a:r>
            <a:r>
              <a:rPr lang="en-US" altLang="en-US" sz="1800">
                <a:solidFill>
                  <a:srgbClr val="000000"/>
                </a:solidFill>
                <a:latin typeface="Arial" panose="020B0604020202020204" pitchFamily="34" charset="0"/>
              </a:rPr>
              <a:t>ức năng</a:t>
            </a:r>
            <a:r>
              <a:rPr lang="fr-FR" altLang="en-US" sz="1800">
                <a:solidFill>
                  <a:srgbClr val="000000"/>
                </a:solidFill>
                <a:latin typeface="Arial" panose="020B0604020202020204" pitchFamily="34" charset="0"/>
              </a:rPr>
              <a:t>, tiêu tốn quá nhiều, độ trễ l</a:t>
            </a:r>
            <a:r>
              <a:rPr lang="en-US" altLang="en-US" sz="1800">
                <a:solidFill>
                  <a:srgbClr val="000000"/>
                </a:solidFill>
                <a:latin typeface="Arial" panose="020B0604020202020204" pitchFamily="34" charset="0"/>
              </a:rPr>
              <a:t>ớn</a:t>
            </a:r>
            <a:r>
              <a:rPr lang="fr-FR" altLang="en-US" sz="1800">
                <a:solidFill>
                  <a:srgbClr val="000000"/>
                </a:solidFill>
                <a:latin typeface="Arial" panose="020B0604020202020204" pitchFamily="34" charset="0"/>
              </a:rPr>
              <a:t>)</a:t>
            </a:r>
          </a:p>
          <a:p>
            <a:pPr>
              <a:lnSpc>
                <a:spcPct val="100000"/>
              </a:lnSpc>
              <a:buClrTx/>
              <a:buSzPct val="70000"/>
              <a:buFontTx/>
              <a:buNone/>
            </a:pPr>
            <a:r>
              <a:rPr lang="fr-FR" altLang="en-US" sz="2000">
                <a:solidFill>
                  <a:srgbClr val="800080"/>
                </a:solidFill>
                <a:latin typeface="Comic Sans MS" panose="030F0702030302020204" pitchFamily="66" charset="0"/>
              </a:rPr>
              <a:t>  	</a:t>
            </a:r>
            <a:r>
              <a:rPr lang="fr-FR" altLang="en-US">
                <a:latin typeface="Comic Sans MS" panose="030F0702030302020204" pitchFamily="66" charset="0"/>
              </a:rPr>
              <a:t>Phần l</a:t>
            </a:r>
            <a:r>
              <a:rPr lang="en-US" altLang="en-US">
                <a:latin typeface="Comic Sans MS" panose="030F0702030302020204" pitchFamily="66" charset="0"/>
              </a:rPr>
              <a:t>ớn nguyên nhân thất bại: phân tích yêu cầu kém chiếm khoảng 50%</a:t>
            </a:r>
            <a:endParaRPr lang="fr-FR" altLang="en-US" sz="2000">
              <a:solidFill>
                <a:srgbClr val="800080"/>
              </a:solidFill>
              <a:latin typeface="Comic Sans MS" panose="030F0702030302020204" pitchFamily="66"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a:extLst>
              <a:ext uri="{FF2B5EF4-FFF2-40B4-BE49-F238E27FC236}">
                <a16:creationId xmlns:a16="http://schemas.microsoft.com/office/drawing/2014/main" id="{E1986187-0531-40B0-AF95-54D284BD97E4}"/>
              </a:ext>
            </a:extLst>
          </p:cNvPr>
          <p:cNvSpPr txBox="1">
            <a:spLocks noChangeArrowheads="1"/>
          </p:cNvSpPr>
          <p:nvPr/>
        </p:nvSpPr>
        <p:spPr bwMode="auto">
          <a:xfrm>
            <a:off x="1746251" y="1077914"/>
            <a:ext cx="8632825"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4963">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9pPr>
          </a:lstStyle>
          <a:p>
            <a:pPr>
              <a:lnSpc>
                <a:spcPct val="100000"/>
              </a:lnSpc>
              <a:spcBef>
                <a:spcPts val="550"/>
              </a:spcBef>
              <a:buClrTx/>
              <a:buSzPct val="70000"/>
            </a:pPr>
            <a:r>
              <a:rPr lang="fr-FR" altLang="en-US"/>
              <a:t>Lý do chính cho sự thất bại: </a:t>
            </a:r>
          </a:p>
          <a:p>
            <a:pPr>
              <a:lnSpc>
                <a:spcPct val="100000"/>
              </a:lnSpc>
              <a:spcBef>
                <a:spcPts val="550"/>
              </a:spcBef>
              <a:buClrTx/>
              <a:buSzPct val="70000"/>
            </a:pPr>
            <a:r>
              <a:rPr lang="fr-FR" altLang="en-US"/>
              <a:t>Phân tích yêu cầu kém chiếm khoảng 50% </a:t>
            </a:r>
            <a:endParaRPr lang="fr-FR" altLang="en-US" sz="2000">
              <a:solidFill>
                <a:srgbClr val="800080"/>
              </a:solidFill>
            </a:endParaRPr>
          </a:p>
        </p:txBody>
      </p:sp>
      <p:pic>
        <p:nvPicPr>
          <p:cNvPr id="55299" name="Picture 2">
            <a:extLst>
              <a:ext uri="{FF2B5EF4-FFF2-40B4-BE49-F238E27FC236}">
                <a16:creationId xmlns:a16="http://schemas.microsoft.com/office/drawing/2014/main" id="{A3BFFD71-20A5-4CDB-9547-1EFE144EAC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288" y="2344738"/>
            <a:ext cx="7123112" cy="36433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5300" name="Text Box 3">
            <a:extLst>
              <a:ext uri="{FF2B5EF4-FFF2-40B4-BE49-F238E27FC236}">
                <a16:creationId xmlns:a16="http://schemas.microsoft.com/office/drawing/2014/main" id="{8ABD4F4A-3310-42F5-A5D2-45DA811C3671}"/>
              </a:ext>
            </a:extLst>
          </p:cNvPr>
          <p:cNvSpPr txBox="1">
            <a:spLocks noChangeArrowheads="1"/>
          </p:cNvSpPr>
          <p:nvPr/>
        </p:nvSpPr>
        <p:spPr bwMode="auto">
          <a:xfrm>
            <a:off x="2514601" y="228600"/>
            <a:ext cx="786447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fr-FR" altLang="en-US" sz="2400">
                <a:solidFill>
                  <a:srgbClr val="CC0000"/>
                </a:solidFill>
                <a:ea typeface="Symbol" panose="05050102010706020507" pitchFamily="18" charset="2"/>
                <a:cs typeface="Tahoma" panose="020B0604030504040204" pitchFamily="34" charset="0"/>
              </a:rPr>
              <a:t>Các vấn đề về yêu cầu: Báo cáo của Standish năm 1995</a:t>
            </a:r>
          </a:p>
        </p:txBody>
      </p:sp>
      <p:pic>
        <p:nvPicPr>
          <p:cNvPr id="55301" name="Picture 4">
            <a:extLst>
              <a:ext uri="{FF2B5EF4-FFF2-40B4-BE49-F238E27FC236}">
                <a16:creationId xmlns:a16="http://schemas.microsoft.com/office/drawing/2014/main" id="{DFFB305E-1141-4C6F-B7F4-4F71A33CC9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52401"/>
            <a:ext cx="941388" cy="9255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5302" name="Text Box 5">
            <a:extLst>
              <a:ext uri="{FF2B5EF4-FFF2-40B4-BE49-F238E27FC236}">
                <a16:creationId xmlns:a16="http://schemas.microsoft.com/office/drawing/2014/main" id="{61FAF915-4673-4120-85F5-9F4AE6911F8D}"/>
              </a:ext>
            </a:extLst>
          </p:cNvPr>
          <p:cNvSpPr txBox="1">
            <a:spLocks noChangeArrowheads="1"/>
          </p:cNvSpPr>
          <p:nvPr/>
        </p:nvSpPr>
        <p:spPr bwMode="auto">
          <a:xfrm>
            <a:off x="3968750" y="6170613"/>
            <a:ext cx="423545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fr-FR" altLang="en-US" sz="2000">
                <a:solidFill>
                  <a:srgbClr val="009999"/>
                </a:solidFill>
                <a:latin typeface="Arial" panose="020B0604020202020204" pitchFamily="34" charset="0"/>
              </a:rPr>
              <a:t>www.standishgroup.com/chaos.html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
            <a:extLst>
              <a:ext uri="{FF2B5EF4-FFF2-40B4-BE49-F238E27FC236}">
                <a16:creationId xmlns:a16="http://schemas.microsoft.com/office/drawing/2014/main" id="{8C382E6D-4FAB-40C5-A1FE-7C6D1A308169}"/>
              </a:ext>
            </a:extLst>
          </p:cNvPr>
          <p:cNvSpPr txBox="1">
            <a:spLocks noChangeArrowheads="1"/>
          </p:cNvSpPr>
          <p:nvPr/>
        </p:nvSpPr>
        <p:spPr bwMode="auto">
          <a:xfrm>
            <a:off x="2286001" y="381000"/>
            <a:ext cx="818356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fr-FR" altLang="en-US" sz="2400">
                <a:solidFill>
                  <a:srgbClr val="CC0000"/>
                </a:solidFill>
                <a:ea typeface="Symbol" panose="05050102010706020507" pitchFamily="18" charset="2"/>
                <a:cs typeface="Tahoma" panose="020B0604030504040204" pitchFamily="34" charset="0"/>
              </a:rPr>
              <a:t>Vấn đề về yêu cầu: Khảo sát một số n</a:t>
            </a:r>
            <a:r>
              <a:rPr lang="vi-VN" altLang="en-US" sz="2400">
                <a:solidFill>
                  <a:srgbClr val="CC0000"/>
                </a:solidFill>
                <a:ea typeface="Symbol" panose="05050102010706020507" pitchFamily="18" charset="2"/>
                <a:cs typeface="Tahoma" panose="020B0604030504040204" pitchFamily="34" charset="0"/>
              </a:rPr>
              <a:t>ư</a:t>
            </a:r>
            <a:r>
              <a:rPr lang="en-US" altLang="en-US" sz="2400">
                <a:solidFill>
                  <a:srgbClr val="CC0000"/>
                </a:solidFill>
                <a:ea typeface="Symbol" panose="05050102010706020507" pitchFamily="18" charset="2"/>
                <a:cs typeface="Tahoma" panose="020B0604030504040204" pitchFamily="34" charset="0"/>
              </a:rPr>
              <a:t>ớc ở Châu Âu</a:t>
            </a:r>
          </a:p>
          <a:p>
            <a:pPr algn="ctr">
              <a:lnSpc>
                <a:spcPct val="100000"/>
              </a:lnSpc>
              <a:spcBef>
                <a:spcPct val="0"/>
              </a:spcBef>
              <a:buClrTx/>
              <a:buFontTx/>
              <a:buNone/>
            </a:pPr>
            <a:r>
              <a:rPr lang="en-US" altLang="en-US" sz="2400">
                <a:solidFill>
                  <a:srgbClr val="CC0000"/>
                </a:solidFill>
                <a:ea typeface="Symbol" panose="05050102010706020507" pitchFamily="18" charset="2"/>
                <a:cs typeface="Tahoma" panose="020B0604030504040204" pitchFamily="34" charset="0"/>
              </a:rPr>
              <a:t>Năm 1996</a:t>
            </a:r>
            <a:endParaRPr lang="fr-FR" altLang="en-US" sz="2400">
              <a:solidFill>
                <a:srgbClr val="CC0000"/>
              </a:solidFill>
              <a:ea typeface="Symbol" panose="05050102010706020507" pitchFamily="18" charset="2"/>
              <a:cs typeface="Tahoma" panose="020B0604030504040204" pitchFamily="34" charset="0"/>
            </a:endParaRPr>
          </a:p>
        </p:txBody>
      </p:sp>
      <p:sp>
        <p:nvSpPr>
          <p:cNvPr id="54274" name="Text Box 2">
            <a:extLst>
              <a:ext uri="{FF2B5EF4-FFF2-40B4-BE49-F238E27FC236}">
                <a16:creationId xmlns:a16="http://schemas.microsoft.com/office/drawing/2014/main" id="{609F487D-7681-403F-BE6A-CF8FF685732E}"/>
              </a:ext>
            </a:extLst>
          </p:cNvPr>
          <p:cNvSpPr txBox="1">
            <a:spLocks noChangeArrowheads="1"/>
          </p:cNvSpPr>
          <p:nvPr/>
        </p:nvSpPr>
        <p:spPr bwMode="auto">
          <a:xfrm>
            <a:off x="2057400" y="1489076"/>
            <a:ext cx="8204200" cy="437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1pPr>
            <a:lvl2pPr marL="735013" indent="-27781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9pPr>
          </a:lstStyle>
          <a:p>
            <a:pPr>
              <a:lnSpc>
                <a:spcPct val="110000"/>
              </a:lnSpc>
              <a:spcBef>
                <a:spcPts val="1100"/>
              </a:spcBef>
              <a:buClr>
                <a:srgbClr val="800080"/>
              </a:buClr>
              <a:buSzPct val="70000"/>
              <a:buFont typeface="Wingdings" panose="05000000000000000000" pitchFamily="2" charset="2"/>
              <a:buChar char=""/>
            </a:pPr>
            <a:r>
              <a:rPr lang="fr-FR" altLang="en-US" sz="2200" i="0">
                <a:solidFill>
                  <a:srgbClr val="352270"/>
                </a:solidFill>
                <a:latin typeface="Century" panose="02040604050505020304" pitchFamily="18" charset="0"/>
              </a:rPr>
              <a:t>Phạm vi khảo sát: 3800 tổ ch</a:t>
            </a:r>
            <a:r>
              <a:rPr lang="en-US" altLang="en-US" sz="2200" i="0">
                <a:solidFill>
                  <a:srgbClr val="352270"/>
                </a:solidFill>
                <a:latin typeface="Century" panose="02040604050505020304" pitchFamily="18" charset="0"/>
              </a:rPr>
              <a:t>ức tại châu Âu, 17 quốc gia</a:t>
            </a:r>
            <a:endParaRPr lang="fr-FR" altLang="en-US" sz="2200" i="0">
              <a:solidFill>
                <a:srgbClr val="352270"/>
              </a:solidFill>
              <a:latin typeface="Century" panose="02040604050505020304" pitchFamily="18" charset="0"/>
            </a:endParaRPr>
          </a:p>
          <a:p>
            <a:pPr>
              <a:lnSpc>
                <a:spcPct val="180000"/>
              </a:lnSpc>
              <a:spcBef>
                <a:spcPts val="1100"/>
              </a:spcBef>
              <a:buClr>
                <a:srgbClr val="800080"/>
              </a:buClr>
              <a:buSzPct val="70000"/>
              <a:buFont typeface="Wingdings" panose="05000000000000000000" pitchFamily="2" charset="2"/>
              <a:buChar char=""/>
            </a:pPr>
            <a:r>
              <a:rPr lang="fr-FR" altLang="en-US" sz="2200" i="0">
                <a:solidFill>
                  <a:srgbClr val="352270"/>
                </a:solidFill>
                <a:latin typeface="Century" panose="02040604050505020304" pitchFamily="18" charset="0"/>
              </a:rPr>
              <a:t>Phần l</a:t>
            </a:r>
            <a:r>
              <a:rPr lang="en-US" altLang="en-US" sz="2200" i="0">
                <a:solidFill>
                  <a:srgbClr val="352270"/>
                </a:solidFill>
                <a:latin typeface="Century" panose="02040604050505020304" pitchFamily="18" charset="0"/>
              </a:rPr>
              <a:t>ớn vấn đề về phần mềm xảy ra là do</a:t>
            </a:r>
            <a:endParaRPr lang="fr-FR" altLang="en-US" sz="2200" i="0">
              <a:solidFill>
                <a:srgbClr val="352270"/>
              </a:solidFill>
              <a:latin typeface="Century" panose="02040604050505020304" pitchFamily="18" charset="0"/>
            </a:endParaRPr>
          </a:p>
          <a:p>
            <a:pPr lvl="1">
              <a:lnSpc>
                <a:spcPct val="150000"/>
              </a:lnSpc>
              <a:spcBef>
                <a:spcPts val="688"/>
              </a:spcBef>
              <a:buClr>
                <a:srgbClr val="800080"/>
              </a:buClr>
              <a:buSzPct val="100000"/>
              <a:buFont typeface="Century" panose="02040604050505020304" pitchFamily="18" charset="0"/>
              <a:buChar char="–"/>
            </a:pPr>
            <a:r>
              <a:rPr lang="fr-FR" altLang="en-US" sz="2200" i="0">
                <a:solidFill>
                  <a:srgbClr val="352270"/>
                </a:solidFill>
                <a:latin typeface="Century" panose="02040604050505020304" pitchFamily="18" charset="0"/>
              </a:rPr>
              <a:t>Đặc tả yêu cầu </a:t>
            </a:r>
            <a:r>
              <a:rPr lang="fr-FR" altLang="en-US" sz="2200" i="0">
                <a:solidFill>
                  <a:srgbClr val="333399"/>
                </a:solidFill>
                <a:latin typeface="Century" panose="02040604050505020304" pitchFamily="18" charset="0"/>
              </a:rPr>
              <a:t>	</a:t>
            </a:r>
            <a:r>
              <a:rPr lang="fr-FR" altLang="en-US" sz="2200" i="0">
                <a:solidFill>
                  <a:srgbClr val="800080"/>
                </a:solidFill>
                <a:latin typeface="Century" panose="02040604050505020304" pitchFamily="18" charset="0"/>
              </a:rPr>
              <a:t>&gt; 50% </a:t>
            </a:r>
            <a:endParaRPr lang="fr-FR" altLang="en-US" sz="2200" i="0">
              <a:solidFill>
                <a:srgbClr val="333399"/>
              </a:solidFill>
              <a:latin typeface="Century" panose="02040604050505020304" pitchFamily="18" charset="0"/>
            </a:endParaRPr>
          </a:p>
          <a:p>
            <a:pPr lvl="1">
              <a:lnSpc>
                <a:spcPct val="190000"/>
              </a:lnSpc>
              <a:spcBef>
                <a:spcPts val="750"/>
              </a:spcBef>
              <a:buClr>
                <a:srgbClr val="800080"/>
              </a:buClr>
              <a:buSzPct val="100000"/>
              <a:buFont typeface="Century" panose="02040604050505020304" pitchFamily="18" charset="0"/>
              <a:buChar char="–"/>
            </a:pPr>
            <a:r>
              <a:rPr lang="fr-FR" altLang="en-US" sz="2200" i="0">
                <a:solidFill>
                  <a:srgbClr val="352270"/>
                </a:solidFill>
                <a:latin typeface="Century" panose="02040604050505020304" pitchFamily="18" charset="0"/>
              </a:rPr>
              <a:t>Quản lý phát triển yêu cầu</a:t>
            </a:r>
            <a:r>
              <a:rPr lang="fr-FR" altLang="en-US" i="0">
                <a:solidFill>
                  <a:srgbClr val="352270"/>
                </a:solidFill>
                <a:latin typeface="Century" panose="02040604050505020304" pitchFamily="18" charset="0"/>
              </a:rPr>
              <a:t> </a:t>
            </a:r>
            <a:r>
              <a:rPr lang="fr-FR" altLang="en-US" sz="2200" i="0">
                <a:solidFill>
                  <a:srgbClr val="800080"/>
                </a:solidFill>
                <a:latin typeface="Century" panose="02040604050505020304" pitchFamily="18" charset="0"/>
              </a:rPr>
              <a:t>50%</a:t>
            </a:r>
            <a:r>
              <a:rPr lang="fr-FR" altLang="en-US" sz="2200" i="0">
                <a:solidFill>
                  <a:srgbClr val="333399"/>
                </a:solidFill>
                <a:latin typeface="Century" panose="02040604050505020304" pitchFamily="18" charset="0"/>
              </a:rPr>
              <a:t> </a:t>
            </a:r>
          </a:p>
          <a:p>
            <a:pPr lvl="1">
              <a:lnSpc>
                <a:spcPct val="180000"/>
              </a:lnSpc>
              <a:spcBef>
                <a:spcPts val="625"/>
              </a:spcBef>
              <a:buSzPct val="100000"/>
            </a:pPr>
            <a:endParaRPr lang="fr-FR" altLang="en-US" sz="2000" i="0">
              <a:solidFill>
                <a:srgbClr val="333399"/>
              </a:solidFill>
              <a:latin typeface="Century" panose="02040604050505020304" pitchFamily="18" charset="0"/>
            </a:endParaRPr>
          </a:p>
        </p:txBody>
      </p:sp>
      <p:pic>
        <p:nvPicPr>
          <p:cNvPr id="57348" name="Picture 3">
            <a:extLst>
              <a:ext uri="{FF2B5EF4-FFF2-40B4-BE49-F238E27FC236}">
                <a16:creationId xmlns:a16="http://schemas.microsoft.com/office/drawing/2014/main" id="{50F62FE7-EB71-4E1F-9E34-66CB40C11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401"/>
            <a:ext cx="941388" cy="9255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a:extLst>
              <a:ext uri="{FF2B5EF4-FFF2-40B4-BE49-F238E27FC236}">
                <a16:creationId xmlns:a16="http://schemas.microsoft.com/office/drawing/2014/main" id="{DEB8626F-568B-41A8-AA2B-2B554BDBCE0A}"/>
              </a:ext>
            </a:extLst>
          </p:cNvPr>
          <p:cNvSpPr txBox="1">
            <a:spLocks noChangeArrowheads="1"/>
          </p:cNvSpPr>
          <p:nvPr/>
        </p:nvSpPr>
        <p:spPr bwMode="auto">
          <a:xfrm>
            <a:off x="2617788" y="477838"/>
            <a:ext cx="744855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20000"/>
              </a:lnSpc>
              <a:spcBef>
                <a:spcPct val="0"/>
              </a:spcBef>
              <a:buClrTx/>
              <a:buFontTx/>
              <a:buNone/>
            </a:pPr>
            <a:r>
              <a:rPr lang="fr-FR" altLang="en-US" sz="2400">
                <a:solidFill>
                  <a:srgbClr val="CC0000"/>
                </a:solidFill>
                <a:ea typeface="Symbol" panose="05050102010706020507" pitchFamily="18" charset="2"/>
                <a:cs typeface="Tahoma" panose="020B0604030504040204" pitchFamily="34" charset="0"/>
              </a:rPr>
              <a:t>Các vấn đề về yêu cầu vẫn xảy ra ngay cả khi công nghệ phần mềm không ng</a:t>
            </a:r>
            <a:r>
              <a:rPr lang="en-US" altLang="en-US" sz="2400">
                <a:solidFill>
                  <a:srgbClr val="CC0000"/>
                </a:solidFill>
                <a:ea typeface="Symbol" panose="05050102010706020507" pitchFamily="18" charset="2"/>
                <a:cs typeface="Tahoma" panose="020B0604030504040204" pitchFamily="34" charset="0"/>
              </a:rPr>
              <a:t>ừng</a:t>
            </a:r>
            <a:r>
              <a:rPr lang="fr-FR" altLang="en-US" sz="2400">
                <a:solidFill>
                  <a:srgbClr val="CC0000"/>
                </a:solidFill>
                <a:ea typeface="Symbol" panose="05050102010706020507" pitchFamily="18" charset="2"/>
                <a:cs typeface="Tahoma" panose="020B0604030504040204" pitchFamily="34" charset="0"/>
              </a:rPr>
              <a:t> phát triển</a:t>
            </a:r>
          </a:p>
        </p:txBody>
      </p:sp>
      <p:pic>
        <p:nvPicPr>
          <p:cNvPr id="59395" name="Picture 2">
            <a:extLst>
              <a:ext uri="{FF2B5EF4-FFF2-40B4-BE49-F238E27FC236}">
                <a16:creationId xmlns:a16="http://schemas.microsoft.com/office/drawing/2014/main" id="{35A4EBD2-4EFE-4321-BC87-271522C03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401"/>
            <a:ext cx="941388" cy="9255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396" name="Rectangle 3">
            <a:extLst>
              <a:ext uri="{FF2B5EF4-FFF2-40B4-BE49-F238E27FC236}">
                <a16:creationId xmlns:a16="http://schemas.microsoft.com/office/drawing/2014/main" id="{1A6D387B-D8A1-4717-B64E-3E5A16C3E2E9}"/>
              </a:ext>
            </a:extLst>
          </p:cNvPr>
          <p:cNvSpPr>
            <a:spLocks noChangeArrowheads="1"/>
          </p:cNvSpPr>
          <p:nvPr/>
        </p:nvSpPr>
        <p:spPr bwMode="auto">
          <a:xfrm>
            <a:off x="1995488" y="5486401"/>
            <a:ext cx="8310562"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4963">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cs typeface="Source Han Sans CN Regular" charset="0"/>
              </a:defRPr>
            </a:lvl9pPr>
          </a:lstStyle>
          <a:p>
            <a:pPr>
              <a:spcBef>
                <a:spcPts val="1000"/>
              </a:spcBef>
              <a:buClrTx/>
              <a:buSzPct val="70000"/>
            </a:pPr>
            <a:r>
              <a:rPr lang="fr-FR" altLang="en-US" sz="2000">
                <a:solidFill>
                  <a:srgbClr val="009999"/>
                </a:solidFill>
                <a:latin typeface="Times New Roman" panose="02020603050405020304" pitchFamily="18" charset="0"/>
              </a:rPr>
              <a:t>[J. Maresco, IBM developersWork, 2007]</a:t>
            </a:r>
          </a:p>
        </p:txBody>
      </p:sp>
      <p:grpSp>
        <p:nvGrpSpPr>
          <p:cNvPr id="59397" name="Group 4">
            <a:extLst>
              <a:ext uri="{FF2B5EF4-FFF2-40B4-BE49-F238E27FC236}">
                <a16:creationId xmlns:a16="http://schemas.microsoft.com/office/drawing/2014/main" id="{84AE76A1-B0EC-4E51-AF8E-6376FB13F1C8}"/>
              </a:ext>
            </a:extLst>
          </p:cNvPr>
          <p:cNvGrpSpPr>
            <a:grpSpLocks/>
          </p:cNvGrpSpPr>
          <p:nvPr/>
        </p:nvGrpSpPr>
        <p:grpSpPr bwMode="auto">
          <a:xfrm>
            <a:off x="2466975" y="2124076"/>
            <a:ext cx="7429500" cy="3006725"/>
            <a:chOff x="594" y="1338"/>
            <a:chExt cx="4680" cy="1894"/>
          </a:xfrm>
        </p:grpSpPr>
        <p:sp>
          <p:nvSpPr>
            <p:cNvPr id="59398" name="Line 5">
              <a:extLst>
                <a:ext uri="{FF2B5EF4-FFF2-40B4-BE49-F238E27FC236}">
                  <a16:creationId xmlns:a16="http://schemas.microsoft.com/office/drawing/2014/main" id="{69AF7834-E8A5-41A0-8102-13D3A39746A6}"/>
                </a:ext>
              </a:extLst>
            </p:cNvPr>
            <p:cNvSpPr>
              <a:spLocks noChangeShapeType="1"/>
            </p:cNvSpPr>
            <p:nvPr/>
          </p:nvSpPr>
          <p:spPr bwMode="auto">
            <a:xfrm>
              <a:off x="1627" y="1509"/>
              <a:ext cx="0" cy="1462"/>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9" name="Line 6">
              <a:extLst>
                <a:ext uri="{FF2B5EF4-FFF2-40B4-BE49-F238E27FC236}">
                  <a16:creationId xmlns:a16="http://schemas.microsoft.com/office/drawing/2014/main" id="{5EB370A8-F7D3-4A71-BA02-1687162FFFCA}"/>
                </a:ext>
              </a:extLst>
            </p:cNvPr>
            <p:cNvSpPr>
              <a:spLocks noChangeShapeType="1"/>
            </p:cNvSpPr>
            <p:nvPr/>
          </p:nvSpPr>
          <p:spPr bwMode="auto">
            <a:xfrm flipH="1">
              <a:off x="1639" y="2974"/>
              <a:ext cx="3376" cy="4"/>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00" name="Text Box 7">
              <a:extLst>
                <a:ext uri="{FF2B5EF4-FFF2-40B4-BE49-F238E27FC236}">
                  <a16:creationId xmlns:a16="http://schemas.microsoft.com/office/drawing/2014/main" id="{2D6C7B90-14CE-4FBA-9A2D-313BFE4C35F1}"/>
                </a:ext>
              </a:extLst>
            </p:cNvPr>
            <p:cNvSpPr txBox="1">
              <a:spLocks noChangeArrowheads="1"/>
            </p:cNvSpPr>
            <p:nvPr/>
          </p:nvSpPr>
          <p:spPr bwMode="auto">
            <a:xfrm>
              <a:off x="616" y="1338"/>
              <a:ext cx="99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latin typeface="Times New Roman" panose="02020603050405020304" pitchFamily="18" charset="0"/>
                </a:rPr>
                <a:t>Thất bại %</a:t>
              </a:r>
            </a:p>
          </p:txBody>
        </p:sp>
        <p:sp>
          <p:nvSpPr>
            <p:cNvPr id="59401" name="Text Box 8">
              <a:extLst>
                <a:ext uri="{FF2B5EF4-FFF2-40B4-BE49-F238E27FC236}">
                  <a16:creationId xmlns:a16="http://schemas.microsoft.com/office/drawing/2014/main" id="{3C74B74C-55F2-4D9A-A0ED-10EE5CB451F9}"/>
                </a:ext>
              </a:extLst>
            </p:cNvPr>
            <p:cNvSpPr txBox="1">
              <a:spLocks noChangeArrowheads="1"/>
            </p:cNvSpPr>
            <p:nvPr/>
          </p:nvSpPr>
          <p:spPr bwMode="auto">
            <a:xfrm>
              <a:off x="1640" y="2991"/>
              <a:ext cx="761"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90000"/>
                </a:lnSpc>
                <a:spcBef>
                  <a:spcPts val="1200"/>
                </a:spcBef>
                <a:buClrTx/>
              </a:pPr>
              <a:r>
                <a:rPr lang="en-US" altLang="en-US" sz="2000">
                  <a:solidFill>
                    <a:srgbClr val="000000"/>
                  </a:solidFill>
                  <a:latin typeface="Times New Roman" panose="02020603050405020304" pitchFamily="18" charset="0"/>
                </a:rPr>
                <a:t>1994</a:t>
              </a:r>
            </a:p>
          </p:txBody>
        </p:sp>
        <p:sp>
          <p:nvSpPr>
            <p:cNvPr id="59402" name="Text Box 9">
              <a:extLst>
                <a:ext uri="{FF2B5EF4-FFF2-40B4-BE49-F238E27FC236}">
                  <a16:creationId xmlns:a16="http://schemas.microsoft.com/office/drawing/2014/main" id="{70569F46-FA91-4000-AE87-96B31ADB4D15}"/>
                </a:ext>
              </a:extLst>
            </p:cNvPr>
            <p:cNvSpPr txBox="1">
              <a:spLocks noChangeArrowheads="1"/>
            </p:cNvSpPr>
            <p:nvPr/>
          </p:nvSpPr>
          <p:spPr bwMode="auto">
            <a:xfrm>
              <a:off x="3077" y="2989"/>
              <a:ext cx="761"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90000"/>
                </a:lnSpc>
                <a:spcBef>
                  <a:spcPts val="1200"/>
                </a:spcBef>
                <a:buClrTx/>
              </a:pPr>
              <a:r>
                <a:rPr lang="en-US" altLang="en-US" sz="2000">
                  <a:solidFill>
                    <a:srgbClr val="000000"/>
                  </a:solidFill>
                  <a:latin typeface="Times New Roman" panose="02020603050405020304" pitchFamily="18" charset="0"/>
                </a:rPr>
                <a:t>2000</a:t>
              </a:r>
            </a:p>
          </p:txBody>
        </p:sp>
        <p:sp>
          <p:nvSpPr>
            <p:cNvPr id="59403" name="Text Box 10">
              <a:extLst>
                <a:ext uri="{FF2B5EF4-FFF2-40B4-BE49-F238E27FC236}">
                  <a16:creationId xmlns:a16="http://schemas.microsoft.com/office/drawing/2014/main" id="{E5557326-6C97-4324-B599-FD35AD6F15E8}"/>
                </a:ext>
              </a:extLst>
            </p:cNvPr>
            <p:cNvSpPr txBox="1">
              <a:spLocks noChangeArrowheads="1"/>
            </p:cNvSpPr>
            <p:nvPr/>
          </p:nvSpPr>
          <p:spPr bwMode="auto">
            <a:xfrm>
              <a:off x="4392" y="2998"/>
              <a:ext cx="761"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90000"/>
                </a:lnSpc>
                <a:spcBef>
                  <a:spcPts val="1200"/>
                </a:spcBef>
                <a:buClrTx/>
              </a:pPr>
              <a:r>
                <a:rPr lang="en-US" altLang="en-US" sz="2000">
                  <a:solidFill>
                    <a:srgbClr val="000000"/>
                  </a:solidFill>
                  <a:latin typeface="Times New Roman" panose="02020603050405020304" pitchFamily="18" charset="0"/>
                </a:rPr>
                <a:t>2003</a:t>
              </a:r>
            </a:p>
          </p:txBody>
        </p:sp>
        <p:sp>
          <p:nvSpPr>
            <p:cNvPr id="59404" name="Line 11">
              <a:extLst>
                <a:ext uri="{FF2B5EF4-FFF2-40B4-BE49-F238E27FC236}">
                  <a16:creationId xmlns:a16="http://schemas.microsoft.com/office/drawing/2014/main" id="{3C402560-6675-4621-AA5E-3CDAA215BBB4}"/>
                </a:ext>
              </a:extLst>
            </p:cNvPr>
            <p:cNvSpPr>
              <a:spLocks noChangeShapeType="1"/>
            </p:cNvSpPr>
            <p:nvPr/>
          </p:nvSpPr>
          <p:spPr bwMode="auto">
            <a:xfrm flipH="1" flipV="1">
              <a:off x="1726" y="1809"/>
              <a:ext cx="3172" cy="420"/>
            </a:xfrm>
            <a:prstGeom prst="line">
              <a:avLst/>
            </a:prstGeom>
            <a:noFill/>
            <a:ln w="2844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05" name="Line 12">
              <a:extLst>
                <a:ext uri="{FF2B5EF4-FFF2-40B4-BE49-F238E27FC236}">
                  <a16:creationId xmlns:a16="http://schemas.microsoft.com/office/drawing/2014/main" id="{7CA676F4-757E-4737-9B52-DDB07CC127A3}"/>
                </a:ext>
              </a:extLst>
            </p:cNvPr>
            <p:cNvSpPr>
              <a:spLocks noChangeShapeType="1"/>
            </p:cNvSpPr>
            <p:nvPr/>
          </p:nvSpPr>
          <p:spPr bwMode="auto">
            <a:xfrm flipH="1">
              <a:off x="1689" y="2504"/>
              <a:ext cx="3271" cy="0"/>
            </a:xfrm>
            <a:prstGeom prst="line">
              <a:avLst/>
            </a:prstGeom>
            <a:noFill/>
            <a:ln w="38160" cap="sq">
              <a:solidFill>
                <a:srgbClr val="F9152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06" name="Text Box 13">
              <a:extLst>
                <a:ext uri="{FF2B5EF4-FFF2-40B4-BE49-F238E27FC236}">
                  <a16:creationId xmlns:a16="http://schemas.microsoft.com/office/drawing/2014/main" id="{E2C23896-B173-46EB-806F-9520214962C3}"/>
                </a:ext>
              </a:extLst>
            </p:cNvPr>
            <p:cNvSpPr txBox="1">
              <a:spLocks noChangeArrowheads="1"/>
            </p:cNvSpPr>
            <p:nvPr/>
          </p:nvSpPr>
          <p:spPr bwMode="auto">
            <a:xfrm>
              <a:off x="1156" y="1695"/>
              <a:ext cx="487"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90000"/>
                </a:lnSpc>
                <a:spcBef>
                  <a:spcPts val="1200"/>
                </a:spcBef>
                <a:buClrTx/>
              </a:pPr>
              <a:r>
                <a:rPr lang="en-US" altLang="en-US" sz="2000">
                  <a:solidFill>
                    <a:srgbClr val="000000"/>
                  </a:solidFill>
                  <a:latin typeface="Times New Roman" panose="02020603050405020304" pitchFamily="18" charset="0"/>
                </a:rPr>
                <a:t>100</a:t>
              </a:r>
            </a:p>
          </p:txBody>
        </p:sp>
        <p:sp>
          <p:nvSpPr>
            <p:cNvPr id="59407" name="Text Box 14">
              <a:extLst>
                <a:ext uri="{FF2B5EF4-FFF2-40B4-BE49-F238E27FC236}">
                  <a16:creationId xmlns:a16="http://schemas.microsoft.com/office/drawing/2014/main" id="{3FD9EBA8-200D-44FD-AF96-AED4916FB582}"/>
                </a:ext>
              </a:extLst>
            </p:cNvPr>
            <p:cNvSpPr txBox="1">
              <a:spLocks noChangeArrowheads="1"/>
            </p:cNvSpPr>
            <p:nvPr/>
          </p:nvSpPr>
          <p:spPr bwMode="auto">
            <a:xfrm>
              <a:off x="1200" y="2195"/>
              <a:ext cx="487"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90000"/>
                </a:lnSpc>
                <a:spcBef>
                  <a:spcPts val="1200"/>
                </a:spcBef>
                <a:buClrTx/>
              </a:pPr>
              <a:r>
                <a:rPr lang="en-US" altLang="en-US" sz="2000">
                  <a:solidFill>
                    <a:srgbClr val="000000"/>
                  </a:solidFill>
                  <a:latin typeface="Times New Roman" panose="02020603050405020304" pitchFamily="18" charset="0"/>
                </a:rPr>
                <a:t>50</a:t>
              </a:r>
            </a:p>
          </p:txBody>
        </p:sp>
        <p:sp>
          <p:nvSpPr>
            <p:cNvPr id="59408" name="Text Box 15">
              <a:extLst>
                <a:ext uri="{FF2B5EF4-FFF2-40B4-BE49-F238E27FC236}">
                  <a16:creationId xmlns:a16="http://schemas.microsoft.com/office/drawing/2014/main" id="{0107139B-51E8-4EAC-BA09-E830FE3C05FE}"/>
                </a:ext>
              </a:extLst>
            </p:cNvPr>
            <p:cNvSpPr txBox="1">
              <a:spLocks noChangeArrowheads="1"/>
            </p:cNvSpPr>
            <p:nvPr/>
          </p:nvSpPr>
          <p:spPr bwMode="auto">
            <a:xfrm rot="480000">
              <a:off x="2702" y="1705"/>
              <a:ext cx="1555"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latin typeface="Times New Roman" panose="02020603050405020304" pitchFamily="18" charset="0"/>
                </a:rPr>
                <a:t>Nguyên nhân khác</a:t>
              </a:r>
            </a:p>
          </p:txBody>
        </p:sp>
        <p:sp>
          <p:nvSpPr>
            <p:cNvPr id="59409" name="Text Box 16">
              <a:extLst>
                <a:ext uri="{FF2B5EF4-FFF2-40B4-BE49-F238E27FC236}">
                  <a16:creationId xmlns:a16="http://schemas.microsoft.com/office/drawing/2014/main" id="{2A5D2B3A-8A32-4CC4-B75F-838DD2B31837}"/>
                </a:ext>
              </a:extLst>
            </p:cNvPr>
            <p:cNvSpPr txBox="1">
              <a:spLocks noChangeArrowheads="1"/>
            </p:cNvSpPr>
            <p:nvPr/>
          </p:nvSpPr>
          <p:spPr bwMode="auto">
            <a:xfrm>
              <a:off x="2176" y="2219"/>
              <a:ext cx="234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ts val="1200"/>
                </a:spcBef>
                <a:buClrTx/>
              </a:pPr>
              <a:r>
                <a:rPr lang="en-US" altLang="en-US" sz="2400">
                  <a:solidFill>
                    <a:srgbClr val="F9152B"/>
                  </a:solidFill>
                  <a:latin typeface="Times New Roman" panose="02020603050405020304" pitchFamily="18" charset="0"/>
                </a:rPr>
                <a:t>Liên quan đến yêu cầu</a:t>
              </a:r>
            </a:p>
          </p:txBody>
        </p:sp>
        <p:sp>
          <p:nvSpPr>
            <p:cNvPr id="59410" name="Text Box 17">
              <a:extLst>
                <a:ext uri="{FF2B5EF4-FFF2-40B4-BE49-F238E27FC236}">
                  <a16:creationId xmlns:a16="http://schemas.microsoft.com/office/drawing/2014/main" id="{D6366C25-DADC-4535-8F3B-7C4EC707DB7C}"/>
                </a:ext>
              </a:extLst>
            </p:cNvPr>
            <p:cNvSpPr txBox="1">
              <a:spLocks noChangeArrowheads="1"/>
            </p:cNvSpPr>
            <p:nvPr/>
          </p:nvSpPr>
          <p:spPr bwMode="auto">
            <a:xfrm>
              <a:off x="1236" y="2830"/>
              <a:ext cx="487"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90000"/>
                </a:lnSpc>
                <a:spcBef>
                  <a:spcPts val="1200"/>
                </a:spcBef>
                <a:buClrTx/>
              </a:pPr>
              <a:r>
                <a:rPr lang="en-US" altLang="en-US" sz="2000">
                  <a:solidFill>
                    <a:srgbClr val="000000"/>
                  </a:solidFill>
                  <a:latin typeface="Times New Roman" panose="02020603050405020304" pitchFamily="18" charset="0"/>
                </a:rPr>
                <a:t>0</a:t>
              </a:r>
            </a:p>
          </p:txBody>
        </p:sp>
        <p:sp>
          <p:nvSpPr>
            <p:cNvPr id="59411" name="Rectangle 18">
              <a:extLst>
                <a:ext uri="{FF2B5EF4-FFF2-40B4-BE49-F238E27FC236}">
                  <a16:creationId xmlns:a16="http://schemas.microsoft.com/office/drawing/2014/main" id="{CB415121-FDE7-406A-ABA2-12414E8974A3}"/>
                </a:ext>
              </a:extLst>
            </p:cNvPr>
            <p:cNvSpPr>
              <a:spLocks noChangeArrowheads="1"/>
            </p:cNvSpPr>
            <p:nvPr/>
          </p:nvSpPr>
          <p:spPr bwMode="auto">
            <a:xfrm>
              <a:off x="594" y="2155"/>
              <a:ext cx="4680" cy="291"/>
            </a:xfrm>
            <a:prstGeom prst="rect">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
            <a:extLst>
              <a:ext uri="{FF2B5EF4-FFF2-40B4-BE49-F238E27FC236}">
                <a16:creationId xmlns:a16="http://schemas.microsoft.com/office/drawing/2014/main" id="{B2CB82FD-9C0F-499D-B961-146F80014A70}"/>
              </a:ext>
            </a:extLst>
          </p:cNvPr>
          <p:cNvSpPr txBox="1">
            <a:spLocks noChangeArrowheads="1"/>
          </p:cNvSpPr>
          <p:nvPr/>
        </p:nvSpPr>
        <p:spPr bwMode="auto">
          <a:xfrm>
            <a:off x="3048001" y="381000"/>
            <a:ext cx="74342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Các lỗi liên quan đến yêu cầu</a:t>
            </a:r>
          </a:p>
        </p:txBody>
      </p:sp>
      <p:sp>
        <p:nvSpPr>
          <p:cNvPr id="56322" name="Text Box 2">
            <a:extLst>
              <a:ext uri="{FF2B5EF4-FFF2-40B4-BE49-F238E27FC236}">
                <a16:creationId xmlns:a16="http://schemas.microsoft.com/office/drawing/2014/main" id="{3C8B3D49-C8F6-401E-81F4-0B67E36778C7}"/>
              </a:ext>
            </a:extLst>
          </p:cNvPr>
          <p:cNvSpPr txBox="1">
            <a:spLocks noChangeArrowheads="1"/>
          </p:cNvSpPr>
          <p:nvPr/>
        </p:nvSpPr>
        <p:spPr bwMode="auto">
          <a:xfrm>
            <a:off x="1725613" y="1290638"/>
            <a:ext cx="8756650" cy="5338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1pPr>
            <a:lvl2pPr marL="735013" indent="-27781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9pPr>
          </a:lstStyle>
          <a:p>
            <a:pPr>
              <a:lnSpc>
                <a:spcPct val="130000"/>
              </a:lnSpc>
              <a:spcBef>
                <a:spcPts val="1100"/>
              </a:spcBef>
              <a:buClr>
                <a:srgbClr val="800080"/>
              </a:buClr>
              <a:buSzPct val="70000"/>
              <a:buFont typeface="Wingdings" panose="05000000000000000000" pitchFamily="2" charset="2"/>
              <a:buChar char=""/>
            </a:pPr>
            <a:r>
              <a:rPr lang="fr-FR" altLang="en-US" sz="2200" i="0">
                <a:solidFill>
                  <a:srgbClr val="352270"/>
                </a:solidFill>
                <a:effectLst>
                  <a:outerShdw blurRad="38100" dist="38100" dir="2700000" algn="tl">
                    <a:srgbClr val="C0C0C0"/>
                  </a:outerShdw>
                </a:effectLst>
                <a:latin typeface="Century" panose="02040604050505020304" pitchFamily="18" charset="0"/>
              </a:rPr>
              <a:t>Chiếm số l</a:t>
            </a:r>
            <a:r>
              <a:rPr lang="vi-VN" altLang="en-US" sz="2200" i="0">
                <a:solidFill>
                  <a:srgbClr val="352270"/>
                </a:solidFill>
                <a:effectLst>
                  <a:outerShdw blurRad="38100" dist="38100" dir="2700000" algn="tl">
                    <a:srgbClr val="C0C0C0"/>
                  </a:outerShdw>
                </a:effectLst>
                <a:latin typeface="Century" panose="02040604050505020304" pitchFamily="18" charset="0"/>
              </a:rPr>
              <a:t>ư</a:t>
            </a:r>
            <a:r>
              <a:rPr lang="en-US" altLang="en-US" sz="2200" i="0">
                <a:solidFill>
                  <a:srgbClr val="352270"/>
                </a:solidFill>
                <a:effectLst>
                  <a:outerShdw blurRad="38100" dist="38100" dir="2700000" algn="tl">
                    <a:srgbClr val="C0C0C0"/>
                  </a:outerShdw>
                </a:effectLst>
                <a:latin typeface="Century" panose="02040604050505020304" pitchFamily="18" charset="0"/>
              </a:rPr>
              <a:t>ợng nhiều nhất</a:t>
            </a:r>
            <a:endParaRPr lang="fr-FR" altLang="en-US" sz="2200" i="0">
              <a:solidFill>
                <a:srgbClr val="352270"/>
              </a:solidFill>
              <a:effectLst>
                <a:outerShdw blurRad="38100" dist="38100" dir="2700000" algn="tl">
                  <a:srgbClr val="C0C0C0"/>
                </a:outerShdw>
              </a:effectLst>
              <a:latin typeface="Century" panose="02040604050505020304" pitchFamily="18" charset="0"/>
            </a:endParaRPr>
          </a:p>
          <a:p>
            <a:pPr lvl="1">
              <a:lnSpc>
                <a:spcPct val="110000"/>
              </a:lnSpc>
              <a:spcBef>
                <a:spcPts val="688"/>
              </a:spcBef>
              <a:buClr>
                <a:srgbClr val="800080"/>
              </a:buClr>
              <a:buSzPct val="100000"/>
              <a:buFont typeface="Century" panose="02040604050505020304" pitchFamily="18" charset="0"/>
              <a:buChar char="–"/>
            </a:pPr>
            <a:r>
              <a:rPr lang="fr-FR" altLang="en-US" sz="2200" i="0">
                <a:solidFill>
                  <a:srgbClr val="333399"/>
                </a:solidFill>
                <a:latin typeface="Century" panose="02040604050505020304" pitchFamily="18" charset="0"/>
              </a:rPr>
              <a:t>Khoảng 40% tổng số lỗi phần mềm</a:t>
            </a:r>
          </a:p>
          <a:p>
            <a:pPr>
              <a:lnSpc>
                <a:spcPct val="130000"/>
              </a:lnSpc>
              <a:spcBef>
                <a:spcPts val="1100"/>
              </a:spcBef>
              <a:buClr>
                <a:srgbClr val="800080"/>
              </a:buClr>
              <a:buSzPct val="70000"/>
              <a:buFont typeface="Wingdings" panose="05000000000000000000" pitchFamily="2" charset="2"/>
              <a:buChar char=""/>
            </a:pPr>
            <a:r>
              <a:rPr lang="fr-FR" altLang="en-US" sz="2200" i="0">
                <a:solidFill>
                  <a:srgbClr val="352270"/>
                </a:solidFill>
                <a:latin typeface="Century" panose="02040604050505020304" pitchFamily="18" charset="0"/>
              </a:rPr>
              <a:t>Dai dẳng nhất</a:t>
            </a:r>
            <a:endParaRPr lang="fr-FR" altLang="en-US" sz="2200" i="0">
              <a:solidFill>
                <a:srgbClr val="352270"/>
              </a:solidFill>
              <a:effectLst>
                <a:outerShdw blurRad="38100" dist="38100" dir="2700000" algn="tl">
                  <a:srgbClr val="C0C0C0"/>
                </a:outerShdw>
              </a:effectLst>
              <a:latin typeface="Century" panose="02040604050505020304" pitchFamily="18" charset="0"/>
            </a:endParaRPr>
          </a:p>
          <a:p>
            <a:pPr lvl="1">
              <a:spcBef>
                <a:spcPts val="688"/>
              </a:spcBef>
              <a:buClr>
                <a:srgbClr val="800080"/>
              </a:buClr>
              <a:buSzPct val="100000"/>
              <a:buFont typeface="Century" panose="02040604050505020304" pitchFamily="18" charset="0"/>
              <a:buChar char="–"/>
            </a:pPr>
            <a:r>
              <a:rPr lang="fr-FR" altLang="en-US" sz="2200" i="0">
                <a:solidFill>
                  <a:srgbClr val="333399"/>
                </a:solidFill>
                <a:latin typeface="Century" panose="02040604050505020304" pitchFamily="18" charset="0"/>
              </a:rPr>
              <a:t>Đ</a:t>
            </a:r>
            <a:r>
              <a:rPr lang="vi-VN" altLang="en-US" sz="2200" i="0">
                <a:solidFill>
                  <a:srgbClr val="333399"/>
                </a:solidFill>
                <a:latin typeface="Century" panose="02040604050505020304" pitchFamily="18" charset="0"/>
              </a:rPr>
              <a:t>ư</a:t>
            </a:r>
            <a:r>
              <a:rPr lang="en-US" altLang="en-US" sz="2200" i="0">
                <a:solidFill>
                  <a:srgbClr val="333399"/>
                </a:solidFill>
                <a:latin typeface="Century" panose="02040604050505020304" pitchFamily="18" charset="0"/>
              </a:rPr>
              <a:t>ợc phát hiện rất muộn, th</a:t>
            </a:r>
            <a:r>
              <a:rPr lang="vi-VN" altLang="en-US" sz="2200" i="0">
                <a:solidFill>
                  <a:srgbClr val="333399"/>
                </a:solidFill>
                <a:latin typeface="Century" panose="02040604050505020304" pitchFamily="18" charset="0"/>
              </a:rPr>
              <a:t>ư</a:t>
            </a:r>
            <a:r>
              <a:rPr lang="en-US" altLang="en-US" sz="2200" i="0">
                <a:solidFill>
                  <a:srgbClr val="333399"/>
                </a:solidFill>
                <a:latin typeface="Century" panose="02040604050505020304" pitchFamily="18" charset="0"/>
              </a:rPr>
              <a:t>ờng là sau khi bàn giao sản phẩm</a:t>
            </a:r>
            <a:endParaRPr lang="fr-FR" altLang="en-US" sz="2200" i="0">
              <a:solidFill>
                <a:srgbClr val="333399"/>
              </a:solidFill>
              <a:latin typeface="Century" panose="02040604050505020304" pitchFamily="18" charset="0"/>
            </a:endParaRPr>
          </a:p>
          <a:p>
            <a:pPr>
              <a:lnSpc>
                <a:spcPct val="130000"/>
              </a:lnSpc>
              <a:spcBef>
                <a:spcPts val="1100"/>
              </a:spcBef>
              <a:buClr>
                <a:srgbClr val="800080"/>
              </a:buClr>
              <a:buSzPct val="70000"/>
              <a:buFont typeface="Wingdings" panose="05000000000000000000" pitchFamily="2" charset="2"/>
              <a:buChar char=""/>
            </a:pPr>
            <a:r>
              <a:rPr lang="fr-FR" altLang="en-US" sz="2200" i="0">
                <a:solidFill>
                  <a:srgbClr val="352270"/>
                </a:solidFill>
                <a:latin typeface="Century" panose="02040604050505020304" pitchFamily="18" charset="0"/>
              </a:rPr>
              <a:t>Chi phí tốn kém nhất</a:t>
            </a:r>
            <a:endParaRPr lang="fr-FR" altLang="en-US" sz="2200" i="0">
              <a:solidFill>
                <a:srgbClr val="352270"/>
              </a:solidFill>
              <a:effectLst>
                <a:outerShdw blurRad="38100" dist="38100" dir="2700000" algn="tl">
                  <a:srgbClr val="C0C0C0"/>
                </a:outerShdw>
              </a:effectLst>
              <a:latin typeface="Century" panose="02040604050505020304" pitchFamily="18" charset="0"/>
            </a:endParaRPr>
          </a:p>
          <a:p>
            <a:pPr lvl="1">
              <a:spcBef>
                <a:spcPts val="688"/>
              </a:spcBef>
              <a:buClr>
                <a:srgbClr val="800080"/>
              </a:buClr>
              <a:buSzPct val="100000"/>
              <a:buFont typeface="Century" panose="02040604050505020304" pitchFamily="18" charset="0"/>
              <a:buChar char="–"/>
            </a:pPr>
            <a:r>
              <a:rPr lang="fr-FR" altLang="en-US" sz="2200" i="0">
                <a:solidFill>
                  <a:srgbClr val="333399"/>
                </a:solidFill>
                <a:latin typeface="Century" panose="02040604050505020304" pitchFamily="18" charset="0"/>
              </a:rPr>
              <a:t>Tốn ...</a:t>
            </a:r>
            <a:r>
              <a:rPr lang="fr-FR" altLang="en-US" sz="2200" i="0">
                <a:solidFill>
                  <a:srgbClr val="F9152B"/>
                </a:solidFill>
                <a:latin typeface="Century" panose="02040604050505020304" pitchFamily="18" charset="0"/>
              </a:rPr>
              <a:t>  </a:t>
            </a:r>
            <a:r>
              <a:rPr lang="fr-FR" altLang="en-US" sz="2200" i="0">
                <a:solidFill>
                  <a:srgbClr val="800080"/>
                </a:solidFill>
                <a:latin typeface="Century" panose="02040604050505020304" pitchFamily="18" charset="0"/>
              </a:rPr>
              <a:t>gấp 5 </a:t>
            </a:r>
            <a:r>
              <a:rPr lang="fr-FR" altLang="en-US" sz="2200" i="0">
                <a:solidFill>
                  <a:srgbClr val="333399"/>
                </a:solidFill>
                <a:latin typeface="Century" panose="02040604050505020304" pitchFamily="18" charset="0"/>
              </a:rPr>
              <a:t>lần nếu s</a:t>
            </a:r>
            <a:r>
              <a:rPr lang="en-US" altLang="en-US" sz="2200" i="0">
                <a:solidFill>
                  <a:srgbClr val="333399"/>
                </a:solidFill>
                <a:latin typeface="Century" panose="02040604050505020304" pitchFamily="18" charset="0"/>
              </a:rPr>
              <a:t>ửa trong giai đoạn thiết kế</a:t>
            </a:r>
            <a:endParaRPr lang="fr-FR" altLang="en-US" sz="2200" i="0">
              <a:solidFill>
                <a:srgbClr val="333399"/>
              </a:solidFill>
              <a:latin typeface="Century" panose="02040604050505020304" pitchFamily="18" charset="0"/>
            </a:endParaRPr>
          </a:p>
          <a:p>
            <a:pPr lvl="1">
              <a:spcBef>
                <a:spcPts val="688"/>
              </a:spcBef>
              <a:buSzPct val="100000"/>
            </a:pPr>
            <a:r>
              <a:rPr lang="fr-FR" altLang="en-US" sz="2200" i="0">
                <a:solidFill>
                  <a:srgbClr val="F9152B"/>
                </a:solidFill>
                <a:latin typeface="Century" panose="02040604050505020304" pitchFamily="18" charset="0"/>
              </a:rPr>
              <a:t>              </a:t>
            </a:r>
            <a:r>
              <a:rPr lang="fr-FR" altLang="en-US" sz="2200" i="0">
                <a:solidFill>
                  <a:srgbClr val="800080"/>
                </a:solidFill>
                <a:latin typeface="Century" panose="02040604050505020304" pitchFamily="18" charset="0"/>
              </a:rPr>
              <a:t>gấp 10</a:t>
            </a:r>
            <a:r>
              <a:rPr lang="fr-FR" altLang="en-US" sz="2200" i="0">
                <a:solidFill>
                  <a:srgbClr val="333399"/>
                </a:solidFill>
                <a:latin typeface="Century" panose="02040604050505020304" pitchFamily="18" charset="0"/>
              </a:rPr>
              <a:t> lần nếu s</a:t>
            </a:r>
            <a:r>
              <a:rPr lang="en-US" altLang="en-US" sz="2200" i="0">
                <a:solidFill>
                  <a:srgbClr val="333399"/>
                </a:solidFill>
                <a:latin typeface="Century" panose="02040604050505020304" pitchFamily="18" charset="0"/>
              </a:rPr>
              <a:t>ửa trong giai đoạn triển khai</a:t>
            </a:r>
            <a:endParaRPr lang="fr-FR" altLang="en-US" sz="2200" i="0">
              <a:solidFill>
                <a:srgbClr val="333399"/>
              </a:solidFill>
              <a:latin typeface="Century" panose="02040604050505020304" pitchFamily="18" charset="0"/>
            </a:endParaRPr>
          </a:p>
          <a:p>
            <a:pPr lvl="1">
              <a:spcBef>
                <a:spcPts val="688"/>
              </a:spcBef>
              <a:buSzPct val="100000"/>
            </a:pPr>
            <a:r>
              <a:rPr lang="fr-FR" altLang="en-US" sz="2200" i="0">
                <a:solidFill>
                  <a:srgbClr val="F9152B"/>
                </a:solidFill>
                <a:latin typeface="Century" panose="02040604050505020304" pitchFamily="18" charset="0"/>
              </a:rPr>
              <a:t>		        </a:t>
            </a:r>
            <a:r>
              <a:rPr lang="fr-FR" altLang="en-US" sz="2200" i="0">
                <a:solidFill>
                  <a:srgbClr val="800080"/>
                </a:solidFill>
                <a:latin typeface="Century" panose="02040604050505020304" pitchFamily="18" charset="0"/>
              </a:rPr>
              <a:t>gấp 20</a:t>
            </a:r>
            <a:r>
              <a:rPr lang="fr-FR" altLang="en-US" sz="2200" i="0">
                <a:solidFill>
                  <a:srgbClr val="333399"/>
                </a:solidFill>
                <a:latin typeface="Century" panose="02040604050505020304" pitchFamily="18" charset="0"/>
              </a:rPr>
              <a:t> lần nếu s</a:t>
            </a:r>
            <a:r>
              <a:rPr lang="en-US" altLang="en-US" sz="2200" i="0">
                <a:solidFill>
                  <a:srgbClr val="333399"/>
                </a:solidFill>
                <a:latin typeface="Century" panose="02040604050505020304" pitchFamily="18" charset="0"/>
              </a:rPr>
              <a:t>ửa trong giai đoạn kiểm thử</a:t>
            </a:r>
            <a:endParaRPr lang="fr-FR" altLang="en-US" sz="2200" i="0">
              <a:solidFill>
                <a:srgbClr val="333399"/>
              </a:solidFill>
              <a:latin typeface="Century" panose="02040604050505020304" pitchFamily="18" charset="0"/>
            </a:endParaRPr>
          </a:p>
          <a:p>
            <a:pPr lvl="1">
              <a:spcBef>
                <a:spcPts val="688"/>
              </a:spcBef>
              <a:buSzPct val="100000"/>
            </a:pPr>
            <a:r>
              <a:rPr lang="fr-FR" altLang="en-US" sz="2200" i="0">
                <a:solidFill>
                  <a:srgbClr val="F9152B"/>
                </a:solidFill>
                <a:latin typeface="Century" panose="02040604050505020304" pitchFamily="18" charset="0"/>
              </a:rPr>
              <a:t>            </a:t>
            </a:r>
            <a:r>
              <a:rPr lang="fr-FR" altLang="en-US" sz="2200" i="0">
                <a:solidFill>
                  <a:srgbClr val="800080"/>
                </a:solidFill>
                <a:latin typeface="Century" panose="02040604050505020304" pitchFamily="18" charset="0"/>
              </a:rPr>
              <a:t>gấp 200</a:t>
            </a:r>
            <a:r>
              <a:rPr lang="fr-FR" altLang="en-US" sz="2200" i="0">
                <a:solidFill>
                  <a:srgbClr val="333399"/>
                </a:solidFill>
                <a:latin typeface="Century" panose="02040604050505020304" pitchFamily="18" charset="0"/>
              </a:rPr>
              <a:t> nếu s</a:t>
            </a:r>
            <a:r>
              <a:rPr lang="en-US" altLang="en-US" sz="2200" i="0">
                <a:solidFill>
                  <a:srgbClr val="333399"/>
                </a:solidFill>
                <a:latin typeface="Century" panose="02040604050505020304" pitchFamily="18" charset="0"/>
              </a:rPr>
              <a:t>ửa sau khi bàn giao</a:t>
            </a:r>
            <a:endParaRPr lang="fr-FR" altLang="en-US" sz="2200" i="0">
              <a:solidFill>
                <a:srgbClr val="333399"/>
              </a:solidFill>
              <a:latin typeface="Century" panose="02040604050505020304" pitchFamily="18" charset="0"/>
            </a:endParaRPr>
          </a:p>
          <a:p>
            <a:pPr lvl="1">
              <a:lnSpc>
                <a:spcPct val="110000"/>
              </a:lnSpc>
              <a:spcBef>
                <a:spcPts val="688"/>
              </a:spcBef>
              <a:buClr>
                <a:srgbClr val="800080"/>
              </a:buClr>
              <a:buSzPct val="100000"/>
              <a:buFont typeface="Century" panose="02040604050505020304" pitchFamily="18" charset="0"/>
              <a:buChar char="–"/>
            </a:pPr>
            <a:r>
              <a:rPr lang="fr-FR" altLang="en-US" sz="2200" i="0">
                <a:solidFill>
                  <a:srgbClr val="333399"/>
                </a:solidFill>
                <a:latin typeface="Century" panose="02040604050505020304" pitchFamily="18" charset="0"/>
              </a:rPr>
              <a:t>Giải thích cho 66% chi phí lỗi phần mềm</a:t>
            </a:r>
          </a:p>
        </p:txBody>
      </p:sp>
      <p:pic>
        <p:nvPicPr>
          <p:cNvPr id="61444" name="Picture 3">
            <a:extLst>
              <a:ext uri="{FF2B5EF4-FFF2-40B4-BE49-F238E27FC236}">
                <a16:creationId xmlns:a16="http://schemas.microsoft.com/office/drawing/2014/main" id="{6236B4E5-06B5-45AF-8444-7FCA04327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76200"/>
            <a:ext cx="1752600" cy="1131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
            <a:extLst>
              <a:ext uri="{FF2B5EF4-FFF2-40B4-BE49-F238E27FC236}">
                <a16:creationId xmlns:a16="http://schemas.microsoft.com/office/drawing/2014/main" id="{FA221C25-370B-4D7F-8613-B3BFD016BD05}"/>
              </a:ext>
            </a:extLst>
          </p:cNvPr>
          <p:cNvSpPr txBox="1">
            <a:spLocks noChangeArrowheads="1"/>
          </p:cNvSpPr>
          <p:nvPr/>
        </p:nvSpPr>
        <p:spPr bwMode="auto">
          <a:xfrm>
            <a:off x="2928938" y="228600"/>
            <a:ext cx="766286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400">
                <a:solidFill>
                  <a:srgbClr val="CC0000"/>
                </a:solidFill>
                <a:ea typeface="Symbol" panose="05050102010706020507" pitchFamily="18" charset="2"/>
                <a:cs typeface="Tahoma" panose="020B0604030504040204" pitchFamily="34" charset="0"/>
              </a:rPr>
              <a:t>Các lỗi này có thể sẽ rất nguy hiểm</a:t>
            </a:r>
          </a:p>
        </p:txBody>
      </p:sp>
      <p:sp>
        <p:nvSpPr>
          <p:cNvPr id="63491" name="Text Box 2">
            <a:extLst>
              <a:ext uri="{FF2B5EF4-FFF2-40B4-BE49-F238E27FC236}">
                <a16:creationId xmlns:a16="http://schemas.microsoft.com/office/drawing/2014/main" id="{B5E858B1-3CE7-4688-9949-BD399EBE6541}"/>
              </a:ext>
            </a:extLst>
          </p:cNvPr>
          <p:cNvSpPr txBox="1">
            <a:spLocks noChangeArrowheads="1"/>
          </p:cNvSpPr>
          <p:nvPr/>
        </p:nvSpPr>
        <p:spPr bwMode="auto">
          <a:xfrm>
            <a:off x="1970088" y="1054100"/>
            <a:ext cx="8615362" cy="542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buClr>
                <a:srgbClr val="800080"/>
              </a:buClr>
              <a:buSzPct val="70000"/>
              <a:buFont typeface="Wingdings" panose="05000000000000000000" pitchFamily="2" charset="2"/>
              <a:buChar char=""/>
            </a:pPr>
            <a:r>
              <a:rPr lang="fr-FR" altLang="en-US"/>
              <a:t>US Aegis/Vincennes (1988): bắn máy bay ch</a:t>
            </a:r>
            <a:r>
              <a:rPr lang="en-US" altLang="en-US"/>
              <a:t>ở khách của IranAir</a:t>
            </a:r>
            <a:endParaRPr lang="fr-FR" altLang="en-US"/>
          </a:p>
          <a:p>
            <a:pPr lvl="1">
              <a:buClr>
                <a:srgbClr val="800080"/>
              </a:buClr>
              <a:buFont typeface="Century" panose="02040604050505020304" pitchFamily="18" charset="0"/>
              <a:buChar char="–"/>
            </a:pPr>
            <a:r>
              <a:rPr lang="fr-FR" altLang="en-US"/>
              <a:t>Thiếu căn th</a:t>
            </a:r>
            <a:r>
              <a:rPr lang="en-US" altLang="en-US"/>
              <a:t>ời gian giữa 2 biến cố nguy hiểm trên phần mềm cảnh báo</a:t>
            </a:r>
            <a:endParaRPr lang="fr-FR" altLang="en-US"/>
          </a:p>
          <a:p>
            <a:pPr>
              <a:lnSpc>
                <a:spcPct val="120000"/>
              </a:lnSpc>
              <a:spcBef>
                <a:spcPts val="1000"/>
              </a:spcBef>
              <a:buClr>
                <a:srgbClr val="800080"/>
              </a:buClr>
              <a:buSzPct val="70000"/>
              <a:buFont typeface="Wingdings" panose="05000000000000000000" pitchFamily="2" charset="2"/>
              <a:buChar char=""/>
            </a:pPr>
            <a:r>
              <a:rPr lang="fr-FR" altLang="en-US"/>
              <a:t>Hệ thống phòng thủ tên l</a:t>
            </a:r>
            <a:r>
              <a:rPr lang="en-US" altLang="en-US"/>
              <a:t>ửa Patriot (chiến tranh vùng vịnh lần thứ nhất)</a:t>
            </a:r>
            <a:endParaRPr lang="fr-FR" altLang="en-US" sz="2000"/>
          </a:p>
          <a:p>
            <a:pPr lvl="1">
              <a:lnSpc>
                <a:spcPct val="100000"/>
              </a:lnSpc>
              <a:buClr>
                <a:srgbClr val="800080"/>
              </a:buClr>
              <a:buFont typeface="Century" panose="02040604050505020304" pitchFamily="18" charset="0"/>
              <a:buChar char="–"/>
            </a:pPr>
            <a:r>
              <a:rPr lang="fr-FR" altLang="en-US"/>
              <a:t>Thiếu giả định về th</a:t>
            </a:r>
            <a:r>
              <a:rPr lang="en-US" altLang="en-US"/>
              <a:t>ời gian sử dụng tối đa</a:t>
            </a:r>
            <a:endParaRPr lang="fr-FR" altLang="en-US"/>
          </a:p>
          <a:p>
            <a:pPr>
              <a:lnSpc>
                <a:spcPct val="140000"/>
              </a:lnSpc>
              <a:buClr>
                <a:srgbClr val="800080"/>
              </a:buClr>
              <a:buSzPct val="70000"/>
              <a:buFont typeface="Wingdings" panose="05000000000000000000" pitchFamily="2" charset="2"/>
              <a:buChar char=""/>
            </a:pPr>
            <a:r>
              <a:rPr lang="fr-FR" altLang="en-US"/>
              <a:t>Hệ thống cấp uc</a:t>
            </a:r>
            <a:r>
              <a:rPr lang="en-US" altLang="en-US"/>
              <a:t>ứ London (1993): Chậm trễ nghiêm trọng</a:t>
            </a:r>
            <a:endParaRPr lang="fr-FR" altLang="en-US"/>
          </a:p>
          <a:p>
            <a:pPr lvl="1">
              <a:spcBef>
                <a:spcPts val="275"/>
              </a:spcBef>
              <a:buClr>
                <a:srgbClr val="800080"/>
              </a:buClr>
              <a:buFont typeface="Century" panose="02040604050505020304" pitchFamily="18" charset="0"/>
              <a:buChar char="–"/>
            </a:pPr>
            <a:r>
              <a:rPr lang="fr-FR" altLang="en-US"/>
              <a:t>Giả định sai về hành vi nhóm, hệ thống cấp c</a:t>
            </a:r>
            <a:r>
              <a:rPr lang="en-US" altLang="en-US"/>
              <a:t>ứu nội địa, truyền thông vô tuyến…</a:t>
            </a:r>
            <a:endParaRPr lang="fr-FR" altLang="en-US"/>
          </a:p>
          <a:p>
            <a:pPr>
              <a:lnSpc>
                <a:spcPct val="120000"/>
              </a:lnSpc>
              <a:spcBef>
                <a:spcPts val="900"/>
              </a:spcBef>
              <a:buClr>
                <a:srgbClr val="800080"/>
              </a:buClr>
              <a:buSzPct val="70000"/>
              <a:buFont typeface="Wingdings" panose="05000000000000000000" pitchFamily="2" charset="2"/>
              <a:buChar char=""/>
            </a:pPr>
            <a:r>
              <a:rPr lang="fr-FR" altLang="en-US" sz="1800"/>
              <a:t>Đâm máy bay Boeing 757 tại Cali (1995)</a:t>
            </a:r>
          </a:p>
          <a:p>
            <a:pPr lvl="1">
              <a:lnSpc>
                <a:spcPct val="100000"/>
              </a:lnSpc>
              <a:spcBef>
                <a:spcPts val="275"/>
              </a:spcBef>
              <a:buClr>
                <a:srgbClr val="800080"/>
              </a:buClr>
              <a:buFont typeface="Century" panose="02040604050505020304" pitchFamily="18" charset="0"/>
              <a:buChar char="–"/>
            </a:pPr>
            <a:r>
              <a:rPr lang="fr-FR" altLang="en-US"/>
              <a:t>Giả định sai về căn th</a:t>
            </a:r>
            <a:r>
              <a:rPr lang="en-US" altLang="en-US"/>
              <a:t>ời gian mở rộng cánh trong chế độ lái tự động</a:t>
            </a:r>
            <a:endParaRPr lang="fr-FR" altLang="en-US"/>
          </a:p>
        </p:txBody>
      </p:sp>
      <p:pic>
        <p:nvPicPr>
          <p:cNvPr id="63492" name="Picture 3">
            <a:extLst>
              <a:ext uri="{FF2B5EF4-FFF2-40B4-BE49-F238E27FC236}">
                <a16:creationId xmlns:a16="http://schemas.microsoft.com/office/drawing/2014/main" id="{8143D236-3E8C-41C9-9E87-26B522FED1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5564"/>
            <a:ext cx="1219200" cy="8588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a:extLst>
              <a:ext uri="{FF2B5EF4-FFF2-40B4-BE49-F238E27FC236}">
                <a16:creationId xmlns:a16="http://schemas.microsoft.com/office/drawing/2014/main" id="{951686DC-3043-4173-8A78-9F04CBFA6A32}"/>
              </a:ext>
            </a:extLst>
          </p:cNvPr>
          <p:cNvSpPr txBox="1">
            <a:spLocks noChangeArrowheads="1"/>
          </p:cNvSpPr>
          <p:nvPr/>
        </p:nvSpPr>
        <p:spPr bwMode="auto">
          <a:xfrm>
            <a:off x="2590801" y="381000"/>
            <a:ext cx="7891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2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Example: Inadequate Domain Property </a:t>
            </a:r>
            <a:br>
              <a:rPr lang="en-US" altLang="en-US" sz="2800">
                <a:solidFill>
                  <a:srgbClr val="CC0000"/>
                </a:solidFill>
                <a:ea typeface="Symbol" panose="05050102010706020507" pitchFamily="18" charset="2"/>
                <a:cs typeface="Tahoma" panose="020B0604030504040204" pitchFamily="34" charset="0"/>
              </a:rPr>
            </a:br>
            <a:r>
              <a:rPr lang="en-US" altLang="en-US" sz="2800">
                <a:solidFill>
                  <a:srgbClr val="CC0000"/>
                </a:solidFill>
                <a:ea typeface="Symbol" panose="05050102010706020507" pitchFamily="18" charset="2"/>
                <a:cs typeface="Tahoma" panose="020B0604030504040204" pitchFamily="34" charset="0"/>
              </a:rPr>
              <a:t>in A320 Braking Logic</a:t>
            </a:r>
          </a:p>
        </p:txBody>
      </p:sp>
      <p:pic>
        <p:nvPicPr>
          <p:cNvPr id="65539" name="Picture 2">
            <a:extLst>
              <a:ext uri="{FF2B5EF4-FFF2-40B4-BE49-F238E27FC236}">
                <a16:creationId xmlns:a16="http://schemas.microsoft.com/office/drawing/2014/main" id="{7D17430B-6914-4CF6-BCDF-4863DEA51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5564"/>
            <a:ext cx="1219200" cy="8588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1" name="Text Box 3">
            <a:extLst>
              <a:ext uri="{FF2B5EF4-FFF2-40B4-BE49-F238E27FC236}">
                <a16:creationId xmlns:a16="http://schemas.microsoft.com/office/drawing/2014/main" id="{496A113F-49B3-42FC-9FAE-879B0AA36EBD}"/>
              </a:ext>
            </a:extLst>
          </p:cNvPr>
          <p:cNvSpPr txBox="1">
            <a:spLocks noChangeArrowheads="1"/>
          </p:cNvSpPr>
          <p:nvPr/>
        </p:nvSpPr>
        <p:spPr bwMode="auto">
          <a:xfrm>
            <a:off x="2209800" y="1430338"/>
            <a:ext cx="7924800" cy="4894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4963">
              <a:tabLst>
                <a:tab pos="342900" algn="l"/>
                <a:tab pos="906463" algn="l"/>
                <a:tab pos="1820863" algn="l"/>
                <a:tab pos="2735263" algn="l"/>
                <a:tab pos="3649663" algn="l"/>
                <a:tab pos="4564063" algn="l"/>
                <a:tab pos="5478463" algn="l"/>
                <a:tab pos="6392863" algn="l"/>
                <a:tab pos="7307263" algn="l"/>
                <a:tab pos="8221663" algn="l"/>
                <a:tab pos="9136063" algn="l"/>
                <a:tab pos="10050463" algn="l"/>
                <a:tab pos="10052050" algn="l"/>
                <a:tab pos="10509250" algn="l"/>
                <a:tab pos="10510838" algn="l"/>
                <a:tab pos="10512425" algn="l"/>
                <a:tab pos="10514013" algn="l"/>
              </a:tabLst>
              <a:defRPr sz="2400" i="1">
                <a:solidFill>
                  <a:srgbClr val="CED3F6"/>
                </a:solidFill>
                <a:latin typeface="Symbol" pitchFamily="16" charset="2"/>
                <a:ea typeface="Symbol" pitchFamily="16" charset="2"/>
                <a:cs typeface="Symbol" pitchFamily="16" charset="2"/>
              </a:defRPr>
            </a:lvl1pPr>
            <a:lvl2pPr>
              <a:tabLst>
                <a:tab pos="342900" algn="l"/>
                <a:tab pos="906463" algn="l"/>
                <a:tab pos="1820863" algn="l"/>
                <a:tab pos="2735263" algn="l"/>
                <a:tab pos="3649663" algn="l"/>
                <a:tab pos="4564063" algn="l"/>
                <a:tab pos="5478463" algn="l"/>
                <a:tab pos="6392863" algn="l"/>
                <a:tab pos="7307263" algn="l"/>
                <a:tab pos="8221663" algn="l"/>
                <a:tab pos="9136063" algn="l"/>
                <a:tab pos="10050463" algn="l"/>
                <a:tab pos="10052050" algn="l"/>
                <a:tab pos="10509250" algn="l"/>
                <a:tab pos="10510838" algn="l"/>
                <a:tab pos="10512425" algn="l"/>
                <a:tab pos="10514013" algn="l"/>
              </a:tabLst>
              <a:defRPr sz="2400" i="1">
                <a:solidFill>
                  <a:srgbClr val="CED3F6"/>
                </a:solidFill>
                <a:latin typeface="Symbol" pitchFamily="16" charset="2"/>
                <a:ea typeface="Symbol" pitchFamily="16" charset="2"/>
                <a:cs typeface="Symbol" pitchFamily="16" charset="2"/>
              </a:defRPr>
            </a:lvl2pPr>
            <a:lvl3pPr>
              <a:tabLst>
                <a:tab pos="342900" algn="l"/>
                <a:tab pos="906463" algn="l"/>
                <a:tab pos="1820863" algn="l"/>
                <a:tab pos="2735263" algn="l"/>
                <a:tab pos="3649663" algn="l"/>
                <a:tab pos="4564063" algn="l"/>
                <a:tab pos="5478463" algn="l"/>
                <a:tab pos="6392863" algn="l"/>
                <a:tab pos="7307263" algn="l"/>
                <a:tab pos="8221663" algn="l"/>
                <a:tab pos="9136063" algn="l"/>
                <a:tab pos="10050463" algn="l"/>
                <a:tab pos="10052050" algn="l"/>
                <a:tab pos="10509250" algn="l"/>
                <a:tab pos="10510838" algn="l"/>
                <a:tab pos="10512425" algn="l"/>
                <a:tab pos="10514013" algn="l"/>
              </a:tabLst>
              <a:defRPr sz="2400" i="1">
                <a:solidFill>
                  <a:srgbClr val="CED3F6"/>
                </a:solidFill>
                <a:latin typeface="Symbol" pitchFamily="16" charset="2"/>
                <a:ea typeface="Symbol" pitchFamily="16" charset="2"/>
                <a:cs typeface="Symbol" pitchFamily="16" charset="2"/>
              </a:defRPr>
            </a:lvl3pPr>
            <a:lvl4pPr>
              <a:tabLst>
                <a:tab pos="342900" algn="l"/>
                <a:tab pos="906463" algn="l"/>
                <a:tab pos="1820863" algn="l"/>
                <a:tab pos="2735263" algn="l"/>
                <a:tab pos="3649663" algn="l"/>
                <a:tab pos="4564063" algn="l"/>
                <a:tab pos="5478463" algn="l"/>
                <a:tab pos="6392863" algn="l"/>
                <a:tab pos="7307263" algn="l"/>
                <a:tab pos="8221663" algn="l"/>
                <a:tab pos="9136063" algn="l"/>
                <a:tab pos="10050463" algn="l"/>
                <a:tab pos="10052050" algn="l"/>
                <a:tab pos="10509250" algn="l"/>
                <a:tab pos="10510838" algn="l"/>
                <a:tab pos="10512425" algn="l"/>
                <a:tab pos="10514013" algn="l"/>
              </a:tabLst>
              <a:defRPr sz="2400" i="1">
                <a:solidFill>
                  <a:srgbClr val="CED3F6"/>
                </a:solidFill>
                <a:latin typeface="Symbol" pitchFamily="16" charset="2"/>
                <a:ea typeface="Symbol" pitchFamily="16" charset="2"/>
                <a:cs typeface="Symbol" pitchFamily="16" charset="2"/>
              </a:defRPr>
            </a:lvl4pPr>
            <a:lvl5pPr>
              <a:tabLst>
                <a:tab pos="342900" algn="l"/>
                <a:tab pos="906463" algn="l"/>
                <a:tab pos="1820863" algn="l"/>
                <a:tab pos="2735263" algn="l"/>
                <a:tab pos="3649663" algn="l"/>
                <a:tab pos="4564063" algn="l"/>
                <a:tab pos="5478463" algn="l"/>
                <a:tab pos="6392863" algn="l"/>
                <a:tab pos="7307263" algn="l"/>
                <a:tab pos="8221663" algn="l"/>
                <a:tab pos="9136063" algn="l"/>
                <a:tab pos="10050463" algn="l"/>
                <a:tab pos="10052050" algn="l"/>
                <a:tab pos="10509250" algn="l"/>
                <a:tab pos="10510838" algn="l"/>
                <a:tab pos="10512425" algn="l"/>
                <a:tab pos="10514013" algn="l"/>
              </a:tabLst>
              <a:defRPr sz="2400" i="1">
                <a:solidFill>
                  <a:srgbClr val="CED3F6"/>
                </a:solidFill>
                <a:latin typeface="Symbol" pitchFamily="16" charset="2"/>
                <a:ea typeface="Symbol" pitchFamily="16" charset="2"/>
                <a:cs typeface="Symbol" pitchFamily="16" charset="2"/>
              </a:defRPr>
            </a:lvl5pPr>
            <a:lvl6pPr marL="2514600" indent="-228600" algn="ctr" defTabSz="457200" eaLnBrk="0" fontAlgn="base" hangingPunct="0">
              <a:spcBef>
                <a:spcPts val="1200"/>
              </a:spcBef>
              <a:spcAft>
                <a:spcPct val="0"/>
              </a:spcAft>
              <a:buClr>
                <a:srgbClr val="000000"/>
              </a:buClr>
              <a:buSzPct val="100000"/>
              <a:buFont typeface="Times New Roman" pitchFamily="16" charset="0"/>
              <a:tabLst>
                <a:tab pos="342900" algn="l"/>
                <a:tab pos="906463" algn="l"/>
                <a:tab pos="1820863" algn="l"/>
                <a:tab pos="2735263" algn="l"/>
                <a:tab pos="3649663" algn="l"/>
                <a:tab pos="4564063" algn="l"/>
                <a:tab pos="5478463" algn="l"/>
                <a:tab pos="6392863" algn="l"/>
                <a:tab pos="7307263" algn="l"/>
                <a:tab pos="8221663" algn="l"/>
                <a:tab pos="9136063" algn="l"/>
                <a:tab pos="10050463" algn="l"/>
                <a:tab pos="10052050" algn="l"/>
                <a:tab pos="10509250" algn="l"/>
                <a:tab pos="10510838" algn="l"/>
                <a:tab pos="10512425" algn="l"/>
                <a:tab pos="10514013" algn="l"/>
              </a:tabLst>
              <a:defRPr sz="2400" i="1">
                <a:solidFill>
                  <a:srgbClr val="CED3F6"/>
                </a:solidFill>
                <a:latin typeface="Symbol" pitchFamily="16" charset="2"/>
                <a:ea typeface="Symbol" pitchFamily="16" charset="2"/>
                <a:cs typeface="Symbol" pitchFamily="16" charset="2"/>
              </a:defRPr>
            </a:lvl6pPr>
            <a:lvl7pPr marL="2971800" indent="-228600" algn="ctr" defTabSz="457200" eaLnBrk="0" fontAlgn="base" hangingPunct="0">
              <a:spcBef>
                <a:spcPts val="1200"/>
              </a:spcBef>
              <a:spcAft>
                <a:spcPct val="0"/>
              </a:spcAft>
              <a:buClr>
                <a:srgbClr val="000000"/>
              </a:buClr>
              <a:buSzPct val="100000"/>
              <a:buFont typeface="Times New Roman" pitchFamily="16" charset="0"/>
              <a:tabLst>
                <a:tab pos="342900" algn="l"/>
                <a:tab pos="906463" algn="l"/>
                <a:tab pos="1820863" algn="l"/>
                <a:tab pos="2735263" algn="l"/>
                <a:tab pos="3649663" algn="l"/>
                <a:tab pos="4564063" algn="l"/>
                <a:tab pos="5478463" algn="l"/>
                <a:tab pos="6392863" algn="l"/>
                <a:tab pos="7307263" algn="l"/>
                <a:tab pos="8221663" algn="l"/>
                <a:tab pos="9136063" algn="l"/>
                <a:tab pos="10050463" algn="l"/>
                <a:tab pos="10052050" algn="l"/>
                <a:tab pos="10509250" algn="l"/>
                <a:tab pos="10510838" algn="l"/>
                <a:tab pos="10512425" algn="l"/>
                <a:tab pos="10514013" algn="l"/>
              </a:tabLst>
              <a:defRPr sz="2400" i="1">
                <a:solidFill>
                  <a:srgbClr val="CED3F6"/>
                </a:solidFill>
                <a:latin typeface="Symbol" pitchFamily="16" charset="2"/>
                <a:ea typeface="Symbol" pitchFamily="16" charset="2"/>
                <a:cs typeface="Symbol" pitchFamily="16" charset="2"/>
              </a:defRPr>
            </a:lvl7pPr>
            <a:lvl8pPr marL="3429000" indent="-228600" algn="ctr" defTabSz="457200" eaLnBrk="0" fontAlgn="base" hangingPunct="0">
              <a:spcBef>
                <a:spcPts val="1200"/>
              </a:spcBef>
              <a:spcAft>
                <a:spcPct val="0"/>
              </a:spcAft>
              <a:buClr>
                <a:srgbClr val="000000"/>
              </a:buClr>
              <a:buSzPct val="100000"/>
              <a:buFont typeface="Times New Roman" pitchFamily="16" charset="0"/>
              <a:tabLst>
                <a:tab pos="342900" algn="l"/>
                <a:tab pos="906463" algn="l"/>
                <a:tab pos="1820863" algn="l"/>
                <a:tab pos="2735263" algn="l"/>
                <a:tab pos="3649663" algn="l"/>
                <a:tab pos="4564063" algn="l"/>
                <a:tab pos="5478463" algn="l"/>
                <a:tab pos="6392863" algn="l"/>
                <a:tab pos="7307263" algn="l"/>
                <a:tab pos="8221663" algn="l"/>
                <a:tab pos="9136063" algn="l"/>
                <a:tab pos="10050463" algn="l"/>
                <a:tab pos="10052050" algn="l"/>
                <a:tab pos="10509250" algn="l"/>
                <a:tab pos="10510838" algn="l"/>
                <a:tab pos="10512425" algn="l"/>
                <a:tab pos="10514013" algn="l"/>
              </a:tabLst>
              <a:defRPr sz="2400" i="1">
                <a:solidFill>
                  <a:srgbClr val="CED3F6"/>
                </a:solidFill>
                <a:latin typeface="Symbol" pitchFamily="16" charset="2"/>
                <a:ea typeface="Symbol" pitchFamily="16" charset="2"/>
                <a:cs typeface="Symbol" pitchFamily="16" charset="2"/>
              </a:defRPr>
            </a:lvl8pPr>
            <a:lvl9pPr marL="3886200" indent="-228600" algn="ctr" defTabSz="457200" eaLnBrk="0" fontAlgn="base" hangingPunct="0">
              <a:spcBef>
                <a:spcPts val="1200"/>
              </a:spcBef>
              <a:spcAft>
                <a:spcPct val="0"/>
              </a:spcAft>
              <a:buClr>
                <a:srgbClr val="000000"/>
              </a:buClr>
              <a:buSzPct val="100000"/>
              <a:buFont typeface="Times New Roman" pitchFamily="16" charset="0"/>
              <a:tabLst>
                <a:tab pos="342900" algn="l"/>
                <a:tab pos="906463" algn="l"/>
                <a:tab pos="1820863" algn="l"/>
                <a:tab pos="2735263" algn="l"/>
                <a:tab pos="3649663" algn="l"/>
                <a:tab pos="4564063" algn="l"/>
                <a:tab pos="5478463" algn="l"/>
                <a:tab pos="6392863" algn="l"/>
                <a:tab pos="7307263" algn="l"/>
                <a:tab pos="8221663" algn="l"/>
                <a:tab pos="9136063" algn="l"/>
                <a:tab pos="10050463" algn="l"/>
                <a:tab pos="10052050" algn="l"/>
                <a:tab pos="10509250" algn="l"/>
                <a:tab pos="10510838" algn="l"/>
                <a:tab pos="10512425" algn="l"/>
                <a:tab pos="10514013" algn="l"/>
              </a:tabLst>
              <a:defRPr sz="2400" i="1">
                <a:solidFill>
                  <a:srgbClr val="CED3F6"/>
                </a:solidFill>
                <a:latin typeface="Symbol" pitchFamily="16" charset="2"/>
                <a:ea typeface="Symbol" pitchFamily="16" charset="2"/>
                <a:cs typeface="Symbol" pitchFamily="16" charset="2"/>
              </a:defRPr>
            </a:lvl9pPr>
          </a:lstStyle>
          <a:p>
            <a:pPr>
              <a:lnSpc>
                <a:spcPct val="130000"/>
              </a:lnSpc>
              <a:spcBef>
                <a:spcPts val="825"/>
              </a:spcBef>
              <a:buSzPct val="70000"/>
              <a:defRPr/>
            </a:pPr>
            <a:r>
              <a:rPr lang="fr-FR" altLang="en-US" sz="2200" b="1" i="0" dirty="0">
                <a:solidFill>
                  <a:srgbClr val="009999"/>
                </a:solidFill>
                <a:latin typeface="Arial" charset="0"/>
                <a:ea typeface="Source Han Sans CN Regular" charset="0"/>
                <a:cs typeface="Source Han Sans CN Regular" charset="0"/>
              </a:rPr>
              <a:t>	</a:t>
            </a:r>
            <a:r>
              <a:rPr lang="fr-FR" altLang="en-US" sz="2200" i="0" dirty="0" err="1">
                <a:solidFill>
                  <a:srgbClr val="352270"/>
                </a:solidFill>
                <a:latin typeface="Arial" charset="0"/>
                <a:ea typeface="Source Han Sans CN Regular" charset="0"/>
                <a:cs typeface="Source Han Sans CN Regular" charset="0"/>
              </a:rPr>
              <a:t>SofReq</a:t>
            </a:r>
            <a:r>
              <a:rPr lang="fr-FR" altLang="en-US" sz="2200" i="0" dirty="0">
                <a:solidFill>
                  <a:srgbClr val="352270"/>
                </a:solidFill>
                <a:latin typeface="Arial" charset="0"/>
                <a:ea typeface="Source Han Sans CN Regular" charset="0"/>
                <a:cs typeface="Source Han Sans CN Regular" charset="0"/>
              </a:rPr>
              <a:t>:</a:t>
            </a:r>
            <a:r>
              <a:rPr lang="fr-FR" altLang="en-US" sz="2200" b="1" i="0" dirty="0">
                <a:solidFill>
                  <a:srgbClr val="009999"/>
                </a:solidFill>
                <a:latin typeface="Arial" charset="0"/>
                <a:ea typeface="Source Han Sans CN Regular" charset="0"/>
                <a:cs typeface="Source Han Sans CN Regular" charset="0"/>
              </a:rPr>
              <a:t> 	</a:t>
            </a:r>
            <a:r>
              <a:rPr lang="en-US" altLang="en-US" sz="2200" i="0" dirty="0">
                <a:solidFill>
                  <a:srgbClr val="352270"/>
                </a:solidFill>
                <a:latin typeface="Arial" charset="0"/>
                <a:ea typeface="Source Han Sans CN Regular" charset="0"/>
                <a:cs typeface="Source Han Sans CN Regular" charset="0"/>
              </a:rPr>
              <a:t>reverse = ‘on’ </a:t>
            </a:r>
            <a:r>
              <a:rPr lang="en-US" altLang="en-US" sz="2200" i="0" dirty="0" err="1">
                <a:solidFill>
                  <a:srgbClr val="352270"/>
                </a:solidFill>
                <a:effectLst>
                  <a:outerShdw blurRad="38100" dist="38100" dir="2700000" algn="tl">
                    <a:srgbClr val="C0C0C0"/>
                  </a:outerShdw>
                </a:effectLst>
                <a:latin typeface="Arial" charset="0"/>
                <a:ea typeface="Source Han Sans CN Regular" charset="0"/>
                <a:cs typeface="Source Han Sans CN Regular" charset="0"/>
              </a:rPr>
              <a:t>iff</a:t>
            </a:r>
            <a:r>
              <a:rPr lang="en-US" altLang="en-US" sz="2200" i="0" dirty="0">
                <a:solidFill>
                  <a:srgbClr val="352270"/>
                </a:solidFill>
                <a:latin typeface="Arial" charset="0"/>
                <a:ea typeface="Source Han Sans CN Regular" charset="0"/>
                <a:cs typeface="Source Han Sans CN Regular" charset="0"/>
              </a:rPr>
              <a:t> </a:t>
            </a:r>
            <a:r>
              <a:rPr lang="en-US" altLang="en-US" sz="2200" i="0" dirty="0">
                <a:solidFill>
                  <a:srgbClr val="352270"/>
                </a:solidFill>
              </a:rPr>
              <a:t></a:t>
            </a:r>
            <a:r>
              <a:rPr lang="en-US" altLang="en-US" sz="2200" i="0" dirty="0" err="1">
                <a:solidFill>
                  <a:srgbClr val="352270"/>
                </a:solidFill>
                <a:latin typeface="Arial" charset="0"/>
                <a:ea typeface="Source Han Sans CN Regular" charset="0"/>
                <a:cs typeface="Source Han Sans CN Regular" charset="0"/>
              </a:rPr>
              <a:t>WheelPulses</a:t>
            </a:r>
            <a:r>
              <a:rPr lang="en-US" altLang="en-US" sz="2200" i="0" dirty="0">
                <a:solidFill>
                  <a:srgbClr val="352270"/>
                </a:solidFill>
                <a:latin typeface="Arial" charset="0"/>
                <a:ea typeface="Source Han Sans CN Regular" charset="0"/>
                <a:cs typeface="Source Han Sans CN Regular" charset="0"/>
              </a:rPr>
              <a:t> = ‘on’</a:t>
            </a:r>
          </a:p>
          <a:p>
            <a:pPr>
              <a:lnSpc>
                <a:spcPct val="80000"/>
              </a:lnSpc>
              <a:spcBef>
                <a:spcPts val="1650"/>
              </a:spcBef>
              <a:buSzPct val="70000"/>
              <a:defRPr/>
            </a:pPr>
            <a:r>
              <a:rPr lang="fr-FR" altLang="en-US" sz="2200" b="1" i="0" dirty="0">
                <a:solidFill>
                  <a:srgbClr val="800080"/>
                </a:solidFill>
                <a:latin typeface="Arial" charset="0"/>
                <a:ea typeface="Source Han Sans CN Regular" charset="0"/>
                <a:cs typeface="Source Han Sans CN Regular" charset="0"/>
              </a:rPr>
              <a:t>	</a:t>
            </a:r>
            <a:r>
              <a:rPr lang="fr-FR" altLang="en-US" sz="2200" i="0" dirty="0">
                <a:solidFill>
                  <a:srgbClr val="009999"/>
                </a:solidFill>
                <a:latin typeface="Arial" charset="0"/>
                <a:ea typeface="Source Han Sans CN Regular" charset="0"/>
                <a:cs typeface="Source Han Sans CN Regular" charset="0"/>
              </a:rPr>
              <a:t>ASM:</a:t>
            </a:r>
            <a:r>
              <a:rPr lang="fr-FR" altLang="en-US" sz="2200" b="1" i="0" dirty="0">
                <a:solidFill>
                  <a:srgbClr val="009999"/>
                </a:solidFill>
                <a:latin typeface="Arial" charset="0"/>
                <a:ea typeface="Source Han Sans CN Regular" charset="0"/>
                <a:cs typeface="Source Han Sans CN Regular" charset="0"/>
              </a:rPr>
              <a:t> 	</a:t>
            </a:r>
            <a:r>
              <a:rPr lang="en-US" altLang="en-US" sz="2200" i="0" dirty="0">
                <a:solidFill>
                  <a:srgbClr val="009999"/>
                </a:solidFill>
                <a:latin typeface="Arial" charset="0"/>
                <a:ea typeface="Source Han Sans CN Regular" charset="0"/>
                <a:cs typeface="Source Han Sans CN Regular" charset="0"/>
              </a:rPr>
              <a:t>reverse = ‘on’  </a:t>
            </a:r>
            <a:r>
              <a:rPr lang="en-US" altLang="en-US" sz="2200" i="0" dirty="0" err="1">
                <a:solidFill>
                  <a:srgbClr val="009999"/>
                </a:solidFill>
                <a:effectLst>
                  <a:outerShdw blurRad="38100" dist="38100" dir="2700000" algn="tl">
                    <a:srgbClr val="C0C0C0"/>
                  </a:outerShdw>
                </a:effectLst>
                <a:latin typeface="Arial" charset="0"/>
                <a:ea typeface="Source Han Sans CN Regular" charset="0"/>
                <a:cs typeface="Source Han Sans CN Regular" charset="0"/>
              </a:rPr>
              <a:t>iff</a:t>
            </a:r>
            <a:r>
              <a:rPr lang="en-US" altLang="en-US" sz="2200" i="0" dirty="0">
                <a:solidFill>
                  <a:srgbClr val="009999"/>
                </a:solidFill>
                <a:latin typeface="Arial" charset="0"/>
                <a:ea typeface="Source Han Sans CN Regular" charset="0"/>
                <a:cs typeface="Source Han Sans CN Regular" charset="0"/>
              </a:rPr>
              <a:t>  </a:t>
            </a:r>
            <a:r>
              <a:rPr lang="en-US" altLang="en-US" sz="2200" i="0" dirty="0" err="1">
                <a:solidFill>
                  <a:srgbClr val="009999"/>
                </a:solidFill>
                <a:latin typeface="Arial" charset="0"/>
                <a:ea typeface="Source Han Sans CN Regular" charset="0"/>
                <a:cs typeface="Source Han Sans CN Regular" charset="0"/>
              </a:rPr>
              <a:t>ReverseThrustEnabled</a:t>
            </a:r>
            <a:endParaRPr lang="en-US" altLang="en-US" sz="2200" i="0" dirty="0">
              <a:solidFill>
                <a:srgbClr val="009999"/>
              </a:solidFill>
              <a:latin typeface="Arial" charset="0"/>
              <a:ea typeface="Source Han Sans CN Regular" charset="0"/>
              <a:cs typeface="Source Han Sans CN Regular" charset="0"/>
            </a:endParaRPr>
          </a:p>
          <a:p>
            <a:pPr>
              <a:lnSpc>
                <a:spcPct val="120000"/>
              </a:lnSpc>
              <a:spcBef>
                <a:spcPts val="550"/>
              </a:spcBef>
              <a:buSzPct val="70000"/>
              <a:defRPr/>
            </a:pPr>
            <a:r>
              <a:rPr lang="en-US" altLang="en-US" sz="2200" i="0" dirty="0">
                <a:solidFill>
                  <a:srgbClr val="009999"/>
                </a:solidFill>
                <a:latin typeface="Arial" charset="0"/>
                <a:ea typeface="Source Han Sans CN Regular" charset="0"/>
                <a:cs typeface="Source Han Sans CN Regular" charset="0"/>
              </a:rPr>
              <a:t>		 	</a:t>
            </a:r>
            <a:r>
              <a:rPr lang="en-US" altLang="en-US" sz="2200" i="0" dirty="0" err="1">
                <a:solidFill>
                  <a:srgbClr val="009999"/>
                </a:solidFill>
                <a:latin typeface="Arial" charset="0"/>
                <a:ea typeface="Source Han Sans CN Regular" charset="0"/>
                <a:cs typeface="Source Han Sans CN Regular" charset="0"/>
              </a:rPr>
              <a:t>WheelPulses</a:t>
            </a:r>
            <a:r>
              <a:rPr lang="en-US" altLang="en-US" sz="2200" i="0" dirty="0">
                <a:solidFill>
                  <a:srgbClr val="009999"/>
                </a:solidFill>
                <a:latin typeface="Arial" charset="0"/>
                <a:ea typeface="Source Han Sans CN Regular" charset="0"/>
                <a:cs typeface="Source Han Sans CN Regular" charset="0"/>
              </a:rPr>
              <a:t> = ‘on’  </a:t>
            </a:r>
            <a:r>
              <a:rPr lang="en-US" altLang="en-US" sz="2200" i="0" dirty="0" err="1">
                <a:solidFill>
                  <a:srgbClr val="009999"/>
                </a:solidFill>
                <a:effectLst>
                  <a:outerShdw blurRad="38100" dist="38100" dir="2700000" algn="tl">
                    <a:srgbClr val="C0C0C0"/>
                  </a:outerShdw>
                </a:effectLst>
                <a:latin typeface="Arial" charset="0"/>
                <a:ea typeface="Source Han Sans CN Regular" charset="0"/>
                <a:cs typeface="Source Han Sans CN Regular" charset="0"/>
              </a:rPr>
              <a:t>iff</a:t>
            </a:r>
            <a:r>
              <a:rPr lang="en-US" altLang="en-US" sz="2200" i="0" dirty="0">
                <a:solidFill>
                  <a:srgbClr val="009999"/>
                </a:solidFill>
                <a:effectLst>
                  <a:outerShdw blurRad="38100" dist="38100" dir="2700000" algn="tl">
                    <a:srgbClr val="C0C0C0"/>
                  </a:outerShdw>
                </a:effectLst>
                <a:latin typeface="Arial" charset="0"/>
                <a:ea typeface="Source Han Sans CN Regular" charset="0"/>
                <a:cs typeface="Source Han Sans CN Regular" charset="0"/>
              </a:rPr>
              <a:t>  </a:t>
            </a:r>
            <a:r>
              <a:rPr lang="en-US" altLang="en-US" sz="2200" i="0" dirty="0" err="1">
                <a:solidFill>
                  <a:srgbClr val="009999"/>
                </a:solidFill>
                <a:latin typeface="Arial" charset="0"/>
                <a:ea typeface="Source Han Sans CN Regular" charset="0"/>
                <a:cs typeface="Source Han Sans CN Regular" charset="0"/>
              </a:rPr>
              <a:t>WheelsTurning</a:t>
            </a:r>
            <a:endParaRPr lang="en-US" altLang="en-US" sz="2200" i="0" dirty="0">
              <a:solidFill>
                <a:srgbClr val="009999"/>
              </a:solidFill>
              <a:latin typeface="Arial" charset="0"/>
              <a:ea typeface="Source Han Sans CN Regular" charset="0"/>
              <a:cs typeface="Source Han Sans CN Regular" charset="0"/>
            </a:endParaRPr>
          </a:p>
          <a:p>
            <a:pPr>
              <a:lnSpc>
                <a:spcPct val="140000"/>
              </a:lnSpc>
              <a:spcBef>
                <a:spcPts val="550"/>
              </a:spcBef>
              <a:buSzPct val="70000"/>
              <a:defRPr/>
            </a:pPr>
            <a:r>
              <a:rPr lang="en-US" altLang="en-US" sz="2200" i="0" dirty="0">
                <a:solidFill>
                  <a:srgbClr val="800080"/>
                </a:solidFill>
                <a:latin typeface="Arial" charset="0"/>
                <a:ea typeface="Source Han Sans CN Regular" charset="0"/>
                <a:cs typeface="Source Han Sans CN Regular" charset="0"/>
              </a:rPr>
              <a:t>	</a:t>
            </a:r>
            <a:r>
              <a:rPr lang="fr-FR" altLang="en-US" sz="2200" i="0" dirty="0">
                <a:solidFill>
                  <a:srgbClr val="800080"/>
                </a:solidFill>
                <a:latin typeface="Arial" charset="0"/>
                <a:ea typeface="Source Han Sans CN Regular" charset="0"/>
                <a:cs typeface="Source Han Sans CN Regular" charset="0"/>
              </a:rPr>
              <a:t>Dom:</a:t>
            </a:r>
            <a:r>
              <a:rPr lang="fr-FR" altLang="en-US" sz="2200" b="1" i="0" dirty="0">
                <a:solidFill>
                  <a:srgbClr val="800080"/>
                </a:solidFill>
                <a:latin typeface="Arial" charset="0"/>
                <a:ea typeface="Source Han Sans CN Regular" charset="0"/>
                <a:cs typeface="Source Han Sans CN Regular" charset="0"/>
              </a:rPr>
              <a:t> 	</a:t>
            </a:r>
            <a:r>
              <a:rPr lang="en-US" altLang="en-US" sz="2200" i="0" dirty="0" err="1">
                <a:solidFill>
                  <a:srgbClr val="800080"/>
                </a:solidFill>
                <a:latin typeface="Arial" charset="0"/>
                <a:ea typeface="Source Han Sans CN Regular" charset="0"/>
                <a:cs typeface="Source Han Sans CN Regular" charset="0"/>
              </a:rPr>
              <a:t>MovingOnRunway</a:t>
            </a:r>
            <a:r>
              <a:rPr lang="en-US" altLang="en-US" sz="2200" i="0" dirty="0">
                <a:solidFill>
                  <a:srgbClr val="800080"/>
                </a:solidFill>
                <a:latin typeface="Arial" charset="0"/>
                <a:ea typeface="Source Han Sans CN Regular" charset="0"/>
                <a:cs typeface="Source Han Sans CN Regular" charset="0"/>
              </a:rPr>
              <a:t> </a:t>
            </a:r>
            <a:r>
              <a:rPr lang="en-US" altLang="en-US" sz="2200" i="0" dirty="0" err="1">
                <a:solidFill>
                  <a:srgbClr val="800080"/>
                </a:solidFill>
                <a:effectLst>
                  <a:outerShdw blurRad="38100" dist="38100" dir="2700000" algn="tl">
                    <a:srgbClr val="C0C0C0"/>
                  </a:outerShdw>
                </a:effectLst>
                <a:latin typeface="Arial" charset="0"/>
                <a:ea typeface="Source Han Sans CN Regular" charset="0"/>
                <a:cs typeface="Source Han Sans CN Regular" charset="0"/>
              </a:rPr>
              <a:t>iff</a:t>
            </a:r>
            <a:r>
              <a:rPr lang="en-US" altLang="en-US" sz="2200" i="0" dirty="0">
                <a:solidFill>
                  <a:srgbClr val="800080"/>
                </a:solidFill>
                <a:latin typeface="Arial" charset="0"/>
                <a:ea typeface="Source Han Sans CN Regular" charset="0"/>
                <a:cs typeface="Source Han Sans CN Regular" charset="0"/>
              </a:rPr>
              <a:t>  </a:t>
            </a:r>
            <a:r>
              <a:rPr lang="en-US" altLang="en-US" sz="2200" i="0" dirty="0" err="1">
                <a:solidFill>
                  <a:srgbClr val="800080"/>
                </a:solidFill>
                <a:latin typeface="Arial" charset="0"/>
                <a:ea typeface="Source Han Sans CN Regular" charset="0"/>
                <a:cs typeface="Source Han Sans CN Regular" charset="0"/>
              </a:rPr>
              <a:t>WheelsTurning</a:t>
            </a:r>
            <a:endParaRPr lang="en-US" altLang="en-US" sz="2200" i="0" dirty="0">
              <a:solidFill>
                <a:srgbClr val="800080"/>
              </a:solidFill>
              <a:latin typeface="Arial" charset="0"/>
              <a:ea typeface="Source Han Sans CN Regular" charset="0"/>
              <a:cs typeface="Source Han Sans CN Regular" charset="0"/>
            </a:endParaRPr>
          </a:p>
          <a:p>
            <a:pPr>
              <a:lnSpc>
                <a:spcPct val="80000"/>
              </a:lnSpc>
              <a:spcBef>
                <a:spcPts val="1100"/>
              </a:spcBef>
              <a:buSzPct val="70000"/>
              <a:defRPr/>
            </a:pPr>
            <a:r>
              <a:rPr lang="en-US" altLang="en-US" sz="2200" i="0" dirty="0">
                <a:solidFill>
                  <a:srgbClr val="800080"/>
                </a:solidFill>
                <a:latin typeface="Arial" charset="0"/>
                <a:ea typeface="Source Han Sans CN Regular" charset="0"/>
                <a:cs typeface="Source Han Sans CN Regular" charset="0"/>
              </a:rPr>
              <a:t>   </a:t>
            </a:r>
            <a:r>
              <a:rPr lang="en-US" altLang="en-US" sz="2200" i="0" dirty="0">
                <a:solidFill>
                  <a:srgbClr val="000000"/>
                </a:solidFill>
                <a:latin typeface="Arial" charset="0"/>
                <a:ea typeface="Source Han Sans CN Regular" charset="0"/>
                <a:cs typeface="Source Han Sans CN Regular" charset="0"/>
              </a:rPr>
              <a:t> </a:t>
            </a:r>
            <a:r>
              <a:rPr lang="en-US" altLang="en-US" sz="2200" i="0" dirty="0">
                <a:solidFill>
                  <a:srgbClr val="5F5F5F"/>
                </a:solidFill>
                <a:latin typeface="Arial" charset="0"/>
                <a:ea typeface="Source Han Sans CN Regular" charset="0"/>
                <a:cs typeface="Source Han Sans CN Regular" charset="0"/>
              </a:rPr>
              <a:t>---------------------------------------------------------------------------</a:t>
            </a:r>
          </a:p>
          <a:p>
            <a:pPr>
              <a:lnSpc>
                <a:spcPct val="90000"/>
              </a:lnSpc>
              <a:spcBef>
                <a:spcPts val="1100"/>
              </a:spcBef>
              <a:buSzPct val="70000"/>
              <a:defRPr/>
            </a:pPr>
            <a:r>
              <a:rPr lang="fr-FR" altLang="en-US" sz="2200" b="1" i="0" dirty="0">
                <a:solidFill>
                  <a:srgbClr val="800080"/>
                </a:solidFill>
                <a:latin typeface="Arial" charset="0"/>
                <a:ea typeface="Source Han Sans CN Regular" charset="0"/>
                <a:cs typeface="Source Han Sans CN Regular" charset="0"/>
              </a:rPr>
              <a:t>	</a:t>
            </a:r>
            <a:r>
              <a:rPr lang="fr-FR" altLang="en-US" sz="2200" i="0" dirty="0" err="1">
                <a:solidFill>
                  <a:srgbClr val="352270"/>
                </a:solidFill>
                <a:latin typeface="Arial" charset="0"/>
                <a:ea typeface="Source Han Sans CN Regular" charset="0"/>
                <a:cs typeface="Source Han Sans CN Regular" charset="0"/>
              </a:rPr>
              <a:t>SysReq</a:t>
            </a:r>
            <a:r>
              <a:rPr lang="fr-FR" altLang="en-US" sz="2200" i="0" dirty="0">
                <a:solidFill>
                  <a:srgbClr val="352270"/>
                </a:solidFill>
                <a:latin typeface="Arial" charset="0"/>
                <a:ea typeface="Source Han Sans CN Regular" charset="0"/>
                <a:cs typeface="Source Han Sans CN Regular" charset="0"/>
              </a:rPr>
              <a:t>: 	</a:t>
            </a:r>
            <a:r>
              <a:rPr lang="en-US" altLang="en-US" sz="2200" i="0" dirty="0" err="1">
                <a:solidFill>
                  <a:srgbClr val="352270"/>
                </a:solidFill>
                <a:latin typeface="Arial" charset="0"/>
                <a:ea typeface="Source Han Sans CN Regular" charset="0"/>
                <a:cs typeface="Source Han Sans CN Regular" charset="0"/>
              </a:rPr>
              <a:t>ReverseThrustEnabled</a:t>
            </a:r>
            <a:r>
              <a:rPr lang="en-US" altLang="en-US" sz="2200" i="0" dirty="0">
                <a:solidFill>
                  <a:srgbClr val="352270"/>
                </a:solidFill>
                <a:latin typeface="Arial" charset="0"/>
                <a:ea typeface="Source Han Sans CN Regular" charset="0"/>
                <a:cs typeface="Source Han Sans CN Regular" charset="0"/>
              </a:rPr>
              <a:t> </a:t>
            </a:r>
            <a:r>
              <a:rPr lang="en-US" altLang="en-US" sz="2200" i="0" dirty="0" err="1">
                <a:solidFill>
                  <a:srgbClr val="352270"/>
                </a:solidFill>
                <a:effectLst>
                  <a:outerShdw blurRad="38100" dist="38100" dir="2700000" algn="tl">
                    <a:srgbClr val="C0C0C0"/>
                  </a:outerShdw>
                </a:effectLst>
                <a:latin typeface="Arial" charset="0"/>
                <a:ea typeface="Source Han Sans CN Regular" charset="0"/>
                <a:cs typeface="Source Han Sans CN Regular" charset="0"/>
              </a:rPr>
              <a:t>iff</a:t>
            </a:r>
            <a:r>
              <a:rPr lang="en-US" altLang="en-US" sz="2200" i="0" dirty="0" err="1">
                <a:solidFill>
                  <a:srgbClr val="352270"/>
                </a:solidFill>
              </a:rPr>
              <a:t></a:t>
            </a:r>
            <a:r>
              <a:rPr lang="en-US" altLang="en-US" sz="2200" i="0" dirty="0" err="1">
                <a:solidFill>
                  <a:srgbClr val="352270"/>
                </a:solidFill>
                <a:latin typeface="Arial" charset="0"/>
                <a:ea typeface="Source Han Sans CN Regular" charset="0"/>
                <a:cs typeface="Source Han Sans CN Regular" charset="0"/>
              </a:rPr>
              <a:t>MovingOnRunway</a:t>
            </a:r>
            <a:endParaRPr lang="en-US" altLang="en-US" sz="2200" i="0" dirty="0">
              <a:solidFill>
                <a:srgbClr val="352270"/>
              </a:solidFill>
              <a:latin typeface="Arial" charset="0"/>
              <a:ea typeface="Source Han Sans CN Regular" charset="0"/>
              <a:cs typeface="Source Han Sans CN Regular" charset="0"/>
            </a:endParaRPr>
          </a:p>
          <a:p>
            <a:pPr>
              <a:lnSpc>
                <a:spcPct val="90000"/>
              </a:lnSpc>
              <a:spcBef>
                <a:spcPts val="1100"/>
              </a:spcBef>
              <a:buSzPct val="70000"/>
              <a:defRPr/>
            </a:pPr>
            <a:endParaRPr lang="en-US" altLang="en-US" sz="2200" i="0" dirty="0">
              <a:solidFill>
                <a:srgbClr val="352270"/>
              </a:solidFill>
              <a:latin typeface="Arial" charset="0"/>
              <a:ea typeface="Source Han Sans CN Regular" charset="0"/>
              <a:cs typeface="Source Han Sans CN Regular" charset="0"/>
            </a:endParaRPr>
          </a:p>
          <a:p>
            <a:pPr algn="ctr">
              <a:lnSpc>
                <a:spcPct val="110000"/>
              </a:lnSpc>
              <a:spcBef>
                <a:spcPts val="2200"/>
              </a:spcBef>
              <a:buSzPct val="70000"/>
              <a:defRPr/>
            </a:pPr>
            <a:r>
              <a:rPr lang="en-US" altLang="en-US" sz="2200" i="0" dirty="0">
                <a:solidFill>
                  <a:srgbClr val="352270"/>
                </a:solidFill>
                <a:latin typeface="Century" pitchFamily="16" charset="0"/>
                <a:ea typeface="Source Han Sans CN Regular" charset="0"/>
                <a:cs typeface="Source Han Sans CN Regular" charset="0"/>
              </a:rPr>
              <a:t>Warsaw crash:  plane moving on waterlogged runway with no wheels turning (aquaplaning)</a:t>
            </a:r>
          </a:p>
        </p:txBody>
      </p:sp>
      <p:grpSp>
        <p:nvGrpSpPr>
          <p:cNvPr id="65541" name="Group 4">
            <a:extLst>
              <a:ext uri="{FF2B5EF4-FFF2-40B4-BE49-F238E27FC236}">
                <a16:creationId xmlns:a16="http://schemas.microsoft.com/office/drawing/2014/main" id="{9E4CD378-8F9B-461A-887A-E541AFF1DA06}"/>
              </a:ext>
            </a:extLst>
          </p:cNvPr>
          <p:cNvGrpSpPr>
            <a:grpSpLocks/>
          </p:cNvGrpSpPr>
          <p:nvPr/>
        </p:nvGrpSpPr>
        <p:grpSpPr bwMode="auto">
          <a:xfrm>
            <a:off x="4343400" y="3352801"/>
            <a:ext cx="4637088" cy="296863"/>
            <a:chOff x="1776" y="2112"/>
            <a:chExt cx="2921" cy="187"/>
          </a:xfrm>
        </p:grpSpPr>
        <p:sp>
          <p:nvSpPr>
            <p:cNvPr id="65542" name="Line 5">
              <a:extLst>
                <a:ext uri="{FF2B5EF4-FFF2-40B4-BE49-F238E27FC236}">
                  <a16:creationId xmlns:a16="http://schemas.microsoft.com/office/drawing/2014/main" id="{C07A1A54-FCC5-4FB2-9C49-C3A8974FD136}"/>
                </a:ext>
              </a:extLst>
            </p:cNvPr>
            <p:cNvSpPr>
              <a:spLocks noChangeShapeType="1"/>
            </p:cNvSpPr>
            <p:nvPr/>
          </p:nvSpPr>
          <p:spPr bwMode="auto">
            <a:xfrm flipV="1">
              <a:off x="1776" y="2111"/>
              <a:ext cx="2921" cy="189"/>
            </a:xfrm>
            <a:prstGeom prst="line">
              <a:avLst/>
            </a:prstGeom>
            <a:noFill/>
            <a:ln w="19080" cap="sq">
              <a:solidFill>
                <a:srgbClr val="F9152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543" name="Line 6">
              <a:extLst>
                <a:ext uri="{FF2B5EF4-FFF2-40B4-BE49-F238E27FC236}">
                  <a16:creationId xmlns:a16="http://schemas.microsoft.com/office/drawing/2014/main" id="{3109837E-821C-4501-BEA3-BE82799A8443}"/>
                </a:ext>
              </a:extLst>
            </p:cNvPr>
            <p:cNvSpPr>
              <a:spLocks noChangeShapeType="1"/>
            </p:cNvSpPr>
            <p:nvPr/>
          </p:nvSpPr>
          <p:spPr bwMode="auto">
            <a:xfrm>
              <a:off x="1776" y="2116"/>
              <a:ext cx="2921" cy="179"/>
            </a:xfrm>
            <a:prstGeom prst="line">
              <a:avLst/>
            </a:prstGeom>
            <a:noFill/>
            <a:ln w="19080" cap="sq">
              <a:solidFill>
                <a:srgbClr val="F9152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a:extLst>
              <a:ext uri="{FF2B5EF4-FFF2-40B4-BE49-F238E27FC236}">
                <a16:creationId xmlns:a16="http://schemas.microsoft.com/office/drawing/2014/main" id="{5F177544-1A29-47C7-B3CB-53A1798A653E}"/>
              </a:ext>
            </a:extLst>
          </p:cNvPr>
          <p:cNvSpPr txBox="1">
            <a:spLocks noChangeArrowheads="1"/>
          </p:cNvSpPr>
          <p:nvPr/>
        </p:nvSpPr>
        <p:spPr bwMode="auto">
          <a:xfrm>
            <a:off x="2519363" y="381000"/>
            <a:ext cx="789146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Vai trò của phân tích yêu cầu</a:t>
            </a:r>
          </a:p>
        </p:txBody>
      </p:sp>
      <p:sp>
        <p:nvSpPr>
          <p:cNvPr id="59394" name="Text Box 2">
            <a:extLst>
              <a:ext uri="{FF2B5EF4-FFF2-40B4-BE49-F238E27FC236}">
                <a16:creationId xmlns:a16="http://schemas.microsoft.com/office/drawing/2014/main" id="{08AA000F-D72D-4FAF-BA33-E2C5218E79D7}"/>
              </a:ext>
            </a:extLst>
          </p:cNvPr>
          <p:cNvSpPr txBox="1">
            <a:spLocks noChangeArrowheads="1"/>
          </p:cNvSpPr>
          <p:nvPr/>
        </p:nvSpPr>
        <p:spPr bwMode="auto">
          <a:xfrm>
            <a:off x="1889126" y="1295400"/>
            <a:ext cx="8626475" cy="541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1pPr>
            <a:lvl2pPr marL="735013" indent="-27781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9pPr>
          </a:lstStyle>
          <a:p>
            <a:pPr>
              <a:lnSpc>
                <a:spcPct val="160000"/>
              </a:lnSpc>
              <a:spcBef>
                <a:spcPts val="1100"/>
              </a:spcBef>
              <a:buClr>
                <a:srgbClr val="800080"/>
              </a:buClr>
              <a:buSzPct val="70000"/>
              <a:buFont typeface="Wingdings" panose="05000000000000000000" pitchFamily="2" charset="2"/>
              <a:buChar char=""/>
            </a:pPr>
            <a:r>
              <a:rPr lang="en-US" altLang="en-US" sz="2200" i="0">
                <a:solidFill>
                  <a:srgbClr val="352270"/>
                </a:solidFill>
                <a:effectLst>
                  <a:outerShdw blurRad="38100" dist="38100" dir="2700000" algn="tl">
                    <a:srgbClr val="C0C0C0"/>
                  </a:outerShdw>
                </a:effectLst>
                <a:latin typeface="Century" panose="02040604050505020304" pitchFamily="18" charset="0"/>
              </a:rPr>
              <a:t>Tác động kỹ thuật</a:t>
            </a:r>
            <a:endParaRPr lang="en-US" altLang="en-US" sz="2200" i="0">
              <a:solidFill>
                <a:srgbClr val="352270"/>
              </a:solidFill>
              <a:latin typeface="Century" panose="02040604050505020304" pitchFamily="18" charset="0"/>
            </a:endParaRPr>
          </a:p>
          <a:p>
            <a:pPr lvl="1">
              <a:spcBef>
                <a:spcPts val="250"/>
              </a:spcBef>
              <a:buClr>
                <a:srgbClr val="800080"/>
              </a:buClr>
              <a:buSzPct val="100000"/>
              <a:buFont typeface="Century" panose="02040604050505020304" pitchFamily="18" charset="0"/>
              <a:buChar char="–"/>
            </a:pPr>
            <a:r>
              <a:rPr lang="en-US" altLang="en-US" sz="2200" i="0">
                <a:solidFill>
                  <a:srgbClr val="333399"/>
                </a:solidFill>
                <a:latin typeface="Century" panose="02040604050505020304" pitchFamily="18" charset="0"/>
              </a:rPr>
              <a:t>Lên rất nhiều sản phẩm có liên quan đến phần mềm</a:t>
            </a:r>
            <a:endParaRPr lang="en-US" altLang="en-US" sz="2000" i="0">
              <a:solidFill>
                <a:srgbClr val="333399"/>
              </a:solidFill>
              <a:latin typeface="Century" panose="02040604050505020304" pitchFamily="18" charset="0"/>
            </a:endParaRPr>
          </a:p>
          <a:p>
            <a:pPr>
              <a:lnSpc>
                <a:spcPct val="170000"/>
              </a:lnSpc>
              <a:spcBef>
                <a:spcPts val="275"/>
              </a:spcBef>
              <a:buClr>
                <a:srgbClr val="800080"/>
              </a:buClr>
              <a:buSzPct val="70000"/>
              <a:buFont typeface="Wingdings" panose="05000000000000000000" pitchFamily="2" charset="2"/>
              <a:buChar char=""/>
            </a:pPr>
            <a:r>
              <a:rPr lang="fr-FR" altLang="en-US" sz="2200" i="0">
                <a:solidFill>
                  <a:srgbClr val="352270"/>
                </a:solidFill>
                <a:effectLst>
                  <a:outerShdw blurRad="38100" dist="38100" dir="2700000" algn="tl">
                    <a:srgbClr val="C0C0C0"/>
                  </a:outerShdw>
                </a:effectLst>
                <a:latin typeface="Century" panose="02040604050505020304" pitchFamily="18" charset="0"/>
              </a:rPr>
              <a:t>Tác động quản lý</a:t>
            </a:r>
            <a:endParaRPr lang="fr-FR" altLang="en-US" sz="2200" i="0">
              <a:solidFill>
                <a:srgbClr val="352270"/>
              </a:solidFill>
              <a:latin typeface="Century" panose="02040604050505020304" pitchFamily="18" charset="0"/>
            </a:endParaRPr>
          </a:p>
          <a:p>
            <a:pPr lvl="1">
              <a:lnSpc>
                <a:spcPct val="110000"/>
              </a:lnSpc>
              <a:spcBef>
                <a:spcPts val="275"/>
              </a:spcBef>
              <a:buClr>
                <a:srgbClr val="800080"/>
              </a:buClr>
              <a:buSzPct val="100000"/>
              <a:buFont typeface="Century" panose="02040604050505020304" pitchFamily="18" charset="0"/>
              <a:buChar char="–"/>
            </a:pPr>
            <a:r>
              <a:rPr lang="fr-FR" altLang="en-US" sz="2200" i="0">
                <a:solidFill>
                  <a:srgbClr val="333399"/>
                </a:solidFill>
                <a:latin typeface="Century" panose="02040604050505020304" pitchFamily="18" charset="0"/>
              </a:rPr>
              <a:t>Nền tàng cho s</a:t>
            </a:r>
            <a:r>
              <a:rPr lang="en-US" altLang="en-US" sz="2200" i="0">
                <a:solidFill>
                  <a:srgbClr val="333399"/>
                </a:solidFill>
                <a:latin typeface="Century" panose="02040604050505020304" pitchFamily="18" charset="0"/>
              </a:rPr>
              <a:t>ự giao tiếp giữa các nhóm và cho quản lý dự án</a:t>
            </a:r>
            <a:endParaRPr lang="fr-FR" altLang="en-US" sz="2200" i="0">
              <a:solidFill>
                <a:srgbClr val="333399"/>
              </a:solidFill>
              <a:latin typeface="Century" panose="02040604050505020304" pitchFamily="18" charset="0"/>
            </a:endParaRPr>
          </a:p>
          <a:p>
            <a:pPr>
              <a:lnSpc>
                <a:spcPct val="150000"/>
              </a:lnSpc>
              <a:spcBef>
                <a:spcPts val="825"/>
              </a:spcBef>
              <a:buClr>
                <a:srgbClr val="800080"/>
              </a:buClr>
              <a:buSzPct val="70000"/>
              <a:buFont typeface="Wingdings" panose="05000000000000000000" pitchFamily="2" charset="2"/>
              <a:buChar char=""/>
            </a:pPr>
            <a:r>
              <a:rPr lang="en-US" altLang="en-US" sz="2200" i="0">
                <a:solidFill>
                  <a:srgbClr val="352270"/>
                </a:solidFill>
                <a:effectLst>
                  <a:outerShdw blurRad="38100" dist="38100" dir="2700000" algn="tl">
                    <a:srgbClr val="C0C0C0"/>
                  </a:outerShdw>
                </a:effectLst>
                <a:latin typeface="Century" panose="02040604050505020304" pitchFamily="18" charset="0"/>
              </a:rPr>
              <a:t>Ảnh h</a:t>
            </a:r>
            <a:r>
              <a:rPr lang="vi-VN" altLang="en-US" sz="2200" i="0">
                <a:solidFill>
                  <a:srgbClr val="352270"/>
                </a:solidFill>
                <a:effectLst>
                  <a:outerShdw blurRad="38100" dist="38100" dir="2700000" algn="tl">
                    <a:srgbClr val="C0C0C0"/>
                  </a:outerShdw>
                </a:effectLst>
                <a:latin typeface="Century" panose="02040604050505020304" pitchFamily="18" charset="0"/>
              </a:rPr>
              <a:t>ư</a:t>
            </a:r>
            <a:r>
              <a:rPr lang="en-US" altLang="en-US" sz="2200" i="0">
                <a:solidFill>
                  <a:srgbClr val="352270"/>
                </a:solidFill>
                <a:effectLst>
                  <a:outerShdw blurRad="38100" dist="38100" dir="2700000" algn="tl">
                    <a:srgbClr val="C0C0C0"/>
                  </a:outerShdw>
                </a:effectLst>
                <a:latin typeface="Century" panose="02040604050505020304" pitchFamily="18" charset="0"/>
              </a:rPr>
              <a:t>ởng pháp lý</a:t>
            </a:r>
            <a:endParaRPr lang="en-US" altLang="en-US" sz="2200" i="0">
              <a:solidFill>
                <a:srgbClr val="352270"/>
              </a:solidFill>
              <a:latin typeface="Century" panose="02040604050505020304" pitchFamily="18" charset="0"/>
            </a:endParaRPr>
          </a:p>
          <a:p>
            <a:pPr lvl="1">
              <a:lnSpc>
                <a:spcPct val="80000"/>
              </a:lnSpc>
              <a:spcBef>
                <a:spcPts val="688"/>
              </a:spcBef>
              <a:buClr>
                <a:srgbClr val="800080"/>
              </a:buClr>
              <a:buSzPct val="100000"/>
              <a:buFont typeface="Century" panose="02040604050505020304" pitchFamily="18" charset="0"/>
              <a:buChar char="–"/>
            </a:pPr>
            <a:r>
              <a:rPr lang="fr-FR" altLang="en-US" sz="2200" i="0">
                <a:solidFill>
                  <a:srgbClr val="333399"/>
                </a:solidFill>
                <a:latin typeface="Century" panose="02040604050505020304" pitchFamily="18" charset="0"/>
              </a:rPr>
              <a:t>Cam kết hợp đồng gi</a:t>
            </a:r>
            <a:r>
              <a:rPr lang="en-US" altLang="en-US" sz="2200" i="0">
                <a:solidFill>
                  <a:srgbClr val="333399"/>
                </a:solidFill>
                <a:latin typeface="Century" panose="02040604050505020304" pitchFamily="18" charset="0"/>
              </a:rPr>
              <a:t>ữa ng</a:t>
            </a:r>
            <a:r>
              <a:rPr lang="vi-VN" altLang="en-US" sz="2200" i="0">
                <a:solidFill>
                  <a:srgbClr val="333399"/>
                </a:solidFill>
                <a:latin typeface="Century" panose="02040604050505020304" pitchFamily="18" charset="0"/>
              </a:rPr>
              <a:t>ư</a:t>
            </a:r>
            <a:r>
              <a:rPr lang="en-US" altLang="en-US" sz="2200" i="0">
                <a:solidFill>
                  <a:srgbClr val="333399"/>
                </a:solidFill>
                <a:latin typeface="Century" panose="02040604050505020304" pitchFamily="18" charset="0"/>
              </a:rPr>
              <a:t>ời dùng – nhà cung cấp – nhà thầu phụ</a:t>
            </a:r>
            <a:endParaRPr lang="fr-FR" altLang="en-US" sz="2200" i="0">
              <a:solidFill>
                <a:srgbClr val="333399"/>
              </a:solidFill>
              <a:latin typeface="Century" panose="02040604050505020304" pitchFamily="18" charset="0"/>
            </a:endParaRPr>
          </a:p>
          <a:p>
            <a:pPr>
              <a:lnSpc>
                <a:spcPct val="150000"/>
              </a:lnSpc>
              <a:spcBef>
                <a:spcPts val="1100"/>
              </a:spcBef>
              <a:buClr>
                <a:srgbClr val="800080"/>
              </a:buClr>
              <a:buSzPct val="70000"/>
              <a:buFont typeface="Wingdings" panose="05000000000000000000" pitchFamily="2" charset="2"/>
              <a:buChar char=""/>
            </a:pPr>
            <a:r>
              <a:rPr lang="fr-FR" altLang="en-US" sz="2200" i="0">
                <a:solidFill>
                  <a:srgbClr val="352270"/>
                </a:solidFill>
                <a:latin typeface="Century" panose="02040604050505020304" pitchFamily="18" charset="0"/>
              </a:rPr>
              <a:t>Tác động lên s</a:t>
            </a:r>
            <a:r>
              <a:rPr lang="en-US" altLang="en-US" sz="2200" i="0">
                <a:solidFill>
                  <a:srgbClr val="352270"/>
                </a:solidFill>
                <a:latin typeface="Century" panose="02040604050505020304" pitchFamily="18" charset="0"/>
              </a:rPr>
              <a:t>ự chứng nhận</a:t>
            </a:r>
            <a:endParaRPr lang="fr-FR" altLang="en-US" sz="2200" i="0">
              <a:solidFill>
                <a:srgbClr val="352270"/>
              </a:solidFill>
              <a:effectLst>
                <a:outerShdw blurRad="38100" dist="38100" dir="2700000" algn="tl">
                  <a:srgbClr val="C0C0C0"/>
                </a:outerShdw>
              </a:effectLst>
              <a:latin typeface="Century" panose="02040604050505020304" pitchFamily="18" charset="0"/>
            </a:endParaRPr>
          </a:p>
          <a:p>
            <a:pPr lvl="1">
              <a:lnSpc>
                <a:spcPct val="110000"/>
              </a:lnSpc>
              <a:spcBef>
                <a:spcPts val="550"/>
              </a:spcBef>
              <a:buClr>
                <a:srgbClr val="800080"/>
              </a:buClr>
              <a:buSzPct val="100000"/>
              <a:buFont typeface="Century" panose="02040604050505020304" pitchFamily="18" charset="0"/>
              <a:buChar char="–"/>
            </a:pPr>
            <a:r>
              <a:rPr lang="fr-FR" altLang="en-US" sz="2200" i="0">
                <a:solidFill>
                  <a:srgbClr val="333399"/>
                </a:solidFill>
                <a:latin typeface="Century" panose="02040604050505020304" pitchFamily="18" charset="0"/>
              </a:rPr>
              <a:t>Thuần thục quá trình phân tích yêu cầu đòi hỏi rất nhiều tiêu chuẩn chất l</a:t>
            </a:r>
            <a:r>
              <a:rPr lang="vi-VN" altLang="en-US" sz="2200" i="0">
                <a:solidFill>
                  <a:srgbClr val="333399"/>
                </a:solidFill>
                <a:latin typeface="Century" panose="02040604050505020304" pitchFamily="18" charset="0"/>
              </a:rPr>
              <a:t>ư</a:t>
            </a:r>
            <a:r>
              <a:rPr lang="en-US" altLang="en-US" sz="2200" i="0">
                <a:solidFill>
                  <a:srgbClr val="333399"/>
                </a:solidFill>
                <a:latin typeface="Century" panose="02040604050505020304" pitchFamily="18" charset="0"/>
              </a:rPr>
              <a:t>ợng và chứng nhận thẩm quyền</a:t>
            </a:r>
            <a:endParaRPr lang="fr-FR" altLang="en-US" sz="2200" i="0">
              <a:solidFill>
                <a:srgbClr val="333399"/>
              </a:solidFill>
              <a:latin typeface="Century" panose="02040604050505020304" pitchFamily="18" charset="0"/>
            </a:endParaRPr>
          </a:p>
        </p:txBody>
      </p:sp>
      <p:pic>
        <p:nvPicPr>
          <p:cNvPr id="67588" name="Picture 3">
            <a:extLst>
              <a:ext uri="{FF2B5EF4-FFF2-40B4-BE49-F238E27FC236}">
                <a16:creationId xmlns:a16="http://schemas.microsoft.com/office/drawing/2014/main" id="{4AF801C0-61F2-4E60-9445-2434B7500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6" y="112714"/>
            <a:ext cx="898525" cy="11826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2373-0A30-4F36-BA2B-67124F15E8EB}"/>
              </a:ext>
            </a:extLst>
          </p:cNvPr>
          <p:cNvSpPr>
            <a:spLocks noGrp="1"/>
          </p:cNvSpPr>
          <p:nvPr>
            <p:ph type="title"/>
          </p:nvPr>
        </p:nvSpPr>
        <p:spPr/>
        <p:txBody>
          <a:bodyPr>
            <a:normAutofit fontScale="90000"/>
          </a:bodyPr>
          <a:lstStyle/>
          <a:p>
            <a:r>
              <a:rPr lang="en-US" b="1"/>
              <a:t>1.0 Đặt vấn đề về Requirement Engineering</a:t>
            </a:r>
            <a:br>
              <a:rPr lang="en-US" b="1"/>
            </a:br>
            <a:br>
              <a:rPr lang="en-US" sz="2700"/>
            </a:br>
            <a:r>
              <a:rPr lang="en-US" sz="2700" b="1">
                <a:solidFill>
                  <a:srgbClr val="00B050"/>
                </a:solidFill>
              </a:rPr>
              <a:t>Thế giới của các vấn đề và giải pháp máy móc</a:t>
            </a:r>
            <a:br>
              <a:rPr lang="en-US" sz="2700" b="1">
                <a:solidFill>
                  <a:srgbClr val="00B050"/>
                </a:solidFill>
              </a:rPr>
            </a:br>
            <a:endParaRPr lang="en-US" b="1">
              <a:solidFill>
                <a:srgbClr val="00B050"/>
              </a:solidFill>
            </a:endParaRPr>
          </a:p>
        </p:txBody>
      </p:sp>
      <p:sp>
        <p:nvSpPr>
          <p:cNvPr id="3" name="Content Placeholder 2">
            <a:extLst>
              <a:ext uri="{FF2B5EF4-FFF2-40B4-BE49-F238E27FC236}">
                <a16:creationId xmlns:a16="http://schemas.microsoft.com/office/drawing/2014/main" id="{B441D868-B783-4552-AB0E-CF583CA37FAD}"/>
              </a:ext>
            </a:extLst>
          </p:cNvPr>
          <p:cNvSpPr>
            <a:spLocks noGrp="1"/>
          </p:cNvSpPr>
          <p:nvPr>
            <p:ph idx="1"/>
          </p:nvPr>
        </p:nvSpPr>
        <p:spPr>
          <a:xfrm>
            <a:off x="2589212" y="2133600"/>
            <a:ext cx="8915400" cy="1681163"/>
          </a:xfrm>
        </p:spPr>
        <p:txBody>
          <a:bodyPr>
            <a:noAutofit/>
          </a:bodyPr>
          <a:lstStyle/>
          <a:p>
            <a:r>
              <a:rPr lang="en-US" sz="2000" b="0" i="0">
                <a:solidFill>
                  <a:srgbClr val="342170"/>
                </a:solidFill>
                <a:effectLst/>
                <a:latin typeface="+mn-lt"/>
              </a:rPr>
              <a:t>Thế giới và máy móc có những thứ riêng mặc dù có những thứ chung</a:t>
            </a:r>
          </a:p>
          <a:p>
            <a:r>
              <a:rPr lang="en-US" sz="2000" b="0" i="0">
                <a:solidFill>
                  <a:srgbClr val="342170"/>
                </a:solidFill>
                <a:effectLst/>
                <a:latin typeface="+mn-lt"/>
              </a:rPr>
              <a:t>RE chỉ quan tâm tới những thứ thuộc về thế giới, bao gồm cả những thứ chung với máy móc [Jackson95]. </a:t>
            </a:r>
            <a:r>
              <a:rPr lang="en-US" sz="2000" b="0" i="0">
                <a:solidFill>
                  <a:srgbClr val="333399"/>
                </a:solidFill>
                <a:effectLst/>
                <a:latin typeface="+mn-lt"/>
              </a:rPr>
              <a:t>không giống với thiết kế phần mềm, hầu như quan tâm tới những thứ liên quan tới máy móc.</a:t>
            </a:r>
          </a:p>
          <a:p>
            <a:endParaRPr lang="en-US" sz="2400">
              <a:latin typeface="+mn-lt"/>
            </a:endParaRPr>
          </a:p>
        </p:txBody>
      </p:sp>
      <p:sp>
        <p:nvSpPr>
          <p:cNvPr id="4" name="Slide Number Placeholder 3">
            <a:extLst>
              <a:ext uri="{FF2B5EF4-FFF2-40B4-BE49-F238E27FC236}">
                <a16:creationId xmlns:a16="http://schemas.microsoft.com/office/drawing/2014/main" id="{58CF53B0-708D-45F7-BDD7-739813809F7F}"/>
              </a:ext>
            </a:extLst>
          </p:cNvPr>
          <p:cNvSpPr>
            <a:spLocks noGrp="1"/>
          </p:cNvSpPr>
          <p:nvPr>
            <p:ph type="sldNum" sz="quarter" idx="12"/>
          </p:nvPr>
        </p:nvSpPr>
        <p:spPr/>
        <p:txBody>
          <a:bodyPr/>
          <a:lstStyle/>
          <a:p>
            <a:fld id="{93EA5974-C27A-495C-BA50-1CD3987349CB}" type="slidenum">
              <a:rPr lang="en-US" smtClean="0"/>
              <a:pPr/>
              <a:t>7</a:t>
            </a:fld>
            <a:endParaRPr lang="en-US"/>
          </a:p>
        </p:txBody>
      </p:sp>
      <p:pic>
        <p:nvPicPr>
          <p:cNvPr id="6" name="Picture 5">
            <a:extLst>
              <a:ext uri="{FF2B5EF4-FFF2-40B4-BE49-F238E27FC236}">
                <a16:creationId xmlns:a16="http://schemas.microsoft.com/office/drawing/2014/main" id="{276ADD2E-0F00-406C-B113-199E7528381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2271712" y="3814763"/>
            <a:ext cx="8905875" cy="2828925"/>
          </a:xfrm>
          <a:prstGeom prst="rect">
            <a:avLst/>
          </a:prstGeom>
        </p:spPr>
      </p:pic>
    </p:spTree>
    <p:extLst>
      <p:ext uri="{BB962C8B-B14F-4D97-AF65-F5344CB8AC3E}">
        <p14:creationId xmlns:p14="http://schemas.microsoft.com/office/powerpoint/2010/main" val="39321224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
            <a:extLst>
              <a:ext uri="{FF2B5EF4-FFF2-40B4-BE49-F238E27FC236}">
                <a16:creationId xmlns:a16="http://schemas.microsoft.com/office/drawing/2014/main" id="{92CA6BB5-45BF-4A9F-B10C-32433FF2E542}"/>
              </a:ext>
            </a:extLst>
          </p:cNvPr>
          <p:cNvSpPr txBox="1">
            <a:spLocks noChangeArrowheads="1"/>
          </p:cNvSpPr>
          <p:nvPr/>
        </p:nvSpPr>
        <p:spPr bwMode="auto">
          <a:xfrm>
            <a:off x="2519363" y="381000"/>
            <a:ext cx="789146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Vai trò của phân tích yêu cầu (2)</a:t>
            </a:r>
            <a:endParaRPr lang="en-US" altLang="en-US" sz="2000">
              <a:solidFill>
                <a:srgbClr val="CC0000"/>
              </a:solidFill>
              <a:ea typeface="Symbol" panose="05050102010706020507" pitchFamily="18" charset="2"/>
              <a:cs typeface="Tahoma" panose="020B0604030504040204" pitchFamily="34" charset="0"/>
            </a:endParaRPr>
          </a:p>
        </p:txBody>
      </p:sp>
      <p:sp>
        <p:nvSpPr>
          <p:cNvPr id="60418" name="Text Box 2">
            <a:extLst>
              <a:ext uri="{FF2B5EF4-FFF2-40B4-BE49-F238E27FC236}">
                <a16:creationId xmlns:a16="http://schemas.microsoft.com/office/drawing/2014/main" id="{99448D94-2721-4B7B-84BB-9BABBF7869EF}"/>
              </a:ext>
            </a:extLst>
          </p:cNvPr>
          <p:cNvSpPr txBox="1">
            <a:spLocks noChangeArrowheads="1"/>
          </p:cNvSpPr>
          <p:nvPr/>
        </p:nvSpPr>
        <p:spPr bwMode="auto">
          <a:xfrm>
            <a:off x="2054225" y="1554164"/>
            <a:ext cx="8193088" cy="3792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1pPr>
            <a:lvl2pPr marL="735013" indent="-27781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9pPr>
          </a:lstStyle>
          <a:p>
            <a:pPr>
              <a:lnSpc>
                <a:spcPct val="180000"/>
              </a:lnSpc>
              <a:spcBef>
                <a:spcPts val="825"/>
              </a:spcBef>
              <a:buClr>
                <a:srgbClr val="800080"/>
              </a:buClr>
              <a:buSzPct val="70000"/>
              <a:buFont typeface="Wingdings" panose="05000000000000000000" pitchFamily="2" charset="2"/>
              <a:buChar char=""/>
            </a:pPr>
            <a:r>
              <a:rPr lang="en-US" altLang="en-US" sz="2200" i="0">
                <a:solidFill>
                  <a:srgbClr val="352270"/>
                </a:solidFill>
                <a:latin typeface="Century" panose="02040604050505020304" pitchFamily="18" charset="0"/>
              </a:rPr>
              <a:t>Tác động lên nền kinh tế, an ninh và an toàn</a:t>
            </a:r>
          </a:p>
          <a:p>
            <a:pPr lvl="1">
              <a:lnSpc>
                <a:spcPct val="120000"/>
              </a:lnSpc>
              <a:spcBef>
                <a:spcPts val="550"/>
              </a:spcBef>
              <a:buClr>
                <a:srgbClr val="800080"/>
              </a:buClr>
              <a:buSzPct val="100000"/>
              <a:buFont typeface="Century" panose="02040604050505020304" pitchFamily="18" charset="0"/>
              <a:buChar char="–"/>
            </a:pPr>
            <a:r>
              <a:rPr lang="fr-FR" altLang="en-US" sz="2200" i="0">
                <a:solidFill>
                  <a:srgbClr val="333399"/>
                </a:solidFill>
                <a:effectLst>
                  <a:outerShdw blurRad="38100" dist="38100" dir="2700000" algn="tl">
                    <a:srgbClr val="C0C0C0"/>
                  </a:outerShdw>
                </a:effectLst>
                <a:latin typeface="Century" panose="02040604050505020304" pitchFamily="18" charset="0"/>
              </a:rPr>
              <a:t>Gây hậu quả lên hệ thống m</a:t>
            </a:r>
            <a:r>
              <a:rPr lang="en-US" altLang="en-US" sz="2200" i="0">
                <a:solidFill>
                  <a:srgbClr val="333399"/>
                </a:solidFill>
                <a:effectLst>
                  <a:outerShdw blurRad="38100" dist="38100" dir="2700000" algn="tl">
                    <a:srgbClr val="C0C0C0"/>
                  </a:outerShdw>
                </a:effectLst>
                <a:latin typeface="Century" panose="02040604050505020304" pitchFamily="18" charset="0"/>
              </a:rPr>
              <a:t>ới và giả định về môi tr</a:t>
            </a:r>
            <a:r>
              <a:rPr lang="vi-VN" altLang="en-US" sz="2200" i="0">
                <a:solidFill>
                  <a:srgbClr val="333399"/>
                </a:solidFill>
                <a:effectLst>
                  <a:outerShdw blurRad="38100" dist="38100" dir="2700000" algn="tl">
                    <a:srgbClr val="C0C0C0"/>
                  </a:outerShdw>
                </a:effectLst>
                <a:latin typeface="Century" panose="02040604050505020304" pitchFamily="18" charset="0"/>
              </a:rPr>
              <a:t>ư</a:t>
            </a:r>
            <a:r>
              <a:rPr lang="en-US" altLang="en-US" sz="2200" i="0">
                <a:solidFill>
                  <a:srgbClr val="333399"/>
                </a:solidFill>
                <a:effectLst>
                  <a:outerShdw blurRad="38100" dist="38100" dir="2700000" algn="tl">
                    <a:srgbClr val="C0C0C0"/>
                  </a:outerShdw>
                </a:effectLst>
                <a:latin typeface="Century" panose="02040604050505020304" pitchFamily="18" charset="0"/>
              </a:rPr>
              <a:t>ờng của nó</a:t>
            </a:r>
            <a:endParaRPr lang="fr-FR" altLang="en-US" sz="2200" i="0">
              <a:solidFill>
                <a:srgbClr val="333399"/>
              </a:solidFill>
              <a:latin typeface="Century" panose="02040604050505020304" pitchFamily="18" charset="0"/>
            </a:endParaRPr>
          </a:p>
          <a:p>
            <a:pPr>
              <a:lnSpc>
                <a:spcPct val="160000"/>
              </a:lnSpc>
              <a:spcBef>
                <a:spcPts val="1100"/>
              </a:spcBef>
              <a:buClr>
                <a:srgbClr val="800080"/>
              </a:buClr>
              <a:buSzPct val="70000"/>
              <a:buFont typeface="Wingdings" panose="05000000000000000000" pitchFamily="2" charset="2"/>
              <a:buChar char=""/>
            </a:pPr>
            <a:r>
              <a:rPr lang="fr-FR" altLang="en-US" sz="2200" i="0">
                <a:solidFill>
                  <a:srgbClr val="352270"/>
                </a:solidFill>
                <a:effectLst>
                  <a:outerShdw blurRad="38100" dist="38100" dir="2700000" algn="tl">
                    <a:srgbClr val="C0C0C0"/>
                  </a:outerShdw>
                </a:effectLst>
                <a:latin typeface="Century" panose="02040604050505020304" pitchFamily="18" charset="0"/>
              </a:rPr>
              <a:t>Tác động xã hội</a:t>
            </a:r>
            <a:endParaRPr lang="fr-FR" altLang="en-US" sz="2200" i="0">
              <a:solidFill>
                <a:srgbClr val="352270"/>
              </a:solidFill>
              <a:latin typeface="Century" panose="02040604050505020304" pitchFamily="18" charset="0"/>
            </a:endParaRPr>
          </a:p>
          <a:p>
            <a:pPr lvl="1">
              <a:lnSpc>
                <a:spcPct val="90000"/>
              </a:lnSpc>
              <a:spcBef>
                <a:spcPts val="688"/>
              </a:spcBef>
              <a:buClr>
                <a:srgbClr val="800080"/>
              </a:buClr>
              <a:buSzPct val="100000"/>
              <a:buFont typeface="Century" panose="02040604050505020304" pitchFamily="18" charset="0"/>
              <a:buChar char="–"/>
            </a:pPr>
            <a:r>
              <a:rPr lang="fr-FR" altLang="en-US" sz="2200" i="0">
                <a:solidFill>
                  <a:srgbClr val="333399"/>
                </a:solidFill>
                <a:latin typeface="Century" panose="02040604050505020304" pitchFamily="18" charset="0"/>
              </a:rPr>
              <a:t>T</a:t>
            </a:r>
            <a:r>
              <a:rPr lang="en-US" altLang="en-US" sz="2200" i="0">
                <a:solidFill>
                  <a:srgbClr val="333399"/>
                </a:solidFill>
                <a:latin typeface="Century" panose="02040604050505020304" pitchFamily="18" charset="0"/>
              </a:rPr>
              <a:t>ừ sự hài lòng của ng</a:t>
            </a:r>
            <a:r>
              <a:rPr lang="vi-VN" altLang="en-US" sz="2200" i="0">
                <a:solidFill>
                  <a:srgbClr val="333399"/>
                </a:solidFill>
                <a:latin typeface="Century" panose="02040604050505020304" pitchFamily="18" charset="0"/>
              </a:rPr>
              <a:t>ư</a:t>
            </a:r>
            <a:r>
              <a:rPr lang="en-US" altLang="en-US" sz="2200" i="0">
                <a:solidFill>
                  <a:srgbClr val="333399"/>
                </a:solidFill>
                <a:latin typeface="Century" panose="02040604050505020304" pitchFamily="18" charset="0"/>
              </a:rPr>
              <a:t>ời dùng cho tới sự suy thoái của môi tr</a:t>
            </a:r>
            <a:r>
              <a:rPr lang="vi-VN" altLang="en-US" sz="2200" i="0">
                <a:solidFill>
                  <a:srgbClr val="333399"/>
                </a:solidFill>
                <a:latin typeface="Century" panose="02040604050505020304" pitchFamily="18" charset="0"/>
              </a:rPr>
              <a:t>ư</a:t>
            </a:r>
            <a:r>
              <a:rPr lang="en-US" altLang="en-US" sz="2200" i="0">
                <a:solidFill>
                  <a:srgbClr val="333399"/>
                </a:solidFill>
                <a:latin typeface="Century" panose="02040604050505020304" pitchFamily="18" charset="0"/>
              </a:rPr>
              <a:t>ờng làm việc cho tới sự từ chối hệ thống</a:t>
            </a:r>
            <a:endParaRPr lang="fr-FR" altLang="en-US" sz="2200" i="0">
              <a:solidFill>
                <a:srgbClr val="333399"/>
              </a:solidFill>
              <a:latin typeface="Century" panose="02040604050505020304" pitchFamily="18" charset="0"/>
            </a:endParaRPr>
          </a:p>
          <a:p>
            <a:pPr lvl="1">
              <a:spcBef>
                <a:spcPts val="688"/>
              </a:spcBef>
              <a:buSzPct val="100000"/>
            </a:pPr>
            <a:r>
              <a:rPr lang="fr-FR" altLang="en-US" sz="2200" i="0">
                <a:solidFill>
                  <a:srgbClr val="333399"/>
                </a:solidFill>
                <a:latin typeface="Century" panose="02040604050505020304" pitchFamily="18" charset="0"/>
              </a:rPr>
              <a:t>		</a:t>
            </a:r>
          </a:p>
        </p:txBody>
      </p:sp>
      <p:pic>
        <p:nvPicPr>
          <p:cNvPr id="69636" name="Picture 3">
            <a:extLst>
              <a:ext uri="{FF2B5EF4-FFF2-40B4-BE49-F238E27FC236}">
                <a16:creationId xmlns:a16="http://schemas.microsoft.com/office/drawing/2014/main" id="{92BB494F-3206-4FF7-92A3-8323CEB24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6" y="112714"/>
            <a:ext cx="898525" cy="11826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1">
            <a:extLst>
              <a:ext uri="{FF2B5EF4-FFF2-40B4-BE49-F238E27FC236}">
                <a16:creationId xmlns:a16="http://schemas.microsoft.com/office/drawing/2014/main" id="{4B4BFB58-E997-47FC-AC2B-8ECB5265CA85}"/>
              </a:ext>
            </a:extLst>
          </p:cNvPr>
          <p:cNvSpPr txBox="1">
            <a:spLocks noChangeArrowheads="1"/>
          </p:cNvSpPr>
          <p:nvPr/>
        </p:nvSpPr>
        <p:spPr bwMode="auto">
          <a:xfrm>
            <a:off x="2438401" y="228600"/>
            <a:ext cx="79676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Những khó khăn gặp phải trong việc phân tích yêu cầu</a:t>
            </a:r>
          </a:p>
        </p:txBody>
      </p:sp>
      <p:sp>
        <p:nvSpPr>
          <p:cNvPr id="71683" name="Text Box 2">
            <a:extLst>
              <a:ext uri="{FF2B5EF4-FFF2-40B4-BE49-F238E27FC236}">
                <a16:creationId xmlns:a16="http://schemas.microsoft.com/office/drawing/2014/main" id="{40FEB23F-DFED-4833-B3E9-BB68E9A04562}"/>
              </a:ext>
            </a:extLst>
          </p:cNvPr>
          <p:cNvSpPr txBox="1">
            <a:spLocks noChangeArrowheads="1"/>
          </p:cNvSpPr>
          <p:nvPr/>
        </p:nvSpPr>
        <p:spPr bwMode="auto">
          <a:xfrm>
            <a:off x="1751014" y="1219200"/>
            <a:ext cx="8751887"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lnSpc>
                <a:spcPct val="100000"/>
              </a:lnSpc>
              <a:buClr>
                <a:srgbClr val="800080"/>
              </a:buClr>
              <a:buSzPct val="70000"/>
              <a:buFont typeface="Wingdings" panose="05000000000000000000" pitchFamily="2" charset="2"/>
              <a:buChar char=""/>
            </a:pPr>
            <a:r>
              <a:rPr lang="en-US" altLang="en-US"/>
              <a:t>Nỗ lực phân tích yêu cầu th</a:t>
            </a:r>
            <a:r>
              <a:rPr lang="vi-VN" altLang="en-US"/>
              <a:t>ư</a:t>
            </a:r>
            <a:r>
              <a:rPr lang="en-US" altLang="en-US"/>
              <a:t>ờng không đảm bảo hợp đồng dự án</a:t>
            </a:r>
          </a:p>
          <a:p>
            <a:pPr>
              <a:lnSpc>
                <a:spcPct val="100000"/>
              </a:lnSpc>
              <a:spcBef>
                <a:spcPts val="1650"/>
              </a:spcBef>
              <a:buClr>
                <a:srgbClr val="800080"/>
              </a:buClr>
              <a:buSzPct val="70000"/>
              <a:buFont typeface="Wingdings" panose="05000000000000000000" pitchFamily="2" charset="2"/>
              <a:buChar char=""/>
            </a:pPr>
            <a:r>
              <a:rPr lang="en-US" altLang="en-US"/>
              <a:t>Áp lực bởi thời gian eo hẹp, tốn ít thời gian, bắt kịp công nghệ</a:t>
            </a:r>
          </a:p>
          <a:p>
            <a:pPr>
              <a:lnSpc>
                <a:spcPct val="100000"/>
              </a:lnSpc>
              <a:spcBef>
                <a:spcPts val="1650"/>
              </a:spcBef>
              <a:buClr>
                <a:srgbClr val="800080"/>
              </a:buClr>
              <a:buSzPct val="70000"/>
              <a:buFont typeface="Wingdings" panose="05000000000000000000" pitchFamily="2" charset="2"/>
              <a:buChar char=""/>
            </a:pPr>
            <a:r>
              <a:rPr lang="en-US" altLang="en-US"/>
              <a:t>Quá ít công việc hiện có trong ngành kinh tế học phân tích yêu cầu</a:t>
            </a:r>
          </a:p>
          <a:p>
            <a:pPr lvl="1">
              <a:lnSpc>
                <a:spcPct val="105000"/>
              </a:lnSpc>
              <a:spcBef>
                <a:spcPts val="550"/>
              </a:spcBef>
              <a:buClr>
                <a:srgbClr val="800080"/>
              </a:buClr>
              <a:buFont typeface="Century" panose="02040604050505020304" pitchFamily="18" charset="0"/>
              <a:buChar char="–"/>
            </a:pPr>
            <a:r>
              <a:rPr lang="en-US" altLang="en-US"/>
              <a:t>Thiếu dữ liệu định l</a:t>
            </a:r>
            <a:r>
              <a:rPr lang="vi-VN" altLang="en-US"/>
              <a:t>ư</a:t>
            </a:r>
            <a:r>
              <a:rPr lang="en-US" altLang="en-US"/>
              <a:t>ợng về lợi ích và tiết kiệm chi phí của phân tích yêu cầu</a:t>
            </a:r>
          </a:p>
          <a:p>
            <a:pPr lvl="1">
              <a:lnSpc>
                <a:spcPct val="105000"/>
              </a:lnSpc>
              <a:spcBef>
                <a:spcPts val="550"/>
              </a:spcBef>
              <a:buClr>
                <a:srgbClr val="800080"/>
              </a:buClr>
              <a:buFont typeface="Century" panose="02040604050505020304" pitchFamily="18" charset="0"/>
              <a:buChar char="–"/>
            </a:pPr>
            <a:r>
              <a:rPr lang="en-US" altLang="en-US"/>
              <a:t>Tiến độ của quá trình phân tích yêu cầu khó đo đạc h</a:t>
            </a:r>
            <a:r>
              <a:rPr lang="vi-VN" altLang="en-US"/>
              <a:t>ơ</a:t>
            </a:r>
            <a:r>
              <a:rPr lang="en-US" altLang="en-US"/>
              <a:t>n so với giai đoạn thiết kế, triển khai</a:t>
            </a:r>
          </a:p>
          <a:p>
            <a:pPr>
              <a:lnSpc>
                <a:spcPct val="90000"/>
              </a:lnSpc>
              <a:spcBef>
                <a:spcPts val="1375"/>
              </a:spcBef>
              <a:buClr>
                <a:srgbClr val="800080"/>
              </a:buClr>
              <a:buSzPct val="70000"/>
              <a:buFont typeface="Wingdings" panose="05000000000000000000" pitchFamily="2" charset="2"/>
              <a:buChar char=""/>
            </a:pPr>
            <a:r>
              <a:rPr lang="en-US" altLang="en-US"/>
              <a:t>Cài tài liệu yêu cầu đôi khi</a:t>
            </a:r>
          </a:p>
          <a:p>
            <a:pPr lvl="1">
              <a:lnSpc>
                <a:spcPct val="100000"/>
              </a:lnSpc>
              <a:spcBef>
                <a:spcPts val="550"/>
              </a:spcBef>
              <a:buClr>
                <a:srgbClr val="800080"/>
              </a:buClr>
              <a:buFont typeface="Century" panose="02040604050505020304" pitchFamily="18" charset="0"/>
              <a:buChar char="–"/>
            </a:pPr>
            <a:r>
              <a:rPr lang="en-US" altLang="en-US"/>
              <a:t>Lớn, phức tạp, nhanh lỗi thời</a:t>
            </a:r>
          </a:p>
          <a:p>
            <a:pPr lvl="1">
              <a:lnSpc>
                <a:spcPct val="100000"/>
              </a:lnSpc>
              <a:spcBef>
                <a:spcPts val="550"/>
              </a:spcBef>
              <a:buClr>
                <a:srgbClr val="800080"/>
              </a:buClr>
              <a:buFont typeface="Century" panose="02040604050505020304" pitchFamily="18" charset="0"/>
              <a:buChar char="–"/>
            </a:pPr>
            <a:r>
              <a:rPr lang="en-US" altLang="en-US"/>
              <a:t>Quá xa vời so với sản phẩm thực tiễn mà khách hàng mong muốn</a:t>
            </a:r>
          </a:p>
        </p:txBody>
      </p:sp>
      <p:pic>
        <p:nvPicPr>
          <p:cNvPr id="71684" name="Picture 3">
            <a:extLst>
              <a:ext uri="{FF2B5EF4-FFF2-40B4-BE49-F238E27FC236}">
                <a16:creationId xmlns:a16="http://schemas.microsoft.com/office/drawing/2014/main" id="{D5F8F309-EAB0-430F-99DB-23AAF8292B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714" y="101600"/>
            <a:ext cx="955675" cy="965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1">
            <a:extLst>
              <a:ext uri="{FF2B5EF4-FFF2-40B4-BE49-F238E27FC236}">
                <a16:creationId xmlns:a16="http://schemas.microsoft.com/office/drawing/2014/main" id="{5F03DCC6-4623-4BF8-987B-005FA815AB44}"/>
              </a:ext>
            </a:extLst>
          </p:cNvPr>
          <p:cNvSpPr txBox="1">
            <a:spLocks noChangeArrowheads="1"/>
          </p:cNvSpPr>
          <p:nvPr/>
        </p:nvSpPr>
        <p:spPr bwMode="auto">
          <a:xfrm>
            <a:off x="1828801" y="3048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Phát triển linh hoạt và phân tích yêu cầu</a:t>
            </a:r>
          </a:p>
        </p:txBody>
      </p:sp>
      <p:sp>
        <p:nvSpPr>
          <p:cNvPr id="73731" name="Text Box 2">
            <a:extLst>
              <a:ext uri="{FF2B5EF4-FFF2-40B4-BE49-F238E27FC236}">
                <a16:creationId xmlns:a16="http://schemas.microsoft.com/office/drawing/2014/main" id="{6CCCD658-6848-47B5-8819-FFC38DEBD7FB}"/>
              </a:ext>
            </a:extLst>
          </p:cNvPr>
          <p:cNvSpPr txBox="1">
            <a:spLocks noChangeArrowheads="1"/>
          </p:cNvSpPr>
          <p:nvPr/>
        </p:nvSpPr>
        <p:spPr bwMode="auto">
          <a:xfrm>
            <a:off x="1751014" y="1196975"/>
            <a:ext cx="8535987"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buClr>
                <a:srgbClr val="800080"/>
              </a:buClr>
              <a:buSzPct val="70000"/>
              <a:buFont typeface="Wingdings" panose="05000000000000000000" pitchFamily="2" charset="2"/>
              <a:buChar char=""/>
            </a:pPr>
            <a:r>
              <a:rPr lang="en-US" altLang="en-US"/>
              <a:t>Phát triển linh hoạt có thể khắc phục một số khó khăn</a:t>
            </a:r>
          </a:p>
          <a:p>
            <a:pPr lvl="1">
              <a:buClr>
                <a:srgbClr val="800080"/>
              </a:buClr>
              <a:buFont typeface="Century" panose="02040604050505020304" pitchFamily="18" charset="0"/>
              <a:buChar char="–"/>
            </a:pPr>
            <a:r>
              <a:rPr lang="en-US" altLang="en-US"/>
              <a:t>Cung cấp sớm và liên tục các giá trị chức năng tới người dùng</a:t>
            </a:r>
          </a:p>
          <a:p>
            <a:pPr lvl="1">
              <a:buClr>
                <a:srgbClr val="800080"/>
              </a:buClr>
              <a:buFont typeface="Century" panose="02040604050505020304" pitchFamily="18" charset="0"/>
              <a:buChar char="–"/>
            </a:pPr>
            <a:r>
              <a:rPr lang="en-US" altLang="en-US"/>
              <a:t>Giảm “khoảng cách” từ yêu cầu tới lập trình</a:t>
            </a:r>
          </a:p>
          <a:p>
            <a:pPr>
              <a:buClr>
                <a:srgbClr val="800080"/>
              </a:buClr>
              <a:buSzPct val="70000"/>
              <a:buFont typeface="Wingdings" panose="05000000000000000000" pitchFamily="2" charset="2"/>
              <a:buChar char=""/>
            </a:pPr>
            <a:r>
              <a:rPr lang="en-US" altLang="en-US"/>
              <a:t>Chu kì phân tích yêu cầu ngắn trong quá trình xoắn ốc của nó, theo bởi chu kì thực hiện ngắn</a:t>
            </a:r>
          </a:p>
          <a:p>
            <a:pPr lvl="1">
              <a:buClr>
                <a:srgbClr val="800080"/>
              </a:buClr>
              <a:buFont typeface="Century" panose="02040604050505020304" pitchFamily="18" charset="0"/>
              <a:buChar char="–"/>
            </a:pPr>
            <a:r>
              <a:rPr lang="en-US" altLang="en-US"/>
              <a:t>Sự cải thiện chức năng đ</a:t>
            </a:r>
            <a:r>
              <a:rPr lang="vi-VN" altLang="en-US"/>
              <a:t>ư</a:t>
            </a:r>
            <a:r>
              <a:rPr lang="en-US" altLang="en-US"/>
              <a:t>ợc gợi ý bởi khách hàng</a:t>
            </a:r>
          </a:p>
          <a:p>
            <a:pPr lvl="1">
              <a:buClr>
                <a:srgbClr val="800080"/>
              </a:buClr>
              <a:buFont typeface="Century" panose="02040604050505020304" pitchFamily="18" charset="0"/>
              <a:buChar char="–"/>
            </a:pPr>
            <a:r>
              <a:rPr lang="en-US" altLang="en-US"/>
              <a:t>Giai đoạn đánh giá/đặc tả/hợp nhất đ</a:t>
            </a:r>
            <a:r>
              <a:rPr lang="vi-VN" altLang="en-US"/>
              <a:t>ư</a:t>
            </a:r>
            <a:r>
              <a:rPr lang="en-US" altLang="en-US"/>
              <a:t>ợc rút ngắn</a:t>
            </a:r>
          </a:p>
          <a:p>
            <a:pPr lvl="1">
              <a:buClr>
                <a:srgbClr val="800080"/>
              </a:buClr>
              <a:buFont typeface="Century" panose="02040604050505020304" pitchFamily="18" charset="0"/>
              <a:buChar char="–"/>
            </a:pPr>
            <a:r>
              <a:rPr lang="en-US" altLang="en-US"/>
              <a:t>Sự cải thiện đ</a:t>
            </a:r>
            <a:r>
              <a:rPr lang="vi-VN" altLang="en-US"/>
              <a:t>ư</a:t>
            </a:r>
            <a:r>
              <a:rPr lang="en-US" altLang="en-US"/>
              <a:t>ợc triển khai/kiểm thử bởi một nhóm nhỏ tại cùng một khu vực, gần oviws ng</a:t>
            </a:r>
            <a:r>
              <a:rPr lang="vi-VN" altLang="en-US"/>
              <a:t>ư</a:t>
            </a:r>
            <a:r>
              <a:rPr lang="en-US" altLang="en-US"/>
              <a:t>ời dùng để nhận đ</a:t>
            </a:r>
            <a:r>
              <a:rPr lang="vi-VN" altLang="en-US"/>
              <a:t>ư</a:t>
            </a:r>
            <a:r>
              <a:rPr lang="en-US" altLang="en-US"/>
              <a:t>ợc phản hồi ngay lập tức, sử dụng các quy tắc nghiêm ngặt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
            <a:extLst>
              <a:ext uri="{FF2B5EF4-FFF2-40B4-BE49-F238E27FC236}">
                <a16:creationId xmlns:a16="http://schemas.microsoft.com/office/drawing/2014/main" id="{C29800A1-89B0-4B1E-9CC2-7006DF5EFF27}"/>
              </a:ext>
            </a:extLst>
          </p:cNvPr>
          <p:cNvSpPr txBox="1">
            <a:spLocks noChangeArrowheads="1"/>
          </p:cNvSpPr>
          <p:nvPr/>
        </p:nvSpPr>
        <p:spPr bwMode="auto">
          <a:xfrm>
            <a:off x="1739900" y="7938"/>
            <a:ext cx="8686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lnSpc>
                <a:spcPct val="100000"/>
              </a:lnSpc>
              <a:spcBef>
                <a:spcPct val="0"/>
              </a:spcBef>
              <a:buClrTx/>
              <a:buFontTx/>
              <a:buNone/>
            </a:pPr>
            <a:r>
              <a:rPr lang="en-US" altLang="en-US" sz="2800">
                <a:solidFill>
                  <a:srgbClr val="CC0000"/>
                </a:solidFill>
                <a:ea typeface="Symbol" panose="05050102010706020507" pitchFamily="18" charset="2"/>
                <a:cs typeface="Tahoma" panose="020B0604030504040204" pitchFamily="34" charset="0"/>
              </a:rPr>
              <a:t>Giả định mạnh để linh hoạt thành công</a:t>
            </a:r>
          </a:p>
        </p:txBody>
      </p:sp>
      <p:sp>
        <p:nvSpPr>
          <p:cNvPr id="63490" name="Text Box 2">
            <a:extLst>
              <a:ext uri="{FF2B5EF4-FFF2-40B4-BE49-F238E27FC236}">
                <a16:creationId xmlns:a16="http://schemas.microsoft.com/office/drawing/2014/main" id="{B10BE674-645F-4AA5-93BD-6AFF2AA2907B}"/>
              </a:ext>
            </a:extLst>
          </p:cNvPr>
          <p:cNvSpPr txBox="1">
            <a:spLocks noChangeArrowheads="1"/>
          </p:cNvSpPr>
          <p:nvPr/>
        </p:nvSpPr>
        <p:spPr bwMode="auto">
          <a:xfrm>
            <a:off x="1446213" y="665164"/>
            <a:ext cx="9129713" cy="596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i="1">
                <a:solidFill>
                  <a:schemeClr val="bg1"/>
                </a:solidFill>
                <a:latin typeface="Symbol" panose="05050102010706020507" pitchFamily="18" charset="2"/>
                <a:cs typeface="Source Han Sans CN Regular" charset="0"/>
              </a:defRPr>
            </a:lvl9pPr>
          </a:lstStyle>
          <a:p>
            <a:pPr>
              <a:lnSpc>
                <a:spcPct val="110000"/>
              </a:lnSpc>
              <a:spcBef>
                <a:spcPts val="750"/>
              </a:spcBef>
              <a:buClr>
                <a:srgbClr val="800080"/>
              </a:buClr>
              <a:buSzPct val="70000"/>
              <a:buFont typeface="Wingdings" panose="05000000000000000000" pitchFamily="2" charset="2"/>
              <a:buChar char=""/>
            </a:pPr>
            <a:r>
              <a:rPr lang="en-US" altLang="en-US" sz="2000" i="0">
                <a:solidFill>
                  <a:srgbClr val="352270"/>
                </a:solidFill>
                <a:latin typeface="Century" panose="02040604050505020304" pitchFamily="18" charset="0"/>
              </a:rPr>
              <a:t>Vai trò của tất cả các bên liên quan giảm còn 1 vai trò duy nhất</a:t>
            </a:r>
          </a:p>
          <a:p>
            <a:pPr>
              <a:lnSpc>
                <a:spcPct val="110000"/>
              </a:lnSpc>
              <a:spcBef>
                <a:spcPts val="750"/>
              </a:spcBef>
              <a:buClr>
                <a:srgbClr val="800080"/>
              </a:buClr>
              <a:buSzPct val="70000"/>
              <a:buFont typeface="Wingdings" panose="05000000000000000000" pitchFamily="2" charset="2"/>
              <a:buChar char=""/>
            </a:pPr>
            <a:r>
              <a:rPr lang="en-US" altLang="en-US" sz="2000" i="0">
                <a:solidFill>
                  <a:srgbClr val="352270"/>
                </a:solidFill>
                <a:latin typeface="Century" panose="02040604050505020304" pitchFamily="18" charset="0"/>
              </a:rPr>
              <a:t>Dự án đủ nhỏ để cho 1 nhóm nhỏ thực hiện (lập tình viên/kiểm thử viên/bảo trì viên)</a:t>
            </a:r>
          </a:p>
          <a:p>
            <a:pPr>
              <a:lnSpc>
                <a:spcPct val="110000"/>
              </a:lnSpc>
              <a:spcBef>
                <a:spcPts val="750"/>
              </a:spcBef>
              <a:buClr>
                <a:srgbClr val="800080"/>
              </a:buClr>
              <a:buSzPct val="70000"/>
              <a:buFont typeface="Wingdings" panose="05000000000000000000" pitchFamily="2" charset="2"/>
              <a:buChar char=""/>
            </a:pPr>
            <a:r>
              <a:rPr lang="en-US" altLang="en-US" sz="2000" i="0">
                <a:solidFill>
                  <a:srgbClr val="352270"/>
                </a:solidFill>
                <a:latin typeface="Century" panose="02040604050505020304" pitchFamily="18" charset="0"/>
              </a:rPr>
              <a:t>Ng</a:t>
            </a:r>
            <a:r>
              <a:rPr lang="vi-VN" altLang="en-US" sz="2000" i="0">
                <a:solidFill>
                  <a:srgbClr val="352270"/>
                </a:solidFill>
                <a:latin typeface="Century" panose="02040604050505020304" pitchFamily="18" charset="0"/>
              </a:rPr>
              <a:t>ư</a:t>
            </a:r>
            <a:r>
              <a:rPr lang="en-US" altLang="en-US" sz="2000" i="0">
                <a:solidFill>
                  <a:srgbClr val="352270"/>
                </a:solidFill>
                <a:latin typeface="Century" panose="02040604050505020304" pitchFamily="18" charset="0"/>
              </a:rPr>
              <a:t>ời dùng có thể t</a:t>
            </a:r>
            <a:r>
              <a:rPr lang="vi-VN" altLang="en-US" sz="2000" i="0">
                <a:solidFill>
                  <a:srgbClr val="352270"/>
                </a:solidFill>
                <a:latin typeface="Century" panose="02040604050505020304" pitchFamily="18" charset="0"/>
              </a:rPr>
              <a:t>ư</a:t>
            </a:r>
            <a:r>
              <a:rPr lang="en-US" altLang="en-US" sz="2000" i="0">
                <a:solidFill>
                  <a:srgbClr val="352270"/>
                </a:solidFill>
                <a:latin typeface="Century" panose="02040604050505020304" pitchFamily="18" charset="0"/>
              </a:rPr>
              <a:t>ơng tác kịp thời và hiệu quả</a:t>
            </a:r>
          </a:p>
          <a:p>
            <a:pPr>
              <a:lnSpc>
                <a:spcPct val="110000"/>
              </a:lnSpc>
              <a:spcBef>
                <a:spcPts val="750"/>
              </a:spcBef>
              <a:buClr>
                <a:srgbClr val="800080"/>
              </a:buClr>
              <a:buSzPct val="70000"/>
              <a:buFont typeface="Wingdings" panose="05000000000000000000" pitchFamily="2" charset="2"/>
              <a:buChar char=""/>
            </a:pPr>
            <a:r>
              <a:rPr lang="en-US" altLang="en-US" sz="2000" i="0">
                <a:solidFill>
                  <a:srgbClr val="352270"/>
                </a:solidFill>
                <a:latin typeface="Century" panose="02040604050505020304" pitchFamily="18" charset="0"/>
              </a:rPr>
              <a:t>Chức năng đ</a:t>
            </a:r>
            <a:r>
              <a:rPr lang="vi-VN" altLang="en-US" sz="2000" i="0">
                <a:solidFill>
                  <a:srgbClr val="352270"/>
                </a:solidFill>
                <a:latin typeface="Century" panose="02040604050505020304" pitchFamily="18" charset="0"/>
              </a:rPr>
              <a:t>ư</a:t>
            </a:r>
            <a:r>
              <a:rPr lang="en-US" altLang="en-US" sz="2000" i="0">
                <a:solidFill>
                  <a:srgbClr val="352270"/>
                </a:solidFill>
                <a:latin typeface="Century" panose="02040604050505020304" pitchFamily="18" charset="0"/>
              </a:rPr>
              <a:t>ợc cung cấp kịp thời, nhất quán, từng b</a:t>
            </a:r>
            <a:r>
              <a:rPr lang="vi-VN" altLang="en-US" sz="2000" i="0">
                <a:solidFill>
                  <a:srgbClr val="352270"/>
                </a:solidFill>
                <a:latin typeface="Century" panose="02040604050505020304" pitchFamily="18" charset="0"/>
              </a:rPr>
              <a:t>ư</a:t>
            </a:r>
            <a:r>
              <a:rPr lang="en-US" altLang="en-US" sz="2000" i="0">
                <a:solidFill>
                  <a:srgbClr val="352270"/>
                </a:solidFill>
                <a:latin typeface="Century" panose="02040604050505020304" pitchFamily="18" charset="0"/>
              </a:rPr>
              <a:t>ớc từ ít quan trọng cho đến quan trọng nhất</a:t>
            </a:r>
          </a:p>
          <a:p>
            <a:pPr>
              <a:lnSpc>
                <a:spcPct val="110000"/>
              </a:lnSpc>
              <a:spcBef>
                <a:spcPts val="750"/>
              </a:spcBef>
              <a:buClr>
                <a:srgbClr val="800080"/>
              </a:buClr>
              <a:buSzPct val="70000"/>
              <a:buFont typeface="Wingdings" panose="05000000000000000000" pitchFamily="2" charset="2"/>
              <a:buChar char=""/>
            </a:pPr>
            <a:r>
              <a:rPr lang="en-US" altLang="en-US" sz="2000" i="0">
                <a:solidFill>
                  <a:srgbClr val="352270"/>
                </a:solidFill>
                <a:latin typeface="Century" panose="02040604050505020304" pitchFamily="18" charset="0"/>
              </a:rPr>
              <a:t>Các khía cạnh phi chức năng, giả định môi tr</a:t>
            </a:r>
            <a:r>
              <a:rPr lang="vi-VN" altLang="en-US" sz="2000" i="0">
                <a:solidFill>
                  <a:srgbClr val="352270"/>
                </a:solidFill>
                <a:latin typeface="Century" panose="02040604050505020304" pitchFamily="18" charset="0"/>
              </a:rPr>
              <a:t>ư</a:t>
            </a:r>
            <a:r>
              <a:rPr lang="en-US" altLang="en-US" sz="2000" i="0">
                <a:solidFill>
                  <a:srgbClr val="352270"/>
                </a:solidFill>
                <a:latin typeface="Century" panose="02040604050505020304" pitchFamily="18" charset="0"/>
              </a:rPr>
              <a:t>ờng, mục t iêu, lựa chọn thay thế, các nguy hại ít bị chú ý tới</a:t>
            </a:r>
          </a:p>
          <a:p>
            <a:pPr>
              <a:lnSpc>
                <a:spcPct val="110000"/>
              </a:lnSpc>
              <a:spcBef>
                <a:spcPts val="750"/>
              </a:spcBef>
              <a:buClr>
                <a:srgbClr val="800080"/>
              </a:buClr>
              <a:buSzPct val="70000"/>
              <a:buFont typeface="Wingdings" panose="05000000000000000000" pitchFamily="2" charset="2"/>
              <a:buChar char=""/>
            </a:pPr>
            <a:r>
              <a:rPr lang="en-US" altLang="en-US" sz="2000" i="0">
                <a:solidFill>
                  <a:srgbClr val="352270"/>
                </a:solidFill>
                <a:latin typeface="Century" panose="02040604050505020304" pitchFamily="18" charset="0"/>
              </a:rPr>
              <a:t>Phối hợp công việc và bảo trì sản phẩm yêu cầu ít tài liệu h</a:t>
            </a:r>
            <a:r>
              <a:rPr lang="vi-VN" altLang="en-US" sz="2000" i="0">
                <a:solidFill>
                  <a:srgbClr val="352270"/>
                </a:solidFill>
                <a:latin typeface="Century" panose="02040604050505020304" pitchFamily="18" charset="0"/>
              </a:rPr>
              <a:t>ơ</a:t>
            </a:r>
            <a:r>
              <a:rPr lang="en-US" altLang="en-US" sz="2000" i="0">
                <a:solidFill>
                  <a:srgbClr val="352270"/>
                </a:solidFill>
                <a:latin typeface="Century" panose="02040604050505020304" pitchFamily="18" charset="0"/>
              </a:rPr>
              <a:t>n; không yêu cầu độ chính xác của các yêu cầu, ra mắt sản phẩm kịp thời hạn quan trọng h</a:t>
            </a:r>
            <a:r>
              <a:rPr lang="vi-VN" altLang="en-US" sz="2000" i="0">
                <a:solidFill>
                  <a:srgbClr val="352270"/>
                </a:solidFill>
                <a:latin typeface="Century" panose="02040604050505020304" pitchFamily="18" charset="0"/>
              </a:rPr>
              <a:t>ơ</a:t>
            </a:r>
            <a:r>
              <a:rPr lang="en-US" altLang="en-US" sz="2000" i="0">
                <a:solidFill>
                  <a:srgbClr val="352270"/>
                </a:solidFill>
                <a:latin typeface="Century" panose="02040604050505020304" pitchFamily="18" charset="0"/>
              </a:rPr>
              <a:t>n kiểm định tr</a:t>
            </a:r>
            <a:r>
              <a:rPr lang="vi-VN" altLang="en-US" sz="2000" i="0">
                <a:solidFill>
                  <a:srgbClr val="352270"/>
                </a:solidFill>
                <a:latin typeface="Century" panose="02040604050505020304" pitchFamily="18" charset="0"/>
              </a:rPr>
              <a:t>ư</a:t>
            </a:r>
            <a:r>
              <a:rPr lang="en-US" altLang="en-US" sz="2000" i="0">
                <a:solidFill>
                  <a:srgbClr val="352270"/>
                </a:solidFill>
                <a:latin typeface="Century" panose="02040604050505020304" pitchFamily="18" charset="0"/>
              </a:rPr>
              <a:t>ớc khi lập trình</a:t>
            </a:r>
          </a:p>
          <a:p>
            <a:pPr>
              <a:lnSpc>
                <a:spcPct val="110000"/>
              </a:lnSpc>
              <a:spcBef>
                <a:spcPts val="750"/>
              </a:spcBef>
              <a:buClr>
                <a:srgbClr val="800080"/>
              </a:buClr>
              <a:buSzPct val="70000"/>
              <a:buFont typeface="Wingdings" panose="05000000000000000000" pitchFamily="2" charset="2"/>
              <a:buChar char=""/>
            </a:pPr>
            <a:r>
              <a:rPr lang="en-US" altLang="en-US" sz="2000" i="0">
                <a:solidFill>
                  <a:srgbClr val="352270"/>
                </a:solidFill>
                <a:latin typeface="Century" panose="02040604050505020304" pitchFamily="18" charset="0"/>
              </a:rPr>
              <a:t>Thay đổi yêu cầu không đồng nghĩa với việc cấu trúc lại code</a:t>
            </a:r>
          </a:p>
          <a:p>
            <a:pPr algn="ctr">
              <a:lnSpc>
                <a:spcPct val="110000"/>
              </a:lnSpc>
              <a:spcBef>
                <a:spcPts val="1100"/>
              </a:spcBef>
              <a:buSzPct val="70000"/>
            </a:pPr>
            <a:r>
              <a:rPr lang="en-US" altLang="en-US" sz="2200" i="0">
                <a:solidFill>
                  <a:srgbClr val="009999"/>
                </a:solidFill>
                <a:effectLst>
                  <a:outerShdw blurRad="38100" dist="38100" dir="2700000" algn="tl">
                    <a:srgbClr val="C0C0C0"/>
                  </a:outerShdw>
                </a:effectLst>
                <a:latin typeface="Century" panose="02040604050505020304" pitchFamily="18" charset="0"/>
              </a:rPr>
              <a:t>More/less</a:t>
            </a:r>
            <a:r>
              <a:rPr lang="en-US" altLang="en-US" sz="2200" i="0">
                <a:solidFill>
                  <a:srgbClr val="009999"/>
                </a:solidFill>
                <a:latin typeface="Century" panose="02040604050505020304" pitchFamily="18" charset="0"/>
              </a:rPr>
              <a:t> agility is achievable by </a:t>
            </a:r>
            <a:r>
              <a:rPr lang="en-US" altLang="en-US" sz="2200" i="0">
                <a:solidFill>
                  <a:srgbClr val="009999"/>
                </a:solidFill>
                <a:effectLst>
                  <a:outerShdw blurRad="38100" dist="38100" dir="2700000" algn="tl">
                    <a:srgbClr val="C0C0C0"/>
                  </a:outerShdw>
                </a:effectLst>
                <a:latin typeface="Century" panose="02040604050505020304" pitchFamily="18" charset="0"/>
              </a:rPr>
              <a:t>less/more</a:t>
            </a:r>
            <a:r>
              <a:rPr lang="en-US" altLang="en-US" sz="2200" i="0">
                <a:solidFill>
                  <a:srgbClr val="009999"/>
                </a:solidFill>
                <a:latin typeface="Century" panose="02040604050505020304" pitchFamily="18" charset="0"/>
              </a:rPr>
              <a:t> weight in elicitation, evaluation, documentation, consolidation phases of RE cycles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
            <a:extLst>
              <a:ext uri="{FF2B5EF4-FFF2-40B4-BE49-F238E27FC236}">
                <a16:creationId xmlns:a16="http://schemas.microsoft.com/office/drawing/2014/main" id="{1F2E7B73-0FED-41A8-880E-6565FA78051A}"/>
              </a:ext>
            </a:extLst>
          </p:cNvPr>
          <p:cNvSpPr txBox="1">
            <a:spLocks noChangeArrowheads="1"/>
          </p:cNvSpPr>
          <p:nvPr/>
        </p:nvSpPr>
        <p:spPr bwMode="auto">
          <a:xfrm>
            <a:off x="1828801" y="762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cs typeface="Source Han Sans CN Regular" charset="0"/>
              </a:defRPr>
            </a:lvl9pPr>
          </a:lstStyle>
          <a:p>
            <a:pPr algn="ctr">
              <a:spcBef>
                <a:spcPct val="0"/>
              </a:spcBef>
              <a:buClrTx/>
              <a:buFontTx/>
              <a:buNone/>
            </a:pPr>
            <a:r>
              <a:rPr lang="en-US" altLang="en-US" sz="2400">
                <a:solidFill>
                  <a:srgbClr val="CC0000"/>
                </a:solidFill>
                <a:ea typeface="Symbol" panose="05050102010706020507" pitchFamily="18" charset="2"/>
                <a:cs typeface="Tahoma" panose="020B0604030504040204" pitchFamily="34" charset="0"/>
              </a:rPr>
              <a:t>Tổng quan về phân tích yêu cầu: Tổng kết</a:t>
            </a:r>
          </a:p>
        </p:txBody>
      </p:sp>
      <p:sp>
        <p:nvSpPr>
          <p:cNvPr id="77827" name="Text Box 2">
            <a:extLst>
              <a:ext uri="{FF2B5EF4-FFF2-40B4-BE49-F238E27FC236}">
                <a16:creationId xmlns:a16="http://schemas.microsoft.com/office/drawing/2014/main" id="{6D0DDAF6-F6C1-46A9-BD6A-12A2658779F6}"/>
              </a:ext>
            </a:extLst>
          </p:cNvPr>
          <p:cNvSpPr txBox="1">
            <a:spLocks noChangeArrowheads="1"/>
          </p:cNvSpPr>
          <p:nvPr/>
        </p:nvSpPr>
        <p:spPr bwMode="auto">
          <a:xfrm>
            <a:off x="1524000" y="990600"/>
            <a:ext cx="9029700" cy="508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4963" indent="-334963">
              <a:lnSpc>
                <a:spcPct val="110000"/>
              </a:lnSpc>
              <a:spcBef>
                <a:spcPts val="11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52270"/>
                </a:solidFill>
                <a:latin typeface="Century" panose="02040604050505020304" pitchFamily="18" charset="0"/>
                <a:cs typeface="Source Han Sans CN Regular" charset="0"/>
              </a:defRPr>
            </a:lvl1pPr>
            <a:lvl2pPr marL="735013" indent="-277813">
              <a:lnSpc>
                <a:spcPct val="110000"/>
              </a:lnSpc>
              <a:spcBef>
                <a:spcPts val="688"/>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sz="2000">
                <a:solidFill>
                  <a:srgbClr val="009999"/>
                </a:solidFill>
                <a:latin typeface="Comic Sans MS" panose="030F0702030302020204" pitchFamily="66" charset="0"/>
                <a:cs typeface="Source Han Sans CN Regular" charset="0"/>
              </a:defRPr>
            </a:lvl9pPr>
          </a:lstStyle>
          <a:p>
            <a:pPr>
              <a:lnSpc>
                <a:spcPct val="140000"/>
              </a:lnSpc>
              <a:spcBef>
                <a:spcPts val="200"/>
              </a:spcBef>
              <a:buClr>
                <a:srgbClr val="800080"/>
              </a:buClr>
              <a:buSzPct val="70000"/>
              <a:buFont typeface="Wingdings" panose="05000000000000000000" pitchFamily="2" charset="2"/>
              <a:buChar char=""/>
            </a:pPr>
            <a:r>
              <a:rPr lang="en-US" altLang="en-US" sz="1600"/>
              <a:t>Thế nào là phân tích yêu cầu?</a:t>
            </a:r>
          </a:p>
          <a:p>
            <a:pPr lvl="1">
              <a:spcBef>
                <a:spcPts val="250"/>
              </a:spcBef>
              <a:buClr>
                <a:srgbClr val="800080"/>
              </a:buClr>
              <a:buFont typeface="Century" panose="02040604050505020304" pitchFamily="18" charset="0"/>
              <a:buChar char="–"/>
            </a:pPr>
            <a:r>
              <a:rPr lang="en-US" altLang="en-US" sz="1600"/>
              <a:t>Phân tích yêu cầu chỉ liên quan đến thế giới vấn đề</a:t>
            </a:r>
          </a:p>
          <a:p>
            <a:pPr lvl="1">
              <a:lnSpc>
                <a:spcPct val="120000"/>
              </a:lnSpc>
              <a:spcBef>
                <a:spcPts val="250"/>
              </a:spcBef>
              <a:buClr>
                <a:srgbClr val="800080"/>
              </a:buClr>
              <a:buFont typeface="Century" panose="02040604050505020304" pitchFamily="18" charset="0"/>
              <a:buChar char="–"/>
            </a:pPr>
            <a:r>
              <a:rPr lang="en-US" altLang="en-US" sz="1600"/>
              <a:t>Phạm vi: WHY, WHAT và WHO ?</a:t>
            </a:r>
          </a:p>
          <a:p>
            <a:pPr lvl="1">
              <a:lnSpc>
                <a:spcPct val="100000"/>
              </a:lnSpc>
              <a:spcBef>
                <a:spcPts val="250"/>
              </a:spcBef>
              <a:buClr>
                <a:srgbClr val="800080"/>
              </a:buClr>
              <a:buFont typeface="Century" panose="02040604050505020304" pitchFamily="18" charset="0"/>
              <a:buChar char="–"/>
            </a:pPr>
            <a:r>
              <a:rPr lang="en-US" altLang="en-US" sz="1600"/>
              <a:t>Phân loại phát biểu: phát biểu mong muốn và phát biểu diễn tả; yêu cầu, giả định, thuốc tính miền, định nghĩa, thỏa thuận</a:t>
            </a:r>
          </a:p>
          <a:p>
            <a:pPr lvl="1">
              <a:lnSpc>
                <a:spcPct val="120000"/>
              </a:lnSpc>
              <a:spcBef>
                <a:spcPts val="250"/>
              </a:spcBef>
              <a:buClr>
                <a:srgbClr val="800080"/>
              </a:buClr>
              <a:buFont typeface="Century" panose="02040604050505020304" pitchFamily="18" charset="0"/>
              <a:buChar char="–"/>
            </a:pPr>
            <a:r>
              <a:rPr lang="en-US" altLang="en-US" sz="1600"/>
              <a:t>Phân loại yêu cầu: yêu cầu chức năng và phi chức năng</a:t>
            </a:r>
          </a:p>
          <a:p>
            <a:pPr lvl="1">
              <a:lnSpc>
                <a:spcPct val="100000"/>
              </a:lnSpc>
              <a:spcBef>
                <a:spcPts val="250"/>
              </a:spcBef>
              <a:buClr>
                <a:srgbClr val="800080"/>
              </a:buClr>
              <a:buFont typeface="Century" panose="02040604050505020304" pitchFamily="18" charset="0"/>
              <a:buChar char="–"/>
            </a:pPr>
            <a:r>
              <a:rPr lang="en-US" altLang="en-US" sz="1600"/>
              <a:t>Phân tích yêu cầu là một quá trình xoắn ốc; chu kì tìm hiểu – đánh giá – đặc tả - hợp nhất dựa trên sự điều chỉnh và các nhu cầu liên quan</a:t>
            </a:r>
          </a:p>
          <a:p>
            <a:pPr lvl="1">
              <a:lnSpc>
                <a:spcPct val="120000"/>
              </a:lnSpc>
              <a:spcBef>
                <a:spcPts val="250"/>
              </a:spcBef>
              <a:buClr>
                <a:srgbClr val="800080"/>
              </a:buClr>
              <a:buFont typeface="Century" panose="02040604050505020304" pitchFamily="18" charset="0"/>
              <a:buChar char="–"/>
            </a:pPr>
            <a:r>
              <a:rPr lang="en-US" altLang="en-US" sz="1600"/>
              <a:t>Đa mục tiêu chất l</a:t>
            </a:r>
            <a:r>
              <a:rPr lang="vi-VN" altLang="en-US" sz="1600"/>
              <a:t>ư</a:t>
            </a:r>
            <a:r>
              <a:rPr lang="en-US" altLang="en-US" sz="1600"/>
              <a:t>ợng, phòng tránh lỗi – một vài lỗi là rất nghiêm trọng</a:t>
            </a:r>
          </a:p>
          <a:p>
            <a:pPr lvl="1">
              <a:lnSpc>
                <a:spcPct val="120000"/>
              </a:lnSpc>
              <a:spcBef>
                <a:spcPts val="250"/>
              </a:spcBef>
              <a:buClr>
                <a:srgbClr val="800080"/>
              </a:buClr>
              <a:buFont typeface="Century" panose="02040604050505020304" pitchFamily="18" charset="0"/>
              <a:buChar char="–"/>
            </a:pPr>
            <a:r>
              <a:rPr lang="en-US" altLang="en-US" sz="1600"/>
              <a:t>Giai đoạn phân tích yê ucầu dựa trên từng kiểu dự án khác nhau</a:t>
            </a:r>
          </a:p>
          <a:p>
            <a:pPr lvl="1">
              <a:spcBef>
                <a:spcPts val="250"/>
              </a:spcBef>
              <a:buClr>
                <a:srgbClr val="800080"/>
              </a:buClr>
              <a:buFont typeface="Century" panose="02040604050505020304" pitchFamily="18" charset="0"/>
              <a:buChar char="–"/>
            </a:pPr>
            <a:r>
              <a:rPr lang="en-US" altLang="en-US" sz="1600"/>
              <a:t>Các yêu cầu tác động rất nhiều lên sản phẩm sử dụng phần mềm</a:t>
            </a:r>
          </a:p>
          <a:p>
            <a:pPr>
              <a:lnSpc>
                <a:spcPct val="120000"/>
              </a:lnSpc>
              <a:spcBef>
                <a:spcPts val="300"/>
              </a:spcBef>
              <a:buClr>
                <a:srgbClr val="800080"/>
              </a:buClr>
              <a:buSzPct val="70000"/>
              <a:buFont typeface="Wingdings" panose="05000000000000000000" pitchFamily="2" charset="2"/>
              <a:buChar char=""/>
            </a:pPr>
            <a:r>
              <a:rPr lang="en-US" altLang="en-US" sz="1600"/>
              <a:t>Tại sao cần phải phân tích yêu cầu?</a:t>
            </a:r>
          </a:p>
          <a:p>
            <a:pPr lvl="1">
              <a:lnSpc>
                <a:spcPct val="100000"/>
              </a:lnSpc>
              <a:spcBef>
                <a:spcPts val="100"/>
              </a:spcBef>
              <a:buClr>
                <a:srgbClr val="800080"/>
              </a:buClr>
              <a:buFont typeface="Century" panose="02040604050505020304" pitchFamily="18" charset="0"/>
              <a:buChar char="–"/>
            </a:pPr>
            <a:r>
              <a:rPr lang="en-US" altLang="en-US" sz="1600"/>
              <a:t>Các lỗi liên quan đến phân tích yêu cầu chiếm đa số, tốn kém chi phí và rất nguy hiểm</a:t>
            </a:r>
          </a:p>
          <a:p>
            <a:pPr lvl="1">
              <a:lnSpc>
                <a:spcPct val="100000"/>
              </a:lnSpc>
              <a:spcBef>
                <a:spcPts val="300"/>
              </a:spcBef>
              <a:buClr>
                <a:srgbClr val="800080"/>
              </a:buClr>
              <a:buFont typeface="Century" panose="02040604050505020304" pitchFamily="18" charset="0"/>
              <a:buChar char="–"/>
            </a:pPr>
            <a:r>
              <a:rPr lang="en-US" altLang="en-US" sz="1600"/>
              <a:t>Tác động lên kĩ thuật, quản lý, pháp lý, kinh tế ,xã hội </a:t>
            </a:r>
          </a:p>
          <a:p>
            <a:pPr>
              <a:spcBef>
                <a:spcPts val="300"/>
              </a:spcBef>
              <a:buClr>
                <a:srgbClr val="800080"/>
              </a:buClr>
              <a:buSzPct val="70000"/>
              <a:buFont typeface="Wingdings" panose="05000000000000000000" pitchFamily="2" charset="2"/>
              <a:buChar char=""/>
            </a:pPr>
            <a:r>
              <a:rPr lang="en-US" altLang="en-US" sz="1600"/>
              <a:t>Khó khăn gặp phải khi phân tích yêu cầu, linh hoạt trong phân tích yêu cầu xoắn ốc</a:t>
            </a:r>
          </a:p>
        </p:txBody>
      </p:sp>
      <p:pic>
        <p:nvPicPr>
          <p:cNvPr id="77828" name="Picture 3">
            <a:extLst>
              <a:ext uri="{FF2B5EF4-FFF2-40B4-BE49-F238E27FC236}">
                <a16:creationId xmlns:a16="http://schemas.microsoft.com/office/drawing/2014/main" id="{EC4FD199-E1F5-419F-AA7A-95EEA3A2C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76200"/>
            <a:ext cx="819150" cy="885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655D-7A43-454F-8103-8AAAC3978C75}"/>
              </a:ext>
            </a:extLst>
          </p:cNvPr>
          <p:cNvSpPr>
            <a:spLocks noGrp="1"/>
          </p:cNvSpPr>
          <p:nvPr>
            <p:ph type="title"/>
          </p:nvPr>
        </p:nvSpPr>
        <p:spPr>
          <a:xfrm>
            <a:off x="2592925" y="624110"/>
            <a:ext cx="8911687" cy="916079"/>
          </a:xfrm>
        </p:spPr>
        <p:txBody>
          <a:bodyPr/>
          <a:lstStyle/>
          <a:p>
            <a:r>
              <a:rPr lang="en-US"/>
              <a:t>1.2.7 Rủi ro khi phân tích yêu cầu</a:t>
            </a:r>
          </a:p>
        </p:txBody>
      </p:sp>
      <p:sp>
        <p:nvSpPr>
          <p:cNvPr id="3" name="Content Placeholder 2">
            <a:extLst>
              <a:ext uri="{FF2B5EF4-FFF2-40B4-BE49-F238E27FC236}">
                <a16:creationId xmlns:a16="http://schemas.microsoft.com/office/drawing/2014/main" id="{EE1550D8-0C3D-41BF-9498-F460E88CCB82}"/>
              </a:ext>
            </a:extLst>
          </p:cNvPr>
          <p:cNvSpPr>
            <a:spLocks noGrp="1"/>
          </p:cNvSpPr>
          <p:nvPr>
            <p:ph idx="1"/>
          </p:nvPr>
        </p:nvSpPr>
        <p:spPr>
          <a:xfrm>
            <a:off x="2589212" y="1540189"/>
            <a:ext cx="9226550" cy="3777622"/>
          </a:xfrm>
        </p:spPr>
        <p:txBody>
          <a:bodyPr>
            <a:normAutofit/>
          </a:bodyPr>
          <a:lstStyle/>
          <a:p>
            <a:r>
              <a:rPr lang="en-US" sz="2400"/>
              <a:t>Nhiều bên liên quan </a:t>
            </a:r>
            <a:r>
              <a:rPr lang="en-US" sz="2400">
                <a:sym typeface="Wingdings" panose="05000000000000000000" pitchFamily="2" charset="2"/>
              </a:rPr>
              <a:t> </a:t>
            </a:r>
            <a:r>
              <a:rPr lang="en-US" sz="2400"/>
              <a:t>Nhiều sở thích, nhiều cái nhìn khác nhau</a:t>
            </a:r>
          </a:p>
          <a:p>
            <a:r>
              <a:rPr lang="en-US" sz="2400"/>
              <a:t>Cá nhân trong tổ chức của đối tác không hợp tác</a:t>
            </a:r>
          </a:p>
          <a:p>
            <a:r>
              <a:rPr lang="en-US" sz="2400"/>
              <a:t>Chưa hiểu hết nghiệp vụ</a:t>
            </a:r>
          </a:p>
          <a:p>
            <a:r>
              <a:rPr lang="en-US" sz="2400"/>
              <a:t>Phân tích sai </a:t>
            </a:r>
            <a:r>
              <a:rPr lang="en-US" sz="2400">
                <a:sym typeface="Wingdings" panose="05000000000000000000" pitchFamily="2" charset="2"/>
              </a:rPr>
              <a:t> Hiểu sai</a:t>
            </a:r>
          </a:p>
          <a:p>
            <a:r>
              <a:rPr lang="en-US" sz="2400"/>
              <a:t>Quản lý chồng chéo</a:t>
            </a:r>
          </a:p>
          <a:p>
            <a:r>
              <a:rPr lang="en-US" sz="2400"/>
              <a:t>Yêu cầu đả</a:t>
            </a:r>
            <a:r>
              <a:rPr lang="vi-VN" sz="2400"/>
              <a:t>m b</a:t>
            </a:r>
            <a:r>
              <a:rPr lang="en-US" sz="2400"/>
              <a:t>ả</a:t>
            </a:r>
            <a:r>
              <a:rPr lang="vi-VN" sz="2400"/>
              <a:t>o chất lượng</a:t>
            </a:r>
            <a:endParaRPr lang="en-US" sz="2400"/>
          </a:p>
          <a:p>
            <a:r>
              <a:rPr lang="en-US" sz="2400"/>
              <a:t>Dự đoán về các thay đổi </a:t>
            </a:r>
          </a:p>
        </p:txBody>
      </p:sp>
      <p:sp>
        <p:nvSpPr>
          <p:cNvPr id="4" name="Slide Number Placeholder 3">
            <a:extLst>
              <a:ext uri="{FF2B5EF4-FFF2-40B4-BE49-F238E27FC236}">
                <a16:creationId xmlns:a16="http://schemas.microsoft.com/office/drawing/2014/main" id="{DB1CD83B-95A3-4BE5-8741-3262E6CC4B6F}"/>
              </a:ext>
            </a:extLst>
          </p:cNvPr>
          <p:cNvSpPr>
            <a:spLocks noGrp="1"/>
          </p:cNvSpPr>
          <p:nvPr>
            <p:ph type="sldNum" sz="quarter" idx="12"/>
          </p:nvPr>
        </p:nvSpPr>
        <p:spPr/>
        <p:txBody>
          <a:bodyPr/>
          <a:lstStyle/>
          <a:p>
            <a:fld id="{93EA5974-C27A-495C-BA50-1CD3987349CB}" type="slidenum">
              <a:rPr lang="en-US" smtClean="0"/>
              <a:t>75</a:t>
            </a:fld>
            <a:endParaRPr lang="en-US"/>
          </a:p>
        </p:txBody>
      </p:sp>
      <p:sp>
        <p:nvSpPr>
          <p:cNvPr id="6" name="TextBox 5">
            <a:extLst>
              <a:ext uri="{FF2B5EF4-FFF2-40B4-BE49-F238E27FC236}">
                <a16:creationId xmlns:a16="http://schemas.microsoft.com/office/drawing/2014/main" id="{8183C2E5-04D3-41BA-9C85-398104200497}"/>
              </a:ext>
            </a:extLst>
          </p:cNvPr>
          <p:cNvSpPr txBox="1"/>
          <p:nvPr/>
        </p:nvSpPr>
        <p:spPr>
          <a:xfrm>
            <a:off x="2433636" y="5684729"/>
            <a:ext cx="9226551" cy="830997"/>
          </a:xfrm>
          <a:prstGeom prst="rect">
            <a:avLst/>
          </a:prstGeom>
          <a:noFill/>
        </p:spPr>
        <p:txBody>
          <a:bodyPr wrap="square">
            <a:spAutoFit/>
          </a:bodyPr>
          <a:lstStyle/>
          <a:p>
            <a:pPr algn="ctr"/>
            <a:r>
              <a:rPr lang="en-US" sz="2400" b="1">
                <a:solidFill>
                  <a:srgbClr val="FF0000"/>
                </a:solidFill>
              </a:rPr>
              <a:t>“NHỮNG ĐIỀU KHÁCH HÀNG MUỐN CHƯA CHẮC </a:t>
            </a:r>
          </a:p>
          <a:p>
            <a:pPr algn="ctr"/>
            <a:r>
              <a:rPr lang="en-US" sz="2400" b="1">
                <a:solidFill>
                  <a:srgbClr val="FF0000"/>
                </a:solidFill>
              </a:rPr>
              <a:t>LÀ NHỮNG CÁI HỌ CẦN”</a:t>
            </a:r>
          </a:p>
        </p:txBody>
      </p:sp>
    </p:spTree>
    <p:extLst>
      <p:ext uri="{BB962C8B-B14F-4D97-AF65-F5344CB8AC3E}">
        <p14:creationId xmlns:p14="http://schemas.microsoft.com/office/powerpoint/2010/main" val="35050156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4940-BD1D-4D43-B705-F966E622A4AD}"/>
              </a:ext>
            </a:extLst>
          </p:cNvPr>
          <p:cNvSpPr>
            <a:spLocks noGrp="1"/>
          </p:cNvSpPr>
          <p:nvPr>
            <p:ph type="title"/>
          </p:nvPr>
        </p:nvSpPr>
        <p:spPr/>
        <p:txBody>
          <a:bodyPr/>
          <a:lstStyle/>
          <a:p>
            <a:r>
              <a:rPr lang="en-US"/>
              <a:t>1.2.8 Tài liệu yêu cầu</a:t>
            </a:r>
          </a:p>
        </p:txBody>
      </p:sp>
      <p:sp>
        <p:nvSpPr>
          <p:cNvPr id="3" name="Content Placeholder 2">
            <a:extLst>
              <a:ext uri="{FF2B5EF4-FFF2-40B4-BE49-F238E27FC236}">
                <a16:creationId xmlns:a16="http://schemas.microsoft.com/office/drawing/2014/main" id="{A2ECFE23-4A35-400A-BD2B-8B26253BFB59}"/>
              </a:ext>
            </a:extLst>
          </p:cNvPr>
          <p:cNvSpPr>
            <a:spLocks noGrp="1"/>
          </p:cNvSpPr>
          <p:nvPr>
            <p:ph idx="1"/>
          </p:nvPr>
        </p:nvSpPr>
        <p:spPr>
          <a:xfrm>
            <a:off x="2589212" y="2133600"/>
            <a:ext cx="8915400" cy="4395788"/>
          </a:xfrm>
        </p:spPr>
        <p:txBody>
          <a:bodyPr>
            <a:normAutofit fontScale="92500" lnSpcReduction="10000"/>
          </a:bodyPr>
          <a:lstStyle/>
          <a:p>
            <a:r>
              <a:rPr lang="en-US" sz="2400" b="0" i="0">
                <a:solidFill>
                  <a:srgbClr val="000000"/>
                </a:solidFill>
                <a:effectLst/>
                <a:latin typeface="+mn-lt"/>
              </a:rPr>
              <a:t>Requirements for a system can be documented in three different perspectives onto the system to be developed:</a:t>
            </a:r>
            <a:r>
              <a:rPr lang="en-US" sz="2400">
                <a:latin typeface="+mn-lt"/>
              </a:rPr>
              <a:t> </a:t>
            </a:r>
          </a:p>
          <a:p>
            <a:pPr marL="0" indent="0" algn="ctr">
              <a:buNone/>
            </a:pPr>
            <a:r>
              <a:rPr lang="en-US" sz="2800" b="1">
                <a:solidFill>
                  <a:srgbClr val="0070C0"/>
                </a:solidFill>
                <a:effectLst/>
                <a:latin typeface="+mn-lt"/>
              </a:rPr>
              <a:t>Data perspective, Functional perspective, Behavioral perspective</a:t>
            </a:r>
            <a:r>
              <a:rPr lang="en-US" sz="2800" b="0">
                <a:solidFill>
                  <a:srgbClr val="0070C0"/>
                </a:solidFill>
                <a:effectLst/>
                <a:latin typeface="+mn-lt"/>
              </a:rPr>
              <a:t> </a:t>
            </a:r>
          </a:p>
          <a:p>
            <a:r>
              <a:rPr lang="en-US" sz="2400" b="0" i="1">
                <a:solidFill>
                  <a:srgbClr val="000000"/>
                </a:solidFill>
                <a:effectLst/>
                <a:latin typeface="+mn-lt"/>
              </a:rPr>
              <a:t>Use case diagram, </a:t>
            </a:r>
          </a:p>
          <a:p>
            <a:r>
              <a:rPr lang="en-US" sz="2400" b="0" i="1">
                <a:solidFill>
                  <a:srgbClr val="000000"/>
                </a:solidFill>
                <a:effectLst/>
                <a:latin typeface="+mn-lt"/>
              </a:rPr>
              <a:t>Activity diagram, </a:t>
            </a:r>
          </a:p>
          <a:p>
            <a:r>
              <a:rPr lang="en-US" sz="2400" b="0" i="1">
                <a:solidFill>
                  <a:srgbClr val="000000"/>
                </a:solidFill>
                <a:effectLst/>
                <a:latin typeface="+mn-lt"/>
              </a:rPr>
              <a:t>State diagram, </a:t>
            </a:r>
          </a:p>
          <a:p>
            <a:r>
              <a:rPr lang="en-US" sz="2400" b="0" i="1">
                <a:solidFill>
                  <a:srgbClr val="000000"/>
                </a:solidFill>
                <a:effectLst/>
                <a:latin typeface="+mn-lt"/>
              </a:rPr>
              <a:t>Class diagram</a:t>
            </a:r>
            <a:r>
              <a:rPr lang="en-US" sz="2400">
                <a:latin typeface="+mn-lt"/>
              </a:rPr>
              <a:t>  </a:t>
            </a:r>
          </a:p>
          <a:p>
            <a:pPr marL="0" indent="0" algn="ctr">
              <a:buNone/>
            </a:pPr>
            <a:endParaRPr lang="en-US" sz="2600" b="1">
              <a:solidFill>
                <a:srgbClr val="0070C0"/>
              </a:solidFill>
              <a:effectLst/>
              <a:latin typeface="+mn-lt"/>
            </a:endParaRPr>
          </a:p>
          <a:p>
            <a:pPr marL="0" indent="0" algn="ctr">
              <a:buNone/>
            </a:pPr>
            <a:r>
              <a:rPr lang="en-US" sz="2600" b="1">
                <a:solidFill>
                  <a:srgbClr val="0070C0"/>
                </a:solidFill>
                <a:effectLst/>
                <a:latin typeface="+mn-lt"/>
              </a:rPr>
              <a:t>SOFTWARE</a:t>
            </a:r>
            <a:r>
              <a:rPr lang="en-US" sz="2600" b="1">
                <a:solidFill>
                  <a:srgbClr val="0070C0"/>
                </a:solidFill>
                <a:latin typeface="+mn-lt"/>
              </a:rPr>
              <a:t> </a:t>
            </a:r>
            <a:r>
              <a:rPr lang="en-US" sz="2600" b="1">
                <a:solidFill>
                  <a:srgbClr val="0070C0"/>
                </a:solidFill>
                <a:effectLst/>
                <a:latin typeface="+mn-lt"/>
              </a:rPr>
              <a:t>REQUIREMENTS</a:t>
            </a:r>
            <a:r>
              <a:rPr lang="en-US" sz="2600" b="1">
                <a:solidFill>
                  <a:srgbClr val="0070C0"/>
                </a:solidFill>
                <a:latin typeface="+mn-lt"/>
              </a:rPr>
              <a:t> </a:t>
            </a:r>
            <a:r>
              <a:rPr lang="en-US" sz="2600" b="1">
                <a:solidFill>
                  <a:srgbClr val="0070C0"/>
                </a:solidFill>
                <a:effectLst/>
                <a:latin typeface="+mn-lt"/>
              </a:rPr>
              <a:t>SPECIFICATION (SRS)</a:t>
            </a:r>
            <a:r>
              <a:rPr lang="en-US" sz="2600" b="1">
                <a:solidFill>
                  <a:srgbClr val="0070C0"/>
                </a:solidFill>
                <a:latin typeface="+mn-lt"/>
              </a:rPr>
              <a:t> </a:t>
            </a:r>
            <a:endParaRPr lang="en-US"/>
          </a:p>
        </p:txBody>
      </p:sp>
      <p:sp>
        <p:nvSpPr>
          <p:cNvPr id="4" name="Slide Number Placeholder 3">
            <a:extLst>
              <a:ext uri="{FF2B5EF4-FFF2-40B4-BE49-F238E27FC236}">
                <a16:creationId xmlns:a16="http://schemas.microsoft.com/office/drawing/2014/main" id="{7B4B2026-6B05-4BF7-A5BA-F046E2ECD06A}"/>
              </a:ext>
            </a:extLst>
          </p:cNvPr>
          <p:cNvSpPr>
            <a:spLocks noGrp="1"/>
          </p:cNvSpPr>
          <p:nvPr>
            <p:ph type="sldNum" sz="quarter" idx="12"/>
          </p:nvPr>
        </p:nvSpPr>
        <p:spPr/>
        <p:txBody>
          <a:bodyPr/>
          <a:lstStyle/>
          <a:p>
            <a:fld id="{93EA5974-C27A-495C-BA50-1CD3987349CB}" type="slidenum">
              <a:rPr lang="en-US" smtClean="0"/>
              <a:pPr/>
              <a:t>76</a:t>
            </a:fld>
            <a:endParaRPr lang="en-US"/>
          </a:p>
        </p:txBody>
      </p:sp>
    </p:spTree>
    <p:extLst>
      <p:ext uri="{BB962C8B-B14F-4D97-AF65-F5344CB8AC3E}">
        <p14:creationId xmlns:p14="http://schemas.microsoft.com/office/powerpoint/2010/main" val="681299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7F2B-F8E0-4511-8692-7BB35EA935A1}"/>
              </a:ext>
            </a:extLst>
          </p:cNvPr>
          <p:cNvSpPr>
            <a:spLocks noGrp="1"/>
          </p:cNvSpPr>
          <p:nvPr>
            <p:ph type="title"/>
          </p:nvPr>
        </p:nvSpPr>
        <p:spPr/>
        <p:txBody>
          <a:bodyPr/>
          <a:lstStyle/>
          <a:p>
            <a:r>
              <a:rPr lang="en-US"/>
              <a:t>1.2.7 Tài liệu yêu cầu</a:t>
            </a:r>
          </a:p>
        </p:txBody>
      </p:sp>
      <p:pic>
        <p:nvPicPr>
          <p:cNvPr id="8" name="Content Placeholder 7">
            <a:extLst>
              <a:ext uri="{FF2B5EF4-FFF2-40B4-BE49-F238E27FC236}">
                <a16:creationId xmlns:a16="http://schemas.microsoft.com/office/drawing/2014/main" id="{E119CE3E-4F26-4B1C-8CCA-31FC12924981}"/>
              </a:ext>
            </a:extLst>
          </p:cNvPr>
          <p:cNvPicPr>
            <a:picLocks noGrp="1" noChangeAspect="1"/>
          </p:cNvPicPr>
          <p:nvPr>
            <p:ph idx="1"/>
          </p:nvPr>
        </p:nvPicPr>
        <p:blipFill>
          <a:blip r:embed="rId3"/>
          <a:stretch>
            <a:fillRect/>
          </a:stretch>
        </p:blipFill>
        <p:spPr>
          <a:xfrm>
            <a:off x="2592925" y="1676400"/>
            <a:ext cx="8364869" cy="3778250"/>
          </a:xfrm>
        </p:spPr>
      </p:pic>
      <p:sp>
        <p:nvSpPr>
          <p:cNvPr id="4" name="Slide Number Placeholder 3">
            <a:extLst>
              <a:ext uri="{FF2B5EF4-FFF2-40B4-BE49-F238E27FC236}">
                <a16:creationId xmlns:a16="http://schemas.microsoft.com/office/drawing/2014/main" id="{779FDE73-34B0-4859-98BB-16A78396EF6E}"/>
              </a:ext>
            </a:extLst>
          </p:cNvPr>
          <p:cNvSpPr>
            <a:spLocks noGrp="1"/>
          </p:cNvSpPr>
          <p:nvPr>
            <p:ph type="sldNum" sz="quarter" idx="12"/>
          </p:nvPr>
        </p:nvSpPr>
        <p:spPr/>
        <p:txBody>
          <a:bodyPr/>
          <a:lstStyle/>
          <a:p>
            <a:fld id="{93EA5974-C27A-495C-BA50-1CD3987349CB}" type="slidenum">
              <a:rPr lang="en-US" smtClean="0"/>
              <a:pPr/>
              <a:t>77</a:t>
            </a:fld>
            <a:endParaRPr lang="en-US"/>
          </a:p>
        </p:txBody>
      </p:sp>
      <p:sp>
        <p:nvSpPr>
          <p:cNvPr id="10" name="TextBox 9">
            <a:extLst>
              <a:ext uri="{FF2B5EF4-FFF2-40B4-BE49-F238E27FC236}">
                <a16:creationId xmlns:a16="http://schemas.microsoft.com/office/drawing/2014/main" id="{DF115D8B-8868-44AA-B1C9-13E68B89C5B7}"/>
              </a:ext>
            </a:extLst>
          </p:cNvPr>
          <p:cNvSpPr txBox="1"/>
          <p:nvPr/>
        </p:nvSpPr>
        <p:spPr>
          <a:xfrm>
            <a:off x="2592925" y="5772225"/>
            <a:ext cx="8911686" cy="1015663"/>
          </a:xfrm>
          <a:prstGeom prst="rect">
            <a:avLst/>
          </a:prstGeom>
          <a:noFill/>
        </p:spPr>
        <p:txBody>
          <a:bodyPr wrap="square">
            <a:spAutoFit/>
          </a:bodyPr>
          <a:lstStyle/>
          <a:p>
            <a:pPr algn="ctr"/>
            <a:r>
              <a:rPr lang="en-US" sz="2000" b="1" i="0">
                <a:solidFill>
                  <a:srgbClr val="009644"/>
                </a:solidFill>
                <a:effectLst/>
              </a:rPr>
              <a:t>KỸ NGHỆ PHẦN MỀM, THIẾT KẾ PHẦN MỀM VÀ KIẾN TRÚC PHẦN MỀM </a:t>
            </a:r>
          </a:p>
          <a:p>
            <a:pPr algn="ctr"/>
            <a:r>
              <a:rPr lang="en-US" sz="2000" b="1" i="0">
                <a:solidFill>
                  <a:srgbClr val="009644"/>
                </a:solidFill>
                <a:effectLst/>
              </a:rPr>
              <a:t>ĐAN XEN VÀO NHAU</a:t>
            </a:r>
            <a:r>
              <a:rPr lang="en-US" sz="2000" b="1">
                <a:solidFill>
                  <a:srgbClr val="009644"/>
                </a:solidFill>
              </a:rPr>
              <a:t> </a:t>
            </a:r>
            <a:br>
              <a:rPr lang="en-US" sz="2000" b="1">
                <a:solidFill>
                  <a:srgbClr val="009644"/>
                </a:solidFill>
              </a:rPr>
            </a:br>
            <a:endParaRPr lang="en-US" sz="2000" b="1">
              <a:solidFill>
                <a:srgbClr val="009644"/>
              </a:solidFill>
            </a:endParaRPr>
          </a:p>
        </p:txBody>
      </p:sp>
    </p:spTree>
    <p:extLst>
      <p:ext uri="{BB962C8B-B14F-4D97-AF65-F5344CB8AC3E}">
        <p14:creationId xmlns:p14="http://schemas.microsoft.com/office/powerpoint/2010/main" val="321387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F87408-A80E-4334-A413-536FBDDD435B}"/>
              </a:ext>
            </a:extLst>
          </p:cNvPr>
          <p:cNvSpPr>
            <a:spLocks noGrp="1"/>
          </p:cNvSpPr>
          <p:nvPr>
            <p:ph type="title"/>
          </p:nvPr>
        </p:nvSpPr>
        <p:spPr/>
        <p:txBody>
          <a:bodyPr>
            <a:normAutofit/>
          </a:bodyPr>
          <a:lstStyle/>
          <a:p>
            <a:r>
              <a:rPr lang="en-US" sz="2800" b="0" i="0">
                <a:solidFill>
                  <a:srgbClr val="CC0000"/>
                </a:solidFill>
                <a:effectLst/>
                <a:latin typeface="+mn-lt"/>
              </a:rPr>
              <a:t>Tại sao cần mô hình trong Kỹ nghệ yêu cầu?</a:t>
            </a:r>
            <a:endParaRPr lang="en-US" sz="4800">
              <a:latin typeface="+mn-lt"/>
            </a:endParaRPr>
          </a:p>
        </p:txBody>
      </p:sp>
      <p:sp>
        <p:nvSpPr>
          <p:cNvPr id="4" name="Content Placeholder 3">
            <a:extLst>
              <a:ext uri="{FF2B5EF4-FFF2-40B4-BE49-F238E27FC236}">
                <a16:creationId xmlns:a16="http://schemas.microsoft.com/office/drawing/2014/main" id="{8FA7E7A3-C4D3-46B5-88AC-9B14A7DE7668}"/>
              </a:ext>
            </a:extLst>
          </p:cNvPr>
          <p:cNvSpPr>
            <a:spLocks noGrp="1"/>
          </p:cNvSpPr>
          <p:nvPr>
            <p:ph idx="1"/>
          </p:nvPr>
        </p:nvSpPr>
        <p:spPr/>
        <p:txBody>
          <a:bodyPr/>
          <a:lstStyle/>
          <a:p>
            <a:endParaRPr lang="en-US"/>
          </a:p>
        </p:txBody>
      </p:sp>
      <p:sp>
        <p:nvSpPr>
          <p:cNvPr id="2" name="Slide Number Placeholder 1">
            <a:extLst>
              <a:ext uri="{FF2B5EF4-FFF2-40B4-BE49-F238E27FC236}">
                <a16:creationId xmlns:a16="http://schemas.microsoft.com/office/drawing/2014/main" id="{8F915CC3-28B5-4350-A990-78E8C40455F9}"/>
              </a:ext>
            </a:extLst>
          </p:cNvPr>
          <p:cNvSpPr>
            <a:spLocks noGrp="1"/>
          </p:cNvSpPr>
          <p:nvPr>
            <p:ph type="sldNum" sz="quarter" idx="12"/>
          </p:nvPr>
        </p:nvSpPr>
        <p:spPr/>
        <p:txBody>
          <a:bodyPr/>
          <a:lstStyle/>
          <a:p>
            <a:fld id="{93EA5974-C27A-495C-BA50-1CD3987349CB}" type="slidenum">
              <a:rPr lang="en-US" smtClean="0"/>
              <a:t>78</a:t>
            </a:fld>
            <a:endParaRPr lang="en-US"/>
          </a:p>
        </p:txBody>
      </p:sp>
    </p:spTree>
    <p:extLst>
      <p:ext uri="{BB962C8B-B14F-4D97-AF65-F5344CB8AC3E}">
        <p14:creationId xmlns:p14="http://schemas.microsoft.com/office/powerpoint/2010/main" val="8562296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EA3BB2-E261-4EA1-B227-B21E124A1F3B}"/>
              </a:ext>
            </a:extLst>
          </p:cNvPr>
          <p:cNvSpPr>
            <a:spLocks noGrp="1"/>
          </p:cNvSpPr>
          <p:nvPr>
            <p:ph type="sldNum" sz="quarter" idx="12"/>
          </p:nvPr>
        </p:nvSpPr>
        <p:spPr/>
        <p:txBody>
          <a:bodyPr/>
          <a:lstStyle/>
          <a:p>
            <a:fld id="{93EA5974-C27A-495C-BA50-1CD3987349CB}" type="slidenum">
              <a:rPr lang="en-US" smtClean="0"/>
              <a:pPr/>
              <a:t>79</a:t>
            </a:fld>
            <a:endParaRPr lang="en-US"/>
          </a:p>
        </p:txBody>
      </p:sp>
      <p:pic>
        <p:nvPicPr>
          <p:cNvPr id="6" name="Picture 2" descr="C:\Documents and Settings\Duc\Local Settings\Temporary Internet Files\Content.IE5\SY3ZUB94\MC900441902[1].wmf">
            <a:extLst>
              <a:ext uri="{FF2B5EF4-FFF2-40B4-BE49-F238E27FC236}">
                <a16:creationId xmlns:a16="http://schemas.microsoft.com/office/drawing/2014/main" id="{64DE92E5-50E9-41F1-8865-B614B6B62592}"/>
              </a:ext>
            </a:extLst>
          </p:cNvPr>
          <p:cNvPicPr>
            <a:picLocks noChangeAspect="1" noChangeArrowheads="1"/>
          </p:cNvPicPr>
          <p:nvPr/>
        </p:nvPicPr>
        <p:blipFill>
          <a:blip r:embed="rId2" cstate="print"/>
          <a:srcRect/>
          <a:stretch>
            <a:fillRect/>
          </a:stretch>
        </p:blipFill>
        <p:spPr bwMode="auto">
          <a:xfrm>
            <a:off x="3892550" y="1945934"/>
            <a:ext cx="1693863" cy="2367304"/>
          </a:xfrm>
          <a:prstGeom prst="rect">
            <a:avLst/>
          </a:prstGeom>
          <a:noFill/>
        </p:spPr>
      </p:pic>
    </p:spTree>
    <p:extLst>
      <p:ext uri="{BB962C8B-B14F-4D97-AF65-F5344CB8AC3E}">
        <p14:creationId xmlns:p14="http://schemas.microsoft.com/office/powerpoint/2010/main" val="553387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2373-0A30-4F36-BA2B-67124F15E8EB}"/>
              </a:ext>
            </a:extLst>
          </p:cNvPr>
          <p:cNvSpPr>
            <a:spLocks noGrp="1"/>
          </p:cNvSpPr>
          <p:nvPr>
            <p:ph type="title"/>
          </p:nvPr>
        </p:nvSpPr>
        <p:spPr/>
        <p:txBody>
          <a:bodyPr>
            <a:normAutofit fontScale="90000"/>
          </a:bodyPr>
          <a:lstStyle/>
          <a:p>
            <a:r>
              <a:rPr lang="en-US" b="1"/>
              <a:t>1.0 Đặt vấn đề về Requirement Engineering</a:t>
            </a:r>
            <a:br>
              <a:rPr lang="en-US" b="1"/>
            </a:br>
            <a:br>
              <a:rPr lang="en-US" sz="2700"/>
            </a:br>
            <a:r>
              <a:rPr lang="en-US" sz="2700" b="1">
                <a:solidFill>
                  <a:srgbClr val="00B050"/>
                </a:solidFill>
              </a:rPr>
              <a:t>Thế giới của các vấn đề và giải pháp máy móc</a:t>
            </a:r>
            <a:br>
              <a:rPr lang="en-US" sz="2700" b="1">
                <a:solidFill>
                  <a:srgbClr val="00B050"/>
                </a:solidFill>
              </a:rPr>
            </a:br>
            <a:endParaRPr lang="en-US" b="1">
              <a:solidFill>
                <a:srgbClr val="00B050"/>
              </a:solidFill>
            </a:endParaRPr>
          </a:p>
        </p:txBody>
      </p:sp>
      <p:sp>
        <p:nvSpPr>
          <p:cNvPr id="3" name="Content Placeholder 2">
            <a:extLst>
              <a:ext uri="{FF2B5EF4-FFF2-40B4-BE49-F238E27FC236}">
                <a16:creationId xmlns:a16="http://schemas.microsoft.com/office/drawing/2014/main" id="{B441D868-B783-4552-AB0E-CF583CA37FAD}"/>
              </a:ext>
            </a:extLst>
          </p:cNvPr>
          <p:cNvSpPr>
            <a:spLocks noGrp="1"/>
          </p:cNvSpPr>
          <p:nvPr>
            <p:ph idx="1"/>
          </p:nvPr>
        </p:nvSpPr>
        <p:spPr>
          <a:xfrm>
            <a:off x="2589212" y="2133601"/>
            <a:ext cx="8915400" cy="1866900"/>
          </a:xfrm>
        </p:spPr>
        <p:txBody>
          <a:bodyPr>
            <a:noAutofit/>
          </a:bodyPr>
          <a:lstStyle/>
          <a:p>
            <a:r>
              <a:rPr lang="vi-VN" sz="2000">
                <a:solidFill>
                  <a:srgbClr val="342170"/>
                </a:solidFill>
              </a:rPr>
              <a:t>Hệ thống: tập hợp các thành phần tương tác với nhau</a:t>
            </a:r>
            <a:r>
              <a:rPr lang="en-US" sz="2000">
                <a:solidFill>
                  <a:srgbClr val="342170"/>
                </a:solidFill>
                <a:latin typeface="Century" panose="02040604050505020304" pitchFamily="18" charset="0"/>
              </a:rPr>
              <a:t>, </a:t>
            </a:r>
            <a:r>
              <a:rPr lang="en-US" sz="2000" b="0" i="0">
                <a:solidFill>
                  <a:srgbClr val="342170"/>
                </a:solidFill>
                <a:effectLst/>
                <a:latin typeface="Century" panose="02040604050505020304" pitchFamily="18" charset="0"/>
              </a:rPr>
              <a:t>c</a:t>
            </a:r>
            <a:r>
              <a:rPr lang="en-US" sz="2000">
                <a:solidFill>
                  <a:srgbClr val="342170"/>
                </a:solidFill>
                <a:latin typeface="Century" panose="02040604050505020304" pitchFamily="18" charset="0"/>
              </a:rPr>
              <a:t>ó hai kiểu hệ thống</a:t>
            </a:r>
          </a:p>
          <a:p>
            <a:r>
              <a:rPr lang="vi-VN" sz="2000" b="1">
                <a:solidFill>
                  <a:srgbClr val="342170"/>
                </a:solidFill>
              </a:rPr>
              <a:t>System</a:t>
            </a:r>
            <a:r>
              <a:rPr lang="en-US" sz="2000" b="1">
                <a:solidFill>
                  <a:srgbClr val="342170"/>
                </a:solidFill>
                <a:latin typeface="Century" panose="02040604050505020304" pitchFamily="18" charset="0"/>
              </a:rPr>
              <a:t>-</a:t>
            </a:r>
            <a:r>
              <a:rPr lang="vi-VN" sz="2000" b="1">
                <a:solidFill>
                  <a:srgbClr val="342170"/>
                </a:solidFill>
              </a:rPr>
              <a:t>as-is: </a:t>
            </a:r>
            <a:r>
              <a:rPr lang="vi-VN" sz="2000">
                <a:solidFill>
                  <a:srgbClr val="342170"/>
                </a:solidFill>
              </a:rPr>
              <a:t>hệ thống tồn t</a:t>
            </a:r>
            <a:r>
              <a:rPr lang="en-US" sz="2000">
                <a:solidFill>
                  <a:srgbClr val="342170"/>
                </a:solidFill>
                <a:latin typeface="Century" panose="02040604050505020304" pitchFamily="18" charset="0"/>
              </a:rPr>
              <a:t>ạ</a:t>
            </a:r>
            <a:r>
              <a:rPr lang="vi-VN" sz="2000">
                <a:solidFill>
                  <a:srgbClr val="342170"/>
                </a:solidFill>
              </a:rPr>
              <a:t>i trước khi được thêm máy móc</a:t>
            </a:r>
            <a:r>
              <a:rPr lang="en-US" sz="2000">
                <a:solidFill>
                  <a:srgbClr val="342170"/>
                </a:solidFill>
                <a:latin typeface="Century" panose="02040604050505020304" pitchFamily="18" charset="0"/>
              </a:rPr>
              <a:t> </a:t>
            </a:r>
            <a:r>
              <a:rPr lang="vi-VN" sz="2000">
                <a:solidFill>
                  <a:srgbClr val="342170"/>
                </a:solidFill>
              </a:rPr>
              <a:t>vào</a:t>
            </a:r>
            <a:endParaRPr lang="en-US" sz="2000">
              <a:solidFill>
                <a:srgbClr val="342170"/>
              </a:solidFill>
              <a:latin typeface="Century" panose="02040604050505020304" pitchFamily="18" charset="0"/>
            </a:endParaRPr>
          </a:p>
          <a:p>
            <a:r>
              <a:rPr lang="vi-VN" sz="2000" b="1">
                <a:solidFill>
                  <a:srgbClr val="342170"/>
                </a:solidFill>
              </a:rPr>
              <a:t>System-to-be: </a:t>
            </a:r>
            <a:r>
              <a:rPr lang="vi-VN" sz="2000">
                <a:solidFill>
                  <a:srgbClr val="342170"/>
                </a:solidFill>
              </a:rPr>
              <a:t>hệ thống mà nên trở thành khi được gắn máy</a:t>
            </a:r>
            <a:r>
              <a:rPr lang="en-US" sz="2000">
                <a:solidFill>
                  <a:srgbClr val="342170"/>
                </a:solidFill>
                <a:latin typeface="Century" panose="02040604050505020304" pitchFamily="18" charset="0"/>
              </a:rPr>
              <a:t> </a:t>
            </a:r>
            <a:r>
              <a:rPr lang="vi-VN" sz="2000">
                <a:solidFill>
                  <a:srgbClr val="342170"/>
                </a:solidFill>
              </a:rPr>
              <a:t>móc vào </a:t>
            </a:r>
            <a:br>
              <a:rPr lang="vi-VN" sz="2000"/>
            </a:br>
            <a:br>
              <a:rPr lang="vi-VN" sz="2000"/>
            </a:br>
            <a:endParaRPr lang="en-US" sz="2000">
              <a:latin typeface="+mn-lt"/>
            </a:endParaRPr>
          </a:p>
        </p:txBody>
      </p:sp>
      <p:sp>
        <p:nvSpPr>
          <p:cNvPr id="4" name="Slide Number Placeholder 3">
            <a:extLst>
              <a:ext uri="{FF2B5EF4-FFF2-40B4-BE49-F238E27FC236}">
                <a16:creationId xmlns:a16="http://schemas.microsoft.com/office/drawing/2014/main" id="{58CF53B0-708D-45F7-BDD7-739813809F7F}"/>
              </a:ext>
            </a:extLst>
          </p:cNvPr>
          <p:cNvSpPr>
            <a:spLocks noGrp="1"/>
          </p:cNvSpPr>
          <p:nvPr>
            <p:ph type="sldNum" sz="quarter" idx="12"/>
          </p:nvPr>
        </p:nvSpPr>
        <p:spPr/>
        <p:txBody>
          <a:bodyPr/>
          <a:lstStyle/>
          <a:p>
            <a:fld id="{93EA5974-C27A-495C-BA50-1CD3987349CB}" type="slidenum">
              <a:rPr lang="en-US" smtClean="0"/>
              <a:pPr/>
              <a:t>8</a:t>
            </a:fld>
            <a:endParaRPr lang="en-US"/>
          </a:p>
        </p:txBody>
      </p:sp>
      <p:pic>
        <p:nvPicPr>
          <p:cNvPr id="10" name="Picture 9">
            <a:extLst>
              <a:ext uri="{FF2B5EF4-FFF2-40B4-BE49-F238E27FC236}">
                <a16:creationId xmlns:a16="http://schemas.microsoft.com/office/drawing/2014/main" id="{516DD03B-FA25-437C-9FE1-9905D88CC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0358" y="3759831"/>
            <a:ext cx="2631284" cy="1227933"/>
          </a:xfrm>
          <a:prstGeom prst="rect">
            <a:avLst/>
          </a:prstGeom>
        </p:spPr>
      </p:pic>
      <p:pic>
        <p:nvPicPr>
          <p:cNvPr id="12" name="Picture 11">
            <a:extLst>
              <a:ext uri="{FF2B5EF4-FFF2-40B4-BE49-F238E27FC236}">
                <a16:creationId xmlns:a16="http://schemas.microsoft.com/office/drawing/2014/main" id="{2F241D39-DD7B-4C22-A335-851FE4486509}"/>
              </a:ext>
            </a:extLst>
          </p:cNvPr>
          <p:cNvPicPr>
            <a:picLocks noChangeAspect="1"/>
          </p:cNvPicPr>
          <p:nvPr/>
        </p:nvPicPr>
        <p:blipFill>
          <a:blip r:embed="rId3"/>
          <a:stretch>
            <a:fillRect/>
          </a:stretch>
        </p:blipFill>
        <p:spPr>
          <a:xfrm>
            <a:off x="7940675" y="3722177"/>
            <a:ext cx="3324225" cy="2792923"/>
          </a:xfrm>
          <a:prstGeom prst="rect">
            <a:avLst/>
          </a:prstGeom>
        </p:spPr>
      </p:pic>
      <p:sp>
        <p:nvSpPr>
          <p:cNvPr id="16" name="TextBox 15">
            <a:extLst>
              <a:ext uri="{FF2B5EF4-FFF2-40B4-BE49-F238E27FC236}">
                <a16:creationId xmlns:a16="http://schemas.microsoft.com/office/drawing/2014/main" id="{39C0A9E5-92BD-4897-8A22-E6FD425B58AA}"/>
              </a:ext>
            </a:extLst>
          </p:cNvPr>
          <p:cNvSpPr txBox="1"/>
          <p:nvPr/>
        </p:nvSpPr>
        <p:spPr>
          <a:xfrm>
            <a:off x="3049191" y="4135950"/>
            <a:ext cx="1731167" cy="369332"/>
          </a:xfrm>
          <a:prstGeom prst="rect">
            <a:avLst/>
          </a:prstGeom>
          <a:noFill/>
        </p:spPr>
        <p:txBody>
          <a:bodyPr wrap="square">
            <a:spAutoFit/>
          </a:bodyPr>
          <a:lstStyle/>
          <a:p>
            <a:r>
              <a:rPr lang="vi-VN" sz="1800" b="1">
                <a:solidFill>
                  <a:srgbClr val="342170"/>
                </a:solidFill>
              </a:rPr>
              <a:t>System-as-is</a:t>
            </a:r>
            <a:r>
              <a:rPr lang="en-US" sz="1800" b="1">
                <a:solidFill>
                  <a:srgbClr val="342170"/>
                </a:solidFill>
              </a:rPr>
              <a:t>:</a:t>
            </a:r>
            <a:r>
              <a:rPr lang="vi-VN" sz="1800" b="1">
                <a:solidFill>
                  <a:srgbClr val="342170"/>
                </a:solidFill>
              </a:rPr>
              <a:t> </a:t>
            </a:r>
            <a:endParaRPr lang="en-US"/>
          </a:p>
        </p:txBody>
      </p:sp>
      <p:sp>
        <p:nvSpPr>
          <p:cNvPr id="17" name="TextBox 16">
            <a:extLst>
              <a:ext uri="{FF2B5EF4-FFF2-40B4-BE49-F238E27FC236}">
                <a16:creationId xmlns:a16="http://schemas.microsoft.com/office/drawing/2014/main" id="{E8A80B5E-B97F-4FCD-A855-DD63BBD2A453}"/>
              </a:ext>
            </a:extLst>
          </p:cNvPr>
          <p:cNvSpPr txBox="1"/>
          <p:nvPr/>
        </p:nvSpPr>
        <p:spPr>
          <a:xfrm>
            <a:off x="3049191" y="5623341"/>
            <a:ext cx="2051447" cy="369332"/>
          </a:xfrm>
          <a:prstGeom prst="rect">
            <a:avLst/>
          </a:prstGeom>
          <a:noFill/>
        </p:spPr>
        <p:txBody>
          <a:bodyPr wrap="square">
            <a:spAutoFit/>
          </a:bodyPr>
          <a:lstStyle/>
          <a:p>
            <a:r>
              <a:rPr lang="vi-VN" sz="1800" b="1">
                <a:solidFill>
                  <a:srgbClr val="342170"/>
                </a:solidFill>
              </a:rPr>
              <a:t>System-</a:t>
            </a:r>
            <a:r>
              <a:rPr lang="en-US" sz="1800" b="1">
                <a:solidFill>
                  <a:srgbClr val="342170"/>
                </a:solidFill>
              </a:rPr>
              <a:t>to-be</a:t>
            </a:r>
            <a:r>
              <a:rPr lang="vi-VN" sz="1800" b="1">
                <a:solidFill>
                  <a:srgbClr val="342170"/>
                </a:solidFill>
              </a:rPr>
              <a:t>: </a:t>
            </a:r>
            <a:endParaRPr lang="en-US"/>
          </a:p>
        </p:txBody>
      </p:sp>
      <p:pic>
        <p:nvPicPr>
          <p:cNvPr id="19" name="Picture 18">
            <a:extLst>
              <a:ext uri="{FF2B5EF4-FFF2-40B4-BE49-F238E27FC236}">
                <a16:creationId xmlns:a16="http://schemas.microsoft.com/office/drawing/2014/main" id="{40C0B506-FA78-4FE7-9C69-BA14CAB4DD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7815" y="5190545"/>
            <a:ext cx="2023877" cy="1120684"/>
          </a:xfrm>
          <a:prstGeom prst="rect">
            <a:avLst/>
          </a:prstGeom>
        </p:spPr>
      </p:pic>
    </p:spTree>
    <p:extLst>
      <p:ext uri="{BB962C8B-B14F-4D97-AF65-F5344CB8AC3E}">
        <p14:creationId xmlns:p14="http://schemas.microsoft.com/office/powerpoint/2010/main" val="470990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DABB-B1A4-460C-9E58-F569F55692A7}"/>
              </a:ext>
            </a:extLst>
          </p:cNvPr>
          <p:cNvSpPr>
            <a:spLocks noGrp="1"/>
          </p:cNvSpPr>
          <p:nvPr>
            <p:ph type="title"/>
          </p:nvPr>
        </p:nvSpPr>
        <p:spPr/>
        <p:txBody>
          <a:bodyPr/>
          <a:lstStyle/>
          <a:p>
            <a:r>
              <a:rPr lang="en-US"/>
              <a:t>1.1 </a:t>
            </a:r>
            <a:r>
              <a:rPr lang="en-US" sz="3600" b="1"/>
              <a:t>Kiến thức cơ bản - </a:t>
            </a:r>
            <a:r>
              <a:rPr lang="en-US"/>
              <a:t>Giới thiệu</a:t>
            </a:r>
          </a:p>
        </p:txBody>
      </p:sp>
      <p:sp>
        <p:nvSpPr>
          <p:cNvPr id="3" name="Content Placeholder 2">
            <a:extLst>
              <a:ext uri="{FF2B5EF4-FFF2-40B4-BE49-F238E27FC236}">
                <a16:creationId xmlns:a16="http://schemas.microsoft.com/office/drawing/2014/main" id="{0DD9CA51-A717-48CA-9F39-DD1519527430}"/>
              </a:ext>
            </a:extLst>
          </p:cNvPr>
          <p:cNvSpPr>
            <a:spLocks noGrp="1"/>
          </p:cNvSpPr>
          <p:nvPr>
            <p:ph idx="1"/>
          </p:nvPr>
        </p:nvSpPr>
        <p:spPr/>
        <p:txBody>
          <a:bodyPr>
            <a:normAutofit/>
          </a:bodyPr>
          <a:lstStyle/>
          <a:p>
            <a:r>
              <a:rPr lang="en-US" sz="2400"/>
              <a:t>Phát triển phần mềm ngày nay chịu tác động rất lớn từ nhiều yếu tố</a:t>
            </a:r>
          </a:p>
          <a:p>
            <a:pPr lvl="1"/>
            <a:r>
              <a:rPr lang="en-US" sz="2000"/>
              <a:t>Độ phức tạp của hệ thống không xác định trước</a:t>
            </a:r>
          </a:p>
          <a:p>
            <a:pPr lvl="1"/>
            <a:r>
              <a:rPr lang="en-US" sz="2000"/>
              <a:t>Phát triển dựa trên các thành phần có sẵn</a:t>
            </a:r>
          </a:p>
          <a:p>
            <a:pPr lvl="1"/>
            <a:r>
              <a:rPr lang="en-US" sz="2000"/>
              <a:t>Thời gian phát triển ngắn, phát hành nhanh chóng trên toàn cầu</a:t>
            </a:r>
          </a:p>
          <a:p>
            <a:pPr lvl="1"/>
            <a:r>
              <a:rPr lang="en-US" sz="2000"/>
              <a:t>Chi phí và giá thành thấp</a:t>
            </a:r>
          </a:p>
          <a:p>
            <a:endParaRPr lang="en-US" sz="2400"/>
          </a:p>
          <a:p>
            <a:endParaRPr lang="en-US" sz="2400"/>
          </a:p>
          <a:p>
            <a:endParaRPr lang="en-US" sz="2400"/>
          </a:p>
        </p:txBody>
      </p:sp>
      <p:sp>
        <p:nvSpPr>
          <p:cNvPr id="4" name="Slide Number Placeholder 3">
            <a:extLst>
              <a:ext uri="{FF2B5EF4-FFF2-40B4-BE49-F238E27FC236}">
                <a16:creationId xmlns:a16="http://schemas.microsoft.com/office/drawing/2014/main" id="{DBDE863A-20D4-4975-8D59-D66923C559D7}"/>
              </a:ext>
            </a:extLst>
          </p:cNvPr>
          <p:cNvSpPr>
            <a:spLocks noGrp="1"/>
          </p:cNvSpPr>
          <p:nvPr>
            <p:ph type="sldNum" sz="quarter" idx="12"/>
          </p:nvPr>
        </p:nvSpPr>
        <p:spPr/>
        <p:txBody>
          <a:bodyPr/>
          <a:lstStyle/>
          <a:p>
            <a:fld id="{93EA5974-C27A-495C-BA50-1CD3987349CB}" type="slidenum">
              <a:rPr lang="en-US" smtClean="0"/>
              <a:pPr/>
              <a:t>9</a:t>
            </a:fld>
            <a:endParaRPr lang="en-US"/>
          </a:p>
        </p:txBody>
      </p:sp>
    </p:spTree>
    <p:extLst>
      <p:ext uri="{BB962C8B-B14F-4D97-AF65-F5344CB8AC3E}">
        <p14:creationId xmlns:p14="http://schemas.microsoft.com/office/powerpoint/2010/main" val="112704048"/>
      </p:ext>
    </p:extLst>
  </p:cSld>
  <p:clrMapOvr>
    <a:masterClrMapping/>
  </p:clrMapOvr>
</p:sld>
</file>

<file path=ppt/theme/theme1.xml><?xml version="1.0" encoding="utf-8"?>
<a:theme xmlns:a="http://schemas.openxmlformats.org/drawingml/2006/main" name="Wisp">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UIT">
      <a:majorFont>
        <a:latin typeface="Segoe UI"/>
        <a:ea typeface=""/>
        <a:cs typeface=""/>
      </a:majorFont>
      <a:minorFont>
        <a:latin typeface="Segoe UI"/>
        <a:ea typeface=""/>
        <a:cs typeface=""/>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3211</TotalTime>
  <Words>7906</Words>
  <Application>Microsoft Office PowerPoint</Application>
  <PresentationFormat>Widescreen</PresentationFormat>
  <Paragraphs>699</Paragraphs>
  <Slides>79</Slides>
  <Notes>42</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79</vt:i4>
      </vt:variant>
    </vt:vector>
  </HeadingPairs>
  <TitlesOfParts>
    <vt:vector size="103" baseType="lpstr">
      <vt:lpstr>AdvOT9d60b855.B</vt:lpstr>
      <vt:lpstr>AdvOTf9433e2d</vt:lpstr>
      <vt:lpstr>Arial</vt:lpstr>
      <vt:lpstr>Calibri</vt:lpstr>
      <vt:lpstr>Century</vt:lpstr>
      <vt:lpstr>Comic Sans MS</vt:lpstr>
      <vt:lpstr>FrutigerLTStd-Bold</vt:lpstr>
      <vt:lpstr>FrutigerLTStd-BoldCn</vt:lpstr>
      <vt:lpstr>FrutigerLTStd-Light</vt:lpstr>
      <vt:lpstr>FrutigerLTStd-LightItalic</vt:lpstr>
      <vt:lpstr>Helvetica-Bold</vt:lpstr>
      <vt:lpstr>MinionPro-Regular</vt:lpstr>
      <vt:lpstr>MyriadPro-It</vt:lpstr>
      <vt:lpstr>Roboto</vt:lpstr>
      <vt:lpstr>Roboto Bk</vt:lpstr>
      <vt:lpstr>Segoe UI</vt:lpstr>
      <vt:lpstr>Symbol</vt:lpstr>
      <vt:lpstr>Tahoma</vt:lpstr>
      <vt:lpstr>Times New Roman</vt:lpstr>
      <vt:lpstr>TimesNewRoman</vt:lpstr>
      <vt:lpstr>Times-Roman</vt:lpstr>
      <vt:lpstr>Wingdings</vt:lpstr>
      <vt:lpstr>Wingdings 3</vt:lpstr>
      <vt:lpstr>Wisp</vt:lpstr>
      <vt:lpstr>KỸ THUẬT PHÂN TÍCH YÊU CẦU</vt:lpstr>
      <vt:lpstr>GIỚI THIỆU MÔN HỌC</vt:lpstr>
      <vt:lpstr>MỤC TIÊU MÔN HỌC  Sinh viên có khả năng:</vt:lpstr>
      <vt:lpstr>NỘI DUNG</vt:lpstr>
      <vt:lpstr>1.0 Đặt vấn đề về Requirement Engineering  Thế giới của các vấn đề và giải pháp máy móc </vt:lpstr>
      <vt:lpstr>1.0 Đặt vấn đề về Requirement Engineering  Thế giới của các vấn đề và giải pháp máy móc </vt:lpstr>
      <vt:lpstr>1.0 Đặt vấn đề về Requirement Engineering  Thế giới của các vấn đề và giải pháp máy móc </vt:lpstr>
      <vt:lpstr>1.0 Đặt vấn đề về Requirement Engineering  Thế giới của các vấn đề và giải pháp máy móc </vt:lpstr>
      <vt:lpstr>1.1 Kiến thức cơ bản - Giới thiệu</vt:lpstr>
      <vt:lpstr>1.2 Kiến thức cơ bản- Nội dung</vt:lpstr>
      <vt:lpstr>1.2.1 Yêu cầu (Requirements)</vt:lpstr>
      <vt:lpstr>1.2.1 Yêu cầu (Requirements)</vt:lpstr>
      <vt:lpstr>1.2.1 Yêu cầu (Requirements)</vt:lpstr>
      <vt:lpstr>1.2.1 Yêu cầu (Requirements) Phân loại yêu cầu</vt:lpstr>
      <vt:lpstr>1.2.1 Yêu cầu (Requirements) Phân loại yêu cầu</vt:lpstr>
      <vt:lpstr>1.2.1 Yêu cầu (Requirements)</vt:lpstr>
      <vt:lpstr>1.2.2 Kỹ nghệ yêu cầu (RE)</vt:lpstr>
      <vt:lpstr>1.2.2 Kỹ nghệ yêu cầu (RE)</vt:lpstr>
      <vt:lpstr>1.2.2 Kỹ nghệ yêu cầu (RE)</vt:lpstr>
      <vt:lpstr>1.2.2 Kỹ nghệ yêu cầu (RE)</vt:lpstr>
      <vt:lpstr>1.2.2 Kỹ nghệ yêu cầu (RE)</vt:lpstr>
      <vt:lpstr>1.2.3 Ranh giới (Boundary)</vt:lpstr>
      <vt:lpstr>1.2.3 Ranh giới (Boundary)</vt:lpstr>
      <vt:lpstr>1.2.3 Ranh giới (Boundary)</vt:lpstr>
      <vt:lpstr>1.2.3 Ranh giới (Boundary)</vt:lpstr>
      <vt:lpstr>1.2.3 Ranh giới (Boundary)</vt:lpstr>
      <vt:lpstr>1.2.3 Ranh giới (Boundary)</vt:lpstr>
      <vt:lpstr>1.2.3 Ranh giới (Boundary)</vt:lpstr>
      <vt:lpstr>1.2.3 Ranh giới (Boundary)</vt:lpstr>
      <vt:lpstr>1.2.3 Ranh giới (Boundary)</vt:lpstr>
      <vt:lpstr>1.2.4 Các bên liên quan (StakeHolder)</vt:lpstr>
      <vt:lpstr>1.2.4 Các bên liên quan (StakeHolder)</vt:lpstr>
      <vt:lpstr>1.2.5 Business Analysis - Riquirements Engineering</vt:lpstr>
      <vt:lpstr>1.2.5 Business Analysis - Riquirements Engineering</vt:lpstr>
      <vt:lpstr>1.2.5 Business Analysis - Riquirements Engineering</vt:lpstr>
      <vt:lpstr>1.2.5 Business Analysis - Riquirements Engineering</vt:lpstr>
      <vt:lpstr>1.2.5 Business Analysis - Riquirements Engineering</vt:lpstr>
      <vt:lpstr>1.2.5 Business Analysis - Riquirements Engineering</vt:lpstr>
      <vt:lpstr>1.2.6 Phân tích yêu cầu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1.2.7 Rủi ro khi phân tích yêu cầu</vt:lpstr>
      <vt:lpstr>1.2.8 Tài liệu yêu cầu</vt:lpstr>
      <vt:lpstr>1.2.7 Tài liệu yêu cầu</vt:lpstr>
      <vt:lpstr>Tại sao cần mô hình trong Kỹ nghệ yêu cầu?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PHÂN TÍCH YÊU CẦU</dc:title>
  <dc:creator>Trinh Dong NGUYEN</dc:creator>
  <cp:lastModifiedBy>Trinh Dong NGUYEN</cp:lastModifiedBy>
  <cp:revision>191</cp:revision>
  <dcterms:created xsi:type="dcterms:W3CDTF">2021-08-13T01:21:59Z</dcterms:created>
  <dcterms:modified xsi:type="dcterms:W3CDTF">2021-09-13T02:03:30Z</dcterms:modified>
</cp:coreProperties>
</file>