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32"/>
  </p:notesMasterIdLst>
  <p:sldIdLst>
    <p:sldId id="325" r:id="rId2"/>
    <p:sldId id="326" r:id="rId3"/>
    <p:sldId id="327" r:id="rId4"/>
    <p:sldId id="373" r:id="rId5"/>
    <p:sldId id="328" r:id="rId6"/>
    <p:sldId id="367" r:id="rId7"/>
    <p:sldId id="256" r:id="rId8"/>
    <p:sldId id="358" r:id="rId9"/>
    <p:sldId id="359" r:id="rId10"/>
    <p:sldId id="360" r:id="rId11"/>
    <p:sldId id="361" r:id="rId12"/>
    <p:sldId id="372" r:id="rId13"/>
    <p:sldId id="322" r:id="rId14"/>
    <p:sldId id="270" r:id="rId15"/>
    <p:sldId id="305" r:id="rId16"/>
    <p:sldId id="308" r:id="rId17"/>
    <p:sldId id="319" r:id="rId18"/>
    <p:sldId id="323" r:id="rId19"/>
    <p:sldId id="309" r:id="rId20"/>
    <p:sldId id="320" r:id="rId21"/>
    <p:sldId id="324" r:id="rId22"/>
    <p:sldId id="311" r:id="rId23"/>
    <p:sldId id="313" r:id="rId24"/>
    <p:sldId id="314" r:id="rId25"/>
    <p:sldId id="315" r:id="rId26"/>
    <p:sldId id="316" r:id="rId27"/>
    <p:sldId id="318" r:id="rId28"/>
    <p:sldId id="310" r:id="rId29"/>
    <p:sldId id="374"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78" autoAdjust="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7C4C38-FF99-4D57-A144-2BCBC34592F8}" type="datetimeFigureOut">
              <a:rPr lang="en-US" smtClean="0"/>
              <a:pPr/>
              <a:t>9/5/2017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5A9A8-1E0C-4E36-AD55-BE48C1ACDFB9}" type="slidenum">
              <a:rPr lang="en-US" smtClean="0"/>
              <a:pPr/>
              <a:t>‹#›</a:t>
            </a:fld>
            <a:endParaRPr lang="en-US"/>
          </a:p>
        </p:txBody>
      </p:sp>
    </p:spTree>
    <p:extLst>
      <p:ext uri="{BB962C8B-B14F-4D97-AF65-F5344CB8AC3E}">
        <p14:creationId xmlns:p14="http://schemas.microsoft.com/office/powerpoint/2010/main" val="255491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vi.wikipedia.org/w/index.php?title=Marketplace&amp;action=edit&amp;redlink=1" TargetMode="External"/><Relationship Id="rId13" Type="http://schemas.openxmlformats.org/officeDocument/2006/relationships/hyperlink" Target="http://vi.wikipedia.org/w/index.php?title=Ng%C6%B0%E1%BB%9Di_d%C3%B9ng&amp;action=edit&amp;redlink=1" TargetMode="External"/><Relationship Id="rId18" Type="http://schemas.openxmlformats.org/officeDocument/2006/relationships/hyperlink" Target="http://vi.wikipedia.org/wiki/Ph%E1%BA%A7n_m%E1%BB%81m" TargetMode="External"/><Relationship Id="rId3" Type="http://schemas.openxmlformats.org/officeDocument/2006/relationships/hyperlink" Target="http://vi.wikipedia.org/wiki/H%E1%BB%87_%C4%91i%E1%BB%81u_h%C3%A0nh" TargetMode="External"/><Relationship Id="rId7" Type="http://schemas.openxmlformats.org/officeDocument/2006/relationships/hyperlink" Target="http://vi.wikipedia.org/wiki/Windows_Mobile" TargetMode="External"/><Relationship Id="rId12" Type="http://schemas.openxmlformats.org/officeDocument/2006/relationships/hyperlink" Target="http://vi.wikipedia.org/w/index.php?title=C%C3%B3_ph%C3%AD&amp;action=edit&amp;redlink=1" TargetMode="External"/><Relationship Id="rId17" Type="http://schemas.openxmlformats.org/officeDocument/2006/relationships/hyperlink" Target="http://vi.wikipedia.org/wiki/Ph%E1%BA%A7n_c%E1%BB%A9ng" TargetMode="External"/><Relationship Id="rId2" Type="http://schemas.openxmlformats.org/officeDocument/2006/relationships/slide" Target="../slides/slide18.xml"/><Relationship Id="rId16" Type="http://schemas.openxmlformats.org/officeDocument/2006/relationships/hyperlink" Target="http://vi.wikipedia.org/w/index.php?title=Giao_di%E1%BB%87n_ng%C6%B0%E1%BB%9Di_d%C3%B9ng&amp;action=edit&amp;redlink=1" TargetMode="External"/><Relationship Id="rId1" Type="http://schemas.openxmlformats.org/officeDocument/2006/relationships/notesMaster" Target="../notesMasters/notesMaster1.xml"/><Relationship Id="rId6" Type="http://schemas.openxmlformats.org/officeDocument/2006/relationships/hyperlink" Target="http://vi.wikipedia.org/w/index.php?title=N%E1%BB%81n_t%E1%BA%A3ng&amp;action=edit&amp;redlink=1" TargetMode="External"/><Relationship Id="rId11" Type="http://schemas.openxmlformats.org/officeDocument/2006/relationships/hyperlink" Target="http://vi.wikipedia.org/w/index.php?title=Mi%E1%BB%85n_ph%C3%AD&amp;action=edit&amp;redlink=1" TargetMode="External"/><Relationship Id="rId5" Type="http://schemas.openxmlformats.org/officeDocument/2006/relationships/hyperlink" Target="http://vi.wikipedia.org/wiki/%C4%90i%E1%BB%87n_tho%E1%BA%A1i_th%C3%B4ng_minh" TargetMode="External"/><Relationship Id="rId15" Type="http://schemas.openxmlformats.org/officeDocument/2006/relationships/hyperlink" Target="http://vi.wikipedia.org/wiki/Windows_Phone#cite_note-1" TargetMode="External"/><Relationship Id="rId10" Type="http://schemas.openxmlformats.org/officeDocument/2006/relationships/hyperlink" Target="http://vi.wikipedia.org/wiki/S%E1%BA%A3n_ph%E1%BA%A9m" TargetMode="External"/><Relationship Id="rId4" Type="http://schemas.openxmlformats.org/officeDocument/2006/relationships/hyperlink" Target="http://vi.wikipedia.org/wiki/Microsoft" TargetMode="External"/><Relationship Id="rId9" Type="http://schemas.openxmlformats.org/officeDocument/2006/relationships/hyperlink" Target="http://vi.wikipedia.org/w/index.php?title=Nh%C3%A0_ph%C3%A1t_tri%E1%BB%83n&amp;action=edit&amp;redlink=1" TargetMode="External"/><Relationship Id="rId14" Type="http://schemas.openxmlformats.org/officeDocument/2006/relationships/hyperlink" Target="http://vi.wikipedia.org/wiki/Ch%C3%A2u_%C3%81"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vi.wikipedia.org/wiki/Twitter" TargetMode="External"/><Relationship Id="rId13" Type="http://schemas.openxmlformats.org/officeDocument/2006/relationships/hyperlink" Target="http://vi.wikipedia.org/wiki/Bada_(h%E1%BB%87_%C4%91i%E1%BB%81u_h%C3%A0nh)#cite_note-Samsung_unveils_new_smartphone_platform_bada-5" TargetMode="External"/><Relationship Id="rId18" Type="http://schemas.openxmlformats.org/officeDocument/2006/relationships/hyperlink" Target="http://vi.wikipedia.org/wiki/Bada_(h%E1%BB%87_%C4%91i%E1%BB%81u_h%C3%A0nh)#cite_note-8" TargetMode="External"/><Relationship Id="rId3" Type="http://schemas.openxmlformats.org/officeDocument/2006/relationships/hyperlink" Target="http://vi.wikipedia.org/wiki/Ti%E1%BA%BFng_H%C3%A0n" TargetMode="External"/><Relationship Id="rId7" Type="http://schemas.openxmlformats.org/officeDocument/2006/relationships/hyperlink" Target="http://vi.wikipedia.org/wiki/Bada_(h%E1%BB%87_%C4%91i%E1%BB%81u_h%C3%A0nh)#cite_note-4" TargetMode="External"/><Relationship Id="rId12" Type="http://schemas.openxmlformats.org/officeDocument/2006/relationships/hyperlink" Target="http://vi.wikipedia.org/w/index.php?title=Blockbuster&amp;action=edit&amp;redlink=1" TargetMode="External"/><Relationship Id="rId17" Type="http://schemas.openxmlformats.org/officeDocument/2006/relationships/hyperlink" Target="http://vi.wikipedia.org/wiki/Bada_(h%E1%BB%87_%C4%91i%E1%BB%81u_h%C3%A0nh)#cite_note-7" TargetMode="External"/><Relationship Id="rId2" Type="http://schemas.openxmlformats.org/officeDocument/2006/relationships/slide" Target="../slides/slide19.xml"/><Relationship Id="rId16" Type="http://schemas.openxmlformats.org/officeDocument/2006/relationships/hyperlink" Target="http://vi.wikipedia.org/wiki/Bada_(h%E1%BB%87_%C4%91i%E1%BB%81u_h%C3%A0nh)#cite_note-Asphalt_5_on_a_bada_phone-6" TargetMode="External"/><Relationship Id="rId1" Type="http://schemas.openxmlformats.org/officeDocument/2006/relationships/notesMaster" Target="../notesMasters/notesMaster1.xml"/><Relationship Id="rId6" Type="http://schemas.openxmlformats.org/officeDocument/2006/relationships/hyperlink" Target="http://vi.wikipedia.org/wiki/Bada_(h%E1%BB%87_%C4%91i%E1%BB%81u_h%C3%A0nh)#cite_note-3" TargetMode="External"/><Relationship Id="rId11" Type="http://schemas.openxmlformats.org/officeDocument/2006/relationships/hyperlink" Target="http://vi.wikipedia.org/wiki/Gameloft" TargetMode="External"/><Relationship Id="rId5" Type="http://schemas.openxmlformats.org/officeDocument/2006/relationships/hyperlink" Target="http://vi.wikipedia.org/wiki/Bi%E1%BB%83n" TargetMode="External"/><Relationship Id="rId15" Type="http://schemas.openxmlformats.org/officeDocument/2006/relationships/hyperlink" Target="http://vi.wikipedia.org/w/index.php?title=Asphalt_5&amp;action=edit&amp;redlink=1" TargetMode="External"/><Relationship Id="rId10" Type="http://schemas.openxmlformats.org/officeDocument/2006/relationships/hyperlink" Target="http://vi.wikipedia.org/wiki/Capcom" TargetMode="External"/><Relationship Id="rId4" Type="http://schemas.openxmlformats.org/officeDocument/2006/relationships/hyperlink" Target="http://vi.wikipedia.org/wiki/%C4%90%E1%BA%A1i_d%C6%B0%C6%A1ng" TargetMode="External"/><Relationship Id="rId9" Type="http://schemas.openxmlformats.org/officeDocument/2006/relationships/hyperlink" Target="http://vi.wikipedia.org/wiki/Electronic_Arts" TargetMode="External"/><Relationship Id="rId14" Type="http://schemas.openxmlformats.org/officeDocument/2006/relationships/hyperlink" Target="http://vi.wikipedia.org/w/index.php?title=Samsung_S8500&amp;action=edit&amp;redlink=1"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vi.wikipedia.org/wiki/M%C3%A1y_t%C3%ADnh_b%E1%BA%A3ng" TargetMode="External"/><Relationship Id="rId13" Type="http://schemas.openxmlformats.org/officeDocument/2006/relationships/hyperlink" Target="http://vi.wikipedia.org/wiki/Tizen#cite_note-5" TargetMode="External"/><Relationship Id="rId3" Type="http://schemas.openxmlformats.org/officeDocument/2006/relationships/hyperlink" Target="http://en.wikipedia.org/wiki/Help:IPA_for_English" TargetMode="External"/><Relationship Id="rId7" Type="http://schemas.openxmlformats.org/officeDocument/2006/relationships/hyperlink" Target="http://vi.wikipedia.org/wiki/%C4%90i%E1%BB%87n_tho%E1%BA%A1i_th%C3%B4ng_minh" TargetMode="External"/><Relationship Id="rId12" Type="http://schemas.openxmlformats.org/officeDocument/2006/relationships/hyperlink" Target="http://vi.wikipedia.org/wiki/Tizen#cite_note-4" TargetMode="External"/><Relationship Id="rId17" Type="http://schemas.openxmlformats.org/officeDocument/2006/relationships/hyperlink" Target="http://vi.wikipedia.org/wiki/Tizen#cite_note-6" TargetMode="External"/><Relationship Id="rId2" Type="http://schemas.openxmlformats.org/officeDocument/2006/relationships/slide" Target="../slides/slide20.xml"/><Relationship Id="rId16" Type="http://schemas.openxmlformats.org/officeDocument/2006/relationships/hyperlink" Target="http://vi.wikipedia.org/wiki/Samsung_ZEQ_9000" TargetMode="External"/><Relationship Id="rId1" Type="http://schemas.openxmlformats.org/officeDocument/2006/relationships/notesMaster" Target="../notesMasters/notesMaster1.xml"/><Relationship Id="rId6" Type="http://schemas.openxmlformats.org/officeDocument/2006/relationships/hyperlink" Target="http://vi.wikipedia.org/wiki/H%E1%BA%A1t_nh%C3%A2n_Linux" TargetMode="External"/><Relationship Id="rId11" Type="http://schemas.openxmlformats.org/officeDocument/2006/relationships/hyperlink" Target="http://vi.wikipedia.org/wiki/Intel" TargetMode="External"/><Relationship Id="rId5" Type="http://schemas.openxmlformats.org/officeDocument/2006/relationships/hyperlink" Target="http://vi.wikipedia.org/wiki/H%E1%BB%87_%C4%91i%E1%BB%81u_h%C3%A0nh" TargetMode="External"/><Relationship Id="rId15" Type="http://schemas.openxmlformats.org/officeDocument/2006/relationships/hyperlink" Target="http://vi.wikipedia.org/wiki/Bada" TargetMode="External"/><Relationship Id="rId10" Type="http://schemas.openxmlformats.org/officeDocument/2006/relationships/hyperlink" Target="http://vi.wikipedia.org/wiki/Samsung" TargetMode="External"/><Relationship Id="rId4" Type="http://schemas.openxmlformats.org/officeDocument/2006/relationships/hyperlink" Target="http://en.wikipedia.org/wiki/Wikipedia:IPA_for_English#Key" TargetMode="External"/><Relationship Id="rId9" Type="http://schemas.openxmlformats.org/officeDocument/2006/relationships/hyperlink" Target="http://vi.wikipedia.org/w/index.php?title=Linux_Foundation&amp;action=edit&amp;redlink=1" TargetMode="External"/><Relationship Id="rId14" Type="http://schemas.openxmlformats.org/officeDocument/2006/relationships/hyperlink" Target="http://vi.wikipedia.org/w/index.php?title=LiMo_Foundation&amp;action=edit&amp;redlink=1"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3" Type="http://schemas.openxmlformats.org/officeDocument/2006/relationships/hyperlink" Target="http://vi.wikipedia.org/wiki/Mozilla_Firefox" TargetMode="External"/><Relationship Id="rId18" Type="http://schemas.openxmlformats.org/officeDocument/2006/relationships/hyperlink" Target="http://vi.wikipedia.org/wiki/Android" TargetMode="External"/><Relationship Id="rId26" Type="http://schemas.openxmlformats.org/officeDocument/2006/relationships/hyperlink" Target="http://vi.wikipedia.org/w/index.php?title=CES_2013&amp;action=edit&amp;redlink=1" TargetMode="External"/><Relationship Id="rId3" Type="http://schemas.openxmlformats.org/officeDocument/2006/relationships/hyperlink" Target="http://vi.wikipedia.org/wiki/Firefox_OS#cite_note-MDN-4" TargetMode="External"/><Relationship Id="rId21" Type="http://schemas.openxmlformats.org/officeDocument/2006/relationships/hyperlink" Target="http://vi.wikipedia.org/w/index.php?title=Ubuntu_Touch&amp;action=edit&amp;redlink=1" TargetMode="External"/><Relationship Id="rId34" Type="http://schemas.openxmlformats.org/officeDocument/2006/relationships/hyperlink" Target="http://vi.wikipedia.org/wiki/Firefox_OS#cite_note-14" TargetMode="External"/><Relationship Id="rId7" Type="http://schemas.openxmlformats.org/officeDocument/2006/relationships/hyperlink" Target="http://vi.wikipedia.org/wiki/%C4%90i%E1%BB%87n_tho%E1%BA%A1i_th%C3%B4ng_minh" TargetMode="External"/><Relationship Id="rId12" Type="http://schemas.openxmlformats.org/officeDocument/2006/relationships/hyperlink" Target="http://vi.wikipedia.org/wiki/Mozilla" TargetMode="External"/><Relationship Id="rId17" Type="http://schemas.openxmlformats.org/officeDocument/2006/relationships/hyperlink" Target="http://vi.wikipedia.org/wiki/IOS" TargetMode="External"/><Relationship Id="rId25" Type="http://schemas.openxmlformats.org/officeDocument/2006/relationships/hyperlink" Target="http://vi.wikipedia.org/wiki/Firefox_OS#cite_note-theRegister-10" TargetMode="External"/><Relationship Id="rId33" Type="http://schemas.openxmlformats.org/officeDocument/2006/relationships/hyperlink" Target="http://vi.wikipedia.org/w/index.php?title=GeeksPhone_Peak&amp;action=edit&amp;redlink=1" TargetMode="External"/><Relationship Id="rId2" Type="http://schemas.openxmlformats.org/officeDocument/2006/relationships/slide" Target="../slides/slide22.xml"/><Relationship Id="rId16" Type="http://schemas.openxmlformats.org/officeDocument/2006/relationships/hyperlink" Target="http://vi.wikipedia.org/wiki/JavaScript" TargetMode="External"/><Relationship Id="rId20" Type="http://schemas.openxmlformats.org/officeDocument/2006/relationships/hyperlink" Target="http://vi.wikipedia.org/w/index.php?title=Sailfish_OS&amp;action=edit&amp;redlink=1" TargetMode="External"/><Relationship Id="rId29" Type="http://schemas.openxmlformats.org/officeDocument/2006/relationships/hyperlink" Target="http://vi.wikipedia.org/w/index.php?title=ZTE_Open&amp;action=edit&amp;redlink=1" TargetMode="External"/><Relationship Id="rId1" Type="http://schemas.openxmlformats.org/officeDocument/2006/relationships/notesMaster" Target="../notesMasters/notesMaster1.xml"/><Relationship Id="rId6" Type="http://schemas.openxmlformats.org/officeDocument/2006/relationships/hyperlink" Target="http://vi.wikipedia.org/wiki/Linux" TargetMode="External"/><Relationship Id="rId11" Type="http://schemas.openxmlformats.org/officeDocument/2006/relationships/hyperlink" Target="http://vi.wikipedia.org/wiki/Firefox_OS#cite_note-tvs-6" TargetMode="External"/><Relationship Id="rId24" Type="http://schemas.openxmlformats.org/officeDocument/2006/relationships/hyperlink" Target="http://vi.wikipedia.org/w/index.php?title=Raspberry_Pi&amp;action=edit&amp;redlink=1" TargetMode="External"/><Relationship Id="rId32" Type="http://schemas.openxmlformats.org/officeDocument/2006/relationships/hyperlink" Target="http://vi.wikipedia.org/w/index.php?title=GeeksPhone&amp;action=edit&amp;redlink=1" TargetMode="External"/><Relationship Id="rId5" Type="http://schemas.openxmlformats.org/officeDocument/2006/relationships/hyperlink" Target="http://vi.wikipedia.org/wiki/Ph%E1%BA%A7n_m%E1%BB%81m_ngu%E1%BB%93n_m%E1%BB%9F" TargetMode="External"/><Relationship Id="rId15" Type="http://schemas.openxmlformats.org/officeDocument/2006/relationships/hyperlink" Target="http://vi.wikipedia.org/wiki/HTML5" TargetMode="External"/><Relationship Id="rId23" Type="http://schemas.openxmlformats.org/officeDocument/2006/relationships/hyperlink" Target="http://vi.wikipedia.org/wiki/Firefox_OS#cite_note-HSW-9" TargetMode="External"/><Relationship Id="rId28" Type="http://schemas.openxmlformats.org/officeDocument/2006/relationships/hyperlink" Target="http://vi.wikipedia.org/wiki/Firefox_OS#cite_note-11" TargetMode="External"/><Relationship Id="rId10" Type="http://schemas.openxmlformats.org/officeDocument/2006/relationships/hyperlink" Target="http://vi.wikipedia.org/w/index.php?title=TV_th%C3%B4ng_minh&amp;action=edit&amp;redlink=1" TargetMode="External"/><Relationship Id="rId19" Type="http://schemas.openxmlformats.org/officeDocument/2006/relationships/hyperlink" Target="http://vi.wikipedia.org/wiki/Windows_Phone" TargetMode="External"/><Relationship Id="rId31" Type="http://schemas.openxmlformats.org/officeDocument/2006/relationships/hyperlink" Target="http://vi.wikipedia.org/wiki/Firefox_OS#cite_note-13" TargetMode="External"/><Relationship Id="rId4" Type="http://schemas.openxmlformats.org/officeDocument/2006/relationships/hyperlink" Target="http://vi.wikipedia.org/wiki/H%E1%BB%87_%C4%91i%E1%BB%81u_h%C3%A0nh" TargetMode="External"/><Relationship Id="rId9" Type="http://schemas.openxmlformats.org/officeDocument/2006/relationships/hyperlink" Target="http://vi.wikipedia.org/wiki/Firefox_OS#cite_note-5" TargetMode="External"/><Relationship Id="rId14" Type="http://schemas.openxmlformats.org/officeDocument/2006/relationships/hyperlink" Target="http://vi.wikipedia.org/wiki/Firefox_OS#cite_note-m.d.p_announce-7" TargetMode="External"/><Relationship Id="rId22" Type="http://schemas.openxmlformats.org/officeDocument/2006/relationships/hyperlink" Target="http://vi.wikipedia.org/wiki/Firefox_OS#cite_note-pcworld1-8" TargetMode="External"/><Relationship Id="rId27" Type="http://schemas.openxmlformats.org/officeDocument/2006/relationships/hyperlink" Target="http://vi.wikipedia.org/w/index.php?title=ZTE&amp;action=edit&amp;redlink=1" TargetMode="External"/><Relationship Id="rId30" Type="http://schemas.openxmlformats.org/officeDocument/2006/relationships/hyperlink" Target="http://vi.wikipedia.org/wiki/Firefox_OS#cite_note-12" TargetMode="External"/><Relationship Id="rId8" Type="http://schemas.openxmlformats.org/officeDocument/2006/relationships/hyperlink" Target="http://vi.wikipedia.org/wiki/M%C3%A1y_t%C3%ADnh_b%E1%BA%A3n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hoa.vnexpress.net/tin-tuc/san-pham/phan-mem/Intel-va-Nokia-lo-dien-MeeGo-1543922.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vi.wikipedia.org/wiki/H%E1%BB%87_%C4%91i%E1%BB%81u_h%C3%A0nh"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vi.wikipedia.org/wiki/%C4%90i%E1%BB%87n_tho%E1%BA%A1i_di_%C4%91%E1%BB%99ng"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vi.wikipedia.org/w/index.php?title=Microsoft_Exchange_Server&amp;action=edit&amp;redlink=1" TargetMode="External"/><Relationship Id="rId3" Type="http://schemas.openxmlformats.org/officeDocument/2006/relationships/hyperlink" Target="http://vi.wikipedia.org/w/index.php?title=N%E1%BB%81n_t%E1%BA%A3ng_ph%E1%BA%A7n_m%E1%BB%81m&amp;action=edit&amp;redlink=1" TargetMode="External"/><Relationship Id="rId7" Type="http://schemas.openxmlformats.org/officeDocument/2006/relationships/hyperlink" Target="http://vi.wikipedia.org/w/index.php?title=Giao_th%E1%BB%A9c_%E1%BB%A9ng_d%E1%BB%A5ng_kh%C3%B4ng_d%C3%A2y&amp;action=edit&amp;redlink=1" TargetMode="External"/><Relationship Id="rId12" Type="http://schemas.openxmlformats.org/officeDocument/2006/relationships/hyperlink" Target="http://vi.wikipedia.org/w/index.php?title=BlackBerry_Enterprise_Server&amp;action=edit&amp;redlink=1"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vi.wikipedia.org/w/index.php?title=MIDP&amp;action=edit&amp;redlink=1" TargetMode="External"/><Relationship Id="rId11" Type="http://schemas.openxmlformats.org/officeDocument/2006/relationships/hyperlink" Target="http://vi.wikipedia.org/w/index.php?title=Lotus_Notes&amp;action=edit&amp;redlink=1" TargetMode="External"/><Relationship Id="rId5" Type="http://schemas.openxmlformats.org/officeDocument/2006/relationships/hyperlink" Target="http://vi.wikipedia.org/wiki/BlackBerry" TargetMode="External"/><Relationship Id="rId10" Type="http://schemas.openxmlformats.org/officeDocument/2006/relationships/hyperlink" Target="http://vi.wikipedia.org/w/index.php?title=Novell_GroupWise&amp;action=edit&amp;redlink=1" TargetMode="External"/><Relationship Id="rId4" Type="http://schemas.openxmlformats.org/officeDocument/2006/relationships/hyperlink" Target="http://vi.wikipedia.org/wiki/Research_In_Motion" TargetMode="External"/><Relationship Id="rId9" Type="http://schemas.openxmlformats.org/officeDocument/2006/relationships/hyperlink" Target="http://vi.wikipedia.org/w/index.php?title=Lotus_Domino&amp;action=edit&amp;redlink=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vi.wikipedia.org/w/index.php?title=Apple_TV&amp;action=edit&amp;redlink=1" TargetMode="External"/><Relationship Id="rId13" Type="http://schemas.openxmlformats.org/officeDocument/2006/relationships/hyperlink" Target="http://vi.wikipedia.org/wiki/Google" TargetMode="External"/><Relationship Id="rId18" Type="http://schemas.openxmlformats.org/officeDocument/2006/relationships/hyperlink" Target="http://vi.wikipedia.org/wiki/IOS_(Apple)#cite_note-3" TargetMode="External"/><Relationship Id="rId3" Type="http://schemas.openxmlformats.org/officeDocument/2006/relationships/hyperlink" Target="http://vi.wikipedia.org/w/index.php?title=H%E1%BB%87_%C4%91i%E1%BB%81u_h%C3%A0nh_tr%C3%AAn_c%C3%A1c_thi%E1%BA%BFt_b%E1%BB%8B_di_%C4%91%E1%BB%99ng&amp;action=edit&amp;redlink=1" TargetMode="External"/><Relationship Id="rId21" Type="http://schemas.openxmlformats.org/officeDocument/2006/relationships/hyperlink" Target="http://vi.wikipedia.org/wiki/IOS_(Apple)#cite_note-5" TargetMode="External"/><Relationship Id="rId7" Type="http://schemas.openxmlformats.org/officeDocument/2006/relationships/hyperlink" Target="http://vi.wikipedia.org/wiki/IPad" TargetMode="External"/><Relationship Id="rId12" Type="http://schemas.openxmlformats.org/officeDocument/2006/relationships/hyperlink" Target="http://vi.wikipedia.org/wiki/Android" TargetMode="External"/><Relationship Id="rId17" Type="http://schemas.openxmlformats.org/officeDocument/2006/relationships/hyperlink" Target="http://vi.wikipedia.org/w/index.php?title=H%E1%BB%99i_ngh%E1%BB%8B_v%C3%A0_Tri%E1%BB%83n_l%C3%A3m_Macworld&amp;action=edit&amp;redlink=1" TargetMode="External"/><Relationship Id="rId25" Type="http://schemas.openxmlformats.org/officeDocument/2006/relationships/hyperlink" Target="http://vi.wikipedia.org/wiki/IOS_(Apple)#cite_note-ciscosuit-8" TargetMode="External"/><Relationship Id="rId2" Type="http://schemas.openxmlformats.org/officeDocument/2006/relationships/slide" Target="../slides/slide28.xml"/><Relationship Id="rId16" Type="http://schemas.openxmlformats.org/officeDocument/2006/relationships/hyperlink" Target="http://vi.wikipedia.org/wiki/IOS_(Apple)#cite_note-2" TargetMode="External"/><Relationship Id="rId20" Type="http://schemas.openxmlformats.org/officeDocument/2006/relationships/hyperlink" Target="http://vi.wikipedia.org/wiki/Steve_Jobs" TargetMode="External"/><Relationship Id="rId1" Type="http://schemas.openxmlformats.org/officeDocument/2006/relationships/notesMaster" Target="../notesMasters/notesMaster1.xml"/><Relationship Id="rId6" Type="http://schemas.openxmlformats.org/officeDocument/2006/relationships/hyperlink" Target="http://vi.wikipedia.org/w/index.php?title=IPod_touch&amp;action=edit&amp;redlink=1" TargetMode="External"/><Relationship Id="rId11" Type="http://schemas.openxmlformats.org/officeDocument/2006/relationships/hyperlink" Target="http://vi.wikipedia.org/wiki/%C4%90i%E1%BB%87n_tho%E1%BA%A1i_th%C3%B4ng_minh" TargetMode="External"/><Relationship Id="rId24" Type="http://schemas.openxmlformats.org/officeDocument/2006/relationships/hyperlink" Target="http://vi.wikipedia.org/wiki/Cisco_Systems" TargetMode="External"/><Relationship Id="rId5" Type="http://schemas.openxmlformats.org/officeDocument/2006/relationships/hyperlink" Target="http://vi.wikipedia.org/wiki/IPhone" TargetMode="External"/><Relationship Id="rId15" Type="http://schemas.openxmlformats.org/officeDocument/2006/relationships/hyperlink" Target="http://vi.wikipedia.org/wiki/Nokia" TargetMode="External"/><Relationship Id="rId23" Type="http://schemas.openxmlformats.org/officeDocument/2006/relationships/hyperlink" Target="http://vi.wikipedia.org/wiki/IOS_(Apple)#cite_note-7" TargetMode="External"/><Relationship Id="rId10" Type="http://schemas.openxmlformats.org/officeDocument/2006/relationships/hyperlink" Target="http://vi.wikipedia.org/wiki/IOS_(Apple)#cite_note-1" TargetMode="External"/><Relationship Id="rId19" Type="http://schemas.openxmlformats.org/officeDocument/2006/relationships/hyperlink" Target="http://vi.wikipedia.org/wiki/IOS_(Apple)#cite_note-4" TargetMode="External"/><Relationship Id="rId4" Type="http://schemas.openxmlformats.org/officeDocument/2006/relationships/hyperlink" Target="http://vi.wikipedia.org/wiki/Apple_Inc." TargetMode="External"/><Relationship Id="rId9" Type="http://schemas.openxmlformats.org/officeDocument/2006/relationships/hyperlink" Target="http://vi.wikipedia.org/w/index.php?title=App_Store&amp;action=edit&amp;redlink=1" TargetMode="External"/><Relationship Id="rId14" Type="http://schemas.openxmlformats.org/officeDocument/2006/relationships/hyperlink" Target="http://vi.wikipedia.org/wiki/Symbian" TargetMode="External"/><Relationship Id="rId22" Type="http://schemas.openxmlformats.org/officeDocument/2006/relationships/hyperlink" Target="http://vi.wikipedia.org/wiki/IOS_(Apple)#cite_note-6"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Cr5esKfUeY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youtube.com/watch?v=-Vw_57-PHb0" TargetMode="External"/><Relationship Id="rId3" Type="http://schemas.openxmlformats.org/officeDocument/2006/relationships/hyperlink" Target="https://www.youtube.com/watch?v=vtXybjiR3vY" TargetMode="External"/><Relationship Id="rId7" Type="http://schemas.openxmlformats.org/officeDocument/2006/relationships/hyperlink" Target="https://www.youtube.com/watch?v=ropk72-9w8I"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youtube.com/watch?v=bxCKeFSXI44" TargetMode="External"/><Relationship Id="rId5" Type="http://schemas.openxmlformats.org/officeDocument/2006/relationships/hyperlink" Target="https://www.youtube.com/watch?v=qqK-izwjf_Y" TargetMode="External"/><Relationship Id="rId4" Type="http://schemas.openxmlformats.org/officeDocument/2006/relationships/hyperlink" Target="https://www.youtube.com/watch?v=-fWmbcDeWMw" TargetMode="External"/><Relationship Id="rId9" Type="http://schemas.openxmlformats.org/officeDocument/2006/relationships/hyperlink" Target="https://www.youtube.com/watch?v=XD_mLPIV_G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vi.wikipedia.org/w/index.php?title=Direct3D&amp;action=edit&amp;redlink=1" TargetMode="External"/><Relationship Id="rId13" Type="http://schemas.openxmlformats.org/officeDocument/2006/relationships/hyperlink" Target="http://vi.wikipedia.org/wiki/IPv6" TargetMode="External"/><Relationship Id="rId18" Type="http://schemas.openxmlformats.org/officeDocument/2006/relationships/hyperlink" Target="http://vi.wikipedia.org/wiki/DLL" TargetMode="External"/><Relationship Id="rId3" Type="http://schemas.openxmlformats.org/officeDocument/2006/relationships/hyperlink" Target="http://vi.wikipedia.org/w/index.php?title=Th%E1%BB%9Di_gian_th%E1%BB%B1c&amp;action=edit&amp;redlink=1" TargetMode="External"/><Relationship Id="rId7" Type="http://schemas.openxmlformats.org/officeDocument/2006/relationships/hyperlink" Target="http://vi.wikipedia.org/wiki/Windows_Media_Player" TargetMode="External"/><Relationship Id="rId12" Type="http://schemas.openxmlformats.org/officeDocument/2006/relationships/hyperlink" Target="http://vi.wikipedia.org/wiki/Bluetooth" TargetMode="External"/><Relationship Id="rId17" Type="http://schemas.openxmlformats.org/officeDocument/2006/relationships/hyperlink" Target="http://vi.wikipedia.org/wiki/Windows_CE#cite_note-1" TargetMode="External"/><Relationship Id="rId2" Type="http://schemas.openxmlformats.org/officeDocument/2006/relationships/slide" Target="../slides/slide16.xml"/><Relationship Id="rId16" Type="http://schemas.openxmlformats.org/officeDocument/2006/relationships/hyperlink" Target="http://vi.wikipedia.org/wiki/USB" TargetMode="External"/><Relationship Id="rId1" Type="http://schemas.openxmlformats.org/officeDocument/2006/relationships/notesMaster" Target="../notesMasters/notesMaster1.xml"/><Relationship Id="rId6" Type="http://schemas.openxmlformats.org/officeDocument/2006/relationships/hyperlink" Target="http://vi.wikipedia.org/w/index.php?title=DirectShow&amp;action=edit&amp;redlink=1" TargetMode="External"/><Relationship Id="rId11" Type="http://schemas.openxmlformats.org/officeDocument/2006/relationships/hyperlink" Target="http://vi.wikipedia.org/w/index.php?title=SQL_Server&amp;action=edit&amp;redlink=1" TargetMode="External"/><Relationship Id="rId5" Type="http://schemas.openxmlformats.org/officeDocument/2006/relationships/hyperlink" Target="http://vi.wikipedia.org/w/index.php?title=DirectDraw&amp;action=edit&amp;redlink=1" TargetMode="External"/><Relationship Id="rId15" Type="http://schemas.openxmlformats.org/officeDocument/2006/relationships/hyperlink" Target="http://vi.wikipedia.org/wiki/FAT" TargetMode="External"/><Relationship Id="rId10" Type="http://schemas.openxmlformats.org/officeDocument/2006/relationships/hyperlink" Target="http://vi.wikipedia.org/wiki/C%C6%A1_s%E1%BB%9F_d%E1%BB%AF_li%E1%BB%87u" TargetMode="External"/><Relationship Id="rId19" Type="http://schemas.openxmlformats.org/officeDocument/2006/relationships/hyperlink" Target="http://vi.wikipedia.org/wiki/Giao_di%E1%BB%87n_l%E1%BA%ADp_tr%C3%ACnh_%E1%BB%A9ng_d%E1%BB%A5ng" TargetMode="External"/><Relationship Id="rId4" Type="http://schemas.openxmlformats.org/officeDocument/2006/relationships/hyperlink" Target="http://vi.wikipedia.org/wiki/Multimedia" TargetMode="External"/><Relationship Id="rId9" Type="http://schemas.openxmlformats.org/officeDocument/2006/relationships/hyperlink" Target="http://vi.wikipedia.org/wiki/SOAP" TargetMode="External"/><Relationship Id="rId14" Type="http://schemas.openxmlformats.org/officeDocument/2006/relationships/hyperlink" Target="http://vi.wikipedia.org/wiki/VoIP"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vi.wikipedia.org/wiki/Pocket_PC" TargetMode="External"/><Relationship Id="rId13" Type="http://schemas.openxmlformats.org/officeDocument/2006/relationships/hyperlink" Target="http://vi.wikipedia.org/wiki/Windows_Mobile#cite_note-Photon-1" TargetMode="External"/><Relationship Id="rId3" Type="http://schemas.openxmlformats.org/officeDocument/2006/relationships/hyperlink" Target="http://vi.wikipedia.org/wiki/H%E1%BB%87_%C4%91i%E1%BB%81u_h%C3%A0nh" TargetMode="External"/><Relationship Id="rId7" Type="http://schemas.openxmlformats.org/officeDocument/2006/relationships/hyperlink" Target="http://vi.wikipedia.org/wiki/Microsoft" TargetMode="External"/><Relationship Id="rId12" Type="http://schemas.openxmlformats.org/officeDocument/2006/relationships/hyperlink" Target="http://vi.wikipedia.org/wiki/Microsoft_Window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vi.wikipedia.org/w/index.php?title=Windows_API&amp;action=edit&amp;redlink=1" TargetMode="External"/><Relationship Id="rId11" Type="http://schemas.openxmlformats.org/officeDocument/2006/relationships/hyperlink" Target="http://vi.wikipedia.org/wiki/%C3%94_t%C3%B4" TargetMode="External"/><Relationship Id="rId5" Type="http://schemas.openxmlformats.org/officeDocument/2006/relationships/hyperlink" Target="http://vi.wikipedia.org/wiki/Giao_di%E1%BB%87n_l%E1%BA%ADp_tr%C3%ACnh_%E1%BB%A9ng_d%E1%BB%A5ng" TargetMode="External"/><Relationship Id="rId10" Type="http://schemas.openxmlformats.org/officeDocument/2006/relationships/hyperlink" Target="http://vi.wikipedia.org/w/index.php?title=Portable_Media_Center&amp;action=edit&amp;redlink=1" TargetMode="External"/><Relationship Id="rId4" Type="http://schemas.openxmlformats.org/officeDocument/2006/relationships/hyperlink" Target="http://vi.wikipedia.org/w/index.php?title=Thi%E1%BA%BFt_b%E1%BB%8B_di_%C4%91%E1%BB%99ng&amp;action=edit&amp;redlink=1" TargetMode="External"/><Relationship Id="rId9" Type="http://schemas.openxmlformats.org/officeDocument/2006/relationships/hyperlink" Target="http://vi.wikipedia.org/wiki/%C4%90i%E1%BB%87n_tho%E1%BA%A1i_th%C3%B4ng_min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1</a:t>
            </a:fld>
            <a:endParaRPr lang="en-US"/>
          </a:p>
        </p:txBody>
      </p:sp>
    </p:spTree>
    <p:extLst>
      <p:ext uri="{BB962C8B-B14F-4D97-AF65-F5344CB8AC3E}">
        <p14:creationId xmlns:p14="http://schemas.microsoft.com/office/powerpoint/2010/main" val="3815183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vi-VN" sz="1200" b="1" i="0" kern="1200" dirty="0" smtClean="0">
                <a:solidFill>
                  <a:schemeClr val="tx1"/>
                </a:solidFill>
                <a:effectLst/>
                <a:latin typeface="+mn-lt"/>
                <a:ea typeface="+mn-ea"/>
                <a:cs typeface="+mn-cs"/>
              </a:rPr>
              <a:t>Windows Phone</a:t>
            </a:r>
            <a:r>
              <a:rPr lang="vi-VN" sz="1200" b="0" i="0" kern="1200" dirty="0" smtClean="0">
                <a:solidFill>
                  <a:schemeClr val="tx1"/>
                </a:solidFill>
                <a:effectLst/>
                <a:latin typeface="+mn-lt"/>
                <a:ea typeface="+mn-ea"/>
                <a:cs typeface="+mn-cs"/>
              </a:rPr>
              <a:t> là </a:t>
            </a:r>
            <a:r>
              <a:rPr lang="vi-VN" sz="1200" b="0" i="0" u="none" strike="noStrike" kern="1200" dirty="0" smtClean="0">
                <a:solidFill>
                  <a:schemeClr val="tx1"/>
                </a:solidFill>
                <a:effectLst/>
                <a:latin typeface="+mn-lt"/>
                <a:ea typeface="+mn-ea"/>
                <a:cs typeface="+mn-cs"/>
                <a:hlinkClick r:id="rId3" tooltip="Hệ điều hành"/>
              </a:rPr>
              <a:t>hệ điều hành</a:t>
            </a:r>
            <a:r>
              <a:rPr lang="vi-VN" sz="1200" b="0" i="0" kern="1200" dirty="0" smtClean="0">
                <a:solidFill>
                  <a:schemeClr val="tx1"/>
                </a:solidFill>
                <a:effectLst/>
                <a:latin typeface="+mn-lt"/>
                <a:ea typeface="+mn-ea"/>
                <a:cs typeface="+mn-cs"/>
              </a:rPr>
              <a:t> của </a:t>
            </a:r>
            <a:r>
              <a:rPr lang="vi-VN" sz="1200" b="0" i="0" u="none" strike="noStrike" kern="1200" dirty="0" smtClean="0">
                <a:solidFill>
                  <a:schemeClr val="tx1"/>
                </a:solidFill>
                <a:effectLst/>
                <a:latin typeface="+mn-lt"/>
                <a:ea typeface="+mn-ea"/>
                <a:cs typeface="+mn-cs"/>
                <a:hlinkClick r:id="rId4" tooltip="Microsoft"/>
              </a:rPr>
              <a:t>Microsoft</a:t>
            </a:r>
            <a:r>
              <a:rPr lang="vi-VN" sz="1200" b="0" i="0" kern="1200" dirty="0" smtClean="0">
                <a:solidFill>
                  <a:schemeClr val="tx1"/>
                </a:solidFill>
                <a:effectLst/>
                <a:latin typeface="+mn-lt"/>
                <a:ea typeface="+mn-ea"/>
                <a:cs typeface="+mn-cs"/>
              </a:rPr>
              <a:t> dành cho </a:t>
            </a:r>
            <a:r>
              <a:rPr lang="vi-VN" sz="1200" b="0" i="0" u="none" strike="noStrike" kern="1200" dirty="0" smtClean="0">
                <a:solidFill>
                  <a:schemeClr val="tx1"/>
                </a:solidFill>
                <a:effectLst/>
                <a:latin typeface="+mn-lt"/>
                <a:ea typeface="+mn-ea"/>
                <a:cs typeface="+mn-cs"/>
                <a:hlinkClick r:id="rId5" tooltip="Điện thoại thông minh"/>
              </a:rPr>
              <a:t>smartphone</a:t>
            </a:r>
            <a:r>
              <a:rPr lang="vi-VN" sz="1200" b="0" i="0" kern="1200" dirty="0" smtClean="0">
                <a:solidFill>
                  <a:schemeClr val="tx1"/>
                </a:solidFill>
                <a:effectLst/>
                <a:latin typeface="+mn-lt"/>
                <a:ea typeface="+mn-ea"/>
                <a:cs typeface="+mn-cs"/>
              </a:rPr>
              <a:t> kế tục </a:t>
            </a:r>
            <a:r>
              <a:rPr lang="vi-VN" sz="1200" b="0" i="0" u="none" strike="noStrike" kern="1200" dirty="0" smtClean="0">
                <a:solidFill>
                  <a:schemeClr val="tx1"/>
                </a:solidFill>
                <a:effectLst/>
                <a:latin typeface="+mn-lt"/>
                <a:ea typeface="+mn-ea"/>
                <a:cs typeface="+mn-cs"/>
                <a:hlinkClick r:id="rId6" tooltip="Nền tảng (trang chưa được viết)"/>
              </a:rPr>
              <a:t>nền tảng</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7" tooltip="Windows Mobile"/>
              </a:rPr>
              <a:t>Windows Mobile</a:t>
            </a:r>
            <a:r>
              <a:rPr lang="vi-VN" sz="1200" b="0" i="0" kern="1200" dirty="0" smtClean="0">
                <a:solidFill>
                  <a:schemeClr val="tx1"/>
                </a:solidFill>
                <a:effectLst/>
                <a:latin typeface="+mn-lt"/>
                <a:ea typeface="+mn-ea"/>
                <a:cs typeface="+mn-cs"/>
              </a:rPr>
              <a:t>, mặc dù chúng không tương thích với nhau. Khác với Windows Mobile, Windows Phone tập trung vào sự phát triển của</a:t>
            </a:r>
            <a:r>
              <a:rPr lang="vi-VN" sz="1200" b="0" i="0" u="none" strike="noStrike" kern="1200" dirty="0" smtClean="0">
                <a:solidFill>
                  <a:schemeClr val="tx1"/>
                </a:solidFill>
                <a:effectLst/>
                <a:latin typeface="+mn-lt"/>
                <a:ea typeface="+mn-ea"/>
                <a:cs typeface="+mn-cs"/>
                <a:hlinkClick r:id="rId8" tooltip="Marketplace (trang chưa được viết)"/>
              </a:rPr>
              <a:t>Marketplace</a:t>
            </a:r>
            <a:r>
              <a:rPr lang="vi-VN" sz="1200" b="0" i="0" kern="1200" dirty="0" smtClean="0">
                <a:solidFill>
                  <a:schemeClr val="tx1"/>
                </a:solidFill>
                <a:effectLst/>
                <a:latin typeface="+mn-lt"/>
                <a:ea typeface="+mn-ea"/>
                <a:cs typeface="+mn-cs"/>
              </a:rPr>
              <a:t> - nơi các </a:t>
            </a:r>
            <a:r>
              <a:rPr lang="vi-VN" sz="1200" b="0" i="0" u="none" strike="noStrike" kern="1200" dirty="0" smtClean="0">
                <a:solidFill>
                  <a:schemeClr val="tx1"/>
                </a:solidFill>
                <a:effectLst/>
                <a:latin typeface="+mn-lt"/>
                <a:ea typeface="+mn-ea"/>
                <a:cs typeface="+mn-cs"/>
                <a:hlinkClick r:id="rId9" tooltip="Nhà phát triển (trang chưa được viết)"/>
              </a:rPr>
              <a:t>nhà phát triển</a:t>
            </a:r>
            <a:r>
              <a:rPr lang="vi-VN" sz="1200" b="0" i="0" kern="1200" dirty="0" smtClean="0">
                <a:solidFill>
                  <a:schemeClr val="tx1"/>
                </a:solidFill>
                <a:effectLst/>
                <a:latin typeface="+mn-lt"/>
                <a:ea typeface="+mn-ea"/>
                <a:cs typeface="+mn-cs"/>
              </a:rPr>
              <a:t> có thể cung cấp </a:t>
            </a:r>
            <a:r>
              <a:rPr lang="vi-VN" sz="1200" b="0" i="0" u="none" strike="noStrike" kern="1200" dirty="0" smtClean="0">
                <a:solidFill>
                  <a:schemeClr val="tx1"/>
                </a:solidFill>
                <a:effectLst/>
                <a:latin typeface="+mn-lt"/>
                <a:ea typeface="+mn-ea"/>
                <a:cs typeface="+mn-cs"/>
                <a:hlinkClick r:id="rId10" tooltip="Sản phẩm"/>
              </a:rPr>
              <a:t>sản phẩm</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11" tooltip="Miễn phí (trang chưa được viết)"/>
              </a:rPr>
              <a:t>miễn phí</a:t>
            </a:r>
            <a:r>
              <a:rPr lang="vi-VN" sz="1200" b="0" i="0" kern="1200" dirty="0" smtClean="0">
                <a:solidFill>
                  <a:schemeClr val="tx1"/>
                </a:solidFill>
                <a:effectLst/>
                <a:latin typeface="+mn-lt"/>
                <a:ea typeface="+mn-ea"/>
                <a:cs typeface="+mn-cs"/>
              </a:rPr>
              <a:t> hoặc </a:t>
            </a:r>
            <a:r>
              <a:rPr lang="vi-VN" sz="1200" b="0" i="0" u="none" strike="noStrike" kern="1200" dirty="0" smtClean="0">
                <a:solidFill>
                  <a:schemeClr val="tx1"/>
                </a:solidFill>
                <a:effectLst/>
                <a:latin typeface="+mn-lt"/>
                <a:ea typeface="+mn-ea"/>
                <a:cs typeface="+mn-cs"/>
                <a:hlinkClick r:id="rId12" tooltip="Có phí (trang chưa được viết)"/>
              </a:rPr>
              <a:t>có phí</a:t>
            </a:r>
            <a:r>
              <a:rPr lang="vi-VN" sz="1200" b="0" i="0" kern="1200" dirty="0" smtClean="0">
                <a:solidFill>
                  <a:schemeClr val="tx1"/>
                </a:solidFill>
                <a:effectLst/>
                <a:latin typeface="+mn-lt"/>
                <a:ea typeface="+mn-ea"/>
                <a:cs typeface="+mn-cs"/>
              </a:rPr>
              <a:t>) tới </a:t>
            </a:r>
            <a:r>
              <a:rPr lang="vi-VN" sz="1200" b="0" i="0" u="none" strike="noStrike" kern="1200" dirty="0" smtClean="0">
                <a:solidFill>
                  <a:schemeClr val="tx1"/>
                </a:solidFill>
                <a:effectLst/>
                <a:latin typeface="+mn-lt"/>
                <a:ea typeface="+mn-ea"/>
                <a:cs typeface="+mn-cs"/>
                <a:hlinkClick r:id="rId13" tooltip="Người dùng (trang chưa được viết)"/>
              </a:rPr>
              <a:t>người dùng</a:t>
            </a:r>
            <a:r>
              <a:rPr lang="vi-VN" sz="1200" b="0" i="0" kern="1200" dirty="0" smtClean="0">
                <a:solidFill>
                  <a:schemeClr val="tx1"/>
                </a:solidFill>
                <a:effectLst/>
                <a:latin typeface="+mn-lt"/>
                <a:ea typeface="+mn-ea"/>
                <a:cs typeface="+mn-cs"/>
              </a:rPr>
              <a:t>. Windows Phone được bán vào tháng 10 năm 2010 và đầu năm 2011 tại </a:t>
            </a:r>
            <a:r>
              <a:rPr lang="vi-VN" sz="1200" b="0" i="0" u="none" strike="noStrike" kern="1200" dirty="0" smtClean="0">
                <a:solidFill>
                  <a:schemeClr val="tx1"/>
                </a:solidFill>
                <a:effectLst/>
                <a:latin typeface="+mn-lt"/>
                <a:ea typeface="+mn-ea"/>
                <a:cs typeface="+mn-cs"/>
                <a:hlinkClick r:id="rId14" tooltip="Châu Á"/>
              </a:rPr>
              <a:t>Châu Á</a:t>
            </a:r>
            <a:r>
              <a:rPr lang="vi-VN" sz="1200" b="0" i="0" kern="1200" dirty="0" smtClean="0">
                <a:solidFill>
                  <a:schemeClr val="tx1"/>
                </a:solidFill>
                <a:effectLst/>
                <a:latin typeface="+mn-lt"/>
                <a:ea typeface="+mn-ea"/>
                <a:cs typeface="+mn-cs"/>
              </a:rPr>
              <a:t>.</a:t>
            </a:r>
            <a:r>
              <a:rPr lang="vi-VN" sz="1200" b="0" i="0" u="none" strike="noStrike" kern="1200" baseline="30000" dirty="0" smtClean="0">
                <a:solidFill>
                  <a:schemeClr val="tx1"/>
                </a:solidFill>
                <a:effectLst/>
                <a:latin typeface="+mn-lt"/>
                <a:ea typeface="+mn-ea"/>
                <a:cs typeface="+mn-cs"/>
                <a:hlinkClick r:id="rId15"/>
              </a:rPr>
              <a:t>[1]</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Phiên bản mới nhất hiện tại là Windows Phone 8.1 (Tên mã Blue) tiếp nối Windows Phone 8 (Apollo), hiện nay đã phát hành cho một số các loại điện thoại(Ở Việt Nam, tất cả các loại điện thoại được bán đều đã có bản cập nhật). Với Windows Phone, Microsoft đã phát triển </a:t>
            </a:r>
            <a:r>
              <a:rPr lang="vi-VN" sz="1200" b="0" i="0" u="none" strike="noStrike" kern="1200" dirty="0" smtClean="0">
                <a:solidFill>
                  <a:schemeClr val="tx1"/>
                </a:solidFill>
                <a:effectLst/>
                <a:latin typeface="+mn-lt"/>
                <a:ea typeface="+mn-ea"/>
                <a:cs typeface="+mn-cs"/>
                <a:hlinkClick r:id="rId16" tooltip="Giao diện người dùng (trang chưa được viết)"/>
              </a:rPr>
              <a:t>giao diện người dùng</a:t>
            </a:r>
            <a:r>
              <a:rPr lang="vi-VN" sz="1200" b="0" i="0" kern="1200" dirty="0" smtClean="0">
                <a:solidFill>
                  <a:schemeClr val="tx1"/>
                </a:solidFill>
                <a:effectLst/>
                <a:latin typeface="+mn-lt"/>
                <a:ea typeface="+mn-ea"/>
                <a:cs typeface="+mn-cs"/>
              </a:rPr>
              <a:t> mới mang tên Modern (trước đây tên là Metro) - tích hợp khả năng liên kết với các </a:t>
            </a:r>
            <a:r>
              <a:rPr lang="vi-VN" sz="1200" b="0" i="0" u="none" strike="noStrike" kern="1200" dirty="0" smtClean="0">
                <a:solidFill>
                  <a:schemeClr val="tx1"/>
                </a:solidFill>
                <a:effectLst/>
                <a:latin typeface="+mn-lt"/>
                <a:ea typeface="+mn-ea"/>
                <a:cs typeface="+mn-cs"/>
                <a:hlinkClick r:id="rId17" tooltip="Phần cứng"/>
              </a:rPr>
              <a:t>phần cứng</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18" tooltip="Phần mềm"/>
              </a:rPr>
              <a:t>phần mềm</a:t>
            </a:r>
            <a:r>
              <a:rPr lang="vi-VN" sz="1200" b="0" i="0" kern="1200" dirty="0" smtClean="0">
                <a:solidFill>
                  <a:schemeClr val="tx1"/>
                </a:solidFill>
                <a:effectLst/>
                <a:latin typeface="+mn-lt"/>
                <a:ea typeface="+mn-ea"/>
                <a:cs typeface="+mn-cs"/>
              </a:rPr>
              <a:t> của hãng thứ ba một cách dễ dàng.</a:t>
            </a:r>
            <a:endParaRPr lang="en-US" sz="1200" b="0" i="0" kern="1200" dirty="0" smtClean="0">
              <a:solidFill>
                <a:schemeClr val="tx1"/>
              </a:solidFill>
              <a:effectLst/>
              <a:latin typeface="+mn-lt"/>
              <a:ea typeface="+mn-ea"/>
              <a:cs typeface="+mn-cs"/>
            </a:endParaRPr>
          </a:p>
          <a:p>
            <a:endParaRPr lang="en-US" dirty="0" smtClean="0"/>
          </a:p>
          <a:p>
            <a:r>
              <a:rPr lang="vi-VN" dirty="0" smtClean="0"/>
              <a:t>Ngày 11-7 là thời điểm kết thúc vòng đời sản phẩm của phiên bản hệ điều hành Windows Phone 8.1, gác lại một chặng đường "đau buồn" của điện thoại thông minh (smartphone) Lumia và "ông chủ" Microsoft.</a:t>
            </a:r>
          </a:p>
          <a:p>
            <a:r>
              <a:rPr lang="vi-VN" dirty="0" smtClean="0"/>
              <a:t>Theo đó, người dùng smartphone Lumia dùng Windows Phone 8.1 sẽ không còn được nhận những bản cập nhật khắc phục lỗi. Thực tế, người dùng Lumia cũng đã không còn được thấy các bản cập nhật tính năng hay sửa lỗi trong một thời gian dài vừa qua.</a:t>
            </a:r>
          </a:p>
          <a:p>
            <a:r>
              <a:rPr lang="vi-VN" dirty="0" smtClean="0"/>
              <a:t>Để tiếp tục nhận các bản cập nhật tính năng mới, người dùng được khuyến cáo nâng cấp lên phiên bản Windows 10 Mobile để tận hưởng những trải nghiệm hiện đại hơn, tuy nhiên, không phải ai cũng có thể làm điều này vì chỉ có những dòng smartphone Lumia phân khúc trung - cao cấp như Lumia Icon, 1520, 930, 640, 640XL, 730, 735, 830, 532, 535, 540, 635 1GB, 636 1GB, 638 1GB, 430, 435, BLU Win HD w510u, BLU Win HD LTE x150q, và MCJ Madosma Q501 mới có khả năng này. </a:t>
            </a:r>
          </a:p>
          <a:p>
            <a:endParaRPr lang="vi-V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F5A9A8-1E0C-4E36-AD55-BE48C1ACDFB9}" type="slidenum">
              <a:rPr lang="en-US" smtClean="0"/>
              <a:pPr/>
              <a:t>18</a:t>
            </a:fld>
            <a:endParaRPr lang="en-US"/>
          </a:p>
        </p:txBody>
      </p:sp>
    </p:spTree>
    <p:extLst>
      <p:ext uri="{BB962C8B-B14F-4D97-AF65-F5344CB8AC3E}">
        <p14:creationId xmlns:p14="http://schemas.microsoft.com/office/powerpoint/2010/main" val="3169501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Bada được đặt tên theo cụm từ </a:t>
            </a:r>
            <a:r>
              <a:rPr lang="vi-VN" sz="1200" b="0" i="0" u="none" strike="noStrike" kern="1200" dirty="0" smtClean="0">
                <a:solidFill>
                  <a:schemeClr val="tx1"/>
                </a:solidFill>
                <a:effectLst/>
                <a:latin typeface="+mn-lt"/>
                <a:ea typeface="+mn-ea"/>
                <a:cs typeface="+mn-cs"/>
                <a:hlinkClick r:id="rId3" tooltip="Tiếng Hàn"/>
              </a:rPr>
              <a:t>tiếng Hàn</a:t>
            </a:r>
            <a:r>
              <a:rPr lang="vi-VN"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바다 </a:t>
            </a:r>
            <a:r>
              <a:rPr lang="en-US" altLang="ko-KR"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bada), mang nghĩa là </a:t>
            </a:r>
            <a:r>
              <a:rPr lang="vi-VN" sz="1200" b="0" i="0" u="none" strike="noStrike" kern="1200" dirty="0" smtClean="0">
                <a:solidFill>
                  <a:schemeClr val="tx1"/>
                </a:solidFill>
                <a:effectLst/>
                <a:latin typeface="+mn-lt"/>
                <a:ea typeface="+mn-ea"/>
                <a:cs typeface="+mn-cs"/>
                <a:hlinkClick r:id="rId4" tooltip="Đại dương"/>
              </a:rPr>
              <a:t>đại dương</a:t>
            </a:r>
            <a:r>
              <a:rPr lang="vi-VN" sz="1200" b="0" i="0" kern="1200" dirty="0" smtClean="0">
                <a:solidFill>
                  <a:schemeClr val="tx1"/>
                </a:solidFill>
                <a:effectLst/>
                <a:latin typeface="+mn-lt"/>
                <a:ea typeface="+mn-ea"/>
                <a:cs typeface="+mn-cs"/>
              </a:rPr>
              <a:t> hoặc </a:t>
            </a:r>
            <a:r>
              <a:rPr lang="vi-VN" sz="1200" b="0" i="0" u="none" strike="noStrike" kern="1200" dirty="0" smtClean="0">
                <a:solidFill>
                  <a:schemeClr val="tx1"/>
                </a:solidFill>
                <a:effectLst/>
                <a:latin typeface="+mn-lt"/>
                <a:ea typeface="+mn-ea"/>
                <a:cs typeface="+mn-cs"/>
                <a:hlinkClick r:id="rId5" tooltip="Biển"/>
              </a:rPr>
              <a:t>biển</a:t>
            </a:r>
            <a:r>
              <a:rPr lang="vi-V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Samsung giới thiêu nền tảng Bada vào ngày 10 tháng 11 năm 2009.</a:t>
            </a:r>
            <a:r>
              <a:rPr lang="vi-VN" sz="1200" b="0" i="0" u="none" strike="noStrike" kern="1200" baseline="30000" dirty="0" smtClean="0">
                <a:solidFill>
                  <a:schemeClr val="tx1"/>
                </a:solidFill>
                <a:effectLst/>
                <a:latin typeface="+mn-lt"/>
                <a:ea typeface="+mn-ea"/>
                <a:cs typeface="+mn-cs"/>
                <a:hlinkClick r:id="rId6"/>
              </a:rPr>
              <a:t>[3]</a:t>
            </a:r>
            <a:r>
              <a:rPr lang="vi-VN" sz="1200" b="0" i="0" u="none" strike="noStrike" kern="1200" baseline="30000" dirty="0" smtClean="0">
                <a:solidFill>
                  <a:schemeClr val="tx1"/>
                </a:solidFill>
                <a:effectLst/>
                <a:latin typeface="+mn-lt"/>
                <a:ea typeface="+mn-ea"/>
                <a:cs typeface="+mn-cs"/>
                <a:hlinkClick r:id="rId7"/>
              </a:rPr>
              <a:t>[4]</a:t>
            </a:r>
            <a:r>
              <a:rPr lang="vi-VN" sz="1200" b="0" i="0" kern="1200" dirty="0" smtClean="0">
                <a:solidFill>
                  <a:schemeClr val="tx1"/>
                </a:solidFill>
                <a:effectLst/>
                <a:latin typeface="+mn-lt"/>
                <a:ea typeface="+mn-ea"/>
                <a:cs typeface="+mn-cs"/>
              </a:rPr>
              <a:t> Sau khi đó, các công ty </a:t>
            </a:r>
            <a:r>
              <a:rPr lang="vi-VN" sz="1200" b="0" i="0" u="none" strike="noStrike" kern="1200" dirty="0" smtClean="0">
                <a:solidFill>
                  <a:schemeClr val="tx1"/>
                </a:solidFill>
                <a:effectLst/>
                <a:latin typeface="+mn-lt"/>
                <a:ea typeface="+mn-ea"/>
                <a:cs typeface="+mn-cs"/>
                <a:hlinkClick r:id="rId8" tooltip="Twitter"/>
              </a:rPr>
              <a:t>Twitter</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9" tooltip="Electronic Arts"/>
              </a:rPr>
              <a:t>EA</a:t>
            </a:r>
            <a:r>
              <a:rPr lang="vi-VN" sz="1200" b="0" i="0" kern="1200" dirty="0" smtClean="0">
                <a:solidFill>
                  <a:schemeClr val="tx1"/>
                </a:solidFill>
                <a:effectLst/>
                <a:latin typeface="+mn-lt"/>
                <a:ea typeface="+mn-ea"/>
                <a:cs typeface="+mn-cs"/>
              </a:rPr>
              <a:t>,</a:t>
            </a:r>
            <a:r>
              <a:rPr lang="vi-VN" sz="1200" b="0" i="0" u="none" strike="noStrike" kern="1200" dirty="0" smtClean="0">
                <a:solidFill>
                  <a:schemeClr val="tx1"/>
                </a:solidFill>
                <a:effectLst/>
                <a:latin typeface="+mn-lt"/>
                <a:ea typeface="+mn-ea"/>
                <a:cs typeface="+mn-cs"/>
                <a:hlinkClick r:id="rId10" tooltip="Capcom"/>
              </a:rPr>
              <a:t>Capcom</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11" tooltip="Gameloft"/>
              </a:rPr>
              <a:t>Gameloft</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12" tooltip="Blockbuster (trang chưa được viết)"/>
              </a:rPr>
              <a:t>Blockbuster</a:t>
            </a:r>
            <a:r>
              <a:rPr lang="vi-VN" sz="1200" b="0" i="0" kern="1200" dirty="0" smtClean="0">
                <a:solidFill>
                  <a:schemeClr val="tx1"/>
                </a:solidFill>
                <a:effectLst/>
                <a:latin typeface="+mn-lt"/>
                <a:ea typeface="+mn-ea"/>
                <a:cs typeface="+mn-cs"/>
              </a:rPr>
              <a:t> giới thiệu sự hỗ trợ của họ đối với nền tảng bada.</a:t>
            </a:r>
            <a:r>
              <a:rPr lang="vi-VN" sz="1200" b="0" i="0" u="none" strike="noStrike" kern="1200" baseline="30000" dirty="0" smtClean="0">
                <a:solidFill>
                  <a:schemeClr val="tx1"/>
                </a:solidFill>
                <a:effectLst/>
                <a:latin typeface="+mn-lt"/>
                <a:ea typeface="+mn-ea"/>
                <a:cs typeface="+mn-cs"/>
                <a:hlinkClick r:id="rId13"/>
              </a:rPr>
              <a:t>[5]</a:t>
            </a:r>
            <a:r>
              <a:rPr lang="vi-VN" sz="1200" b="0" i="0" kern="1200" dirty="0" smtClean="0">
                <a:solidFill>
                  <a:schemeClr val="tx1"/>
                </a:solidFill>
                <a:effectLst/>
                <a:latin typeface="+mn-lt"/>
                <a:ea typeface="+mn-ea"/>
                <a:cs typeface="+mn-cs"/>
              </a:rPr>
              <a:t> Sau khi thông báo, </a:t>
            </a:r>
            <a:r>
              <a:rPr lang="vi-VN" sz="1200" b="0" i="0" u="none" strike="noStrike" kern="1200" dirty="0" smtClean="0">
                <a:solidFill>
                  <a:schemeClr val="tx1"/>
                </a:solidFill>
                <a:effectLst/>
                <a:latin typeface="+mn-lt"/>
                <a:ea typeface="+mn-ea"/>
                <a:cs typeface="+mn-cs"/>
                <a:hlinkClick r:id="rId14" tooltip="Samsung S8500 (trang chưa được viết)"/>
              </a:rPr>
              <a:t>Wave S8500</a:t>
            </a:r>
            <a:r>
              <a:rPr lang="vi-VN" sz="1200" b="0" i="0" kern="1200" dirty="0" smtClean="0">
                <a:solidFill>
                  <a:schemeClr val="tx1"/>
                </a:solidFill>
                <a:effectLst/>
                <a:latin typeface="+mn-lt"/>
                <a:ea typeface="+mn-ea"/>
                <a:cs typeface="+mn-cs"/>
              </a:rPr>
              <a:t> lần đầu tiên xuất hiện tại Đại hội Di động Thế giới 2010 ở Tây Ban Nha vào tháng 2 năm 2010. Vào thời điểm này đã có khoảng 10 ứng dụng phát triển cho bada như </a:t>
            </a:r>
            <a:r>
              <a:rPr lang="vi-VN" sz="1200" b="0" i="0" u="none" strike="noStrike" kern="1200" dirty="0" smtClean="0">
                <a:solidFill>
                  <a:schemeClr val="tx1"/>
                </a:solidFill>
                <a:effectLst/>
                <a:latin typeface="+mn-lt"/>
                <a:ea typeface="+mn-ea"/>
                <a:cs typeface="+mn-cs"/>
                <a:hlinkClick r:id="rId15" tooltip="Asphalt 5 (trang chưa được viết)"/>
              </a:rPr>
              <a:t>Asphalt 5</a:t>
            </a:r>
            <a:r>
              <a:rPr lang="vi-VN" sz="1200" b="0" i="0" kern="1200" dirty="0" smtClean="0">
                <a:solidFill>
                  <a:schemeClr val="tx1"/>
                </a:solidFill>
                <a:effectLst/>
                <a:latin typeface="+mn-lt"/>
                <a:ea typeface="+mn-ea"/>
                <a:cs typeface="+mn-cs"/>
              </a:rPr>
              <a:t> của </a:t>
            </a:r>
            <a:r>
              <a:rPr lang="vi-VN" sz="1200" b="0" i="0" u="none" strike="noStrike" kern="1200" dirty="0" smtClean="0">
                <a:solidFill>
                  <a:schemeClr val="tx1"/>
                </a:solidFill>
                <a:effectLst/>
                <a:latin typeface="+mn-lt"/>
                <a:ea typeface="+mn-ea"/>
                <a:cs typeface="+mn-cs"/>
                <a:hlinkClick r:id="rId11" tooltip="Gameloft"/>
              </a:rPr>
              <a:t>Gameloft</a:t>
            </a:r>
            <a:r>
              <a:rPr lang="vi-VN" sz="1200" b="0" i="0" kern="1200" dirty="0" smtClean="0">
                <a:solidFill>
                  <a:schemeClr val="tx1"/>
                </a:solidFill>
                <a:effectLst/>
                <a:latin typeface="+mn-lt"/>
                <a:ea typeface="+mn-ea"/>
                <a:cs typeface="+mn-cs"/>
              </a:rPr>
              <a:t>.</a:t>
            </a:r>
            <a:r>
              <a:rPr lang="vi-VN" sz="1200" b="0" i="0" u="none" strike="noStrike" kern="1200" baseline="30000" dirty="0" smtClean="0">
                <a:solidFill>
                  <a:schemeClr val="tx1"/>
                </a:solidFill>
                <a:effectLst/>
                <a:latin typeface="+mn-lt"/>
                <a:ea typeface="+mn-ea"/>
                <a:cs typeface="+mn-cs"/>
                <a:hlinkClick r:id="rId16"/>
              </a:rPr>
              <a:t>[6]</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Samsung bắt đầu cung cấp SDK cho Bada cho các lập trình viên. Trong thời gian tháng 5 năm 2010, Samsung phát hành SDK 1.0.0b2, tiếp tới là 1.0.0b3 và cuối tháng 5 năm 2010. Thêm vào đó, Samsung tổ chức cuộc thi phát triển ứng dụng cho bada với giải thưởng 2.700.000 USD.</a:t>
            </a:r>
          </a:p>
          <a:p>
            <a:r>
              <a:rPr lang="vi-VN" sz="1200" b="0" i="0" kern="1200" dirty="0" smtClean="0">
                <a:solidFill>
                  <a:schemeClr val="tx1"/>
                </a:solidFill>
                <a:effectLst/>
                <a:latin typeface="+mn-lt"/>
                <a:ea typeface="+mn-ea"/>
                <a:cs typeface="+mn-cs"/>
              </a:rPr>
              <a:t>Điện thoại chạy Bada đầu tiên là </a:t>
            </a:r>
            <a:r>
              <a:rPr lang="vi-VN" sz="1200" b="0" i="0" u="none" strike="noStrike" kern="1200" dirty="0" smtClean="0">
                <a:solidFill>
                  <a:schemeClr val="tx1"/>
                </a:solidFill>
                <a:effectLst/>
                <a:latin typeface="+mn-lt"/>
                <a:ea typeface="+mn-ea"/>
                <a:cs typeface="+mn-cs"/>
                <a:hlinkClick r:id="rId14" tooltip="Samsung S8500 (trang chưa được viết)"/>
              </a:rPr>
              <a:t>Wave S8500</a:t>
            </a:r>
            <a:r>
              <a:rPr lang="vi-VN" sz="1200" b="0" i="0" kern="1200" dirty="0" smtClean="0">
                <a:solidFill>
                  <a:schemeClr val="tx1"/>
                </a:solidFill>
                <a:effectLst/>
                <a:latin typeface="+mn-lt"/>
                <a:ea typeface="+mn-ea"/>
                <a:cs typeface="+mn-cs"/>
              </a:rPr>
              <a:t>, ra mắt vào ngày 1 tháng 6 năm 2010.</a:t>
            </a:r>
            <a:r>
              <a:rPr lang="vi-VN" sz="1200" b="0" i="0" u="none" strike="noStrike" kern="1200" baseline="30000" dirty="0" smtClean="0">
                <a:solidFill>
                  <a:schemeClr val="tx1"/>
                </a:solidFill>
                <a:effectLst/>
                <a:latin typeface="+mn-lt"/>
                <a:ea typeface="+mn-ea"/>
                <a:cs typeface="+mn-cs"/>
                <a:hlinkClick r:id="rId17"/>
              </a:rPr>
              <a:t>[7]</a:t>
            </a:r>
            <a:r>
              <a:rPr lang="vi-VN" sz="1200" b="0" i="0" u="none" strike="noStrike" kern="1200" baseline="30000" dirty="0" smtClean="0">
                <a:solidFill>
                  <a:schemeClr val="tx1"/>
                </a:solidFill>
                <a:effectLst/>
                <a:latin typeface="+mn-lt"/>
                <a:ea typeface="+mn-ea"/>
                <a:cs typeface="+mn-cs"/>
                <a:hlinkClick r:id="rId18"/>
              </a:rPr>
              <a:t>[8]</a:t>
            </a:r>
            <a:endParaRPr lang="vi-VN"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19</a:t>
            </a:fld>
            <a:endParaRPr lang="en-US"/>
          </a:p>
        </p:txBody>
      </p:sp>
    </p:spTree>
    <p:extLst>
      <p:ext uri="{BB962C8B-B14F-4D97-AF65-F5344CB8AC3E}">
        <p14:creationId xmlns:p14="http://schemas.microsoft.com/office/powerpoint/2010/main" val="402069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Tizen</a:t>
            </a:r>
            <a:r>
              <a:rPr lang="vi-VN" sz="1200" b="0" i="0" kern="1200" smtClean="0">
                <a:solidFill>
                  <a:schemeClr val="tx1"/>
                </a:solidFill>
                <a:effectLst/>
                <a:latin typeface="+mn-lt"/>
                <a:ea typeface="+mn-ea"/>
                <a:cs typeface="+mn-cs"/>
              </a:rPr>
              <a:t> ( </a:t>
            </a:r>
            <a:r>
              <a:rPr lang="vi-VN" sz="1200" b="0" i="0" u="none" strike="noStrike" kern="1200" smtClean="0">
                <a:solidFill>
                  <a:schemeClr val="tx1"/>
                </a:solidFill>
                <a:effectLst/>
                <a:latin typeface="+mn-lt"/>
                <a:ea typeface="+mn-ea"/>
                <a:cs typeface="+mn-cs"/>
                <a:hlinkClick r:id="rId3" tooltip="en:Help:IPA for English"/>
              </a:rPr>
              <a:t>/</a:t>
            </a:r>
            <a:r>
              <a:rPr lang="vi-VN" sz="1200" b="0" i="0" u="none" strike="noStrike" kern="1200" smtClean="0">
                <a:solidFill>
                  <a:schemeClr val="tx1"/>
                </a:solidFill>
                <a:effectLst/>
                <a:latin typeface="+mn-lt"/>
                <a:ea typeface="+mn-ea"/>
                <a:cs typeface="+mn-cs"/>
                <a:hlinkClick r:id="rId4" tooltip="en:Wikipedia:IPA for English"/>
              </a:rPr>
              <a:t>ˈtaɪzɛn</a:t>
            </a:r>
            <a:r>
              <a:rPr lang="vi-VN" sz="1200" b="0" i="0" u="none" strike="noStrike" kern="1200" smtClean="0">
                <a:solidFill>
                  <a:schemeClr val="tx1"/>
                </a:solidFill>
                <a:effectLst/>
                <a:latin typeface="+mn-lt"/>
                <a:ea typeface="+mn-ea"/>
                <a:cs typeface="+mn-cs"/>
                <a:hlinkClick r:id="rId3" tooltip="en:Help:IPA for English"/>
              </a:rPr>
              <a:t>/</a:t>
            </a:r>
            <a:r>
              <a:rPr lang="vi-VN" sz="1200" b="0" i="0" kern="1200" smtClean="0">
                <a:solidFill>
                  <a:schemeClr val="tx1"/>
                </a:solidFill>
                <a:effectLst/>
                <a:latin typeface="+mn-lt"/>
                <a:ea typeface="+mn-ea"/>
                <a:cs typeface="+mn-cs"/>
              </a:rPr>
              <a:t>) là </a:t>
            </a:r>
            <a:r>
              <a:rPr lang="vi-VN" sz="1200" b="0" i="0" u="none" strike="noStrike" kern="1200" smtClean="0">
                <a:solidFill>
                  <a:schemeClr val="tx1"/>
                </a:solidFill>
                <a:effectLst/>
                <a:latin typeface="+mn-lt"/>
                <a:ea typeface="+mn-ea"/>
                <a:cs typeface="+mn-cs"/>
                <a:hlinkClick r:id="rId5" tooltip="Hệ điều hành"/>
              </a:rPr>
              <a:t>hệ điều hành mở</a:t>
            </a:r>
            <a:r>
              <a:rPr lang="vi-VN" sz="1200" b="0" i="0" kern="1200" smtClean="0">
                <a:solidFill>
                  <a:schemeClr val="tx1"/>
                </a:solidFill>
                <a:effectLst/>
                <a:latin typeface="+mn-lt"/>
                <a:ea typeface="+mn-ea"/>
                <a:cs typeface="+mn-cs"/>
              </a:rPr>
              <a:t> dựa trên </a:t>
            </a:r>
            <a:r>
              <a:rPr lang="vi-VN" sz="1200" b="0" i="0" u="none" strike="noStrike" kern="1200" smtClean="0">
                <a:solidFill>
                  <a:schemeClr val="tx1"/>
                </a:solidFill>
                <a:effectLst/>
                <a:latin typeface="+mn-lt"/>
                <a:ea typeface="+mn-ea"/>
                <a:cs typeface="+mn-cs"/>
                <a:hlinkClick r:id="rId6" tooltip="Hạt nhân Linux"/>
              </a:rPr>
              <a:t>Linux</a:t>
            </a:r>
            <a:r>
              <a:rPr lang="vi-VN" sz="1200" b="0" i="0" kern="1200" smtClean="0">
                <a:solidFill>
                  <a:schemeClr val="tx1"/>
                </a:solidFill>
                <a:effectLst/>
                <a:latin typeface="+mn-lt"/>
                <a:ea typeface="+mn-ea"/>
                <a:cs typeface="+mn-cs"/>
              </a:rPr>
              <a:t> cho các thiết bị — bao gồm </a:t>
            </a:r>
            <a:r>
              <a:rPr lang="vi-VN" sz="1200" b="0" i="0" u="none" strike="noStrike" kern="1200" smtClean="0">
                <a:solidFill>
                  <a:schemeClr val="tx1"/>
                </a:solidFill>
                <a:effectLst/>
                <a:latin typeface="+mn-lt"/>
                <a:ea typeface="+mn-ea"/>
                <a:cs typeface="+mn-cs"/>
                <a:hlinkClick r:id="rId7" tooltip="Điện thoại thông minh"/>
              </a:rPr>
              <a:t>điện thoại thông minh</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8" tooltip="Máy tính bảng"/>
              </a:rPr>
              <a:t>máy tính bảng</a:t>
            </a:r>
            <a:r>
              <a:rPr lang="vi-VN" sz="1200" b="0" i="0" kern="1200" smtClean="0">
                <a:solidFill>
                  <a:schemeClr val="tx1"/>
                </a:solidFill>
                <a:effectLst/>
                <a:latin typeface="+mn-lt"/>
                <a:ea typeface="+mn-ea"/>
                <a:cs typeface="+mn-cs"/>
              </a:rPr>
              <a:t>, tivi thông minh, và máy ảnh thông minh. Mô hình cấp phép liên quan đến phần mềm sử dụng nhiều mã nguồn mở có thể không tương thích (xem mô hình cấp phép, dưới đây)—và độc quyền SDK. Nó nhằm mục đích cung cấp trải nghiệm cho người dùng ổn định trên các thiết bị. Tizen là dự án trong </a:t>
            </a:r>
            <a:r>
              <a:rPr lang="vi-VN" sz="1200" b="0" i="0" u="none" strike="noStrike" kern="1200" smtClean="0">
                <a:solidFill>
                  <a:schemeClr val="tx1"/>
                </a:solidFill>
                <a:effectLst/>
                <a:latin typeface="+mn-lt"/>
                <a:ea typeface="+mn-ea"/>
                <a:cs typeface="+mn-cs"/>
                <a:hlinkClick r:id="rId9" tooltip="Linux Foundation (trang chưa được viết)"/>
              </a:rPr>
              <a:t>Linux Foundation</a:t>
            </a:r>
            <a:r>
              <a:rPr lang="vi-VN" sz="1200" b="0" i="0" kern="1200" smtClean="0">
                <a:solidFill>
                  <a:schemeClr val="tx1"/>
                </a:solidFill>
                <a:effectLst/>
                <a:latin typeface="+mn-lt"/>
                <a:ea typeface="+mn-ea"/>
                <a:cs typeface="+mn-cs"/>
              </a:rPr>
              <a:t> và được quản lý bởi Tập đoàn chỉ đạo Kỹ thuật gồm </a:t>
            </a:r>
            <a:r>
              <a:rPr lang="vi-VN" sz="1200" b="0" i="0" u="none" strike="noStrike" kern="1200" smtClean="0">
                <a:solidFill>
                  <a:schemeClr val="tx1"/>
                </a:solidFill>
                <a:effectLst/>
                <a:latin typeface="+mn-lt"/>
                <a:ea typeface="+mn-ea"/>
                <a:cs typeface="+mn-cs"/>
                <a:hlinkClick r:id="rId10" tooltip="Samsung"/>
              </a:rPr>
              <a:t>Samsung</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1" tooltip="Intel"/>
              </a:rPr>
              <a:t>Intel</a:t>
            </a:r>
            <a:r>
              <a:rPr lang="vi-VN" sz="1200" b="0" i="0" kern="1200" smtClean="0">
                <a:solidFill>
                  <a:schemeClr val="tx1"/>
                </a:solidFill>
                <a:effectLst/>
                <a:latin typeface="+mn-lt"/>
                <a:ea typeface="+mn-ea"/>
                <a:cs typeface="+mn-cs"/>
              </a:rPr>
              <a:t> và một số khác.</a:t>
            </a:r>
          </a:p>
          <a:p>
            <a:r>
              <a:rPr lang="vi-VN" sz="1200" b="0" i="0" kern="1200" smtClean="0">
                <a:solidFill>
                  <a:schemeClr val="tx1"/>
                </a:solidFill>
                <a:effectLst/>
                <a:latin typeface="+mn-lt"/>
                <a:ea typeface="+mn-ea"/>
                <a:cs typeface="+mn-cs"/>
              </a:rPr>
              <a:t>Hiệp hội Tizen thành lập để hướng dẫn vai trò công nghiệp của Tizen, bao gồm yêu cầu thu nhập, xác định và tạo điều kiện cho mô hình dịch vụ, ngành công nghiệp tiếp thị và giáo dục.</a:t>
            </a:r>
            <a:r>
              <a:rPr lang="vi-VN" sz="1200" b="0" i="0" u="none" strike="noStrike" kern="1200" baseline="30000" smtClean="0">
                <a:solidFill>
                  <a:schemeClr val="tx1"/>
                </a:solidFill>
                <a:effectLst/>
                <a:latin typeface="+mn-lt"/>
                <a:ea typeface="+mn-ea"/>
                <a:cs typeface="+mn-cs"/>
                <a:hlinkClick r:id="rId12"/>
              </a:rPr>
              <a:t>[4]</a:t>
            </a:r>
            <a:r>
              <a:rPr lang="vi-VN" sz="1200" b="0" i="0" kern="1200" smtClean="0">
                <a:solidFill>
                  <a:schemeClr val="tx1"/>
                </a:solidFill>
                <a:effectLst/>
                <a:latin typeface="+mn-lt"/>
                <a:ea typeface="+mn-ea"/>
                <a:cs typeface="+mn-cs"/>
              </a:rPr>
              <a:t> Thành viên của Hiệp hội Tizen gồm những đại diện cho mọi thành phần chủ yếu của ngành công nghiệp điện thoại hiện nay và tất cả khu vực trên thế giới. Các thành viên hiện tại bao gồm các nhà điều hành, OEM và các nhà lãnh đạo máy tính: Fujitsu, Huawei, Intel Corporation, KT, NEC CASIO Mobile Communications, NTT DOCOMO, Orange, Panasonic Mobile Communications, Samsung, SK Telecom, Sprint và Vodafone.</a:t>
            </a:r>
            <a:r>
              <a:rPr lang="vi-VN" sz="1200" b="0" i="0" u="none" strike="noStrike" kern="1200" baseline="30000" smtClean="0">
                <a:solidFill>
                  <a:schemeClr val="tx1"/>
                </a:solidFill>
                <a:effectLst/>
                <a:latin typeface="+mn-lt"/>
                <a:ea typeface="+mn-ea"/>
                <a:cs typeface="+mn-cs"/>
                <a:hlinkClick r:id="rId13"/>
              </a:rPr>
              <a:t>[5]</a:t>
            </a:r>
            <a:r>
              <a:rPr lang="vi-VN" sz="1200" b="0" i="0" kern="1200" smtClean="0">
                <a:solidFill>
                  <a:schemeClr val="tx1"/>
                </a:solidFill>
                <a:effectLst/>
                <a:latin typeface="+mn-lt"/>
                <a:ea typeface="+mn-ea"/>
                <a:cs typeface="+mn-cs"/>
              </a:rPr>
              <a:t> Trong khi Hiệp hội Tizen quyết định cần làm gì để hoàn thiện Tizen, tập đoàn chỉ đạo kỹ thuật xác định những mã code nào thực sự cần thiết để đưa vào hệ điều hành để hoàn thành những mục tiêu. Gốc Tizen trở lại Samsung Linux Platform (SLP) và dự án </a:t>
            </a:r>
            <a:r>
              <a:rPr lang="vi-VN" sz="1200" b="0" i="0" u="none" strike="noStrike" kern="1200" smtClean="0">
                <a:solidFill>
                  <a:schemeClr val="tx1"/>
                </a:solidFill>
                <a:effectLst/>
                <a:latin typeface="+mn-lt"/>
                <a:ea typeface="+mn-ea"/>
                <a:cs typeface="+mn-cs"/>
                <a:hlinkClick r:id="rId14" tooltip="LiMo Foundation (trang chưa được viết)"/>
              </a:rPr>
              <a:t>LiMo</a:t>
            </a:r>
            <a:r>
              <a:rPr lang="vi-VN" sz="1200" b="0" i="0" kern="1200" smtClean="0">
                <a:solidFill>
                  <a:schemeClr val="tx1"/>
                </a:solidFill>
                <a:effectLst/>
                <a:latin typeface="+mn-lt"/>
                <a:ea typeface="+mn-ea"/>
                <a:cs typeface="+mn-cs"/>
              </a:rPr>
              <a:t> và gần đây, Samsung sát nhập dự án </a:t>
            </a:r>
            <a:r>
              <a:rPr lang="vi-VN" sz="1200" b="0" i="0" u="none" strike="noStrike" kern="1200" smtClean="0">
                <a:solidFill>
                  <a:schemeClr val="tx1"/>
                </a:solidFill>
                <a:effectLst/>
                <a:latin typeface="+mn-lt"/>
                <a:ea typeface="+mn-ea"/>
                <a:cs typeface="+mn-cs"/>
                <a:hlinkClick r:id="rId15" tooltip="Bada"/>
              </a:rPr>
              <a:t>Bada</a:t>
            </a:r>
            <a:r>
              <a:rPr lang="vi-VN" sz="1200" b="0" i="0" kern="1200" smtClean="0">
                <a:solidFill>
                  <a:schemeClr val="tx1"/>
                </a:solidFill>
                <a:effectLst/>
                <a:latin typeface="+mn-lt"/>
                <a:ea typeface="+mn-ea"/>
                <a:cs typeface="+mn-cs"/>
              </a:rPr>
              <a:t> của mình vào Tizen.</a:t>
            </a:r>
          </a:p>
          <a:p>
            <a:r>
              <a:rPr lang="vi-VN" sz="1200" b="0" i="0" u="none" strike="noStrike" kern="1200" smtClean="0">
                <a:solidFill>
                  <a:schemeClr val="tx1"/>
                </a:solidFill>
                <a:effectLst/>
                <a:latin typeface="+mn-lt"/>
                <a:ea typeface="+mn-ea"/>
                <a:cs typeface="+mn-cs"/>
                <a:hlinkClick r:id="rId16" tooltip="Samsung ZEQ 9000"/>
              </a:rPr>
              <a:t>Samsung ZEQ 9000</a:t>
            </a:r>
            <a:r>
              <a:rPr lang="vi-VN" sz="1200" b="0" i="0" kern="1200" smtClean="0">
                <a:solidFill>
                  <a:schemeClr val="tx1"/>
                </a:solidFill>
                <a:effectLst/>
                <a:latin typeface="+mn-lt"/>
                <a:ea typeface="+mn-ea"/>
                <a:cs typeface="+mn-cs"/>
              </a:rPr>
              <a:t> sẽ là thiết bị thương mại đầu tiên chạy hệ điều hành trên.</a:t>
            </a:r>
            <a:r>
              <a:rPr lang="vi-VN" sz="1200" b="0" i="0" u="none" strike="noStrike" kern="1200" baseline="30000" smtClean="0">
                <a:solidFill>
                  <a:schemeClr val="tx1"/>
                </a:solidFill>
                <a:effectLst/>
                <a:latin typeface="+mn-lt"/>
                <a:ea typeface="+mn-ea"/>
                <a:cs typeface="+mn-cs"/>
                <a:hlinkClick r:id="rId17"/>
              </a:rPr>
              <a:t>[6]</a:t>
            </a:r>
            <a:endParaRPr lang="vi-VN" sz="1200" b="0" i="0" kern="1200" smtClean="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20</a:t>
            </a:fld>
            <a:endParaRPr lang="en-US"/>
          </a:p>
        </p:txBody>
      </p:sp>
    </p:spTree>
    <p:extLst>
      <p:ext uri="{BB962C8B-B14F-4D97-AF65-F5344CB8AC3E}">
        <p14:creationId xmlns:p14="http://schemas.microsoft.com/office/powerpoint/2010/main" val="3193739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just"/>
            <a:r>
              <a:rPr lang="en-US" smtClean="0"/>
              <a:t>WebOS là một hệ điều hành di động dựa trên hạt nhân Linux, ban đầu được phát triển bởi Palm, sau này được mua lại bởi Hewlett-Packard. Nói theo một dễ hiểu nhất, WebOS là một hệ điều hành ảo chạy trong trình duyệt Web. Đến nay, LG Electronics đã mua lại hệ điều hành này nhằm phát triển dòng TV thông minh của hãng.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WebOS được bắt đầu vào năm 1996 tại đại học California, Berkeley như 1 phần của dự án Network of Workstation. Nó được hoàn thành vào năm 1998 cùng với NOW. Cùng với sự cộng tác của các thành viên dự án tại đại học Duke, đại học Texas ..... và đã phát triển thành WebOS.</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Palm WebOS ra mắt tháng 1 năm 2009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Các thiết bị WebOS đầu tiên là bản Palm Pre, phát hành cho nhà mạng Sprint vào tháng 6. Sau đó tới Palm Pixi. Phiên bản plus của Pre &amp; Pixi được phát hành bởi nhà mạng Verizon và AT&amp;T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Vào tháng 4 năm 2010 HP đã mua lại Palm với dự định sẽ phát triển nển tảng WebOS để sử dụng trong nhiều sản phẩm mới bao gồm điện thoại thông minh, máy tính bảng và máy in</a:t>
            </a:r>
          </a:p>
          <a:p>
            <a:pPr marL="342900" indent="-342900" algn="just">
              <a:buFont typeface="Arial" pitchFamily="34" charset="0"/>
              <a:buChar char="•"/>
            </a:pPr>
            <a:r>
              <a:rPr lang="en-US" sz="1200" smtClean="0"/>
              <a:t>Sau đó, HP đã công bố một số thiết bị webOS mới, bao gồm cả điện thoại thông minh HP Veer, HP Pre chạy webOS 2.2, và HP TouchPad , một máy tính bảng phát hành vào tháng bảy 2011 chạy WebOS 3.0.</a:t>
            </a:r>
          </a:p>
          <a:p>
            <a:endParaRPr lang="en-US" smtClean="0"/>
          </a:p>
          <a:p>
            <a:pPr marL="342900" indent="-342900" algn="just">
              <a:buFont typeface="Arial" pitchFamily="34" charset="0"/>
              <a:buChar char="•"/>
            </a:pPr>
            <a:r>
              <a:rPr lang="en-US" sz="1200" smtClean="0"/>
              <a:t>Trong tháng 3 năm 2011, HP đã công bố kế hoạch cho sự xuất hiện của một phiên bản WebOS vào cuối năm 2011 để chạy trong Windows, và được cài đặt trên tất cả các máy tính để bàn HP và máy tính xách tay trong năm 2012. Tuy nhiên,dự định này đã không thành công.</a:t>
            </a:r>
          </a:p>
          <a:p>
            <a:pPr marL="342900" indent="-342900" algn="just">
              <a:buFont typeface="Arial" pitchFamily="34" charset="0"/>
              <a:buChar char="•"/>
            </a:pPr>
            <a:r>
              <a:rPr lang="en-US" sz="1200" smtClean="0"/>
              <a:t>Ngày 18 tháng 8 năm 2011 Hp lên tiếng “khai tử” máy tính bảng và các dòng điện thoại chạy hệ điều hành WebOS. Theo Hp thì những thiết bị này đã không đạt thành công như mong đợi do quá ít ứng dụng và doanh số bán được thấp</a:t>
            </a:r>
          </a:p>
          <a:p>
            <a:pPr algn="just"/>
            <a:endParaRPr lang="en-US" sz="1200" smtClean="0"/>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Tháng 12 năm 2011, HP chính thức công bố đưa WebOS trở thành hệ điều hành mã nguồn mở. Sau đó, HP đã kết hợp với WebOS Internals để phát hành mã nguồn WebOS phiên bản 3.0.5 cho TouchPad.</a:t>
            </a:r>
          </a:p>
          <a:p>
            <a:pPr marL="342900" indent="-342900" algn="just">
              <a:buFont typeface="Arial" pitchFamily="34" charset="0"/>
              <a:buChar char="•"/>
            </a:pPr>
            <a:r>
              <a:rPr lang="en-US" sz="1200" smtClean="0"/>
              <a:t>Tính đến ngày 25 tháng hai năm 2013, HP bán WebOS cho LG Electronics để sử dụng trên TV thông minh.</a:t>
            </a:r>
          </a:p>
          <a:p>
            <a:endParaRPr lang="en-US" smtClean="0"/>
          </a:p>
          <a:p>
            <a:endParaRPr lang="en-US"/>
          </a:p>
        </p:txBody>
      </p:sp>
      <p:sp>
        <p:nvSpPr>
          <p:cNvPr id="4" name="Slide Number Placeholder 3"/>
          <p:cNvSpPr>
            <a:spLocks noGrp="1"/>
          </p:cNvSpPr>
          <p:nvPr>
            <p:ph type="sldNum" sz="quarter" idx="10"/>
          </p:nvPr>
        </p:nvSpPr>
        <p:spPr/>
        <p:txBody>
          <a:bodyPr/>
          <a:lstStyle/>
          <a:p>
            <a:fld id="{18F5A9A8-1E0C-4E36-AD55-BE48C1ACDFB9}" type="slidenum">
              <a:rPr lang="en-US" smtClean="0"/>
              <a:pPr/>
              <a:t>21</a:t>
            </a:fld>
            <a:endParaRPr lang="en-US"/>
          </a:p>
        </p:txBody>
      </p:sp>
    </p:spTree>
    <p:extLst>
      <p:ext uri="{BB962C8B-B14F-4D97-AF65-F5344CB8AC3E}">
        <p14:creationId xmlns:p14="http://schemas.microsoft.com/office/powerpoint/2010/main" val="4642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Firefox OS</a:t>
            </a:r>
            <a:r>
              <a:rPr lang="vi-VN" sz="1200" b="0" i="0" kern="1200" smtClean="0">
                <a:solidFill>
                  <a:schemeClr val="tx1"/>
                </a:solidFill>
                <a:effectLst/>
                <a:latin typeface="+mn-lt"/>
                <a:ea typeface="+mn-ea"/>
                <a:cs typeface="+mn-cs"/>
              </a:rPr>
              <a:t> (tên dự án: </a:t>
            </a:r>
            <a:r>
              <a:rPr lang="vi-VN" sz="1200" b="0" i="1" kern="1200" smtClean="0">
                <a:solidFill>
                  <a:schemeClr val="tx1"/>
                </a:solidFill>
                <a:effectLst/>
                <a:latin typeface="+mn-lt"/>
                <a:ea typeface="+mn-ea"/>
                <a:cs typeface="+mn-cs"/>
              </a:rPr>
              <a:t>Boot to Gecko</a:t>
            </a:r>
            <a:r>
              <a:rPr lang="vi-VN" sz="1200" b="0" i="0" kern="1200" smtClean="0">
                <a:solidFill>
                  <a:schemeClr val="tx1"/>
                </a:solidFill>
                <a:effectLst/>
                <a:latin typeface="+mn-lt"/>
                <a:ea typeface="+mn-ea"/>
                <a:cs typeface="+mn-cs"/>
              </a:rPr>
              <a:t>, còn gọi là </a:t>
            </a:r>
            <a:r>
              <a:rPr lang="vi-VN" sz="1200" b="0" i="1" kern="1200" smtClean="0">
                <a:solidFill>
                  <a:schemeClr val="tx1"/>
                </a:solidFill>
                <a:effectLst/>
                <a:latin typeface="+mn-lt"/>
                <a:ea typeface="+mn-ea"/>
                <a:cs typeface="+mn-cs"/>
              </a:rPr>
              <a:t>B2G</a:t>
            </a:r>
            <a:r>
              <a:rPr lang="vi-VN" sz="1200" b="0" i="0" kern="1200" smtClean="0">
                <a:solidFill>
                  <a:schemeClr val="tx1"/>
                </a:solidFill>
                <a:effectLst/>
                <a:latin typeface="+mn-lt"/>
                <a:ea typeface="+mn-ea"/>
                <a:cs typeface="+mn-cs"/>
              </a:rPr>
              <a:t>)</a:t>
            </a:r>
            <a:r>
              <a:rPr lang="vi-VN" sz="1200" b="0" i="0" u="none" strike="noStrike" kern="1200" baseline="30000" smtClean="0">
                <a:solidFill>
                  <a:schemeClr val="tx1"/>
                </a:solidFill>
                <a:effectLst/>
                <a:latin typeface="+mn-lt"/>
                <a:ea typeface="+mn-ea"/>
                <a:cs typeface="+mn-cs"/>
                <a:hlinkClick r:id="rId3"/>
              </a:rPr>
              <a:t>[4]</a:t>
            </a:r>
            <a:r>
              <a:rPr lang="vi-VN" sz="1200" b="0" i="0" kern="1200" smtClean="0">
                <a:solidFill>
                  <a:schemeClr val="tx1"/>
                </a:solidFill>
                <a:effectLst/>
                <a:latin typeface="+mn-lt"/>
                <a:ea typeface="+mn-ea"/>
                <a:cs typeface="+mn-cs"/>
              </a:rPr>
              <a:t> là một </a:t>
            </a:r>
            <a:r>
              <a:rPr lang="vi-VN" sz="1200" b="0" i="0" u="none" strike="noStrike" kern="1200" smtClean="0">
                <a:solidFill>
                  <a:schemeClr val="tx1"/>
                </a:solidFill>
                <a:effectLst/>
                <a:latin typeface="+mn-lt"/>
                <a:ea typeface="+mn-ea"/>
                <a:cs typeface="+mn-cs"/>
                <a:hlinkClick r:id="rId4" tooltip="Hệ điều hành"/>
              </a:rPr>
              <a:t>hệ điều hành</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5" tooltip="Phần mềm nguồn mở"/>
              </a:rPr>
              <a:t>mã nguồn mở</a:t>
            </a:r>
            <a:r>
              <a:rPr lang="vi-VN" sz="1200" b="0" i="0" kern="1200" smtClean="0">
                <a:solidFill>
                  <a:schemeClr val="tx1"/>
                </a:solidFill>
                <a:effectLst/>
                <a:latin typeface="+mn-lt"/>
                <a:ea typeface="+mn-ea"/>
                <a:cs typeface="+mn-cs"/>
              </a:rPr>
              <a:t> dựa trên </a:t>
            </a:r>
            <a:r>
              <a:rPr lang="vi-VN" sz="1200" b="0" i="0" u="none" strike="noStrike" kern="1200" smtClean="0">
                <a:solidFill>
                  <a:schemeClr val="tx1"/>
                </a:solidFill>
                <a:effectLst/>
                <a:latin typeface="+mn-lt"/>
                <a:ea typeface="+mn-ea"/>
                <a:cs typeface="+mn-cs"/>
                <a:hlinkClick r:id="rId6" tooltip="Linux"/>
              </a:rPr>
              <a:t>Linux</a:t>
            </a:r>
            <a:r>
              <a:rPr lang="vi-VN" sz="1200" b="0" i="0" kern="1200" smtClean="0">
                <a:solidFill>
                  <a:schemeClr val="tx1"/>
                </a:solidFill>
                <a:effectLst/>
                <a:latin typeface="+mn-lt"/>
                <a:ea typeface="+mn-ea"/>
                <a:cs typeface="+mn-cs"/>
              </a:rPr>
              <a:t> cho </a:t>
            </a:r>
            <a:r>
              <a:rPr lang="vi-VN" sz="1200" b="0" i="0" u="none" strike="noStrike" kern="1200" smtClean="0">
                <a:solidFill>
                  <a:schemeClr val="tx1"/>
                </a:solidFill>
                <a:effectLst/>
                <a:latin typeface="+mn-lt"/>
                <a:ea typeface="+mn-ea"/>
                <a:cs typeface="+mn-cs"/>
                <a:hlinkClick r:id="rId7" tooltip="Điện thoại thông minh"/>
              </a:rPr>
              <a:t>điện thoại thông minh</a:t>
            </a:r>
            <a:r>
              <a:rPr lang="vi-VN" sz="1200" b="0" i="0" kern="1200" smtClean="0">
                <a:solidFill>
                  <a:schemeClr val="tx1"/>
                </a:solidFill>
                <a:effectLst/>
                <a:latin typeface="+mn-lt"/>
                <a:ea typeface="+mn-ea"/>
                <a:cs typeface="+mn-cs"/>
              </a:rPr>
              <a:t> và </a:t>
            </a:r>
            <a:r>
              <a:rPr lang="vi-VN" sz="1200" b="0" i="0" u="none" strike="noStrike" kern="1200" smtClean="0">
                <a:solidFill>
                  <a:schemeClr val="tx1"/>
                </a:solidFill>
                <a:effectLst/>
                <a:latin typeface="+mn-lt"/>
                <a:ea typeface="+mn-ea"/>
                <a:cs typeface="+mn-cs"/>
                <a:hlinkClick r:id="rId8" tooltip="Máy tính bảng"/>
              </a:rPr>
              <a:t>máy tính bảng</a:t>
            </a:r>
            <a:r>
              <a:rPr lang="vi-VN" sz="1200" b="0" i="0" u="none" strike="noStrike" kern="1200" baseline="30000" smtClean="0">
                <a:solidFill>
                  <a:schemeClr val="tx1"/>
                </a:solidFill>
                <a:effectLst/>
                <a:latin typeface="+mn-lt"/>
                <a:ea typeface="+mn-ea"/>
                <a:cs typeface="+mn-cs"/>
                <a:hlinkClick r:id="rId9"/>
              </a:rPr>
              <a:t>[5]</a:t>
            </a:r>
            <a:r>
              <a:rPr lang="vi-VN" sz="1200" b="0" i="0" kern="1200" smtClean="0">
                <a:solidFill>
                  <a:schemeClr val="tx1"/>
                </a:solidFill>
                <a:effectLst/>
                <a:latin typeface="+mn-lt"/>
                <a:ea typeface="+mn-ea"/>
                <a:cs typeface="+mn-cs"/>
              </a:rPr>
              <a:t> và còn được sử dụng cho </a:t>
            </a:r>
            <a:r>
              <a:rPr lang="vi-VN" sz="1200" b="0" i="0" u="none" strike="noStrike" kern="1200" smtClean="0">
                <a:solidFill>
                  <a:schemeClr val="tx1"/>
                </a:solidFill>
                <a:effectLst/>
                <a:latin typeface="+mn-lt"/>
                <a:ea typeface="+mn-ea"/>
                <a:cs typeface="+mn-cs"/>
                <a:hlinkClick r:id="rId10" tooltip="TV thông minh (trang chưa được viết)"/>
              </a:rPr>
              <a:t>TV thông minh</a:t>
            </a:r>
            <a:r>
              <a:rPr lang="vi-VN" sz="1200" b="0" i="0" kern="1200" smtClean="0">
                <a:solidFill>
                  <a:schemeClr val="tx1"/>
                </a:solidFill>
                <a:effectLst/>
                <a:latin typeface="+mn-lt"/>
                <a:ea typeface="+mn-ea"/>
                <a:cs typeface="+mn-cs"/>
              </a:rPr>
              <a:t>.</a:t>
            </a:r>
            <a:r>
              <a:rPr lang="vi-VN" sz="1200" b="0" i="0" u="none" strike="noStrike" kern="1200" baseline="30000" smtClean="0">
                <a:solidFill>
                  <a:schemeClr val="tx1"/>
                </a:solidFill>
                <a:effectLst/>
                <a:latin typeface="+mn-lt"/>
                <a:ea typeface="+mn-ea"/>
                <a:cs typeface="+mn-cs"/>
                <a:hlinkClick r:id="rId11"/>
              </a:rPr>
              <a:t>[6]</a:t>
            </a:r>
            <a:r>
              <a:rPr lang="vi-VN" sz="1200" b="0" i="0" kern="1200" smtClean="0">
                <a:solidFill>
                  <a:schemeClr val="tx1"/>
                </a:solidFill>
                <a:effectLst/>
                <a:latin typeface="+mn-lt"/>
                <a:ea typeface="+mn-ea"/>
                <a:cs typeface="+mn-cs"/>
              </a:rPr>
              <a:t> Nó được phát triển bởi </a:t>
            </a:r>
            <a:r>
              <a:rPr lang="vi-VN" sz="1200" b="0" i="0" u="none" strike="noStrike" kern="1200" smtClean="0">
                <a:solidFill>
                  <a:schemeClr val="tx1"/>
                </a:solidFill>
                <a:effectLst/>
                <a:latin typeface="+mn-lt"/>
                <a:ea typeface="+mn-ea"/>
                <a:cs typeface="+mn-cs"/>
                <a:hlinkClick r:id="rId12" tooltip="Mozilla"/>
              </a:rPr>
              <a:t>Mozilla</a:t>
            </a:r>
            <a:r>
              <a:rPr lang="vi-VN" sz="1200" b="0" i="0" kern="1200" smtClean="0">
                <a:solidFill>
                  <a:schemeClr val="tx1"/>
                </a:solidFill>
                <a:effectLst/>
                <a:latin typeface="+mn-lt"/>
                <a:ea typeface="+mn-ea"/>
                <a:cs typeface="+mn-cs"/>
              </a:rPr>
              <a:t>, tổ chức phi lợi nhuận nổi tiếng với trình duyệt </a:t>
            </a:r>
            <a:r>
              <a:rPr lang="vi-VN" sz="1200" b="0" i="0" u="none" strike="noStrike" kern="1200" smtClean="0">
                <a:solidFill>
                  <a:schemeClr val="tx1"/>
                </a:solidFill>
                <a:effectLst/>
                <a:latin typeface="+mn-lt"/>
                <a:ea typeface="+mn-ea"/>
                <a:cs typeface="+mn-cs"/>
                <a:hlinkClick r:id="rId13" tooltip="Mozilla Firefox"/>
              </a:rPr>
              <a:t>Firefox</a:t>
            </a:r>
            <a:r>
              <a:rPr lang="vi-VN" sz="1200" b="0" i="0" kern="1200" smtClean="0">
                <a:solidFill>
                  <a:schemeClr val="tx1"/>
                </a:solidFill>
                <a:effectLst/>
                <a:latin typeface="+mn-lt"/>
                <a:ea typeface="+mn-ea"/>
                <a:cs typeface="+mn-cs"/>
              </a:rPr>
              <a:t>.</a:t>
            </a:r>
          </a:p>
          <a:p>
            <a:r>
              <a:rPr lang="vi-VN" sz="1200" b="0" i="0" kern="1200" smtClean="0">
                <a:solidFill>
                  <a:schemeClr val="tx1"/>
                </a:solidFill>
                <a:effectLst/>
                <a:latin typeface="+mn-lt"/>
                <a:ea typeface="+mn-ea"/>
                <a:cs typeface="+mn-cs"/>
              </a:rPr>
              <a:t>Firefox OS được thiết kế để cung cấp một hệ thống thay thế </a:t>
            </a:r>
            <a:r>
              <a:rPr lang="vi-VN" sz="1200" b="0" i="0" u="none" strike="noStrike" kern="1200" baseline="30000" smtClean="0">
                <a:solidFill>
                  <a:schemeClr val="tx1"/>
                </a:solidFill>
                <a:effectLst/>
                <a:latin typeface="+mn-lt"/>
                <a:ea typeface="+mn-ea"/>
                <a:cs typeface="+mn-cs"/>
                <a:hlinkClick r:id="rId14"/>
              </a:rPr>
              <a:t>[7]</a:t>
            </a:r>
            <a:r>
              <a:rPr lang="vi-VN" sz="1200" b="0" i="0" kern="1200" smtClean="0">
                <a:solidFill>
                  <a:schemeClr val="tx1"/>
                </a:solidFill>
                <a:effectLst/>
                <a:latin typeface="+mn-lt"/>
                <a:ea typeface="+mn-ea"/>
                <a:cs typeface="+mn-cs"/>
              </a:rPr>
              <a:t> dựa trên cộng đồng dành cho các thiết bị di động, sử dụng các tiêu chuẩn mở và thân thiện như ứng dụng </a:t>
            </a:r>
            <a:r>
              <a:rPr lang="vi-VN" sz="1200" b="0" i="0" u="none" strike="noStrike" kern="1200" smtClean="0">
                <a:solidFill>
                  <a:schemeClr val="tx1"/>
                </a:solidFill>
                <a:effectLst/>
                <a:latin typeface="+mn-lt"/>
                <a:ea typeface="+mn-ea"/>
                <a:cs typeface="+mn-cs"/>
                <a:hlinkClick r:id="rId15" tooltip="HTML5"/>
              </a:rPr>
              <a:t>HTML5</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6" tooltip="JavaScript"/>
              </a:rPr>
              <a:t>JavaScript</a:t>
            </a:r>
            <a:r>
              <a:rPr lang="vi-VN" sz="1200" b="0" i="0" kern="1200" smtClean="0">
                <a:solidFill>
                  <a:schemeClr val="tx1"/>
                </a:solidFill>
                <a:effectLst/>
                <a:latin typeface="+mn-lt"/>
                <a:ea typeface="+mn-ea"/>
                <a:cs typeface="+mn-cs"/>
              </a:rPr>
              <a:t>, có một mô hình đặc quyền vững chắc cùng các API web mở để giao tiếp trực tiếp với phần cứng của điện thoại di động, và cuối cùng là một chợ ứng dụng "marketplace". Bởi vậy, nó cạnh tranh với các hệ điều hành phát triển thương mại như </a:t>
            </a:r>
            <a:r>
              <a:rPr lang="vi-VN" sz="1200" b="0" i="0" u="none" strike="noStrike" kern="1200" smtClean="0">
                <a:solidFill>
                  <a:schemeClr val="tx1"/>
                </a:solidFill>
                <a:effectLst/>
                <a:latin typeface="+mn-lt"/>
                <a:ea typeface="+mn-ea"/>
                <a:cs typeface="+mn-cs"/>
                <a:hlinkClick r:id="rId17" tooltip="IOS"/>
              </a:rPr>
              <a:t>iOS</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8" tooltip="Android"/>
              </a:rPr>
              <a:t>Android</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9" tooltip="Windows Phone"/>
              </a:rPr>
              <a:t>Windows Phone</a:t>
            </a:r>
            <a:r>
              <a:rPr lang="vi-VN" sz="1200" b="0" i="0" kern="1200" smtClean="0">
                <a:solidFill>
                  <a:schemeClr val="tx1"/>
                </a:solidFill>
                <a:effectLst/>
                <a:latin typeface="+mn-lt"/>
                <a:ea typeface="+mn-ea"/>
                <a:cs typeface="+mn-cs"/>
              </a:rPr>
              <a:t>và </a:t>
            </a:r>
            <a:r>
              <a:rPr lang="vi-VN" sz="1200" b="0" i="0" u="none" strike="noStrike" kern="1200" smtClean="0">
                <a:solidFill>
                  <a:schemeClr val="tx1"/>
                </a:solidFill>
                <a:effectLst/>
                <a:latin typeface="+mn-lt"/>
                <a:ea typeface="+mn-ea"/>
                <a:cs typeface="+mn-cs"/>
                <a:hlinkClick r:id="rId20" tooltip="Sailfish OS (trang chưa được viết)"/>
              </a:rPr>
              <a:t>Sailfish OS</a:t>
            </a:r>
            <a:r>
              <a:rPr lang="vi-VN" sz="1200" b="0" i="0" kern="1200" smtClean="0">
                <a:solidFill>
                  <a:schemeClr val="tx1"/>
                </a:solidFill>
                <a:effectLst/>
                <a:latin typeface="+mn-lt"/>
                <a:ea typeface="+mn-ea"/>
                <a:cs typeface="+mn-cs"/>
              </a:rPr>
              <a:t> cũng như các hệ điều hành mã nguồn mở dựa vào cộng đồng khác như </a:t>
            </a:r>
            <a:r>
              <a:rPr lang="vi-VN" sz="1200" b="0" i="0" u="none" strike="noStrike" kern="1200" smtClean="0">
                <a:solidFill>
                  <a:schemeClr val="tx1"/>
                </a:solidFill>
                <a:effectLst/>
                <a:latin typeface="+mn-lt"/>
                <a:ea typeface="+mn-ea"/>
                <a:cs typeface="+mn-cs"/>
                <a:hlinkClick r:id="rId21" tooltip="Ubuntu Touch (trang chưa được viết)"/>
              </a:rPr>
              <a:t>Ubuntu Touch</a:t>
            </a:r>
            <a:r>
              <a:rPr lang="vi-VN" sz="1200" b="0" i="0" kern="1200" smtClean="0">
                <a:solidFill>
                  <a:schemeClr val="tx1"/>
                </a:solidFill>
                <a:effectLst/>
                <a:latin typeface="+mn-lt"/>
                <a:ea typeface="+mn-ea"/>
                <a:cs typeface="+mn-cs"/>
              </a:rPr>
              <a:t>.</a:t>
            </a:r>
          </a:p>
          <a:p>
            <a:r>
              <a:rPr lang="vi-VN" sz="1200" b="0" i="0" kern="1200" smtClean="0">
                <a:solidFill>
                  <a:schemeClr val="tx1"/>
                </a:solidFill>
                <a:effectLst/>
                <a:latin typeface="+mn-lt"/>
                <a:ea typeface="+mn-ea"/>
                <a:cs typeface="+mn-cs"/>
              </a:rPr>
              <a:t>Firefox OS được ra mắt rộng rãi vào tháng 02 năm 2012 trên các điện thoại thông minh tương thích Android,</a:t>
            </a:r>
            <a:r>
              <a:rPr lang="vi-VN" sz="1200" b="0" i="0" u="none" strike="noStrike" kern="1200" baseline="30000" smtClean="0">
                <a:solidFill>
                  <a:schemeClr val="tx1"/>
                </a:solidFill>
                <a:effectLst/>
                <a:latin typeface="+mn-lt"/>
                <a:ea typeface="+mn-ea"/>
                <a:cs typeface="+mn-cs"/>
                <a:hlinkClick r:id="rId22"/>
              </a:rPr>
              <a:t>[8]</a:t>
            </a:r>
            <a:r>
              <a:rPr lang="vi-VN" sz="1200" b="0" i="0" u="none" strike="noStrike" kern="1200" baseline="30000" smtClean="0">
                <a:solidFill>
                  <a:schemeClr val="tx1"/>
                </a:solidFill>
                <a:effectLst/>
                <a:latin typeface="+mn-lt"/>
                <a:ea typeface="+mn-ea"/>
                <a:cs typeface="+mn-cs"/>
                <a:hlinkClick r:id="rId23"/>
              </a:rPr>
              <a:t>[9]</a:t>
            </a:r>
            <a:r>
              <a:rPr lang="vi-VN" sz="1200" b="0" i="0" kern="1200" smtClean="0">
                <a:solidFill>
                  <a:schemeClr val="tx1"/>
                </a:solidFill>
                <a:effectLst/>
                <a:latin typeface="+mn-lt"/>
                <a:ea typeface="+mn-ea"/>
                <a:cs typeface="+mn-cs"/>
              </a:rPr>
              <a:t> và một lần nữa vào năm 2013 hoạt động trên </a:t>
            </a:r>
            <a:r>
              <a:rPr lang="vi-VN" sz="1200" b="0" i="0" u="none" strike="noStrike" kern="1200" smtClean="0">
                <a:solidFill>
                  <a:schemeClr val="tx1"/>
                </a:solidFill>
                <a:effectLst/>
                <a:latin typeface="+mn-lt"/>
                <a:ea typeface="+mn-ea"/>
                <a:cs typeface="+mn-cs"/>
                <a:hlinkClick r:id="rId24" tooltip="Raspberry Pi (trang chưa được viết)"/>
              </a:rPr>
              <a:t>Raspberry Pi</a:t>
            </a:r>
            <a:r>
              <a:rPr lang="vi-VN" sz="1200" b="0" i="0" kern="1200" smtClean="0">
                <a:solidFill>
                  <a:schemeClr val="tx1"/>
                </a:solidFill>
                <a:effectLst/>
                <a:latin typeface="+mn-lt"/>
                <a:ea typeface="+mn-ea"/>
                <a:cs typeface="+mn-cs"/>
              </a:rPr>
              <a:t>.</a:t>
            </a:r>
            <a:r>
              <a:rPr lang="vi-VN" sz="1200" b="0" i="0" u="none" strike="noStrike" kern="1200" baseline="30000" smtClean="0">
                <a:solidFill>
                  <a:schemeClr val="tx1"/>
                </a:solidFill>
                <a:effectLst/>
                <a:latin typeface="+mn-lt"/>
                <a:ea typeface="+mn-ea"/>
                <a:cs typeface="+mn-cs"/>
                <a:hlinkClick r:id="rId25"/>
              </a:rPr>
              <a:t>[10]</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Vào tháng 01 năm 2013, ở </a:t>
            </a:r>
            <a:r>
              <a:rPr lang="vi-VN" sz="1200" b="0" i="0" u="none" strike="noStrike" kern="1200" smtClean="0">
                <a:solidFill>
                  <a:schemeClr val="tx1"/>
                </a:solidFill>
                <a:effectLst/>
                <a:latin typeface="+mn-lt"/>
                <a:ea typeface="+mn-ea"/>
                <a:cs typeface="+mn-cs"/>
                <a:hlinkClick r:id="rId26" tooltip="CES 2013 (trang chưa được viết)"/>
              </a:rPr>
              <a:t>CES 2013</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27" tooltip="ZTE (trang chưa được viết)"/>
              </a:rPr>
              <a:t>ZTE</a:t>
            </a:r>
            <a:r>
              <a:rPr lang="vi-VN" sz="1200" b="0" i="0" kern="1200" smtClean="0">
                <a:solidFill>
                  <a:schemeClr val="tx1"/>
                </a:solidFill>
                <a:effectLst/>
                <a:latin typeface="+mn-lt"/>
                <a:ea typeface="+mn-ea"/>
                <a:cs typeface="+mn-cs"/>
              </a:rPr>
              <a:t> xác nhận họ sẽ chuyển đến một điện thoại thông minh với Firefox OS,</a:t>
            </a:r>
            <a:r>
              <a:rPr lang="vi-VN" sz="1200" b="0" i="0" u="none" strike="noStrike" kern="1200" baseline="30000" smtClean="0">
                <a:solidFill>
                  <a:schemeClr val="tx1"/>
                </a:solidFill>
                <a:effectLst/>
                <a:latin typeface="+mn-lt"/>
                <a:ea typeface="+mn-ea"/>
                <a:cs typeface="+mn-cs"/>
                <a:hlinkClick r:id="rId28"/>
              </a:rPr>
              <a:t>[11]</a:t>
            </a:r>
            <a:r>
              <a:rPr lang="vi-VN" sz="1200" b="0" i="0" kern="1200" smtClean="0">
                <a:solidFill>
                  <a:schemeClr val="tx1"/>
                </a:solidFill>
                <a:effectLst/>
                <a:latin typeface="+mn-lt"/>
                <a:ea typeface="+mn-ea"/>
                <a:cs typeface="+mn-cs"/>
              </a:rPr>
              <a:t>và vào ngày 02 tháng 07 năm 2013, Telefónica khởi động phiên bản Firefox OS thương mại đầu tiên trên di động,</a:t>
            </a:r>
            <a:r>
              <a:rPr lang="vi-VN" sz="1200" b="0" i="0" u="none" strike="noStrike" kern="1200" smtClean="0">
                <a:solidFill>
                  <a:schemeClr val="tx1"/>
                </a:solidFill>
                <a:effectLst/>
                <a:latin typeface="+mn-lt"/>
                <a:ea typeface="+mn-ea"/>
                <a:cs typeface="+mn-cs"/>
                <a:hlinkClick r:id="rId29" tooltip="ZTE Open (trang chưa được viết)"/>
              </a:rPr>
              <a:t>ZTE Open</a:t>
            </a:r>
            <a:r>
              <a:rPr lang="vi-VN" sz="1200" b="0" i="0" kern="1200" smtClean="0">
                <a:solidFill>
                  <a:schemeClr val="tx1"/>
                </a:solidFill>
                <a:effectLst/>
                <a:latin typeface="+mn-lt"/>
                <a:ea typeface="+mn-ea"/>
                <a:cs typeface="+mn-cs"/>
              </a:rPr>
              <a:t>, tại Tây Ban Nha</a:t>
            </a:r>
            <a:r>
              <a:rPr lang="vi-VN" sz="1200" b="0" i="0" u="none" strike="noStrike" kern="1200" baseline="30000" smtClean="0">
                <a:solidFill>
                  <a:schemeClr val="tx1"/>
                </a:solidFill>
                <a:effectLst/>
                <a:latin typeface="+mn-lt"/>
                <a:ea typeface="+mn-ea"/>
                <a:cs typeface="+mn-cs"/>
                <a:hlinkClick r:id="rId30"/>
              </a:rPr>
              <a:t>[12]</a:t>
            </a:r>
            <a:r>
              <a:rPr lang="vi-VN" sz="1200" b="0" i="0" u="none" strike="noStrike" kern="1200" baseline="30000" smtClean="0">
                <a:solidFill>
                  <a:schemeClr val="tx1"/>
                </a:solidFill>
                <a:effectLst/>
                <a:latin typeface="+mn-lt"/>
                <a:ea typeface="+mn-ea"/>
                <a:cs typeface="+mn-cs"/>
                <a:hlinkClick r:id="rId31"/>
              </a:rPr>
              <a:t>[13]</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32" tooltip="GeeksPhone (trang chưa được viết)"/>
              </a:rPr>
              <a:t>GeeksPhone</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33" tooltip="GeeksPhone Peak (trang chưa được viết)"/>
              </a:rPr>
              <a:t>Peak+</a:t>
            </a:r>
            <a:r>
              <a:rPr lang="vi-VN" sz="1200" b="0" i="0" kern="1200" smtClean="0">
                <a:solidFill>
                  <a:schemeClr val="tx1"/>
                </a:solidFill>
                <a:effectLst/>
                <a:latin typeface="+mn-lt"/>
                <a:ea typeface="+mn-ea"/>
                <a:cs typeface="+mn-cs"/>
              </a:rPr>
              <a:t> cũng lập tức có mặt sau đó.</a:t>
            </a:r>
            <a:r>
              <a:rPr lang="vi-VN" sz="1200" b="0" i="0" u="none" strike="noStrike" kern="1200" baseline="30000" smtClean="0">
                <a:solidFill>
                  <a:schemeClr val="tx1"/>
                </a:solidFill>
                <a:effectLst/>
                <a:latin typeface="+mn-lt"/>
                <a:ea typeface="+mn-ea"/>
                <a:cs typeface="+mn-cs"/>
                <a:hlinkClick r:id="rId34"/>
              </a:rPr>
              <a:t>[14]</a:t>
            </a:r>
            <a:endParaRPr lang="vi-VN" sz="1200" b="0" i="0" kern="1200" smtClean="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22</a:t>
            </a:fld>
            <a:endParaRPr lang="en-US"/>
          </a:p>
        </p:txBody>
      </p:sp>
    </p:spTree>
    <p:extLst>
      <p:ext uri="{BB962C8B-B14F-4D97-AF65-F5344CB8AC3E}">
        <p14:creationId xmlns:p14="http://schemas.microsoft.com/office/powerpoint/2010/main" val="3388886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schemeClr val="bg1"/>
                </a:solidFill>
                <a:latin typeface="Constantia" panose="02030602050306030303" pitchFamily="18" charset="0"/>
              </a:rPr>
              <a:t>Vào ngày 31-10-2011, </a:t>
            </a:r>
            <a:r>
              <a:rPr lang="en-US" sz="1200" b="1" smtClean="0">
                <a:solidFill>
                  <a:srgbClr val="0070C0"/>
                </a:solidFill>
                <a:latin typeface="Constantia" panose="02030602050306030303" pitchFamily="18" charset="0"/>
              </a:rPr>
              <a:t>Mark Shuttleworth</a:t>
            </a:r>
            <a:r>
              <a:rPr lang="en-US" sz="1200" smtClean="0">
                <a:solidFill>
                  <a:schemeClr val="bg1"/>
                </a:solidFill>
                <a:latin typeface="Constantia" panose="02030602050306030303" pitchFamily="18" charset="0"/>
              </a:rPr>
              <a:t> đã thông báo. Ubuntu tương lai sẽ hỗ trợ trên Thiết bị điện thoại thông minh, Máy tính bảng, Tivi thông minh và màn hình thông minh.</a:t>
            </a:r>
          </a:p>
          <a:p>
            <a:endParaRPr lang="en-US" sz="1200" smtClean="0">
              <a:solidFill>
                <a:schemeClr val="bg1"/>
              </a:solidFill>
              <a:latin typeface="Constantia" panose="02030602050306030303" pitchFamily="18" charset="0"/>
            </a:endParaRPr>
          </a:p>
          <a:p>
            <a:r>
              <a:rPr lang="en-US" sz="1200" smtClean="0">
                <a:solidFill>
                  <a:schemeClr val="bg1"/>
                </a:solidFill>
                <a:latin typeface="Constantia" panose="02030602050306030303" pitchFamily="18" charset="0"/>
              </a:rPr>
              <a:t>Vào ngày 2-1-2013. Ubuntu nền tảng cho điện thoại được ra đời, và 7 tuần sau đó, ngày 19-2-2013 Ubuntu nền tảng cho Tablet cũng được ra mắt.</a:t>
            </a:r>
          </a:p>
          <a:p>
            <a:endParaRPr lang="en-US" sz="1200" smtClean="0">
              <a:solidFill>
                <a:schemeClr val="bg1"/>
              </a:solidFill>
              <a:latin typeface="Constantia" panose="02030602050306030303" pitchFamily="18" charset="0"/>
            </a:endParaRPr>
          </a:p>
          <a:p>
            <a:r>
              <a:rPr lang="en-US" sz="1200" smtClean="0">
                <a:solidFill>
                  <a:schemeClr val="bg1"/>
                </a:solidFill>
                <a:latin typeface="Constantia" panose="02030602050306030303" pitchFamily="18" charset="0"/>
              </a:rPr>
              <a:t>Ngày 21-2-2013. Ubuntu Touch chính thức ra mắt, hỗ trợ cả Smartphone và Tablet.</a:t>
            </a:r>
          </a:p>
          <a:p>
            <a:endParaRPr lang="en-US" sz="1200" smtClean="0">
              <a:latin typeface="Constantia" panose="02030602050306030303" pitchFamily="18" charset="0"/>
            </a:endParaRPr>
          </a:p>
          <a:p>
            <a:endParaRPr lang="en-US" sz="1200" smtClean="0">
              <a:latin typeface="Constantia" panose="02030602050306030303" pitchFamily="18" charset="0"/>
            </a:endParaRPr>
          </a:p>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23</a:t>
            </a:fld>
            <a:endParaRPr lang="en-US"/>
          </a:p>
        </p:txBody>
      </p:sp>
    </p:spTree>
    <p:extLst>
      <p:ext uri="{BB962C8B-B14F-4D97-AF65-F5344CB8AC3E}">
        <p14:creationId xmlns:p14="http://schemas.microsoft.com/office/powerpoint/2010/main" val="16118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Maemo, tiền thân của MeeGo, được tạo ra bởi một nhóm phát triển vào năm 2005. Do sở hữu nguồn lực nhỏ và buộc phải mời các công ty khác thầu lại dự án nên nhóm phát triển phải "đau đầu" trước nhiều sự lựa chọn. Trong đó, ưu tiên hàng đầu là phải chọn ra linh kiện rẻ nhất để giảm chi phí sản xuất, tiếp đến là tính đến không gian chứa linh kiện cần thiết, cuối cùng, nếu phần cứng cho hiệu suất thấp thì buộc phải tối ưu hoá bằng phần mềm.</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Tuy vậy, Maemo vẫn được phát triển cho tới khi sáp nhập vào dự án Moblin của Intel vào năm 2010 để trở thành </a:t>
            </a:r>
            <a:r>
              <a:rPr lang="vi-VN" sz="1200" b="0" i="0" u="none" strike="noStrike" kern="1200" dirty="0" smtClean="0">
                <a:solidFill>
                  <a:schemeClr val="tx1"/>
                </a:solidFill>
                <a:effectLst/>
                <a:latin typeface="+mn-lt"/>
                <a:ea typeface="+mn-ea"/>
                <a:cs typeface="+mn-cs"/>
                <a:hlinkClick r:id="rId3"/>
              </a:rPr>
              <a:t>MeeGo</a:t>
            </a:r>
            <a:r>
              <a:rPr lang="vi-VN" sz="1200" b="0" i="0" kern="1200" dirty="0" smtClean="0">
                <a:solidFill>
                  <a:schemeClr val="tx1"/>
                </a:solidFill>
                <a:effectLst/>
                <a:latin typeface="+mn-lt"/>
                <a:ea typeface="+mn-ea"/>
                <a:cs typeface="+mn-cs"/>
              </a:rPr>
              <a:t>. Nhiều người cho rằng hệ điều hành mới sẽ thu hút được nhiều nhà sản xuất phần cứng và một số thiết bị chạy MeeGo sẽ sớm ra mắt vào thời điểm đó. Nhưng suy đoán ấy hoàn toàn sai lầm, nội bộ MeeGo vẫn gặp vấn đề, các thành viên trong nhóm dần mất phương hướng và quá trình phát triển hệ điều hành này ngày một chậm lại.</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Tại sự kiện CommunicAsia năm 2011, mẫu điện thoại MeeGo đầu tiên của Nokia là N9 cũng ra mắt người dùng. Mặc dù vậy, lãnh đạo hãng Phần Lan lúc này chỉ đơn thuần tung ra sản phẩm mới chứ không có bất kỳ chiến lược lâu dài nào cho dòng máy chạy MeeGo trong tương lai. Một thời gian sau, Stephen Elop, lúc đó mới lên chức CEO của Nokia, đã công bố bắt tay với Microsoft, "kết duyên" với hệ điều hành mới là Windows và bỏ lại MeeGo ở phía sau.</a:t>
            </a:r>
            <a:endParaRPr lang="en-GB"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24</a:t>
            </a:fld>
            <a:endParaRPr lang="en-US"/>
          </a:p>
        </p:txBody>
      </p:sp>
    </p:spTree>
    <p:extLst>
      <p:ext uri="{BB962C8B-B14F-4D97-AF65-F5344CB8AC3E}">
        <p14:creationId xmlns:p14="http://schemas.microsoft.com/office/powerpoint/2010/main" val="461053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Sau 2 thất bại mang tên Maemo và MeeGo,Intel tiếp tục với Tizen (hợp tác với Samsung) và mới nhất là Sailfish OS (doJolla phát triển và được Intel giám sát chặt chẽ hơn rất nhiều so với Tizen).</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Sailfish OS được xem là nền tảng kếthừa từ MeeGo và một “họ hàng” khác là Mer (không có giao diện), dựa trênMonolithic Linux. Hiện tại dự án Sailfish OS của Jolla đang được hỗ trợ trực tiếptừ Nokia, Intel và Linux Foundation.</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Một số điểm mới ở Sailfish OS là:</a:t>
            </a:r>
          </a:p>
          <a:p>
            <a:r>
              <a:rPr lang="vi-VN" sz="1200" b="0" i="0" kern="1200" smtClean="0">
                <a:solidFill>
                  <a:schemeClr val="tx1"/>
                </a:solidFill>
                <a:effectLst/>
                <a:latin typeface="+mn-lt"/>
                <a:ea typeface="+mn-ea"/>
                <a:cs typeface="+mn-cs"/>
              </a:rPr>
              <a:t>-         Hệ thống Notification (hệ thống chứ không phảithanh) hoàn toàn mới, được kích hoạt bởi thao tác vuốt màn hình khóa từ phảisang trái. Hệ thống mới này kiêm luôn cả thông báo từ các mạng xã hội nhưFacebook, Twitter và hỗ trợ Feed, RSS.</a:t>
            </a:r>
          </a:p>
          <a:p>
            <a:r>
              <a:rPr lang="vi-VN" sz="1200" b="0" i="0" kern="1200" smtClean="0">
                <a:solidFill>
                  <a:schemeClr val="tx1"/>
                </a:solidFill>
                <a:effectLst/>
                <a:latin typeface="+mn-lt"/>
                <a:ea typeface="+mn-ea"/>
                <a:cs typeface="+mn-cs"/>
              </a:rPr>
              <a:t>ự kết hợp giữa widget trên Android và các ôvuông Live Tiles của Windows Phone tạo nên cái gọi là</a:t>
            </a:r>
            <a:r>
              <a:rPr lang="vi-VN" sz="1200" b="1" i="0" kern="1200" smtClean="0">
                <a:solidFill>
                  <a:schemeClr val="tx1"/>
                </a:solidFill>
                <a:effectLst/>
                <a:latin typeface="+mn-lt"/>
                <a:ea typeface="+mn-ea"/>
                <a:cs typeface="+mn-cs"/>
              </a:rPr>
              <a:t>“Active Cover” </a:t>
            </a:r>
            <a:r>
              <a:rPr lang="vi-VN" sz="1200" b="0" i="0" kern="1200" smtClean="0">
                <a:solidFill>
                  <a:schemeClr val="tx1"/>
                </a:solidFill>
                <a:effectLst/>
                <a:latin typeface="+mn-lt"/>
                <a:ea typeface="+mn-ea"/>
                <a:cs typeface="+mn-cs"/>
              </a:rPr>
              <a:t>nên màn hình Home. Các nhà phát triển thứ 3 có thểcan thiệp để tùy biến Active Cover cho ứng dụng của mình nhưng phải tuân theo mộtsố “quy định”:</a:t>
            </a:r>
          </a:p>
          <a:p>
            <a:r>
              <a:rPr lang="vi-VN" sz="1200" b="0" i="0" kern="1200" smtClean="0">
                <a:solidFill>
                  <a:schemeClr val="tx1"/>
                </a:solidFill>
                <a:effectLst/>
                <a:latin typeface="+mn-lt"/>
                <a:ea typeface="+mn-ea"/>
                <a:cs typeface="+mn-cs"/>
              </a:rPr>
              <a:t>1 cái chạm để mở nhanhứng dụng, các thao tác còn lại (vuốt, giữ, kéo…) để tương tác với ứng dụng. Nhữngyêu cầu này được đưa ra nhằm tạo sự thống nhất trong trải nghiệm, giúp ngườidùng ít bỡ ngỡ với hệ điều hành.</a:t>
            </a:r>
          </a:p>
          <a:p>
            <a:r>
              <a:rPr lang="vi-VN" sz="1200" b="0" i="0" kern="1200" smtClean="0">
                <a:solidFill>
                  <a:schemeClr val="tx1"/>
                </a:solidFill>
                <a:effectLst/>
                <a:latin typeface="+mn-lt"/>
                <a:ea typeface="+mn-ea"/>
                <a:cs typeface="+mn-cs"/>
              </a:rPr>
              <a:t>Sau 2 năm phát triển, hệ điều hànhSailfish OS đang được “chống lưng” bởinhiều ông lớn của làng công nghệ. Phiên bản thử nghiệm đã tương đối hoànchỉnh, có lẽ chỉ thêm một thời gian ngắn nữa thôi sẽ xuất hiện smartphone dùngSailfish.</a:t>
            </a:r>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25</a:t>
            </a:fld>
            <a:endParaRPr lang="en-US"/>
          </a:p>
        </p:txBody>
      </p:sp>
    </p:spTree>
    <p:extLst>
      <p:ext uri="{BB962C8B-B14F-4D97-AF65-F5344CB8AC3E}">
        <p14:creationId xmlns:p14="http://schemas.microsoft.com/office/powerpoint/2010/main" val="2135926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Symbian</a:t>
            </a:r>
            <a:r>
              <a:rPr lang="vi-VN" sz="1200" b="0" i="0" kern="1200" smtClean="0">
                <a:solidFill>
                  <a:schemeClr val="tx1"/>
                </a:solidFill>
                <a:effectLst/>
                <a:latin typeface="+mn-lt"/>
                <a:ea typeface="+mn-ea"/>
                <a:cs typeface="+mn-cs"/>
              </a:rPr>
              <a:t> là </a:t>
            </a:r>
            <a:r>
              <a:rPr lang="vi-VN" sz="1200" b="0" i="0" u="none" strike="noStrike" kern="1200" smtClean="0">
                <a:solidFill>
                  <a:schemeClr val="tx1"/>
                </a:solidFill>
                <a:effectLst/>
                <a:latin typeface="+mn-lt"/>
                <a:ea typeface="+mn-ea"/>
                <a:cs typeface="+mn-cs"/>
                <a:hlinkClick r:id="rId3" tooltip="Hệ điều hành"/>
              </a:rPr>
              <a:t>hệ điều hành</a:t>
            </a:r>
            <a:r>
              <a:rPr lang="vi-VN" sz="1200" b="0" i="0" kern="1200" smtClean="0">
                <a:solidFill>
                  <a:schemeClr val="tx1"/>
                </a:solidFill>
                <a:effectLst/>
                <a:latin typeface="+mn-lt"/>
                <a:ea typeface="+mn-ea"/>
                <a:cs typeface="+mn-cs"/>
              </a:rPr>
              <a:t> được viết và sử dụng cho một số </a:t>
            </a:r>
            <a:r>
              <a:rPr lang="vi-VN" sz="1200" b="0" i="0" u="none" strike="noStrike" kern="1200" smtClean="0">
                <a:solidFill>
                  <a:schemeClr val="tx1"/>
                </a:solidFill>
                <a:effectLst/>
                <a:latin typeface="+mn-lt"/>
                <a:ea typeface="+mn-ea"/>
                <a:cs typeface="+mn-cs"/>
                <a:hlinkClick r:id="rId4" tooltip="Điện thoại di động"/>
              </a:rPr>
              <a:t>điện thoại di động</a:t>
            </a:r>
            <a:r>
              <a:rPr lang="vi-VN" sz="1200" b="0" i="0" kern="1200" smtClean="0">
                <a:solidFill>
                  <a:schemeClr val="tx1"/>
                </a:solidFill>
                <a:effectLst/>
                <a:latin typeface="+mn-lt"/>
                <a:ea typeface="+mn-ea"/>
                <a:cs typeface="+mn-cs"/>
              </a:rPr>
              <a:t>. Symbian được sử dụng nhiều nhất bởi các điện thoại cao cấp của Nokia. Hãng này đã rất thành công với hệ điều hành này và có thời đã giúp Symbian trở thành hệ điều hành dành cho thiết bị di động phổ biến nhất thế giới. Tuy nhiên hiện nay(tính đến tháng 9/2012), Symbian đã đi vào giai đoạn thoái trào do không cạnh tranh nổi với các hệ điều hành mới tân tiến hơn như Ios, Android... Số người dùng càng ngày càng ít khiến thị phần Symbian thu hẹp và trở nên khiêm tốn so với các nền tảng khác.</a:t>
            </a:r>
          </a:p>
          <a:p>
            <a:r>
              <a:rPr lang="vi-VN" sz="1200" b="0" i="0" kern="1200" smtClean="0">
                <a:solidFill>
                  <a:schemeClr val="tx1"/>
                </a:solidFill>
                <a:effectLst/>
                <a:latin typeface="+mn-lt"/>
                <a:ea typeface="+mn-ea"/>
                <a:cs typeface="+mn-cs"/>
              </a:rPr>
              <a:t>Đến ngày 25/1/2013, tập đoàn Nokia đã chính thức khai tử nền tảng Symbian sau khi hãng này "mua đứt" Symbian từ tháng 6/2008. Thiết bị cuối cùng chạy Symbian là Nokia 808 pureview</a:t>
            </a:r>
          </a:p>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26</a:t>
            </a:fld>
            <a:endParaRPr lang="en-US"/>
          </a:p>
        </p:txBody>
      </p:sp>
    </p:spTree>
    <p:extLst>
      <p:ext uri="{BB962C8B-B14F-4D97-AF65-F5344CB8AC3E}">
        <p14:creationId xmlns:p14="http://schemas.microsoft.com/office/powerpoint/2010/main" val="590780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BlackBerry OS</a:t>
            </a:r>
            <a:r>
              <a:rPr lang="vi-VN" sz="1200" b="0" i="0" kern="1200" smtClean="0">
                <a:solidFill>
                  <a:schemeClr val="tx1"/>
                </a:solidFill>
                <a:effectLst/>
                <a:latin typeface="+mn-lt"/>
                <a:ea typeface="+mn-ea"/>
                <a:cs typeface="+mn-cs"/>
              </a:rPr>
              <a:t> là </a:t>
            </a:r>
            <a:r>
              <a:rPr lang="vi-VN" sz="1200" b="0" i="0" u="none" strike="noStrike" kern="1200" smtClean="0">
                <a:solidFill>
                  <a:schemeClr val="tx1"/>
                </a:solidFill>
                <a:effectLst/>
                <a:latin typeface="+mn-lt"/>
                <a:ea typeface="+mn-ea"/>
                <a:cs typeface="+mn-cs"/>
                <a:hlinkClick r:id="rId3" tooltip="Nền tảng phần mềm (trang chưa được viết)"/>
              </a:rPr>
              <a:t>nền tảng phần mềm</a:t>
            </a:r>
            <a:r>
              <a:rPr lang="vi-VN" sz="1200" b="0" i="0" kern="1200" smtClean="0">
                <a:solidFill>
                  <a:schemeClr val="tx1"/>
                </a:solidFill>
                <a:effectLst/>
                <a:latin typeface="+mn-lt"/>
                <a:ea typeface="+mn-ea"/>
                <a:cs typeface="+mn-cs"/>
              </a:rPr>
              <a:t> tư hữu do </a:t>
            </a:r>
            <a:r>
              <a:rPr lang="vi-VN" sz="1200" b="0" i="0" u="none" strike="noStrike" kern="1200" smtClean="0">
                <a:solidFill>
                  <a:schemeClr val="tx1"/>
                </a:solidFill>
                <a:effectLst/>
                <a:latin typeface="+mn-lt"/>
                <a:ea typeface="+mn-ea"/>
                <a:cs typeface="+mn-cs"/>
                <a:hlinkClick r:id="rId4" tooltip="Research In Motion"/>
              </a:rPr>
              <a:t>Research In Motion</a:t>
            </a:r>
            <a:r>
              <a:rPr lang="vi-VN" sz="1200" b="0" i="0" kern="1200" smtClean="0">
                <a:solidFill>
                  <a:schemeClr val="tx1"/>
                </a:solidFill>
                <a:effectLst/>
                <a:latin typeface="+mn-lt"/>
                <a:ea typeface="+mn-ea"/>
                <a:cs typeface="+mn-cs"/>
              </a:rPr>
              <a:t> phát triển cho dòng sản phẩm cầm tay</a:t>
            </a:r>
            <a:r>
              <a:rPr lang="vi-VN" sz="1200" b="0" i="0" u="none" strike="noStrike" kern="1200" smtClean="0">
                <a:solidFill>
                  <a:schemeClr val="tx1"/>
                </a:solidFill>
                <a:effectLst/>
                <a:latin typeface="+mn-lt"/>
                <a:ea typeface="+mn-ea"/>
                <a:cs typeface="+mn-cs"/>
                <a:hlinkClick r:id="rId5" tooltip="BlackBerry"/>
              </a:rPr>
              <a:t>BlackBerry</a:t>
            </a:r>
            <a:r>
              <a:rPr lang="vi-VN" sz="1200" b="0" i="0" kern="1200" smtClean="0">
                <a:solidFill>
                  <a:schemeClr val="tx1"/>
                </a:solidFill>
                <a:effectLst/>
                <a:latin typeface="+mn-lt"/>
                <a:ea typeface="+mn-ea"/>
                <a:cs typeface="+mn-cs"/>
              </a:rPr>
              <a:t>. BlackBerry OS cung cấp khả năng đa nhiệm, và được thiết kế cho các thiết bị sử dụng phương pháp nhập đặc biệt, thường là trackball hoặc màn hình cảm ứng. Hệ điều hành được hỗ trợ </a:t>
            </a:r>
            <a:r>
              <a:rPr lang="vi-VN" sz="1200" b="0" i="0" u="none" strike="noStrike" kern="1200" smtClean="0">
                <a:solidFill>
                  <a:schemeClr val="tx1"/>
                </a:solidFill>
                <a:effectLst/>
                <a:latin typeface="+mn-lt"/>
                <a:ea typeface="+mn-ea"/>
                <a:cs typeface="+mn-cs"/>
                <a:hlinkClick r:id="rId6" tooltip="MIDP (trang chưa được viết)"/>
              </a:rPr>
              <a:t>MIDP</a:t>
            </a:r>
            <a:r>
              <a:rPr lang="vi-VN" sz="1200" b="0" i="0" kern="1200" smtClean="0">
                <a:solidFill>
                  <a:schemeClr val="tx1"/>
                </a:solidFill>
                <a:effectLst/>
                <a:latin typeface="+mn-lt"/>
                <a:ea typeface="+mn-ea"/>
                <a:cs typeface="+mn-cs"/>
              </a:rPr>
              <a:t> 1.0 và </a:t>
            </a:r>
            <a:r>
              <a:rPr lang="vi-VN" sz="1200" b="0" i="0" u="none" strike="noStrike" kern="1200" smtClean="0">
                <a:solidFill>
                  <a:schemeClr val="tx1"/>
                </a:solidFill>
                <a:effectLst/>
                <a:latin typeface="+mn-lt"/>
                <a:ea typeface="+mn-ea"/>
                <a:cs typeface="+mn-cs"/>
                <a:hlinkClick r:id="rId7" tooltip="Giao thức ứng dụng không dây (trang chưa được viết)"/>
              </a:rPr>
              <a:t>WAP</a:t>
            </a:r>
            <a:r>
              <a:rPr lang="vi-VN" sz="1200" b="0" i="0" kern="1200" smtClean="0">
                <a:solidFill>
                  <a:schemeClr val="tx1"/>
                </a:solidFill>
                <a:effectLst/>
                <a:latin typeface="+mn-lt"/>
                <a:ea typeface="+mn-ea"/>
                <a:cs typeface="+mn-cs"/>
              </a:rPr>
              <a:t> 1.2. Các phiên bản trước đó cho phép đồng bộ hóa không dây thư điện tử và lịch với </a:t>
            </a:r>
            <a:r>
              <a:rPr lang="vi-VN" sz="1200" b="0" i="0" u="none" strike="noStrike" kern="1200" smtClean="0">
                <a:solidFill>
                  <a:schemeClr val="tx1"/>
                </a:solidFill>
                <a:effectLst/>
                <a:latin typeface="+mn-lt"/>
                <a:ea typeface="+mn-ea"/>
                <a:cs typeface="+mn-cs"/>
                <a:hlinkClick r:id="rId8" tooltip="Microsoft Exchange Server (trang chưa được viết)"/>
              </a:rPr>
              <a:t>Microsoft Exchange Server</a:t>
            </a:r>
            <a:r>
              <a:rPr lang="vi-VN" sz="1200" b="0" i="0" kern="1200" smtClean="0">
                <a:solidFill>
                  <a:schemeClr val="tx1"/>
                </a:solidFill>
                <a:effectLst/>
                <a:latin typeface="+mn-lt"/>
                <a:ea typeface="+mn-ea"/>
                <a:cs typeface="+mn-cs"/>
              </a:rPr>
              <a:t>, và với cả</a:t>
            </a:r>
            <a:r>
              <a:rPr lang="vi-VN" sz="1200" b="0" i="0" u="none" strike="noStrike" kern="1200" smtClean="0">
                <a:solidFill>
                  <a:schemeClr val="tx1"/>
                </a:solidFill>
                <a:effectLst/>
                <a:latin typeface="+mn-lt"/>
                <a:ea typeface="+mn-ea"/>
                <a:cs typeface="+mn-cs"/>
                <a:hlinkClick r:id="rId9" tooltip="Lotus Domino (trang chưa được viết)"/>
              </a:rPr>
              <a:t>Lotus Domino</a:t>
            </a:r>
            <a:r>
              <a:rPr lang="vi-VN" sz="1200" b="0" i="0" kern="1200" smtClean="0">
                <a:solidFill>
                  <a:schemeClr val="tx1"/>
                </a:solidFill>
                <a:effectLst/>
                <a:latin typeface="+mn-lt"/>
                <a:ea typeface="+mn-ea"/>
                <a:cs typeface="+mn-cs"/>
              </a:rPr>
              <a:t>. Phiên bản OS 4 hiện tại hỗ trợ MIDP 2.0, có khả năng kích hoạt không dây hoàn toàn và đồng bộ thư điện tử, lịch, công việc, ghi chú và danh bạ với Exchange, và khả năng hỗ trợ </a:t>
            </a:r>
            <a:r>
              <a:rPr lang="vi-VN" sz="1200" b="0" i="0" u="none" strike="noStrike" kern="1200" smtClean="0">
                <a:solidFill>
                  <a:schemeClr val="tx1"/>
                </a:solidFill>
                <a:effectLst/>
                <a:latin typeface="+mn-lt"/>
                <a:ea typeface="+mn-ea"/>
                <a:cs typeface="+mn-cs"/>
                <a:hlinkClick r:id="rId10" tooltip="Novell GroupWise (trang chưa được viết)"/>
              </a:rPr>
              <a:t>Novell GroupWise</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1" tooltip="Lotus Notes (trang chưa được viết)"/>
              </a:rPr>
              <a:t>Lotus Notes</a:t>
            </a:r>
            <a:r>
              <a:rPr lang="vi-VN" sz="1200" b="0" i="0" kern="1200" smtClean="0">
                <a:solidFill>
                  <a:schemeClr val="tx1"/>
                </a:solidFill>
                <a:effectLst/>
                <a:latin typeface="+mn-lt"/>
                <a:ea typeface="+mn-ea"/>
                <a:cs typeface="+mn-cs"/>
              </a:rPr>
              <a:t> khi kết hợp với </a:t>
            </a:r>
            <a:r>
              <a:rPr lang="vi-VN" sz="1200" b="0" i="0" u="none" strike="noStrike" kern="1200" smtClean="0">
                <a:solidFill>
                  <a:schemeClr val="tx1"/>
                </a:solidFill>
                <a:effectLst/>
                <a:latin typeface="+mn-lt"/>
                <a:ea typeface="+mn-ea"/>
                <a:cs typeface="+mn-cs"/>
                <a:hlinkClick r:id="rId12" tooltip="BlackBerry Enterprise Server (trang chưa được viết)"/>
              </a:rPr>
              <a:t>BlackBerry Enterprise Server</a:t>
            </a:r>
            <a:r>
              <a:rPr lang="vi-VN" sz="1200" b="0" i="0" kern="1200" smtClean="0">
                <a:solidFill>
                  <a:schemeClr val="tx1"/>
                </a:solidFill>
                <a:effectLst/>
                <a:latin typeface="+mn-lt"/>
                <a:ea typeface="+mn-ea"/>
                <a:cs typeface="+mn-cs"/>
              </a:rPr>
              <a:t>.</a:t>
            </a:r>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27</a:t>
            </a:fld>
            <a:endParaRPr lang="en-US"/>
          </a:p>
        </p:txBody>
      </p:sp>
    </p:spTree>
    <p:extLst>
      <p:ext uri="{BB962C8B-B14F-4D97-AF65-F5344CB8AC3E}">
        <p14:creationId xmlns:p14="http://schemas.microsoft.com/office/powerpoint/2010/main" val="340011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2</a:t>
            </a:fld>
            <a:endParaRPr lang="en-US"/>
          </a:p>
        </p:txBody>
      </p:sp>
    </p:spTree>
    <p:extLst>
      <p:ext uri="{BB962C8B-B14F-4D97-AF65-F5344CB8AC3E}">
        <p14:creationId xmlns:p14="http://schemas.microsoft.com/office/powerpoint/2010/main" val="780196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vi-VN" sz="1200" b="1" i="0" kern="1200" dirty="0" smtClean="0">
                <a:solidFill>
                  <a:schemeClr val="tx1"/>
                </a:solidFill>
                <a:effectLst/>
                <a:latin typeface="+mn-lt"/>
                <a:ea typeface="+mn-ea"/>
                <a:cs typeface="+mn-cs"/>
              </a:rPr>
              <a:t>iOS</a:t>
            </a:r>
            <a:r>
              <a:rPr lang="vi-VN" sz="1200" b="0" i="0" kern="1200" dirty="0" smtClean="0">
                <a:solidFill>
                  <a:schemeClr val="tx1"/>
                </a:solidFill>
                <a:effectLst/>
                <a:latin typeface="+mn-lt"/>
                <a:ea typeface="+mn-ea"/>
                <a:cs typeface="+mn-cs"/>
              </a:rPr>
              <a:t> là </a:t>
            </a:r>
            <a:r>
              <a:rPr lang="vi-VN" sz="1200" b="0" i="0" u="none" strike="noStrike" kern="1200" dirty="0" smtClean="0">
                <a:solidFill>
                  <a:schemeClr val="tx1"/>
                </a:solidFill>
                <a:effectLst/>
                <a:latin typeface="+mn-lt"/>
                <a:ea typeface="+mn-ea"/>
                <a:cs typeface="+mn-cs"/>
                <a:hlinkClick r:id="rId3" tooltip="Hệ điều hành trên các thiết bị di động (trang chưa được viết)"/>
              </a:rPr>
              <a:t>hệ điều hành trên các thiết bị di động</a:t>
            </a:r>
            <a:r>
              <a:rPr lang="vi-VN" sz="1200" b="0" i="0" kern="1200" dirty="0" smtClean="0">
                <a:solidFill>
                  <a:schemeClr val="tx1"/>
                </a:solidFill>
                <a:effectLst/>
                <a:latin typeface="+mn-lt"/>
                <a:ea typeface="+mn-ea"/>
                <a:cs typeface="+mn-cs"/>
              </a:rPr>
              <a:t> của </a:t>
            </a:r>
            <a:r>
              <a:rPr lang="vi-VN" sz="1200" b="0" i="0" u="none" strike="noStrike" kern="1200" dirty="0" smtClean="0">
                <a:solidFill>
                  <a:schemeClr val="tx1"/>
                </a:solidFill>
                <a:effectLst/>
                <a:latin typeface="+mn-lt"/>
                <a:ea typeface="+mn-ea"/>
                <a:cs typeface="+mn-cs"/>
                <a:hlinkClick r:id="rId4" tooltip="Apple Inc."/>
              </a:rPr>
              <a:t>Apple</a:t>
            </a:r>
            <a:r>
              <a:rPr lang="vi-VN" sz="1200" b="0" i="0" kern="1200" dirty="0" smtClean="0">
                <a:solidFill>
                  <a:schemeClr val="tx1"/>
                </a:solidFill>
                <a:effectLst/>
                <a:latin typeface="+mn-lt"/>
                <a:ea typeface="+mn-ea"/>
                <a:cs typeface="+mn-cs"/>
              </a:rPr>
              <a:t>. Ban đầu hệ điều hành này chỉ được phát triển để chạy trên</a:t>
            </a:r>
            <a:r>
              <a:rPr lang="vi-VN" sz="1200" b="0" i="0" u="none" strike="noStrike" kern="1200" dirty="0" smtClean="0">
                <a:solidFill>
                  <a:schemeClr val="tx1"/>
                </a:solidFill>
                <a:effectLst/>
                <a:latin typeface="+mn-lt"/>
                <a:ea typeface="+mn-ea"/>
                <a:cs typeface="+mn-cs"/>
                <a:hlinkClick r:id="rId5" tooltip="IPhone"/>
              </a:rPr>
              <a:t>iPhone</a:t>
            </a:r>
            <a:r>
              <a:rPr lang="vi-VN" sz="1200" b="0" i="0" kern="1200" dirty="0" smtClean="0">
                <a:solidFill>
                  <a:schemeClr val="tx1"/>
                </a:solidFill>
                <a:effectLst/>
                <a:latin typeface="+mn-lt"/>
                <a:ea typeface="+mn-ea"/>
                <a:cs typeface="+mn-cs"/>
              </a:rPr>
              <a:t> (gọi là iPhone OS), nhưng sau đó nó đã được mở rộng để chạy trên các thiết bị của Apple như </a:t>
            </a:r>
            <a:r>
              <a:rPr lang="vi-VN" sz="1200" b="0" i="0" u="none" strike="noStrike" kern="1200" dirty="0" smtClean="0">
                <a:solidFill>
                  <a:schemeClr val="tx1"/>
                </a:solidFill>
                <a:effectLst/>
                <a:latin typeface="+mn-lt"/>
                <a:ea typeface="+mn-ea"/>
                <a:cs typeface="+mn-cs"/>
                <a:hlinkClick r:id="rId6" tooltip="IPod touch (trang chưa được viết)"/>
              </a:rPr>
              <a:t>iPod touch</a:t>
            </a:r>
            <a:r>
              <a:rPr lang="vi-VN" sz="1200" b="0" i="0" kern="1200" dirty="0" smtClean="0">
                <a:solidFill>
                  <a:schemeClr val="tx1"/>
                </a:solidFill>
                <a:effectLst/>
                <a:latin typeface="+mn-lt"/>
                <a:ea typeface="+mn-ea"/>
                <a:cs typeface="+mn-cs"/>
              </a:rPr>
              <a:t>,</a:t>
            </a:r>
            <a:r>
              <a:rPr lang="vi-VN" sz="1200" b="0" i="0" u="none" strike="noStrike" kern="1200" dirty="0" smtClean="0">
                <a:solidFill>
                  <a:schemeClr val="tx1"/>
                </a:solidFill>
                <a:effectLst/>
                <a:latin typeface="+mn-lt"/>
                <a:ea typeface="+mn-ea"/>
                <a:cs typeface="+mn-cs"/>
                <a:hlinkClick r:id="rId7" tooltip="IPad"/>
              </a:rPr>
              <a:t>iPad</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8" tooltip="Apple TV (trang chưa được viết)"/>
              </a:rPr>
              <a:t>Apple TV</a:t>
            </a:r>
            <a:r>
              <a:rPr lang="vi-VN" sz="1200" b="0" i="0" kern="1200" dirty="0" smtClean="0">
                <a:solidFill>
                  <a:schemeClr val="tx1"/>
                </a:solidFill>
                <a:effectLst/>
                <a:latin typeface="+mn-lt"/>
                <a:ea typeface="+mn-ea"/>
                <a:cs typeface="+mn-cs"/>
              </a:rPr>
              <a:t>. Ngày 31 tháng 5, 2011, </a:t>
            </a:r>
            <a:r>
              <a:rPr lang="vi-VN" sz="1200" b="0" i="0" u="none" strike="noStrike" kern="1200" dirty="0" smtClean="0">
                <a:solidFill>
                  <a:schemeClr val="tx1"/>
                </a:solidFill>
                <a:effectLst/>
                <a:latin typeface="+mn-lt"/>
                <a:ea typeface="+mn-ea"/>
                <a:cs typeface="+mn-cs"/>
                <a:hlinkClick r:id="rId9" tooltip="App Store (trang chưa được viết)"/>
              </a:rPr>
              <a:t>App Store</a:t>
            </a:r>
            <a:r>
              <a:rPr lang="vi-VN" sz="1200" b="0" i="0" kern="1200" dirty="0" smtClean="0">
                <a:solidFill>
                  <a:schemeClr val="tx1"/>
                </a:solidFill>
                <a:effectLst/>
                <a:latin typeface="+mn-lt"/>
                <a:ea typeface="+mn-ea"/>
                <a:cs typeface="+mn-cs"/>
              </a:rPr>
              <a:t> của Apple chứa khoảng 500 000 ứng dụng iOS,</a:t>
            </a:r>
            <a:r>
              <a:rPr lang="vi-VN" sz="1200" b="0" i="0" u="none" strike="noStrike" kern="1200" baseline="30000" dirty="0" smtClean="0">
                <a:solidFill>
                  <a:schemeClr val="tx1"/>
                </a:solidFill>
                <a:effectLst/>
                <a:latin typeface="+mn-lt"/>
                <a:ea typeface="+mn-ea"/>
                <a:cs typeface="+mn-cs"/>
                <a:hlinkClick r:id="rId10"/>
              </a:rPr>
              <a:t>[1]</a:t>
            </a:r>
            <a:r>
              <a:rPr lang="vi-VN" sz="1200" b="0" i="0" kern="1200" dirty="0" smtClean="0">
                <a:solidFill>
                  <a:schemeClr val="tx1"/>
                </a:solidFill>
                <a:effectLst/>
                <a:latin typeface="+mn-lt"/>
                <a:ea typeface="+mn-ea"/>
                <a:cs typeface="+mn-cs"/>
              </a:rPr>
              <a:t> và được tải về tổng cộng khoảng 15 tỷ lần. Trong quý 4 năm 2010, có khoảng 26% </a:t>
            </a:r>
            <a:r>
              <a:rPr lang="vi-VN" sz="1200" b="0" i="0" u="none" strike="noStrike" kern="1200" dirty="0" smtClean="0">
                <a:solidFill>
                  <a:schemeClr val="tx1"/>
                </a:solidFill>
                <a:effectLst/>
                <a:latin typeface="+mn-lt"/>
                <a:ea typeface="+mn-ea"/>
                <a:cs typeface="+mn-cs"/>
                <a:hlinkClick r:id="rId11" tooltip="Điện thoại thông minh"/>
              </a:rPr>
              <a:t>điện thoại thông minh</a:t>
            </a:r>
            <a:r>
              <a:rPr lang="vi-VN" sz="1200" b="0" i="0" kern="1200" dirty="0" smtClean="0">
                <a:solidFill>
                  <a:schemeClr val="tx1"/>
                </a:solidFill>
                <a:effectLst/>
                <a:latin typeface="+mn-lt"/>
                <a:ea typeface="+mn-ea"/>
                <a:cs typeface="+mn-cs"/>
              </a:rPr>
              <a:t> chạy hệ điều hành iOS, sau hệ điều hành </a:t>
            </a:r>
            <a:r>
              <a:rPr lang="vi-VN" sz="1200" b="0" i="0" u="none" strike="noStrike" kern="1200" dirty="0" smtClean="0">
                <a:solidFill>
                  <a:schemeClr val="tx1"/>
                </a:solidFill>
                <a:effectLst/>
                <a:latin typeface="+mn-lt"/>
                <a:ea typeface="+mn-ea"/>
                <a:cs typeface="+mn-cs"/>
                <a:hlinkClick r:id="rId12" tooltip="Android"/>
              </a:rPr>
              <a:t>Android</a:t>
            </a:r>
            <a:r>
              <a:rPr lang="vi-VN" sz="1200" b="0" i="0" kern="1200" dirty="0" smtClean="0">
                <a:solidFill>
                  <a:schemeClr val="tx1"/>
                </a:solidFill>
                <a:effectLst/>
                <a:latin typeface="+mn-lt"/>
                <a:ea typeface="+mn-ea"/>
                <a:cs typeface="+mn-cs"/>
              </a:rPr>
              <a:t> của </a:t>
            </a:r>
            <a:r>
              <a:rPr lang="vi-VN" sz="1200" b="0" i="0" u="none" strike="noStrike" kern="1200" dirty="0" smtClean="0">
                <a:solidFill>
                  <a:schemeClr val="tx1"/>
                </a:solidFill>
                <a:effectLst/>
                <a:latin typeface="+mn-lt"/>
                <a:ea typeface="+mn-ea"/>
                <a:cs typeface="+mn-cs"/>
                <a:hlinkClick r:id="rId13" tooltip="Google"/>
              </a:rPr>
              <a:t>Google</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14" tooltip="Symbian"/>
              </a:rPr>
              <a:t>Symbian</a:t>
            </a:r>
            <a:r>
              <a:rPr lang="vi-VN" sz="1200" b="0" i="0" kern="1200" dirty="0" smtClean="0">
                <a:solidFill>
                  <a:schemeClr val="tx1"/>
                </a:solidFill>
                <a:effectLst/>
                <a:latin typeface="+mn-lt"/>
                <a:ea typeface="+mn-ea"/>
                <a:cs typeface="+mn-cs"/>
              </a:rPr>
              <a:t> của </a:t>
            </a:r>
            <a:r>
              <a:rPr lang="vi-VN" sz="1200" b="0" i="0" u="none" strike="noStrike" kern="1200" dirty="0" smtClean="0">
                <a:solidFill>
                  <a:schemeClr val="tx1"/>
                </a:solidFill>
                <a:effectLst/>
                <a:latin typeface="+mn-lt"/>
                <a:ea typeface="+mn-ea"/>
                <a:cs typeface="+mn-cs"/>
                <a:hlinkClick r:id="rId15" tooltip="Nokia"/>
              </a:rPr>
              <a:t>Nokia</a:t>
            </a:r>
            <a:r>
              <a:rPr lang="vi-VN" sz="1200" b="0" i="0" kern="1200" dirty="0" smtClean="0">
                <a:solidFill>
                  <a:schemeClr val="tx1"/>
                </a:solidFill>
                <a:effectLst/>
                <a:latin typeface="+mn-lt"/>
                <a:ea typeface="+mn-ea"/>
                <a:cs typeface="+mn-cs"/>
              </a:rPr>
              <a:t>.</a:t>
            </a:r>
            <a:r>
              <a:rPr lang="vi-VN" sz="1200" b="0" i="0" u="none" strike="noStrike" kern="1200" baseline="30000" dirty="0" smtClean="0">
                <a:solidFill>
                  <a:schemeClr val="tx1"/>
                </a:solidFill>
                <a:effectLst/>
                <a:latin typeface="+mn-lt"/>
                <a:ea typeface="+mn-ea"/>
                <a:cs typeface="+mn-cs"/>
                <a:hlinkClick r:id="rId16"/>
              </a:rPr>
              <a:t>[2]</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Giao diện người dùng của iOS dựa trên cơ sở thao tác bằng tay. Người dùng có thể tương tác với hệ điều hành này thông qua rất nhiều động tác bằng tay trên màn hình cảm ứng của các thiết bị của </a:t>
            </a:r>
            <a:r>
              <a:rPr lang="vi-VN" sz="1200" b="0" i="0" u="none" strike="noStrike" kern="1200" dirty="0" smtClean="0">
                <a:solidFill>
                  <a:schemeClr val="tx1"/>
                </a:solidFill>
                <a:effectLst/>
                <a:latin typeface="+mn-lt"/>
                <a:ea typeface="+mn-ea"/>
                <a:cs typeface="+mn-cs"/>
                <a:hlinkClick r:id="rId4" tooltip="Apple Inc."/>
              </a:rPr>
              <a:t>Apple</a:t>
            </a:r>
            <a:r>
              <a:rPr lang="vi-VN"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Phiên bản mới nhất của iOS là 7.1.2 ra ngày 1 tháng 7 năm 2014, dành cho tất cả các thiết bị kể từ iPhone 4s, iPod 5, iPad 2 trở lên.</a:t>
            </a:r>
          </a:p>
          <a:p>
            <a:r>
              <a:rPr lang="vi-VN" sz="1200" b="0" i="0" kern="1200" dirty="0" smtClean="0">
                <a:solidFill>
                  <a:schemeClr val="tx1"/>
                </a:solidFill>
                <a:effectLst/>
                <a:latin typeface="+mn-lt"/>
                <a:ea typeface="+mn-ea"/>
                <a:cs typeface="+mn-cs"/>
              </a:rPr>
              <a:t>Hệ điều hành này được tiết lộ tại </a:t>
            </a:r>
            <a:r>
              <a:rPr lang="vi-VN" sz="1200" b="0" i="0" u="none" strike="noStrike" kern="1200" dirty="0" smtClean="0">
                <a:solidFill>
                  <a:schemeClr val="tx1"/>
                </a:solidFill>
                <a:effectLst/>
                <a:latin typeface="+mn-lt"/>
                <a:ea typeface="+mn-ea"/>
                <a:cs typeface="+mn-cs"/>
                <a:hlinkClick r:id="rId17" tooltip="Hội nghị và Triển lãm Macworld (trang chưa được viết)"/>
              </a:rPr>
              <a:t>Hội nghị và Triển lãm Macworld</a:t>
            </a:r>
            <a:r>
              <a:rPr lang="vi-VN" sz="1200" b="0" i="0" kern="1200" dirty="0" smtClean="0">
                <a:solidFill>
                  <a:schemeClr val="tx1"/>
                </a:solidFill>
                <a:effectLst/>
                <a:latin typeface="+mn-lt"/>
                <a:ea typeface="+mn-ea"/>
                <a:cs typeface="+mn-cs"/>
              </a:rPr>
              <a:t> diễn ra vào tháng 1 năm 2007 và được phát hành vào tháng 9 năm đó.</a:t>
            </a:r>
            <a:r>
              <a:rPr lang="vi-VN" sz="1200" b="0" i="0" u="none" strike="noStrike" kern="1200" baseline="30000" dirty="0" smtClean="0">
                <a:solidFill>
                  <a:schemeClr val="tx1"/>
                </a:solidFill>
                <a:effectLst/>
                <a:latin typeface="+mn-lt"/>
                <a:ea typeface="+mn-ea"/>
                <a:cs typeface="+mn-cs"/>
                <a:hlinkClick r:id="rId18"/>
              </a:rPr>
              <a:t>[3]</a:t>
            </a:r>
            <a:r>
              <a:rPr lang="vi-VN" sz="1200" b="0" i="0" kern="1200" dirty="0" smtClean="0">
                <a:solidFill>
                  <a:schemeClr val="tx1"/>
                </a:solidFill>
                <a:effectLst/>
                <a:latin typeface="+mn-lt"/>
                <a:ea typeface="+mn-ea"/>
                <a:cs typeface="+mn-cs"/>
              </a:rPr>
              <a:t> Khi đó, hệ điều hành này chưa có một cái tên riêng nên chỉ đơn giản là "iPhone chạy OS X".</a:t>
            </a:r>
            <a:r>
              <a:rPr lang="vi-VN" sz="1200" b="0" i="0" u="none" strike="noStrike" kern="1200" baseline="30000" dirty="0" smtClean="0">
                <a:solidFill>
                  <a:schemeClr val="tx1"/>
                </a:solidFill>
                <a:effectLst/>
                <a:latin typeface="+mn-lt"/>
                <a:ea typeface="+mn-ea"/>
                <a:cs typeface="+mn-cs"/>
                <a:hlinkClick r:id="rId19"/>
              </a:rPr>
              <a:t>[4]</a:t>
            </a:r>
            <a:r>
              <a:rPr lang="vi-VN" sz="1200" b="0" i="0" kern="1200" dirty="0" smtClean="0">
                <a:solidFill>
                  <a:schemeClr val="tx1"/>
                </a:solidFill>
                <a:effectLst/>
                <a:latin typeface="+mn-lt"/>
                <a:ea typeface="+mn-ea"/>
                <a:cs typeface="+mn-cs"/>
              </a:rPr>
              <a:t>Ban đầu, ứng dụng bên thứ ba không được hỗ trợ. </a:t>
            </a:r>
            <a:r>
              <a:rPr lang="vi-VN" sz="1200" b="0" i="0" u="none" strike="noStrike" kern="1200" dirty="0" smtClean="0">
                <a:solidFill>
                  <a:schemeClr val="tx1"/>
                </a:solidFill>
                <a:effectLst/>
                <a:latin typeface="+mn-lt"/>
                <a:ea typeface="+mn-ea"/>
                <a:cs typeface="+mn-cs"/>
                <a:hlinkClick r:id="rId20" tooltip="Steve Jobs"/>
              </a:rPr>
              <a:t>Steve Jobs</a:t>
            </a:r>
            <a:r>
              <a:rPr lang="vi-VN" sz="1200" b="0" i="0" kern="1200" dirty="0" smtClean="0">
                <a:solidFill>
                  <a:schemeClr val="tx1"/>
                </a:solidFill>
                <a:effectLst/>
                <a:latin typeface="+mn-lt"/>
                <a:ea typeface="+mn-ea"/>
                <a:cs typeface="+mn-cs"/>
              </a:rPr>
              <a:t> đã chỉ ra rằng những nhà phát triển có thể xây dựng các ứng dụng web mà "sẽ cư xử như những ứng dụng ban đầu trên iPhone".</a:t>
            </a:r>
            <a:r>
              <a:rPr lang="vi-VN" sz="1200" b="0" i="0" u="none" strike="noStrike" kern="1200" baseline="30000" dirty="0" smtClean="0">
                <a:solidFill>
                  <a:schemeClr val="tx1"/>
                </a:solidFill>
                <a:effectLst/>
                <a:latin typeface="+mn-lt"/>
                <a:ea typeface="+mn-ea"/>
                <a:cs typeface="+mn-cs"/>
                <a:hlinkClick r:id="rId21"/>
              </a:rPr>
              <a:t>[5]</a:t>
            </a:r>
            <a:r>
              <a:rPr lang="vi-VN" sz="1200" b="0" i="0" u="none" strike="noStrike" kern="1200" baseline="30000" dirty="0" smtClean="0">
                <a:solidFill>
                  <a:schemeClr val="tx1"/>
                </a:solidFill>
                <a:effectLst/>
                <a:latin typeface="+mn-lt"/>
                <a:ea typeface="+mn-ea"/>
                <a:cs typeface="+mn-cs"/>
                <a:hlinkClick r:id="rId22"/>
              </a:rPr>
              <a:t>[6]</a:t>
            </a:r>
            <a:r>
              <a:rPr lang="vi-VN" sz="1200" b="0" i="0" kern="1200" dirty="0" smtClean="0">
                <a:solidFill>
                  <a:schemeClr val="tx1"/>
                </a:solidFill>
                <a:effectLst/>
                <a:latin typeface="+mn-lt"/>
                <a:ea typeface="+mn-ea"/>
                <a:cs typeface="+mn-cs"/>
              </a:rPr>
              <a:t> Vào ngày 17 tháng 10 năm 2007,</a:t>
            </a:r>
            <a:r>
              <a:rPr lang="vi-VN" sz="1200" b="0" i="0" u="none" strike="noStrike" kern="1200" dirty="0" smtClean="0">
                <a:solidFill>
                  <a:schemeClr val="tx1"/>
                </a:solidFill>
                <a:effectLst/>
                <a:latin typeface="+mn-lt"/>
                <a:ea typeface="+mn-ea"/>
                <a:cs typeface="+mn-cs"/>
                <a:hlinkClick r:id="rId4" tooltip="Apple Inc."/>
              </a:rPr>
              <a:t>Apple</a:t>
            </a:r>
            <a:r>
              <a:rPr lang="vi-VN" sz="1200" b="0" i="0" kern="1200" dirty="0" smtClean="0">
                <a:solidFill>
                  <a:schemeClr val="tx1"/>
                </a:solidFill>
                <a:effectLst/>
                <a:latin typeface="+mn-lt"/>
                <a:ea typeface="+mn-ea"/>
                <a:cs typeface="+mn-cs"/>
              </a:rPr>
              <a:t> thông báo một bộ phát triển phần mềm đang được xây dựng và họ dự định sẽ đưa nó đến "tay của các nhà phát triển vào tháng 2".</a:t>
            </a:r>
            <a:r>
              <a:rPr lang="vi-VN" sz="1200" b="0" i="0" u="none" strike="noStrike" kern="1200" baseline="30000" dirty="0" smtClean="0">
                <a:solidFill>
                  <a:schemeClr val="tx1"/>
                </a:solidFill>
                <a:effectLst/>
                <a:latin typeface="+mn-lt"/>
                <a:ea typeface="+mn-ea"/>
                <a:cs typeface="+mn-cs"/>
                <a:hlinkClick r:id="rId23"/>
              </a:rPr>
              <a:t>[7]</a:t>
            </a:r>
            <a:r>
              <a:rPr lang="vi-VN" sz="1200" b="0" i="0" kern="1200" dirty="0" smtClean="0">
                <a:solidFill>
                  <a:schemeClr val="tx1"/>
                </a:solidFill>
                <a:effectLst/>
                <a:latin typeface="+mn-lt"/>
                <a:ea typeface="+mn-ea"/>
                <a:cs typeface="+mn-cs"/>
              </a:rPr>
              <a:t> Ngày 6 tháng 3 năm 2008, Apple đã phát hành bản dùng thử đầu tiên, cùng với một cái tên mới cho hệ điều hành, đó là "iPhone OS".</a:t>
            </a:r>
          </a:p>
          <a:p>
            <a:r>
              <a:rPr lang="vi-VN" sz="1200" b="0" i="0" kern="1200" dirty="0" smtClean="0">
                <a:solidFill>
                  <a:schemeClr val="tx1"/>
                </a:solidFill>
                <a:effectLst/>
                <a:latin typeface="+mn-lt"/>
                <a:ea typeface="+mn-ea"/>
                <a:cs typeface="+mn-cs"/>
              </a:rPr>
              <a:t>Tháng 6 năm 2010, Apple đổi cái tên iPhone OS thành iOS. Nhãn hiệu "IOS" đã được </a:t>
            </a:r>
            <a:r>
              <a:rPr lang="vi-VN" sz="1200" b="0" i="0" u="none" strike="noStrike" kern="1200" dirty="0" smtClean="0">
                <a:solidFill>
                  <a:schemeClr val="tx1"/>
                </a:solidFill>
                <a:effectLst/>
                <a:latin typeface="+mn-lt"/>
                <a:ea typeface="+mn-ea"/>
                <a:cs typeface="+mn-cs"/>
                <a:hlinkClick r:id="rId24" tooltip="Cisco Systems"/>
              </a:rPr>
              <a:t>Cisco</a:t>
            </a:r>
            <a:r>
              <a:rPr lang="vi-VN" sz="1200" b="0" i="0" kern="1200" dirty="0" smtClean="0">
                <a:solidFill>
                  <a:schemeClr val="tx1"/>
                </a:solidFill>
                <a:effectLst/>
                <a:latin typeface="+mn-lt"/>
                <a:ea typeface="+mn-ea"/>
                <a:cs typeface="+mn-cs"/>
              </a:rPr>
              <a:t> dùng để đặt tên cho hệ điều hành của mình. Để tránh các vụ kiện cáo, Apple đã xin giấy phép sử dụng nhãn hiệu iOS từ Cisco.</a:t>
            </a:r>
            <a:r>
              <a:rPr lang="vi-VN" sz="1200" b="0" i="0" u="none" strike="noStrike" kern="1200" baseline="30000" dirty="0" smtClean="0">
                <a:solidFill>
                  <a:schemeClr val="tx1"/>
                </a:solidFill>
                <a:effectLst/>
                <a:latin typeface="+mn-lt"/>
                <a:ea typeface="+mn-ea"/>
                <a:cs typeface="+mn-cs"/>
                <a:hlinkClick r:id="rId25"/>
              </a:rPr>
              <a:t>[8]</a:t>
            </a:r>
            <a:endParaRPr lang="vi-VN"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28</a:t>
            </a:fld>
            <a:endParaRPr lang="en-US"/>
          </a:p>
        </p:txBody>
      </p:sp>
    </p:spTree>
    <p:extLst>
      <p:ext uri="{BB962C8B-B14F-4D97-AF65-F5344CB8AC3E}">
        <p14:creationId xmlns:p14="http://schemas.microsoft.com/office/powerpoint/2010/main" val="8212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https://www.youtube.com/watch?v=Cr5esKfUeYw</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world without mobile</a:t>
            </a:r>
            <a:endParaRPr lang="en-US"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8</a:t>
            </a:fld>
            <a:endParaRPr lang="en-US"/>
          </a:p>
        </p:txBody>
      </p:sp>
    </p:spTree>
    <p:extLst>
      <p:ext uri="{BB962C8B-B14F-4D97-AF65-F5344CB8AC3E}">
        <p14:creationId xmlns:p14="http://schemas.microsoft.com/office/powerpoint/2010/main" val="90585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40 năm kể từ khi chiếc điện thoại di động đầu tiên ra đời (1973 - 2013). Martin Cooper đã dùng chiếc Motorola DynaTAC để thực hiện cuộc điện thoại đầu tiên cho Joel Engel - đối thủ lớn nhất của ông, khi đó là trưởng phòng nghiên cứu của AT&amp;T. Chiếc điện thoại có cái tên đầy đủ là Dynamic Adaptive Total Area Coverage, có giá gần 4.000 USD, cao 10 inch và nặng 790 gram, cho thời gian thoại khoảng 30 phút. Trong khi đó, theo nghiên cứu mới nhất của ITU, cả thế giới sẽ có khoảng 6,8 tỷ thuê bao điện thoại di động tính đến hết năm 2013 trên tổng số 7,1 tỷ người.</a:t>
            </a:r>
            <a:endParaRPr lang="en-GB"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9</a:t>
            </a:fld>
            <a:endParaRPr lang="en-US"/>
          </a:p>
        </p:txBody>
      </p:sp>
    </p:spTree>
    <p:extLst>
      <p:ext uri="{BB962C8B-B14F-4D97-AF65-F5344CB8AC3E}">
        <p14:creationId xmlns:p14="http://schemas.microsoft.com/office/powerpoint/2010/main" val="225678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Kỹ sư điện Cooper từng có 4 năm phục vụ trong hải quân trước khi chuyển về làm việc cho một công ty viễn thông nhỏ. Năm 1954, ông được Motorola tuyển dụng và tham gia phát triển các sản phẩm di động, đáng chú ý nhất là công cụ liên lạc radio di động đầu tiên dành cho cảnh sát Chicago năm 1967. </a:t>
            </a:r>
          </a:p>
          <a:p>
            <a:r>
              <a:rPr lang="vi-VN" dirty="0" smtClean="0"/>
              <a:t>Năm 1973, ông thiết lập một trạm thu phát tại New York đồng thời tung ra mẫu đầu tiên của cái gọi là điện thoại di động (cellphone): máy Motorola Dyna-Tac. Sau những cuộc thử nghiệm ban đầu tại Washington, Cooper và Motorola quyết định đưa công nghệ mới tới New York để quảng bá với công chúng.</a:t>
            </a:r>
          </a:p>
          <a:p>
            <a:r>
              <a:rPr lang="vi-VN" dirty="0" smtClean="0"/>
              <a:t>Ngày 3/4/1973, đứng trên một phố gần khách sạn Manhattan Hilton, Cooper quyết định thử thực hiện một cuộc gọi riêng trước khi đi lên gác tham dự một cuộc họp báo giới thiệu thiết bị. Cú điện thoại ấy được ông gọi tới chính đối thủ cạnh tranh của mình: Joel Engel, Giám đốc Trung tâm thí nghiệm Bell Labs.</a:t>
            </a:r>
          </a:p>
          <a:p>
            <a:r>
              <a:rPr lang="vi-VN" dirty="0" smtClean="0"/>
              <a:t>Thật tuyệt vời, “hòn gạch” biết nói nặng hơn 1kg của Cooper đã hoạt động rất tốt, kết nối ông với trạm thu phát đặt trên nóc tòa tháp Burlington Consolidated (nay là tòa nhà Alliance Capital Building) ở New York, đồng thời liên lạc được với cả đường dây cố định. Những người qua đường tỏ ra rất ngạc nhiên khi thấy một người đàn ông bấm bấm một công cụ gì đó, áp sát vào tai và rồi say sưa nói chuyện. </a:t>
            </a:r>
          </a:p>
          <a:p>
            <a:endParaRPr lang="en-US"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10</a:t>
            </a:fld>
            <a:endParaRPr lang="en-US"/>
          </a:p>
        </p:txBody>
      </p:sp>
    </p:spTree>
    <p:extLst>
      <p:ext uri="{BB962C8B-B14F-4D97-AF65-F5344CB8AC3E}">
        <p14:creationId xmlns:p14="http://schemas.microsoft.com/office/powerpoint/2010/main" val="1527891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Ai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thoại</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a:t>
            </a:r>
          </a:p>
          <a:p>
            <a:r>
              <a:rPr lang="en-US" sz="1200" u="sng" kern="1200" dirty="0" smtClean="0">
                <a:solidFill>
                  <a:schemeClr val="tx1"/>
                </a:solidFill>
                <a:effectLst/>
                <a:latin typeface="+mn-lt"/>
                <a:ea typeface="+mn-ea"/>
                <a:cs typeface="+mn-cs"/>
                <a:hlinkClick r:id="rId3"/>
              </a:rPr>
              <a:t>https://www.youtube.com/watch?v=vtXybjiR3vY</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thoại</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động</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https://www.youtube.com/watch?v=-fWmbcDeWMw</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5"/>
              </a:rPr>
              <a:t>https://www.youtube.com/watch?v=qqK-izwjf_Y</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6"/>
              </a:rPr>
              <a:t>https://www.youtube.com/watch?v=bxCKeFSXI44</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7"/>
              </a:rPr>
              <a:t>https://www.youtube.com/watch?v=ropk72-9w8I</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8"/>
              </a:rPr>
              <a:t>https://www.youtube.com/watch?v=-Vw_57-PHb0</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9"/>
              </a:rPr>
              <a:t>https://www.youtube.com/watch?v=XD_mLPIV_GE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F5A9A8-1E0C-4E36-AD55-BE48C1ACDFB9}" type="slidenum">
              <a:rPr lang="en-US" smtClean="0"/>
              <a:pPr/>
              <a:t>11</a:t>
            </a:fld>
            <a:endParaRPr lang="en-US"/>
          </a:p>
        </p:txBody>
      </p:sp>
    </p:spTree>
    <p:extLst>
      <p:ext uri="{BB962C8B-B14F-4D97-AF65-F5344CB8AC3E}">
        <p14:creationId xmlns:p14="http://schemas.microsoft.com/office/powerpoint/2010/main" val="34336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vi-VN" sz="1200" b="1" i="0" kern="1200" dirty="0" smtClean="0">
                <a:solidFill>
                  <a:schemeClr val="tx1"/>
                </a:solidFill>
                <a:effectLst/>
                <a:latin typeface="+mn-lt"/>
                <a:ea typeface="+mn-ea"/>
                <a:cs typeface="+mn-cs"/>
              </a:rPr>
              <a:t>1. Mạng di động ra đời (1979)</a:t>
            </a:r>
            <a:endParaRPr lang="vi-VN" sz="1200" b="0" i="0" kern="1200" dirty="0" smtClean="0">
              <a:solidFill>
                <a:schemeClr val="tx1"/>
              </a:solidFill>
              <a:effectLst/>
              <a:latin typeface="+mn-lt"/>
              <a:ea typeface="+mn-ea"/>
              <a:cs typeface="+mn-cs"/>
            </a:endParaRPr>
          </a:p>
          <a:p>
            <a:pPr fontAlgn="base"/>
            <a:r>
              <a:rPr lang="vi-VN" sz="1200" b="0" i="0" kern="1200" dirty="0" smtClean="0">
                <a:solidFill>
                  <a:schemeClr val="tx1"/>
                </a:solidFill>
                <a:effectLst/>
                <a:latin typeface="+mn-lt"/>
                <a:ea typeface="+mn-ea"/>
                <a:cs typeface="+mn-cs"/>
              </a:rPr>
              <a:t>Mạng di động đầu tiên - 1G dựa trên công nghệ analog. Nhà mạng của nhật là NTT đã cho ra mắt mạng di động đầu tiên tại Tokyo năm 1979 và đến năm 1984, nó đã phủ sóng toàn bộ đất nước mặt trời mọc. Cho đến tận năm 1992, mạng 2G mới bắt đầu xuất hiện tại Phần Lan. 2G ra đời cũng tạo điều kiện cho những dịch vụ như SMS phát triển. 3G được giới thiệu vào năm 2001 và hiện tại, chúng ta đang đứng ở thời kỳ chuyển giao sang mạng 4G.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vi-VN" sz="1200" b="0" i="0" kern="1200" dirty="0" smtClean="0">
                <a:solidFill>
                  <a:schemeClr val="tx1"/>
                </a:solidFill>
                <a:effectLst/>
                <a:latin typeface="+mn-lt"/>
                <a:ea typeface="+mn-ea"/>
                <a:cs typeface="+mn-cs"/>
              </a:rPr>
              <a:t> Tin nhắn SMS (1993) SMS ra đời là thành quả làm việc liên tục của rất nhiều kỹ sư. Matti Makkonen đề xuất ý tưởng nhưng Friedhelm Hillebrand mới là người tạo ra định dạng tin nhắn 160 ký tự như ngày nay. Tin nhắn SMS đầu tiên có nội dung "giáng sinh an lành", được gửi từ một chiếc PC đến một điện thoại chạy mạng Vodafone của Anh vào năm 1992. Một năm sau đó, Nokia giới thiệu mẫu điện thoại đầu tiên có khả năng gửi và nhận tin nhắn SMS. Khi mới ra mắt, người dùng chỉ có thể gửi SMS đến những người dùng chung mạng. Tin nhắn SMS cũng chỉ thực sự phát triển từ năm 1995.</a:t>
            </a:r>
            <a:endParaRPr lang="en-GB" dirty="0" smtClean="0"/>
          </a:p>
          <a:p>
            <a:r>
              <a:rPr lang="vi-VN" sz="1200" b="0" i="0" kern="1200" dirty="0" smtClean="0">
                <a:solidFill>
                  <a:schemeClr val="tx1"/>
                </a:solidFill>
                <a:effectLst/>
                <a:latin typeface="+mn-lt"/>
                <a:ea typeface="+mn-ea"/>
                <a:cs typeface="+mn-cs"/>
              </a:rPr>
              <a:t>3. Điện thoại màn hình cảm ứng (1993) IBM Simon được xem là điện thoại đầu tiên có màn hình cảm ứng. Nó kết hợp giữa điện thoại di động và PDA. Công nghệ cảm ứng trên điện thoại thời đó còn khá tệ, đó là lý do vì sao tất cả các thiết bị cảm ứng đều dùng một chiếc bút stylus. Sau vài năm, công nghệ màn hình cảm ứng mới thu hút được các hãng sản xuất như Sony (Ericsson), HTC, LG, nhưng chỉ đến khi iPhone của Apple ra mắt, công nghệ màn hình cảm ứng mới đạt đến một chuẩn mới và phổ biến như ngày nay.</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4. Điện thoại kết nối Internet (1996) Nokia 9000 Communicator là chiếc điện thoại đầu tiên có khả năng kết nối Internet. Tại thời điểm đó, giá bán của nó rất đắt và nhà mạng cũng chưa sẵn sàng cho việc cung cấp dịch vụ Internet. Cho đến thời điểm hiện tại, 29% lượng truy cập web toàn cầu đến từ các thiết bị di động (theo số liệu của Walker Sands quý II/2013)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5. Điện thoại tích hợp email (1996) Cùng năm Nokia 9000 ra mắt, RIM tung ra thị trường chiếc 900 Inter@ctive Pager với tính năng truy cập email. Email cũng là nhân tố chính làm nên thành công của thương hiệu BlackBerry, đặc biệt là khi nó kết hợp với loại bàn phím QWERTY đặc trưng của dòng điện thoại "dâu đen". Dịch vụ email của BlackBerry chính thức ra mắt năm 1999, cho phép thiết bị di động đồng bộ hóa hàng loạt các hệ thống email.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6. Tích hợp GPS (1999) Benefon Esc! là chiếc điện thoại thương mại đầu tiên có tính năng GPS. Model này được thiết kế để làm việc ngoài trời, cho phép tải bản đồ, chỉ hướng hoặc gửi hình ảnh về vị trí thông qua tin nhắn SMS. Tuy nhiên, GPS tốn rất nhiều thời gian để nhận diện ra một vị trí cố định, đặc biệt là khi người dùng ở trong nhà. Do đó, công nghệ Assisted GPS (A-GPS) đã được phát triển. Công nghệ này kết hợp GPS với tín hiệu di động để tìm vị trí người dùng.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7. Điện thoại chơi nhạc MP3 (2000) Samsung SPH-M1000 hay còn gọi là UpRoar chính là chiếc điện thoại đầu tiên có khả năng chơi nhạc MP3. Cũng ở phân khúc này, dòng điện thoại Walkman của Sony đã từng là bá chủ trên thị trường cho đến khi iPod và iPhone xuất hiện.  Smartphone là đối tượng chính giết chết thị trường PMP (Portable Media Player). Không chỉ làm tốt vai trò là một máy nghe nhạc, smartphone còn được tích hợp các ứng dụng và dịch vụ nghe nhạc trực tuyến.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8. Điện thoại tích hợp camera (2000) Chiếc điện thoại đầu tiên tích hợp camera là Sharp J-SH04, sở hữu camera 0,11 megapixel. Sản phẩm này chỉ được bán ở Nhật Bản. Chỉ trong ít năm, công nghệ camera trên điện thoại đã phát triển chóng mặt, đến mức nó hoàn toàn có thể thay thế các dòng máy ảnh compact hiện nay, như trường hợp của Nokia Lumia 1020 hay Sony Xperia Z1. Trong năm 2012, 83% các mẫu điện thoại đang chạy đều có camera.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9. Nhận diện giọng nói (2000) Tính năng quay số bằng giọng nói đã xuất hiện từ cách đây khá lâu nhưng nó không được sử dụng rộng rãi. Nhờ những cải tiến vượt bậc về phần mềm cũng như công nghệ nhận diện giọng nói, khả năng quản lý chiếc điện thoại của bạn thông qua khẩu lệnh đã được cải tiến rõ rệt. Các ứng dụng nhận diện giọng nói bắt đầu được đưa lên Google Play từ năm 2009. Apple giới thiệu Siri vào năm 2011, nhưng Google mới là người dẫn đầu trong công nghệ này với tính năng Google Now. Hiện tại, Moto X đang được xem là thiết bị thông minh nhất trong việc nhận diện giọng nói.</a:t>
            </a:r>
            <a:endParaRPr lang="en-US" dirty="0" smtClean="0"/>
          </a:p>
        </p:txBody>
      </p:sp>
      <p:sp>
        <p:nvSpPr>
          <p:cNvPr id="4" name="Slide Number Placeholder 3"/>
          <p:cNvSpPr>
            <a:spLocks noGrp="1"/>
          </p:cNvSpPr>
          <p:nvPr>
            <p:ph type="sldNum" sz="quarter" idx="10"/>
          </p:nvPr>
        </p:nvSpPr>
        <p:spPr/>
        <p:txBody>
          <a:bodyPr/>
          <a:lstStyle/>
          <a:p>
            <a:fld id="{18F5A9A8-1E0C-4E36-AD55-BE48C1ACDFB9}" type="slidenum">
              <a:rPr lang="en-US" smtClean="0"/>
              <a:pPr/>
              <a:t>12</a:t>
            </a:fld>
            <a:endParaRPr lang="en-US"/>
          </a:p>
        </p:txBody>
      </p:sp>
    </p:spTree>
    <p:extLst>
      <p:ext uri="{BB962C8B-B14F-4D97-AF65-F5344CB8AC3E}">
        <p14:creationId xmlns:p14="http://schemas.microsoft.com/office/powerpoint/2010/main" val="19722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vi-VN" sz="1200" b="0" i="0" kern="1200" smtClean="0">
                <a:solidFill>
                  <a:schemeClr val="tx1"/>
                </a:solidFill>
                <a:effectLst/>
                <a:latin typeface="+mn-lt"/>
                <a:ea typeface="+mn-ea"/>
                <a:cs typeface="+mn-cs"/>
              </a:rPr>
              <a:t>Năm 1996, Microsoft cho ra đời phiên bản hệ điều hành đầu tiên CE 1.0 cho các thiết bị không phải là máy tính cá nhân, vốn ban đầu nhằm vào thị trường máy tính cầm tay. Năm 1997, với phiên bản mới được thành phần hóa (CE 2.0), Windows CE có khả năng hỗ trợ nhiều dạng thiết bị khác cũng như các loại vi xử lý mới. Theo sau đó là 2 bản nâng cấp nhỏ (2.11 và 2.12) với một số tính năng mở rộng. Đến phiên bản 3.0 ra đời vào năm 2000 thì Windows CE đã có khả năng hỗ trợ các xử lý </a:t>
            </a:r>
            <a:r>
              <a:rPr lang="vi-VN" sz="1200" b="0" i="0" u="none" strike="noStrike" kern="1200" smtClean="0">
                <a:solidFill>
                  <a:schemeClr val="tx1"/>
                </a:solidFill>
                <a:effectLst/>
                <a:latin typeface="+mn-lt"/>
                <a:ea typeface="+mn-ea"/>
                <a:cs typeface="+mn-cs"/>
                <a:hlinkClick r:id="rId3" tooltip="Thời gian thực (trang chưa được viết)"/>
              </a:rPr>
              <a:t>thời gian thực</a:t>
            </a:r>
            <a:r>
              <a:rPr lang="vi-VN" sz="1200" b="0" i="0" kern="1200" smtClean="0">
                <a:solidFill>
                  <a:schemeClr val="tx1"/>
                </a:solidFill>
                <a:effectLst/>
                <a:latin typeface="+mn-lt"/>
                <a:ea typeface="+mn-ea"/>
                <a:cs typeface="+mn-cs"/>
              </a:rPr>
              <a:t> và các công nghệ </a:t>
            </a:r>
            <a:r>
              <a:rPr lang="vi-VN" sz="1200" b="0" i="0" u="none" strike="noStrike" kern="1200" smtClean="0">
                <a:solidFill>
                  <a:schemeClr val="tx1"/>
                </a:solidFill>
                <a:effectLst/>
                <a:latin typeface="+mn-lt"/>
                <a:ea typeface="+mn-ea"/>
                <a:cs typeface="+mn-cs"/>
                <a:hlinkClick r:id="rId4" tooltip="Multimedia"/>
              </a:rPr>
              <a:t>đa phương tiện</a:t>
            </a:r>
            <a:r>
              <a:rPr lang="vi-VN" sz="1200" b="0" i="0" kern="1200" smtClean="0">
                <a:solidFill>
                  <a:schemeClr val="tx1"/>
                </a:solidFill>
                <a:effectLst/>
                <a:latin typeface="+mn-lt"/>
                <a:ea typeface="+mn-ea"/>
                <a:cs typeface="+mn-cs"/>
              </a:rPr>
              <a:t> tiên tiến như </a:t>
            </a:r>
            <a:r>
              <a:rPr lang="vi-VN" sz="1200" b="0" i="0" u="none" strike="noStrike" kern="1200" smtClean="0">
                <a:solidFill>
                  <a:schemeClr val="tx1"/>
                </a:solidFill>
                <a:effectLst/>
                <a:latin typeface="+mn-lt"/>
                <a:ea typeface="+mn-ea"/>
                <a:cs typeface="+mn-cs"/>
                <a:hlinkClick r:id="rId5" tooltip="DirectDraw (trang chưa được viết)"/>
              </a:rPr>
              <a:t>DirectDraw</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6" tooltip="DirectShow (trang chưa được viết)"/>
              </a:rPr>
              <a:t>DirectShow</a:t>
            </a:r>
            <a:r>
              <a:rPr lang="vi-VN" sz="1200" b="0" i="0" kern="1200" smtClean="0">
                <a:solidFill>
                  <a:schemeClr val="tx1"/>
                </a:solidFill>
                <a:effectLst/>
                <a:latin typeface="+mn-lt"/>
                <a:ea typeface="+mn-ea"/>
                <a:cs typeface="+mn-cs"/>
              </a:rPr>
              <a:t> và </a:t>
            </a:r>
            <a:r>
              <a:rPr lang="vi-VN" sz="1200" b="0" i="0" u="none" strike="noStrike" kern="1200" smtClean="0">
                <a:solidFill>
                  <a:schemeClr val="tx1"/>
                </a:solidFill>
                <a:effectLst/>
                <a:latin typeface="+mn-lt"/>
                <a:ea typeface="+mn-ea"/>
                <a:cs typeface="+mn-cs"/>
                <a:hlinkClick r:id="rId7" tooltip="Windows Media Player"/>
              </a:rPr>
              <a:t>Windows Media Player</a:t>
            </a:r>
            <a:r>
              <a:rPr lang="vi-VN" sz="1200" b="0" i="0" kern="1200" smtClean="0">
                <a:solidFill>
                  <a:schemeClr val="tx1"/>
                </a:solidFill>
                <a:effectLst/>
                <a:latin typeface="+mn-lt"/>
                <a:ea typeface="+mn-ea"/>
                <a:cs typeface="+mn-cs"/>
              </a:rPr>
              <a:t>.</a:t>
            </a:r>
          </a:p>
          <a:p>
            <a:r>
              <a:rPr lang="vi-VN" sz="1200" b="0" i="0" kern="1200" smtClean="0">
                <a:solidFill>
                  <a:schemeClr val="tx1"/>
                </a:solidFill>
                <a:effectLst/>
                <a:latin typeface="+mn-lt"/>
                <a:ea typeface="+mn-ea"/>
                <a:cs typeface="+mn-cs"/>
              </a:rPr>
              <a:t>Phiên bản CE 4.0 được giới thiệu vào năm 2001. Nó được tích hợp các công nghệ mới như </a:t>
            </a:r>
            <a:r>
              <a:rPr lang="vi-VN" sz="1200" b="0" i="0" u="none" strike="noStrike" kern="1200" smtClean="0">
                <a:solidFill>
                  <a:schemeClr val="tx1"/>
                </a:solidFill>
                <a:effectLst/>
                <a:latin typeface="+mn-lt"/>
                <a:ea typeface="+mn-ea"/>
                <a:cs typeface="+mn-cs"/>
                <a:hlinkClick r:id="rId8" tooltip="Direct3D (trang chưa được viết)"/>
              </a:rPr>
              <a:t>Direct3D</a:t>
            </a:r>
            <a:r>
              <a:rPr lang="vi-VN" sz="1200" b="0" i="0" kern="120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Universal Disc File System</a:t>
            </a:r>
            <a:r>
              <a:rPr lang="vi-VN" sz="1200" b="0" i="0" kern="1200" smtClean="0">
                <a:solidFill>
                  <a:schemeClr val="tx1"/>
                </a:solidFill>
                <a:effectLst/>
                <a:latin typeface="+mn-lt"/>
                <a:ea typeface="+mn-ea"/>
                <a:cs typeface="+mn-cs"/>
              </a:rPr>
              <a:t> (UDFS), </a:t>
            </a:r>
            <a:r>
              <a:rPr lang="vi-VN" sz="1200" b="0" i="1" kern="1200" smtClean="0">
                <a:solidFill>
                  <a:schemeClr val="tx1"/>
                </a:solidFill>
                <a:effectLst/>
                <a:latin typeface="+mn-lt"/>
                <a:ea typeface="+mn-ea"/>
                <a:cs typeface="+mn-cs"/>
              </a:rPr>
              <a:t>Simple Object Access Protocol</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9" tooltip="SOAP"/>
              </a:rPr>
              <a:t>SOAP</a:t>
            </a:r>
            <a:r>
              <a:rPr lang="vi-VN" sz="1200" b="0" i="0" kern="1200" smtClean="0">
                <a:solidFill>
                  <a:schemeClr val="tx1"/>
                </a:solidFill>
                <a:effectLst/>
                <a:latin typeface="+mn-lt"/>
                <a:ea typeface="+mn-ea"/>
                <a:cs typeface="+mn-cs"/>
              </a:rPr>
              <a:t>), tính năng quản lý năng lượng cải tiến và hệ quản trị </a:t>
            </a:r>
            <a:r>
              <a:rPr lang="vi-VN" sz="1200" b="0" i="0" u="none" strike="noStrike" kern="1200" smtClean="0">
                <a:solidFill>
                  <a:schemeClr val="tx1"/>
                </a:solidFill>
                <a:effectLst/>
                <a:latin typeface="+mn-lt"/>
                <a:ea typeface="+mn-ea"/>
                <a:cs typeface="+mn-cs"/>
                <a:hlinkClick r:id="rId10" tooltip="Cơ sở dữ liệu"/>
              </a:rPr>
              <a:t>cơ sở dữ liệu</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1" tooltip="SQL Server (trang chưa được viết)"/>
              </a:rPr>
              <a:t>SQL Server</a:t>
            </a:r>
            <a:r>
              <a:rPr lang="vi-VN" sz="1200" b="0" i="0" kern="1200" smtClean="0">
                <a:solidFill>
                  <a:schemeClr val="tx1"/>
                </a:solidFill>
                <a:effectLst/>
                <a:latin typeface="+mn-lt"/>
                <a:ea typeface="+mn-ea"/>
                <a:cs typeface="+mn-cs"/>
              </a:rPr>
              <a:t> cho Windows CE. Tiếp theo sau đó là 2 bản nâng cấp nhỏ 4.1 và 4.2, cung cấp cho lập trình viên khả năng can thiệp sâu vào hệ thống bằng cách thêm các hỗ trợ để xem tập tin, tính năng </a:t>
            </a:r>
            <a:r>
              <a:rPr lang="vi-VN" sz="1200" b="0" i="0" u="none" strike="noStrike" kern="1200" smtClean="0">
                <a:solidFill>
                  <a:schemeClr val="tx1"/>
                </a:solidFill>
                <a:effectLst/>
                <a:latin typeface="+mn-lt"/>
                <a:ea typeface="+mn-ea"/>
                <a:cs typeface="+mn-cs"/>
                <a:hlinkClick r:id="rId12" tooltip="Bluetooth"/>
              </a:rPr>
              <a:t>Bluetooth</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3" tooltip="IPv6"/>
              </a:rPr>
              <a:t>IPv6</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4" tooltip="VoIP"/>
              </a:rPr>
              <a:t>VoIP</a:t>
            </a:r>
            <a:r>
              <a:rPr lang="vi-VN" sz="1200" b="0" i="0" kern="120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transaction-safe</a:t>
            </a:r>
            <a:r>
              <a:rPr lang="vi-VN" sz="1200" b="0" i="1" u="none" strike="noStrike" kern="1200" smtClean="0">
                <a:solidFill>
                  <a:schemeClr val="tx1"/>
                </a:solidFill>
                <a:effectLst/>
                <a:latin typeface="+mn-lt"/>
                <a:ea typeface="+mn-ea"/>
                <a:cs typeface="+mn-cs"/>
                <a:hlinkClick r:id="rId15" tooltip="FAT"/>
              </a:rPr>
              <a:t>FAT</a:t>
            </a:r>
            <a:r>
              <a:rPr lang="vi-VN" sz="1200" b="0" i="0" kern="1200" smtClean="0">
                <a:solidFill>
                  <a:schemeClr val="tx1"/>
                </a:solidFill>
                <a:effectLst/>
                <a:latin typeface="+mn-lt"/>
                <a:ea typeface="+mn-ea"/>
                <a:cs typeface="+mn-cs"/>
              </a:rPr>
              <a:t> (TFAT) và </a:t>
            </a:r>
            <a:r>
              <a:rPr lang="vi-VN" sz="1200" b="0" i="1" kern="1200" smtClean="0">
                <a:solidFill>
                  <a:schemeClr val="tx1"/>
                </a:solidFill>
                <a:effectLst/>
                <a:latin typeface="+mn-lt"/>
                <a:ea typeface="+mn-ea"/>
                <a:cs typeface="+mn-cs"/>
              </a:rPr>
              <a:t>.NET Compact Framework 1.0</a:t>
            </a:r>
            <a:r>
              <a:rPr lang="vi-VN" sz="1200" b="0" i="0" kern="1200" smtClean="0">
                <a:solidFill>
                  <a:schemeClr val="tx1"/>
                </a:solidFill>
                <a:effectLst/>
                <a:latin typeface="+mn-lt"/>
                <a:ea typeface="+mn-ea"/>
                <a:cs typeface="+mn-cs"/>
              </a:rPr>
              <a:t>.</a:t>
            </a:r>
          </a:p>
          <a:p>
            <a:r>
              <a:rPr lang="vi-VN" sz="1200" b="0" i="0" kern="1200" smtClean="0">
                <a:solidFill>
                  <a:schemeClr val="tx1"/>
                </a:solidFill>
                <a:effectLst/>
                <a:latin typeface="+mn-lt"/>
                <a:ea typeface="+mn-ea"/>
                <a:cs typeface="+mn-cs"/>
              </a:rPr>
              <a:t>Năm 2005, Windows CE 5.0 xuất hiện. Lần này, nó cung cấp cho lập trình viên nhiều công nghệ mới lúc bấy giờ như </a:t>
            </a:r>
            <a:r>
              <a:rPr lang="vi-VN" sz="1200" b="0" i="0" u="none" strike="noStrike" kern="1200" smtClean="0">
                <a:solidFill>
                  <a:schemeClr val="tx1"/>
                </a:solidFill>
                <a:effectLst/>
                <a:latin typeface="+mn-lt"/>
                <a:ea typeface="+mn-ea"/>
                <a:cs typeface="+mn-cs"/>
                <a:hlinkClick r:id="rId16" tooltip="USB"/>
              </a:rPr>
              <a:t>USB</a:t>
            </a:r>
            <a:r>
              <a:rPr lang="vi-VN" sz="1200" b="0" i="0" kern="1200" smtClean="0">
                <a:solidFill>
                  <a:schemeClr val="tx1"/>
                </a:solidFill>
                <a:effectLst/>
                <a:latin typeface="+mn-lt"/>
                <a:ea typeface="+mn-ea"/>
                <a:cs typeface="+mn-cs"/>
              </a:rPr>
              <a:t> 2.0, </a:t>
            </a:r>
            <a:r>
              <a:rPr lang="vi-VN" sz="1200" b="0" i="1" kern="1200" smtClean="0">
                <a:solidFill>
                  <a:schemeClr val="tx1"/>
                </a:solidFill>
                <a:effectLst/>
                <a:latin typeface="+mn-lt"/>
                <a:ea typeface="+mn-ea"/>
                <a:cs typeface="+mn-cs"/>
              </a:rPr>
              <a:t>SDIO</a:t>
            </a:r>
            <a:r>
              <a:rPr lang="vi-VN" sz="1200" b="0" i="0" kern="120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Windows Media 9</a:t>
            </a:r>
            <a:r>
              <a:rPr lang="vi-VN" sz="1200" b="0" i="0" kern="1200" smtClean="0">
                <a:solidFill>
                  <a:schemeClr val="tx1"/>
                </a:solidFill>
                <a:effectLst/>
                <a:latin typeface="+mn-lt"/>
                <a:ea typeface="+mn-ea"/>
                <a:cs typeface="+mn-cs"/>
              </a:rPr>
              <a:t> và </a:t>
            </a:r>
            <a:r>
              <a:rPr lang="vi-VN" sz="1200" b="0" i="1" kern="1200" smtClean="0">
                <a:solidFill>
                  <a:schemeClr val="tx1"/>
                </a:solidFill>
                <a:effectLst/>
                <a:latin typeface="+mn-lt"/>
                <a:ea typeface="+mn-ea"/>
                <a:cs typeface="+mn-cs"/>
              </a:rPr>
              <a:t>Microsoft Internet Explorer 6</a:t>
            </a:r>
            <a:r>
              <a:rPr lang="vi-VN" sz="1200" b="0" i="0" kern="1200" smtClean="0">
                <a:solidFill>
                  <a:schemeClr val="tx1"/>
                </a:solidFill>
                <a:effectLst/>
                <a:latin typeface="+mn-lt"/>
                <a:ea typeface="+mn-ea"/>
                <a:cs typeface="+mn-cs"/>
              </a:rPr>
              <a:t>. Bên cạnh đó là cơ chế thống nhất để "build"</a:t>
            </a:r>
            <a:r>
              <a:rPr lang="vi-VN" sz="1200" b="0" i="0" u="none" strike="noStrike" kern="1200" baseline="30000" smtClean="0">
                <a:solidFill>
                  <a:schemeClr val="tx1"/>
                </a:solidFill>
                <a:effectLst/>
                <a:latin typeface="+mn-lt"/>
                <a:ea typeface="+mn-ea"/>
                <a:cs typeface="+mn-cs"/>
                <a:hlinkClick r:id="rId17"/>
              </a:rPr>
              <a:t>[1]</a:t>
            </a:r>
            <a:r>
              <a:rPr lang="vi-VN" sz="1200" b="0" i="0" kern="1200" smtClean="0">
                <a:solidFill>
                  <a:schemeClr val="tx1"/>
                </a:solidFill>
                <a:effectLst/>
                <a:latin typeface="+mn-lt"/>
                <a:ea typeface="+mn-ea"/>
                <a:cs typeface="+mn-cs"/>
              </a:rPr>
              <a:t> hệ thống cùng nhiều tùy biến khác để phát triển hệ thống một cách dễ dàng.</a:t>
            </a:r>
          </a:p>
          <a:p>
            <a:r>
              <a:rPr lang="vi-VN" sz="1200" b="0" i="0" kern="1200" smtClean="0">
                <a:solidFill>
                  <a:schemeClr val="tx1"/>
                </a:solidFill>
                <a:effectLst/>
                <a:latin typeface="+mn-lt"/>
                <a:ea typeface="+mn-ea"/>
                <a:cs typeface="+mn-cs"/>
              </a:rPr>
              <a:t>Với phiên bản 6.0 ra đời vào mùa thu 2006, kiến trúc hệ thống đã trải qua những thay đổi quan trọng. Dung lượng bộ nhớ ảo cho mỗi tiến trình tăng lên, khả năng nhiều tiến trình chạy đồng thời (đến 32,000 tiến trình). Nhân của hệ thống cũng được hợp nhất. Các tiến trình hệ thống trở thành các </a:t>
            </a:r>
            <a:r>
              <a:rPr lang="vi-VN" sz="1200" b="0" i="0" u="none" strike="noStrike" kern="1200" smtClean="0">
                <a:solidFill>
                  <a:schemeClr val="tx1"/>
                </a:solidFill>
                <a:effectLst/>
                <a:latin typeface="+mn-lt"/>
                <a:ea typeface="+mn-ea"/>
                <a:cs typeface="+mn-cs"/>
                <a:hlinkClick r:id="rId18" tooltip="DLL"/>
              </a:rPr>
              <a:t>thư viện liên kết động</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8" tooltip="DLL"/>
              </a:rPr>
              <a:t>DLL</a:t>
            </a:r>
            <a:r>
              <a:rPr lang="vi-VN" sz="1200" b="0" i="0" kern="1200" smtClean="0">
                <a:solidFill>
                  <a:schemeClr val="tx1"/>
                </a:solidFill>
                <a:effectLst/>
                <a:latin typeface="+mn-lt"/>
                <a:ea typeface="+mn-ea"/>
                <a:cs typeface="+mn-cs"/>
              </a:rPr>
              <a:t>) được tải vào trong không gian nhân. Điều này nâng cao hiệu suất của hệ điều hành, giảm chi phí gọi thực thi các </a:t>
            </a:r>
            <a:r>
              <a:rPr lang="vi-VN" sz="1200" b="0" i="0" u="none" strike="noStrike" kern="1200" smtClean="0">
                <a:solidFill>
                  <a:schemeClr val="tx1"/>
                </a:solidFill>
                <a:effectLst/>
                <a:latin typeface="+mn-lt"/>
                <a:ea typeface="+mn-ea"/>
                <a:cs typeface="+mn-cs"/>
                <a:hlinkClick r:id="rId19" tooltip="Giao diện lập trình ứng dụng"/>
              </a:rPr>
              <a:t>API</a:t>
            </a:r>
            <a:r>
              <a:rPr lang="vi-VN" sz="1200" b="0" i="0" kern="1200" smtClean="0">
                <a:solidFill>
                  <a:schemeClr val="tx1"/>
                </a:solidFill>
                <a:effectLst/>
                <a:latin typeface="+mn-lt"/>
                <a:ea typeface="+mn-ea"/>
                <a:cs typeface="+mn-cs"/>
              </a:rPr>
              <a:t> và thống nhất giao tiếp với nhân.</a:t>
            </a:r>
          </a:p>
          <a:p>
            <a:r>
              <a:rPr lang="vi-VN" sz="1200" b="0" i="0" kern="1200" smtClean="0">
                <a:solidFill>
                  <a:schemeClr val="tx1"/>
                </a:solidFill>
                <a:effectLst/>
                <a:latin typeface="+mn-lt"/>
                <a:ea typeface="+mn-ea"/>
                <a:cs typeface="+mn-cs"/>
              </a:rPr>
              <a:t>Tháng 11 năm 2007, Microsoft cho ra đời bản nâng cấp Windows Embedded CE 6.0 R2, với nhiều thành phần và các gói </a:t>
            </a:r>
            <a:r>
              <a:rPr lang="vi-VN" sz="1200" b="0" i="1" kern="1200" smtClean="0">
                <a:solidFill>
                  <a:schemeClr val="tx1"/>
                </a:solidFill>
                <a:effectLst/>
                <a:latin typeface="+mn-lt"/>
                <a:ea typeface="+mn-ea"/>
                <a:cs typeface="+mn-cs"/>
              </a:rPr>
              <a:t>Board Support Package</a:t>
            </a:r>
            <a:r>
              <a:rPr lang="vi-VN" sz="1200" b="0" i="0" kern="1200" smtClean="0">
                <a:solidFill>
                  <a:schemeClr val="tx1"/>
                </a:solidFill>
                <a:effectLst/>
                <a:latin typeface="+mn-lt"/>
                <a:ea typeface="+mn-ea"/>
                <a:cs typeface="+mn-cs"/>
              </a:rPr>
              <a:t> (BSP) mới được thêm vào hệ điều hành.</a:t>
            </a:r>
          </a:p>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16</a:t>
            </a:fld>
            <a:endParaRPr lang="en-US"/>
          </a:p>
        </p:txBody>
      </p:sp>
    </p:spTree>
    <p:extLst>
      <p:ext uri="{BB962C8B-B14F-4D97-AF65-F5344CB8AC3E}">
        <p14:creationId xmlns:p14="http://schemas.microsoft.com/office/powerpoint/2010/main" val="130981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Windows Mobile</a:t>
            </a:r>
            <a:r>
              <a:rPr lang="vi-VN" sz="1200" b="0" i="0" kern="1200" smtClean="0">
                <a:solidFill>
                  <a:schemeClr val="tx1"/>
                </a:solidFill>
                <a:effectLst/>
                <a:latin typeface="+mn-lt"/>
                <a:ea typeface="+mn-ea"/>
                <a:cs typeface="+mn-cs"/>
              </a:rPr>
              <a:t> là một </a:t>
            </a:r>
            <a:r>
              <a:rPr lang="vi-VN" sz="1200" b="0" i="0" u="none" strike="noStrike" kern="1200" smtClean="0">
                <a:solidFill>
                  <a:schemeClr val="tx1"/>
                </a:solidFill>
                <a:effectLst/>
                <a:latin typeface="+mn-lt"/>
                <a:ea typeface="+mn-ea"/>
                <a:cs typeface="+mn-cs"/>
                <a:hlinkClick r:id="rId3" tooltip="Hệ điều hành"/>
              </a:rPr>
              <a:t>hệ điều hành</a:t>
            </a:r>
            <a:r>
              <a:rPr lang="vi-VN" sz="1200" b="0" i="0" kern="1200" smtClean="0">
                <a:solidFill>
                  <a:schemeClr val="tx1"/>
                </a:solidFill>
                <a:effectLst/>
                <a:latin typeface="+mn-lt"/>
                <a:ea typeface="+mn-ea"/>
                <a:cs typeface="+mn-cs"/>
              </a:rPr>
              <a:t> loại thu gọn kết hợp với một bộ các ứng dụng cơ bản cho các </a:t>
            </a:r>
            <a:r>
              <a:rPr lang="vi-VN" sz="1200" b="0" i="0" u="none" strike="noStrike" kern="1200" smtClean="0">
                <a:solidFill>
                  <a:schemeClr val="tx1"/>
                </a:solidFill>
                <a:effectLst/>
                <a:latin typeface="+mn-lt"/>
                <a:ea typeface="+mn-ea"/>
                <a:cs typeface="+mn-cs"/>
                <a:hlinkClick r:id="rId4" tooltip="Thiết bị di động (trang chưa được viết)"/>
              </a:rPr>
              <a:t>thiết bị di động</a:t>
            </a:r>
            <a:r>
              <a:rPr lang="vi-VN" sz="1200" b="0" i="0" kern="1200" smtClean="0">
                <a:solidFill>
                  <a:schemeClr val="tx1"/>
                </a:solidFill>
                <a:effectLst/>
                <a:latin typeface="+mn-lt"/>
                <a:ea typeface="+mn-ea"/>
                <a:cs typeface="+mn-cs"/>
              </a:rPr>
              <a:t>dựa trên </a:t>
            </a:r>
            <a:r>
              <a:rPr lang="vi-VN" sz="1200" b="0" i="0" u="none" strike="noStrike" kern="1200" smtClean="0">
                <a:solidFill>
                  <a:schemeClr val="tx1"/>
                </a:solidFill>
                <a:effectLst/>
                <a:latin typeface="+mn-lt"/>
                <a:ea typeface="+mn-ea"/>
                <a:cs typeface="+mn-cs"/>
                <a:hlinkClick r:id="rId5" tooltip="Giao diện lập trình ứng dụng"/>
              </a:rPr>
              <a:t>giao diện lập trình ứng dụng</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6" tooltip="Windows API (trang chưa được viết)"/>
              </a:rPr>
              <a:t>Win32</a:t>
            </a:r>
            <a:r>
              <a:rPr lang="vi-VN" sz="1200" b="0" i="0" kern="1200" smtClean="0">
                <a:solidFill>
                  <a:schemeClr val="tx1"/>
                </a:solidFill>
                <a:effectLst/>
                <a:latin typeface="+mn-lt"/>
                <a:ea typeface="+mn-ea"/>
                <a:cs typeface="+mn-cs"/>
              </a:rPr>
              <a:t> của </a:t>
            </a:r>
            <a:r>
              <a:rPr lang="vi-VN" sz="1200" b="0" i="0" u="none" strike="noStrike" kern="1200" smtClean="0">
                <a:solidFill>
                  <a:schemeClr val="tx1"/>
                </a:solidFill>
                <a:effectLst/>
                <a:latin typeface="+mn-lt"/>
                <a:ea typeface="+mn-ea"/>
                <a:cs typeface="+mn-cs"/>
                <a:hlinkClick r:id="rId7" tooltip="Microsoft"/>
              </a:rPr>
              <a:t>Microsoft</a:t>
            </a:r>
            <a:r>
              <a:rPr lang="vi-VN" sz="1200" b="0" i="0" kern="1200" smtClean="0">
                <a:solidFill>
                  <a:schemeClr val="tx1"/>
                </a:solidFill>
                <a:effectLst/>
                <a:latin typeface="+mn-lt"/>
                <a:ea typeface="+mn-ea"/>
                <a:cs typeface="+mn-cs"/>
              </a:rPr>
              <a:t>. Các thiết bị chạy Windows Mobile bao gồm </a:t>
            </a:r>
            <a:r>
              <a:rPr lang="vi-VN" sz="1200" b="0" i="0" u="none" strike="noStrike" kern="1200" smtClean="0">
                <a:solidFill>
                  <a:schemeClr val="tx1"/>
                </a:solidFill>
                <a:effectLst/>
                <a:latin typeface="+mn-lt"/>
                <a:ea typeface="+mn-ea"/>
                <a:cs typeface="+mn-cs"/>
                <a:hlinkClick r:id="rId8" tooltip="Pocket PC"/>
              </a:rPr>
              <a:t>Pocket PC</a:t>
            </a:r>
            <a:r>
              <a:rPr lang="vi-VN" sz="1200" b="0" i="0" kern="1200" smtClean="0">
                <a:solidFill>
                  <a:schemeClr val="tx1"/>
                </a:solidFill>
                <a:effectLst/>
                <a:latin typeface="+mn-lt"/>
                <a:ea typeface="+mn-ea"/>
                <a:cs typeface="+mn-cs"/>
              </a:rPr>
              <a:t>,</a:t>
            </a:r>
            <a:r>
              <a:rPr lang="vi-VN" sz="1200" b="0" i="0" u="none" strike="noStrike" kern="1200" smtClean="0">
                <a:solidFill>
                  <a:schemeClr val="tx1"/>
                </a:solidFill>
                <a:effectLst/>
                <a:latin typeface="+mn-lt"/>
                <a:ea typeface="+mn-ea"/>
                <a:cs typeface="+mn-cs"/>
                <a:hlinkClick r:id="rId9" tooltip="Điện thoại thông minh"/>
              </a:rPr>
              <a:t>Smartphone</a:t>
            </a:r>
            <a:r>
              <a:rPr lang="vi-VN" sz="1200" b="0" i="0" kern="1200" smtClean="0">
                <a:solidFill>
                  <a:schemeClr val="tx1"/>
                </a:solidFill>
                <a:effectLst/>
                <a:latin typeface="+mn-lt"/>
                <a:ea typeface="+mn-ea"/>
                <a:cs typeface="+mn-cs"/>
              </a:rPr>
              <a:t>, </a:t>
            </a:r>
            <a:r>
              <a:rPr lang="vi-VN" sz="1200" b="0" i="0" u="none" strike="noStrike" kern="1200" smtClean="0">
                <a:solidFill>
                  <a:schemeClr val="tx1"/>
                </a:solidFill>
                <a:effectLst/>
                <a:latin typeface="+mn-lt"/>
                <a:ea typeface="+mn-ea"/>
                <a:cs typeface="+mn-cs"/>
                <a:hlinkClick r:id="rId10" tooltip="Portable Media Center (trang chưa được viết)"/>
              </a:rPr>
              <a:t>Portable Media Center</a:t>
            </a:r>
            <a:r>
              <a:rPr lang="vi-VN" sz="1200" b="0" i="0" kern="1200" smtClean="0">
                <a:solidFill>
                  <a:schemeClr val="tx1"/>
                </a:solidFill>
                <a:effectLst/>
                <a:latin typeface="+mn-lt"/>
                <a:ea typeface="+mn-ea"/>
                <a:cs typeface="+mn-cs"/>
              </a:rPr>
              <a:t>, và các máy tính lắp sẵn (on-board) cho một số loại </a:t>
            </a:r>
            <a:r>
              <a:rPr lang="vi-VN" sz="1200" b="0" i="0" u="none" strike="noStrike" kern="1200" smtClean="0">
                <a:solidFill>
                  <a:schemeClr val="tx1"/>
                </a:solidFill>
                <a:effectLst/>
                <a:latin typeface="+mn-lt"/>
                <a:ea typeface="+mn-ea"/>
                <a:cs typeface="+mn-cs"/>
                <a:hlinkClick r:id="rId11" tooltip="Ô tô"/>
              </a:rPr>
              <a:t>ô tô</a:t>
            </a:r>
            <a:r>
              <a:rPr lang="vi-VN" sz="1200" b="0" i="0" kern="1200" smtClean="0">
                <a:solidFill>
                  <a:schemeClr val="tx1"/>
                </a:solidFill>
                <a:effectLst/>
                <a:latin typeface="+mn-lt"/>
                <a:ea typeface="+mn-ea"/>
                <a:cs typeface="+mn-cs"/>
              </a:rPr>
              <a:t>. Ngoài ra, một số máy tính xách tay loại nhỏ (ultra-portable notebook) cũng có thể sử dụng hệ điều hành này.Windows Mobile được thiết kế để có giao diện và các tính năng tương tự với các phiên bản máy tính bàn dùng hệ điều hành của </a:t>
            </a:r>
            <a:r>
              <a:rPr lang="vi-VN" sz="1200" b="0" i="0" u="none" strike="noStrike" kern="1200" smtClean="0">
                <a:solidFill>
                  <a:schemeClr val="tx1"/>
                </a:solidFill>
                <a:effectLst/>
                <a:latin typeface="+mn-lt"/>
                <a:ea typeface="+mn-ea"/>
                <a:cs typeface="+mn-cs"/>
                <a:hlinkClick r:id="rId12" tooltip="Microsoft Windows"/>
              </a:rPr>
              <a:t>Windows</a:t>
            </a:r>
            <a:r>
              <a:rPr lang="vi-VN" sz="1200" b="0" i="0" kern="1200" smtClean="0">
                <a:solidFill>
                  <a:schemeClr val="tx1"/>
                </a:solidFill>
                <a:effectLst/>
                <a:latin typeface="+mn-lt"/>
                <a:ea typeface="+mn-ea"/>
                <a:cs typeface="+mn-cs"/>
              </a:rPr>
              <a:t>. Xuất hiện lần đầu với tên hệ điều hành </a:t>
            </a:r>
            <a:r>
              <a:rPr lang="vi-VN" sz="1200" b="1" i="0" kern="1200" smtClean="0">
                <a:solidFill>
                  <a:schemeClr val="tx1"/>
                </a:solidFill>
                <a:effectLst/>
                <a:latin typeface="+mn-lt"/>
                <a:ea typeface="+mn-ea"/>
                <a:cs typeface="+mn-cs"/>
              </a:rPr>
              <a:t>Pocket PC 2000</a:t>
            </a:r>
            <a:r>
              <a:rPr lang="vi-VN" sz="1200" b="0" i="0" kern="1200" smtClean="0">
                <a:solidFill>
                  <a:schemeClr val="tx1"/>
                </a:solidFill>
                <a:effectLst/>
                <a:latin typeface="+mn-lt"/>
                <a:ea typeface="+mn-ea"/>
                <a:cs typeface="+mn-cs"/>
              </a:rPr>
              <a:t>, Windows Mobile đã được nâng cấp vài lần, phiên bản cuối cùng là Windows Mobile 6.</a:t>
            </a:r>
            <a:r>
              <a:rPr lang="vi-VN" sz="1200" b="0" i="0" u="none" strike="noStrike" kern="1200" baseline="30000" smtClean="0">
                <a:solidFill>
                  <a:schemeClr val="tx1"/>
                </a:solidFill>
                <a:effectLst/>
                <a:latin typeface="+mn-lt"/>
                <a:ea typeface="+mn-ea"/>
                <a:cs typeface="+mn-cs"/>
                <a:hlinkClick r:id="rId13"/>
              </a:rPr>
              <a:t>[1]</a:t>
            </a:r>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17</a:t>
            </a:fld>
            <a:endParaRPr lang="en-US"/>
          </a:p>
        </p:txBody>
      </p:sp>
    </p:spTree>
    <p:extLst>
      <p:ext uri="{BB962C8B-B14F-4D97-AF65-F5344CB8AC3E}">
        <p14:creationId xmlns:p14="http://schemas.microsoft.com/office/powerpoint/2010/main" val="341246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BE9BE2-15EE-469B-951C-8ADBB462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45839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3A0889-CF62-48D9-AE71-C18225B180B8}"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550885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1EA3F5-33D3-4F96-BE3B-DA6C3ABFA346}"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0914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A6B4F3-1FBC-49FB-9FF0-45970281AD0D}"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882897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4660F3-74C4-4098-83A6-3ADD53E3F503}"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424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115837-4251-4786-B8A5-9BA94F597443}"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682119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37899B-374E-40C0-85A5-F9685A14460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298144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918995-7205-4B82-BA46-379C5FE9489B}"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409682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127B1-B0BF-4F21-804C-DA8EF4318EDB}"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79848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0BE27C-DC49-4B76-8B49-87EFF476A0CB}"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23626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EC052C-A9C3-47BC-B74B-A394C330691A}" type="datetime1">
              <a:rPr lang="en-US" smtClean="0"/>
              <a:t>9/5/2017</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2400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621D0D-B918-4A6A-B808-DDE683FA7118}" type="datetime1">
              <a:rPr lang="en-US" smtClean="0"/>
              <a:t>9/5/2017</a:t>
            </a:fld>
            <a:endParaRPr lang="en-US"/>
          </a:p>
        </p:txBody>
      </p:sp>
      <p:sp>
        <p:nvSpPr>
          <p:cNvPr id="8" name="Footer Placeholder 7"/>
          <p:cNvSpPr>
            <a:spLocks noGrp="1"/>
          </p:cNvSpPr>
          <p:nvPr>
            <p:ph type="ftr" sz="quarter" idx="11"/>
          </p:nvPr>
        </p:nvSpPr>
        <p:spPr/>
        <p:txBody>
          <a:bodyPr/>
          <a:lstStyle/>
          <a:p>
            <a:r>
              <a:rPr lang="en-US" smtClean="0"/>
              <a:t>SE114 - Nhập môn ứng dụng di động</a:t>
            </a:r>
            <a:endParaRPr lang="en-US"/>
          </a:p>
        </p:txBody>
      </p:sp>
      <p:sp>
        <p:nvSpPr>
          <p:cNvPr id="9" name="Slide Number Placeholder 8"/>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6025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9F5E4B-CF76-4EE7-9FE0-95EC4994CFA6}" type="datetime1">
              <a:rPr lang="en-US" smtClean="0"/>
              <a:t>9/5/2017</a:t>
            </a:fld>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92739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EB25-7ECF-40C8-9A75-6ED820E4BBFF}" type="datetime1">
              <a:rPr lang="en-US" smtClean="0"/>
              <a:t>9/5/2017</a:t>
            </a:fld>
            <a:endParaRPr lang="en-US"/>
          </a:p>
        </p:txBody>
      </p:sp>
      <p:sp>
        <p:nvSpPr>
          <p:cNvPr id="3" name="Footer Placeholder 2"/>
          <p:cNvSpPr>
            <a:spLocks noGrp="1"/>
          </p:cNvSpPr>
          <p:nvPr>
            <p:ph type="ftr" sz="quarter" idx="11"/>
          </p:nvPr>
        </p:nvSpPr>
        <p:spPr/>
        <p:txBody>
          <a:bodyPr/>
          <a:lstStyle/>
          <a:p>
            <a:r>
              <a:rPr lang="en-US" smtClean="0"/>
              <a:t>SE114 - Nhập môn ứng dụng di động</a:t>
            </a:r>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25523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91504B6-9DA5-4E58-95EC-0E07C8CF2FB6}" type="datetime1">
              <a:rPr lang="en-US" smtClean="0"/>
              <a:t>9/5/2017</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68064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E9DF32-E8F4-4D3F-8728-095D498A5480}" type="datetime1">
              <a:rPr lang="en-US" smtClean="0"/>
              <a:t>9/5/2017</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71894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C5FECE-0096-43F8-B75C-F3276E3868FF}" type="datetime1">
              <a:rPr lang="en-US" smtClean="0"/>
              <a:t>9/5/2017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SE114 - Nhập môn ứng dụng di động</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8606D69-02A2-428D-9313-60C2D884D97D}" type="slidenum">
              <a:rPr lang="en-US" smtClean="0"/>
              <a:pPr/>
              <a:t>‹#›</a:t>
            </a:fld>
            <a:endParaRPr lang="en-US"/>
          </a:p>
        </p:txBody>
      </p:sp>
    </p:spTree>
    <p:extLst>
      <p:ext uri="{BB962C8B-B14F-4D97-AF65-F5344CB8AC3E}">
        <p14:creationId xmlns:p14="http://schemas.microsoft.com/office/powerpoint/2010/main" val="19444404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81000" y="381000"/>
            <a:ext cx="8077200" cy="2590800"/>
          </a:xfrm>
        </p:spPr>
        <p:txBody>
          <a:bodyPr/>
          <a:lstStyle/>
          <a:p>
            <a:pPr algn="ctr"/>
            <a:r>
              <a:rPr lang="en-US" sz="4900" b="1" dirty="0" err="1" smtClean="0">
                <a:latin typeface="Arial" panose="020B0604020202020204" pitchFamily="34" charset="0"/>
                <a:cs typeface="Arial" panose="020B0604020202020204" pitchFamily="34" charset="0"/>
              </a:rPr>
              <a:t>Nhập</a:t>
            </a:r>
            <a:r>
              <a:rPr lang="en-US" sz="4900" b="1" dirty="0" smtClean="0">
                <a:latin typeface="Arial" panose="020B0604020202020204" pitchFamily="34" charset="0"/>
                <a:cs typeface="Arial" panose="020B0604020202020204" pitchFamily="34" charset="0"/>
              </a:rPr>
              <a:t> </a:t>
            </a:r>
            <a:r>
              <a:rPr lang="en-US" sz="4900" b="1" dirty="0" err="1" smtClean="0">
                <a:latin typeface="Arial" panose="020B0604020202020204" pitchFamily="34" charset="0"/>
                <a:cs typeface="Arial" panose="020B0604020202020204" pitchFamily="34" charset="0"/>
              </a:rPr>
              <a:t>môn</a:t>
            </a:r>
            <a:r>
              <a:rPr lang="en-US" sz="4900" b="1" dirty="0" smtClean="0">
                <a:latin typeface="Arial" panose="020B0604020202020204" pitchFamily="34" charset="0"/>
                <a:cs typeface="Arial" panose="020B0604020202020204" pitchFamily="34" charset="0"/>
              </a:rPr>
              <a:t> </a:t>
            </a:r>
            <a:br>
              <a:rPr lang="en-US" sz="4900" b="1" dirty="0" smtClean="0">
                <a:latin typeface="Arial" panose="020B0604020202020204" pitchFamily="34" charset="0"/>
                <a:cs typeface="Arial" panose="020B0604020202020204" pitchFamily="34" charset="0"/>
              </a:rPr>
            </a:br>
            <a:r>
              <a:rPr lang="en-US" sz="4900" b="1" dirty="0" err="1" smtClean="0">
                <a:latin typeface="Arial" panose="020B0604020202020204" pitchFamily="34" charset="0"/>
                <a:cs typeface="Arial" panose="020B0604020202020204" pitchFamily="34" charset="0"/>
              </a:rPr>
              <a:t>ứng</a:t>
            </a:r>
            <a:r>
              <a:rPr lang="en-US" sz="4900" b="1" dirty="0" smtClean="0">
                <a:latin typeface="Arial" panose="020B0604020202020204" pitchFamily="34" charset="0"/>
                <a:cs typeface="Arial" panose="020B0604020202020204" pitchFamily="34" charset="0"/>
              </a:rPr>
              <a:t> </a:t>
            </a:r>
            <a:r>
              <a:rPr lang="en-US" sz="4900" b="1" dirty="0" err="1" smtClean="0">
                <a:latin typeface="Arial" panose="020B0604020202020204" pitchFamily="34" charset="0"/>
                <a:cs typeface="Arial" panose="020B0604020202020204" pitchFamily="34" charset="0"/>
              </a:rPr>
              <a:t>dụng</a:t>
            </a:r>
            <a:r>
              <a:rPr lang="en-US" sz="4900" b="1" dirty="0" smtClean="0">
                <a:latin typeface="Arial" panose="020B0604020202020204" pitchFamily="34" charset="0"/>
                <a:cs typeface="Arial" panose="020B0604020202020204" pitchFamily="34" charset="0"/>
              </a:rPr>
              <a:t> di </a:t>
            </a:r>
            <a:r>
              <a:rPr lang="en-US" sz="4900" b="1" dirty="0" err="1" smtClean="0">
                <a:latin typeface="Arial" panose="020B0604020202020204" pitchFamily="34" charset="0"/>
                <a:cs typeface="Arial" panose="020B0604020202020204" pitchFamily="34" charset="0"/>
              </a:rPr>
              <a:t>động</a:t>
            </a:r>
            <a:r>
              <a:rPr lang="en-US" sz="4900" b="1" dirty="0" smtClean="0">
                <a:latin typeface="Arial" panose="020B0604020202020204" pitchFamily="34" charset="0"/>
                <a:cs typeface="Arial" panose="020B0604020202020204" pitchFamily="34" charset="0"/>
              </a:rPr>
              <a:t/>
            </a:r>
            <a:br>
              <a:rPr lang="en-US" sz="4900" b="1" dirty="0" smtClean="0">
                <a:latin typeface="Arial" panose="020B0604020202020204" pitchFamily="34" charset="0"/>
                <a:cs typeface="Arial" panose="020B0604020202020204" pitchFamily="34" charset="0"/>
              </a:rPr>
            </a:br>
            <a:r>
              <a:rPr lang="en-US" sz="4900" b="1" dirty="0" smtClean="0">
                <a:latin typeface="Arial" panose="020B0604020202020204" pitchFamily="34" charset="0"/>
                <a:cs typeface="Arial" panose="020B0604020202020204" pitchFamily="34" charset="0"/>
              </a:rPr>
              <a:t>SE114</a:t>
            </a:r>
            <a:endParaRPr lang="en-US" sz="4900" b="1" dirty="0" smtClean="0">
              <a:latin typeface="Arial" panose="020B0604020202020204" pitchFamily="34" charset="0"/>
              <a:cs typeface="Arial" panose="020B0604020202020204" pitchFamily="34" charset="0"/>
            </a:endParaRPr>
          </a:p>
        </p:txBody>
      </p:sp>
      <p:sp>
        <p:nvSpPr>
          <p:cNvPr id="3075" name="Rectangle 4"/>
          <p:cNvSpPr>
            <a:spLocks/>
          </p:cNvSpPr>
          <p:nvPr/>
        </p:nvSpPr>
        <p:spPr bwMode="auto">
          <a:xfrm>
            <a:off x="1066800" y="3124200"/>
            <a:ext cx="6934200" cy="12192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vi-VN" sz="3200" dirty="0">
                <a:solidFill>
                  <a:schemeClr val="bg2">
                    <a:lumMod val="25000"/>
                  </a:schemeClr>
                </a:solidFill>
                <a:latin typeface="Times New Roman" pitchFamily="18" charset="0"/>
              </a:rPr>
              <a:t>GV: </a:t>
            </a:r>
            <a:r>
              <a:rPr lang="en-US" sz="3200" dirty="0" err="1">
                <a:solidFill>
                  <a:schemeClr val="bg2">
                    <a:lumMod val="25000"/>
                  </a:schemeClr>
                </a:solidFill>
                <a:latin typeface="Times New Roman" pitchFamily="18" charset="0"/>
              </a:rPr>
              <a:t>ThS</a:t>
            </a:r>
            <a:r>
              <a:rPr lang="en-US" sz="3200" dirty="0">
                <a:solidFill>
                  <a:schemeClr val="bg2">
                    <a:lumMod val="25000"/>
                  </a:schemeClr>
                </a:solidFill>
                <a:latin typeface="Times New Roman" pitchFamily="18" charset="0"/>
              </a:rPr>
              <a:t>. </a:t>
            </a:r>
            <a:r>
              <a:rPr lang="vi-VN" sz="3200" dirty="0">
                <a:solidFill>
                  <a:schemeClr val="bg2">
                    <a:lumMod val="25000"/>
                  </a:schemeClr>
                </a:solidFill>
                <a:latin typeface="Times New Roman" pitchFamily="18" charset="0"/>
              </a:rPr>
              <a:t>Phan Nguyệt Minh</a:t>
            </a:r>
          </a:p>
          <a:p>
            <a:pPr marL="82550" algn="ctr">
              <a:spcBef>
                <a:spcPts val="600"/>
              </a:spcBef>
              <a:buClr>
                <a:schemeClr val="accent1"/>
              </a:buClr>
              <a:buSzPct val="80000"/>
              <a:buFont typeface="Wingdings 2" pitchFamily="18" charset="2"/>
              <a:buNone/>
            </a:pPr>
            <a:r>
              <a:rPr lang="vi-VN" sz="3200" dirty="0" smtClean="0">
                <a:solidFill>
                  <a:schemeClr val="bg2">
                    <a:lumMod val="25000"/>
                  </a:schemeClr>
                </a:solidFill>
                <a:latin typeface="Times New Roman" pitchFamily="18" charset="0"/>
              </a:rPr>
              <a:t>minhpn@uit.edu.vn</a:t>
            </a:r>
            <a:r>
              <a:rPr lang="en-US" sz="3200" dirty="0" smtClean="0">
                <a:solidFill>
                  <a:schemeClr val="bg2">
                    <a:lumMod val="25000"/>
                  </a:schemeClr>
                </a:solidFill>
                <a:latin typeface="Times New Roman" pitchFamily="18" charset="0"/>
              </a:rPr>
              <a:t> </a:t>
            </a:r>
            <a:endParaRPr lang="vi-VN" sz="3200" dirty="0" smtClean="0">
              <a:solidFill>
                <a:schemeClr val="bg2">
                  <a:lumMod val="25000"/>
                </a:schemeClr>
              </a:solidFill>
              <a:latin typeface="Times New Roman" pitchFamily="18" charset="0"/>
            </a:endParaRPr>
          </a:p>
        </p:txBody>
      </p:sp>
      <p:sp>
        <p:nvSpPr>
          <p:cNvPr id="3076" name="Rectangle 4"/>
          <p:cNvSpPr>
            <a:spLocks/>
          </p:cNvSpPr>
          <p:nvPr/>
        </p:nvSpPr>
        <p:spPr bwMode="auto">
          <a:xfrm>
            <a:off x="533400" y="4495800"/>
            <a:ext cx="8305800" cy="9906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en-US" sz="3200" dirty="0" smtClean="0">
                <a:solidFill>
                  <a:schemeClr val="bg2">
                    <a:lumMod val="25000"/>
                  </a:schemeClr>
                </a:solidFill>
                <a:latin typeface="Times New Roman" pitchFamily="18" charset="0"/>
              </a:rPr>
              <a:t>Site </a:t>
            </a:r>
            <a:r>
              <a:rPr lang="en-US" sz="3200" dirty="0" err="1" smtClean="0">
                <a:solidFill>
                  <a:schemeClr val="bg2">
                    <a:lumMod val="25000"/>
                  </a:schemeClr>
                </a:solidFill>
                <a:latin typeface="Times New Roman" pitchFamily="18" charset="0"/>
              </a:rPr>
              <a:t>môn</a:t>
            </a:r>
            <a:r>
              <a:rPr lang="en-US" sz="3200" dirty="0" smtClean="0">
                <a:solidFill>
                  <a:schemeClr val="bg2">
                    <a:lumMod val="25000"/>
                  </a:schemeClr>
                </a:solidFill>
                <a:latin typeface="Times New Roman" pitchFamily="18" charset="0"/>
              </a:rPr>
              <a:t> </a:t>
            </a:r>
            <a:r>
              <a:rPr lang="en-US" sz="3200" dirty="0" err="1" smtClean="0">
                <a:solidFill>
                  <a:schemeClr val="bg2">
                    <a:lumMod val="25000"/>
                  </a:schemeClr>
                </a:solidFill>
                <a:latin typeface="Times New Roman" pitchFamily="18" charset="0"/>
              </a:rPr>
              <a:t>học</a:t>
            </a:r>
            <a:r>
              <a:rPr lang="en-US" sz="3200" dirty="0" smtClean="0">
                <a:solidFill>
                  <a:schemeClr val="bg2">
                    <a:lumMod val="25000"/>
                  </a:schemeClr>
                </a:solidFill>
                <a:latin typeface="Times New Roman" pitchFamily="18" charset="0"/>
              </a:rPr>
              <a:t> http://courses.uit.edu.vn</a:t>
            </a:r>
          </a:p>
        </p:txBody>
      </p:sp>
    </p:spTree>
    <p:extLst>
      <p:ext uri="{BB962C8B-B14F-4D97-AF65-F5344CB8AC3E}">
        <p14:creationId xmlns:p14="http://schemas.microsoft.com/office/powerpoint/2010/main" val="3038053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điện</a:t>
            </a:r>
            <a:r>
              <a:rPr lang="en-US" dirty="0" smtClean="0"/>
              <a:t> </a:t>
            </a:r>
            <a:r>
              <a:rPr lang="en-US" dirty="0" err="1" smtClean="0"/>
              <a:t>thoại</a:t>
            </a:r>
            <a:r>
              <a:rPr lang="en-US" dirty="0" smtClean="0"/>
              <a:t> </a:t>
            </a:r>
            <a:r>
              <a:rPr lang="en-US" dirty="0" err="1" smtClean="0"/>
              <a:t>di</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vi-VN" b="1" dirty="0" smtClean="0"/>
              <a:t>Motorola Dyna-Tac </a:t>
            </a:r>
            <a:br>
              <a:rPr lang="vi-VN" b="1" dirty="0" smtClean="0"/>
            </a:br>
            <a:r>
              <a:rPr lang="vi-VN" dirty="0" smtClean="0"/>
              <a:t>Kích thước (cm): 22,86 x 12,7 x 4,44</a:t>
            </a:r>
            <a:br>
              <a:rPr lang="vi-VN" dirty="0" smtClean="0"/>
            </a:br>
            <a:r>
              <a:rPr lang="vi-VN" dirty="0" smtClean="0"/>
              <a:t>Trọng lượng: 1,13kg</a:t>
            </a:r>
            <a:br>
              <a:rPr lang="vi-VN" dirty="0" smtClean="0"/>
            </a:br>
            <a:r>
              <a:rPr lang="vi-VN" dirty="0" smtClean="0"/>
              <a:t>Màn hình: không có</a:t>
            </a:r>
            <a:br>
              <a:rPr lang="vi-VN" dirty="0" smtClean="0"/>
            </a:br>
            <a:r>
              <a:rPr lang="vi-VN" dirty="0" smtClean="0"/>
              <a:t>Số bo mạch điện: 30</a:t>
            </a:r>
            <a:br>
              <a:rPr lang="vi-VN" dirty="0" smtClean="0"/>
            </a:br>
            <a:r>
              <a:rPr lang="vi-VN" dirty="0" smtClean="0"/>
              <a:t>Thời lượng thoại: 35 phút</a:t>
            </a:r>
            <a:br>
              <a:rPr lang="vi-VN" dirty="0" smtClean="0"/>
            </a:br>
            <a:r>
              <a:rPr lang="vi-VN" dirty="0" smtClean="0"/>
              <a:t>Thời lượng pin: 10 tiếng</a:t>
            </a:r>
            <a:br>
              <a:rPr lang="vi-VN" dirty="0" smtClean="0"/>
            </a:br>
            <a:r>
              <a:rPr lang="vi-VN" dirty="0" smtClean="0"/>
              <a:t>Tính năng: Nói, nghe, quay số.</a:t>
            </a:r>
            <a:endParaRPr lang="en-US" dirty="0"/>
          </a:p>
        </p:txBody>
      </p:sp>
      <p:sp>
        <p:nvSpPr>
          <p:cNvPr id="4" name="Footer Placeholder 3"/>
          <p:cNvSpPr>
            <a:spLocks noGrp="1"/>
          </p:cNvSpPr>
          <p:nvPr>
            <p:ph type="ftr" sz="quarter" idx="11"/>
          </p:nvPr>
        </p:nvSpPr>
        <p:spPr/>
        <p:txBody>
          <a:bodyPr/>
          <a:lstStyle/>
          <a:p>
            <a:r>
              <a:rPr lang="vi-VN" smtClean="0"/>
              <a:t>SE114 - Nhập môn ứng dụng di động</a:t>
            </a:r>
            <a:endParaRPr lang="en-US"/>
          </a:p>
        </p:txBody>
      </p:sp>
      <p:sp>
        <p:nvSpPr>
          <p:cNvPr id="6" name="Slide Number Placeholder 5"/>
          <p:cNvSpPr>
            <a:spLocks noGrp="1"/>
          </p:cNvSpPr>
          <p:nvPr>
            <p:ph type="sldNum" sz="quarter" idx="12"/>
          </p:nvPr>
        </p:nvSpPr>
        <p:spPr/>
        <p:txBody>
          <a:bodyPr/>
          <a:lstStyle/>
          <a:p>
            <a:pPr>
              <a:defRPr/>
            </a:pPr>
            <a:fld id="{D8964E1B-8DD9-4588-919B-895615E70C98}" type="slidenum">
              <a:rPr lang="en-US" smtClean="0"/>
              <a:pPr>
                <a:defRPr/>
              </a:pPr>
              <a:t>10</a:t>
            </a:fld>
            <a:endParaRPr lang="en-US"/>
          </a:p>
        </p:txBody>
      </p:sp>
      <p:pic>
        <p:nvPicPr>
          <p:cNvPr id="27650" name="Picture 2"/>
          <p:cNvPicPr>
            <a:picLocks noChangeAspect="1" noChangeArrowheads="1"/>
          </p:cNvPicPr>
          <p:nvPr/>
        </p:nvPicPr>
        <p:blipFill>
          <a:blip r:embed="rId3"/>
          <a:srcRect/>
          <a:stretch>
            <a:fillRect/>
          </a:stretch>
        </p:blipFill>
        <p:spPr bwMode="auto">
          <a:xfrm>
            <a:off x="4953000" y="1930400"/>
            <a:ext cx="2394857" cy="2832100"/>
          </a:xfrm>
          <a:prstGeom prst="rect">
            <a:avLst/>
          </a:prstGeom>
          <a:noFill/>
          <a:ln w="9525">
            <a:noFill/>
            <a:miter lim="800000"/>
            <a:headEnd/>
            <a:tailEnd/>
          </a:ln>
          <a:effectLst/>
        </p:spPr>
      </p:pic>
    </p:spTree>
    <p:extLst>
      <p:ext uri="{BB962C8B-B14F-4D97-AF65-F5344CB8AC3E}">
        <p14:creationId xmlns:p14="http://schemas.microsoft.com/office/powerpoint/2010/main" val="699945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điện</a:t>
            </a:r>
            <a:r>
              <a:rPr lang="en-US" dirty="0" smtClean="0"/>
              <a:t> </a:t>
            </a:r>
            <a:r>
              <a:rPr lang="en-US" dirty="0" err="1" smtClean="0"/>
              <a:t>thoại</a:t>
            </a:r>
            <a:r>
              <a:rPr lang="en-US" dirty="0" smtClean="0"/>
              <a:t> </a:t>
            </a:r>
            <a:r>
              <a:rPr lang="en-US" dirty="0" err="1" smtClean="0"/>
              <a:t>di</a:t>
            </a:r>
            <a:r>
              <a:rPr lang="en-US" dirty="0" smtClean="0"/>
              <a:t> </a:t>
            </a:r>
            <a:r>
              <a:rPr lang="en-US" dirty="0" err="1" smtClean="0"/>
              <a:t>động</a:t>
            </a:r>
            <a:endParaRPr lang="en-US" dirty="0"/>
          </a:p>
        </p:txBody>
      </p:sp>
      <p:sp>
        <p:nvSpPr>
          <p:cNvPr id="4" name="Footer Placeholder 3"/>
          <p:cNvSpPr>
            <a:spLocks noGrp="1"/>
          </p:cNvSpPr>
          <p:nvPr>
            <p:ph type="ftr" sz="quarter" idx="11"/>
          </p:nvPr>
        </p:nvSpPr>
        <p:spPr/>
        <p:txBody>
          <a:bodyPr/>
          <a:lstStyle/>
          <a:p>
            <a:r>
              <a:rPr lang="vi-VN" smtClean="0"/>
              <a:t>SE114 - Nhập môn ứng dụng di động</a:t>
            </a:r>
            <a:endParaRPr lang="en-US"/>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11</a:t>
            </a:fld>
            <a:endParaRPr lang="en-US"/>
          </a:p>
        </p:txBody>
      </p:sp>
      <p:pic>
        <p:nvPicPr>
          <p:cNvPr id="6" name="Picture 5" descr="mobile-evolution.gif"/>
          <p:cNvPicPr>
            <a:picLocks noChangeAspect="1"/>
          </p:cNvPicPr>
          <p:nvPr/>
        </p:nvPicPr>
        <p:blipFill>
          <a:blip r:embed="rId3"/>
          <a:stretch>
            <a:fillRect/>
          </a:stretch>
        </p:blipFill>
        <p:spPr>
          <a:xfrm>
            <a:off x="152400" y="3124200"/>
            <a:ext cx="4072759" cy="30138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907" y="3231663"/>
            <a:ext cx="4676294" cy="3020106"/>
          </a:xfrm>
          <a:prstGeom prst="rect">
            <a:avLst/>
          </a:prstGeom>
        </p:spPr>
      </p:pic>
    </p:spTree>
    <p:extLst>
      <p:ext uri="{BB962C8B-B14F-4D97-AF65-F5344CB8AC3E}">
        <p14:creationId xmlns:p14="http://schemas.microsoft.com/office/powerpoint/2010/main" val="248261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điện thoại di động</a:t>
            </a:r>
            <a:endParaRPr lang="en-GB"/>
          </a:p>
        </p:txBody>
      </p:sp>
      <p:sp>
        <p:nvSpPr>
          <p:cNvPr id="3" name="Content Placeholder 2"/>
          <p:cNvSpPr>
            <a:spLocks noGrp="1"/>
          </p:cNvSpPr>
          <p:nvPr>
            <p:ph idx="1"/>
          </p:nvPr>
        </p:nvSpPr>
        <p:spPr>
          <a:xfrm>
            <a:off x="609598" y="1676400"/>
            <a:ext cx="6934201" cy="4364963"/>
          </a:xfrm>
        </p:spPr>
        <p:txBody>
          <a:bodyPr/>
          <a:lstStyle/>
          <a:p>
            <a:r>
              <a:rPr lang="vi-VN" dirty="0">
                <a:solidFill>
                  <a:schemeClr val="tx1"/>
                </a:solidFill>
              </a:rPr>
              <a:t>Mạng di động ra đời (1979</a:t>
            </a:r>
            <a:r>
              <a:rPr lang="vi-VN" dirty="0" smtClean="0">
                <a:solidFill>
                  <a:schemeClr val="tx1"/>
                </a:solidFill>
              </a:rPr>
              <a:t>)</a:t>
            </a:r>
            <a:endParaRPr lang="en-US" dirty="0" smtClean="0">
              <a:solidFill>
                <a:schemeClr val="tx1"/>
              </a:solidFill>
            </a:endParaRPr>
          </a:p>
          <a:p>
            <a:r>
              <a:rPr lang="en-US" dirty="0"/>
              <a:t>Tin </a:t>
            </a:r>
            <a:r>
              <a:rPr lang="en-US" dirty="0" err="1"/>
              <a:t>nhắn</a:t>
            </a:r>
            <a:r>
              <a:rPr lang="en-US" dirty="0"/>
              <a:t> SMS (1993</a:t>
            </a:r>
            <a:r>
              <a:rPr lang="en-US" dirty="0" smtClean="0"/>
              <a:t>)</a:t>
            </a:r>
          </a:p>
          <a:p>
            <a:r>
              <a:rPr lang="en-US" dirty="0" err="1" smtClean="0"/>
              <a:t>Điện</a:t>
            </a:r>
            <a:r>
              <a:rPr lang="en-US" dirty="0" smtClean="0"/>
              <a:t> </a:t>
            </a:r>
            <a:r>
              <a:rPr lang="en-US" dirty="0" err="1" smtClean="0"/>
              <a:t>thoại</a:t>
            </a:r>
            <a:r>
              <a:rPr lang="en-US" dirty="0" smtClean="0"/>
              <a:t> </a:t>
            </a:r>
            <a:r>
              <a:rPr lang="en-US" dirty="0" err="1" smtClean="0"/>
              <a:t>màn</a:t>
            </a:r>
            <a:r>
              <a:rPr lang="en-US" dirty="0" smtClean="0"/>
              <a:t> </a:t>
            </a:r>
            <a:r>
              <a:rPr lang="en-US" dirty="0" err="1" smtClean="0"/>
              <a:t>hình</a:t>
            </a:r>
            <a:r>
              <a:rPr lang="en-US" dirty="0" smtClean="0"/>
              <a:t> </a:t>
            </a:r>
            <a:r>
              <a:rPr lang="en-US" dirty="0" err="1" smtClean="0"/>
              <a:t>cảm</a:t>
            </a:r>
            <a:r>
              <a:rPr lang="en-US" dirty="0" smtClean="0"/>
              <a:t> </a:t>
            </a:r>
            <a:r>
              <a:rPr lang="en-US" dirty="0" err="1" smtClean="0"/>
              <a:t>ứng</a:t>
            </a:r>
            <a:r>
              <a:rPr lang="en-US" dirty="0" smtClean="0"/>
              <a:t> (1993) IBM Simon</a:t>
            </a:r>
          </a:p>
          <a:p>
            <a:r>
              <a:rPr lang="en-US" dirty="0" err="1" smtClean="0"/>
              <a:t>Điện</a:t>
            </a:r>
            <a:r>
              <a:rPr lang="en-US" dirty="0" smtClean="0"/>
              <a:t> </a:t>
            </a:r>
            <a:r>
              <a:rPr lang="en-US" dirty="0" err="1" smtClean="0"/>
              <a:t>thoại</a:t>
            </a:r>
            <a:r>
              <a:rPr lang="en-US" dirty="0" smtClean="0"/>
              <a:t> </a:t>
            </a:r>
            <a:r>
              <a:rPr lang="en-US" dirty="0" err="1" smtClean="0"/>
              <a:t>kết</a:t>
            </a:r>
            <a:r>
              <a:rPr lang="en-US" dirty="0" smtClean="0"/>
              <a:t> </a:t>
            </a:r>
            <a:r>
              <a:rPr lang="en-US" dirty="0" err="1" smtClean="0"/>
              <a:t>nối</a:t>
            </a:r>
            <a:r>
              <a:rPr lang="en-US" dirty="0" smtClean="0"/>
              <a:t> Internet (1996) Nokia 9000 Communicator</a:t>
            </a:r>
          </a:p>
          <a:p>
            <a:r>
              <a:rPr lang="en-US" dirty="0" err="1" smtClean="0"/>
              <a:t>Điện</a:t>
            </a:r>
            <a:r>
              <a:rPr lang="en-US" dirty="0" smtClean="0"/>
              <a:t> </a:t>
            </a:r>
            <a:r>
              <a:rPr lang="en-US" dirty="0" err="1" smtClean="0"/>
              <a:t>thoại</a:t>
            </a:r>
            <a:r>
              <a:rPr lang="en-US" dirty="0" smtClean="0"/>
              <a:t> </a:t>
            </a:r>
            <a:r>
              <a:rPr lang="en-US" dirty="0" err="1" smtClean="0"/>
              <a:t>tích</a:t>
            </a:r>
            <a:r>
              <a:rPr lang="en-US" dirty="0" smtClean="0"/>
              <a:t> </a:t>
            </a:r>
            <a:r>
              <a:rPr lang="en-US" dirty="0" err="1" smtClean="0"/>
              <a:t>hợp</a:t>
            </a:r>
            <a:r>
              <a:rPr lang="en-US" dirty="0" smtClean="0"/>
              <a:t> email (1996)(RIM)</a:t>
            </a:r>
          </a:p>
          <a:p>
            <a:r>
              <a:rPr lang="en-US" dirty="0" err="1" smtClean="0"/>
              <a:t>Tích</a:t>
            </a:r>
            <a:r>
              <a:rPr lang="en-US" dirty="0" smtClean="0"/>
              <a:t> </a:t>
            </a:r>
            <a:r>
              <a:rPr lang="en-US" dirty="0" err="1" smtClean="0"/>
              <a:t>hợp</a:t>
            </a:r>
            <a:r>
              <a:rPr lang="en-US" dirty="0" smtClean="0"/>
              <a:t> GPS (1999)</a:t>
            </a:r>
          </a:p>
          <a:p>
            <a:r>
              <a:rPr lang="en-US" dirty="0" err="1" smtClean="0"/>
              <a:t>Chơi</a:t>
            </a:r>
            <a:r>
              <a:rPr lang="en-US" dirty="0" smtClean="0"/>
              <a:t> </a:t>
            </a:r>
            <a:r>
              <a:rPr lang="en-US" dirty="0" err="1" smtClean="0"/>
              <a:t>nhạc</a:t>
            </a:r>
            <a:r>
              <a:rPr lang="en-US" dirty="0" smtClean="0"/>
              <a:t> MP3 (2000) Samsung SPH-M1000</a:t>
            </a:r>
          </a:p>
          <a:p>
            <a:r>
              <a:rPr lang="en-US" dirty="0" err="1" smtClean="0"/>
              <a:t>Tích</a:t>
            </a:r>
            <a:r>
              <a:rPr lang="en-US" dirty="0" smtClean="0"/>
              <a:t> </a:t>
            </a:r>
            <a:r>
              <a:rPr lang="en-US" dirty="0" err="1" smtClean="0"/>
              <a:t>hợp</a:t>
            </a:r>
            <a:r>
              <a:rPr lang="en-US" dirty="0" smtClean="0"/>
              <a:t> camera (2000) Sharp J-SH04</a:t>
            </a:r>
          </a:p>
          <a:p>
            <a:endParaRPr lang="en-US" dirty="0" smtClean="0"/>
          </a:p>
          <a:p>
            <a:endParaRPr lang="en-GB" dirty="0"/>
          </a:p>
          <a:p>
            <a:endParaRPr lang="vi-VN" dirty="0">
              <a:solidFill>
                <a:schemeClr val="tx1"/>
              </a:solidFill>
            </a:endParaRPr>
          </a:p>
          <a:p>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12</a:t>
            </a:fld>
            <a:endParaRPr lang="en-US"/>
          </a:p>
        </p:txBody>
      </p:sp>
    </p:spTree>
    <p:extLst>
      <p:ext uri="{BB962C8B-B14F-4D97-AF65-F5344CB8AC3E}">
        <p14:creationId xmlns:p14="http://schemas.microsoft.com/office/powerpoint/2010/main" val="1613460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Thị</a:t>
            </a:r>
            <a:r>
              <a:rPr lang="en-US" dirty="0" smtClean="0"/>
              <a:t> </a:t>
            </a:r>
            <a:r>
              <a:rPr lang="en-US" dirty="0" err="1" smtClean="0"/>
              <a:t>trường</a:t>
            </a:r>
            <a:r>
              <a:rPr lang="en-US" dirty="0" smtClean="0"/>
              <a:t> </a:t>
            </a:r>
            <a:r>
              <a:rPr lang="en-US" dirty="0" err="1" smtClean="0"/>
              <a:t>di</a:t>
            </a:r>
            <a:r>
              <a:rPr lang="en-US" dirty="0" smtClean="0"/>
              <a:t> </a:t>
            </a:r>
            <a:r>
              <a:rPr lang="en-US" dirty="0" err="1" smtClean="0"/>
              <a:t>động</a:t>
            </a:r>
            <a:endParaRPr lang="en-US" dirty="0"/>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47798"/>
            <a:ext cx="4362450" cy="42957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55" y="1447798"/>
            <a:ext cx="4281314" cy="4295775"/>
          </a:xfrm>
          <a:prstGeom prst="rect">
            <a:avLst/>
          </a:prstGeom>
        </p:spPr>
      </p:pic>
    </p:spTree>
    <p:extLst>
      <p:ext uri="{BB962C8B-B14F-4D97-AF65-F5344CB8AC3E}">
        <p14:creationId xmlns:p14="http://schemas.microsoft.com/office/powerpoint/2010/main" val="1169449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di</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en-US" dirty="0" err="1" smtClean="0"/>
              <a:t>Nghe</a:t>
            </a:r>
            <a:r>
              <a:rPr lang="en-US" dirty="0" smtClean="0"/>
              <a:t>/</a:t>
            </a:r>
            <a:r>
              <a:rPr lang="en-US" dirty="0" err="1" smtClean="0"/>
              <a:t>gọi</a:t>
            </a:r>
            <a:r>
              <a:rPr lang="en-US" dirty="0" smtClean="0"/>
              <a:t>/SMS</a:t>
            </a:r>
          </a:p>
          <a:p>
            <a:r>
              <a:rPr lang="en-US" dirty="0" smtClean="0"/>
              <a:t>Đ</a:t>
            </a:r>
            <a:r>
              <a:rPr lang="vi-VN" dirty="0" smtClean="0"/>
              <a:t>ọc tin tức, thể thao, thông tin </a:t>
            </a:r>
            <a:endParaRPr lang="en-US" dirty="0" smtClean="0"/>
          </a:p>
          <a:p>
            <a:r>
              <a:rPr lang="en-US" dirty="0" smtClean="0"/>
              <a:t>T</a:t>
            </a:r>
            <a:r>
              <a:rPr lang="vi-VN" dirty="0" smtClean="0"/>
              <a:t>ải nhạc</a:t>
            </a:r>
            <a:r>
              <a:rPr lang="en-US" dirty="0" smtClean="0"/>
              <a:t>/</a:t>
            </a:r>
            <a:r>
              <a:rPr lang="vi-VN" dirty="0" smtClean="0"/>
              <a:t>video</a:t>
            </a:r>
            <a:r>
              <a:rPr lang="en-US" dirty="0" smtClean="0"/>
              <a:t>/ game</a:t>
            </a:r>
          </a:p>
          <a:p>
            <a:r>
              <a:rPr lang="en-US" dirty="0" smtClean="0"/>
              <a:t>Instant Message/E</a:t>
            </a:r>
            <a:r>
              <a:rPr lang="vi-VN" dirty="0" smtClean="0"/>
              <a:t>mail</a:t>
            </a:r>
            <a:endParaRPr lang="en-US" dirty="0" smtClean="0"/>
          </a:p>
          <a:p>
            <a:r>
              <a:rPr lang="en-US" dirty="0" smtClean="0"/>
              <a:t>C</a:t>
            </a:r>
            <a:r>
              <a:rPr lang="vi-VN" dirty="0" smtClean="0"/>
              <a:t>huyển tiền, các dịch vụ sức khỏe và thanh toán</a:t>
            </a:r>
            <a:endParaRPr lang="en-US" dirty="0" smtClean="0"/>
          </a:p>
          <a:p>
            <a:r>
              <a:rPr lang="en-US" dirty="0" err="1" smtClean="0"/>
              <a:t>Dịch</a:t>
            </a:r>
            <a:r>
              <a:rPr lang="en-US" dirty="0" smtClean="0"/>
              <a:t> </a:t>
            </a:r>
            <a:r>
              <a:rPr lang="en-US" dirty="0" err="1" smtClean="0"/>
              <a:t>vụ</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vị</a:t>
            </a:r>
            <a:r>
              <a:rPr lang="en-US" dirty="0" smtClean="0"/>
              <a:t> </a:t>
            </a:r>
            <a:r>
              <a:rPr lang="en-US" dirty="0" err="1" smtClean="0"/>
              <a:t>trí</a:t>
            </a:r>
            <a:r>
              <a:rPr lang="en-US" dirty="0" smtClean="0"/>
              <a:t>/ </a:t>
            </a:r>
            <a:r>
              <a:rPr lang="en-US" dirty="0" err="1" smtClean="0"/>
              <a:t>mua</a:t>
            </a:r>
            <a:r>
              <a:rPr lang="en-US" dirty="0" smtClean="0"/>
              <a:t> </a:t>
            </a:r>
            <a:r>
              <a:rPr lang="en-US" dirty="0" err="1" smtClean="0"/>
              <a:t>sắm</a:t>
            </a:r>
            <a:r>
              <a:rPr lang="en-US" dirty="0" smtClean="0"/>
              <a:t>/ </a:t>
            </a:r>
            <a:r>
              <a:rPr lang="en-US" dirty="0" err="1" smtClean="0"/>
              <a:t>quảng</a:t>
            </a:r>
            <a:r>
              <a:rPr lang="en-US" dirty="0" smtClean="0"/>
              <a:t> </a:t>
            </a:r>
            <a:r>
              <a:rPr lang="en-US" dirty="0" err="1" smtClean="0"/>
              <a:t>cáo</a:t>
            </a:r>
            <a:r>
              <a:rPr lang="en-US" dirty="0" smtClean="0"/>
              <a:t> </a:t>
            </a:r>
            <a:r>
              <a:rPr lang="en-US" dirty="0" err="1" smtClean="0"/>
              <a:t>di</a:t>
            </a:r>
            <a:r>
              <a:rPr lang="en-US" dirty="0" smtClean="0"/>
              <a:t> </a:t>
            </a:r>
            <a:r>
              <a:rPr lang="en-US" dirty="0" err="1" smtClean="0"/>
              <a:t>động</a:t>
            </a:r>
            <a:endParaRPr lang="en-US" dirty="0"/>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Thị</a:t>
            </a:r>
            <a:r>
              <a:rPr lang="en-US" dirty="0" smtClean="0"/>
              <a:t> </a:t>
            </a:r>
            <a:r>
              <a:rPr lang="en-US" dirty="0" err="1" smtClean="0"/>
              <a:t>phần</a:t>
            </a:r>
            <a:r>
              <a:rPr lang="en-US" dirty="0" smtClean="0"/>
              <a:t> Mobile OS</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457134"/>
            <a:ext cx="4087030" cy="3088191"/>
          </a:xfrm>
          <a:prstGeom prst="rect">
            <a:avLst/>
          </a:prstGeom>
        </p:spPr>
      </p:pic>
    </p:spTree>
    <p:extLst>
      <p:ext uri="{BB962C8B-B14F-4D97-AF65-F5344CB8AC3E}">
        <p14:creationId xmlns:p14="http://schemas.microsoft.com/office/powerpoint/2010/main" val="3289516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CE</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16</a:t>
            </a:fld>
            <a:endParaRPr lang="en-US"/>
          </a:p>
        </p:txBody>
      </p:sp>
      <p:pic>
        <p:nvPicPr>
          <p:cNvPr id="6" name="Picture 4" descr="44523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4114799" cy="380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400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Mobile</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17</a:t>
            </a:fld>
            <a:endParaRPr lang="en-US"/>
          </a:p>
        </p:txBody>
      </p:sp>
      <p:pic>
        <p:nvPicPr>
          <p:cNvPr id="6" name="Picture 4"/>
          <p:cNvPicPr>
            <a:picLocks noChangeAspect="1" noChangeArrowheads="1"/>
          </p:cNvPicPr>
          <p:nvPr/>
        </p:nvPicPr>
        <p:blipFill>
          <a:blip r:embed="rId3"/>
          <a:srcRect/>
          <a:stretch>
            <a:fillRect/>
          </a:stretch>
        </p:blipFill>
        <p:spPr bwMode="gray">
          <a:xfrm>
            <a:off x="4260276" y="1867702"/>
            <a:ext cx="4368800" cy="3962400"/>
          </a:xfrm>
          <a:prstGeom prst="rect">
            <a:avLst/>
          </a:prstGeom>
          <a:noFill/>
          <a:ln w="9525">
            <a:noFill/>
            <a:miter lim="800000"/>
            <a:headEnd/>
            <a:tailEnd/>
          </a:ln>
          <a:effectLst/>
        </p:spPr>
      </p:pic>
      <p:pic>
        <p:nvPicPr>
          <p:cNvPr id="7" name="Picture 2" descr="C:\Users\trungdalat\Desktop\3.png"/>
          <p:cNvPicPr>
            <a:picLocks noChangeAspect="1" noChangeArrowheads="1"/>
          </p:cNvPicPr>
          <p:nvPr/>
        </p:nvPicPr>
        <p:blipFill>
          <a:blip r:embed="rId4"/>
          <a:srcRect/>
          <a:stretch>
            <a:fillRect/>
          </a:stretch>
        </p:blipFill>
        <p:spPr bwMode="auto">
          <a:xfrm>
            <a:off x="457200" y="1828800"/>
            <a:ext cx="3550557" cy="3977163"/>
          </a:xfrm>
          <a:prstGeom prst="rect">
            <a:avLst/>
          </a:prstGeom>
          <a:noFill/>
        </p:spPr>
      </p:pic>
    </p:spTree>
    <p:extLst>
      <p:ext uri="{BB962C8B-B14F-4D97-AF65-F5344CB8AC3E}">
        <p14:creationId xmlns:p14="http://schemas.microsoft.com/office/powerpoint/2010/main" val="2709889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Phone</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18</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41030"/>
            <a:ext cx="8151002" cy="2777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970" y="1906184"/>
            <a:ext cx="3858430" cy="174870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5724" y="1269807"/>
            <a:ext cx="3124200" cy="2322066"/>
          </a:xfrm>
          <a:prstGeom prst="rect">
            <a:avLst/>
          </a:prstGeom>
        </p:spPr>
      </p:pic>
    </p:spTree>
    <p:extLst>
      <p:ext uri="{BB962C8B-B14F-4D97-AF65-F5344CB8AC3E}">
        <p14:creationId xmlns:p14="http://schemas.microsoft.com/office/powerpoint/2010/main" val="2046203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Bada</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19</a:t>
            </a:fld>
            <a:endParaRPr lang="en-US"/>
          </a:p>
        </p:txBody>
      </p:sp>
      <p:pic>
        <p:nvPicPr>
          <p:cNvPr id="7" name="Picture 2" descr="D:\Users\Administrator\Desktop\Bada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84" y="1600200"/>
            <a:ext cx="2362200" cy="393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786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Nội dung môn học</a:t>
            </a:r>
          </a:p>
        </p:txBody>
      </p:sp>
      <p:sp>
        <p:nvSpPr>
          <p:cNvPr id="4099" name="Content Placeholder 2"/>
          <p:cNvSpPr>
            <a:spLocks noGrp="1"/>
          </p:cNvSpPr>
          <p:nvPr>
            <p:ph idx="1"/>
          </p:nvPr>
        </p:nvSpPr>
        <p:spPr>
          <a:xfrm>
            <a:off x="685800" y="1676400"/>
            <a:ext cx="7603954" cy="4038600"/>
          </a:xfrm>
        </p:spPr>
        <p:txBody>
          <a:bodyPr>
            <a:normAutofit/>
          </a:bodyPr>
          <a:lstStyle/>
          <a:p>
            <a:r>
              <a:rPr lang="en-US" sz="2400" dirty="0" err="1" smtClean="0"/>
              <a:t>Chương</a:t>
            </a:r>
            <a:r>
              <a:rPr lang="en-US" sz="2400" dirty="0" smtClean="0"/>
              <a:t> 1: </a:t>
            </a:r>
            <a:r>
              <a:rPr lang="en-US" sz="2400" dirty="0" err="1" smtClean="0"/>
              <a:t>Giới</a:t>
            </a:r>
            <a:r>
              <a:rPr lang="en-US" sz="2400" dirty="0" smtClean="0"/>
              <a:t> </a:t>
            </a:r>
            <a:r>
              <a:rPr lang="en-US" sz="2400" dirty="0" err="1" smtClean="0"/>
              <a:t>thiệu</a:t>
            </a:r>
            <a:endParaRPr lang="en-US" sz="2400" dirty="0" smtClean="0"/>
          </a:p>
          <a:p>
            <a:r>
              <a:rPr lang="en-US" sz="2400" dirty="0" err="1" smtClean="0"/>
              <a:t>Chương</a:t>
            </a:r>
            <a:r>
              <a:rPr lang="en-US" sz="2400" dirty="0" smtClean="0"/>
              <a:t> 2: </a:t>
            </a:r>
            <a:r>
              <a:rPr lang="en-US" sz="2400" dirty="0" err="1" smtClean="0"/>
              <a:t>Công</a:t>
            </a:r>
            <a:r>
              <a:rPr lang="en-US" sz="2400" dirty="0" smtClean="0"/>
              <a:t> </a:t>
            </a:r>
            <a:r>
              <a:rPr lang="en-US" sz="2400" dirty="0" err="1" smtClean="0"/>
              <a:t>nghệ</a:t>
            </a:r>
            <a:r>
              <a:rPr lang="en-US" sz="2400" dirty="0" smtClean="0"/>
              <a:t> Java</a:t>
            </a:r>
          </a:p>
          <a:p>
            <a:r>
              <a:rPr lang="en-US" sz="2400" dirty="0" err="1" smtClean="0"/>
              <a:t>Chương</a:t>
            </a:r>
            <a:r>
              <a:rPr lang="en-US" sz="2400" dirty="0" smtClean="0"/>
              <a:t> 3: </a:t>
            </a:r>
            <a:r>
              <a:rPr lang="en-US" sz="2400" dirty="0" err="1" smtClean="0"/>
              <a:t>Lập</a:t>
            </a:r>
            <a:r>
              <a:rPr lang="en-US" sz="2400" dirty="0" smtClean="0"/>
              <a:t> </a:t>
            </a:r>
            <a:r>
              <a:rPr lang="en-US" sz="2400" dirty="0" err="1" smtClean="0"/>
              <a:t>trình</a:t>
            </a:r>
            <a:r>
              <a:rPr lang="en-US" sz="2400" dirty="0" smtClean="0"/>
              <a:t> Android</a:t>
            </a:r>
          </a:p>
          <a:p>
            <a:endParaRPr lang="en-US" sz="2400" dirty="0" smtClean="0"/>
          </a:p>
        </p:txBody>
      </p:sp>
      <p:sp>
        <p:nvSpPr>
          <p:cNvPr id="4101" name="Footer Placeholder 4"/>
          <p:cNvSpPr>
            <a:spLocks noGrp="1"/>
          </p:cNvSpPr>
          <p:nvPr>
            <p:ph type="ftr" sz="quarter" idx="11"/>
          </p:nvPr>
        </p:nvSpPr>
        <p:spPr bwMode="auto">
          <a:noFill/>
          <a:ln>
            <a:miter lim="800000"/>
            <a:headEnd/>
            <a:tailEnd/>
          </a:ln>
        </p:spPr>
        <p:txBody>
          <a:bodyPr/>
          <a:lstStyle/>
          <a:p>
            <a:r>
              <a:rPr lang="vi-VN" dirty="0" smtClean="0"/>
              <a:t>SE114 - Nhập môn ứng dụng di động</a:t>
            </a: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a:t>
            </a:fld>
            <a:endParaRPr lang="en-US"/>
          </a:p>
        </p:txBody>
      </p:sp>
    </p:spTree>
    <p:extLst>
      <p:ext uri="{BB962C8B-B14F-4D97-AF65-F5344CB8AC3E}">
        <p14:creationId xmlns:p14="http://schemas.microsoft.com/office/powerpoint/2010/main" val="1506706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Tizen</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20</a:t>
            </a:fld>
            <a:endParaRPr lang="en-US"/>
          </a:p>
        </p:txBody>
      </p:sp>
      <p:pic>
        <p:nvPicPr>
          <p:cNvPr id="6" name="Picture 2" descr="C:\Users\Love Paradise\Desktop\Tizen\266964.jpg"/>
          <p:cNvPicPr>
            <a:picLocks noChangeAspect="1" noChangeArrowheads="1"/>
          </p:cNvPicPr>
          <p:nvPr/>
        </p:nvPicPr>
        <p:blipFill>
          <a:blip r:embed="rId3"/>
          <a:srcRect/>
          <a:stretch>
            <a:fillRect/>
          </a:stretch>
        </p:blipFill>
        <p:spPr bwMode="auto">
          <a:xfrm>
            <a:off x="400051" y="1343025"/>
            <a:ext cx="2733675" cy="2847975"/>
          </a:xfrm>
          <a:prstGeom prst="rect">
            <a:avLst/>
          </a:prstGeom>
          <a:noFill/>
        </p:spPr>
      </p:pic>
      <p:pic>
        <p:nvPicPr>
          <p:cNvPr id="7" name="Picture 3" descr="C:\Users\Love Paradise\Desktop\Tizen\tizen_reference_hardware_640_large_verge_medium_landscape.jpg"/>
          <p:cNvPicPr>
            <a:picLocks noChangeAspect="1" noChangeArrowheads="1"/>
          </p:cNvPicPr>
          <p:nvPr/>
        </p:nvPicPr>
        <p:blipFill>
          <a:blip r:embed="rId4"/>
          <a:srcRect/>
          <a:stretch>
            <a:fillRect/>
          </a:stretch>
        </p:blipFill>
        <p:spPr bwMode="auto">
          <a:xfrm>
            <a:off x="3147581" y="1433512"/>
            <a:ext cx="2514600" cy="2667000"/>
          </a:xfrm>
          <a:prstGeom prst="rect">
            <a:avLst/>
          </a:prstGeom>
          <a:noFill/>
        </p:spPr>
      </p:pic>
      <p:pic>
        <p:nvPicPr>
          <p:cNvPr id="8" name="Picture 3" descr="C:\Users\Love Paradise\Desktop\Tizen\130523tektizen2-70889.jpg"/>
          <p:cNvPicPr>
            <a:picLocks noChangeAspect="1" noChangeArrowheads="1"/>
          </p:cNvPicPr>
          <p:nvPr/>
        </p:nvPicPr>
        <p:blipFill>
          <a:blip r:embed="rId5"/>
          <a:srcRect/>
          <a:stretch>
            <a:fillRect/>
          </a:stretch>
        </p:blipFill>
        <p:spPr bwMode="auto">
          <a:xfrm>
            <a:off x="5867400" y="1752600"/>
            <a:ext cx="2580982" cy="3526181"/>
          </a:xfrm>
          <a:prstGeom prst="rect">
            <a:avLst/>
          </a:prstGeom>
          <a:noFill/>
        </p:spPr>
      </p:pic>
      <p:pic>
        <p:nvPicPr>
          <p:cNvPr id="9" name="Picture 2" descr="C:\Users\Love Paradise\Desktop\Tizen\Tizen.png"/>
          <p:cNvPicPr>
            <a:picLocks noChangeAspect="1" noChangeArrowheads="1"/>
          </p:cNvPicPr>
          <p:nvPr/>
        </p:nvPicPr>
        <p:blipFill>
          <a:blip r:embed="rId6"/>
          <a:srcRect/>
          <a:stretch>
            <a:fillRect/>
          </a:stretch>
        </p:blipFill>
        <p:spPr bwMode="auto">
          <a:xfrm>
            <a:off x="672736" y="4171084"/>
            <a:ext cx="4921979" cy="1412497"/>
          </a:xfrm>
          <a:prstGeom prst="rect">
            <a:avLst/>
          </a:prstGeom>
          <a:noFill/>
        </p:spPr>
      </p:pic>
    </p:spTree>
    <p:extLst>
      <p:ext uri="{BB962C8B-B14F-4D97-AF65-F5344CB8AC3E}">
        <p14:creationId xmlns:p14="http://schemas.microsoft.com/office/powerpoint/2010/main" val="4052016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OS</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21</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57648"/>
            <a:ext cx="4188822" cy="245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descr="C:\Users\hana_anhthu\Desktop\qư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686770"/>
            <a:ext cx="5232509" cy="303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03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Firefox OS</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22</a:t>
            </a:fld>
            <a:endParaRPr lang="en-US"/>
          </a:p>
        </p:txBody>
      </p:sp>
      <p:pic>
        <p:nvPicPr>
          <p:cNvPr id="6" name="Picture 4" descr="FirefoxOS-logo_610x3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5882041"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_0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43253"/>
            <a:ext cx="53340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810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Touch</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23</a:t>
            </a:fld>
            <a:endParaRPr lang="en-US"/>
          </a:p>
        </p:txBody>
      </p:sp>
      <p:pic>
        <p:nvPicPr>
          <p:cNvPr id="6" name="Picture 3" descr="D:\u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33357"/>
            <a:ext cx="4267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u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46" y="1828800"/>
            <a:ext cx="4659312"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889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MeeGo</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36" y="1831007"/>
            <a:ext cx="3800475" cy="36004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3611" y="2362200"/>
            <a:ext cx="4761574" cy="3600450"/>
          </a:xfrm>
          <a:prstGeom prst="rect">
            <a:avLst/>
          </a:prstGeom>
        </p:spPr>
      </p:pic>
    </p:spTree>
    <p:extLst>
      <p:ext uri="{BB962C8B-B14F-4D97-AF65-F5344CB8AC3E}">
        <p14:creationId xmlns:p14="http://schemas.microsoft.com/office/powerpoint/2010/main" val="374448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Sailfish OS</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70000"/>
            <a:ext cx="5715000" cy="42862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85" y="1578529"/>
            <a:ext cx="5058329" cy="3793747"/>
          </a:xfrm>
          <a:prstGeom prst="rect">
            <a:avLst/>
          </a:prstGeom>
        </p:spPr>
      </p:pic>
    </p:spTree>
    <p:extLst>
      <p:ext uri="{BB962C8B-B14F-4D97-AF65-F5344CB8AC3E}">
        <p14:creationId xmlns:p14="http://schemas.microsoft.com/office/powerpoint/2010/main" val="802596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Symbian</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26</a:t>
            </a:fld>
            <a:endParaRPr lang="en-US"/>
          </a:p>
        </p:txBody>
      </p:sp>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812" y="2819400"/>
            <a:ext cx="3563307" cy="241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3464" y="2467219"/>
            <a:ext cx="28575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206167"/>
            <a:ext cx="228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47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Blackberry OS</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27</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30400"/>
            <a:ext cx="19692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751" y="1960696"/>
            <a:ext cx="4161642" cy="3712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417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a:t>
            </a:r>
            <a:endParaRPr lang="en-GB"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28</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524000"/>
            <a:ext cx="5623812" cy="4118615"/>
          </a:xfrm>
          <a:prstGeom prst="rect">
            <a:avLst/>
          </a:prstGeom>
        </p:spPr>
      </p:pic>
    </p:spTree>
    <p:extLst>
      <p:ext uri="{BB962C8B-B14F-4D97-AF65-F5344CB8AC3E}">
        <p14:creationId xmlns:p14="http://schemas.microsoft.com/office/powerpoint/2010/main" val="108760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828800"/>
            <a:ext cx="3770532" cy="3511611"/>
          </a:xfrm>
        </p:spPr>
      </p:pic>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89" y="1120262"/>
            <a:ext cx="2400300" cy="4286250"/>
          </a:xfrm>
          <a:prstGeom prst="rect">
            <a:avLst/>
          </a:prstGeom>
        </p:spPr>
      </p:pic>
    </p:spTree>
    <p:extLst>
      <p:ext uri="{BB962C8B-B14F-4D97-AF65-F5344CB8AC3E}">
        <p14:creationId xmlns:p14="http://schemas.microsoft.com/office/powerpoint/2010/main" val="311416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smtClean="0"/>
          </a:p>
        </p:txBody>
      </p:sp>
      <p:sp>
        <p:nvSpPr>
          <p:cNvPr id="7171" name="Content Placeholder 2"/>
          <p:cNvSpPr>
            <a:spLocks noGrp="1"/>
          </p:cNvSpPr>
          <p:nvPr>
            <p:ph idx="1"/>
          </p:nvPr>
        </p:nvSpPr>
        <p:spPr>
          <a:xfrm>
            <a:off x="762000" y="1524000"/>
            <a:ext cx="7499350" cy="4114800"/>
          </a:xfrm>
        </p:spPr>
        <p:txBody>
          <a:bodyPr>
            <a:normAutofit/>
          </a:bodyPr>
          <a:lstStyle/>
          <a:p>
            <a:pPr>
              <a:lnSpc>
                <a:spcPct val="90000"/>
              </a:lnSpc>
            </a:pPr>
            <a:r>
              <a:rPr lang="en-US" sz="2800" dirty="0" err="1" smtClean="0"/>
              <a:t>Môn</a:t>
            </a:r>
            <a:r>
              <a:rPr lang="en-US" sz="2800" dirty="0" smtClean="0"/>
              <a:t> </a:t>
            </a:r>
            <a:r>
              <a:rPr lang="en-US" sz="2800" dirty="0" err="1" smtClean="0"/>
              <a:t>học</a:t>
            </a:r>
            <a:r>
              <a:rPr lang="en-US" sz="2800" dirty="0" smtClean="0"/>
              <a:t> </a:t>
            </a:r>
            <a:r>
              <a:rPr lang="en-US" sz="2800" dirty="0" err="1" smtClean="0"/>
              <a:t>gồm</a:t>
            </a:r>
            <a:r>
              <a:rPr lang="en-US" sz="2800" dirty="0" smtClean="0"/>
              <a:t> </a:t>
            </a:r>
            <a:r>
              <a:rPr lang="en-US" sz="2800" dirty="0" err="1" smtClean="0"/>
              <a:t>các</a:t>
            </a:r>
            <a:r>
              <a:rPr lang="en-US" sz="2800" dirty="0" smtClean="0"/>
              <a:t> </a:t>
            </a:r>
            <a:r>
              <a:rPr lang="en-US" sz="2800" dirty="0" err="1" smtClean="0"/>
              <a:t>cột</a:t>
            </a:r>
            <a:r>
              <a:rPr lang="en-US" sz="2800" dirty="0" smtClean="0"/>
              <a:t> </a:t>
            </a:r>
            <a:r>
              <a:rPr lang="en-US" sz="2800" dirty="0" err="1" smtClean="0"/>
              <a:t>điểm</a:t>
            </a:r>
            <a:r>
              <a:rPr lang="en-US" sz="2800" dirty="0" smtClean="0"/>
              <a:t>: </a:t>
            </a:r>
          </a:p>
          <a:p>
            <a:pPr lvl="1">
              <a:lnSpc>
                <a:spcPct val="90000"/>
              </a:lnSpc>
            </a:pPr>
            <a:r>
              <a:rPr lang="en-US" sz="2400" dirty="0" err="1" smtClean="0"/>
              <a:t>Bài</a:t>
            </a:r>
            <a:r>
              <a:rPr lang="en-US" sz="2400" dirty="0" smtClean="0"/>
              <a:t> </a:t>
            </a:r>
            <a:r>
              <a:rPr lang="en-US" sz="2400" dirty="0" err="1" smtClean="0"/>
              <a:t>tập</a:t>
            </a:r>
            <a:r>
              <a:rPr lang="en-US" sz="2400" dirty="0" smtClean="0"/>
              <a:t> 					10%</a:t>
            </a:r>
          </a:p>
          <a:p>
            <a:pPr lvl="1">
              <a:lnSpc>
                <a:spcPct val="90000"/>
              </a:lnSpc>
            </a:pPr>
            <a:r>
              <a:rPr lang="en-US" sz="2400" dirty="0" smtClean="0"/>
              <a:t>Seminar </a:t>
            </a:r>
            <a:r>
              <a:rPr lang="en-US" sz="2400" dirty="0" err="1" smtClean="0"/>
              <a:t>giữa</a:t>
            </a:r>
            <a:r>
              <a:rPr lang="en-US" sz="2400" dirty="0" smtClean="0"/>
              <a:t> </a:t>
            </a:r>
            <a:r>
              <a:rPr lang="en-US" sz="2400" dirty="0" err="1" smtClean="0"/>
              <a:t>kỳ</a:t>
            </a:r>
            <a:r>
              <a:rPr lang="en-US" sz="2400" dirty="0" smtClean="0"/>
              <a:t> 		20%</a:t>
            </a:r>
          </a:p>
          <a:p>
            <a:pPr lvl="1">
              <a:lnSpc>
                <a:spcPct val="90000"/>
              </a:lnSpc>
            </a:pPr>
            <a:r>
              <a:rPr lang="en-US" sz="2400" dirty="0" err="1" smtClean="0"/>
              <a:t>Đồ</a:t>
            </a:r>
            <a:r>
              <a:rPr lang="en-US" sz="2400" dirty="0" smtClean="0"/>
              <a:t> </a:t>
            </a:r>
            <a:r>
              <a:rPr lang="en-US" sz="2400" dirty="0" err="1" smtClean="0"/>
              <a:t>án</a:t>
            </a:r>
            <a:r>
              <a:rPr lang="en-US" sz="2400" dirty="0" smtClean="0"/>
              <a:t> </a:t>
            </a:r>
            <a:r>
              <a:rPr lang="en-US" sz="2400" dirty="0" err="1" smtClean="0"/>
              <a:t>cuối</a:t>
            </a:r>
            <a:r>
              <a:rPr lang="en-US" sz="2400" dirty="0" smtClean="0"/>
              <a:t> </a:t>
            </a:r>
            <a:r>
              <a:rPr lang="en-US" sz="2400" dirty="0" err="1" smtClean="0"/>
              <a:t>kỳ</a:t>
            </a:r>
            <a:r>
              <a:rPr lang="en-US" sz="2400" dirty="0" smtClean="0"/>
              <a:t> </a:t>
            </a:r>
            <a:r>
              <a:rPr lang="en-US" sz="2400" dirty="0"/>
              <a:t>	</a:t>
            </a:r>
            <a:r>
              <a:rPr lang="en-US" sz="2400" dirty="0" smtClean="0"/>
              <a:t>		70%</a:t>
            </a:r>
          </a:p>
          <a:p>
            <a:endParaRPr lang="en-US" sz="2800" dirty="0" smtClean="0"/>
          </a:p>
        </p:txBody>
      </p:sp>
      <p:sp>
        <p:nvSpPr>
          <p:cNvPr id="7173" name="Footer Placeholder 4"/>
          <p:cNvSpPr>
            <a:spLocks noGrp="1"/>
          </p:cNvSpPr>
          <p:nvPr>
            <p:ph type="ftr" sz="quarter" idx="11"/>
          </p:nvPr>
        </p:nvSpPr>
        <p:spPr bwMode="auto">
          <a:noFill/>
          <a:ln>
            <a:miter lim="800000"/>
            <a:headEnd/>
            <a:tailEnd/>
          </a:ln>
        </p:spPr>
        <p:txBody>
          <a:bodyPr/>
          <a:lstStyle/>
          <a:p>
            <a:r>
              <a:rPr lang="vi-VN" smtClean="0"/>
              <a:t>SE114 - Nhập môn ứng dụng di động</a:t>
            </a: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3</a:t>
            </a:fld>
            <a:endParaRPr lang="en-US"/>
          </a:p>
        </p:txBody>
      </p:sp>
    </p:spTree>
    <p:extLst>
      <p:ext uri="{BB962C8B-B14F-4D97-AF65-F5344CB8AC3E}">
        <p14:creationId xmlns:p14="http://schemas.microsoft.com/office/powerpoint/2010/main" val="988681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7499350" cy="4800600"/>
          </a:xfrm>
        </p:spPr>
        <p:txBody>
          <a:bodyPr/>
          <a:lstStyle/>
          <a:p>
            <a:pPr algn="ctr">
              <a:buNone/>
            </a:pPr>
            <a:endParaRPr lang="en-US" dirty="0" smtClean="0">
              <a:solidFill>
                <a:srgbClr val="E478DC"/>
              </a:solidFill>
            </a:endParaRPr>
          </a:p>
          <a:p>
            <a:pPr algn="ctr">
              <a:buNone/>
            </a:pPr>
            <a:endParaRPr lang="en-US" dirty="0" smtClean="0">
              <a:solidFill>
                <a:srgbClr val="E478DC"/>
              </a:solidFill>
            </a:endParaRPr>
          </a:p>
          <a:p>
            <a:pPr algn="ctr">
              <a:buNone/>
            </a:pPr>
            <a:endParaRPr lang="en-US" sz="4400" dirty="0" smtClean="0">
              <a:solidFill>
                <a:srgbClr val="E478DC"/>
              </a:solidFill>
            </a:endParaRPr>
          </a:p>
          <a:p>
            <a:pPr algn="ctr">
              <a:buNone/>
            </a:pPr>
            <a:r>
              <a:rPr lang="en-US" sz="6000" dirty="0" smtClean="0">
                <a:solidFill>
                  <a:schemeClr val="accent1">
                    <a:lumMod val="75000"/>
                  </a:schemeClr>
                </a:solidFill>
              </a:rPr>
              <a:t>Q/A</a:t>
            </a:r>
            <a:endParaRPr lang="en-US" sz="6000" dirty="0">
              <a:solidFill>
                <a:schemeClr val="accent1">
                  <a:lumMod val="75000"/>
                </a:schemeClr>
              </a:solidFill>
            </a:endParaRPr>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a:xfrm>
            <a:off x="609599" y="1828800"/>
            <a:ext cx="6347714" cy="4212563"/>
          </a:xfrm>
        </p:spPr>
        <p:txBody>
          <a:bodyPr/>
          <a:lstStyle/>
          <a:p>
            <a:pPr lvl="0"/>
            <a:r>
              <a:rPr lang="en-US" dirty="0" err="1" smtClean="0"/>
              <a:t>Hình</a:t>
            </a:r>
            <a:r>
              <a:rPr lang="en-US" dirty="0" smtClean="0"/>
              <a:t> </a:t>
            </a:r>
            <a:r>
              <a:rPr lang="en-US" dirty="0" err="1" smtClean="0"/>
              <a:t>thức</a:t>
            </a:r>
            <a:r>
              <a:rPr lang="en-US" dirty="0" smtClean="0"/>
              <a:t> 2</a:t>
            </a:r>
          </a:p>
          <a:p>
            <a:pPr lvl="0"/>
            <a:r>
              <a:rPr lang="en-US" dirty="0" smtClean="0"/>
              <a:t>Java </a:t>
            </a:r>
            <a:r>
              <a:rPr lang="en-US" dirty="0"/>
              <a:t>Development Kit</a:t>
            </a:r>
          </a:p>
          <a:p>
            <a:pPr lvl="0"/>
            <a:r>
              <a:rPr lang="en-US" dirty="0"/>
              <a:t>Eclipse</a:t>
            </a:r>
          </a:p>
          <a:p>
            <a:pPr lvl="0"/>
            <a:r>
              <a:rPr lang="en-US" dirty="0"/>
              <a:t>Android Studio</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4</a:t>
            </a:fld>
            <a:endParaRPr lang="en-US"/>
          </a:p>
        </p:txBody>
      </p:sp>
    </p:spTree>
    <p:extLst>
      <p:ext uri="{BB962C8B-B14F-4D97-AF65-F5344CB8AC3E}">
        <p14:creationId xmlns:p14="http://schemas.microsoft.com/office/powerpoint/2010/main" val="403846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Đồ án</a:t>
            </a:r>
          </a:p>
        </p:txBody>
      </p:sp>
      <p:sp>
        <p:nvSpPr>
          <p:cNvPr id="8195" name="Content Placeholder 2"/>
          <p:cNvSpPr>
            <a:spLocks noGrp="1"/>
          </p:cNvSpPr>
          <p:nvPr>
            <p:ph idx="1"/>
          </p:nvPr>
        </p:nvSpPr>
        <p:spPr>
          <a:xfrm>
            <a:off x="609598" y="1676400"/>
            <a:ext cx="7924801" cy="4364963"/>
          </a:xfrm>
        </p:spPr>
        <p:txBody>
          <a:bodyPr>
            <a:normAutofit/>
          </a:bodyPr>
          <a:lstStyle/>
          <a:p>
            <a:r>
              <a:rPr lang="en-US" sz="2400" dirty="0" smtClean="0"/>
              <a:t>2-3 </a:t>
            </a:r>
            <a:r>
              <a:rPr lang="en-US" sz="2400" dirty="0" err="1" smtClean="0"/>
              <a:t>sinh</a:t>
            </a:r>
            <a:r>
              <a:rPr lang="en-US" sz="2400" dirty="0" smtClean="0"/>
              <a:t> </a:t>
            </a:r>
            <a:r>
              <a:rPr lang="en-US" sz="2400" dirty="0" err="1" smtClean="0"/>
              <a:t>viên</a:t>
            </a:r>
            <a:r>
              <a:rPr lang="en-US" sz="2400" dirty="0" smtClean="0"/>
              <a:t>/ </a:t>
            </a:r>
            <a:r>
              <a:rPr lang="en-US" sz="2400" dirty="0" err="1" smtClean="0"/>
              <a:t>đề</a:t>
            </a:r>
            <a:r>
              <a:rPr lang="en-US" sz="2400" dirty="0" smtClean="0"/>
              <a:t> </a:t>
            </a:r>
            <a:r>
              <a:rPr lang="en-US" sz="2400" dirty="0" err="1" smtClean="0"/>
              <a:t>tài</a:t>
            </a:r>
            <a:endParaRPr lang="en-US" sz="2400" dirty="0" smtClean="0"/>
          </a:p>
          <a:p>
            <a:r>
              <a:rPr lang="en-US" sz="2400" dirty="0" smtClean="0"/>
              <a:t>SV </a:t>
            </a:r>
            <a:r>
              <a:rPr lang="en-US" sz="2400" dirty="0" err="1" smtClean="0"/>
              <a:t>tự</a:t>
            </a:r>
            <a:r>
              <a:rPr lang="en-US" sz="2400" dirty="0" smtClean="0"/>
              <a:t> </a:t>
            </a:r>
            <a:r>
              <a:rPr lang="en-US" sz="2400" dirty="0" err="1" smtClean="0"/>
              <a:t>chọn</a:t>
            </a:r>
            <a:r>
              <a:rPr lang="en-US" sz="2400" dirty="0" smtClean="0"/>
              <a:t> </a:t>
            </a:r>
            <a:r>
              <a:rPr lang="en-US" sz="2400" dirty="0" err="1" smtClean="0"/>
              <a:t>đề</a:t>
            </a:r>
            <a:r>
              <a:rPr lang="en-US" sz="2400" dirty="0" smtClean="0"/>
              <a:t> </a:t>
            </a:r>
            <a:r>
              <a:rPr lang="en-US" sz="2400" dirty="0" err="1" smtClean="0"/>
              <a:t>tài</a:t>
            </a:r>
            <a:endParaRPr lang="en-US" sz="2400" dirty="0" smtClean="0"/>
          </a:p>
          <a:p>
            <a:r>
              <a:rPr lang="en-US" sz="2400" dirty="0" err="1" smtClean="0"/>
              <a:t>Đề</a:t>
            </a:r>
            <a:r>
              <a:rPr lang="en-US" sz="2400" dirty="0" smtClean="0"/>
              <a:t> </a:t>
            </a:r>
            <a:r>
              <a:rPr lang="en-US" sz="2400" dirty="0" err="1" smtClean="0"/>
              <a:t>tài</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một</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trên</a:t>
            </a:r>
            <a:r>
              <a:rPr lang="en-US" sz="2400" dirty="0" smtClean="0"/>
              <a:t> </a:t>
            </a:r>
            <a:r>
              <a:rPr lang="en-US" sz="2400" dirty="0" err="1" smtClean="0"/>
              <a:t>thiết</a:t>
            </a:r>
            <a:r>
              <a:rPr lang="en-US" sz="2400" dirty="0" smtClean="0"/>
              <a:t> </a:t>
            </a:r>
            <a:r>
              <a:rPr lang="en-US" sz="2400" dirty="0" err="1" smtClean="0"/>
              <a:t>bị</a:t>
            </a:r>
            <a:r>
              <a:rPr lang="en-US" sz="2400" dirty="0" smtClean="0"/>
              <a:t> di </a:t>
            </a:r>
            <a:r>
              <a:rPr lang="en-US" sz="2400" dirty="0" err="1" smtClean="0"/>
              <a:t>động</a:t>
            </a:r>
            <a:endParaRPr lang="en-US" sz="2400" dirty="0" smtClean="0"/>
          </a:p>
          <a:p>
            <a:r>
              <a:rPr lang="en-US" sz="2400" dirty="0" err="1" smtClean="0"/>
              <a:t>Đăng</a:t>
            </a:r>
            <a:r>
              <a:rPr lang="en-US" sz="2400" dirty="0" smtClean="0"/>
              <a:t> </a:t>
            </a:r>
            <a:r>
              <a:rPr lang="en-US" sz="2400" dirty="0" err="1" smtClean="0"/>
              <a:t>ký</a:t>
            </a:r>
            <a:r>
              <a:rPr lang="en-US" sz="2400" dirty="0" smtClean="0"/>
              <a:t> </a:t>
            </a:r>
            <a:r>
              <a:rPr lang="en-US" sz="2400" dirty="0" err="1" smtClean="0"/>
              <a:t>đề</a:t>
            </a:r>
            <a:r>
              <a:rPr lang="en-US" sz="2400" dirty="0" smtClean="0"/>
              <a:t> </a:t>
            </a:r>
            <a:r>
              <a:rPr lang="en-US" sz="2400" dirty="0" err="1" smtClean="0"/>
              <a:t>tài</a:t>
            </a:r>
            <a:r>
              <a:rPr lang="en-US" sz="2400" dirty="0" smtClean="0"/>
              <a:t>: </a:t>
            </a:r>
            <a:r>
              <a:rPr lang="en-US" sz="2400" dirty="0" err="1" smtClean="0"/>
              <a:t>hạn</a:t>
            </a:r>
            <a:r>
              <a:rPr lang="en-US" sz="2400" dirty="0" smtClean="0"/>
              <a:t> </a:t>
            </a:r>
            <a:r>
              <a:rPr lang="en-US" sz="2400" dirty="0" err="1" smtClean="0"/>
              <a:t>chót</a:t>
            </a:r>
            <a:r>
              <a:rPr lang="en-US" sz="2400" dirty="0" smtClean="0"/>
              <a:t> </a:t>
            </a:r>
            <a:r>
              <a:rPr lang="en-US" sz="2400" dirty="0" err="1" smtClean="0">
                <a:solidFill>
                  <a:srgbClr val="FF0000"/>
                </a:solidFill>
              </a:rPr>
              <a:t>tuần</a:t>
            </a:r>
            <a:r>
              <a:rPr lang="en-US" sz="2400" dirty="0" smtClean="0">
                <a:solidFill>
                  <a:srgbClr val="FF0000"/>
                </a:solidFill>
              </a:rPr>
              <a:t> </a:t>
            </a:r>
            <a:r>
              <a:rPr lang="en-US" sz="2400" dirty="0" err="1" smtClean="0">
                <a:solidFill>
                  <a:srgbClr val="FF0000"/>
                </a:solidFill>
              </a:rPr>
              <a:t>thứ</a:t>
            </a:r>
            <a:r>
              <a:rPr lang="en-US" sz="2400" dirty="0" smtClean="0">
                <a:solidFill>
                  <a:srgbClr val="FF0000"/>
                </a:solidFill>
              </a:rPr>
              <a:t> 4</a:t>
            </a:r>
          </a:p>
          <a:p>
            <a:r>
              <a:rPr lang="en-US" sz="2400" dirty="0" err="1" smtClean="0"/>
              <a:t>Hình</a:t>
            </a:r>
            <a:r>
              <a:rPr lang="en-US" sz="2400" dirty="0" smtClean="0"/>
              <a:t> </a:t>
            </a:r>
            <a:r>
              <a:rPr lang="en-US" sz="2400" dirty="0" err="1" smtClean="0"/>
              <a:t>thức</a:t>
            </a:r>
            <a:r>
              <a:rPr lang="en-US" sz="2400" dirty="0" smtClean="0"/>
              <a:t> </a:t>
            </a:r>
            <a:r>
              <a:rPr lang="en-US" sz="2400" dirty="0" err="1" smtClean="0"/>
              <a:t>đăng</a:t>
            </a:r>
            <a:r>
              <a:rPr lang="en-US" sz="2400" dirty="0" smtClean="0"/>
              <a:t> </a:t>
            </a:r>
            <a:r>
              <a:rPr lang="en-US" sz="2400" dirty="0" err="1" smtClean="0"/>
              <a:t>ký</a:t>
            </a:r>
            <a:r>
              <a:rPr lang="en-US" sz="2400" dirty="0" smtClean="0"/>
              <a:t>: form </a:t>
            </a:r>
            <a:r>
              <a:rPr lang="en-US" sz="2400" dirty="0" err="1" smtClean="0"/>
              <a:t>trên</a:t>
            </a:r>
            <a:r>
              <a:rPr lang="en-US" sz="2400" dirty="0" smtClean="0"/>
              <a:t> website </a:t>
            </a:r>
            <a:r>
              <a:rPr lang="en-US" sz="2400" dirty="0" err="1" smtClean="0"/>
              <a:t>môn</a:t>
            </a:r>
            <a:r>
              <a:rPr lang="en-US" sz="2400" dirty="0" smtClean="0"/>
              <a:t> </a:t>
            </a:r>
            <a:r>
              <a:rPr lang="en-US" sz="2400" dirty="0" err="1" smtClean="0"/>
              <a:t>học</a:t>
            </a:r>
            <a:endParaRPr lang="en-US" sz="2400" dirty="0" smtClean="0"/>
          </a:p>
          <a:p>
            <a:r>
              <a:rPr lang="en-US" sz="2400" dirty="0" err="1" smtClean="0"/>
              <a:t>Nộp</a:t>
            </a:r>
            <a:r>
              <a:rPr lang="en-US" sz="2400" dirty="0" smtClean="0"/>
              <a:t> </a:t>
            </a:r>
            <a:r>
              <a:rPr lang="en-US" sz="2400" dirty="0" err="1" smtClean="0"/>
              <a:t>đê</a:t>
            </a:r>
            <a:r>
              <a:rPr lang="en-US" sz="2400" dirty="0" smtClean="0"/>
              <a:t>̀ </a:t>
            </a:r>
            <a:r>
              <a:rPr lang="en-US" sz="2400" dirty="0" err="1" smtClean="0"/>
              <a:t>tài</a:t>
            </a:r>
            <a:r>
              <a:rPr lang="en-US" sz="2400" dirty="0" smtClean="0"/>
              <a:t> </a:t>
            </a:r>
            <a:r>
              <a:rPr lang="en-US" sz="2400" dirty="0" err="1" smtClean="0"/>
              <a:t>và</a:t>
            </a:r>
            <a:r>
              <a:rPr lang="en-US" sz="2400" dirty="0" smtClean="0"/>
              <a:t> </a:t>
            </a:r>
            <a:r>
              <a:rPr lang="en-US" sz="2400" dirty="0" err="1" smtClean="0"/>
              <a:t>chấm</a:t>
            </a:r>
            <a:r>
              <a:rPr lang="en-US" sz="2400" dirty="0" smtClean="0"/>
              <a:t> </a:t>
            </a:r>
            <a:r>
              <a:rPr lang="en-US" sz="2400" dirty="0" err="1" smtClean="0"/>
              <a:t>vấn</a:t>
            </a:r>
            <a:r>
              <a:rPr lang="en-US" sz="2400" dirty="0" smtClean="0"/>
              <a:t> </a:t>
            </a:r>
            <a:r>
              <a:rPr lang="en-US" sz="2400" dirty="0" err="1" smtClean="0"/>
              <a:t>đáp</a:t>
            </a:r>
            <a:endParaRPr lang="en-US" sz="2400" dirty="0" smtClean="0"/>
          </a:p>
          <a:p>
            <a:endParaRPr lang="en-US" sz="2400" dirty="0" smtClean="0"/>
          </a:p>
        </p:txBody>
      </p:sp>
      <p:sp>
        <p:nvSpPr>
          <p:cNvPr id="8197" name="Footer Placeholder 4"/>
          <p:cNvSpPr>
            <a:spLocks noGrp="1"/>
          </p:cNvSpPr>
          <p:nvPr>
            <p:ph type="ftr" sz="quarter" idx="11"/>
          </p:nvPr>
        </p:nvSpPr>
        <p:spPr bwMode="auto">
          <a:noFill/>
          <a:ln>
            <a:miter lim="800000"/>
            <a:headEnd/>
            <a:tailEnd/>
          </a:ln>
        </p:spPr>
        <p:txBody>
          <a:bodyPr/>
          <a:lstStyle/>
          <a:p>
            <a:r>
              <a:rPr lang="vi-VN" smtClean="0"/>
              <a:t>SE114 - Nhập môn ứng dụng di động</a:t>
            </a: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5</a:t>
            </a:fld>
            <a:endParaRPr lang="en-US"/>
          </a:p>
        </p:txBody>
      </p:sp>
    </p:spTree>
    <p:extLst>
      <p:ext uri="{BB962C8B-B14F-4D97-AF65-F5344CB8AC3E}">
        <p14:creationId xmlns:p14="http://schemas.microsoft.com/office/powerpoint/2010/main" val="1615183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Seminar giữa kỳ</a:t>
            </a:r>
            <a:endParaRPr lang="en-GB"/>
          </a:p>
        </p:txBody>
      </p:sp>
      <p:sp>
        <p:nvSpPr>
          <p:cNvPr id="3" name="Content Placeholder 2"/>
          <p:cNvSpPr>
            <a:spLocks noGrp="1"/>
          </p:cNvSpPr>
          <p:nvPr>
            <p:ph idx="1"/>
          </p:nvPr>
        </p:nvSpPr>
        <p:spPr>
          <a:xfrm>
            <a:off x="457200" y="1447800"/>
            <a:ext cx="8839200" cy="4800600"/>
          </a:xfrm>
        </p:spPr>
        <p:txBody>
          <a:bodyPr>
            <a:noAutofit/>
          </a:bodyPr>
          <a:lstStyle/>
          <a:p>
            <a:r>
              <a:rPr lang="en-US" sz="2400" dirty="0"/>
              <a:t>2-3 </a:t>
            </a:r>
            <a:r>
              <a:rPr lang="en-US" sz="2400" dirty="0" err="1"/>
              <a:t>sinh</a:t>
            </a:r>
            <a:r>
              <a:rPr lang="en-US" sz="2400" dirty="0"/>
              <a:t> </a:t>
            </a:r>
            <a:r>
              <a:rPr lang="en-US" sz="2400" dirty="0" err="1"/>
              <a:t>viên</a:t>
            </a:r>
            <a:r>
              <a:rPr lang="en-US" sz="2400" dirty="0"/>
              <a:t>/ </a:t>
            </a:r>
            <a:r>
              <a:rPr lang="en-US" sz="2400" dirty="0" err="1"/>
              <a:t>đề</a:t>
            </a:r>
            <a:r>
              <a:rPr lang="en-US" sz="2400" dirty="0"/>
              <a:t> </a:t>
            </a:r>
            <a:r>
              <a:rPr lang="en-US" sz="2400" dirty="0" err="1"/>
              <a:t>tài</a:t>
            </a:r>
            <a:endParaRPr lang="en-US" sz="2400" dirty="0"/>
          </a:p>
          <a:p>
            <a:r>
              <a:rPr lang="en-US" sz="2400" dirty="0"/>
              <a:t>SV </a:t>
            </a:r>
            <a:r>
              <a:rPr lang="en-US" sz="2400" dirty="0" err="1"/>
              <a:t>tự</a:t>
            </a:r>
            <a:r>
              <a:rPr lang="en-US" sz="2400" dirty="0"/>
              <a:t> </a:t>
            </a:r>
            <a:r>
              <a:rPr lang="en-US" sz="2400" dirty="0" err="1"/>
              <a:t>chọn</a:t>
            </a:r>
            <a:r>
              <a:rPr lang="en-US" sz="2400" dirty="0"/>
              <a:t> </a:t>
            </a:r>
            <a:r>
              <a:rPr lang="en-US" sz="2400" dirty="0" err="1"/>
              <a:t>đề</a:t>
            </a:r>
            <a:r>
              <a:rPr lang="en-US" sz="2400" dirty="0"/>
              <a:t> </a:t>
            </a:r>
            <a:r>
              <a:rPr lang="en-US" sz="2400" dirty="0" err="1" smtClean="0"/>
              <a:t>tài</a:t>
            </a:r>
            <a:r>
              <a:rPr lang="en-US" sz="2400" dirty="0" smtClean="0"/>
              <a:t> (</a:t>
            </a:r>
            <a:r>
              <a:rPr lang="en-US" sz="2400" dirty="0" err="1" smtClean="0"/>
              <a:t>lý</a:t>
            </a:r>
            <a:r>
              <a:rPr lang="en-US" sz="2400" dirty="0" smtClean="0"/>
              <a:t> </a:t>
            </a:r>
            <a:r>
              <a:rPr lang="en-US" sz="2400" dirty="0" err="1" smtClean="0"/>
              <a:t>thuyết</a:t>
            </a:r>
            <a:r>
              <a:rPr lang="en-US" sz="2400" dirty="0" smtClean="0"/>
              <a:t>)</a:t>
            </a:r>
            <a:endParaRPr lang="en-US" sz="2400" dirty="0"/>
          </a:p>
          <a:p>
            <a:r>
              <a:rPr lang="en-US" sz="2400" dirty="0" err="1"/>
              <a:t>Đăng</a:t>
            </a:r>
            <a:r>
              <a:rPr lang="en-US" sz="2400" dirty="0"/>
              <a:t> </a:t>
            </a:r>
            <a:r>
              <a:rPr lang="en-US" sz="2400" dirty="0" err="1"/>
              <a:t>ký</a:t>
            </a:r>
            <a:r>
              <a:rPr lang="en-US" sz="2400" dirty="0"/>
              <a:t> </a:t>
            </a:r>
            <a:r>
              <a:rPr lang="en-US" sz="2400" dirty="0" err="1"/>
              <a:t>đề</a:t>
            </a:r>
            <a:r>
              <a:rPr lang="en-US" sz="2400" dirty="0"/>
              <a:t> </a:t>
            </a:r>
            <a:r>
              <a:rPr lang="en-US" sz="2400" dirty="0" err="1"/>
              <a:t>tài</a:t>
            </a:r>
            <a:r>
              <a:rPr lang="en-US" sz="2400" dirty="0"/>
              <a:t>: </a:t>
            </a:r>
            <a:r>
              <a:rPr lang="en-US" sz="2400" dirty="0" err="1"/>
              <a:t>hạn</a:t>
            </a:r>
            <a:r>
              <a:rPr lang="en-US" sz="2400" dirty="0"/>
              <a:t> </a:t>
            </a:r>
            <a:r>
              <a:rPr lang="en-US" sz="2400" dirty="0" err="1"/>
              <a:t>chót</a:t>
            </a:r>
            <a:r>
              <a:rPr lang="en-US" sz="2400" dirty="0"/>
              <a:t> </a:t>
            </a:r>
            <a:r>
              <a:rPr lang="en-US" sz="2400" dirty="0" err="1">
                <a:solidFill>
                  <a:srgbClr val="FF0000"/>
                </a:solidFill>
              </a:rPr>
              <a:t>tuần</a:t>
            </a:r>
            <a:r>
              <a:rPr lang="en-US" sz="2400" dirty="0">
                <a:solidFill>
                  <a:srgbClr val="FF0000"/>
                </a:solidFill>
              </a:rPr>
              <a:t> </a:t>
            </a:r>
            <a:r>
              <a:rPr lang="en-US" sz="2400" dirty="0" err="1">
                <a:solidFill>
                  <a:srgbClr val="FF0000"/>
                </a:solidFill>
              </a:rPr>
              <a:t>thứ</a:t>
            </a:r>
            <a:r>
              <a:rPr lang="en-US" sz="2400" dirty="0">
                <a:solidFill>
                  <a:srgbClr val="FF0000"/>
                </a:solidFill>
              </a:rPr>
              <a:t> </a:t>
            </a:r>
            <a:r>
              <a:rPr lang="en-US" sz="2400" dirty="0" smtClean="0">
                <a:solidFill>
                  <a:srgbClr val="FF0000"/>
                </a:solidFill>
              </a:rPr>
              <a:t>4</a:t>
            </a:r>
            <a:endParaRPr lang="en-US" sz="2400" dirty="0">
              <a:solidFill>
                <a:srgbClr val="FF0000"/>
              </a:solidFill>
            </a:endParaRPr>
          </a:p>
          <a:p>
            <a:r>
              <a:rPr lang="en-US" sz="2400" dirty="0" err="1"/>
              <a:t>Hình</a:t>
            </a:r>
            <a:r>
              <a:rPr lang="en-US" sz="2400" dirty="0"/>
              <a:t> </a:t>
            </a:r>
            <a:r>
              <a:rPr lang="en-US" sz="2400" dirty="0" err="1"/>
              <a:t>thức</a:t>
            </a:r>
            <a:r>
              <a:rPr lang="en-US" sz="2400" dirty="0"/>
              <a:t> </a:t>
            </a:r>
            <a:r>
              <a:rPr lang="en-US" sz="2400" dirty="0" err="1"/>
              <a:t>đăng</a:t>
            </a:r>
            <a:r>
              <a:rPr lang="en-US" sz="2400" dirty="0"/>
              <a:t> </a:t>
            </a:r>
            <a:r>
              <a:rPr lang="en-US" sz="2400" dirty="0" err="1"/>
              <a:t>ký</a:t>
            </a:r>
            <a:r>
              <a:rPr lang="en-US" sz="2400" dirty="0"/>
              <a:t>: form </a:t>
            </a:r>
            <a:r>
              <a:rPr lang="en-US" sz="2400" dirty="0" err="1"/>
              <a:t>trên</a:t>
            </a:r>
            <a:r>
              <a:rPr lang="en-US" sz="2400" dirty="0"/>
              <a:t> website </a:t>
            </a:r>
            <a:r>
              <a:rPr lang="en-US" sz="2400" dirty="0" err="1"/>
              <a:t>môn</a:t>
            </a:r>
            <a:r>
              <a:rPr lang="en-US" sz="2400" dirty="0"/>
              <a:t> </a:t>
            </a:r>
            <a:r>
              <a:rPr lang="en-US" sz="2400" dirty="0" err="1"/>
              <a:t>học</a:t>
            </a:r>
            <a:endParaRPr lang="en-US" sz="2400" dirty="0"/>
          </a:p>
          <a:p>
            <a:r>
              <a:rPr lang="en-US" sz="2400" dirty="0" err="1" smtClean="0"/>
              <a:t>Hạn</a:t>
            </a:r>
            <a:r>
              <a:rPr lang="en-US" sz="2400" dirty="0" smtClean="0"/>
              <a:t> </a:t>
            </a:r>
            <a:r>
              <a:rPr lang="en-US" sz="2400" dirty="0" err="1" smtClean="0"/>
              <a:t>nộp</a:t>
            </a:r>
            <a:r>
              <a:rPr lang="en-US" sz="2400" dirty="0" smtClean="0"/>
              <a:t> </a:t>
            </a:r>
            <a:r>
              <a:rPr lang="en-US" sz="2400" dirty="0" err="1" smtClean="0"/>
              <a:t>đề</a:t>
            </a:r>
            <a:r>
              <a:rPr lang="en-US" sz="2400" dirty="0" smtClean="0"/>
              <a:t> </a:t>
            </a:r>
            <a:r>
              <a:rPr lang="en-US" sz="2400" dirty="0" err="1" smtClean="0"/>
              <a:t>tài</a:t>
            </a:r>
            <a:r>
              <a:rPr lang="en-US" sz="2400" dirty="0" smtClean="0"/>
              <a:t>: </a:t>
            </a:r>
            <a:r>
              <a:rPr lang="en-US" sz="2400" dirty="0" err="1" smtClean="0">
                <a:solidFill>
                  <a:srgbClr val="FF0000"/>
                </a:solidFill>
              </a:rPr>
              <a:t>tuần</a:t>
            </a:r>
            <a:r>
              <a:rPr lang="en-US" sz="2400" dirty="0" smtClean="0">
                <a:solidFill>
                  <a:srgbClr val="FF0000"/>
                </a:solidFill>
              </a:rPr>
              <a:t> </a:t>
            </a:r>
            <a:r>
              <a:rPr lang="en-US" sz="2400" dirty="0" err="1" smtClean="0">
                <a:solidFill>
                  <a:srgbClr val="FF0000"/>
                </a:solidFill>
              </a:rPr>
              <a:t>thứ</a:t>
            </a:r>
            <a:r>
              <a:rPr lang="en-US" sz="2400" dirty="0" smtClean="0">
                <a:solidFill>
                  <a:srgbClr val="FF0000"/>
                </a:solidFill>
              </a:rPr>
              <a:t> 7</a:t>
            </a:r>
          </a:p>
          <a:p>
            <a:r>
              <a:rPr lang="en-US" sz="2400" dirty="0" err="1"/>
              <a:t>Hình</a:t>
            </a:r>
            <a:r>
              <a:rPr lang="en-US" sz="2400" dirty="0"/>
              <a:t> </a:t>
            </a:r>
            <a:r>
              <a:rPr lang="en-US" sz="2400" dirty="0" err="1"/>
              <a:t>thức</a:t>
            </a:r>
            <a:r>
              <a:rPr lang="en-US" sz="2400" dirty="0"/>
              <a:t> </a:t>
            </a:r>
            <a:r>
              <a:rPr lang="en-US" sz="2400" dirty="0" err="1" smtClean="0"/>
              <a:t>nộp</a:t>
            </a:r>
            <a:r>
              <a:rPr lang="en-US" sz="2400" dirty="0" smtClean="0"/>
              <a:t>: upload </a:t>
            </a:r>
            <a:r>
              <a:rPr lang="en-US" sz="2400" dirty="0" err="1" smtClean="0"/>
              <a:t>lên</a:t>
            </a:r>
            <a:r>
              <a:rPr lang="en-US" sz="2400" dirty="0" smtClean="0"/>
              <a:t> </a:t>
            </a:r>
            <a:r>
              <a:rPr lang="en-US" sz="2400" dirty="0"/>
              <a:t>website </a:t>
            </a:r>
            <a:r>
              <a:rPr lang="en-US" sz="2400" dirty="0" err="1"/>
              <a:t>môn</a:t>
            </a:r>
            <a:r>
              <a:rPr lang="en-US" sz="2400" dirty="0"/>
              <a:t> </a:t>
            </a:r>
            <a:r>
              <a:rPr lang="en-US" sz="2400" dirty="0" err="1" smtClean="0"/>
              <a:t>học</a:t>
            </a:r>
            <a:r>
              <a:rPr lang="en-US" sz="2400" dirty="0" smtClean="0"/>
              <a:t> (file </a:t>
            </a:r>
            <a:r>
              <a:rPr lang="en-US" sz="2400" dirty="0" err="1" smtClean="0"/>
              <a:t>powerpoint</a:t>
            </a:r>
            <a:r>
              <a:rPr lang="en-US" sz="2400" dirty="0" smtClean="0"/>
              <a:t> + word)</a:t>
            </a:r>
          </a:p>
          <a:p>
            <a:r>
              <a:rPr lang="en-US" sz="2400" dirty="0" err="1" smtClean="0"/>
              <a:t>Danh</a:t>
            </a:r>
            <a:r>
              <a:rPr lang="en-US" sz="2400" dirty="0" smtClean="0"/>
              <a:t> </a:t>
            </a:r>
            <a:r>
              <a:rPr lang="en-US" sz="2400" dirty="0" err="1" smtClean="0"/>
              <a:t>sách</a:t>
            </a:r>
            <a:r>
              <a:rPr lang="en-US" sz="2400" dirty="0" smtClean="0"/>
              <a:t> </a:t>
            </a:r>
            <a:r>
              <a:rPr lang="en-US" sz="2400" dirty="0" err="1" smtClean="0"/>
              <a:t>các</a:t>
            </a:r>
            <a:r>
              <a:rPr lang="en-US" sz="2400" dirty="0" smtClean="0"/>
              <a:t> </a:t>
            </a:r>
            <a:r>
              <a:rPr lang="en-US" sz="2400" dirty="0" err="1" smtClean="0"/>
              <a:t>nhóm</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dirty="0" err="1" smtClean="0"/>
              <a:t>sẽ</a:t>
            </a:r>
            <a:r>
              <a:rPr lang="en-US" sz="2400" dirty="0" smtClean="0"/>
              <a:t> </a:t>
            </a:r>
            <a:r>
              <a:rPr lang="en-US" sz="2400" dirty="0" err="1" smtClean="0"/>
              <a:t>được</a:t>
            </a:r>
            <a:r>
              <a:rPr lang="en-US" sz="2400" dirty="0" smtClean="0"/>
              <a:t> </a:t>
            </a:r>
            <a:r>
              <a:rPr lang="en-US" sz="2400" dirty="0" err="1" smtClean="0"/>
              <a:t>thông</a:t>
            </a:r>
            <a:r>
              <a:rPr lang="en-US" sz="2400" dirty="0" smtClean="0"/>
              <a:t> </a:t>
            </a:r>
            <a:r>
              <a:rPr lang="en-US" sz="2400" dirty="0" err="1" smtClean="0"/>
              <a:t>báo</a:t>
            </a:r>
            <a:r>
              <a:rPr lang="en-US" sz="2400" dirty="0" smtClean="0"/>
              <a:t> </a:t>
            </a:r>
            <a:r>
              <a:rPr lang="en-US" sz="2400" dirty="0" err="1" smtClean="0"/>
              <a:t>vào</a:t>
            </a:r>
            <a:r>
              <a:rPr lang="en-US" sz="2400" dirty="0" smtClean="0"/>
              <a:t> </a:t>
            </a:r>
            <a:r>
              <a:rPr lang="en-US" sz="2400" dirty="0" err="1" smtClean="0">
                <a:solidFill>
                  <a:srgbClr val="FF0000"/>
                </a:solidFill>
              </a:rPr>
              <a:t>tuần</a:t>
            </a:r>
            <a:r>
              <a:rPr lang="en-US" sz="2400" dirty="0" smtClean="0">
                <a:solidFill>
                  <a:srgbClr val="FF0000"/>
                </a:solidFill>
              </a:rPr>
              <a:t> </a:t>
            </a:r>
            <a:r>
              <a:rPr lang="en-US" sz="2400" dirty="0" err="1" smtClean="0">
                <a:solidFill>
                  <a:srgbClr val="FF0000"/>
                </a:solidFill>
              </a:rPr>
              <a:t>thứ</a:t>
            </a:r>
            <a:r>
              <a:rPr lang="en-US" sz="2400" dirty="0" smtClean="0">
                <a:solidFill>
                  <a:srgbClr val="FF0000"/>
                </a:solidFill>
              </a:rPr>
              <a:t> </a:t>
            </a:r>
            <a:r>
              <a:rPr lang="en-US" sz="2400" dirty="0">
                <a:solidFill>
                  <a:srgbClr val="FF0000"/>
                </a:solidFill>
              </a:rPr>
              <a:t>7</a:t>
            </a:r>
            <a:endParaRPr lang="en-US" sz="2400" dirty="0" smtClean="0">
              <a:solidFill>
                <a:srgbClr val="FF0000"/>
              </a:solidFill>
            </a:endParaRPr>
          </a:p>
          <a:p>
            <a:r>
              <a:rPr lang="en-US" sz="2400" dirty="0" smtClean="0">
                <a:solidFill>
                  <a:schemeClr val="tx1"/>
                </a:solidFill>
              </a:rPr>
              <a:t>Seminar </a:t>
            </a:r>
            <a:r>
              <a:rPr lang="en-US" sz="2400" dirty="0" err="1" smtClean="0">
                <a:solidFill>
                  <a:schemeClr val="tx1"/>
                </a:solidFill>
              </a:rPr>
              <a:t>từ</a:t>
            </a:r>
            <a:r>
              <a:rPr lang="en-US" sz="2400" dirty="0" smtClean="0">
                <a:solidFill>
                  <a:srgbClr val="FF0000"/>
                </a:solidFill>
              </a:rPr>
              <a:t> </a:t>
            </a:r>
            <a:r>
              <a:rPr lang="en-US" sz="2400" dirty="0" err="1" smtClean="0">
                <a:solidFill>
                  <a:srgbClr val="FF0000"/>
                </a:solidFill>
              </a:rPr>
              <a:t>tuần</a:t>
            </a:r>
            <a:r>
              <a:rPr lang="en-US" sz="2400" dirty="0" smtClean="0">
                <a:solidFill>
                  <a:srgbClr val="FF0000"/>
                </a:solidFill>
              </a:rPr>
              <a:t> </a:t>
            </a:r>
            <a:r>
              <a:rPr lang="en-US" sz="2400" dirty="0" err="1" smtClean="0">
                <a:solidFill>
                  <a:srgbClr val="FF0000"/>
                </a:solidFill>
              </a:rPr>
              <a:t>thứ</a:t>
            </a:r>
            <a:r>
              <a:rPr lang="en-US" sz="2400" dirty="0" smtClean="0">
                <a:solidFill>
                  <a:srgbClr val="FF0000"/>
                </a:solidFill>
              </a:rPr>
              <a:t> 9</a:t>
            </a:r>
            <a:endParaRPr lang="en-US" sz="2400" dirty="0">
              <a:solidFill>
                <a:schemeClr val="tx1"/>
              </a:solidFill>
            </a:endParaRP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6</a:t>
            </a:fld>
            <a:endParaRPr lang="en-US"/>
          </a:p>
        </p:txBody>
      </p:sp>
    </p:spTree>
    <p:extLst>
      <p:ext uri="{BB962C8B-B14F-4D97-AF65-F5344CB8AC3E}">
        <p14:creationId xmlns:p14="http://schemas.microsoft.com/office/powerpoint/2010/main" val="96599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98073"/>
            <a:ext cx="8305800" cy="2216727"/>
          </a:xfrm>
        </p:spPr>
        <p:txBody>
          <a:bodyPr/>
          <a:lstStyle/>
          <a:p>
            <a:pPr algn="ctr"/>
            <a:r>
              <a:rPr lang="en-US" err="1" smtClean="0"/>
              <a:t>Chương</a:t>
            </a:r>
            <a:r>
              <a:rPr lang="en-US" smtClean="0"/>
              <a:t> 1:</a:t>
            </a:r>
            <a:r>
              <a:rPr lang="en-US"/>
              <a:t> </a:t>
            </a:r>
            <a:r>
              <a:rPr lang="en-US" smtClean="0"/>
              <a:t>Giới thiệu</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trên thiết bị di động</a:t>
            </a:r>
            <a:endParaRPr lang="en-US"/>
          </a:p>
        </p:txBody>
      </p:sp>
      <p:sp>
        <p:nvSpPr>
          <p:cNvPr id="3" name="Content Placeholder 2"/>
          <p:cNvSpPr>
            <a:spLocks noGrp="1"/>
          </p:cNvSpPr>
          <p:nvPr>
            <p:ph idx="1"/>
          </p:nvPr>
        </p:nvSpPr>
        <p:spPr/>
        <p:txBody>
          <a:bodyPr/>
          <a:lstStyle/>
          <a:p>
            <a:r>
              <a:rPr lang="en-US" smtClean="0"/>
              <a:t>Lịch sử điện thoại di động</a:t>
            </a:r>
          </a:p>
          <a:p>
            <a:r>
              <a:rPr lang="en-US" smtClean="0"/>
              <a:t>Thị trường di động</a:t>
            </a:r>
          </a:p>
          <a:p>
            <a:r>
              <a:rPr lang="en-US" smtClean="0"/>
              <a:t>Ứng dụng di động</a:t>
            </a:r>
          </a:p>
          <a:p>
            <a:pPr>
              <a:buNone/>
            </a:pPr>
            <a:endParaRPr lang="en-US"/>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8</a:t>
            </a:fld>
            <a:endParaRPr lang="en-US"/>
          </a:p>
        </p:txBody>
      </p:sp>
    </p:spTree>
    <p:extLst>
      <p:ext uri="{BB962C8B-B14F-4D97-AF65-F5344CB8AC3E}">
        <p14:creationId xmlns:p14="http://schemas.microsoft.com/office/powerpoint/2010/main" val="273200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điện</a:t>
            </a:r>
            <a:r>
              <a:rPr lang="en-US" dirty="0" smtClean="0"/>
              <a:t> </a:t>
            </a:r>
            <a:r>
              <a:rPr lang="en-US" dirty="0" err="1" smtClean="0"/>
              <a:t>thoại</a:t>
            </a:r>
            <a:r>
              <a:rPr lang="en-US" dirty="0" smtClean="0"/>
              <a:t> </a:t>
            </a:r>
            <a:r>
              <a:rPr lang="en-US" dirty="0" err="1" smtClean="0"/>
              <a:t>di</a:t>
            </a:r>
            <a:r>
              <a:rPr lang="en-US" dirty="0" smtClean="0"/>
              <a:t> </a:t>
            </a:r>
            <a:r>
              <a:rPr lang="en-US" dirty="0" err="1" smtClean="0"/>
              <a:t>động</a:t>
            </a:r>
            <a:endParaRPr lang="en-US" dirty="0"/>
          </a:p>
        </p:txBody>
      </p:sp>
      <p:sp>
        <p:nvSpPr>
          <p:cNvPr id="3" name="Content Placeholder 2"/>
          <p:cNvSpPr>
            <a:spLocks noGrp="1"/>
          </p:cNvSpPr>
          <p:nvPr>
            <p:ph idx="1"/>
          </p:nvPr>
        </p:nvSpPr>
        <p:spPr>
          <a:xfrm>
            <a:off x="609599" y="1752599"/>
            <a:ext cx="4476748" cy="4288763"/>
          </a:xfrm>
        </p:spPr>
        <p:txBody>
          <a:bodyPr/>
          <a:lstStyle/>
          <a:p>
            <a:r>
              <a:rPr lang="vi-VN" dirty="0" smtClean="0"/>
              <a:t>Năm 1965: Shoe phone </a:t>
            </a:r>
          </a:p>
          <a:p>
            <a:r>
              <a:rPr lang="vi-VN" dirty="0" smtClean="0"/>
              <a:t>Năm 1966-1969: xuất hiện trong phim Star Trek</a:t>
            </a:r>
          </a:p>
          <a:p>
            <a:r>
              <a:rPr lang="vi-VN" dirty="0" smtClean="0"/>
              <a:t>Năm 1973: Điện thoại di động được phát minh</a:t>
            </a:r>
            <a:r>
              <a:rPr lang="en-US" dirty="0" smtClean="0"/>
              <a:t> </a:t>
            </a:r>
            <a:r>
              <a:rPr lang="en-US" dirty="0" err="1" smtClean="0"/>
              <a:t>bởi</a:t>
            </a:r>
            <a:r>
              <a:rPr lang="en-US" dirty="0" smtClean="0"/>
              <a:t> </a:t>
            </a:r>
            <a:r>
              <a:rPr lang="vi-VN" dirty="0" smtClean="0"/>
              <a:t>Martin Cooper - cựu Tổng giám đốc đơn vị hệ thống của Motorola. </a:t>
            </a:r>
          </a:p>
          <a:p>
            <a:r>
              <a:rPr lang="vi-VN" dirty="0" smtClean="0"/>
              <a:t>Năm 1983: Motorola Dynatac 8000X</a:t>
            </a:r>
            <a:r>
              <a:rPr lang="en-US" dirty="0" smtClean="0"/>
              <a:t>, </a:t>
            </a:r>
            <a:r>
              <a:rPr lang="vi-VN" dirty="0" smtClean="0"/>
              <a:t>có giá </a:t>
            </a:r>
            <a:r>
              <a:rPr lang="en-US" dirty="0" smtClean="0"/>
              <a:t>~</a:t>
            </a:r>
            <a:r>
              <a:rPr lang="vi-VN" dirty="0" smtClean="0"/>
              <a:t> 4000 USD</a:t>
            </a:r>
            <a:endParaRPr lang="en-US" dirty="0" smtClean="0"/>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572" y="1752599"/>
            <a:ext cx="3030134" cy="4038600"/>
          </a:xfrm>
          <a:prstGeom prst="rect">
            <a:avLst/>
          </a:prstGeom>
        </p:spPr>
      </p:pic>
    </p:spTree>
    <p:extLst>
      <p:ext uri="{BB962C8B-B14F-4D97-AF65-F5344CB8AC3E}">
        <p14:creationId xmlns:p14="http://schemas.microsoft.com/office/powerpoint/2010/main" val="1105178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1079</TotalTime>
  <Words>2835</Words>
  <Application>Microsoft Office PowerPoint</Application>
  <PresentationFormat>On-screen Show (4:3)</PresentationFormat>
  <Paragraphs>248</Paragraphs>
  <Slides>30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맑은 고딕</vt:lpstr>
      <vt:lpstr>Arial</vt:lpstr>
      <vt:lpstr>Calibri</vt:lpstr>
      <vt:lpstr>Constantia</vt:lpstr>
      <vt:lpstr>Times New Roman</vt:lpstr>
      <vt:lpstr>Trebuchet MS</vt:lpstr>
      <vt:lpstr>Wingdings 2</vt:lpstr>
      <vt:lpstr>Wingdings 3</vt:lpstr>
      <vt:lpstr>Facet</vt:lpstr>
      <vt:lpstr>Nhập môn  ứng dụng di động SE114</vt:lpstr>
      <vt:lpstr>Nội dung môn học</vt:lpstr>
      <vt:lpstr>Đánh giá</vt:lpstr>
      <vt:lpstr>Thực hành</vt:lpstr>
      <vt:lpstr>Đồ án</vt:lpstr>
      <vt:lpstr>Seminar giữa kỳ</vt:lpstr>
      <vt:lpstr>Chương 1: Giới thiệu</vt:lpstr>
      <vt:lpstr>Lập trình trên thiết bị di động</vt:lpstr>
      <vt:lpstr>Lịch sử điện thoại di động</vt:lpstr>
      <vt:lpstr>Lịch sử điện thoại di động</vt:lpstr>
      <vt:lpstr>Lịch sử điện thoại di động</vt:lpstr>
      <vt:lpstr>Lịch sử điện thoại di động</vt:lpstr>
      <vt:lpstr>Thị trường di động</vt:lpstr>
      <vt:lpstr>Ứng dụng di động</vt:lpstr>
      <vt:lpstr>Thị phần Mobile OS</vt:lpstr>
      <vt:lpstr>Windows CE</vt:lpstr>
      <vt:lpstr>Windows Mobile</vt:lpstr>
      <vt:lpstr>Windows Phone</vt:lpstr>
      <vt:lpstr>Bada</vt:lpstr>
      <vt:lpstr>Tizen</vt:lpstr>
      <vt:lpstr>Web OS</vt:lpstr>
      <vt:lpstr>Firefox OS</vt:lpstr>
      <vt:lpstr>Ubuntu Touch</vt:lpstr>
      <vt:lpstr>MeeGo</vt:lpstr>
      <vt:lpstr>Sailfish OS</vt:lpstr>
      <vt:lpstr>Symbian</vt:lpstr>
      <vt:lpstr>Blackberry OS</vt:lpstr>
      <vt:lpstr>iOS</vt:lpstr>
      <vt:lpstr>Android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Nguyet Minh</dc:creator>
  <cp:lastModifiedBy>Nguyet Minh Phan</cp:lastModifiedBy>
  <cp:revision>172</cp:revision>
  <dcterms:created xsi:type="dcterms:W3CDTF">2011-12-05T16:57:47Z</dcterms:created>
  <dcterms:modified xsi:type="dcterms:W3CDTF">2017-09-05T00:59:27Z</dcterms:modified>
</cp:coreProperties>
</file>