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0"/>
  </p:notesMasterIdLst>
  <p:handoutMasterIdLst>
    <p:handoutMasterId r:id="rId31"/>
  </p:handoutMasterIdLst>
  <p:sldIdLst>
    <p:sldId id="261"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8B6"/>
    <a:srgbClr val="8834AA"/>
    <a:srgbClr val="E478DC"/>
    <a:srgbClr val="AF60CE"/>
    <a:srgbClr val="6363CF"/>
    <a:srgbClr val="FFCCFF"/>
    <a:srgbClr val="EFA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32" autoAdjust="0"/>
  </p:normalViewPr>
  <p:slideViewPr>
    <p:cSldViewPr>
      <p:cViewPr varScale="1">
        <p:scale>
          <a:sx n="51" d="100"/>
          <a:sy n="51" d="100"/>
        </p:scale>
        <p:origin x="17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defRPr sz="13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eaLnBrk="1" hangingPunct="1">
              <a:defRPr sz="1300">
                <a:latin typeface="Arial" pitchFamily="34" charset="0"/>
                <a:cs typeface="Arial" pitchFamily="34" charset="0"/>
              </a:defRPr>
            </a:lvl1pPr>
          </a:lstStyle>
          <a:p>
            <a:pPr>
              <a:defRPr/>
            </a:pPr>
            <a:fld id="{792E48C4-3AFE-4602-BB20-1455AD9F6295}" type="datetimeFigureOut">
              <a:rPr lang="en-US"/>
              <a:pPr>
                <a:defRPr/>
              </a:pPr>
              <a:t>9/13/2017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1" hangingPunct="1">
              <a:defRPr sz="1300">
                <a:latin typeface="Arial" pitchFamily="34" charset="0"/>
                <a:cs typeface="Arial" pitchFamily="34"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eaLnBrk="1" hangingPunct="1">
              <a:defRPr sz="1300">
                <a:latin typeface="Arial" pitchFamily="34" charset="0"/>
                <a:cs typeface="Arial" pitchFamily="34" charset="0"/>
              </a:defRPr>
            </a:lvl1pPr>
          </a:lstStyle>
          <a:p>
            <a:pPr>
              <a:defRPr/>
            </a:pPr>
            <a:fld id="{F44314E7-4BBC-44C6-A51E-F92C7C86D91E}" type="slidenum">
              <a:rPr lang="en-US"/>
              <a:pPr>
                <a:defRPr/>
              </a:pPr>
              <a:t>‹#›</a:t>
            </a:fld>
            <a:endParaRPr lang="en-US"/>
          </a:p>
        </p:txBody>
      </p:sp>
    </p:spTree>
    <p:extLst>
      <p:ext uri="{BB962C8B-B14F-4D97-AF65-F5344CB8AC3E}">
        <p14:creationId xmlns:p14="http://schemas.microsoft.com/office/powerpoint/2010/main" val="1254278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defRPr sz="13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eaLnBrk="1" hangingPunct="1">
              <a:defRPr sz="1300">
                <a:latin typeface="Arial" pitchFamily="34" charset="0"/>
                <a:cs typeface="Arial" pitchFamily="34" charset="0"/>
              </a:defRPr>
            </a:lvl1pPr>
          </a:lstStyle>
          <a:p>
            <a:pPr>
              <a:defRPr/>
            </a:pPr>
            <a:fld id="{BBA745EA-E62E-43BC-8C70-1ECC6B837AC6}" type="datetimeFigureOut">
              <a:rPr lang="en-US"/>
              <a:pPr>
                <a:defRPr/>
              </a:pPr>
              <a:t>9/13/2017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eaLnBrk="1" hangingPunct="1">
              <a:defRPr sz="13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eaLnBrk="1" hangingPunct="1">
              <a:defRPr sz="1300">
                <a:latin typeface="Arial" pitchFamily="34" charset="0"/>
                <a:cs typeface="Arial" pitchFamily="34" charset="0"/>
              </a:defRPr>
            </a:lvl1pPr>
          </a:lstStyle>
          <a:p>
            <a:pPr>
              <a:defRPr/>
            </a:pPr>
            <a:fld id="{DD511A77-DB33-4C21-9B43-9ACDBD4C442B}" type="slidenum">
              <a:rPr lang="en-US"/>
              <a:pPr>
                <a:defRPr/>
              </a:pPr>
              <a:t>‹#›</a:t>
            </a:fld>
            <a:endParaRPr lang="en-US"/>
          </a:p>
        </p:txBody>
      </p:sp>
    </p:spTree>
    <p:extLst>
      <p:ext uri="{BB962C8B-B14F-4D97-AF65-F5344CB8AC3E}">
        <p14:creationId xmlns:p14="http://schemas.microsoft.com/office/powerpoint/2010/main" val="827655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developer.android.com/sdk/index.html" TargetMode="External"/><Relationship Id="rId13" Type="http://schemas.openxmlformats.org/officeDocument/2006/relationships/hyperlink" Target="http://sourceforge.net/projects/jsource/" TargetMode="External"/><Relationship Id="rId3" Type="http://schemas.openxmlformats.org/officeDocument/2006/relationships/hyperlink" Target="http://plugins.netbeans.org/plugin/52568" TargetMode="External"/><Relationship Id="rId7" Type="http://schemas.openxmlformats.org/officeDocument/2006/relationships/hyperlink" Target="https://www.jetbrains.com/idea/features/" TargetMode="External"/><Relationship Id="rId12" Type="http://schemas.openxmlformats.org/officeDocument/2006/relationships/hyperlink" Target="http://www.jgrasp.org/"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clipse.org/" TargetMode="External"/><Relationship Id="rId11" Type="http://schemas.openxmlformats.org/officeDocument/2006/relationships/hyperlink" Target="http://www.jedit.org/" TargetMode="External"/><Relationship Id="rId5" Type="http://schemas.openxmlformats.org/officeDocument/2006/relationships/hyperlink" Target="https://blog.idrsolutions.com/2013/09/netbeans-articles-index/" TargetMode="External"/><Relationship Id="rId15" Type="http://schemas.openxmlformats.org/officeDocument/2006/relationships/hyperlink" Target="http://www.drjava.org/" TargetMode="External"/><Relationship Id="rId10" Type="http://schemas.openxmlformats.org/officeDocument/2006/relationships/hyperlink" Target="http://www.bluej.org/" TargetMode="External"/><Relationship Id="rId4" Type="http://schemas.openxmlformats.org/officeDocument/2006/relationships/hyperlink" Target="https://blog.idrsolutions.com/2015/09/how-to-use-the-google-app-engine-with-the-netbeans-ide/" TargetMode="External"/><Relationship Id="rId9" Type="http://schemas.openxmlformats.org/officeDocument/2006/relationships/hyperlink" Target="http://www.nodeclipse.org/enide/studio/2014/" TargetMode="External"/><Relationship Id="rId14" Type="http://schemas.openxmlformats.org/officeDocument/2006/relationships/hyperlink" Target="http://www.oracle.com/technetwork/developer-tools/jdev/overview/index-094652.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DD511A77-DB33-4C21-9B43-9ACDBD4C442B}" type="slidenum">
              <a:rPr lang="en-US" smtClean="0"/>
              <a:pPr>
                <a:defRPr/>
              </a:pPr>
              <a:t>1</a:t>
            </a:fld>
            <a:endParaRPr lang="en-US"/>
          </a:p>
        </p:txBody>
      </p:sp>
    </p:spTree>
    <p:extLst>
      <p:ext uri="{BB962C8B-B14F-4D97-AF65-F5344CB8AC3E}">
        <p14:creationId xmlns:p14="http://schemas.microsoft.com/office/powerpoint/2010/main" val="379328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NetBeans is an open source Integrated Development Environment written in Java and is one of IDR Solutions’ </a:t>
            </a:r>
            <a:r>
              <a:rPr lang="en-US" dirty="0" err="1" smtClean="0"/>
              <a:t>favourite</a:t>
            </a:r>
            <a:r>
              <a:rPr lang="en-US" dirty="0" smtClean="0"/>
              <a:t> IDEs for Java coding.</a:t>
            </a:r>
          </a:p>
          <a:p>
            <a:r>
              <a:rPr lang="en-US" dirty="0" smtClean="0"/>
              <a:t>The NetBeans IDE supports development of all Java application types (Java SE, JavaFX, Java ME, web, EJB and mobile applications) out of the box. NetBeans is modular in design meaning it can be extended by third party developers who can create plugins for NetBeans to enhance functionality (</a:t>
            </a:r>
            <a:r>
              <a:rPr lang="en-US" dirty="0" smtClean="0">
                <a:hlinkClick r:id="rId3"/>
              </a:rPr>
              <a:t>Our PDF Plugin for NetBeans</a:t>
            </a:r>
            <a:r>
              <a:rPr lang="en-US" dirty="0" smtClean="0"/>
              <a:t> is a good example).</a:t>
            </a:r>
          </a:p>
          <a:p>
            <a:r>
              <a:rPr lang="en-US" dirty="0" smtClean="0"/>
              <a:t>The NetBeans IDE can be used to develop in Java, but also supports other languages, in particular PHP, C/C++, and HTML5.</a:t>
            </a:r>
          </a:p>
          <a:p>
            <a:r>
              <a:rPr lang="en-US" dirty="0" smtClean="0"/>
              <a:t>NetBeans features include an Ant-based project system, support for Maven, refactoring, version control (supporting CVS, Subversion, </a:t>
            </a:r>
            <a:r>
              <a:rPr lang="en-US" dirty="0" err="1" smtClean="0"/>
              <a:t>Git</a:t>
            </a:r>
            <a:r>
              <a:rPr lang="en-US" dirty="0" smtClean="0"/>
              <a:t>, Mercurial and </a:t>
            </a:r>
            <a:r>
              <a:rPr lang="en-US" dirty="0" err="1" smtClean="0"/>
              <a:t>Clearcase</a:t>
            </a:r>
            <a:r>
              <a:rPr lang="en-US" dirty="0" smtClean="0"/>
              <a:t>) and is also released under a dual license consisting of the Common Development and Distribution License (CDDL) v1.0 and the GNU General Public License (GPL) v2.</a:t>
            </a:r>
          </a:p>
          <a:p>
            <a:r>
              <a:rPr lang="en-US" dirty="0" smtClean="0"/>
              <a:t>NetBeans is cross-platform and runs on Microsoft Windows, Mac OS X, Linux, Solaris and other platforms supporting a compatible JVM.</a:t>
            </a:r>
          </a:p>
          <a:p>
            <a:r>
              <a:rPr lang="en-US" dirty="0" smtClean="0"/>
              <a:t>NetBeans can also be used for working with Cloud applications, this useful guide covers how to use the </a:t>
            </a:r>
            <a:r>
              <a:rPr lang="en-US" dirty="0" smtClean="0">
                <a:hlinkClick r:id="rId4"/>
              </a:rPr>
              <a:t>NetBeans IDE with the Google App Engine</a:t>
            </a:r>
            <a:r>
              <a:rPr lang="en-US" dirty="0" smtClean="0"/>
              <a:t>.</a:t>
            </a:r>
          </a:p>
          <a:p>
            <a:r>
              <a:rPr lang="en-US" dirty="0" smtClean="0"/>
              <a:t>If you would like to find out more about NetBeans we have a </a:t>
            </a:r>
            <a:r>
              <a:rPr lang="en-US" dirty="0" smtClean="0">
                <a:hlinkClick r:id="rId5"/>
              </a:rPr>
              <a:t>series of articles which includes lots of tips and tutorials</a:t>
            </a:r>
            <a:r>
              <a:rPr lang="en-US" dirty="0" smtClean="0"/>
              <a:t>.</a:t>
            </a:r>
          </a:p>
          <a:p>
            <a:r>
              <a:rPr lang="en-US" b="1" u="sng" dirty="0" smtClean="0">
                <a:effectLst/>
                <a:hlinkClick r:id="rId6"/>
              </a:rPr>
              <a:t>Eclipse</a:t>
            </a:r>
            <a:endParaRPr lang="en-US" b="1" dirty="0" smtClean="0"/>
          </a:p>
          <a:p>
            <a:r>
              <a:rPr lang="en-US" dirty="0" smtClean="0"/>
              <a:t>Eclipse is another free Java IDE for developers and programmers and it is mostly written in Java. Eclipse lets you create various cross platform Java applications for use on mobile, web, desktop and enterprise domains.</a:t>
            </a:r>
          </a:p>
          <a:p>
            <a:r>
              <a:rPr lang="en-US" dirty="0" smtClean="0"/>
              <a:t>Its main features include a Windows Builder, integration with Maven, </a:t>
            </a:r>
            <a:r>
              <a:rPr lang="en-US" dirty="0" err="1" smtClean="0"/>
              <a:t>Mylyn</a:t>
            </a:r>
            <a:r>
              <a:rPr lang="en-US" dirty="0" smtClean="0"/>
              <a:t>, XML editor, </a:t>
            </a:r>
            <a:r>
              <a:rPr lang="en-US" dirty="0" err="1" smtClean="0"/>
              <a:t>Git</a:t>
            </a:r>
            <a:r>
              <a:rPr lang="en-US" dirty="0" smtClean="0"/>
              <a:t> client, CVS client, </a:t>
            </a:r>
            <a:r>
              <a:rPr lang="en-US" dirty="0" err="1" smtClean="0"/>
              <a:t>PyDev</a:t>
            </a:r>
            <a:r>
              <a:rPr lang="en-US" dirty="0" smtClean="0"/>
              <a:t>,  and it contains a base workspace with an extensible plug-in system for customizing the IDE to suit your needs.  Through plugins you can develop applications in other programming languages some of which include C, C++, JavaScript,, Perl, PHP, Prolog, Python, R, Ruby (including Ruby on Rails framework), to name just a few.</a:t>
            </a:r>
          </a:p>
          <a:p>
            <a:r>
              <a:rPr lang="en-US" dirty="0" smtClean="0"/>
              <a:t>Eclipse is available under the Eclipse Public License and is available on Windows, Mac OS X and Linux.</a:t>
            </a:r>
          </a:p>
          <a:p>
            <a:r>
              <a:rPr lang="en-US" b="1" u="sng" dirty="0" smtClean="0">
                <a:effectLst/>
                <a:hlinkClick r:id="rId7"/>
              </a:rPr>
              <a:t>IntelliJ IDEA Community Edition</a:t>
            </a:r>
            <a:endParaRPr lang="en-US" b="1" dirty="0" smtClean="0"/>
          </a:p>
          <a:p>
            <a:r>
              <a:rPr lang="en-US" dirty="0" smtClean="0"/>
              <a:t>IntelliJ IDEA Community Edition is a free Java IDE (Integrated Development Environment) mainly used for Android app development, Scala, Groovy, Java SE and Java programming. It is lightweight in design and comes with useful features like JUnit testing, </a:t>
            </a:r>
            <a:r>
              <a:rPr lang="en-US" dirty="0" err="1" smtClean="0"/>
              <a:t>TestNG</a:t>
            </a:r>
            <a:r>
              <a:rPr lang="en-US" dirty="0" smtClean="0"/>
              <a:t>, debugging, code inspections, code completion, support for multiple refactoring, Maven build tools, ant, visual GUI builder and code editor for XML and Java.</a:t>
            </a:r>
          </a:p>
          <a:p>
            <a:r>
              <a:rPr lang="en-US" dirty="0" smtClean="0"/>
              <a:t>There are some features missing from the Community Edition but if you require more you can buy a license to unlock all the features.</a:t>
            </a:r>
          </a:p>
          <a:p>
            <a:r>
              <a:rPr lang="en-US" dirty="0" smtClean="0"/>
              <a:t>IntelliJ Idea Community Edition is </a:t>
            </a:r>
            <a:r>
              <a:rPr lang="en-US" dirty="0" err="1" smtClean="0"/>
              <a:t>is</a:t>
            </a:r>
            <a:r>
              <a:rPr lang="en-US" dirty="0" smtClean="0"/>
              <a:t> released under the Apache 2 License.</a:t>
            </a:r>
          </a:p>
          <a:p>
            <a:r>
              <a:rPr lang="en-US" b="1" u="sng" dirty="0" smtClean="0">
                <a:effectLst/>
                <a:hlinkClick r:id="rId8"/>
              </a:rPr>
              <a:t>Android Studio</a:t>
            </a:r>
            <a:endParaRPr lang="en-US" b="1" dirty="0" smtClean="0"/>
          </a:p>
          <a:p>
            <a:r>
              <a:rPr lang="en-US" dirty="0" smtClean="0"/>
              <a:t>Android Studio from Google is mainly designed for developing on the Android Platform. However it is capable of running and editing some Java code.</a:t>
            </a:r>
          </a:p>
          <a:p>
            <a:r>
              <a:rPr lang="en-US" dirty="0" smtClean="0"/>
              <a:t>Originally it was built on the IntelliJ IDEA Community Edition created by </a:t>
            </a:r>
            <a:r>
              <a:rPr lang="en-US" dirty="0" err="1" smtClean="0"/>
              <a:t>JetBrains</a:t>
            </a:r>
            <a:r>
              <a:rPr lang="en-US" dirty="0" smtClean="0"/>
              <a:t>, and features a Flexible </a:t>
            </a:r>
            <a:r>
              <a:rPr lang="en-US" dirty="0" err="1" smtClean="0"/>
              <a:t>Gradle</a:t>
            </a:r>
            <a:r>
              <a:rPr lang="en-US" dirty="0" smtClean="0"/>
              <a:t>-based build system, build variants and multiple APK generation, Expanded template support for Google Services and various device types, Rich layout editor with support for theme editing and Lint tools to catch performance, usability, version compatibility, and other problems.</a:t>
            </a:r>
          </a:p>
          <a:p>
            <a:r>
              <a:rPr lang="en-US" dirty="0" smtClean="0"/>
              <a:t>It also comes with </a:t>
            </a:r>
            <a:r>
              <a:rPr lang="en-US" dirty="0" err="1" smtClean="0"/>
              <a:t>ProGuard</a:t>
            </a:r>
            <a:r>
              <a:rPr lang="en-US" dirty="0" smtClean="0"/>
              <a:t> and app-signing capabilities and also features Built-in support for Google Cloud Platform and projects can be configured to use Java Development Kit (JDK) 6 or JDK 7.</a:t>
            </a:r>
          </a:p>
          <a:p>
            <a:r>
              <a:rPr lang="en-US" dirty="0" smtClean="0"/>
              <a:t>Android Studio is freely available under the Apache License 2.0</a:t>
            </a:r>
            <a:r>
              <a:rPr lang="en-US" i="1" dirty="0" smtClean="0"/>
              <a:t> </a:t>
            </a:r>
            <a:r>
              <a:rPr lang="en-US" dirty="0" smtClean="0"/>
              <a:t>and it is available for download on Windows, Mac OS X and Linux and replaced Eclipse as Google’s primary IDE for native Android application development.</a:t>
            </a:r>
          </a:p>
          <a:p>
            <a:r>
              <a:rPr lang="en-US" b="1" u="sng" dirty="0" err="1" smtClean="0">
                <a:effectLst/>
                <a:hlinkClick r:id="rId9"/>
              </a:rPr>
              <a:t>Enide</a:t>
            </a:r>
            <a:r>
              <a:rPr lang="en-US" b="1" u="sng" dirty="0" smtClean="0">
                <a:effectLst/>
                <a:hlinkClick r:id="rId9"/>
              </a:rPr>
              <a:t> Studio 2014</a:t>
            </a:r>
            <a:endParaRPr lang="en-US" b="1" dirty="0" smtClean="0"/>
          </a:p>
          <a:p>
            <a:r>
              <a:rPr lang="en-US" dirty="0" err="1" smtClean="0"/>
              <a:t>Enide</a:t>
            </a:r>
            <a:r>
              <a:rPr lang="en-US" dirty="0" smtClean="0"/>
              <a:t> Studio 2014 (version 0.11-preview) was initially released as a stand-alone product for all operating systems. However later changes saw it develop a Tool Suite for Node.js, JavaScript and Java Development which is available from the Eclipse plugin store and from the main website.</a:t>
            </a:r>
          </a:p>
          <a:p>
            <a:r>
              <a:rPr lang="en-US" dirty="0" err="1" smtClean="0"/>
              <a:t>Enide</a:t>
            </a:r>
            <a:r>
              <a:rPr lang="en-US" dirty="0" smtClean="0"/>
              <a:t> Studio 2014 Plugin includes:</a:t>
            </a:r>
            <a:br>
              <a:rPr lang="en-US" dirty="0" smtClean="0"/>
            </a:br>
            <a:r>
              <a:rPr lang="en-US" dirty="0" smtClean="0"/>
              <a:t>– </a:t>
            </a:r>
            <a:r>
              <a:rPr lang="en-US" dirty="0" err="1" smtClean="0"/>
              <a:t>Nodeclipse</a:t>
            </a:r>
            <a:r>
              <a:rPr lang="en-US" dirty="0" smtClean="0"/>
              <a:t> 0.17, – Chrome Development Tools, AngularJS for Eclipse, </a:t>
            </a:r>
            <a:r>
              <a:rPr lang="en-US" dirty="0" err="1" smtClean="0"/>
              <a:t>TernIDE</a:t>
            </a:r>
            <a:r>
              <a:rPr lang="en-US" dirty="0" smtClean="0"/>
              <a:t>, Eclipse WTP </a:t>
            </a:r>
            <a:r>
              <a:rPr lang="en-US" dirty="0" err="1" smtClean="0"/>
              <a:t>WebResources</a:t>
            </a:r>
            <a:r>
              <a:rPr lang="en-US" dirty="0" smtClean="0"/>
              <a:t>, TCF Terminals, </a:t>
            </a:r>
            <a:r>
              <a:rPr lang="en-US" dirty="0" err="1" smtClean="0"/>
              <a:t>MarkDown</a:t>
            </a:r>
            <a:r>
              <a:rPr lang="en-US" dirty="0" smtClean="0"/>
              <a:t> (*.md) Editor, – GitHub Flavored Markdown (GFM) Viewer, various themes, </a:t>
            </a:r>
            <a:r>
              <a:rPr lang="en-US" dirty="0" err="1" smtClean="0"/>
              <a:t>Nodeclipse</a:t>
            </a:r>
            <a:r>
              <a:rPr lang="en-US" dirty="0" smtClean="0"/>
              <a:t> </a:t>
            </a:r>
            <a:r>
              <a:rPr lang="en-US" dirty="0" err="1" smtClean="0"/>
              <a:t>EditBox</a:t>
            </a:r>
            <a:r>
              <a:rPr lang="en-US" dirty="0" smtClean="0"/>
              <a:t>, </a:t>
            </a:r>
            <a:r>
              <a:rPr lang="en-US" dirty="0" err="1" smtClean="0"/>
              <a:t>RestClient</a:t>
            </a:r>
            <a:r>
              <a:rPr lang="en-US" dirty="0" smtClean="0"/>
              <a:t> Tool.  </a:t>
            </a:r>
            <a:r>
              <a:rPr lang="en-US" dirty="0" err="1" smtClean="0"/>
              <a:t>StartExplorer</a:t>
            </a:r>
            <a:r>
              <a:rPr lang="en-US" dirty="0" smtClean="0"/>
              <a:t>, </a:t>
            </a:r>
            <a:r>
              <a:rPr lang="en-US" dirty="0" err="1" smtClean="0"/>
              <a:t>Git</a:t>
            </a:r>
            <a:r>
              <a:rPr lang="en-US" dirty="0" smtClean="0"/>
              <a:t> Add-on, Maven, </a:t>
            </a:r>
            <a:r>
              <a:rPr lang="en-US" dirty="0" err="1" smtClean="0"/>
              <a:t>Gradle</a:t>
            </a:r>
            <a:r>
              <a:rPr lang="en-US" dirty="0" smtClean="0"/>
              <a:t> integration, Minimalist Jade Editor and more..</a:t>
            </a:r>
          </a:p>
          <a:p>
            <a:r>
              <a:rPr lang="en-US" b="1" u="sng" dirty="0" err="1" smtClean="0">
                <a:effectLst/>
                <a:hlinkClick r:id="rId10"/>
              </a:rPr>
              <a:t>BlueJ</a:t>
            </a:r>
            <a:endParaRPr lang="en-US" b="1" dirty="0" smtClean="0"/>
          </a:p>
          <a:p>
            <a:r>
              <a:rPr lang="en-US" dirty="0" err="1" smtClean="0"/>
              <a:t>BlueJ</a:t>
            </a:r>
            <a:r>
              <a:rPr lang="en-US" dirty="0" smtClean="0"/>
              <a:t> is an integrated development environment (IDE) for the Java programming language. It has been mainly developed for educational purposes, but is also suitable for those who wish to do small-scale software development. It runs with the help of a JDK (Java Development Kit).</a:t>
            </a:r>
          </a:p>
          <a:p>
            <a:r>
              <a:rPr lang="en-US" dirty="0" err="1" smtClean="0"/>
              <a:t>BlueJ</a:t>
            </a:r>
            <a:r>
              <a:rPr lang="en-US" dirty="0" smtClean="0"/>
              <a:t> is mainly developed for the teaching of object-oriented programming, and its design differs from other development environments as a result.</a:t>
            </a:r>
          </a:p>
          <a:p>
            <a:r>
              <a:rPr lang="en-US" dirty="0" smtClean="0"/>
              <a:t>The main screen graphically shows the class structure of an application under development and objects can be interactively created and tested. This interaction facility, combined with a clean, simple user interface, allows easy experimentation with objects under development and this allows beginners to get started more quickly, and without being overwhelmed.</a:t>
            </a:r>
          </a:p>
          <a:p>
            <a:r>
              <a:rPr lang="en-US" dirty="0" smtClean="0"/>
              <a:t>Newbie users can check values and call methods on them, pass them as parameters and more and Java expressions can be invoked without compiling meaning </a:t>
            </a:r>
            <a:r>
              <a:rPr lang="en-US" dirty="0" err="1" smtClean="0"/>
              <a:t>BlueJ</a:t>
            </a:r>
            <a:r>
              <a:rPr lang="en-US" dirty="0" smtClean="0"/>
              <a:t> is a powerful graphical shell/REPL for Java.</a:t>
            </a:r>
          </a:p>
          <a:p>
            <a:r>
              <a:rPr lang="en-US" dirty="0" smtClean="0"/>
              <a:t>The </a:t>
            </a:r>
            <a:r>
              <a:rPr lang="en-US" dirty="0" err="1" smtClean="0"/>
              <a:t>BlueJ</a:t>
            </a:r>
            <a:r>
              <a:rPr lang="en-US" dirty="0" smtClean="0"/>
              <a:t> project is free and open source software, licensed under GNU GPL with the </a:t>
            </a:r>
            <a:r>
              <a:rPr lang="en-US" dirty="0" err="1" smtClean="0"/>
              <a:t>classpath</a:t>
            </a:r>
            <a:r>
              <a:rPr lang="en-US" dirty="0" smtClean="0"/>
              <a:t> exception and there are popular textbooks designed for teaching introductory university/college courses with </a:t>
            </a:r>
            <a:r>
              <a:rPr lang="en-US" dirty="0" err="1" smtClean="0"/>
              <a:t>BlueJ</a:t>
            </a:r>
            <a:r>
              <a:rPr lang="en-US" dirty="0" smtClean="0"/>
              <a:t>, and a site full of teaching resources and is also can run on Windows, Mac OS X, Linux and other platforms which run Java. It can also run without installation from a USB stick.</a:t>
            </a:r>
          </a:p>
          <a:p>
            <a:r>
              <a:rPr lang="en-US" b="1" u="sng" dirty="0" err="1" smtClean="0">
                <a:effectLst/>
                <a:hlinkClick r:id="rId11"/>
              </a:rPr>
              <a:t>jEdit</a:t>
            </a:r>
            <a:endParaRPr lang="en-US" b="1" dirty="0" smtClean="0"/>
          </a:p>
          <a:p>
            <a:r>
              <a:rPr lang="en-US" dirty="0" err="1" smtClean="0"/>
              <a:t>jEdit</a:t>
            </a:r>
            <a:r>
              <a:rPr lang="en-US" dirty="0" smtClean="0"/>
              <a:t> is a text editor with hundreds (counting the time developing plugins) of person-years of development behind it. Most people argue where </a:t>
            </a:r>
            <a:r>
              <a:rPr lang="en-US" dirty="0" err="1" smtClean="0"/>
              <a:t>jEdit</a:t>
            </a:r>
            <a:r>
              <a:rPr lang="en-US" dirty="0" smtClean="0"/>
              <a:t> beats many expensive development tools for features and ease of use is that the </a:t>
            </a:r>
            <a:r>
              <a:rPr lang="en-US" dirty="0" err="1" smtClean="0"/>
              <a:t>jEdit</a:t>
            </a:r>
            <a:r>
              <a:rPr lang="en-US" dirty="0" smtClean="0"/>
              <a:t> core comes with a built-in macro language; an extensible plugin architecture. Hundreds of macros and plugins are available.</a:t>
            </a:r>
          </a:p>
          <a:p>
            <a:r>
              <a:rPr lang="en-US" dirty="0" smtClean="0"/>
              <a:t>There is also an auto indent function, and syntax highlighting for more than 200 languages, support for a large number of character encodings including UTF8 and Unicode, folding for selectively hiding regions of text, Word wrap, and more.</a:t>
            </a:r>
          </a:p>
          <a:p>
            <a:r>
              <a:rPr lang="en-US" dirty="0" smtClean="0"/>
              <a:t>It can also  be used for source code editing, search and replacing, file management. </a:t>
            </a:r>
            <a:r>
              <a:rPr lang="en-US" dirty="0" err="1" smtClean="0"/>
              <a:t>jEdit</a:t>
            </a:r>
            <a:r>
              <a:rPr lang="en-US" dirty="0" smtClean="0"/>
              <a:t> is written in Java, so it runs on Mac OS X, OS/2, Unix, VMS and Windows, and it is released as free software with full source code, provided under the terms of the GPL 2.0.</a:t>
            </a:r>
          </a:p>
          <a:p>
            <a:r>
              <a:rPr lang="en-US" b="1" u="sng" dirty="0" err="1" smtClean="0">
                <a:effectLst/>
                <a:hlinkClick r:id="rId12"/>
              </a:rPr>
              <a:t>jGRASP</a:t>
            </a:r>
            <a:endParaRPr lang="en-US" b="1" dirty="0" smtClean="0"/>
          </a:p>
          <a:p>
            <a:r>
              <a:rPr lang="en-US" dirty="0" err="1" smtClean="0"/>
              <a:t>jGRASP</a:t>
            </a:r>
            <a:r>
              <a:rPr lang="en-US" dirty="0" smtClean="0"/>
              <a:t> is a lightweight IDE primarily created for automatic generation of software visualizations to improve the comprehensibility of software. It is capable of producing static visualizations of source code structure and visualizations of data structures at runtime and </a:t>
            </a:r>
            <a:r>
              <a:rPr lang="en-US" dirty="0" err="1" smtClean="0"/>
              <a:t>jGRASP</a:t>
            </a:r>
            <a:r>
              <a:rPr lang="en-US" dirty="0" smtClean="0"/>
              <a:t> produces Control Structure Diagrams (CSDs) for Java, C, C++, Objective-C, Python, Ada, and VHDL; Complexity Profile Graphs (CPGs) for Java and Ada; UML class diagrams for Java; and has dynamic object viewers and a viewer canvas that work in conjunction with an integrated debugger and workbench for Java.</a:t>
            </a:r>
          </a:p>
          <a:p>
            <a:r>
              <a:rPr lang="en-US" dirty="0" smtClean="0"/>
              <a:t>The viewers have a built in feature that allows it to identify data structures which allows it to recognize objects that represent traditional data structures such as stacks, queues, linked lists, binary trees, and hash tables and display this appropriately.</a:t>
            </a:r>
          </a:p>
          <a:p>
            <a:r>
              <a:rPr lang="en-US" dirty="0" err="1" smtClean="0"/>
              <a:t>jGRASP</a:t>
            </a:r>
            <a:r>
              <a:rPr lang="en-US" dirty="0" smtClean="0"/>
              <a:t> is implemented in Java and was developed by the Department of Computer Science and Software Engineering in the Samuel </a:t>
            </a:r>
            <a:r>
              <a:rPr lang="en-US" dirty="0" err="1" smtClean="0"/>
              <a:t>Ginn</a:t>
            </a:r>
            <a:r>
              <a:rPr lang="en-US" dirty="0" smtClean="0"/>
              <a:t> College of Engineering at Auburn University.</a:t>
            </a:r>
          </a:p>
          <a:p>
            <a:r>
              <a:rPr lang="en-US" dirty="0" smtClean="0"/>
              <a:t>It can run on any platform that can run a Java Virtual Machine (Java version 1.5 or higher). At present the </a:t>
            </a:r>
            <a:r>
              <a:rPr lang="en-US" dirty="0" err="1" smtClean="0"/>
              <a:t>jGRASP</a:t>
            </a:r>
            <a:r>
              <a:rPr lang="en-US" dirty="0" smtClean="0"/>
              <a:t> web site offers downloads for Windows, Mac OS, and as a generic ZIP file suitable for Linux and other systems.</a:t>
            </a:r>
          </a:p>
          <a:p>
            <a:r>
              <a:rPr lang="en-US" b="1" u="sng" dirty="0" err="1" smtClean="0">
                <a:effectLst/>
                <a:hlinkClick r:id="rId13"/>
              </a:rPr>
              <a:t>JSource</a:t>
            </a:r>
            <a:endParaRPr lang="en-US" b="1" dirty="0" smtClean="0"/>
          </a:p>
          <a:p>
            <a:r>
              <a:rPr lang="en-US" dirty="0" err="1" smtClean="0"/>
              <a:t>JSource</a:t>
            </a:r>
            <a:r>
              <a:rPr lang="en-US" dirty="0" smtClean="0"/>
              <a:t> is a free Java IDE and is a good option for Java developers and programmers.</a:t>
            </a:r>
          </a:p>
          <a:p>
            <a:r>
              <a:rPr lang="en-US" dirty="0" smtClean="0"/>
              <a:t>It is useful for creating cross-platform Java applications for various domains and is extremely lightweight. You can use </a:t>
            </a:r>
            <a:r>
              <a:rPr lang="en-US" dirty="0" err="1" smtClean="0"/>
              <a:t>JSource</a:t>
            </a:r>
            <a:r>
              <a:rPr lang="en-US" dirty="0" smtClean="0"/>
              <a:t> to run, compile, edit and create Java files. Its main features are syntax highlighting for multiple languages and Java Swing components. In version  2.0 of </a:t>
            </a:r>
            <a:r>
              <a:rPr lang="en-US" dirty="0" err="1" smtClean="0"/>
              <a:t>JSource</a:t>
            </a:r>
            <a:r>
              <a:rPr lang="en-US" dirty="0" smtClean="0"/>
              <a:t> you can use </a:t>
            </a:r>
            <a:r>
              <a:rPr lang="en-US" dirty="0" err="1" smtClean="0"/>
              <a:t>jEdit</a:t>
            </a:r>
            <a:r>
              <a:rPr lang="en-US" dirty="0" smtClean="0"/>
              <a:t> syntax packages and can incorporate other open source Java tools used for rapid development. These tools have been modified to work with the core </a:t>
            </a:r>
            <a:r>
              <a:rPr lang="en-US" dirty="0" err="1" smtClean="0"/>
              <a:t>JSource</a:t>
            </a:r>
            <a:r>
              <a:rPr lang="en-US" dirty="0" smtClean="0"/>
              <a:t> structure.</a:t>
            </a:r>
          </a:p>
          <a:p>
            <a:r>
              <a:rPr lang="en-US" dirty="0" err="1" smtClean="0"/>
              <a:t>JSource</a:t>
            </a:r>
            <a:r>
              <a:rPr lang="en-US" dirty="0" smtClean="0"/>
              <a:t> is available under a GNU General Public License version 2.0 (GPLv2).</a:t>
            </a:r>
          </a:p>
          <a:p>
            <a:r>
              <a:rPr lang="en-US" b="1" u="sng" dirty="0" err="1" smtClean="0">
                <a:effectLst/>
                <a:hlinkClick r:id="rId14"/>
              </a:rPr>
              <a:t>JDeveloper</a:t>
            </a:r>
            <a:endParaRPr lang="en-US" b="1" dirty="0" smtClean="0"/>
          </a:p>
          <a:p>
            <a:r>
              <a:rPr lang="en-US" dirty="0" err="1" smtClean="0"/>
              <a:t>JDeveloper</a:t>
            </a:r>
            <a:r>
              <a:rPr lang="en-US" dirty="0" smtClean="0"/>
              <a:t> is an IDE supplied by the Oracle Corporation and released as freeware. It offers various features for development in Java, XML, SQL and PL/SQL, HTML, JavaScript, BPEL and PHP. </a:t>
            </a:r>
            <a:r>
              <a:rPr lang="en-US" dirty="0" err="1" smtClean="0"/>
              <a:t>JDeveloper</a:t>
            </a:r>
            <a:r>
              <a:rPr lang="en-US" dirty="0" smtClean="0"/>
              <a:t> can be used for coding, debugging, optimization and profiling to deploying. </a:t>
            </a:r>
            <a:r>
              <a:rPr lang="en-US" dirty="0" err="1" smtClean="0"/>
              <a:t>JDeveloper</a:t>
            </a:r>
            <a:r>
              <a:rPr lang="en-US" dirty="0" smtClean="0"/>
              <a:t> integrates with the Oracle Application Development Framework (Oracle ADF) – an end-to-end Java EE-based framework that further simplifies application development.</a:t>
            </a:r>
          </a:p>
          <a:p>
            <a:r>
              <a:rPr lang="en-US" dirty="0" err="1" smtClean="0"/>
              <a:t>JDeveloper</a:t>
            </a:r>
            <a:r>
              <a:rPr lang="en-US" dirty="0" smtClean="0"/>
              <a:t> comes in 3 flavors which include the Java Edition, J2EE edition and Studio Edition which comes with a whole different set of features.</a:t>
            </a:r>
          </a:p>
          <a:p>
            <a:r>
              <a:rPr lang="en-US" dirty="0" smtClean="0"/>
              <a:t>In terms of the Java Edition what is included out of the box is Java SE 6 Support, Code Editor, Code Navigation, Refactoring, compatibility with </a:t>
            </a:r>
            <a:r>
              <a:rPr lang="en-US" dirty="0" err="1" smtClean="0"/>
              <a:t>Swing,Unit</a:t>
            </a:r>
            <a:r>
              <a:rPr lang="en-US" dirty="0" smtClean="0"/>
              <a:t> Testing, Version Control, Auditing &amp; </a:t>
            </a:r>
            <a:r>
              <a:rPr lang="en-US" dirty="0" err="1" smtClean="0"/>
              <a:t>Metrics,Debugging</a:t>
            </a:r>
            <a:r>
              <a:rPr lang="en-US" dirty="0" smtClean="0"/>
              <a:t>, </a:t>
            </a:r>
            <a:r>
              <a:rPr lang="en-US" dirty="0" err="1" smtClean="0"/>
              <a:t>Profiling,Ant</a:t>
            </a:r>
            <a:r>
              <a:rPr lang="en-US" dirty="0" smtClean="0"/>
              <a:t> Support, Maven </a:t>
            </a:r>
            <a:r>
              <a:rPr lang="en-US" dirty="0" err="1" smtClean="0"/>
              <a:t>Support,XML</a:t>
            </a:r>
            <a:r>
              <a:rPr lang="en-US" dirty="0" smtClean="0"/>
              <a:t> Support and Open API &amp; Extensions.</a:t>
            </a:r>
          </a:p>
          <a:p>
            <a:r>
              <a:rPr lang="en-US" dirty="0" smtClean="0"/>
              <a:t>The same IDE platform also serves as the basis of another Oracle product, SQL Developer.</a:t>
            </a:r>
          </a:p>
          <a:p>
            <a:r>
              <a:rPr lang="en-US" b="1" u="sng" dirty="0" err="1" smtClean="0">
                <a:effectLst/>
                <a:hlinkClick r:id="rId15"/>
              </a:rPr>
              <a:t>DrJava</a:t>
            </a:r>
            <a:endParaRPr lang="en-US" b="1" dirty="0" smtClean="0"/>
          </a:p>
          <a:p>
            <a:r>
              <a:rPr lang="en-US" dirty="0" err="1" smtClean="0"/>
              <a:t>DrJava</a:t>
            </a:r>
            <a:r>
              <a:rPr lang="en-US" dirty="0" smtClean="0"/>
              <a:t> is an extremely lightweight development environment that can be used for writing Java programs. It has been designed primarily for students, and provides an intuitive interface and the ability to interactively evaluate Java code.</a:t>
            </a:r>
          </a:p>
          <a:p>
            <a:r>
              <a:rPr lang="en-US" dirty="0" smtClean="0"/>
              <a:t>Its main feature are for it to be used as a unit testing tool, a source level debugger, an interactive pane for evaluating text of the program, intelligent program editor and can be used for more depending on your requirements.</a:t>
            </a:r>
            <a:br>
              <a:rPr lang="en-US" dirty="0" smtClean="0"/>
            </a:br>
            <a:r>
              <a:rPr lang="en-US" dirty="0" smtClean="0"/>
              <a:t>It is available for free under the BSD License, and it is under active development by the </a:t>
            </a:r>
            <a:r>
              <a:rPr lang="en-US" dirty="0" err="1" smtClean="0"/>
              <a:t>JavaPLT</a:t>
            </a:r>
            <a:r>
              <a:rPr lang="en-US" dirty="0" smtClean="0"/>
              <a:t> group at Rice University.</a:t>
            </a:r>
          </a:p>
          <a:p>
            <a:r>
              <a:rPr lang="en-US" dirty="0" smtClean="0"/>
              <a:t>Hopefully you’ve found this guide on the best IDE’s for Programming, developing and coding Java useful.</a:t>
            </a:r>
          </a:p>
        </p:txBody>
      </p:sp>
      <p:sp>
        <p:nvSpPr>
          <p:cNvPr id="4" name="Slide Number Placeholder 3"/>
          <p:cNvSpPr>
            <a:spLocks noGrp="1"/>
          </p:cNvSpPr>
          <p:nvPr>
            <p:ph type="sldNum" sz="quarter" idx="10"/>
          </p:nvPr>
        </p:nvSpPr>
        <p:spPr/>
        <p:txBody>
          <a:bodyPr/>
          <a:lstStyle/>
          <a:p>
            <a:pPr>
              <a:defRPr/>
            </a:pPr>
            <a:fld id="{DD511A77-DB33-4C21-9B43-9ACDBD4C442B}" type="slidenum">
              <a:rPr lang="en-US" smtClean="0"/>
              <a:pPr>
                <a:defRPr/>
              </a:pPr>
              <a:t>17</a:t>
            </a:fld>
            <a:endParaRPr lang="en-US"/>
          </a:p>
        </p:txBody>
      </p:sp>
    </p:spTree>
    <p:extLst>
      <p:ext uri="{BB962C8B-B14F-4D97-AF65-F5344CB8AC3E}">
        <p14:creationId xmlns:p14="http://schemas.microsoft.com/office/powerpoint/2010/main" val="160033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22D9CBF7-B1F5-4014-B8CC-A3C4912F3533}" type="datetime1">
              <a:rPr lang="en-US" smtClean="0"/>
              <a:t>9/13/2017</a:t>
            </a:fld>
            <a:endParaRPr lang="en-US"/>
          </a:p>
        </p:txBody>
      </p:sp>
      <p:sp>
        <p:nvSpPr>
          <p:cNvPr id="5" name="Footer Placeholder 4"/>
          <p:cNvSpPr>
            <a:spLocks noGrp="1"/>
          </p:cNvSpPr>
          <p:nvPr>
            <p:ph type="ftr" sz="quarter" idx="11"/>
          </p:nvPr>
        </p:nvSpPr>
        <p:spPr/>
        <p:txBody>
          <a:bodyPr/>
          <a:lstStyle/>
          <a:p>
            <a:pPr>
              <a:defRPr/>
            </a:pPr>
            <a:r>
              <a:rPr lang="vi-VN" smtClean="0"/>
              <a:t>SE114 - Nhập môn ứng dụng di động</a:t>
            </a:r>
            <a:endParaRPr lang="vi-VN"/>
          </a:p>
        </p:txBody>
      </p:sp>
      <p:sp>
        <p:nvSpPr>
          <p:cNvPr id="6" name="Slide Number Placeholder 5"/>
          <p:cNvSpPr>
            <a:spLocks noGrp="1"/>
          </p:cNvSpPr>
          <p:nvPr>
            <p:ph type="sldNum" sz="quarter" idx="12"/>
          </p:nvPr>
        </p:nvSpPr>
        <p:spPr/>
        <p:txBody>
          <a:bodyPr/>
          <a:lstStyle/>
          <a:p>
            <a:pPr>
              <a:defRPr/>
            </a:pPr>
            <a:fld id="{3B1FEFD5-83E4-49C7-BF9B-472C64BF58E9}" type="slidenum">
              <a:rPr lang="en-US" smtClean="0"/>
              <a:pPr>
                <a:defRPr/>
              </a:pPr>
              <a:t>‹#›</a:t>
            </a:fld>
            <a:endParaRPr lang="en-US"/>
          </a:p>
        </p:txBody>
      </p:sp>
    </p:spTree>
    <p:extLst>
      <p:ext uri="{BB962C8B-B14F-4D97-AF65-F5344CB8AC3E}">
        <p14:creationId xmlns:p14="http://schemas.microsoft.com/office/powerpoint/2010/main" val="373720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DFC86BB-C042-4772-B389-ABECDA7F41F8}" type="datetime1">
              <a:rPr lang="en-US" smtClean="0"/>
              <a:t>9/13/2017</a:t>
            </a:fld>
            <a:endParaRPr lang="en-US"/>
          </a:p>
        </p:txBody>
      </p:sp>
      <p:sp>
        <p:nvSpPr>
          <p:cNvPr id="5" name="Footer Placeholder 4"/>
          <p:cNvSpPr>
            <a:spLocks noGrp="1"/>
          </p:cNvSpPr>
          <p:nvPr>
            <p:ph type="ftr" sz="quarter" idx="11"/>
          </p:nvPr>
        </p:nvSpPr>
        <p:spPr/>
        <p:txBody>
          <a:bodyPr/>
          <a:lstStyle/>
          <a:p>
            <a:pPr>
              <a:defRPr/>
            </a:pPr>
            <a:r>
              <a:rPr lang="vi-VN" smtClean="0"/>
              <a:t>SE114 - Nhập môn ứng dụng di động</a:t>
            </a:r>
            <a:endParaRPr lang="vi-VN"/>
          </a:p>
        </p:txBody>
      </p:sp>
      <p:sp>
        <p:nvSpPr>
          <p:cNvPr id="6" name="Slide Number Placeholder 5"/>
          <p:cNvSpPr>
            <a:spLocks noGrp="1"/>
          </p:cNvSpPr>
          <p:nvPr>
            <p:ph type="sldNum" sz="quarter" idx="12"/>
          </p:nvPr>
        </p:nvSpPr>
        <p:spPr/>
        <p:txBody>
          <a:bodyPr/>
          <a:lstStyle/>
          <a:p>
            <a:pPr>
              <a:defRPr/>
            </a:pPr>
            <a:fld id="{2CFFAC8E-1A9A-408B-9B30-B590F0F72836}" type="slidenum">
              <a:rPr lang="en-US" smtClean="0"/>
              <a:pPr>
                <a:defRPr/>
              </a:pPr>
              <a:t>‹#›</a:t>
            </a:fld>
            <a:endParaRPr lang="en-US"/>
          </a:p>
        </p:txBody>
      </p:sp>
    </p:spTree>
    <p:extLst>
      <p:ext uri="{BB962C8B-B14F-4D97-AF65-F5344CB8AC3E}">
        <p14:creationId xmlns:p14="http://schemas.microsoft.com/office/powerpoint/2010/main" val="295570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E231B17-F0D0-473C-B65D-FA363521F1FF}" type="datetime1">
              <a:rPr lang="en-US" smtClean="0"/>
              <a:t>9/13/2017</a:t>
            </a:fld>
            <a:endParaRPr lang="en-US"/>
          </a:p>
        </p:txBody>
      </p:sp>
      <p:sp>
        <p:nvSpPr>
          <p:cNvPr id="5" name="Footer Placeholder 4"/>
          <p:cNvSpPr>
            <a:spLocks noGrp="1"/>
          </p:cNvSpPr>
          <p:nvPr>
            <p:ph type="ftr" sz="quarter" idx="11"/>
          </p:nvPr>
        </p:nvSpPr>
        <p:spPr/>
        <p:txBody>
          <a:bodyPr/>
          <a:lstStyle/>
          <a:p>
            <a:pPr>
              <a:defRPr/>
            </a:pPr>
            <a:r>
              <a:rPr lang="vi-VN" smtClean="0"/>
              <a:t>SE114 - Nhập môn ứng dụng di động</a:t>
            </a:r>
            <a:endParaRPr lang="vi-VN"/>
          </a:p>
        </p:txBody>
      </p:sp>
      <p:sp>
        <p:nvSpPr>
          <p:cNvPr id="6" name="Slide Number Placeholder 5"/>
          <p:cNvSpPr>
            <a:spLocks noGrp="1"/>
          </p:cNvSpPr>
          <p:nvPr>
            <p:ph type="sldNum" sz="quarter" idx="12"/>
          </p:nvPr>
        </p:nvSpPr>
        <p:spPr/>
        <p:txBody>
          <a:bodyPr/>
          <a:lstStyle/>
          <a:p>
            <a:pPr>
              <a:defRPr/>
            </a:pPr>
            <a:fld id="{2CFFAC8E-1A9A-408B-9B30-B590F0F72836}"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1437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2F84D86-2CB6-402A-A79F-5BF77206F3A7}" type="datetime1">
              <a:rPr lang="en-US" smtClean="0"/>
              <a:t>9/13/2017</a:t>
            </a:fld>
            <a:endParaRPr lang="en-US"/>
          </a:p>
        </p:txBody>
      </p:sp>
      <p:sp>
        <p:nvSpPr>
          <p:cNvPr id="5" name="Footer Placeholder 4"/>
          <p:cNvSpPr>
            <a:spLocks noGrp="1"/>
          </p:cNvSpPr>
          <p:nvPr>
            <p:ph type="ftr" sz="quarter" idx="11"/>
          </p:nvPr>
        </p:nvSpPr>
        <p:spPr/>
        <p:txBody>
          <a:bodyPr/>
          <a:lstStyle/>
          <a:p>
            <a:pPr>
              <a:defRPr/>
            </a:pPr>
            <a:r>
              <a:rPr lang="vi-VN" smtClean="0"/>
              <a:t>SE114 - Nhập môn ứng dụng di động</a:t>
            </a:r>
            <a:endParaRPr lang="vi-VN"/>
          </a:p>
        </p:txBody>
      </p:sp>
      <p:sp>
        <p:nvSpPr>
          <p:cNvPr id="6" name="Slide Number Placeholder 5"/>
          <p:cNvSpPr>
            <a:spLocks noGrp="1"/>
          </p:cNvSpPr>
          <p:nvPr>
            <p:ph type="sldNum" sz="quarter" idx="12"/>
          </p:nvPr>
        </p:nvSpPr>
        <p:spPr/>
        <p:txBody>
          <a:bodyPr/>
          <a:lstStyle/>
          <a:p>
            <a:pPr>
              <a:defRPr/>
            </a:pPr>
            <a:fld id="{2CFFAC8E-1A9A-408B-9B30-B590F0F72836}" type="slidenum">
              <a:rPr lang="en-US" smtClean="0"/>
              <a:pPr>
                <a:defRPr/>
              </a:pPr>
              <a:t>‹#›</a:t>
            </a:fld>
            <a:endParaRPr lang="en-US"/>
          </a:p>
        </p:txBody>
      </p:sp>
    </p:spTree>
    <p:extLst>
      <p:ext uri="{BB962C8B-B14F-4D97-AF65-F5344CB8AC3E}">
        <p14:creationId xmlns:p14="http://schemas.microsoft.com/office/powerpoint/2010/main" val="3681342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01BE000-3D7C-4C7D-B9DB-FAC06DA6ADF0}" type="datetime1">
              <a:rPr lang="en-US" smtClean="0"/>
              <a:t>9/13/2017</a:t>
            </a:fld>
            <a:endParaRPr lang="en-US"/>
          </a:p>
        </p:txBody>
      </p:sp>
      <p:sp>
        <p:nvSpPr>
          <p:cNvPr id="5" name="Footer Placeholder 4"/>
          <p:cNvSpPr>
            <a:spLocks noGrp="1"/>
          </p:cNvSpPr>
          <p:nvPr>
            <p:ph type="ftr" sz="quarter" idx="11"/>
          </p:nvPr>
        </p:nvSpPr>
        <p:spPr/>
        <p:txBody>
          <a:bodyPr/>
          <a:lstStyle/>
          <a:p>
            <a:pPr>
              <a:defRPr/>
            </a:pPr>
            <a:r>
              <a:rPr lang="vi-VN" smtClean="0"/>
              <a:t>SE114 - Nhập môn ứng dụng di động</a:t>
            </a:r>
            <a:endParaRPr lang="vi-VN"/>
          </a:p>
        </p:txBody>
      </p:sp>
      <p:sp>
        <p:nvSpPr>
          <p:cNvPr id="6" name="Slide Number Placeholder 5"/>
          <p:cNvSpPr>
            <a:spLocks noGrp="1"/>
          </p:cNvSpPr>
          <p:nvPr>
            <p:ph type="sldNum" sz="quarter" idx="12"/>
          </p:nvPr>
        </p:nvSpPr>
        <p:spPr/>
        <p:txBody>
          <a:bodyPr/>
          <a:lstStyle/>
          <a:p>
            <a:pPr>
              <a:defRPr/>
            </a:pPr>
            <a:fld id="{2CFFAC8E-1A9A-408B-9B30-B590F0F72836}"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4967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77B75C3-2CA9-4BE1-B3C4-59C2CFD44C30}" type="datetime1">
              <a:rPr lang="en-US" smtClean="0"/>
              <a:t>9/13/2017</a:t>
            </a:fld>
            <a:endParaRPr lang="en-US"/>
          </a:p>
        </p:txBody>
      </p:sp>
      <p:sp>
        <p:nvSpPr>
          <p:cNvPr id="5" name="Footer Placeholder 4"/>
          <p:cNvSpPr>
            <a:spLocks noGrp="1"/>
          </p:cNvSpPr>
          <p:nvPr>
            <p:ph type="ftr" sz="quarter" idx="11"/>
          </p:nvPr>
        </p:nvSpPr>
        <p:spPr/>
        <p:txBody>
          <a:bodyPr/>
          <a:lstStyle/>
          <a:p>
            <a:pPr>
              <a:defRPr/>
            </a:pPr>
            <a:r>
              <a:rPr lang="vi-VN" smtClean="0"/>
              <a:t>SE114 - Nhập môn ứng dụng di động</a:t>
            </a:r>
            <a:endParaRPr lang="vi-VN"/>
          </a:p>
        </p:txBody>
      </p:sp>
      <p:sp>
        <p:nvSpPr>
          <p:cNvPr id="6" name="Slide Number Placeholder 5"/>
          <p:cNvSpPr>
            <a:spLocks noGrp="1"/>
          </p:cNvSpPr>
          <p:nvPr>
            <p:ph type="sldNum" sz="quarter" idx="12"/>
          </p:nvPr>
        </p:nvSpPr>
        <p:spPr/>
        <p:txBody>
          <a:bodyPr/>
          <a:lstStyle/>
          <a:p>
            <a:pPr>
              <a:defRPr/>
            </a:pPr>
            <a:fld id="{2CFFAC8E-1A9A-408B-9B30-B590F0F72836}" type="slidenum">
              <a:rPr lang="en-US" smtClean="0"/>
              <a:pPr>
                <a:defRPr/>
              </a:pPr>
              <a:t>‹#›</a:t>
            </a:fld>
            <a:endParaRPr lang="en-US"/>
          </a:p>
        </p:txBody>
      </p:sp>
    </p:spTree>
    <p:extLst>
      <p:ext uri="{BB962C8B-B14F-4D97-AF65-F5344CB8AC3E}">
        <p14:creationId xmlns:p14="http://schemas.microsoft.com/office/powerpoint/2010/main" val="133683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6E73CB5-F3BB-4A65-98B4-2431ED11D34E}" type="datetime1">
              <a:rPr lang="en-US" smtClean="0"/>
              <a:t>9/13/2017</a:t>
            </a:fld>
            <a:endParaRPr lang="en-US"/>
          </a:p>
        </p:txBody>
      </p:sp>
      <p:sp>
        <p:nvSpPr>
          <p:cNvPr id="5" name="Footer Placeholder 4"/>
          <p:cNvSpPr>
            <a:spLocks noGrp="1"/>
          </p:cNvSpPr>
          <p:nvPr>
            <p:ph type="ftr" sz="quarter" idx="11"/>
          </p:nvPr>
        </p:nvSpPr>
        <p:spPr/>
        <p:txBody>
          <a:bodyPr/>
          <a:lstStyle/>
          <a:p>
            <a:pPr>
              <a:defRPr/>
            </a:pPr>
            <a:r>
              <a:rPr lang="vi-VN" smtClean="0"/>
              <a:t>SE114 - Nhập môn ứng dụng di động</a:t>
            </a:r>
            <a:endParaRPr lang="vi-VN"/>
          </a:p>
        </p:txBody>
      </p:sp>
      <p:sp>
        <p:nvSpPr>
          <p:cNvPr id="6" name="Slide Number Placeholder 5"/>
          <p:cNvSpPr>
            <a:spLocks noGrp="1"/>
          </p:cNvSpPr>
          <p:nvPr>
            <p:ph type="sldNum" sz="quarter" idx="12"/>
          </p:nvPr>
        </p:nvSpPr>
        <p:spPr/>
        <p:txBody>
          <a:bodyPr/>
          <a:lstStyle/>
          <a:p>
            <a:pPr>
              <a:defRPr/>
            </a:pPr>
            <a:fld id="{E36B08D4-6047-4E42-95B6-85EA1B2BC921}" type="slidenum">
              <a:rPr lang="en-US" smtClean="0"/>
              <a:pPr>
                <a:defRPr/>
              </a:pPr>
              <a:t>‹#›</a:t>
            </a:fld>
            <a:endParaRPr lang="en-US"/>
          </a:p>
        </p:txBody>
      </p:sp>
    </p:spTree>
    <p:extLst>
      <p:ext uri="{BB962C8B-B14F-4D97-AF65-F5344CB8AC3E}">
        <p14:creationId xmlns:p14="http://schemas.microsoft.com/office/powerpoint/2010/main" val="3298430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D69497D-E3C1-41A9-A111-E763E990FDFD}" type="datetime1">
              <a:rPr lang="en-US" smtClean="0"/>
              <a:t>9/13/2017</a:t>
            </a:fld>
            <a:endParaRPr lang="en-US"/>
          </a:p>
        </p:txBody>
      </p:sp>
      <p:sp>
        <p:nvSpPr>
          <p:cNvPr id="5" name="Footer Placeholder 4"/>
          <p:cNvSpPr>
            <a:spLocks noGrp="1"/>
          </p:cNvSpPr>
          <p:nvPr>
            <p:ph type="ftr" sz="quarter" idx="11"/>
          </p:nvPr>
        </p:nvSpPr>
        <p:spPr/>
        <p:txBody>
          <a:bodyPr/>
          <a:lstStyle/>
          <a:p>
            <a:pPr>
              <a:defRPr/>
            </a:pPr>
            <a:r>
              <a:rPr lang="vi-VN" smtClean="0"/>
              <a:t>SE114 - Nhập môn ứng dụng di động</a:t>
            </a:r>
            <a:endParaRPr lang="vi-VN"/>
          </a:p>
        </p:txBody>
      </p:sp>
      <p:sp>
        <p:nvSpPr>
          <p:cNvPr id="6" name="Slide Number Placeholder 5"/>
          <p:cNvSpPr>
            <a:spLocks noGrp="1"/>
          </p:cNvSpPr>
          <p:nvPr>
            <p:ph type="sldNum" sz="quarter" idx="12"/>
          </p:nvPr>
        </p:nvSpPr>
        <p:spPr/>
        <p:txBody>
          <a:bodyPr/>
          <a:lstStyle/>
          <a:p>
            <a:pPr>
              <a:defRPr/>
            </a:pPr>
            <a:fld id="{A68175B4-1331-46A1-A589-C5810AB83F7E}" type="slidenum">
              <a:rPr lang="en-US" smtClean="0"/>
              <a:pPr>
                <a:defRPr/>
              </a:pPr>
              <a:t>‹#›</a:t>
            </a:fld>
            <a:endParaRPr lang="en-US"/>
          </a:p>
        </p:txBody>
      </p:sp>
    </p:spTree>
    <p:extLst>
      <p:ext uri="{BB962C8B-B14F-4D97-AF65-F5344CB8AC3E}">
        <p14:creationId xmlns:p14="http://schemas.microsoft.com/office/powerpoint/2010/main" val="137133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A46503C-EE27-4058-BE25-D642B485B62F}" type="datetime1">
              <a:rPr lang="en-US" smtClean="0"/>
              <a:t>9/13/2017</a:t>
            </a:fld>
            <a:endParaRPr lang="en-US"/>
          </a:p>
        </p:txBody>
      </p:sp>
      <p:sp>
        <p:nvSpPr>
          <p:cNvPr id="5" name="Footer Placeholder 4"/>
          <p:cNvSpPr>
            <a:spLocks noGrp="1"/>
          </p:cNvSpPr>
          <p:nvPr>
            <p:ph type="ftr" sz="quarter" idx="11"/>
          </p:nvPr>
        </p:nvSpPr>
        <p:spPr/>
        <p:txBody>
          <a:bodyPr/>
          <a:lstStyle/>
          <a:p>
            <a:pPr>
              <a:defRPr/>
            </a:pPr>
            <a:r>
              <a:rPr lang="vi-VN" smtClean="0"/>
              <a:t>SE114 - Nhập môn ứng dụng di động</a:t>
            </a:r>
            <a:endParaRPr lang="vi-VN"/>
          </a:p>
        </p:txBody>
      </p:sp>
      <p:sp>
        <p:nvSpPr>
          <p:cNvPr id="6" name="Slide Number Placeholder 5"/>
          <p:cNvSpPr>
            <a:spLocks noGrp="1"/>
          </p:cNvSpPr>
          <p:nvPr>
            <p:ph type="sldNum" sz="quarter" idx="12"/>
          </p:nvPr>
        </p:nvSpPr>
        <p:spPr/>
        <p:txBody>
          <a:bodyPr/>
          <a:lstStyle/>
          <a:p>
            <a:pPr>
              <a:defRPr/>
            </a:pPr>
            <a:fld id="{D8964E1B-8DD9-4588-919B-895615E70C98}" type="slidenum">
              <a:rPr lang="en-US" smtClean="0"/>
              <a:pPr>
                <a:defRPr/>
              </a:pPr>
              <a:t>‹#›</a:t>
            </a:fld>
            <a:endParaRPr lang="en-US"/>
          </a:p>
        </p:txBody>
      </p:sp>
    </p:spTree>
    <p:extLst>
      <p:ext uri="{BB962C8B-B14F-4D97-AF65-F5344CB8AC3E}">
        <p14:creationId xmlns:p14="http://schemas.microsoft.com/office/powerpoint/2010/main" val="365180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45CF96E-3288-42FA-985F-48CCEECE9743}" type="datetime1">
              <a:rPr lang="en-US" smtClean="0"/>
              <a:t>9/13/2017</a:t>
            </a:fld>
            <a:endParaRPr lang="en-US"/>
          </a:p>
        </p:txBody>
      </p:sp>
      <p:sp>
        <p:nvSpPr>
          <p:cNvPr id="5" name="Footer Placeholder 4"/>
          <p:cNvSpPr>
            <a:spLocks noGrp="1"/>
          </p:cNvSpPr>
          <p:nvPr>
            <p:ph type="ftr" sz="quarter" idx="11"/>
          </p:nvPr>
        </p:nvSpPr>
        <p:spPr/>
        <p:txBody>
          <a:bodyPr/>
          <a:lstStyle/>
          <a:p>
            <a:pPr>
              <a:defRPr/>
            </a:pPr>
            <a:r>
              <a:rPr lang="vi-VN" smtClean="0"/>
              <a:t>SE114 - Nhập môn ứng dụng di động</a:t>
            </a:r>
            <a:endParaRPr lang="vi-VN"/>
          </a:p>
        </p:txBody>
      </p:sp>
      <p:sp>
        <p:nvSpPr>
          <p:cNvPr id="6" name="Slide Number Placeholder 5"/>
          <p:cNvSpPr>
            <a:spLocks noGrp="1"/>
          </p:cNvSpPr>
          <p:nvPr>
            <p:ph type="sldNum" sz="quarter" idx="12"/>
          </p:nvPr>
        </p:nvSpPr>
        <p:spPr/>
        <p:txBody>
          <a:bodyPr/>
          <a:lstStyle/>
          <a:p>
            <a:pPr>
              <a:defRPr/>
            </a:pPr>
            <a:fld id="{1D21E18B-1A30-4561-BA47-091C7A84FFA1}" type="slidenum">
              <a:rPr lang="en-US" smtClean="0"/>
              <a:pPr>
                <a:defRPr/>
              </a:pPr>
              <a:t>‹#›</a:t>
            </a:fld>
            <a:endParaRPr lang="en-US"/>
          </a:p>
        </p:txBody>
      </p:sp>
    </p:spTree>
    <p:extLst>
      <p:ext uri="{BB962C8B-B14F-4D97-AF65-F5344CB8AC3E}">
        <p14:creationId xmlns:p14="http://schemas.microsoft.com/office/powerpoint/2010/main" val="384923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E6D77D5-32C9-4F13-AF79-CD60720426A2}" type="datetime1">
              <a:rPr lang="en-US" smtClean="0"/>
              <a:t>9/13/2017</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
        <p:nvSpPr>
          <p:cNvPr id="7" name="Slide Number Placeholder 6"/>
          <p:cNvSpPr>
            <a:spLocks noGrp="1"/>
          </p:cNvSpPr>
          <p:nvPr>
            <p:ph type="sldNum" sz="quarter" idx="12"/>
          </p:nvPr>
        </p:nvSpPr>
        <p:spPr/>
        <p:txBody>
          <a:bodyPr/>
          <a:lstStyle/>
          <a:p>
            <a:pPr>
              <a:defRPr/>
            </a:pPr>
            <a:fld id="{27191752-88F3-4B17-82F0-8CA6F329AC38}" type="slidenum">
              <a:rPr lang="en-US" smtClean="0"/>
              <a:pPr>
                <a:defRPr/>
              </a:pPr>
              <a:t>‹#›</a:t>
            </a:fld>
            <a:endParaRPr lang="en-US"/>
          </a:p>
        </p:txBody>
      </p:sp>
    </p:spTree>
    <p:extLst>
      <p:ext uri="{BB962C8B-B14F-4D97-AF65-F5344CB8AC3E}">
        <p14:creationId xmlns:p14="http://schemas.microsoft.com/office/powerpoint/2010/main" val="42969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D4E17925-CF39-45E7-9E1F-11E522152AE9}" type="datetime1">
              <a:rPr lang="en-US" smtClean="0"/>
              <a:t>9/13/2017</a:t>
            </a:fld>
            <a:endParaRPr lang="en-US"/>
          </a:p>
        </p:txBody>
      </p:sp>
      <p:sp>
        <p:nvSpPr>
          <p:cNvPr id="8" name="Footer Placeholder 7"/>
          <p:cNvSpPr>
            <a:spLocks noGrp="1"/>
          </p:cNvSpPr>
          <p:nvPr>
            <p:ph type="ftr" sz="quarter" idx="11"/>
          </p:nvPr>
        </p:nvSpPr>
        <p:spPr/>
        <p:txBody>
          <a:bodyPr/>
          <a:lstStyle/>
          <a:p>
            <a:pPr>
              <a:defRPr/>
            </a:pPr>
            <a:r>
              <a:rPr lang="vi-VN" smtClean="0"/>
              <a:t>SE114 - Nhập môn ứng dụng di động</a:t>
            </a:r>
            <a:endParaRPr lang="vi-VN"/>
          </a:p>
        </p:txBody>
      </p:sp>
      <p:sp>
        <p:nvSpPr>
          <p:cNvPr id="9" name="Slide Number Placeholder 8"/>
          <p:cNvSpPr>
            <a:spLocks noGrp="1"/>
          </p:cNvSpPr>
          <p:nvPr>
            <p:ph type="sldNum" sz="quarter" idx="12"/>
          </p:nvPr>
        </p:nvSpPr>
        <p:spPr/>
        <p:txBody>
          <a:bodyPr/>
          <a:lstStyle/>
          <a:p>
            <a:pPr>
              <a:defRPr/>
            </a:pPr>
            <a:fld id="{3E202733-44CD-4495-86B6-CD597B190D57}" type="slidenum">
              <a:rPr lang="en-US" smtClean="0"/>
              <a:pPr>
                <a:defRPr/>
              </a:pPr>
              <a:t>‹#›</a:t>
            </a:fld>
            <a:endParaRPr lang="en-US"/>
          </a:p>
        </p:txBody>
      </p:sp>
    </p:spTree>
    <p:extLst>
      <p:ext uri="{BB962C8B-B14F-4D97-AF65-F5344CB8AC3E}">
        <p14:creationId xmlns:p14="http://schemas.microsoft.com/office/powerpoint/2010/main" val="133042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6E00FE42-5552-4C75-BF01-0EA4D673331E}" type="datetime1">
              <a:rPr lang="en-US" smtClean="0"/>
              <a:t>9/13/2017</a:t>
            </a:fld>
            <a:endParaRPr lang="en-US"/>
          </a:p>
        </p:txBody>
      </p:sp>
      <p:sp>
        <p:nvSpPr>
          <p:cNvPr id="4" name="Footer Placeholder 3"/>
          <p:cNvSpPr>
            <a:spLocks noGrp="1"/>
          </p:cNvSpPr>
          <p:nvPr>
            <p:ph type="ftr" sz="quarter" idx="11"/>
          </p:nvPr>
        </p:nvSpPr>
        <p:spPr/>
        <p:txBody>
          <a:bodyPr/>
          <a:lstStyle/>
          <a:p>
            <a:pPr>
              <a:defRPr/>
            </a:pPr>
            <a:r>
              <a:rPr lang="vi-VN" smtClean="0"/>
              <a:t>SE114 - Nhập môn ứng dụng di động</a:t>
            </a:r>
            <a:endParaRPr lang="vi-VN"/>
          </a:p>
        </p:txBody>
      </p:sp>
      <p:sp>
        <p:nvSpPr>
          <p:cNvPr id="5" name="Slide Number Placeholder 4"/>
          <p:cNvSpPr>
            <a:spLocks noGrp="1"/>
          </p:cNvSpPr>
          <p:nvPr>
            <p:ph type="sldNum" sz="quarter" idx="12"/>
          </p:nvPr>
        </p:nvSpPr>
        <p:spPr/>
        <p:txBody>
          <a:bodyPr/>
          <a:lstStyle/>
          <a:p>
            <a:pPr>
              <a:defRPr/>
            </a:pPr>
            <a:fld id="{33A540B7-99E4-4245-86B6-57891E2BC31C}" type="slidenum">
              <a:rPr lang="en-US" smtClean="0"/>
              <a:pPr>
                <a:defRPr/>
              </a:pPr>
              <a:t>‹#›</a:t>
            </a:fld>
            <a:endParaRPr lang="en-US"/>
          </a:p>
        </p:txBody>
      </p:sp>
    </p:spTree>
    <p:extLst>
      <p:ext uri="{BB962C8B-B14F-4D97-AF65-F5344CB8AC3E}">
        <p14:creationId xmlns:p14="http://schemas.microsoft.com/office/powerpoint/2010/main" val="72446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272E4F-68C1-49FC-B566-5A9EF02DFC55}" type="datetime1">
              <a:rPr lang="en-US" smtClean="0"/>
              <a:t>9/13/2017</a:t>
            </a:fld>
            <a:endParaRPr lang="en-US"/>
          </a:p>
        </p:txBody>
      </p:sp>
      <p:sp>
        <p:nvSpPr>
          <p:cNvPr id="3" name="Footer Placeholder 2"/>
          <p:cNvSpPr>
            <a:spLocks noGrp="1"/>
          </p:cNvSpPr>
          <p:nvPr>
            <p:ph type="ftr" sz="quarter" idx="11"/>
          </p:nvPr>
        </p:nvSpPr>
        <p:spPr/>
        <p:txBody>
          <a:bodyPr/>
          <a:lstStyle/>
          <a:p>
            <a:pPr>
              <a:defRPr/>
            </a:pPr>
            <a:r>
              <a:rPr lang="vi-VN" smtClean="0"/>
              <a:t>SE114 - Nhập môn ứng dụng di động</a:t>
            </a:r>
            <a:endParaRPr lang="vi-VN"/>
          </a:p>
        </p:txBody>
      </p:sp>
      <p:sp>
        <p:nvSpPr>
          <p:cNvPr id="4" name="Slide Number Placeholder 3"/>
          <p:cNvSpPr>
            <a:spLocks noGrp="1"/>
          </p:cNvSpPr>
          <p:nvPr>
            <p:ph type="sldNum" sz="quarter" idx="12"/>
          </p:nvPr>
        </p:nvSpPr>
        <p:spPr/>
        <p:txBody>
          <a:bodyPr/>
          <a:lstStyle/>
          <a:p>
            <a:pPr>
              <a:defRPr/>
            </a:pPr>
            <a:fld id="{34B3B424-45F9-4FE6-B121-1868CBAEBD40}" type="slidenum">
              <a:rPr lang="en-US" smtClean="0"/>
              <a:pPr>
                <a:defRPr/>
              </a:pPr>
              <a:t>‹#›</a:t>
            </a:fld>
            <a:endParaRPr lang="en-US"/>
          </a:p>
        </p:txBody>
      </p:sp>
    </p:spTree>
    <p:extLst>
      <p:ext uri="{BB962C8B-B14F-4D97-AF65-F5344CB8AC3E}">
        <p14:creationId xmlns:p14="http://schemas.microsoft.com/office/powerpoint/2010/main" val="385044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D2DBF97-FD4B-41E2-BEE5-5DBB09008003}" type="datetime1">
              <a:rPr lang="en-US" smtClean="0"/>
              <a:t>9/13/2017</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
        <p:nvSpPr>
          <p:cNvPr id="7" name="Slide Number Placeholder 6"/>
          <p:cNvSpPr>
            <a:spLocks noGrp="1"/>
          </p:cNvSpPr>
          <p:nvPr>
            <p:ph type="sldNum" sz="quarter" idx="12"/>
          </p:nvPr>
        </p:nvSpPr>
        <p:spPr/>
        <p:txBody>
          <a:bodyPr/>
          <a:lstStyle/>
          <a:p>
            <a:pPr>
              <a:defRPr/>
            </a:pPr>
            <a:fld id="{61E9474B-BE5E-4D44-B2A8-DF506FE12303}" type="slidenum">
              <a:rPr lang="en-US" smtClean="0"/>
              <a:pPr>
                <a:defRPr/>
              </a:pPr>
              <a:t>‹#›</a:t>
            </a:fld>
            <a:endParaRPr lang="en-US"/>
          </a:p>
        </p:txBody>
      </p:sp>
    </p:spTree>
    <p:extLst>
      <p:ext uri="{BB962C8B-B14F-4D97-AF65-F5344CB8AC3E}">
        <p14:creationId xmlns:p14="http://schemas.microsoft.com/office/powerpoint/2010/main" val="266527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6B1500D-280F-475B-A655-9DD820EEC4CC}" type="datetime1">
              <a:rPr lang="en-US" smtClean="0"/>
              <a:t>9/13/2017</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
        <p:nvSpPr>
          <p:cNvPr id="7" name="Slide Number Placeholder 6"/>
          <p:cNvSpPr>
            <a:spLocks noGrp="1"/>
          </p:cNvSpPr>
          <p:nvPr>
            <p:ph type="sldNum" sz="quarter" idx="12"/>
          </p:nvPr>
        </p:nvSpPr>
        <p:spPr/>
        <p:txBody>
          <a:bodyPr/>
          <a:lstStyle/>
          <a:p>
            <a:pPr>
              <a:defRPr/>
            </a:pPr>
            <a:fld id="{E30F3C38-309A-406D-95F1-AA4D4A797A1B}" type="slidenum">
              <a:rPr lang="en-US" smtClean="0"/>
              <a:pPr>
                <a:defRPr/>
              </a:pPr>
              <a:t>‹#›</a:t>
            </a:fld>
            <a:endParaRPr lang="en-US"/>
          </a:p>
        </p:txBody>
      </p:sp>
    </p:spTree>
    <p:extLst>
      <p:ext uri="{BB962C8B-B14F-4D97-AF65-F5344CB8AC3E}">
        <p14:creationId xmlns:p14="http://schemas.microsoft.com/office/powerpoint/2010/main" val="250572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2F7A02C-277D-4A90-AA00-3DB507F6CEC4}" type="datetime1">
              <a:rPr lang="en-US" smtClean="0"/>
              <a:t>9/13/2017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vi-VN" smtClean="0"/>
              <a:t>SE114 - Nhập môn ứng dụng di động</a:t>
            </a:r>
            <a:endParaRPr lang="vi-V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2CFFAC8E-1A9A-408B-9B30-B590F0F72836}" type="slidenum">
              <a:rPr lang="en-US" smtClean="0"/>
              <a:pPr>
                <a:defRPr/>
              </a:pPr>
              <a:t>‹#›</a:t>
            </a:fld>
            <a:endParaRPr lang="en-US"/>
          </a:p>
        </p:txBody>
      </p:sp>
    </p:spTree>
    <p:extLst>
      <p:ext uri="{BB962C8B-B14F-4D97-AF65-F5344CB8AC3E}">
        <p14:creationId xmlns:p14="http://schemas.microsoft.com/office/powerpoint/2010/main" val="151814684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java.sun.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1066800"/>
            <a:ext cx="8077200" cy="2209800"/>
          </a:xfrm>
        </p:spPr>
        <p:txBody>
          <a:bodyPr/>
          <a:lstStyle/>
          <a:p>
            <a:pPr algn="ctr"/>
            <a:r>
              <a:rPr lang="en-US" sz="4900" b="1" smtClean="0"/>
              <a:t>Tổng quan về công nghệ Java</a:t>
            </a:r>
            <a:endParaRPr lang="en-US" sz="4900" b="1" dirty="0" smtClean="0"/>
          </a:p>
        </p:txBody>
      </p:sp>
      <p:sp>
        <p:nvSpPr>
          <p:cNvPr id="3" name="Rectangle 4"/>
          <p:cNvSpPr>
            <a:spLocks/>
          </p:cNvSpPr>
          <p:nvPr/>
        </p:nvSpPr>
        <p:spPr bwMode="auto">
          <a:xfrm>
            <a:off x="990600" y="3712237"/>
            <a:ext cx="6400800" cy="1219200"/>
          </a:xfrm>
          <a:prstGeom prst="rect">
            <a:avLst/>
          </a:prstGeom>
          <a:noFill/>
          <a:ln w="9525">
            <a:noFill/>
            <a:miter lim="800000"/>
            <a:headEnd/>
            <a:tailEnd/>
          </a:ln>
        </p:spPr>
        <p:txBody>
          <a:bodyPr/>
          <a:lstStyle/>
          <a:p>
            <a:pPr marL="82550" algn="ctr">
              <a:spcBef>
                <a:spcPts val="600"/>
              </a:spcBef>
              <a:buClr>
                <a:schemeClr val="accent1"/>
              </a:buClr>
              <a:buSzPct val="80000"/>
              <a:buFont typeface="Wingdings 2" pitchFamily="18" charset="2"/>
              <a:buNone/>
            </a:pPr>
            <a:r>
              <a:rPr lang="vi-VN" sz="3200" dirty="0">
                <a:latin typeface="Times New Roman" pitchFamily="18" charset="0"/>
              </a:rPr>
              <a:t>GV: </a:t>
            </a:r>
            <a:r>
              <a:rPr lang="en-US" sz="3200" dirty="0" err="1">
                <a:latin typeface="Times New Roman" pitchFamily="18" charset="0"/>
              </a:rPr>
              <a:t>ThS</a:t>
            </a:r>
            <a:r>
              <a:rPr lang="en-US" sz="3200" dirty="0">
                <a:latin typeface="Times New Roman" pitchFamily="18" charset="0"/>
              </a:rPr>
              <a:t>. </a:t>
            </a:r>
            <a:r>
              <a:rPr lang="vi-VN" sz="3200" dirty="0">
                <a:latin typeface="Times New Roman" pitchFamily="18" charset="0"/>
              </a:rPr>
              <a:t>Phan Nguyệt Minh</a:t>
            </a:r>
          </a:p>
          <a:p>
            <a:pPr marL="82550" algn="ctr">
              <a:spcBef>
                <a:spcPts val="600"/>
              </a:spcBef>
              <a:buClr>
                <a:schemeClr val="accent1"/>
              </a:buClr>
              <a:buSzPct val="80000"/>
              <a:buFont typeface="Wingdings 2" pitchFamily="18" charset="2"/>
              <a:buNone/>
            </a:pPr>
            <a:r>
              <a:rPr lang="vi-VN" sz="3200" smtClean="0">
                <a:solidFill>
                  <a:schemeClr val="accent2"/>
                </a:solidFill>
                <a:latin typeface="Times New Roman" pitchFamily="18" charset="0"/>
              </a:rPr>
              <a:t>minhpn@uit.edu.vn</a:t>
            </a:r>
            <a:endParaRPr lang="vi-VN" sz="3200" dirty="0">
              <a:solidFill>
                <a:schemeClr val="accent2"/>
              </a:solidFill>
              <a:latin typeface="Times New Roman" pitchFamily="18" charset="0"/>
            </a:endParaRPr>
          </a:p>
        </p:txBody>
      </p:sp>
      <p:sp>
        <p:nvSpPr>
          <p:cNvPr id="4" name="Rectangle 4"/>
          <p:cNvSpPr>
            <a:spLocks/>
          </p:cNvSpPr>
          <p:nvPr/>
        </p:nvSpPr>
        <p:spPr bwMode="auto">
          <a:xfrm>
            <a:off x="228600" y="5105400"/>
            <a:ext cx="8305800" cy="762000"/>
          </a:xfrm>
          <a:prstGeom prst="rect">
            <a:avLst/>
          </a:prstGeom>
          <a:noFill/>
          <a:ln w="9525">
            <a:noFill/>
            <a:miter lim="800000"/>
            <a:headEnd/>
            <a:tailEnd/>
          </a:ln>
        </p:spPr>
        <p:txBody>
          <a:bodyPr/>
          <a:lstStyle/>
          <a:p>
            <a:pPr marL="82550" algn="ctr">
              <a:spcBef>
                <a:spcPts val="600"/>
              </a:spcBef>
              <a:buClr>
                <a:schemeClr val="accent1"/>
              </a:buClr>
              <a:buSzPct val="80000"/>
              <a:buFont typeface="Wingdings 2" pitchFamily="18" charset="2"/>
              <a:buNone/>
            </a:pPr>
            <a:r>
              <a:rPr lang="en-US" sz="3200" smtClean="0">
                <a:solidFill>
                  <a:schemeClr val="accent2"/>
                </a:solidFill>
                <a:latin typeface="Times New Roman" pitchFamily="18" charset="0"/>
              </a:rPr>
              <a:t>http://courses.uit.edu.vn</a:t>
            </a:r>
            <a:endParaRPr lang="en-US" sz="3200" dirty="0">
              <a:solidFill>
                <a:schemeClr val="accent2"/>
              </a:solidFill>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010401" cy="914400"/>
          </a:xfrm>
        </p:spPr>
        <p:txBody>
          <a:bodyPr/>
          <a:lstStyle/>
          <a:p>
            <a:r>
              <a:rPr lang="en-US" dirty="0" err="1" smtClean="0"/>
              <a:t>Các</a:t>
            </a:r>
            <a:r>
              <a:rPr lang="en-US" dirty="0" smtClean="0"/>
              <a:t> </a:t>
            </a:r>
            <a:r>
              <a:rPr lang="en-US" dirty="0" err="1" smtClean="0"/>
              <a:t>dạng</a:t>
            </a:r>
            <a:r>
              <a:rPr lang="en-US" dirty="0" smtClean="0"/>
              <a:t> </a:t>
            </a:r>
            <a:r>
              <a:rPr lang="en-US" dirty="0" err="1" smtClean="0"/>
              <a:t>chương</a:t>
            </a:r>
            <a:r>
              <a:rPr lang="en-US" dirty="0" smtClean="0"/>
              <a:t> </a:t>
            </a:r>
            <a:r>
              <a:rPr lang="en-US" dirty="0" err="1" smtClean="0"/>
              <a:t>trình</a:t>
            </a:r>
            <a:r>
              <a:rPr lang="en-US" dirty="0" smtClean="0"/>
              <a:t> Java (</a:t>
            </a:r>
            <a:r>
              <a:rPr lang="en-US" dirty="0" err="1" smtClean="0"/>
              <a:t>tt</a:t>
            </a:r>
            <a:r>
              <a:rPr lang="en-US" dirty="0" smtClean="0"/>
              <a:t>)</a:t>
            </a:r>
            <a:endParaRPr lang="en-US" dirty="0"/>
          </a:p>
        </p:txBody>
      </p:sp>
      <p:sp>
        <p:nvSpPr>
          <p:cNvPr id="3" name="Content Placeholder 2"/>
          <p:cNvSpPr>
            <a:spLocks noGrp="1"/>
          </p:cNvSpPr>
          <p:nvPr>
            <p:ph idx="1"/>
          </p:nvPr>
        </p:nvSpPr>
        <p:spPr>
          <a:xfrm>
            <a:off x="609599" y="1676400"/>
            <a:ext cx="6347714" cy="4364963"/>
          </a:xfrm>
        </p:spPr>
        <p:txBody>
          <a:bodyPr/>
          <a:lstStyle/>
          <a:p>
            <a:r>
              <a:rPr lang="en-US" dirty="0" err="1" smtClean="0"/>
              <a:t>Ứng</a:t>
            </a:r>
            <a:r>
              <a:rPr lang="en-US" dirty="0" smtClean="0"/>
              <a:t> </a:t>
            </a:r>
            <a:r>
              <a:rPr lang="en-US" dirty="0" err="1" smtClean="0"/>
              <a:t>dụng</a:t>
            </a:r>
            <a:r>
              <a:rPr lang="en-US" dirty="0" smtClean="0"/>
              <a:t> Desktop</a:t>
            </a:r>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10</a:t>
            </a:fld>
            <a:endParaRPr lang="en-US"/>
          </a:p>
        </p:txBody>
      </p:sp>
      <p:pic>
        <p:nvPicPr>
          <p:cNvPr id="6" name="Picture 6"/>
          <p:cNvPicPr>
            <a:picLocks noChangeAspect="1" noChangeArrowheads="1"/>
          </p:cNvPicPr>
          <p:nvPr/>
        </p:nvPicPr>
        <p:blipFill>
          <a:blip r:embed="rId2"/>
          <a:srcRect/>
          <a:stretch>
            <a:fillRect/>
          </a:stretch>
        </p:blipFill>
        <p:spPr bwMode="auto">
          <a:xfrm>
            <a:off x="2362200" y="2133600"/>
            <a:ext cx="5410200" cy="4060271"/>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34201" cy="1320800"/>
          </a:xfrm>
        </p:spPr>
        <p:txBody>
          <a:bodyPr/>
          <a:lstStyle/>
          <a:p>
            <a:r>
              <a:rPr lang="en-US" dirty="0" err="1" smtClean="0"/>
              <a:t>Các</a:t>
            </a:r>
            <a:r>
              <a:rPr lang="en-US" dirty="0" smtClean="0"/>
              <a:t> </a:t>
            </a:r>
            <a:r>
              <a:rPr lang="en-US" dirty="0" err="1" smtClean="0"/>
              <a:t>dạng</a:t>
            </a:r>
            <a:r>
              <a:rPr lang="en-US" dirty="0" smtClean="0"/>
              <a:t> </a:t>
            </a:r>
            <a:r>
              <a:rPr lang="en-US" dirty="0" err="1" smtClean="0"/>
              <a:t>chương</a:t>
            </a:r>
            <a:r>
              <a:rPr lang="en-US" dirty="0" smtClean="0"/>
              <a:t> </a:t>
            </a:r>
            <a:r>
              <a:rPr lang="en-US" dirty="0" err="1" smtClean="0"/>
              <a:t>trình</a:t>
            </a:r>
            <a:r>
              <a:rPr lang="en-US" dirty="0" smtClean="0"/>
              <a:t> Java (</a:t>
            </a:r>
            <a:r>
              <a:rPr lang="en-US" dirty="0" err="1" smtClean="0"/>
              <a:t>tt</a:t>
            </a:r>
            <a:r>
              <a:rPr lang="en-US" dirty="0" smtClean="0"/>
              <a:t>)</a:t>
            </a:r>
            <a:endParaRPr lang="en-US" dirty="0"/>
          </a:p>
        </p:txBody>
      </p:sp>
      <p:sp>
        <p:nvSpPr>
          <p:cNvPr id="3" name="Content Placeholder 2"/>
          <p:cNvSpPr>
            <a:spLocks noGrp="1"/>
          </p:cNvSpPr>
          <p:nvPr>
            <p:ph idx="1"/>
          </p:nvPr>
        </p:nvSpPr>
        <p:spPr>
          <a:xfrm>
            <a:off x="609599" y="1676400"/>
            <a:ext cx="6347714" cy="4364963"/>
          </a:xfrm>
        </p:spPr>
        <p:txBody>
          <a:bodyPr/>
          <a:lstStyle/>
          <a:p>
            <a:r>
              <a:rPr lang="en-US" dirty="0" err="1" smtClean="0"/>
              <a:t>Ứng</a:t>
            </a:r>
            <a:r>
              <a:rPr lang="en-US" dirty="0" smtClean="0"/>
              <a:t> </a:t>
            </a:r>
            <a:r>
              <a:rPr lang="en-US" dirty="0" err="1" smtClean="0"/>
              <a:t>dụng</a:t>
            </a:r>
            <a:r>
              <a:rPr lang="en-US" dirty="0" smtClean="0"/>
              <a:t> Web</a:t>
            </a:r>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11</a:t>
            </a:fld>
            <a:endParaRPr lang="en-US"/>
          </a:p>
        </p:txBody>
      </p:sp>
      <p:pic>
        <p:nvPicPr>
          <p:cNvPr id="6" name="Picture 4"/>
          <p:cNvPicPr>
            <a:picLocks noChangeAspect="1" noChangeArrowheads="1"/>
          </p:cNvPicPr>
          <p:nvPr/>
        </p:nvPicPr>
        <p:blipFill>
          <a:blip r:embed="rId2"/>
          <a:srcRect/>
          <a:stretch>
            <a:fillRect/>
          </a:stretch>
        </p:blipFill>
        <p:spPr bwMode="auto">
          <a:xfrm>
            <a:off x="1905000" y="2041338"/>
            <a:ext cx="6086475" cy="4164200"/>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58001" cy="1320800"/>
          </a:xfrm>
        </p:spPr>
        <p:txBody>
          <a:bodyPr/>
          <a:lstStyle/>
          <a:p>
            <a:r>
              <a:rPr lang="en-US" dirty="0" err="1" smtClean="0"/>
              <a:t>Các</a:t>
            </a:r>
            <a:r>
              <a:rPr lang="en-US" dirty="0" smtClean="0"/>
              <a:t> </a:t>
            </a:r>
            <a:r>
              <a:rPr lang="en-US" dirty="0" err="1" smtClean="0"/>
              <a:t>dạng</a:t>
            </a:r>
            <a:r>
              <a:rPr lang="en-US" dirty="0" smtClean="0"/>
              <a:t> </a:t>
            </a:r>
            <a:r>
              <a:rPr lang="en-US" dirty="0" err="1" smtClean="0"/>
              <a:t>chương</a:t>
            </a:r>
            <a:r>
              <a:rPr lang="en-US" dirty="0" smtClean="0"/>
              <a:t> </a:t>
            </a:r>
            <a:r>
              <a:rPr lang="en-US" dirty="0" err="1" smtClean="0"/>
              <a:t>trình</a:t>
            </a:r>
            <a:r>
              <a:rPr lang="en-US" dirty="0" smtClean="0"/>
              <a:t> Java (</a:t>
            </a:r>
            <a:r>
              <a:rPr lang="en-US" dirty="0" err="1" smtClean="0"/>
              <a:t>tt</a:t>
            </a:r>
            <a:r>
              <a:rPr lang="en-US" dirty="0" smtClean="0"/>
              <a:t>)</a:t>
            </a:r>
            <a:endParaRPr lang="en-US" dirty="0"/>
          </a:p>
        </p:txBody>
      </p:sp>
      <p:sp>
        <p:nvSpPr>
          <p:cNvPr id="3" name="Content Placeholder 2"/>
          <p:cNvSpPr>
            <a:spLocks noGrp="1"/>
          </p:cNvSpPr>
          <p:nvPr>
            <p:ph idx="1"/>
          </p:nvPr>
        </p:nvSpPr>
        <p:spPr>
          <a:xfrm>
            <a:off x="609599" y="1676400"/>
            <a:ext cx="6347714" cy="4364963"/>
          </a:xfrm>
        </p:spPr>
        <p:txBody>
          <a:bodyPr/>
          <a:lstStyle/>
          <a:p>
            <a:r>
              <a:rPr lang="en-US" dirty="0" err="1" smtClean="0"/>
              <a:t>Một</a:t>
            </a:r>
            <a:r>
              <a:rPr lang="en-US" dirty="0" smtClean="0"/>
              <a:t> </a:t>
            </a:r>
            <a:r>
              <a:rPr lang="en-US" dirty="0" err="1" smtClean="0"/>
              <a:t>dạng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nhúng</a:t>
            </a:r>
            <a:endParaRPr lang="en-US" dirty="0" smtClean="0"/>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12</a:t>
            </a:fld>
            <a:endParaRPr lang="en-US"/>
          </a:p>
        </p:txBody>
      </p:sp>
      <p:pic>
        <p:nvPicPr>
          <p:cNvPr id="9" name="Picture 8" descr="DefaultColorPhone.gif"/>
          <p:cNvPicPr>
            <a:picLocks noChangeAspect="1"/>
          </p:cNvPicPr>
          <p:nvPr/>
        </p:nvPicPr>
        <p:blipFill>
          <a:blip r:embed="rId2"/>
          <a:stretch>
            <a:fillRect/>
          </a:stretch>
        </p:blipFill>
        <p:spPr>
          <a:xfrm>
            <a:off x="1143000" y="2071356"/>
            <a:ext cx="1944688" cy="3810000"/>
          </a:xfrm>
          <a:prstGeom prst="rect">
            <a:avLst/>
          </a:prstGeom>
        </p:spPr>
      </p:pic>
      <p:pic>
        <p:nvPicPr>
          <p:cNvPr id="10" name="Picture 9" descr="mobile-java-me.jpg"/>
          <p:cNvPicPr>
            <a:picLocks noChangeAspect="1"/>
          </p:cNvPicPr>
          <p:nvPr/>
        </p:nvPicPr>
        <p:blipFill>
          <a:blip r:embed="rId3"/>
          <a:stretch>
            <a:fillRect/>
          </a:stretch>
        </p:blipFill>
        <p:spPr>
          <a:xfrm>
            <a:off x="3288480" y="2080881"/>
            <a:ext cx="4179120" cy="3800475"/>
          </a:xfrm>
          <a:prstGeom prst="rect">
            <a:avLst/>
          </a:prstGeom>
        </p:spPr>
      </p:pic>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Đặc</a:t>
            </a:r>
            <a:r>
              <a:rPr lang="en-US" dirty="0" smtClean="0"/>
              <a:t> </a:t>
            </a:r>
            <a:r>
              <a:rPr lang="en-US" dirty="0" err="1" smtClean="0"/>
              <a:t>điểm</a:t>
            </a:r>
            <a:r>
              <a:rPr lang="en-US" dirty="0" smtClean="0"/>
              <a:t> Java</a:t>
            </a:r>
            <a:endParaRPr lang="en-US" dirty="0"/>
          </a:p>
        </p:txBody>
      </p:sp>
      <p:sp>
        <p:nvSpPr>
          <p:cNvPr id="3" name="Content Placeholder 2"/>
          <p:cNvSpPr>
            <a:spLocks noGrp="1"/>
          </p:cNvSpPr>
          <p:nvPr>
            <p:ph idx="1"/>
          </p:nvPr>
        </p:nvSpPr>
        <p:spPr>
          <a:xfrm>
            <a:off x="1435100" y="1447800"/>
            <a:ext cx="7708900" cy="3276600"/>
          </a:xfrm>
        </p:spPr>
        <p:txBody>
          <a:bodyPr/>
          <a:lstStyle/>
          <a:p>
            <a:pPr eaLnBrk="1" hangingPunct="1"/>
            <a:r>
              <a:rPr lang="en-US" dirty="0" err="1" smtClean="0"/>
              <a:t>Tựa</a:t>
            </a:r>
            <a:r>
              <a:rPr lang="en-US" dirty="0" smtClean="0"/>
              <a:t> C++,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hoàn</a:t>
            </a:r>
            <a:r>
              <a:rPr lang="en-US" dirty="0" smtClean="0"/>
              <a:t> </a:t>
            </a:r>
            <a:r>
              <a:rPr lang="en-US" dirty="0" err="1" smtClean="0"/>
              <a:t>toàn</a:t>
            </a:r>
            <a:r>
              <a:rPr lang="en-US" dirty="0" smtClean="0"/>
              <a:t>.</a:t>
            </a:r>
          </a:p>
          <a:p>
            <a:pPr eaLnBrk="1" hangingPunct="1"/>
            <a:r>
              <a:rPr lang="en-US" dirty="0" err="1" smtClean="0"/>
              <a:t>Khả</a:t>
            </a:r>
            <a:r>
              <a:rPr lang="en-US" dirty="0" smtClean="0"/>
              <a:t> </a:t>
            </a:r>
            <a:r>
              <a:rPr lang="en-US" dirty="0" err="1" smtClean="0"/>
              <a:t>chuyển</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nền</a:t>
            </a:r>
            <a:r>
              <a:rPr lang="en-US" dirty="0" smtClean="0"/>
              <a:t>.</a:t>
            </a:r>
          </a:p>
          <a:p>
            <a:pPr eaLnBrk="1" hangingPunct="1"/>
            <a:r>
              <a:rPr lang="en-US" dirty="0" err="1" smtClean="0"/>
              <a:t>Thông</a:t>
            </a:r>
            <a:r>
              <a:rPr lang="en-US" dirty="0" smtClean="0"/>
              <a:t> </a:t>
            </a:r>
            <a:r>
              <a:rPr lang="en-US" dirty="0" err="1" smtClean="0"/>
              <a:t>dịch</a:t>
            </a:r>
            <a:r>
              <a:rPr lang="en-US" dirty="0" smtClean="0"/>
              <a:t> (</a:t>
            </a:r>
            <a:r>
              <a:rPr lang="en-US" dirty="0" err="1" smtClean="0"/>
              <a:t>vừa</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vừa</a:t>
            </a:r>
            <a:r>
              <a:rPr lang="en-US" dirty="0" smtClean="0"/>
              <a:t> </a:t>
            </a:r>
            <a:r>
              <a:rPr lang="en-US" dirty="0" err="1" smtClean="0"/>
              <a:t>thông</a:t>
            </a:r>
            <a:r>
              <a:rPr lang="en-US" dirty="0" smtClean="0"/>
              <a:t> </a:t>
            </a:r>
            <a:r>
              <a:rPr lang="en-US" dirty="0" err="1" smtClean="0"/>
              <a:t>dịch</a:t>
            </a:r>
            <a:r>
              <a:rPr lang="en-US" dirty="0" smtClean="0"/>
              <a:t>).</a:t>
            </a:r>
          </a:p>
          <a:p>
            <a:pPr eaLnBrk="1" hangingPunct="1"/>
            <a:r>
              <a:rPr lang="en-US" dirty="0" err="1" smtClean="0"/>
              <a:t>Cơ</a:t>
            </a:r>
            <a:r>
              <a:rPr lang="en-US" dirty="0" smtClean="0"/>
              <a:t> </a:t>
            </a:r>
            <a:r>
              <a:rPr lang="en-US" dirty="0" err="1" smtClean="0"/>
              <a:t>chế</a:t>
            </a:r>
            <a:r>
              <a:rPr lang="en-US" dirty="0" smtClean="0"/>
              <a:t> </a:t>
            </a:r>
            <a:r>
              <a:rPr lang="en-US" dirty="0" err="1" smtClean="0"/>
              <a:t>giải</a:t>
            </a:r>
            <a:r>
              <a:rPr lang="en-US" dirty="0" smtClean="0"/>
              <a:t> </a:t>
            </a:r>
            <a:r>
              <a:rPr lang="en-US" dirty="0" err="1" smtClean="0"/>
              <a:t>phóng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tự</a:t>
            </a:r>
            <a:r>
              <a:rPr lang="en-US" dirty="0" smtClean="0"/>
              <a:t> </a:t>
            </a:r>
            <a:r>
              <a:rPr lang="en-US" dirty="0" err="1" smtClean="0"/>
              <a:t>động</a:t>
            </a:r>
            <a:r>
              <a:rPr lang="en-US" dirty="0" smtClean="0"/>
              <a:t>.</a:t>
            </a:r>
          </a:p>
          <a:p>
            <a:pPr eaLnBrk="1" hangingPunct="1"/>
            <a:r>
              <a:rPr lang="en-US" dirty="0" smtClean="0"/>
              <a:t>An </a:t>
            </a:r>
            <a:r>
              <a:rPr lang="en-US" dirty="0" err="1" smtClean="0"/>
              <a:t>toàn</a:t>
            </a:r>
            <a:r>
              <a:rPr lang="en-US" dirty="0" smtClean="0"/>
              <a:t>, </a:t>
            </a:r>
            <a:r>
              <a:rPr lang="en-US" dirty="0" err="1" smtClean="0"/>
              <a:t>bảo</a:t>
            </a:r>
            <a:r>
              <a:rPr lang="en-US" dirty="0" smtClean="0"/>
              <a:t> </a:t>
            </a:r>
            <a:r>
              <a:rPr lang="en-US" dirty="0" err="1" smtClean="0"/>
              <a:t>mật</a:t>
            </a:r>
            <a:r>
              <a:rPr lang="en-US" dirty="0" smtClean="0"/>
              <a:t>.</a:t>
            </a:r>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914400"/>
          </a:xfrm>
        </p:spPr>
        <p:txBody>
          <a:bodyPr/>
          <a:lstStyle/>
          <a:p>
            <a:r>
              <a:rPr lang="en-US" dirty="0" err="1" smtClean="0"/>
              <a:t>Dịch</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chương</a:t>
            </a:r>
            <a:r>
              <a:rPr lang="en-US" dirty="0" smtClean="0"/>
              <a:t> </a:t>
            </a:r>
            <a:r>
              <a:rPr lang="en-US" dirty="0" err="1" smtClean="0"/>
              <a:t>trình</a:t>
            </a:r>
            <a:r>
              <a:rPr lang="en-US" dirty="0" smtClean="0"/>
              <a:t> Java</a:t>
            </a:r>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14</a:t>
            </a:fld>
            <a:endParaRPr lang="en-US"/>
          </a:p>
        </p:txBody>
      </p:sp>
      <p:sp>
        <p:nvSpPr>
          <p:cNvPr id="6" name="AutoShape 6" descr="chap0101%2D00%5F0%2Ejpg"/>
          <p:cNvSpPr>
            <a:spLocks noChangeAspect="1" noChangeArrowheads="1"/>
          </p:cNvSpPr>
          <p:nvPr/>
        </p:nvSpPr>
        <p:spPr bwMode="auto">
          <a:xfrm>
            <a:off x="4419600" y="2743200"/>
            <a:ext cx="304800" cy="304800"/>
          </a:xfrm>
          <a:prstGeom prst="rect">
            <a:avLst/>
          </a:prstGeom>
          <a:noFill/>
        </p:spPr>
        <p:txBody>
          <a:bodyPr/>
          <a:lstStyle/>
          <a:p>
            <a:endParaRPr lang="en-US"/>
          </a:p>
        </p:txBody>
      </p:sp>
      <p:sp>
        <p:nvSpPr>
          <p:cNvPr id="7" name="AutoShape 7" descr="chap0101%2D00%5F0%2Ejpg"/>
          <p:cNvSpPr>
            <a:spLocks noChangeAspect="1" noChangeArrowheads="1"/>
          </p:cNvSpPr>
          <p:nvPr/>
        </p:nvSpPr>
        <p:spPr bwMode="auto">
          <a:xfrm>
            <a:off x="4419600" y="2743200"/>
            <a:ext cx="304800" cy="304800"/>
          </a:xfrm>
          <a:prstGeom prst="rect">
            <a:avLst/>
          </a:prstGeom>
          <a:noFill/>
        </p:spPr>
        <p:txBody>
          <a:bodyPr/>
          <a:lstStyle/>
          <a:p>
            <a:endParaRPr lang="en-US"/>
          </a:p>
        </p:txBody>
      </p:sp>
      <p:sp>
        <p:nvSpPr>
          <p:cNvPr id="13" name="AutoShape 13" descr="chap0101%2D00%5F0%2Ejpg"/>
          <p:cNvSpPr>
            <a:spLocks noChangeAspect="1" noChangeArrowheads="1"/>
          </p:cNvSpPr>
          <p:nvPr/>
        </p:nvSpPr>
        <p:spPr bwMode="auto">
          <a:xfrm>
            <a:off x="4419600" y="2743200"/>
            <a:ext cx="304800" cy="304800"/>
          </a:xfrm>
          <a:prstGeom prst="rect">
            <a:avLst/>
          </a:prstGeom>
          <a:noFill/>
        </p:spPr>
        <p:txBody>
          <a:bodyPr/>
          <a:lstStyle/>
          <a:p>
            <a:endParaRPr lang="en-US"/>
          </a:p>
        </p:txBody>
      </p:sp>
      <p:sp>
        <p:nvSpPr>
          <p:cNvPr id="14" name="AutoShape 14" descr="chap0101%2D00%5F0%2Ejpg"/>
          <p:cNvSpPr>
            <a:spLocks noChangeAspect="1" noChangeArrowheads="1"/>
          </p:cNvSpPr>
          <p:nvPr/>
        </p:nvSpPr>
        <p:spPr bwMode="auto">
          <a:xfrm>
            <a:off x="4419600" y="2743200"/>
            <a:ext cx="304800" cy="304800"/>
          </a:xfrm>
          <a:prstGeom prst="rect">
            <a:avLst/>
          </a:prstGeom>
          <a:noFill/>
        </p:spPr>
        <p:txBody>
          <a:bodyPr/>
          <a:lstStyle/>
          <a:p>
            <a:endParaRPr lang="en-US"/>
          </a:p>
        </p:txBody>
      </p:sp>
      <p:sp>
        <p:nvSpPr>
          <p:cNvPr id="15" name="AutoShape 15" descr="chap0101%2D00%5F0%2Ejpg"/>
          <p:cNvSpPr>
            <a:spLocks noChangeAspect="1" noChangeArrowheads="1"/>
          </p:cNvSpPr>
          <p:nvPr/>
        </p:nvSpPr>
        <p:spPr bwMode="auto">
          <a:xfrm>
            <a:off x="4419600" y="2743200"/>
            <a:ext cx="304800" cy="304800"/>
          </a:xfrm>
          <a:prstGeom prst="rect">
            <a:avLst/>
          </a:prstGeom>
          <a:noFill/>
        </p:spPr>
        <p:txBody>
          <a:bodyPr/>
          <a:lstStyle/>
          <a:p>
            <a:endParaRPr lang="en-US"/>
          </a:p>
        </p:txBody>
      </p:sp>
      <p:sp>
        <p:nvSpPr>
          <p:cNvPr id="16" name="AutoShape 16" descr="chap0101%2D00%5F0%2Ejpg"/>
          <p:cNvSpPr>
            <a:spLocks noChangeAspect="1" noChangeArrowheads="1"/>
          </p:cNvSpPr>
          <p:nvPr/>
        </p:nvSpPr>
        <p:spPr bwMode="auto">
          <a:xfrm>
            <a:off x="4419600" y="2743200"/>
            <a:ext cx="304800" cy="304800"/>
          </a:xfrm>
          <a:prstGeom prst="rect">
            <a:avLst/>
          </a:prstGeom>
          <a:noFill/>
        </p:spPr>
        <p:txBody>
          <a:bodyPr/>
          <a:lstStyle/>
          <a:p>
            <a:endParaRPr lang="en-US"/>
          </a:p>
        </p:txBody>
      </p:sp>
      <p:sp>
        <p:nvSpPr>
          <p:cNvPr id="17" name="AutoShape 17" descr="chap0101%2D00%5F0%2Ejpg"/>
          <p:cNvSpPr>
            <a:spLocks noChangeAspect="1" noChangeArrowheads="1"/>
          </p:cNvSpPr>
          <p:nvPr/>
        </p:nvSpPr>
        <p:spPr bwMode="auto">
          <a:xfrm>
            <a:off x="4419600" y="2743200"/>
            <a:ext cx="304800" cy="304800"/>
          </a:xfrm>
          <a:prstGeom prst="rect">
            <a:avLst/>
          </a:prstGeom>
          <a:noFill/>
        </p:spPr>
        <p:txBody>
          <a:bodyPr/>
          <a:lstStyle/>
          <a:p>
            <a:endParaRPr lang="en-US"/>
          </a:p>
        </p:txBody>
      </p:sp>
      <p:pic>
        <p:nvPicPr>
          <p:cNvPr id="18" name="Picture 18" descr="g1"/>
          <p:cNvPicPr>
            <a:picLocks noChangeAspect="1" noChangeArrowheads="1"/>
          </p:cNvPicPr>
          <p:nvPr/>
        </p:nvPicPr>
        <p:blipFill>
          <a:blip r:embed="rId2"/>
          <a:srcRect/>
          <a:stretch>
            <a:fillRect/>
          </a:stretch>
        </p:blipFill>
        <p:spPr bwMode="auto">
          <a:xfrm>
            <a:off x="1295400" y="1447800"/>
            <a:ext cx="5791200" cy="1358900"/>
          </a:xfrm>
          <a:prstGeom prst="rect">
            <a:avLst/>
          </a:prstGeom>
          <a:noFill/>
        </p:spPr>
      </p:pic>
      <p:pic>
        <p:nvPicPr>
          <p:cNvPr id="19" name="Picture 19" descr="helloWorld"/>
          <p:cNvPicPr>
            <a:picLocks noChangeAspect="1" noChangeArrowheads="1"/>
          </p:cNvPicPr>
          <p:nvPr/>
        </p:nvPicPr>
        <p:blipFill>
          <a:blip r:embed="rId3"/>
          <a:srcRect/>
          <a:stretch>
            <a:fillRect/>
          </a:stretch>
        </p:blipFill>
        <p:spPr bwMode="auto">
          <a:xfrm>
            <a:off x="2057400" y="2895600"/>
            <a:ext cx="6858000" cy="3214688"/>
          </a:xfrm>
          <a:prstGeom prst="rect">
            <a:avLst/>
          </a:prstGeom>
          <a:noFill/>
        </p:spPr>
      </p:pic>
      <p:sp>
        <p:nvSpPr>
          <p:cNvPr id="3" name="Footer Placeholder 2"/>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Virtual Machine</a:t>
            </a:r>
            <a:endParaRPr lang="en-US" dirty="0"/>
          </a:p>
        </p:txBody>
      </p:sp>
      <p:sp>
        <p:nvSpPr>
          <p:cNvPr id="3" name="Content Placeholder 2"/>
          <p:cNvSpPr>
            <a:spLocks noGrp="1"/>
          </p:cNvSpPr>
          <p:nvPr>
            <p:ph idx="1"/>
          </p:nvPr>
        </p:nvSpPr>
        <p:spPr/>
        <p:txBody>
          <a:bodyPr/>
          <a:lstStyle/>
          <a:p>
            <a:pPr eaLnBrk="1" hangingPunct="1"/>
            <a:r>
              <a:rPr lang="en-US" dirty="0" err="1" smtClean="0"/>
              <a:t>Là</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cơ</a:t>
            </a:r>
            <a:r>
              <a:rPr lang="en-US" dirty="0" smtClean="0"/>
              <a:t> </a:t>
            </a:r>
            <a:r>
              <a:rPr lang="en-US" dirty="0" err="1" smtClean="0"/>
              <a:t>sở</a:t>
            </a:r>
            <a:r>
              <a:rPr lang="en-US" dirty="0" smtClean="0"/>
              <a:t> </a:t>
            </a:r>
            <a:r>
              <a:rPr lang="en-US" dirty="0" err="1" smtClean="0"/>
              <a:t>máy</a:t>
            </a:r>
            <a:r>
              <a:rPr lang="en-US" dirty="0" smtClean="0"/>
              <a:t> </a:t>
            </a:r>
            <a:r>
              <a:rPr lang="en-US" dirty="0" err="1" smtClean="0"/>
              <a:t>tính</a:t>
            </a:r>
            <a:r>
              <a:rPr lang="en-US" dirty="0" smtClean="0"/>
              <a:t> </a:t>
            </a:r>
            <a:r>
              <a:rPr lang="en-US" dirty="0" err="1" smtClean="0"/>
              <a:t>ảo</a:t>
            </a:r>
            <a:r>
              <a:rPr lang="en-US" dirty="0" smtClean="0"/>
              <a:t>.</a:t>
            </a:r>
          </a:p>
          <a:p>
            <a:pPr eaLnBrk="1" hangingPunct="1"/>
            <a:r>
              <a:rPr lang="en-US" dirty="0" err="1" smtClean="0"/>
              <a:t>Có</a:t>
            </a:r>
            <a:r>
              <a:rPr lang="en-US" dirty="0" smtClean="0"/>
              <a:t> </a:t>
            </a:r>
            <a:r>
              <a:rPr lang="en-US" dirty="0" err="1" smtClean="0"/>
              <a:t>thể</a:t>
            </a:r>
            <a:r>
              <a:rPr lang="en-US" dirty="0" smtClean="0"/>
              <a:t> </a:t>
            </a:r>
            <a:r>
              <a:rPr lang="en-US" dirty="0" err="1" smtClean="0"/>
              <a:t>xem</a:t>
            </a:r>
            <a:r>
              <a:rPr lang="en-US" dirty="0" smtClean="0"/>
              <a:t> </a:t>
            </a:r>
            <a:r>
              <a:rPr lang="en-US" dirty="0" err="1" smtClean="0"/>
              <a:t>như</a:t>
            </a:r>
            <a:r>
              <a:rPr lang="en-US" dirty="0" smtClean="0"/>
              <a:t> 1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thu</a:t>
            </a:r>
            <a:r>
              <a:rPr lang="en-US" dirty="0" smtClean="0"/>
              <a:t> </a:t>
            </a:r>
            <a:r>
              <a:rPr lang="en-US" dirty="0" err="1" smtClean="0"/>
              <a:t>nhỏ</a:t>
            </a:r>
            <a:r>
              <a:rPr lang="en-US" dirty="0" smtClean="0"/>
              <a:t>.</a:t>
            </a:r>
          </a:p>
          <a:p>
            <a:pPr eaLnBrk="1" hangingPunct="1"/>
            <a:r>
              <a:rPr lang="en-US" dirty="0" err="1" smtClean="0"/>
              <a:t>Cung</a:t>
            </a:r>
            <a:r>
              <a:rPr lang="en-US" dirty="0" smtClean="0"/>
              <a:t> </a:t>
            </a:r>
            <a:r>
              <a:rPr lang="en-US" dirty="0" err="1" smtClean="0"/>
              <a:t>cấp</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r>
              <a:rPr lang="en-US" dirty="0" smtClean="0"/>
              <a:t> java (</a:t>
            </a:r>
            <a:r>
              <a:rPr lang="en-US" dirty="0" err="1" smtClean="0"/>
              <a:t>độc</a:t>
            </a:r>
            <a:r>
              <a:rPr lang="en-US" dirty="0" smtClean="0"/>
              <a:t> </a:t>
            </a:r>
            <a:r>
              <a:rPr lang="en-US" dirty="0" err="1" smtClean="0"/>
              <a:t>lập</a:t>
            </a:r>
            <a:r>
              <a:rPr lang="en-US" dirty="0" smtClean="0"/>
              <a:t> </a:t>
            </a:r>
            <a:r>
              <a:rPr lang="en-US" dirty="0" err="1" smtClean="0"/>
              <a:t>nền</a:t>
            </a:r>
            <a:r>
              <a:rPr lang="en-US" dirty="0" smtClean="0"/>
              <a:t>)</a:t>
            </a:r>
          </a:p>
          <a:p>
            <a:pPr eaLnBrk="1" hangingPunct="1"/>
            <a:r>
              <a:rPr lang="en-US" dirty="0" err="1" smtClean="0"/>
              <a:t>Hình</a:t>
            </a:r>
            <a:r>
              <a:rPr lang="en-US" dirty="0" smtClean="0"/>
              <a:t> </a:t>
            </a:r>
            <a:r>
              <a:rPr lang="en-US" dirty="0" err="1" smtClean="0"/>
              <a:t>thành</a:t>
            </a:r>
            <a:r>
              <a:rPr lang="en-US" dirty="0" smtClean="0"/>
              <a:t> 1 </a:t>
            </a:r>
            <a:r>
              <a:rPr lang="en-US" dirty="0" err="1" smtClean="0"/>
              <a:t>lớp</a:t>
            </a:r>
            <a:r>
              <a:rPr lang="en-US" dirty="0" smtClean="0"/>
              <a:t> </a:t>
            </a:r>
            <a:r>
              <a:rPr lang="en-US" dirty="0" err="1" smtClean="0"/>
              <a:t>trừu</a:t>
            </a:r>
            <a:r>
              <a:rPr lang="en-US" dirty="0" smtClean="0"/>
              <a:t> </a:t>
            </a:r>
            <a:r>
              <a:rPr lang="en-US" dirty="0" err="1" smtClean="0"/>
              <a:t>tượng</a:t>
            </a:r>
            <a:r>
              <a:rPr lang="en-US" dirty="0" smtClean="0"/>
              <a:t>: </a:t>
            </a:r>
          </a:p>
          <a:p>
            <a:pPr lvl="4" eaLnBrk="1" hangingPunct="1">
              <a:spcBef>
                <a:spcPct val="0"/>
              </a:spcBef>
              <a:buNone/>
            </a:pPr>
            <a:r>
              <a:rPr lang="en-US" dirty="0" smtClean="0"/>
              <a:t>	</a:t>
            </a:r>
            <a:r>
              <a:rPr lang="en-US" dirty="0" err="1" smtClean="0"/>
              <a:t>Phần</a:t>
            </a:r>
            <a:r>
              <a:rPr lang="en-US" dirty="0" smtClean="0"/>
              <a:t> </a:t>
            </a:r>
            <a:r>
              <a:rPr lang="en-US" dirty="0" err="1" smtClean="0"/>
              <a:t>cứng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bên</a:t>
            </a:r>
            <a:r>
              <a:rPr lang="en-US" dirty="0" smtClean="0"/>
              <a:t> </a:t>
            </a:r>
            <a:r>
              <a:rPr lang="en-US" dirty="0" err="1" smtClean="0"/>
              <a:t>dưới</a:t>
            </a:r>
            <a:endParaRPr lang="en-US" dirty="0" smtClean="0"/>
          </a:p>
          <a:p>
            <a:pPr lvl="4" eaLnBrk="1" hangingPunct="1">
              <a:spcBef>
                <a:spcPct val="0"/>
              </a:spcBef>
              <a:buNone/>
            </a:pP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endParaRPr lang="en-US" dirty="0" smtClean="0"/>
          </a:p>
          <a:p>
            <a:pPr lvl="4" eaLnBrk="1" hangingPunct="1">
              <a:spcBef>
                <a:spcPct val="0"/>
              </a:spcBef>
              <a:buNone/>
            </a:pPr>
            <a:r>
              <a:rPr lang="en-US" dirty="0" smtClean="0"/>
              <a:t>	</a:t>
            </a:r>
            <a:r>
              <a:rPr lang="en-US" dirty="0" err="1" smtClean="0"/>
              <a:t>Mã</a:t>
            </a:r>
            <a:r>
              <a:rPr lang="en-US" dirty="0" smtClean="0"/>
              <a:t> </a:t>
            </a:r>
            <a:r>
              <a:rPr lang="en-US" dirty="0" err="1" smtClean="0"/>
              <a:t>đã</a:t>
            </a:r>
            <a:r>
              <a:rPr lang="en-US" dirty="0" smtClean="0"/>
              <a:t> </a:t>
            </a:r>
            <a:r>
              <a:rPr lang="en-US" dirty="0" err="1" smtClean="0"/>
              <a:t>biên</a:t>
            </a:r>
            <a:r>
              <a:rPr lang="en-US" dirty="0" smtClean="0"/>
              <a:t> </a:t>
            </a:r>
            <a:r>
              <a:rPr lang="en-US" dirty="0" err="1" smtClean="0"/>
              <a:t>dịch</a:t>
            </a:r>
            <a:endParaRPr lang="en-US" dirty="0" smtClean="0"/>
          </a:p>
          <a:p>
            <a:pPr eaLnBrk="1" hangingPunct="1"/>
            <a:r>
              <a:rPr lang="en-US" dirty="0" err="1" smtClean="0"/>
              <a:t>Chương</a:t>
            </a:r>
            <a:r>
              <a:rPr lang="en-US" dirty="0" smtClean="0"/>
              <a:t> </a:t>
            </a:r>
            <a:r>
              <a:rPr lang="en-US" dirty="0" err="1" smtClean="0"/>
              <a:t>trình</a:t>
            </a:r>
            <a:r>
              <a:rPr lang="en-US" dirty="0" smtClean="0"/>
              <a:t> java </a:t>
            </a:r>
            <a:r>
              <a:rPr lang="en-US" dirty="0" err="1" smtClean="0"/>
              <a:t>chỉ</a:t>
            </a:r>
            <a:r>
              <a:rPr lang="en-US" dirty="0" smtClean="0"/>
              <a:t> </a:t>
            </a:r>
            <a:r>
              <a:rPr lang="en-US" dirty="0" err="1" smtClean="0"/>
              <a:t>chạy</a:t>
            </a:r>
            <a:r>
              <a:rPr lang="en-US" dirty="0" smtClean="0"/>
              <a:t> </a:t>
            </a:r>
            <a:r>
              <a:rPr lang="en-US" dirty="0" err="1" smtClean="0"/>
              <a:t>khi</a:t>
            </a:r>
            <a:r>
              <a:rPr lang="en-US" dirty="0" smtClean="0"/>
              <a:t> </a:t>
            </a:r>
            <a:r>
              <a:rPr lang="en-US" dirty="0" err="1" smtClean="0"/>
              <a:t>có</a:t>
            </a:r>
            <a:r>
              <a:rPr lang="en-US" dirty="0" smtClean="0"/>
              <a:t> JVM</a:t>
            </a:r>
          </a:p>
          <a:p>
            <a:pPr eaLnBrk="1" hangingPunct="1"/>
            <a:r>
              <a:rPr lang="en-US" dirty="0" smtClean="0"/>
              <a:t>JVM </a:t>
            </a:r>
            <a:r>
              <a:rPr lang="en-US" dirty="0" err="1" smtClean="0"/>
              <a:t>đọc</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từng</a:t>
            </a:r>
            <a:r>
              <a:rPr lang="en-US" dirty="0" smtClean="0"/>
              <a:t> </a:t>
            </a:r>
            <a:r>
              <a:rPr lang="en-US" dirty="0" err="1" smtClean="0"/>
              <a:t>câu</a:t>
            </a:r>
            <a:r>
              <a:rPr lang="en-US" dirty="0" smtClean="0"/>
              <a:t> </a:t>
            </a:r>
            <a:r>
              <a:rPr lang="en-US" dirty="0" err="1" smtClean="0"/>
              <a:t>lệnh</a:t>
            </a:r>
            <a:r>
              <a:rPr lang="en-US" dirty="0" smtClean="0"/>
              <a:t> java</a:t>
            </a:r>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Giải</a:t>
            </a:r>
            <a:r>
              <a:rPr lang="en-US" dirty="0" smtClean="0"/>
              <a:t> </a:t>
            </a:r>
            <a:r>
              <a:rPr lang="en-US" dirty="0" err="1" smtClean="0"/>
              <a:t>phóng</a:t>
            </a:r>
            <a:r>
              <a:rPr lang="en-US" dirty="0" smtClean="0"/>
              <a:t> </a:t>
            </a:r>
            <a:r>
              <a:rPr lang="en-US" dirty="0" err="1" smtClean="0"/>
              <a:t>bộ</a:t>
            </a:r>
            <a:r>
              <a:rPr lang="en-US" dirty="0" smtClean="0"/>
              <a:t> </a:t>
            </a:r>
            <a:r>
              <a:rPr lang="en-US" dirty="0" err="1" smtClean="0"/>
              <a:t>nhớ</a:t>
            </a:r>
            <a:r>
              <a:rPr lang="en-US" dirty="0" smtClean="0"/>
              <a:t/>
            </a:r>
            <a:br>
              <a:rPr lang="en-US" dirty="0" smtClean="0"/>
            </a:br>
            <a:r>
              <a:rPr lang="en-US" dirty="0" smtClean="0"/>
              <a:t>(Garbage Collection)</a:t>
            </a:r>
            <a:endParaRPr lang="en-US" dirty="0"/>
          </a:p>
        </p:txBody>
      </p:sp>
      <p:sp>
        <p:nvSpPr>
          <p:cNvPr id="3" name="Content Placeholder 2"/>
          <p:cNvSpPr>
            <a:spLocks noGrp="1"/>
          </p:cNvSpPr>
          <p:nvPr>
            <p:ph idx="1"/>
          </p:nvPr>
        </p:nvSpPr>
        <p:spPr/>
        <p:txBody>
          <a:bodyPr/>
          <a:lstStyle/>
          <a:p>
            <a:r>
              <a:rPr lang="en-US" dirty="0" smtClean="0"/>
              <a:t>Java </a:t>
            </a:r>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mức</a:t>
            </a:r>
            <a:r>
              <a:rPr lang="en-US" dirty="0" smtClean="0"/>
              <a:t> </a:t>
            </a:r>
            <a:r>
              <a:rPr lang="en-US" dirty="0" err="1" smtClean="0"/>
              <a:t>hệ</a:t>
            </a:r>
            <a:r>
              <a:rPr lang="en-US" dirty="0" smtClean="0"/>
              <a:t> </a:t>
            </a:r>
            <a:r>
              <a:rPr lang="vi-VN" dirty="0" smtClean="0"/>
              <a:t>thống để theo dõi việc cấp phát bộ nhớ</a:t>
            </a:r>
            <a:endParaRPr lang="en-US" dirty="0" smtClean="0"/>
          </a:p>
          <a:p>
            <a:r>
              <a:rPr lang="en-US" dirty="0" smtClean="0"/>
              <a:t>Garbage Collection</a:t>
            </a:r>
          </a:p>
          <a:p>
            <a:pPr lvl="1"/>
            <a:r>
              <a:rPr lang="en-US" dirty="0" err="1" smtClean="0"/>
              <a:t>Đánh</a:t>
            </a:r>
            <a:r>
              <a:rPr lang="en-US" dirty="0" smtClean="0"/>
              <a:t> </a:t>
            </a:r>
            <a:r>
              <a:rPr lang="en-US" dirty="0" err="1" smtClean="0"/>
              <a:t>dấu</a:t>
            </a:r>
            <a:r>
              <a:rPr lang="en-US" dirty="0" smtClean="0"/>
              <a:t> </a:t>
            </a:r>
            <a:r>
              <a:rPr lang="en-US" dirty="0" err="1" smtClean="0"/>
              <a:t>và</a:t>
            </a:r>
            <a:r>
              <a:rPr lang="en-US" dirty="0" smtClean="0"/>
              <a:t> </a:t>
            </a:r>
            <a:r>
              <a:rPr lang="en-US" dirty="0" err="1" smtClean="0"/>
              <a:t>giải</a:t>
            </a:r>
            <a:r>
              <a:rPr lang="en-US" dirty="0" smtClean="0"/>
              <a:t> </a:t>
            </a:r>
            <a:r>
              <a:rPr lang="en-US" dirty="0" err="1" smtClean="0"/>
              <a:t>phóng</a:t>
            </a:r>
            <a:r>
              <a:rPr lang="en-US" dirty="0" smtClean="0"/>
              <a:t> </a:t>
            </a:r>
            <a:r>
              <a:rPr lang="en-US" dirty="0" err="1" smtClean="0"/>
              <a:t>các</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không</a:t>
            </a:r>
            <a:r>
              <a:rPr lang="en-US" dirty="0" smtClean="0"/>
              <a:t> </a:t>
            </a:r>
            <a:r>
              <a:rPr lang="vi-VN" dirty="0" smtClean="0"/>
              <a:t>còn được sử dụng</a:t>
            </a:r>
            <a:endParaRPr lang="en-US" dirty="0" smtClean="0"/>
          </a:p>
          <a:p>
            <a:pPr lvl="1"/>
            <a:r>
              <a:rPr lang="vi-VN" dirty="0" smtClean="0"/>
              <a:t>Được tiến hành tự động</a:t>
            </a:r>
            <a:endParaRPr lang="en-US" dirty="0" smtClean="0"/>
          </a:p>
          <a:p>
            <a:pPr lvl="1"/>
            <a:r>
              <a:rPr lang="vi-VN" dirty="0" smtClean="0"/>
              <a:t>Cơ chế hoạt động phụ thuộc vào các phiên</a:t>
            </a:r>
            <a:r>
              <a:rPr lang="en-US" dirty="0" smtClean="0"/>
              <a:t> </a:t>
            </a:r>
            <a:r>
              <a:rPr lang="en-US" dirty="0" err="1" smtClean="0"/>
              <a:t>bản</a:t>
            </a:r>
            <a:r>
              <a:rPr lang="en-US" dirty="0" smtClean="0"/>
              <a:t> </a:t>
            </a:r>
            <a:r>
              <a:rPr lang="en-US" dirty="0" err="1" smtClean="0"/>
              <a:t>máy</a:t>
            </a:r>
            <a:r>
              <a:rPr lang="en-US" dirty="0" smtClean="0"/>
              <a:t> </a:t>
            </a:r>
            <a:r>
              <a:rPr lang="en-US" dirty="0" err="1" smtClean="0"/>
              <a:t>ảo</a:t>
            </a:r>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Môi</a:t>
            </a:r>
            <a:r>
              <a:rPr lang="en-US" dirty="0" smtClean="0"/>
              <a:t> </a:t>
            </a:r>
            <a:r>
              <a:rPr lang="en-US" dirty="0" err="1" smtClean="0"/>
              <a:t>trường</a:t>
            </a:r>
            <a:r>
              <a:rPr lang="en-US" dirty="0" smtClean="0"/>
              <a:t>, </a:t>
            </a:r>
            <a:r>
              <a:rPr lang="en-US" dirty="0" err="1" smtClean="0"/>
              <a:t>công</a:t>
            </a:r>
            <a:r>
              <a:rPr lang="en-US" dirty="0" smtClean="0"/>
              <a:t> </a:t>
            </a:r>
            <a:r>
              <a:rPr lang="en-US" dirty="0" err="1" smtClean="0"/>
              <a:t>cụ</a:t>
            </a:r>
            <a:endParaRPr lang="en-US" dirty="0"/>
          </a:p>
        </p:txBody>
      </p:sp>
      <p:sp>
        <p:nvSpPr>
          <p:cNvPr id="3" name="Content Placeholder 2"/>
          <p:cNvSpPr>
            <a:spLocks noGrp="1"/>
          </p:cNvSpPr>
          <p:nvPr>
            <p:ph idx="1"/>
          </p:nvPr>
        </p:nvSpPr>
        <p:spPr>
          <a:xfrm>
            <a:off x="638826" y="1524000"/>
            <a:ext cx="7743173" cy="4953000"/>
          </a:xfrm>
        </p:spPr>
        <p:txBody>
          <a:bodyPr>
            <a:normAutofit/>
          </a:bodyPr>
          <a:lstStyle/>
          <a:p>
            <a:pPr eaLnBrk="1" hangingPunct="1"/>
            <a:r>
              <a:rPr lang="en-US" dirty="0" err="1" smtClean="0"/>
              <a:t>Môi</a:t>
            </a:r>
            <a:r>
              <a:rPr lang="en-US" dirty="0" smtClean="0"/>
              <a:t> </a:t>
            </a:r>
            <a:r>
              <a:rPr lang="en-US" dirty="0" err="1" smtClean="0"/>
              <a:t>trường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của</a:t>
            </a:r>
            <a:r>
              <a:rPr lang="en-US" dirty="0" smtClean="0"/>
              <a:t> Sun – JDK 8</a:t>
            </a:r>
          </a:p>
          <a:p>
            <a:pPr eaLnBrk="1" hangingPunct="1"/>
            <a:r>
              <a:rPr lang="en-US" b="1" dirty="0" smtClean="0"/>
              <a:t>IDE (Integrated Development </a:t>
            </a:r>
            <a:r>
              <a:rPr lang="en-US" b="1" dirty="0" err="1" smtClean="0"/>
              <a:t>Enviroment</a:t>
            </a:r>
            <a:r>
              <a:rPr lang="en-US" b="1" dirty="0" smtClean="0"/>
              <a:t>)</a:t>
            </a:r>
          </a:p>
          <a:p>
            <a:pPr lvl="1" eaLnBrk="1" hangingPunct="1"/>
            <a:r>
              <a:rPr lang="en-US" dirty="0" err="1" smtClean="0"/>
              <a:t>Jcreator</a:t>
            </a:r>
            <a:r>
              <a:rPr lang="en-US" dirty="0" smtClean="0"/>
              <a:t> Pro 5.10</a:t>
            </a:r>
          </a:p>
          <a:p>
            <a:pPr lvl="1" eaLnBrk="1" hangingPunct="1"/>
            <a:r>
              <a:rPr lang="en-US" dirty="0" smtClean="0"/>
              <a:t>NetBeans 8.2</a:t>
            </a:r>
          </a:p>
          <a:p>
            <a:pPr lvl="1" eaLnBrk="1" hangingPunct="1"/>
            <a:r>
              <a:rPr lang="en-US" dirty="0" smtClean="0"/>
              <a:t>Eclipse 4.7</a:t>
            </a:r>
          </a:p>
          <a:p>
            <a:pPr lvl="1" eaLnBrk="1" hangingPunct="1"/>
            <a:r>
              <a:rPr lang="en-US" dirty="0" err="1" smtClean="0"/>
              <a:t>JBuilder</a:t>
            </a:r>
            <a:r>
              <a:rPr lang="en-US" dirty="0" smtClean="0"/>
              <a:t> 2008</a:t>
            </a:r>
          </a:p>
          <a:p>
            <a:pPr lvl="1" eaLnBrk="1" hangingPunct="1"/>
            <a:r>
              <a:rPr lang="en-US" dirty="0" smtClean="0"/>
              <a:t>IntelliJ </a:t>
            </a:r>
            <a:r>
              <a:rPr lang="en-US" dirty="0"/>
              <a:t>IDEA Community </a:t>
            </a:r>
            <a:r>
              <a:rPr lang="en-US" dirty="0" smtClean="0"/>
              <a:t>Edition, Android Studio, </a:t>
            </a:r>
            <a:r>
              <a:rPr lang="en-US" dirty="0" err="1" smtClean="0"/>
              <a:t>Enide</a:t>
            </a:r>
            <a:r>
              <a:rPr lang="en-US" dirty="0" smtClean="0"/>
              <a:t> </a:t>
            </a:r>
            <a:r>
              <a:rPr lang="en-US" dirty="0"/>
              <a:t>Studio </a:t>
            </a:r>
            <a:r>
              <a:rPr lang="en-US" dirty="0" smtClean="0"/>
              <a:t>2014, </a:t>
            </a:r>
            <a:r>
              <a:rPr lang="en-US" dirty="0" err="1" smtClean="0"/>
              <a:t>BlueJ</a:t>
            </a:r>
            <a:r>
              <a:rPr lang="en-US" dirty="0" smtClean="0"/>
              <a:t>, </a:t>
            </a:r>
            <a:r>
              <a:rPr lang="en-US" dirty="0" err="1" smtClean="0"/>
              <a:t>jEdit</a:t>
            </a:r>
            <a:r>
              <a:rPr lang="en-US" dirty="0" smtClean="0"/>
              <a:t>, </a:t>
            </a:r>
            <a:r>
              <a:rPr lang="en-US" dirty="0" err="1" smtClean="0"/>
              <a:t>jGRASP</a:t>
            </a:r>
            <a:r>
              <a:rPr lang="en-US" dirty="0" smtClean="0"/>
              <a:t>, </a:t>
            </a:r>
            <a:r>
              <a:rPr lang="en-US" dirty="0" err="1" smtClean="0"/>
              <a:t>Jsource</a:t>
            </a:r>
            <a:r>
              <a:rPr lang="en-US" dirty="0"/>
              <a:t>, </a:t>
            </a:r>
            <a:r>
              <a:rPr lang="en-US" dirty="0" err="1" smtClean="0"/>
              <a:t>Jdeveloper</a:t>
            </a:r>
            <a:r>
              <a:rPr lang="en-US" dirty="0"/>
              <a:t>, </a:t>
            </a:r>
            <a:r>
              <a:rPr lang="en-US" dirty="0" err="1" smtClean="0"/>
              <a:t>DrJava</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Hello World</a:t>
            </a:r>
            <a:endParaRPr lang="en-US" dirty="0"/>
          </a:p>
        </p:txBody>
      </p:sp>
      <p:sp>
        <p:nvSpPr>
          <p:cNvPr id="3" name="Content Placeholder 2"/>
          <p:cNvSpPr>
            <a:spLocks noGrp="1"/>
          </p:cNvSpPr>
          <p:nvPr>
            <p:ph idx="1"/>
          </p:nvPr>
        </p:nvSpPr>
        <p:spPr/>
        <p:txBody>
          <a:bodyPr/>
          <a:lstStyle/>
          <a:p>
            <a:r>
              <a:rPr lang="en-US" dirty="0" err="1" smtClean="0"/>
              <a:t>Dùng</a:t>
            </a:r>
            <a:r>
              <a:rPr lang="en-US" dirty="0" smtClean="0"/>
              <a:t> Notepad </a:t>
            </a:r>
            <a:r>
              <a:rPr lang="en-US" dirty="0" err="1" smtClean="0"/>
              <a:t>soạn</a:t>
            </a:r>
            <a:r>
              <a:rPr lang="en-US" dirty="0" smtClean="0"/>
              <a:t> </a:t>
            </a:r>
            <a:r>
              <a:rPr lang="en-US" dirty="0" err="1" smtClean="0"/>
              <a:t>thảo</a:t>
            </a:r>
            <a:r>
              <a:rPr lang="en-US" dirty="0" smtClean="0"/>
              <a:t> </a:t>
            </a:r>
            <a:r>
              <a:rPr lang="en-US" dirty="0" err="1" smtClean="0"/>
              <a:t>đoạn</a:t>
            </a:r>
            <a:r>
              <a:rPr lang="en-US" dirty="0" smtClean="0"/>
              <a:t> </a:t>
            </a:r>
            <a:r>
              <a:rPr lang="en-US" dirty="0" err="1" smtClean="0"/>
              <a:t>lệnh</a:t>
            </a:r>
            <a:r>
              <a:rPr lang="en-US" dirty="0" smtClean="0"/>
              <a:t> </a:t>
            </a:r>
            <a:r>
              <a:rPr lang="en-US" dirty="0" err="1" smtClean="0"/>
              <a:t>bên</a:t>
            </a:r>
            <a:r>
              <a:rPr lang="en-US" dirty="0" smtClean="0"/>
              <a:t> </a:t>
            </a:r>
            <a:r>
              <a:rPr lang="en-US" dirty="0" err="1" smtClean="0"/>
              <a:t>dưới</a:t>
            </a:r>
            <a:r>
              <a:rPr lang="en-US" dirty="0" smtClean="0"/>
              <a:t> </a:t>
            </a:r>
            <a:r>
              <a:rPr lang="en-US" dirty="0" err="1" smtClean="0"/>
              <a:t>và</a:t>
            </a:r>
            <a:r>
              <a:rPr lang="en-US" dirty="0" smtClean="0"/>
              <a:t> </a:t>
            </a:r>
            <a:r>
              <a:rPr lang="en-US" dirty="0" err="1" smtClean="0"/>
              <a:t>lưu</a:t>
            </a:r>
            <a:r>
              <a:rPr lang="en-US" dirty="0" smtClean="0"/>
              <a:t> </a:t>
            </a:r>
            <a:r>
              <a:rPr lang="en-US" dirty="0" err="1" smtClean="0"/>
              <a:t>lại</a:t>
            </a:r>
            <a:r>
              <a:rPr lang="en-US" dirty="0" smtClean="0"/>
              <a:t> </a:t>
            </a:r>
            <a:r>
              <a:rPr lang="en-US" dirty="0" err="1" smtClean="0"/>
              <a:t>với</a:t>
            </a:r>
            <a:r>
              <a:rPr lang="en-US" dirty="0" smtClean="0"/>
              <a:t> </a:t>
            </a:r>
            <a:r>
              <a:rPr lang="en-US" dirty="0" err="1" smtClean="0"/>
              <a:t>tên</a:t>
            </a:r>
            <a:r>
              <a:rPr lang="en-US" dirty="0" smtClean="0"/>
              <a:t> HelloWorld.java</a:t>
            </a:r>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18</a:t>
            </a:fld>
            <a:endParaRPr lang="en-US"/>
          </a:p>
        </p:txBody>
      </p:sp>
      <p:sp>
        <p:nvSpPr>
          <p:cNvPr id="6" name="Text Box 5"/>
          <p:cNvSpPr txBox="1">
            <a:spLocks noChangeArrowheads="1"/>
          </p:cNvSpPr>
          <p:nvPr/>
        </p:nvSpPr>
        <p:spPr bwMode="auto">
          <a:xfrm>
            <a:off x="1905000" y="3048000"/>
            <a:ext cx="5943600" cy="2308324"/>
          </a:xfrm>
          <a:prstGeom prst="rect">
            <a:avLst/>
          </a:prstGeom>
          <a:noFill/>
          <a:ln w="9525">
            <a:noFill/>
            <a:miter lim="800000"/>
            <a:headEnd/>
            <a:tailEnd/>
          </a:ln>
          <a:effectLst/>
        </p:spPr>
        <p:txBody>
          <a:bodyPr wrap="square">
            <a:spAutoFit/>
          </a:bodyPr>
          <a:lstStyle/>
          <a:p>
            <a:pPr eaLnBrk="1" hangingPunct="1"/>
            <a:r>
              <a:rPr lang="en-US" b="1" i="1" dirty="0" smtClean="0">
                <a:solidFill>
                  <a:srgbClr val="003366"/>
                </a:solidFill>
              </a:rPr>
              <a:t>import java.io.*;</a:t>
            </a:r>
          </a:p>
          <a:p>
            <a:pPr eaLnBrk="1" hangingPunct="1"/>
            <a:r>
              <a:rPr lang="en-US" b="1" i="1" dirty="0" smtClean="0">
                <a:solidFill>
                  <a:srgbClr val="003366"/>
                </a:solidFill>
              </a:rPr>
              <a:t>public class </a:t>
            </a:r>
            <a:r>
              <a:rPr lang="en-US" b="1" i="1" dirty="0" err="1" smtClean="0">
                <a:solidFill>
                  <a:srgbClr val="003366"/>
                </a:solidFill>
              </a:rPr>
              <a:t>HelloWorld</a:t>
            </a:r>
            <a:endParaRPr lang="en-US" b="1" i="1" dirty="0" smtClean="0">
              <a:solidFill>
                <a:srgbClr val="003366"/>
              </a:solidFill>
            </a:endParaRPr>
          </a:p>
          <a:p>
            <a:pPr eaLnBrk="1" hangingPunct="1"/>
            <a:r>
              <a:rPr lang="en-US" b="1" i="1" dirty="0" smtClean="0">
                <a:solidFill>
                  <a:srgbClr val="003366"/>
                </a:solidFill>
              </a:rPr>
              <a:t>{</a:t>
            </a:r>
          </a:p>
          <a:p>
            <a:pPr eaLnBrk="1" hangingPunct="1"/>
            <a:r>
              <a:rPr lang="en-US" b="1" i="1" dirty="0" smtClean="0">
                <a:solidFill>
                  <a:srgbClr val="003366"/>
                </a:solidFill>
              </a:rPr>
              <a:t>	public static void main(String </a:t>
            </a:r>
            <a:r>
              <a:rPr lang="en-US" b="1" i="1" dirty="0" err="1" smtClean="0">
                <a:solidFill>
                  <a:srgbClr val="003366"/>
                </a:solidFill>
              </a:rPr>
              <a:t>args</a:t>
            </a:r>
            <a:r>
              <a:rPr lang="en-US" b="1" i="1" dirty="0" smtClean="0">
                <a:solidFill>
                  <a:srgbClr val="003366"/>
                </a:solidFill>
              </a:rPr>
              <a:t>[])</a:t>
            </a:r>
          </a:p>
          <a:p>
            <a:pPr eaLnBrk="1" hangingPunct="1"/>
            <a:r>
              <a:rPr lang="en-US" b="1" i="1" dirty="0" smtClean="0">
                <a:solidFill>
                  <a:srgbClr val="003366"/>
                </a:solidFill>
              </a:rPr>
              <a:t>	{</a:t>
            </a:r>
          </a:p>
          <a:p>
            <a:pPr eaLnBrk="1" hangingPunct="1"/>
            <a:r>
              <a:rPr lang="en-US" b="1" i="1" dirty="0" smtClean="0">
                <a:solidFill>
                  <a:srgbClr val="003366"/>
                </a:solidFill>
              </a:rPr>
              <a:t>		</a:t>
            </a:r>
            <a:r>
              <a:rPr lang="en-US" b="1" i="1" dirty="0" err="1" smtClean="0">
                <a:solidFill>
                  <a:srgbClr val="003366"/>
                </a:solidFill>
              </a:rPr>
              <a:t>System.out.print</a:t>
            </a:r>
            <a:r>
              <a:rPr lang="en-US" b="1" i="1" dirty="0" smtClean="0">
                <a:solidFill>
                  <a:srgbClr val="003366"/>
                </a:solidFill>
              </a:rPr>
              <a:t>("Hello World");</a:t>
            </a:r>
          </a:p>
          <a:p>
            <a:pPr eaLnBrk="1" hangingPunct="1"/>
            <a:r>
              <a:rPr lang="en-US" b="1" i="1" dirty="0" smtClean="0">
                <a:solidFill>
                  <a:srgbClr val="003366"/>
                </a:solidFill>
              </a:rPr>
              <a:t>	}</a:t>
            </a:r>
          </a:p>
          <a:p>
            <a:pPr eaLnBrk="1" hangingPunct="1"/>
            <a:r>
              <a:rPr lang="en-US" b="1" i="1" dirty="0" smtClean="0">
                <a:solidFill>
                  <a:srgbClr val="003366"/>
                </a:solidFill>
              </a:rPr>
              <a:t>}</a:t>
            </a:r>
          </a:p>
        </p:txBody>
      </p:sp>
      <p:sp>
        <p:nvSpPr>
          <p:cNvPr id="7" name="AutoShape 6"/>
          <p:cNvSpPr>
            <a:spLocks/>
          </p:cNvSpPr>
          <p:nvPr/>
        </p:nvSpPr>
        <p:spPr bwMode="auto">
          <a:xfrm>
            <a:off x="3657600" y="2514600"/>
            <a:ext cx="3200400" cy="436563"/>
          </a:xfrm>
          <a:prstGeom prst="borderCallout2">
            <a:avLst>
              <a:gd name="adj1" fmla="val 26181"/>
              <a:gd name="adj2" fmla="val -2380"/>
              <a:gd name="adj3" fmla="val 26181"/>
              <a:gd name="adj4" fmla="val -16370"/>
              <a:gd name="adj5" fmla="val 125500"/>
              <a:gd name="adj6" fmla="val -32966"/>
            </a:avLst>
          </a:prstGeom>
          <a:noFill/>
          <a:ln w="9525">
            <a:solidFill>
              <a:schemeClr val="tx1"/>
            </a:solidFill>
            <a:miter lim="800000"/>
            <a:headEnd/>
            <a:tailEnd/>
          </a:ln>
          <a:effectLst/>
        </p:spPr>
        <p:txBody>
          <a:bodyPr/>
          <a:lstStyle/>
          <a:p>
            <a:pPr eaLnBrk="1" hangingPunct="1">
              <a:spcBef>
                <a:spcPct val="0"/>
              </a:spcBef>
            </a:pPr>
            <a:r>
              <a:rPr lang="en-US" sz="2000" dirty="0" err="1">
                <a:solidFill>
                  <a:srgbClr val="003366"/>
                </a:solidFill>
              </a:rPr>
              <a:t>Khai</a:t>
            </a:r>
            <a:r>
              <a:rPr lang="en-US" sz="2000" dirty="0">
                <a:solidFill>
                  <a:srgbClr val="003366"/>
                </a:solidFill>
              </a:rPr>
              <a:t> </a:t>
            </a:r>
            <a:r>
              <a:rPr lang="en-US" sz="2000" dirty="0" err="1">
                <a:solidFill>
                  <a:srgbClr val="003366"/>
                </a:solidFill>
              </a:rPr>
              <a:t>báo</a:t>
            </a:r>
            <a:r>
              <a:rPr lang="en-US" sz="2000" dirty="0">
                <a:solidFill>
                  <a:srgbClr val="003366"/>
                </a:solidFill>
              </a:rPr>
              <a:t> </a:t>
            </a:r>
            <a:r>
              <a:rPr lang="en-US" sz="2000" dirty="0" err="1">
                <a:solidFill>
                  <a:srgbClr val="003366"/>
                </a:solidFill>
              </a:rPr>
              <a:t>thư</a:t>
            </a:r>
            <a:r>
              <a:rPr lang="en-US" sz="2000" dirty="0">
                <a:solidFill>
                  <a:srgbClr val="003366"/>
                </a:solidFill>
              </a:rPr>
              <a:t> </a:t>
            </a:r>
            <a:r>
              <a:rPr lang="en-US" sz="2000" dirty="0" err="1">
                <a:solidFill>
                  <a:srgbClr val="003366"/>
                </a:solidFill>
              </a:rPr>
              <a:t>viện</a:t>
            </a:r>
            <a:r>
              <a:rPr lang="en-US" sz="2000" dirty="0">
                <a:solidFill>
                  <a:srgbClr val="003366"/>
                </a:solidFill>
              </a:rPr>
              <a:t> java.io</a:t>
            </a:r>
          </a:p>
        </p:txBody>
      </p:sp>
      <p:sp>
        <p:nvSpPr>
          <p:cNvPr id="8" name="AutoShape 7"/>
          <p:cNvSpPr>
            <a:spLocks/>
          </p:cNvSpPr>
          <p:nvPr/>
        </p:nvSpPr>
        <p:spPr bwMode="auto">
          <a:xfrm>
            <a:off x="4800600" y="2895600"/>
            <a:ext cx="4114800" cy="436563"/>
          </a:xfrm>
          <a:prstGeom prst="borderCallout2">
            <a:avLst>
              <a:gd name="adj1" fmla="val 26181"/>
              <a:gd name="adj2" fmla="val -2000"/>
              <a:gd name="adj3" fmla="val 26181"/>
              <a:gd name="adj4" fmla="val -13750"/>
              <a:gd name="adj5" fmla="val 113700"/>
              <a:gd name="adj6" fmla="val -26939"/>
            </a:avLst>
          </a:prstGeom>
          <a:noFill/>
          <a:ln w="9525">
            <a:solidFill>
              <a:schemeClr val="tx1"/>
            </a:solidFill>
            <a:miter lim="800000"/>
            <a:headEnd/>
            <a:tailEnd/>
          </a:ln>
          <a:effectLst/>
        </p:spPr>
        <p:txBody>
          <a:bodyPr/>
          <a:lstStyle/>
          <a:p>
            <a:pPr eaLnBrk="1" hangingPunct="1">
              <a:spcBef>
                <a:spcPct val="0"/>
              </a:spcBef>
            </a:pPr>
            <a:r>
              <a:rPr lang="en-US" sz="2000" dirty="0" err="1">
                <a:solidFill>
                  <a:srgbClr val="003366"/>
                </a:solidFill>
              </a:rPr>
              <a:t>Định</a:t>
            </a:r>
            <a:r>
              <a:rPr lang="en-US" sz="2000" dirty="0">
                <a:solidFill>
                  <a:srgbClr val="003366"/>
                </a:solidFill>
              </a:rPr>
              <a:t> </a:t>
            </a:r>
            <a:r>
              <a:rPr lang="en-US" sz="2000" dirty="0" err="1">
                <a:solidFill>
                  <a:srgbClr val="003366"/>
                </a:solidFill>
              </a:rPr>
              <a:t>nghĩa</a:t>
            </a:r>
            <a:r>
              <a:rPr lang="en-US" sz="2000" dirty="0">
                <a:solidFill>
                  <a:srgbClr val="003366"/>
                </a:solidFill>
              </a:rPr>
              <a:t> </a:t>
            </a:r>
            <a:r>
              <a:rPr lang="en-US" sz="2000" dirty="0" err="1">
                <a:solidFill>
                  <a:srgbClr val="003366"/>
                </a:solidFill>
              </a:rPr>
              <a:t>lớp</a:t>
            </a:r>
            <a:r>
              <a:rPr lang="en-US" sz="2000" dirty="0">
                <a:solidFill>
                  <a:srgbClr val="003366"/>
                </a:solidFill>
              </a:rPr>
              <a:t> </a:t>
            </a:r>
            <a:r>
              <a:rPr lang="en-US" sz="2000" dirty="0" err="1">
                <a:solidFill>
                  <a:srgbClr val="003366"/>
                </a:solidFill>
              </a:rPr>
              <a:t>tên</a:t>
            </a:r>
            <a:r>
              <a:rPr lang="en-US" sz="2000" dirty="0">
                <a:solidFill>
                  <a:srgbClr val="003366"/>
                </a:solidFill>
              </a:rPr>
              <a:t> “</a:t>
            </a:r>
            <a:r>
              <a:rPr lang="en-US" sz="2000" b="1" dirty="0" err="1">
                <a:solidFill>
                  <a:srgbClr val="003366"/>
                </a:solidFill>
              </a:rPr>
              <a:t>HelloWorld</a:t>
            </a:r>
            <a:r>
              <a:rPr lang="en-US" sz="2000" b="1" dirty="0">
                <a:solidFill>
                  <a:srgbClr val="003366"/>
                </a:solidFill>
              </a:rPr>
              <a:t>”</a:t>
            </a:r>
          </a:p>
        </p:txBody>
      </p:sp>
      <p:sp>
        <p:nvSpPr>
          <p:cNvPr id="9" name="AutoShape 8"/>
          <p:cNvSpPr>
            <a:spLocks/>
          </p:cNvSpPr>
          <p:nvPr/>
        </p:nvSpPr>
        <p:spPr bwMode="auto">
          <a:xfrm>
            <a:off x="3733800" y="4953000"/>
            <a:ext cx="2362200" cy="482600"/>
          </a:xfrm>
          <a:prstGeom prst="borderCallout2">
            <a:avLst>
              <a:gd name="adj1" fmla="val 23685"/>
              <a:gd name="adj2" fmla="val -2440"/>
              <a:gd name="adj3" fmla="val 23685"/>
              <a:gd name="adj4" fmla="val -43597"/>
              <a:gd name="adj5" fmla="val -232768"/>
              <a:gd name="adj6" fmla="val -70235"/>
            </a:avLst>
          </a:prstGeom>
          <a:noFill/>
          <a:ln w="9525">
            <a:solidFill>
              <a:schemeClr val="tx1"/>
            </a:solidFill>
            <a:miter lim="800000"/>
            <a:headEnd/>
            <a:tailEnd/>
          </a:ln>
          <a:effectLst/>
        </p:spPr>
        <p:txBody>
          <a:bodyPr/>
          <a:lstStyle/>
          <a:p>
            <a:pPr eaLnBrk="1" hangingPunct="1">
              <a:spcBef>
                <a:spcPct val="0"/>
              </a:spcBef>
            </a:pPr>
            <a:r>
              <a:rPr lang="en-US" sz="2000" dirty="0" err="1">
                <a:solidFill>
                  <a:srgbClr val="003366"/>
                </a:solidFill>
              </a:rPr>
              <a:t>Bắt</a:t>
            </a:r>
            <a:r>
              <a:rPr lang="en-US" sz="2000" dirty="0">
                <a:solidFill>
                  <a:srgbClr val="003366"/>
                </a:solidFill>
              </a:rPr>
              <a:t> </a:t>
            </a:r>
            <a:r>
              <a:rPr lang="en-US" sz="2000" dirty="0" err="1">
                <a:solidFill>
                  <a:srgbClr val="003366"/>
                </a:solidFill>
              </a:rPr>
              <a:t>đầu</a:t>
            </a:r>
            <a:r>
              <a:rPr lang="en-US" sz="2000" dirty="0">
                <a:solidFill>
                  <a:srgbClr val="003366"/>
                </a:solidFill>
              </a:rPr>
              <a:t> </a:t>
            </a:r>
            <a:r>
              <a:rPr lang="en-US" sz="2000" dirty="0" err="1">
                <a:solidFill>
                  <a:srgbClr val="003366"/>
                </a:solidFill>
              </a:rPr>
              <a:t>đoạn</a:t>
            </a:r>
            <a:r>
              <a:rPr lang="en-US" sz="2000" dirty="0">
                <a:solidFill>
                  <a:srgbClr val="003366"/>
                </a:solidFill>
              </a:rPr>
              <a:t> </a:t>
            </a:r>
            <a:r>
              <a:rPr lang="en-US" sz="2000" dirty="0" err="1">
                <a:solidFill>
                  <a:srgbClr val="003366"/>
                </a:solidFill>
              </a:rPr>
              <a:t>lệnh</a:t>
            </a:r>
            <a:endParaRPr lang="en-US" sz="2000" b="1" dirty="0">
              <a:solidFill>
                <a:srgbClr val="003366"/>
              </a:solidFill>
            </a:endParaRPr>
          </a:p>
        </p:txBody>
      </p:sp>
      <p:sp>
        <p:nvSpPr>
          <p:cNvPr id="10" name="AutoShape 9"/>
          <p:cNvSpPr>
            <a:spLocks/>
          </p:cNvSpPr>
          <p:nvPr/>
        </p:nvSpPr>
        <p:spPr bwMode="auto">
          <a:xfrm>
            <a:off x="3505200" y="5562600"/>
            <a:ext cx="2362200" cy="457200"/>
          </a:xfrm>
          <a:prstGeom prst="borderCallout2">
            <a:avLst>
              <a:gd name="adj1" fmla="val 25000"/>
              <a:gd name="adj2" fmla="val -3227"/>
              <a:gd name="adj3" fmla="val 25000"/>
              <a:gd name="adj4" fmla="val -50069"/>
              <a:gd name="adj5" fmla="val -72144"/>
              <a:gd name="adj6" fmla="val -59440"/>
            </a:avLst>
          </a:prstGeom>
          <a:noFill/>
          <a:ln w="9525">
            <a:solidFill>
              <a:schemeClr val="tx1"/>
            </a:solidFill>
            <a:miter lim="800000"/>
            <a:headEnd/>
            <a:tailEnd/>
          </a:ln>
          <a:effectLst/>
        </p:spPr>
        <p:txBody>
          <a:bodyPr/>
          <a:lstStyle/>
          <a:p>
            <a:pPr eaLnBrk="1" hangingPunct="1">
              <a:spcBef>
                <a:spcPct val="0"/>
              </a:spcBef>
            </a:pPr>
            <a:r>
              <a:rPr lang="en-US" sz="2000" dirty="0" err="1">
                <a:solidFill>
                  <a:srgbClr val="003366"/>
                </a:solidFill>
              </a:rPr>
              <a:t>Kết</a:t>
            </a:r>
            <a:r>
              <a:rPr lang="en-US" sz="2000" dirty="0">
                <a:solidFill>
                  <a:srgbClr val="003366"/>
                </a:solidFill>
              </a:rPr>
              <a:t> </a:t>
            </a:r>
            <a:r>
              <a:rPr lang="en-US" sz="2000" dirty="0" err="1">
                <a:solidFill>
                  <a:srgbClr val="003366"/>
                </a:solidFill>
              </a:rPr>
              <a:t>thúc</a:t>
            </a:r>
            <a:r>
              <a:rPr lang="en-US" sz="2000" dirty="0">
                <a:solidFill>
                  <a:srgbClr val="003366"/>
                </a:solidFill>
              </a:rPr>
              <a:t> </a:t>
            </a:r>
            <a:r>
              <a:rPr lang="en-US" sz="2000" dirty="0" err="1">
                <a:solidFill>
                  <a:srgbClr val="003366"/>
                </a:solidFill>
              </a:rPr>
              <a:t>đoạn</a:t>
            </a:r>
            <a:r>
              <a:rPr lang="en-US" sz="2000" dirty="0">
                <a:solidFill>
                  <a:srgbClr val="003366"/>
                </a:solidFill>
              </a:rPr>
              <a:t> </a:t>
            </a:r>
            <a:r>
              <a:rPr lang="en-US" sz="2000" dirty="0" err="1">
                <a:solidFill>
                  <a:srgbClr val="003366"/>
                </a:solidFill>
              </a:rPr>
              <a:t>lệnh</a:t>
            </a:r>
            <a:endParaRPr lang="en-US" sz="2000" b="1" dirty="0">
              <a:solidFill>
                <a:srgbClr val="003366"/>
              </a:solidFill>
            </a:endParaRPr>
          </a:p>
        </p:txBody>
      </p:sp>
      <p:sp>
        <p:nvSpPr>
          <p:cNvPr id="11" name="AutoShape 10"/>
          <p:cNvSpPr>
            <a:spLocks/>
          </p:cNvSpPr>
          <p:nvPr/>
        </p:nvSpPr>
        <p:spPr bwMode="auto">
          <a:xfrm>
            <a:off x="6553200" y="3352800"/>
            <a:ext cx="2590800" cy="500062"/>
          </a:xfrm>
          <a:prstGeom prst="borderCallout2">
            <a:avLst>
              <a:gd name="adj1" fmla="val 22856"/>
              <a:gd name="adj2" fmla="val -3449"/>
              <a:gd name="adj3" fmla="val 22856"/>
              <a:gd name="adj4" fmla="val -17097"/>
              <a:gd name="adj5" fmla="val 108244"/>
              <a:gd name="adj6" fmla="val -64479"/>
            </a:avLst>
          </a:prstGeom>
          <a:noFill/>
          <a:ln w="9525">
            <a:solidFill>
              <a:schemeClr val="tx1"/>
            </a:solidFill>
            <a:miter lim="800000"/>
            <a:headEnd/>
            <a:tailEnd/>
          </a:ln>
          <a:effectLst/>
        </p:spPr>
        <p:txBody>
          <a:bodyPr/>
          <a:lstStyle/>
          <a:p>
            <a:pPr eaLnBrk="1" hangingPunct="1">
              <a:spcBef>
                <a:spcPct val="0"/>
              </a:spcBef>
            </a:pPr>
            <a:r>
              <a:rPr lang="en-US" sz="2000" dirty="0" err="1">
                <a:solidFill>
                  <a:srgbClr val="003366"/>
                </a:solidFill>
              </a:rPr>
              <a:t>Phương</a:t>
            </a:r>
            <a:r>
              <a:rPr lang="en-US" sz="2000" dirty="0">
                <a:solidFill>
                  <a:srgbClr val="003366"/>
                </a:solidFill>
              </a:rPr>
              <a:t> </a:t>
            </a:r>
            <a:r>
              <a:rPr lang="en-US" sz="2000" dirty="0" err="1">
                <a:solidFill>
                  <a:srgbClr val="003366"/>
                </a:solidFill>
              </a:rPr>
              <a:t>thức</a:t>
            </a:r>
            <a:r>
              <a:rPr lang="en-US" sz="2000" dirty="0">
                <a:solidFill>
                  <a:srgbClr val="003366"/>
                </a:solidFill>
              </a:rPr>
              <a:t> main</a:t>
            </a:r>
            <a:endParaRPr lang="en-US" sz="2000" b="1" dirty="0">
              <a:solidFill>
                <a:srgbClr val="003366"/>
              </a:solidFill>
            </a:endParaRPr>
          </a:p>
        </p:txBody>
      </p:sp>
      <p:sp>
        <p:nvSpPr>
          <p:cNvPr id="12" name="AutoShape 12"/>
          <p:cNvSpPr>
            <a:spLocks/>
          </p:cNvSpPr>
          <p:nvPr/>
        </p:nvSpPr>
        <p:spPr bwMode="auto">
          <a:xfrm>
            <a:off x="6781800" y="5181600"/>
            <a:ext cx="2057400" cy="762000"/>
          </a:xfrm>
          <a:prstGeom prst="borderCallout2">
            <a:avLst>
              <a:gd name="adj1" fmla="val 15000"/>
              <a:gd name="adj2" fmla="val -3704"/>
              <a:gd name="adj3" fmla="val 15000"/>
              <a:gd name="adj4" fmla="val -3704"/>
              <a:gd name="adj5" fmla="val -52755"/>
              <a:gd name="adj6" fmla="val -16614"/>
            </a:avLst>
          </a:prstGeom>
          <a:noFill/>
          <a:ln w="9525">
            <a:solidFill>
              <a:schemeClr val="tx1"/>
            </a:solidFill>
            <a:miter lim="800000"/>
            <a:headEnd/>
            <a:tailEnd/>
          </a:ln>
          <a:effectLst/>
        </p:spPr>
        <p:txBody>
          <a:bodyPr/>
          <a:lstStyle/>
          <a:p>
            <a:pPr eaLnBrk="1" hangingPunct="1">
              <a:spcBef>
                <a:spcPct val="0"/>
              </a:spcBef>
            </a:pPr>
            <a:r>
              <a:rPr lang="en-US" sz="2000" dirty="0" err="1">
                <a:solidFill>
                  <a:srgbClr val="003366"/>
                </a:solidFill>
              </a:rPr>
              <a:t>Xuất</a:t>
            </a:r>
            <a:r>
              <a:rPr lang="en-US" sz="2000" dirty="0">
                <a:solidFill>
                  <a:srgbClr val="003366"/>
                </a:solidFill>
              </a:rPr>
              <a:t> </a:t>
            </a:r>
            <a:r>
              <a:rPr lang="en-US" sz="2000" dirty="0" err="1">
                <a:solidFill>
                  <a:srgbClr val="003366"/>
                </a:solidFill>
              </a:rPr>
              <a:t>ra</a:t>
            </a:r>
            <a:r>
              <a:rPr lang="en-US" sz="2000" dirty="0">
                <a:solidFill>
                  <a:srgbClr val="003366"/>
                </a:solidFill>
              </a:rPr>
              <a:t> Console </a:t>
            </a:r>
            <a:r>
              <a:rPr lang="en-US" sz="2000" dirty="0" err="1">
                <a:solidFill>
                  <a:srgbClr val="003366"/>
                </a:solidFill>
              </a:rPr>
              <a:t>thông</a:t>
            </a:r>
            <a:r>
              <a:rPr lang="en-US" sz="2000" dirty="0">
                <a:solidFill>
                  <a:srgbClr val="003366"/>
                </a:solidFill>
              </a:rPr>
              <a:t> </a:t>
            </a:r>
            <a:r>
              <a:rPr lang="en-US" sz="2000" dirty="0" err="1">
                <a:solidFill>
                  <a:srgbClr val="003366"/>
                </a:solidFill>
              </a:rPr>
              <a:t>báo</a:t>
            </a:r>
            <a:endParaRPr lang="en-US" sz="2000" b="1" dirty="0">
              <a:solidFill>
                <a:srgbClr val="003366"/>
              </a:solidFill>
            </a:endParaRPr>
          </a:p>
        </p:txBody>
      </p:sp>
      <p:sp>
        <p:nvSpPr>
          <p:cNvPr id="13" name="Footer Placeholder 12"/>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Hello World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eaLnBrk="1" hangingPunct="1"/>
            <a:r>
              <a:rPr lang="en-US" b="1" dirty="0" err="1" smtClean="0"/>
              <a:t>Biên</a:t>
            </a:r>
            <a:r>
              <a:rPr lang="en-US" b="1" dirty="0" smtClean="0"/>
              <a:t> </a:t>
            </a:r>
            <a:r>
              <a:rPr lang="en-US" b="1" dirty="0" err="1" smtClean="0"/>
              <a:t>dịch</a:t>
            </a:r>
            <a:r>
              <a:rPr lang="en-US" dirty="0" smtClean="0"/>
              <a:t>: </a:t>
            </a:r>
            <a:r>
              <a:rPr lang="en-US" dirty="0" err="1" smtClean="0"/>
              <a:t>dùng</a:t>
            </a:r>
            <a:r>
              <a:rPr lang="en-US" dirty="0" smtClean="0"/>
              <a:t> </a:t>
            </a:r>
            <a:r>
              <a:rPr lang="en-US" dirty="0" err="1" smtClean="0"/>
              <a:t>chương</a:t>
            </a:r>
            <a:r>
              <a:rPr lang="en-US" dirty="0" smtClean="0"/>
              <a:t> </a:t>
            </a:r>
            <a:r>
              <a:rPr lang="en-US" dirty="0" err="1" smtClean="0"/>
              <a:t>trình</a:t>
            </a:r>
            <a:r>
              <a:rPr lang="en-US" dirty="0" smtClean="0"/>
              <a:t> </a:t>
            </a:r>
            <a:r>
              <a:rPr lang="en-US" b="1" dirty="0" err="1" smtClean="0"/>
              <a:t>javac</a:t>
            </a:r>
            <a:endParaRPr lang="en-US" b="1" dirty="0" smtClean="0"/>
          </a:p>
          <a:p>
            <a:pPr lvl="2" eaLnBrk="1" hangingPunct="1">
              <a:buNone/>
            </a:pPr>
            <a:r>
              <a:rPr lang="en-US" i="1" dirty="0" smtClean="0"/>
              <a:t>C:\&gt; </a:t>
            </a:r>
            <a:r>
              <a:rPr lang="en-US" i="1" dirty="0" err="1" smtClean="0"/>
              <a:t>javac</a:t>
            </a:r>
            <a:r>
              <a:rPr lang="en-US" i="1" dirty="0" smtClean="0"/>
              <a:t> HelloWorld.java</a:t>
            </a:r>
          </a:p>
          <a:p>
            <a:pPr eaLnBrk="1" hangingPunct="1"/>
            <a:r>
              <a:rPr lang="en-US" dirty="0" err="1" smtClean="0"/>
              <a:t>Biên</a:t>
            </a:r>
            <a:r>
              <a:rPr lang="en-US" dirty="0" smtClean="0"/>
              <a:t> </a:t>
            </a:r>
            <a:r>
              <a:rPr lang="en-US" dirty="0" err="1" smtClean="0"/>
              <a:t>dịch</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tạo</a:t>
            </a:r>
            <a:r>
              <a:rPr lang="en-US" dirty="0" smtClean="0"/>
              <a:t> </a:t>
            </a:r>
            <a:r>
              <a:rPr lang="en-US" dirty="0" err="1" smtClean="0"/>
              <a:t>ra</a:t>
            </a:r>
            <a:r>
              <a:rPr lang="en-US" dirty="0" smtClean="0"/>
              <a:t> </a:t>
            </a:r>
            <a:r>
              <a:rPr lang="en-US" dirty="0" err="1" smtClean="0"/>
              <a:t>tập</a:t>
            </a:r>
            <a:r>
              <a:rPr lang="en-US" dirty="0" smtClean="0"/>
              <a:t> tin </a:t>
            </a:r>
            <a:r>
              <a:rPr lang="en-US" dirty="0" err="1" smtClean="0"/>
              <a:t>có</a:t>
            </a:r>
            <a:r>
              <a:rPr lang="en-US" dirty="0" smtClean="0"/>
              <a:t> </a:t>
            </a:r>
            <a:r>
              <a:rPr lang="en-US" dirty="0" err="1" smtClean="0"/>
              <a:t>đuôi</a:t>
            </a:r>
            <a:r>
              <a:rPr lang="en-US" dirty="0" smtClean="0"/>
              <a:t> .class (</a:t>
            </a:r>
            <a:r>
              <a:rPr lang="en-US" dirty="0" err="1" smtClean="0"/>
              <a:t>HelloWorld.class</a:t>
            </a:r>
            <a:r>
              <a:rPr lang="en-US" dirty="0" smtClean="0"/>
              <a:t>)</a:t>
            </a:r>
          </a:p>
          <a:p>
            <a:pPr eaLnBrk="1" hangingPunct="1"/>
            <a:r>
              <a:rPr lang="en-US" b="1" dirty="0" err="1" smtClean="0"/>
              <a:t>Thông</a:t>
            </a:r>
            <a:r>
              <a:rPr lang="en-US" b="1" dirty="0" smtClean="0"/>
              <a:t> </a:t>
            </a:r>
            <a:r>
              <a:rPr lang="en-US" b="1" dirty="0" err="1" smtClean="0"/>
              <a:t>dịch</a:t>
            </a:r>
            <a:r>
              <a:rPr lang="en-US" b="1" dirty="0" smtClean="0"/>
              <a:t> (</a:t>
            </a:r>
            <a:r>
              <a:rPr lang="en-US" b="1" dirty="0" err="1" smtClean="0"/>
              <a:t>thực</a:t>
            </a:r>
            <a:r>
              <a:rPr lang="en-US" b="1" dirty="0" smtClean="0"/>
              <a:t> </a:t>
            </a:r>
            <a:r>
              <a:rPr lang="en-US" b="1" dirty="0" err="1" smtClean="0"/>
              <a:t>thi</a:t>
            </a:r>
            <a:r>
              <a:rPr lang="en-US" b="1" dirty="0" smtClean="0"/>
              <a:t>): </a:t>
            </a:r>
            <a:r>
              <a:rPr lang="en-US" dirty="0" err="1" smtClean="0"/>
              <a:t>dùng</a:t>
            </a:r>
            <a:r>
              <a:rPr lang="en-US" dirty="0" smtClean="0"/>
              <a:t> </a:t>
            </a:r>
            <a:r>
              <a:rPr lang="en-US" dirty="0" err="1" smtClean="0"/>
              <a:t>chương</a:t>
            </a:r>
            <a:r>
              <a:rPr lang="en-US" dirty="0" smtClean="0"/>
              <a:t> </a:t>
            </a:r>
            <a:r>
              <a:rPr lang="en-US" dirty="0" err="1" smtClean="0"/>
              <a:t>trình</a:t>
            </a:r>
            <a:r>
              <a:rPr lang="en-US" dirty="0" smtClean="0"/>
              <a:t> </a:t>
            </a:r>
            <a:r>
              <a:rPr lang="en-US" b="1" dirty="0" smtClean="0"/>
              <a:t>java</a:t>
            </a:r>
          </a:p>
          <a:p>
            <a:pPr lvl="2" eaLnBrk="1" hangingPunct="1">
              <a:buNone/>
            </a:pPr>
            <a:r>
              <a:rPr lang="en-US" i="1" dirty="0" smtClean="0"/>
              <a:t>C:\&gt; java  </a:t>
            </a:r>
            <a:r>
              <a:rPr lang="en-US" i="1" dirty="0" err="1" smtClean="0"/>
              <a:t>HelloWorld</a:t>
            </a:r>
            <a:endParaRPr lang="en-US" i="1" dirty="0" smtClean="0"/>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1219200" y="1447800"/>
            <a:ext cx="7715250" cy="4800600"/>
          </a:xfrm>
        </p:spPr>
        <p:txBody>
          <a:bodyPr/>
          <a:lstStyle/>
          <a:p>
            <a:pPr eaLnBrk="1" hangingPunct="1">
              <a:buFontTx/>
              <a:buChar char="•"/>
            </a:pP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endParaRPr lang="en-US" dirty="0" smtClean="0"/>
          </a:p>
          <a:p>
            <a:pPr eaLnBrk="1" hangingPunct="1">
              <a:buFontTx/>
              <a:buChar char="•"/>
            </a:pPr>
            <a:r>
              <a:rPr lang="en-US" dirty="0" err="1" smtClean="0"/>
              <a:t>Công</a:t>
            </a:r>
            <a:r>
              <a:rPr lang="en-US" dirty="0" smtClean="0"/>
              <a:t> </a:t>
            </a:r>
            <a:r>
              <a:rPr lang="en-US" dirty="0" err="1" smtClean="0"/>
              <a:t>nghệ</a:t>
            </a:r>
            <a:r>
              <a:rPr lang="en-US" dirty="0" smtClean="0"/>
              <a:t> Java</a:t>
            </a:r>
          </a:p>
          <a:p>
            <a:pPr eaLnBrk="1" hangingPunct="1">
              <a:buFontTx/>
              <a:buChar char="•"/>
            </a:pPr>
            <a:r>
              <a:rPr lang="en-US" dirty="0" err="1" smtClean="0"/>
              <a:t>Các</a:t>
            </a:r>
            <a:r>
              <a:rPr lang="en-US" dirty="0" smtClean="0"/>
              <a:t> </a:t>
            </a:r>
            <a:r>
              <a:rPr lang="en-US" dirty="0" err="1" smtClean="0"/>
              <a:t>dạng</a:t>
            </a:r>
            <a:r>
              <a:rPr lang="en-US" dirty="0" smtClean="0"/>
              <a:t> </a:t>
            </a:r>
            <a:r>
              <a:rPr lang="en-US" dirty="0" err="1" smtClean="0"/>
              <a:t>chương</a:t>
            </a:r>
            <a:r>
              <a:rPr lang="en-US" dirty="0" smtClean="0"/>
              <a:t> </a:t>
            </a:r>
            <a:r>
              <a:rPr lang="en-US" dirty="0" err="1" smtClean="0"/>
              <a:t>trình</a:t>
            </a:r>
            <a:r>
              <a:rPr lang="en-US" dirty="0" smtClean="0"/>
              <a:t> Java</a:t>
            </a:r>
          </a:p>
          <a:p>
            <a:pPr eaLnBrk="1" hangingPunct="1">
              <a:buFontTx/>
              <a:buChar char="•"/>
            </a:pP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Java</a:t>
            </a:r>
          </a:p>
          <a:p>
            <a:pPr eaLnBrk="1" hangingPunct="1">
              <a:buFontTx/>
              <a:buChar char="•"/>
            </a:pPr>
            <a:r>
              <a:rPr lang="en-US" dirty="0" err="1" smtClean="0"/>
              <a:t>Máy</a:t>
            </a:r>
            <a:r>
              <a:rPr lang="en-US" dirty="0" smtClean="0"/>
              <a:t> </a:t>
            </a:r>
            <a:r>
              <a:rPr lang="en-US" dirty="0" err="1" smtClean="0"/>
              <a:t>ảo</a:t>
            </a:r>
            <a:r>
              <a:rPr lang="en-US" dirty="0" smtClean="0"/>
              <a:t> Java (Java Virtual Machine)</a:t>
            </a:r>
          </a:p>
          <a:p>
            <a:pPr eaLnBrk="1" hangingPunct="1">
              <a:buFontTx/>
              <a:buChar char="•"/>
            </a:pPr>
            <a:r>
              <a:rPr lang="en-US" dirty="0" err="1" smtClean="0"/>
              <a:t>Viết</a:t>
            </a:r>
            <a:r>
              <a:rPr lang="en-US" dirty="0" smtClean="0"/>
              <a:t>, </a:t>
            </a:r>
            <a:r>
              <a:rPr lang="en-US" dirty="0" err="1" smtClean="0"/>
              <a:t>dịch</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HelloWorld</a:t>
            </a:r>
            <a:endParaRPr lang="en-US" dirty="0" smtClean="0"/>
          </a:p>
          <a:p>
            <a:pPr eaLnBrk="1" hangingPunct="1">
              <a:buFontTx/>
              <a:buChar char="•"/>
            </a:pPr>
            <a:r>
              <a:rPr lang="en-US" dirty="0" err="1" smtClean="0"/>
              <a:t>Môi</a:t>
            </a:r>
            <a:r>
              <a:rPr lang="en-US" dirty="0" smtClean="0"/>
              <a:t> </a:t>
            </a:r>
            <a:r>
              <a:rPr lang="en-US" dirty="0" err="1" smtClean="0"/>
              <a:t>trường</a:t>
            </a:r>
            <a:r>
              <a:rPr lang="en-US" dirty="0" smtClean="0"/>
              <a:t>, </a:t>
            </a:r>
            <a:r>
              <a:rPr lang="en-US" dirty="0" err="1" smtClean="0"/>
              <a:t>công</a:t>
            </a:r>
            <a:r>
              <a:rPr lang="en-US" dirty="0" smtClean="0"/>
              <a:t> </a:t>
            </a:r>
            <a:r>
              <a:rPr lang="en-US" dirty="0" err="1" smtClean="0"/>
              <a:t>cụ</a:t>
            </a:r>
            <a:r>
              <a:rPr lang="en-US" dirty="0" smtClean="0"/>
              <a:t>: </a:t>
            </a:r>
            <a:r>
              <a:rPr lang="en-US" dirty="0" err="1" smtClean="0"/>
              <a:t>giới</a:t>
            </a:r>
            <a:r>
              <a:rPr lang="en-US" dirty="0" smtClean="0"/>
              <a:t> </a:t>
            </a:r>
            <a:r>
              <a:rPr lang="en-US" dirty="0" err="1" smtClean="0"/>
              <a:t>thiệu</a:t>
            </a:r>
            <a:r>
              <a:rPr lang="en-US" dirty="0" smtClean="0"/>
              <a:t> </a:t>
            </a:r>
            <a:r>
              <a:rPr lang="en-US" dirty="0" err="1" smtClean="0"/>
              <a:t>một</a:t>
            </a:r>
            <a:r>
              <a:rPr lang="en-US" dirty="0" smtClean="0"/>
              <a:t> </a:t>
            </a:r>
            <a:r>
              <a:rPr lang="en-US" dirty="0" err="1" smtClean="0"/>
              <a:t>số</a:t>
            </a:r>
            <a:r>
              <a:rPr lang="en-US" dirty="0" smtClean="0"/>
              <a:t> IDE </a:t>
            </a:r>
            <a:r>
              <a:rPr lang="en-US" dirty="0" err="1" smtClean="0"/>
              <a:t>phổ</a:t>
            </a:r>
            <a:r>
              <a:rPr lang="en-US" dirty="0" smtClean="0"/>
              <a:t> </a:t>
            </a:r>
            <a:r>
              <a:rPr lang="en-US" dirty="0" err="1" smtClean="0"/>
              <a:t>biến</a:t>
            </a:r>
            <a:endParaRPr lang="en-US" dirty="0" smtClean="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Hello World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eaLnBrk="1" hangingPunct="1"/>
            <a:r>
              <a:rPr lang="en-US" b="1" dirty="0" err="1" smtClean="0"/>
              <a:t>Lưu</a:t>
            </a:r>
            <a:r>
              <a:rPr lang="en-US" b="1" dirty="0" smtClean="0"/>
              <a:t> ý</a:t>
            </a:r>
            <a:r>
              <a:rPr lang="en-US" dirty="0" smtClean="0"/>
              <a:t>: </a:t>
            </a:r>
            <a:r>
              <a:rPr lang="en-US" dirty="0" err="1" smtClean="0"/>
              <a:t>Phải</a:t>
            </a:r>
            <a:r>
              <a:rPr lang="en-US" dirty="0" smtClean="0"/>
              <a:t> </a:t>
            </a:r>
            <a:r>
              <a:rPr lang="en-US" dirty="0" err="1" smtClean="0"/>
              <a:t>khai</a:t>
            </a:r>
            <a:r>
              <a:rPr lang="en-US" dirty="0" smtClean="0"/>
              <a:t> </a:t>
            </a:r>
            <a:r>
              <a:rPr lang="en-US" dirty="0" err="1" smtClean="0"/>
              <a:t>báo</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chỉ</a:t>
            </a:r>
            <a:r>
              <a:rPr lang="en-US" dirty="0" smtClean="0"/>
              <a:t> </a:t>
            </a:r>
            <a:r>
              <a:rPr lang="en-US" dirty="0" err="1" smtClean="0"/>
              <a:t>đến</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cài</a:t>
            </a:r>
            <a:r>
              <a:rPr lang="en-US" dirty="0" smtClean="0"/>
              <a:t> </a:t>
            </a:r>
            <a:r>
              <a:rPr lang="en-US" dirty="0" err="1" smtClean="0"/>
              <a:t>đặt</a:t>
            </a:r>
            <a:r>
              <a:rPr lang="en-US" dirty="0" smtClean="0"/>
              <a:t> java, </a:t>
            </a:r>
            <a:r>
              <a:rPr lang="en-US" dirty="0" err="1" smtClean="0"/>
              <a:t>và</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chứa</a:t>
            </a:r>
            <a:r>
              <a:rPr lang="en-US" dirty="0" smtClean="0"/>
              <a:t> </a:t>
            </a:r>
            <a:r>
              <a:rPr lang="en-US" dirty="0" err="1" smtClean="0"/>
              <a:t>các</a:t>
            </a:r>
            <a:r>
              <a:rPr lang="en-US" dirty="0" smtClean="0"/>
              <a:t> class </a:t>
            </a:r>
            <a:r>
              <a:rPr lang="en-US" dirty="0" err="1" smtClean="0"/>
              <a:t>cần</a:t>
            </a:r>
            <a:r>
              <a:rPr lang="en-US" dirty="0" smtClean="0"/>
              <a:t> </a:t>
            </a:r>
            <a:r>
              <a:rPr lang="en-US" dirty="0" err="1" smtClean="0"/>
              <a:t>thực</a:t>
            </a:r>
            <a:r>
              <a:rPr lang="en-US" dirty="0" smtClean="0"/>
              <a:t> </a:t>
            </a:r>
            <a:r>
              <a:rPr lang="en-US" dirty="0" err="1" smtClean="0"/>
              <a:t>thi</a:t>
            </a:r>
            <a:endParaRPr lang="en-US" dirty="0" smtClean="0"/>
          </a:p>
          <a:p>
            <a:pPr eaLnBrk="1" hangingPunct="1"/>
            <a:r>
              <a:rPr lang="en-US" dirty="0" err="1" smtClean="0"/>
              <a:t>Ví</a:t>
            </a:r>
            <a:r>
              <a:rPr lang="en-US" dirty="0" smtClean="0"/>
              <a:t> </a:t>
            </a:r>
            <a:r>
              <a:rPr lang="en-US" dirty="0" err="1" smtClean="0"/>
              <a:t>dụ</a:t>
            </a:r>
            <a:r>
              <a:rPr lang="en-US" dirty="0" smtClean="0"/>
              <a:t>:	</a:t>
            </a:r>
          </a:p>
          <a:p>
            <a:pPr lvl="2" eaLnBrk="1" hangingPunct="1">
              <a:buNone/>
            </a:pPr>
            <a:r>
              <a:rPr lang="en-US" i="1" dirty="0" smtClean="0"/>
              <a:t>C:\&gt; set path=C:\jdk1.5\bin\</a:t>
            </a:r>
          </a:p>
          <a:p>
            <a:pPr lvl="2" eaLnBrk="1" hangingPunct="1">
              <a:buNone/>
            </a:pPr>
            <a:r>
              <a:rPr lang="en-US" i="1" dirty="0" smtClean="0"/>
              <a:t>C:\&gt; set </a:t>
            </a:r>
            <a:r>
              <a:rPr lang="en-US" i="1" dirty="0" err="1" smtClean="0"/>
              <a:t>classpath</a:t>
            </a:r>
            <a:r>
              <a:rPr lang="en-US" i="1" dirty="0" smtClean="0"/>
              <a:t> = D:\ThucHanhJava\BT1\</a:t>
            </a:r>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Hello World (</a:t>
            </a:r>
            <a:r>
              <a:rPr lang="en-US" dirty="0" err="1" smtClean="0"/>
              <a:t>tt</a:t>
            </a:r>
            <a:r>
              <a:rPr lang="en-US" dirty="0" smtClean="0"/>
              <a:t>)</a:t>
            </a:r>
            <a:endParaRPr lang="en-US" dirty="0"/>
          </a:p>
        </p:txBody>
      </p:sp>
      <p:sp>
        <p:nvSpPr>
          <p:cNvPr id="3" name="Content Placeholder 2"/>
          <p:cNvSpPr>
            <a:spLocks noGrp="1"/>
          </p:cNvSpPr>
          <p:nvPr>
            <p:ph idx="1"/>
          </p:nvPr>
        </p:nvSpPr>
        <p:spPr>
          <a:xfrm>
            <a:off x="1066800" y="1447800"/>
            <a:ext cx="8077200" cy="4800600"/>
          </a:xfrm>
        </p:spPr>
        <p:txBody>
          <a:bodyPr numCol="2"/>
          <a:lstStyle/>
          <a:p>
            <a:pPr>
              <a:buNone/>
            </a:pPr>
            <a:r>
              <a:rPr lang="en-US" b="1" dirty="0" smtClean="0"/>
              <a:t>TestGreeting.java:</a:t>
            </a:r>
          </a:p>
          <a:p>
            <a:pPr eaLnBrk="1" hangingPunct="1">
              <a:buNone/>
            </a:pPr>
            <a:r>
              <a:rPr lang="en-US" sz="1800" b="1" i="1" dirty="0" smtClean="0">
                <a:solidFill>
                  <a:srgbClr val="003366"/>
                </a:solidFill>
                <a:latin typeface="Arial" pitchFamily="34" charset="0"/>
                <a:cs typeface="Arial" pitchFamily="34" charset="0"/>
              </a:rPr>
              <a:t>import</a:t>
            </a:r>
            <a:r>
              <a:rPr lang="en-US" sz="1800" i="1" dirty="0" smtClean="0">
                <a:solidFill>
                  <a:srgbClr val="003366"/>
                </a:solidFill>
                <a:latin typeface="Arial" pitchFamily="34" charset="0"/>
                <a:cs typeface="Arial" pitchFamily="34" charset="0"/>
              </a:rPr>
              <a:t> java.io.*;</a:t>
            </a:r>
          </a:p>
          <a:p>
            <a:pPr>
              <a:buNone/>
            </a:pPr>
            <a:r>
              <a:rPr lang="en-US" sz="1800" dirty="0" smtClean="0">
                <a:solidFill>
                  <a:srgbClr val="003366"/>
                </a:solidFill>
                <a:latin typeface="Arial" pitchFamily="34" charset="0"/>
                <a:cs typeface="Arial" pitchFamily="34" charset="0"/>
              </a:rPr>
              <a:t>public class </a:t>
            </a:r>
            <a:r>
              <a:rPr lang="en-US" sz="1800" dirty="0" err="1" smtClean="0">
                <a:solidFill>
                  <a:srgbClr val="003366"/>
                </a:solidFill>
                <a:latin typeface="Arial" pitchFamily="34" charset="0"/>
                <a:cs typeface="Arial" pitchFamily="34" charset="0"/>
              </a:rPr>
              <a:t>TestGreeting</a:t>
            </a:r>
            <a:r>
              <a:rPr lang="en-US" sz="1800" dirty="0" smtClean="0">
                <a:solidFill>
                  <a:srgbClr val="003366"/>
                </a:solidFill>
                <a:latin typeface="Arial" pitchFamily="34" charset="0"/>
                <a:cs typeface="Arial" pitchFamily="34" charset="0"/>
              </a:rPr>
              <a:t> </a:t>
            </a:r>
          </a:p>
          <a:p>
            <a:pPr>
              <a:buNone/>
            </a:pPr>
            <a:r>
              <a:rPr lang="en-US" sz="1800" dirty="0" smtClean="0">
                <a:solidFill>
                  <a:srgbClr val="003366"/>
                </a:solidFill>
                <a:latin typeface="Arial" pitchFamily="34" charset="0"/>
                <a:cs typeface="Arial" pitchFamily="34" charset="0"/>
              </a:rPr>
              <a:t>{</a:t>
            </a:r>
          </a:p>
          <a:p>
            <a:pPr>
              <a:buNone/>
            </a:pPr>
            <a:r>
              <a:rPr lang="en-US" sz="1800" dirty="0" smtClean="0">
                <a:solidFill>
                  <a:srgbClr val="003366"/>
                </a:solidFill>
                <a:latin typeface="Arial" pitchFamily="34" charset="0"/>
                <a:cs typeface="Arial" pitchFamily="34" charset="0"/>
              </a:rPr>
              <a:t>	public static void main(String[] </a:t>
            </a:r>
            <a:r>
              <a:rPr lang="en-US" sz="1800" dirty="0" err="1" smtClean="0">
                <a:solidFill>
                  <a:srgbClr val="003366"/>
                </a:solidFill>
                <a:latin typeface="Arial" pitchFamily="34" charset="0"/>
                <a:cs typeface="Arial" pitchFamily="34" charset="0"/>
              </a:rPr>
              <a:t>args</a:t>
            </a:r>
            <a:r>
              <a:rPr lang="en-US" sz="1800" dirty="0" smtClean="0">
                <a:solidFill>
                  <a:srgbClr val="003366"/>
                </a:solidFill>
                <a:latin typeface="Arial" pitchFamily="34" charset="0"/>
                <a:cs typeface="Arial" pitchFamily="34" charset="0"/>
              </a:rPr>
              <a:t>) </a:t>
            </a:r>
          </a:p>
          <a:p>
            <a:pPr>
              <a:buNone/>
            </a:pPr>
            <a:r>
              <a:rPr lang="en-US" sz="1800" dirty="0" smtClean="0">
                <a:solidFill>
                  <a:srgbClr val="003366"/>
                </a:solidFill>
                <a:latin typeface="Arial" pitchFamily="34" charset="0"/>
                <a:cs typeface="Arial" pitchFamily="34" charset="0"/>
              </a:rPr>
              <a:t>	{</a:t>
            </a:r>
          </a:p>
          <a:p>
            <a:pPr>
              <a:buNone/>
            </a:pPr>
            <a:r>
              <a:rPr lang="en-US" sz="1800" dirty="0" smtClean="0">
                <a:solidFill>
                  <a:srgbClr val="003366"/>
                </a:solidFill>
                <a:latin typeface="Arial" pitchFamily="34" charset="0"/>
                <a:cs typeface="Arial" pitchFamily="34" charset="0"/>
              </a:rPr>
              <a:t>		Greeting </a:t>
            </a:r>
            <a:r>
              <a:rPr lang="en-US" sz="1800" dirty="0" err="1" smtClean="0">
                <a:solidFill>
                  <a:srgbClr val="003366"/>
                </a:solidFill>
                <a:latin typeface="Arial" pitchFamily="34" charset="0"/>
                <a:cs typeface="Arial" pitchFamily="34" charset="0"/>
              </a:rPr>
              <a:t>gr</a:t>
            </a:r>
            <a:r>
              <a:rPr lang="en-US" sz="1800" dirty="0" smtClean="0">
                <a:solidFill>
                  <a:srgbClr val="003366"/>
                </a:solidFill>
                <a:latin typeface="Arial" pitchFamily="34" charset="0"/>
                <a:cs typeface="Arial" pitchFamily="34" charset="0"/>
              </a:rPr>
              <a:t> = new Greeting();</a:t>
            </a:r>
          </a:p>
          <a:p>
            <a:pPr>
              <a:buNone/>
            </a:pPr>
            <a:r>
              <a:rPr lang="en-US" sz="1800" dirty="0" smtClean="0">
                <a:solidFill>
                  <a:srgbClr val="003366"/>
                </a:solidFill>
                <a:latin typeface="Arial" pitchFamily="34" charset="0"/>
                <a:cs typeface="Arial" pitchFamily="34" charset="0"/>
              </a:rPr>
              <a:t>		</a:t>
            </a:r>
            <a:r>
              <a:rPr lang="en-US" sz="1800" dirty="0" err="1" smtClean="0">
                <a:solidFill>
                  <a:srgbClr val="003366"/>
                </a:solidFill>
                <a:latin typeface="Arial" pitchFamily="34" charset="0"/>
                <a:cs typeface="Arial" pitchFamily="34" charset="0"/>
              </a:rPr>
              <a:t>gr.greet</a:t>
            </a:r>
            <a:r>
              <a:rPr lang="en-US" sz="1800" dirty="0" smtClean="0">
                <a:solidFill>
                  <a:srgbClr val="003366"/>
                </a:solidFill>
                <a:latin typeface="Arial" pitchFamily="34" charset="0"/>
                <a:cs typeface="Arial" pitchFamily="34" charset="0"/>
              </a:rPr>
              <a:t>();</a:t>
            </a:r>
          </a:p>
          <a:p>
            <a:pPr>
              <a:buNone/>
            </a:pPr>
            <a:r>
              <a:rPr lang="en-US" sz="1800" dirty="0" smtClean="0">
                <a:solidFill>
                  <a:srgbClr val="003366"/>
                </a:solidFill>
                <a:latin typeface="Arial" pitchFamily="34" charset="0"/>
                <a:cs typeface="Arial" pitchFamily="34" charset="0"/>
              </a:rPr>
              <a:t>	}</a:t>
            </a:r>
          </a:p>
          <a:p>
            <a:pPr>
              <a:buNone/>
            </a:pPr>
            <a:r>
              <a:rPr lang="en-US" sz="1800" dirty="0" smtClean="0">
                <a:solidFill>
                  <a:srgbClr val="003366"/>
                </a:solidFill>
                <a:latin typeface="Arial" pitchFamily="34" charset="0"/>
                <a:cs typeface="Arial" pitchFamily="34" charset="0"/>
              </a:rPr>
              <a:t>}</a:t>
            </a:r>
          </a:p>
          <a:p>
            <a:pPr>
              <a:buNone/>
            </a:pPr>
            <a:endParaRPr lang="en-US" b="1" smtClean="0"/>
          </a:p>
          <a:p>
            <a:pPr>
              <a:buNone/>
            </a:pPr>
            <a:endParaRPr lang="en-US" b="1" dirty="0" smtClean="0"/>
          </a:p>
          <a:p>
            <a:pPr>
              <a:buNone/>
            </a:pPr>
            <a:r>
              <a:rPr lang="en-US" b="1" dirty="0" smtClean="0"/>
              <a:t>Greeting.java:</a:t>
            </a:r>
          </a:p>
          <a:p>
            <a:pPr eaLnBrk="1" hangingPunct="1">
              <a:buNone/>
            </a:pPr>
            <a:r>
              <a:rPr lang="en-US" sz="1800" b="1" i="1" dirty="0" smtClean="0">
                <a:solidFill>
                  <a:srgbClr val="003366"/>
                </a:solidFill>
                <a:latin typeface="Arial" pitchFamily="34" charset="0"/>
                <a:cs typeface="Arial" pitchFamily="34" charset="0"/>
              </a:rPr>
              <a:t>public class Greeting</a:t>
            </a:r>
          </a:p>
          <a:p>
            <a:pPr eaLnBrk="1" hangingPunct="1">
              <a:buNone/>
            </a:pPr>
            <a:r>
              <a:rPr lang="en-US" sz="1800" b="1" i="1" dirty="0" smtClean="0">
                <a:solidFill>
                  <a:srgbClr val="003366"/>
                </a:solidFill>
                <a:latin typeface="Arial" pitchFamily="34" charset="0"/>
                <a:cs typeface="Arial" pitchFamily="34" charset="0"/>
              </a:rPr>
              <a:t>{</a:t>
            </a:r>
          </a:p>
          <a:p>
            <a:pPr eaLnBrk="1" hangingPunct="1">
              <a:buNone/>
            </a:pPr>
            <a:r>
              <a:rPr lang="en-US" sz="1800" b="1" i="1" dirty="0" smtClean="0">
                <a:solidFill>
                  <a:srgbClr val="003366"/>
                </a:solidFill>
                <a:latin typeface="Arial" pitchFamily="34" charset="0"/>
                <a:cs typeface="Arial" pitchFamily="34" charset="0"/>
              </a:rPr>
              <a:t>	public void  greet()</a:t>
            </a:r>
          </a:p>
          <a:p>
            <a:pPr eaLnBrk="1" hangingPunct="1">
              <a:buNone/>
            </a:pPr>
            <a:r>
              <a:rPr lang="en-US" sz="1800" b="1" i="1" dirty="0" smtClean="0">
                <a:solidFill>
                  <a:srgbClr val="003366"/>
                </a:solidFill>
                <a:latin typeface="Arial" pitchFamily="34" charset="0"/>
                <a:cs typeface="Arial" pitchFamily="34" charset="0"/>
              </a:rPr>
              <a:t>	{</a:t>
            </a:r>
          </a:p>
          <a:p>
            <a:pPr eaLnBrk="1" hangingPunct="1">
              <a:buNone/>
            </a:pPr>
            <a:r>
              <a:rPr lang="en-US" sz="1800" b="1" i="1" dirty="0" smtClean="0">
                <a:solidFill>
                  <a:srgbClr val="003366"/>
                </a:solidFill>
                <a:latin typeface="Arial" pitchFamily="34" charset="0"/>
                <a:cs typeface="Arial" pitchFamily="34" charset="0"/>
              </a:rPr>
              <a:t>	</a:t>
            </a:r>
            <a:r>
              <a:rPr lang="en-US" sz="1800" b="1" i="1" dirty="0" err="1" smtClean="0">
                <a:solidFill>
                  <a:srgbClr val="003366"/>
                </a:solidFill>
                <a:latin typeface="Arial" pitchFamily="34" charset="0"/>
                <a:cs typeface="Arial" pitchFamily="34" charset="0"/>
              </a:rPr>
              <a:t>System.out.print</a:t>
            </a:r>
            <a:r>
              <a:rPr lang="en-US" sz="1800" b="1" i="1" dirty="0" smtClean="0">
                <a:solidFill>
                  <a:srgbClr val="003366"/>
                </a:solidFill>
                <a:latin typeface="Arial" pitchFamily="34" charset="0"/>
                <a:cs typeface="Arial" pitchFamily="34" charset="0"/>
              </a:rPr>
              <a:t>("Hello World");</a:t>
            </a:r>
          </a:p>
          <a:p>
            <a:pPr eaLnBrk="1" hangingPunct="1">
              <a:buNone/>
            </a:pPr>
            <a:r>
              <a:rPr lang="en-US" sz="1800" b="1" i="1" dirty="0" smtClean="0">
                <a:solidFill>
                  <a:srgbClr val="003366"/>
                </a:solidFill>
                <a:latin typeface="Arial" pitchFamily="34" charset="0"/>
                <a:cs typeface="Arial" pitchFamily="34" charset="0"/>
              </a:rPr>
              <a:t>	}</a:t>
            </a:r>
          </a:p>
          <a:p>
            <a:pPr eaLnBrk="1" hangingPunct="1">
              <a:buNone/>
            </a:pPr>
            <a:r>
              <a:rPr lang="en-US" sz="1800" b="1" i="1" dirty="0" smtClean="0">
                <a:solidFill>
                  <a:srgbClr val="003366"/>
                </a:solidFill>
                <a:latin typeface="Arial" pitchFamily="34" charset="0"/>
                <a:cs typeface="Arial" pitchFamily="34" charset="0"/>
              </a:rPr>
              <a:t>}</a:t>
            </a:r>
            <a:endParaRPr lang="en-US" sz="1800" dirty="0" smtClean="0">
              <a:latin typeface="Arial" pitchFamily="34" charset="0"/>
              <a:cs typeface="Arial" pitchFamily="34" charset="0"/>
            </a:endParaRPr>
          </a:p>
          <a:p>
            <a:pPr>
              <a:buNone/>
            </a:pPr>
            <a:endParaRPr lang="en-US" sz="18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21</a:t>
            </a:fld>
            <a:endParaRPr lang="en-US"/>
          </a:p>
        </p:txBody>
      </p:sp>
      <p:cxnSp>
        <p:nvCxnSpPr>
          <p:cNvPr id="7" name="Straight Connector 6"/>
          <p:cNvCxnSpPr>
            <a:stCxn id="3" idx="0"/>
          </p:cNvCxnSpPr>
          <p:nvPr/>
        </p:nvCxnSpPr>
        <p:spPr bwMode="auto">
          <a:xfrm rot="16200000" flipH="1">
            <a:off x="3086100" y="3467100"/>
            <a:ext cx="40386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Hello World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Biên</a:t>
            </a:r>
            <a:r>
              <a:rPr lang="en-US" dirty="0" smtClean="0"/>
              <a:t> </a:t>
            </a:r>
            <a:r>
              <a:rPr lang="en-US" dirty="0" err="1" smtClean="0"/>
              <a:t>dịch</a:t>
            </a:r>
            <a:r>
              <a:rPr lang="en-US" dirty="0" smtClean="0"/>
              <a:t> TestGreeting.java</a:t>
            </a:r>
          </a:p>
          <a:p>
            <a:pPr lvl="2">
              <a:buNone/>
            </a:pPr>
            <a:r>
              <a:rPr lang="en-US" i="1" dirty="0" err="1" smtClean="0"/>
              <a:t>javac</a:t>
            </a:r>
            <a:r>
              <a:rPr lang="en-US" i="1" dirty="0" smtClean="0"/>
              <a:t> TestGreeting.java</a:t>
            </a:r>
          </a:p>
          <a:p>
            <a:r>
              <a:rPr lang="vi-VN" dirty="0" smtClean="0"/>
              <a:t>Greeting.java được biên dịch tự động</a:t>
            </a:r>
            <a:endParaRPr lang="en-US" dirty="0" smtClean="0"/>
          </a:p>
          <a:p>
            <a:r>
              <a:rPr lang="en-US" dirty="0" err="1" smtClean="0"/>
              <a:t>Thực</a:t>
            </a:r>
            <a:r>
              <a:rPr lang="en-US" dirty="0" smtClean="0"/>
              <a:t> </a:t>
            </a:r>
            <a:r>
              <a:rPr lang="en-US" dirty="0" err="1" smtClean="0"/>
              <a:t>hiện</a:t>
            </a:r>
            <a:endParaRPr lang="en-US" dirty="0" smtClean="0"/>
          </a:p>
          <a:p>
            <a:pPr lvl="2">
              <a:buNone/>
            </a:pPr>
            <a:r>
              <a:rPr lang="en-US" i="1" dirty="0" smtClean="0"/>
              <a:t>java </a:t>
            </a:r>
            <a:r>
              <a:rPr lang="en-US" i="1" dirty="0" err="1" smtClean="0"/>
              <a:t>TestGreeting</a:t>
            </a:r>
            <a:endParaRPr lang="en-US" i="1" dirty="0" smtClean="0"/>
          </a:p>
          <a:p>
            <a:r>
              <a:rPr lang="en-US" dirty="0" err="1" smtClean="0"/>
              <a:t>Kết</a:t>
            </a:r>
            <a:r>
              <a:rPr lang="en-US" dirty="0" smtClean="0"/>
              <a:t> </a:t>
            </a:r>
            <a:r>
              <a:rPr lang="en-US" dirty="0" err="1" smtClean="0"/>
              <a:t>quả</a:t>
            </a:r>
            <a:endParaRPr lang="en-US" dirty="0" smtClean="0"/>
          </a:p>
          <a:p>
            <a:pPr lvl="2">
              <a:buNone/>
            </a:pPr>
            <a:r>
              <a:rPr lang="en-US" i="1" dirty="0" smtClean="0"/>
              <a:t>Hello World</a:t>
            </a:r>
            <a:endParaRPr lang="en-US" i="1"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a:t>
            </a:r>
            <a:endParaRPr lang="en-US" dirty="0"/>
          </a:p>
        </p:txBody>
      </p:sp>
      <p:sp>
        <p:nvSpPr>
          <p:cNvPr id="3" name="Content Placeholder 2"/>
          <p:cNvSpPr>
            <a:spLocks noGrp="1"/>
          </p:cNvSpPr>
          <p:nvPr>
            <p:ph idx="1"/>
          </p:nvPr>
        </p:nvSpPr>
        <p:spPr/>
        <p:txBody>
          <a:bodyPr/>
          <a:lstStyle/>
          <a:p>
            <a:r>
              <a:rPr lang="vi-VN" dirty="0" smtClean="0"/>
              <a:t>Được nhúng trong một ứng dụng khác</a:t>
            </a:r>
            <a:r>
              <a:rPr lang="en-US" dirty="0" smtClean="0"/>
              <a:t> (web browser)</a:t>
            </a:r>
          </a:p>
          <a:p>
            <a:r>
              <a:rPr lang="vi-VN" dirty="0" smtClean="0"/>
              <a:t>Có giao diện hạn chế (đồ họa)</a:t>
            </a:r>
          </a:p>
          <a:p>
            <a:r>
              <a:rPr lang="vi-VN" dirty="0" smtClean="0"/>
              <a:t>Không truy cập được tài nguyên của client</a:t>
            </a:r>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a:t>
            </a:r>
            <a:r>
              <a:rPr lang="en-US" dirty="0" err="1" smtClean="0"/>
              <a:t>đơn</a:t>
            </a:r>
            <a:r>
              <a:rPr lang="en-US" dirty="0" smtClean="0"/>
              <a:t> </a:t>
            </a:r>
            <a:r>
              <a:rPr lang="en-US" dirty="0" err="1" smtClean="0"/>
              <a:t>giản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Welcome.java:</a:t>
            </a:r>
          </a:p>
          <a:p>
            <a:pPr>
              <a:buNone/>
            </a:pPr>
            <a:r>
              <a:rPr lang="en-US" sz="1800" dirty="0" smtClean="0">
                <a:solidFill>
                  <a:srgbClr val="003366"/>
                </a:solidFill>
              </a:rPr>
              <a:t>// Java packages</a:t>
            </a:r>
          </a:p>
          <a:p>
            <a:pPr>
              <a:buNone/>
            </a:pPr>
            <a:r>
              <a:rPr lang="en-US" sz="1800" dirty="0" smtClean="0">
                <a:solidFill>
                  <a:srgbClr val="003366"/>
                </a:solidFill>
              </a:rPr>
              <a:t>import </a:t>
            </a:r>
            <a:r>
              <a:rPr lang="en-US" sz="1800" dirty="0" err="1" smtClean="0">
                <a:solidFill>
                  <a:srgbClr val="003366"/>
                </a:solidFill>
              </a:rPr>
              <a:t>java.awt.Graphics</a:t>
            </a:r>
            <a:r>
              <a:rPr lang="en-US" sz="1800" dirty="0" smtClean="0">
                <a:solidFill>
                  <a:srgbClr val="003366"/>
                </a:solidFill>
              </a:rPr>
              <a:t>;</a:t>
            </a:r>
          </a:p>
          <a:p>
            <a:pPr>
              <a:buNone/>
            </a:pPr>
            <a:r>
              <a:rPr lang="en-US" sz="1800" dirty="0" smtClean="0">
                <a:solidFill>
                  <a:srgbClr val="003366"/>
                </a:solidFill>
              </a:rPr>
              <a:t>import </a:t>
            </a:r>
            <a:r>
              <a:rPr lang="en-US" sz="1800" dirty="0" err="1" smtClean="0">
                <a:solidFill>
                  <a:srgbClr val="003366"/>
                </a:solidFill>
              </a:rPr>
              <a:t>java.applet.Applet</a:t>
            </a:r>
            <a:r>
              <a:rPr lang="en-US" sz="1800" dirty="0" smtClean="0">
                <a:solidFill>
                  <a:srgbClr val="003366"/>
                </a:solidFill>
              </a:rPr>
              <a:t>;</a:t>
            </a:r>
          </a:p>
          <a:p>
            <a:pPr>
              <a:buNone/>
            </a:pPr>
            <a:r>
              <a:rPr lang="en-US" sz="1800" dirty="0" smtClean="0">
                <a:solidFill>
                  <a:srgbClr val="003366"/>
                </a:solidFill>
              </a:rPr>
              <a:t>public class Welcome extends Applet </a:t>
            </a:r>
          </a:p>
          <a:p>
            <a:pPr>
              <a:buNone/>
            </a:pPr>
            <a:r>
              <a:rPr lang="en-US" sz="1800" dirty="0" smtClean="0">
                <a:solidFill>
                  <a:srgbClr val="003366"/>
                </a:solidFill>
              </a:rPr>
              <a:t>{</a:t>
            </a:r>
          </a:p>
          <a:p>
            <a:pPr>
              <a:buNone/>
            </a:pPr>
            <a:r>
              <a:rPr lang="en-US" sz="1800" dirty="0" smtClean="0">
                <a:solidFill>
                  <a:srgbClr val="003366"/>
                </a:solidFill>
              </a:rPr>
              <a:t>	public void paint(Graphics g)</a:t>
            </a:r>
          </a:p>
          <a:p>
            <a:pPr>
              <a:buNone/>
            </a:pPr>
            <a:r>
              <a:rPr lang="en-US" sz="1800" dirty="0" smtClean="0">
                <a:solidFill>
                  <a:srgbClr val="003366"/>
                </a:solidFill>
              </a:rPr>
              <a:t>	{</a:t>
            </a:r>
          </a:p>
          <a:p>
            <a:pPr>
              <a:buNone/>
            </a:pPr>
            <a:r>
              <a:rPr lang="en-US" sz="1800" dirty="0" smtClean="0">
                <a:solidFill>
                  <a:srgbClr val="003366"/>
                </a:solidFill>
              </a:rPr>
              <a:t>		// call </a:t>
            </a:r>
            <a:r>
              <a:rPr lang="en-US" sz="1800" dirty="0" err="1" smtClean="0">
                <a:solidFill>
                  <a:srgbClr val="003366"/>
                </a:solidFill>
              </a:rPr>
              <a:t>superclass</a:t>
            </a:r>
            <a:r>
              <a:rPr lang="en-US" sz="1800" dirty="0" smtClean="0">
                <a:solidFill>
                  <a:srgbClr val="003366"/>
                </a:solidFill>
              </a:rPr>
              <a:t> version of method paint</a:t>
            </a:r>
          </a:p>
          <a:p>
            <a:pPr>
              <a:buNone/>
            </a:pPr>
            <a:r>
              <a:rPr lang="en-US" sz="1800" dirty="0" smtClean="0">
                <a:solidFill>
                  <a:srgbClr val="003366"/>
                </a:solidFill>
              </a:rPr>
              <a:t>		</a:t>
            </a:r>
            <a:r>
              <a:rPr lang="en-US" sz="1800" dirty="0" err="1" smtClean="0">
                <a:solidFill>
                  <a:srgbClr val="003366"/>
                </a:solidFill>
              </a:rPr>
              <a:t>super.paint</a:t>
            </a:r>
            <a:r>
              <a:rPr lang="en-US" sz="1800" dirty="0" smtClean="0">
                <a:solidFill>
                  <a:srgbClr val="003366"/>
                </a:solidFill>
              </a:rPr>
              <a:t>(g);</a:t>
            </a:r>
          </a:p>
          <a:p>
            <a:pPr>
              <a:buNone/>
            </a:pPr>
            <a:r>
              <a:rPr lang="en-US" sz="1800" dirty="0" smtClean="0">
                <a:solidFill>
                  <a:srgbClr val="003366"/>
                </a:solidFill>
              </a:rPr>
              <a:t>		// draw a String</a:t>
            </a:r>
          </a:p>
          <a:p>
            <a:pPr>
              <a:buNone/>
            </a:pPr>
            <a:r>
              <a:rPr lang="en-US" sz="1800" dirty="0" smtClean="0">
                <a:solidFill>
                  <a:srgbClr val="003366"/>
                </a:solidFill>
              </a:rPr>
              <a:t>		</a:t>
            </a:r>
            <a:r>
              <a:rPr lang="en-US" sz="1800" dirty="0" err="1" smtClean="0">
                <a:solidFill>
                  <a:srgbClr val="003366"/>
                </a:solidFill>
              </a:rPr>
              <a:t>g.drawString</a:t>
            </a:r>
            <a:r>
              <a:rPr lang="en-US" sz="1800" dirty="0" smtClean="0">
                <a:solidFill>
                  <a:srgbClr val="003366"/>
                </a:solidFill>
              </a:rPr>
              <a:t>(”Welcome to Java programming!”, 25, 25);</a:t>
            </a:r>
          </a:p>
          <a:p>
            <a:pPr>
              <a:buNone/>
            </a:pPr>
            <a:r>
              <a:rPr lang="en-US" sz="1800" dirty="0" smtClean="0">
                <a:solidFill>
                  <a:srgbClr val="003366"/>
                </a:solidFill>
              </a:rPr>
              <a:t>	}</a:t>
            </a:r>
          </a:p>
          <a:p>
            <a:pPr>
              <a:buNone/>
            </a:pPr>
            <a:r>
              <a:rPr lang="en-US" sz="1800" dirty="0" smtClean="0">
                <a:solidFill>
                  <a:srgbClr val="003366"/>
                </a:solidFill>
              </a:rPr>
              <a:t>}</a:t>
            </a:r>
            <a:endParaRPr lang="en-US" sz="1800" dirty="0">
              <a:solidFill>
                <a:srgbClr val="003366"/>
              </a:solidFill>
            </a:endParaRPr>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Nhúng</a:t>
            </a:r>
            <a:r>
              <a:rPr lang="en-US" dirty="0" smtClean="0"/>
              <a:t> </a:t>
            </a:r>
            <a:r>
              <a:rPr lang="en-US" dirty="0" err="1" smtClean="0"/>
              <a:t>vào</a:t>
            </a:r>
            <a:r>
              <a:rPr lang="en-US" dirty="0" smtClean="0"/>
              <a:t> </a:t>
            </a:r>
            <a:r>
              <a:rPr lang="en-US" dirty="0" err="1" smtClean="0"/>
              <a:t>trang</a:t>
            </a:r>
            <a:r>
              <a:rPr lang="en-US" dirty="0" smtClean="0"/>
              <a:t> web</a:t>
            </a:r>
            <a:endParaRPr lang="en-US" dirty="0"/>
          </a:p>
        </p:txBody>
      </p:sp>
      <p:sp>
        <p:nvSpPr>
          <p:cNvPr id="3" name="Content Placeholder 2"/>
          <p:cNvSpPr>
            <a:spLocks noGrp="1"/>
          </p:cNvSpPr>
          <p:nvPr>
            <p:ph idx="1"/>
          </p:nvPr>
        </p:nvSpPr>
        <p:spPr/>
        <p:txBody>
          <a:bodyPr/>
          <a:lstStyle/>
          <a:p>
            <a:pPr>
              <a:buNone/>
            </a:pPr>
            <a:r>
              <a:rPr lang="en-US" b="1" dirty="0" smtClean="0">
                <a:solidFill>
                  <a:srgbClr val="6363CF"/>
                </a:solidFill>
              </a:rPr>
              <a:t>&lt;html&gt;</a:t>
            </a:r>
          </a:p>
          <a:p>
            <a:pPr>
              <a:buNone/>
            </a:pPr>
            <a:r>
              <a:rPr lang="en-US" b="1" dirty="0" smtClean="0">
                <a:solidFill>
                  <a:srgbClr val="6363CF"/>
                </a:solidFill>
              </a:rPr>
              <a:t>	&lt;applet code = "</a:t>
            </a:r>
            <a:r>
              <a:rPr lang="en-US" b="1" dirty="0" err="1" smtClean="0">
                <a:solidFill>
                  <a:srgbClr val="6363CF"/>
                </a:solidFill>
              </a:rPr>
              <a:t>Welcome.class</a:t>
            </a:r>
            <a:r>
              <a:rPr lang="en-US" b="1" dirty="0" smtClean="0">
                <a:solidFill>
                  <a:srgbClr val="6363CF"/>
                </a:solidFill>
              </a:rPr>
              <a:t>"</a:t>
            </a:r>
          </a:p>
          <a:p>
            <a:pPr>
              <a:buNone/>
            </a:pPr>
            <a:r>
              <a:rPr lang="en-US" b="1" dirty="0" smtClean="0">
                <a:solidFill>
                  <a:srgbClr val="6363CF"/>
                </a:solidFill>
              </a:rPr>
              <a:t>			width = "300" height = "45"&gt;</a:t>
            </a:r>
          </a:p>
          <a:p>
            <a:pPr>
              <a:buNone/>
            </a:pPr>
            <a:r>
              <a:rPr lang="en-US" b="1" dirty="0" smtClean="0">
                <a:solidFill>
                  <a:srgbClr val="6363CF"/>
                </a:solidFill>
              </a:rPr>
              <a:t>	&lt;/applet&gt;</a:t>
            </a:r>
          </a:p>
          <a:p>
            <a:pPr>
              <a:buNone/>
            </a:pPr>
            <a:r>
              <a:rPr lang="en-US" b="1" dirty="0" smtClean="0">
                <a:solidFill>
                  <a:srgbClr val="6363CF"/>
                </a:solidFill>
              </a:rPr>
              <a:t>&lt;/html&gt;</a:t>
            </a:r>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467601" cy="1320800"/>
          </a:xfrm>
        </p:spPr>
        <p:txBody>
          <a:bodyPr/>
          <a:lstStyle/>
          <a:p>
            <a:r>
              <a:rPr lang="en-US" dirty="0" err="1" smtClean="0"/>
              <a:t>Thực</a:t>
            </a:r>
            <a:r>
              <a:rPr lang="en-US" dirty="0" smtClean="0"/>
              <a:t> </a:t>
            </a:r>
            <a:r>
              <a:rPr lang="en-US" dirty="0" err="1" smtClean="0"/>
              <a:t>hiện</a:t>
            </a:r>
            <a:r>
              <a:rPr lang="en-US" dirty="0" smtClean="0"/>
              <a:t> (</a:t>
            </a:r>
            <a:r>
              <a:rPr lang="en-US" dirty="0" err="1" smtClean="0"/>
              <a:t>trong</a:t>
            </a:r>
            <a:r>
              <a:rPr lang="en-US" dirty="0" smtClean="0"/>
              <a:t> web browser)</a:t>
            </a:r>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26</a:t>
            </a:fld>
            <a:endParaRPr lang="en-US"/>
          </a:p>
        </p:txBody>
      </p:sp>
      <p:pic>
        <p:nvPicPr>
          <p:cNvPr id="1026" name="Picture 2"/>
          <p:cNvPicPr>
            <a:picLocks noChangeAspect="1" noChangeArrowheads="1"/>
          </p:cNvPicPr>
          <p:nvPr/>
        </p:nvPicPr>
        <p:blipFill>
          <a:blip r:embed="rId2"/>
          <a:srcRect/>
          <a:stretch>
            <a:fillRect/>
          </a:stretch>
        </p:blipFill>
        <p:spPr bwMode="auto">
          <a:xfrm>
            <a:off x="1600200" y="1524000"/>
            <a:ext cx="6767127" cy="4648200"/>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lstStyle/>
          <a:p>
            <a:pPr>
              <a:buNone/>
            </a:pPr>
            <a:r>
              <a:rPr lang="en-US" i="1" dirty="0" err="1" smtClean="0"/>
              <a:t>appletviewer</a:t>
            </a:r>
            <a:r>
              <a:rPr lang="en-US" i="1" dirty="0" smtClean="0"/>
              <a:t> Welcome.html</a:t>
            </a:r>
            <a:endParaRPr lang="en-US" i="1"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27</a:t>
            </a:fld>
            <a:endParaRPr lang="en-US"/>
          </a:p>
        </p:txBody>
      </p:sp>
      <p:pic>
        <p:nvPicPr>
          <p:cNvPr id="2050" name="Picture 2"/>
          <p:cNvPicPr>
            <a:picLocks noChangeAspect="1" noChangeArrowheads="1"/>
          </p:cNvPicPr>
          <p:nvPr/>
        </p:nvPicPr>
        <p:blipFill>
          <a:blip r:embed="rId2"/>
          <a:srcRect/>
          <a:stretch>
            <a:fillRect/>
          </a:stretch>
        </p:blipFill>
        <p:spPr bwMode="auto">
          <a:xfrm>
            <a:off x="2209800" y="2667000"/>
            <a:ext cx="5699073" cy="2257425"/>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vi-VN" smtClean="0"/>
              <a:t>SE114 - Nhập môn ứng dụng di động</a:t>
            </a:r>
            <a:endParaRPr lang="vi-VN"/>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28</a:t>
            </a:fld>
            <a:endParaRPr lang="en-US"/>
          </a:p>
        </p:txBody>
      </p:sp>
      <p:sp>
        <p:nvSpPr>
          <p:cNvPr id="3" name="Content Placeholder 2"/>
          <p:cNvSpPr>
            <a:spLocks noGrp="1"/>
          </p:cNvSpPr>
          <p:nvPr>
            <p:ph sz="quarter" idx="1"/>
          </p:nvPr>
        </p:nvSpPr>
        <p:spPr>
          <a:xfrm>
            <a:off x="838200" y="838200"/>
            <a:ext cx="7499350" cy="4800600"/>
          </a:xfrm>
        </p:spPr>
        <p:txBody>
          <a:bodyPr/>
          <a:lstStyle/>
          <a:p>
            <a:pPr algn="ctr">
              <a:buNone/>
            </a:pPr>
            <a:endParaRPr lang="en-US" dirty="0" smtClean="0">
              <a:solidFill>
                <a:srgbClr val="E478DC"/>
              </a:solidFill>
            </a:endParaRPr>
          </a:p>
          <a:p>
            <a:pPr algn="ctr">
              <a:buNone/>
            </a:pPr>
            <a:endParaRPr lang="en-US" dirty="0" smtClean="0">
              <a:solidFill>
                <a:srgbClr val="E478DC"/>
              </a:solidFill>
            </a:endParaRPr>
          </a:p>
          <a:p>
            <a:pPr algn="ctr">
              <a:buNone/>
            </a:pPr>
            <a:endParaRPr lang="en-US" sz="4400" dirty="0" smtClean="0">
              <a:solidFill>
                <a:srgbClr val="E478DC"/>
              </a:solidFill>
            </a:endParaRPr>
          </a:p>
          <a:p>
            <a:pPr algn="ctr">
              <a:buNone/>
            </a:pPr>
            <a:r>
              <a:rPr lang="en-US" sz="6000" dirty="0" smtClean="0">
                <a:solidFill>
                  <a:schemeClr val="accent1"/>
                </a:solidFill>
              </a:rPr>
              <a:t>Q/A</a:t>
            </a:r>
            <a:endParaRPr lang="en-US" sz="6000" dirty="0">
              <a:solidFill>
                <a:schemeClr val="accent1"/>
              </a:solidFill>
            </a:endParaRPr>
          </a:p>
        </p:txBody>
      </p:sp>
    </p:spTree>
    <p:extLst>
      <p:ext uri="{BB962C8B-B14F-4D97-AF65-F5344CB8AC3E}">
        <p14:creationId xmlns:p14="http://schemas.microsoft.com/office/powerpoint/2010/main" val="409755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a:xfrm>
            <a:off x="1143000" y="1447800"/>
            <a:ext cx="7791450" cy="4800600"/>
          </a:xfrm>
        </p:spPr>
        <p:txBody>
          <a:bodyPr>
            <a:normAutofit fontScale="92500"/>
          </a:bodyPr>
          <a:lstStyle/>
          <a:p>
            <a:pPr algn="just" eaLnBrk="1" hangingPunct="1">
              <a:spcBef>
                <a:spcPct val="0"/>
              </a:spcBef>
              <a:buFontTx/>
              <a:buChar char="•"/>
            </a:pPr>
            <a:r>
              <a:rPr lang="en-US" sz="2400" dirty="0" smtClean="0">
                <a:solidFill>
                  <a:srgbClr val="003366"/>
                </a:solidFill>
              </a:rPr>
              <a:t> 1991: Sun Microsystems </a:t>
            </a:r>
            <a:r>
              <a:rPr lang="en-US" sz="2400" dirty="0" err="1" smtClean="0">
                <a:solidFill>
                  <a:srgbClr val="003366"/>
                </a:solidFill>
              </a:rPr>
              <a:t>phát</a:t>
            </a:r>
            <a:r>
              <a:rPr lang="en-US" sz="2400" dirty="0" smtClean="0">
                <a:solidFill>
                  <a:srgbClr val="003366"/>
                </a:solidFill>
              </a:rPr>
              <a:t> </a:t>
            </a:r>
            <a:r>
              <a:rPr lang="en-US" sz="2400" dirty="0" err="1" smtClean="0">
                <a:solidFill>
                  <a:srgbClr val="003366"/>
                </a:solidFill>
              </a:rPr>
              <a:t>triển</a:t>
            </a:r>
            <a:r>
              <a:rPr lang="en-US" sz="2400" dirty="0" smtClean="0">
                <a:solidFill>
                  <a:srgbClr val="003366"/>
                </a:solidFill>
              </a:rPr>
              <a:t> OAK </a:t>
            </a:r>
            <a:r>
              <a:rPr lang="en-US" sz="2400" dirty="0" err="1" smtClean="0">
                <a:solidFill>
                  <a:srgbClr val="003366"/>
                </a:solidFill>
              </a:rPr>
              <a:t>nhằm</a:t>
            </a:r>
            <a:r>
              <a:rPr lang="en-US" sz="2400" dirty="0" smtClean="0">
                <a:solidFill>
                  <a:srgbClr val="003366"/>
                </a:solidFill>
              </a:rPr>
              <a:t> </a:t>
            </a:r>
            <a:r>
              <a:rPr lang="en-US" sz="2400" dirty="0" err="1" smtClean="0">
                <a:solidFill>
                  <a:srgbClr val="003366"/>
                </a:solidFill>
              </a:rPr>
              <a:t>mục</a:t>
            </a:r>
            <a:r>
              <a:rPr lang="en-US" sz="2400" dirty="0" smtClean="0">
                <a:solidFill>
                  <a:srgbClr val="003366"/>
                </a:solidFill>
              </a:rPr>
              <a:t> </a:t>
            </a:r>
            <a:r>
              <a:rPr lang="en-US" sz="2400" dirty="0" err="1" smtClean="0">
                <a:solidFill>
                  <a:srgbClr val="003366"/>
                </a:solidFill>
              </a:rPr>
              <a:t>đích</a:t>
            </a:r>
            <a:r>
              <a:rPr lang="en-US" sz="2400" dirty="0" smtClean="0">
                <a:solidFill>
                  <a:srgbClr val="003366"/>
                </a:solidFill>
              </a:rPr>
              <a:t> </a:t>
            </a:r>
            <a:r>
              <a:rPr lang="en-US" sz="2400" dirty="0" err="1" smtClean="0">
                <a:solidFill>
                  <a:srgbClr val="003366"/>
                </a:solidFill>
              </a:rPr>
              <a:t>viết</a:t>
            </a:r>
            <a:r>
              <a:rPr lang="en-US" sz="2400" dirty="0" smtClean="0">
                <a:solidFill>
                  <a:srgbClr val="003366"/>
                </a:solidFill>
              </a:rPr>
              <a:t> </a:t>
            </a:r>
            <a:r>
              <a:rPr lang="en-US" sz="2400" dirty="0" err="1" smtClean="0">
                <a:solidFill>
                  <a:srgbClr val="003366"/>
                </a:solidFill>
              </a:rPr>
              <a:t>phần</a:t>
            </a:r>
            <a:r>
              <a:rPr lang="en-US" sz="2400" dirty="0" smtClean="0">
                <a:solidFill>
                  <a:srgbClr val="003366"/>
                </a:solidFill>
              </a:rPr>
              <a:t> </a:t>
            </a:r>
            <a:r>
              <a:rPr lang="en-US" sz="2400" dirty="0" err="1" smtClean="0">
                <a:solidFill>
                  <a:srgbClr val="003366"/>
                </a:solidFill>
              </a:rPr>
              <a:t>mềm</a:t>
            </a:r>
            <a:r>
              <a:rPr lang="en-US" sz="2400" dirty="0" smtClean="0">
                <a:solidFill>
                  <a:srgbClr val="003366"/>
                </a:solidFill>
              </a:rPr>
              <a:t> </a:t>
            </a:r>
            <a:r>
              <a:rPr lang="en-US" sz="2400" dirty="0" err="1" smtClean="0">
                <a:solidFill>
                  <a:srgbClr val="003366"/>
                </a:solidFill>
              </a:rPr>
              <a:t>điều</a:t>
            </a:r>
            <a:r>
              <a:rPr lang="en-US" sz="2400" dirty="0" smtClean="0">
                <a:solidFill>
                  <a:srgbClr val="003366"/>
                </a:solidFill>
              </a:rPr>
              <a:t> </a:t>
            </a:r>
            <a:r>
              <a:rPr lang="en-US" sz="2400" dirty="0" err="1" smtClean="0">
                <a:solidFill>
                  <a:srgbClr val="003366"/>
                </a:solidFill>
              </a:rPr>
              <a:t>khiển</a:t>
            </a:r>
            <a:r>
              <a:rPr lang="en-US" sz="2400" dirty="0" smtClean="0"/>
              <a:t> (</a:t>
            </a:r>
            <a:r>
              <a:rPr lang="en-US" sz="2400" dirty="0" err="1" smtClean="0">
                <a:solidFill>
                  <a:srgbClr val="FF3300"/>
                </a:solidFill>
              </a:rPr>
              <a:t>phần</a:t>
            </a:r>
            <a:r>
              <a:rPr lang="en-US" sz="2400" dirty="0" smtClean="0">
                <a:solidFill>
                  <a:srgbClr val="FF3300"/>
                </a:solidFill>
              </a:rPr>
              <a:t> </a:t>
            </a:r>
            <a:r>
              <a:rPr lang="en-US" sz="2400" dirty="0" err="1" smtClean="0">
                <a:solidFill>
                  <a:srgbClr val="FF3300"/>
                </a:solidFill>
              </a:rPr>
              <a:t>mềm</a:t>
            </a:r>
            <a:r>
              <a:rPr lang="en-US" sz="2400" dirty="0" smtClean="0">
                <a:solidFill>
                  <a:srgbClr val="FF3300"/>
                </a:solidFill>
              </a:rPr>
              <a:t> </a:t>
            </a:r>
            <a:r>
              <a:rPr lang="en-US" sz="2400" dirty="0" err="1" smtClean="0">
                <a:solidFill>
                  <a:srgbClr val="FF3300"/>
                </a:solidFill>
              </a:rPr>
              <a:t>nhúng</a:t>
            </a:r>
            <a:r>
              <a:rPr lang="en-US" sz="2400" dirty="0" smtClean="0"/>
              <a:t>) </a:t>
            </a:r>
            <a:r>
              <a:rPr lang="en-US" sz="2400" dirty="0" err="1" smtClean="0">
                <a:solidFill>
                  <a:srgbClr val="003366"/>
                </a:solidFill>
              </a:rPr>
              <a:t>cho</a:t>
            </a:r>
            <a:r>
              <a:rPr lang="en-US" sz="2400" dirty="0" smtClean="0">
                <a:solidFill>
                  <a:srgbClr val="003366"/>
                </a:solidFill>
              </a:rPr>
              <a:t> </a:t>
            </a:r>
            <a:r>
              <a:rPr lang="en-US" sz="2400" dirty="0" err="1" smtClean="0">
                <a:solidFill>
                  <a:srgbClr val="003366"/>
                </a:solidFill>
              </a:rPr>
              <a:t>các</a:t>
            </a:r>
            <a:r>
              <a:rPr lang="en-US" sz="2400" dirty="0" smtClean="0">
                <a:solidFill>
                  <a:srgbClr val="003366"/>
                </a:solidFill>
              </a:rPr>
              <a:t> </a:t>
            </a:r>
            <a:r>
              <a:rPr lang="en-US" sz="2400" dirty="0" err="1" smtClean="0">
                <a:solidFill>
                  <a:srgbClr val="003366"/>
                </a:solidFill>
              </a:rPr>
              <a:t>sản</a:t>
            </a:r>
            <a:r>
              <a:rPr lang="en-US" sz="2400" dirty="0" smtClean="0">
                <a:solidFill>
                  <a:srgbClr val="003366"/>
                </a:solidFill>
              </a:rPr>
              <a:t> </a:t>
            </a:r>
            <a:r>
              <a:rPr lang="en-US" sz="2400" dirty="0" err="1" smtClean="0">
                <a:solidFill>
                  <a:srgbClr val="003366"/>
                </a:solidFill>
              </a:rPr>
              <a:t>phẩm</a:t>
            </a:r>
            <a:r>
              <a:rPr lang="en-US" sz="2400" dirty="0" smtClean="0">
                <a:solidFill>
                  <a:srgbClr val="003366"/>
                </a:solidFill>
              </a:rPr>
              <a:t> </a:t>
            </a:r>
            <a:r>
              <a:rPr lang="en-US" sz="2400" dirty="0" err="1" smtClean="0">
                <a:solidFill>
                  <a:srgbClr val="003366"/>
                </a:solidFill>
              </a:rPr>
              <a:t>gia</a:t>
            </a:r>
            <a:r>
              <a:rPr lang="en-US" sz="2400" dirty="0" smtClean="0">
                <a:solidFill>
                  <a:srgbClr val="003366"/>
                </a:solidFill>
              </a:rPr>
              <a:t> </a:t>
            </a:r>
            <a:r>
              <a:rPr lang="en-US" sz="2400" dirty="0" err="1" smtClean="0">
                <a:solidFill>
                  <a:srgbClr val="003366"/>
                </a:solidFill>
              </a:rPr>
              <a:t>dụng</a:t>
            </a:r>
            <a:r>
              <a:rPr lang="en-US" sz="2400" dirty="0" smtClean="0">
                <a:solidFill>
                  <a:srgbClr val="003366"/>
                </a:solidFill>
              </a:rPr>
              <a:t>.</a:t>
            </a:r>
          </a:p>
          <a:p>
            <a:pPr algn="just" eaLnBrk="1" hangingPunct="1">
              <a:spcBef>
                <a:spcPct val="0"/>
              </a:spcBef>
            </a:pPr>
            <a:endParaRPr lang="en-US" sz="2400" dirty="0" smtClean="0"/>
          </a:p>
          <a:p>
            <a:pPr algn="just" eaLnBrk="1" hangingPunct="1">
              <a:spcBef>
                <a:spcPct val="0"/>
              </a:spcBef>
            </a:pPr>
            <a:endParaRPr lang="en-US" sz="2400" dirty="0" smtClean="0"/>
          </a:p>
          <a:p>
            <a:pPr algn="just" eaLnBrk="1" hangingPunct="1">
              <a:spcBef>
                <a:spcPct val="0"/>
              </a:spcBef>
            </a:pPr>
            <a:endParaRPr lang="en-US" sz="2400" dirty="0" smtClean="0"/>
          </a:p>
          <a:p>
            <a:pPr algn="just" eaLnBrk="1" hangingPunct="1">
              <a:spcBef>
                <a:spcPct val="0"/>
              </a:spcBef>
            </a:pPr>
            <a:endParaRPr lang="en-US" sz="2400" dirty="0" smtClean="0"/>
          </a:p>
          <a:p>
            <a:pPr algn="just" eaLnBrk="1" hangingPunct="1">
              <a:spcBef>
                <a:spcPct val="0"/>
              </a:spcBef>
              <a:buFontTx/>
              <a:buChar char="•"/>
            </a:pPr>
            <a:r>
              <a:rPr lang="en-US" sz="2400" dirty="0" smtClean="0">
                <a:solidFill>
                  <a:srgbClr val="003366"/>
                </a:solidFill>
              </a:rPr>
              <a:t> 1995: internet </a:t>
            </a:r>
            <a:r>
              <a:rPr lang="en-US" sz="2400" dirty="0" err="1" smtClean="0">
                <a:solidFill>
                  <a:srgbClr val="003366"/>
                </a:solidFill>
              </a:rPr>
              <a:t>bùng</a:t>
            </a:r>
            <a:r>
              <a:rPr lang="en-US" sz="2400" dirty="0" smtClean="0">
                <a:solidFill>
                  <a:srgbClr val="003366"/>
                </a:solidFill>
              </a:rPr>
              <a:t> </a:t>
            </a:r>
            <a:r>
              <a:rPr lang="en-US" sz="2400" dirty="0" err="1" smtClean="0">
                <a:solidFill>
                  <a:srgbClr val="003366"/>
                </a:solidFill>
              </a:rPr>
              <a:t>nổ</a:t>
            </a:r>
            <a:r>
              <a:rPr lang="en-US" sz="2400" dirty="0" smtClean="0">
                <a:solidFill>
                  <a:srgbClr val="003366"/>
                </a:solidFill>
              </a:rPr>
              <a:t>, </a:t>
            </a:r>
            <a:r>
              <a:rPr lang="en-US" sz="2400" dirty="0" err="1" smtClean="0">
                <a:solidFill>
                  <a:srgbClr val="003366"/>
                </a:solidFill>
              </a:rPr>
              <a:t>phát</a:t>
            </a:r>
            <a:r>
              <a:rPr lang="en-US" sz="2400" dirty="0" smtClean="0">
                <a:solidFill>
                  <a:srgbClr val="003366"/>
                </a:solidFill>
              </a:rPr>
              <a:t> </a:t>
            </a:r>
            <a:r>
              <a:rPr lang="en-US" sz="2400" dirty="0" err="1" smtClean="0">
                <a:solidFill>
                  <a:srgbClr val="003366"/>
                </a:solidFill>
              </a:rPr>
              <a:t>triển</a:t>
            </a:r>
            <a:r>
              <a:rPr lang="en-US" sz="2400" dirty="0" smtClean="0">
                <a:solidFill>
                  <a:srgbClr val="003366"/>
                </a:solidFill>
              </a:rPr>
              <a:t> </a:t>
            </a:r>
            <a:r>
              <a:rPr lang="en-US" sz="2400" dirty="0" err="1" smtClean="0">
                <a:solidFill>
                  <a:srgbClr val="003366"/>
                </a:solidFill>
              </a:rPr>
              <a:t>mạnh</a:t>
            </a:r>
            <a:r>
              <a:rPr lang="en-US" sz="2400" dirty="0" smtClean="0">
                <a:solidFill>
                  <a:srgbClr val="003366"/>
                </a:solidFill>
              </a:rPr>
              <a:t>. Sun </a:t>
            </a:r>
            <a:r>
              <a:rPr lang="en-US" sz="2400" dirty="0" err="1" smtClean="0">
                <a:solidFill>
                  <a:srgbClr val="003366"/>
                </a:solidFill>
              </a:rPr>
              <a:t>phát</a:t>
            </a:r>
            <a:r>
              <a:rPr lang="en-US" sz="2400" dirty="0" smtClean="0">
                <a:solidFill>
                  <a:srgbClr val="003366"/>
                </a:solidFill>
              </a:rPr>
              <a:t> </a:t>
            </a:r>
            <a:r>
              <a:rPr lang="en-US" sz="2400" dirty="0" err="1" smtClean="0">
                <a:solidFill>
                  <a:srgbClr val="003366"/>
                </a:solidFill>
              </a:rPr>
              <a:t>triển</a:t>
            </a:r>
            <a:r>
              <a:rPr lang="en-US" sz="2400" dirty="0" smtClean="0">
                <a:solidFill>
                  <a:srgbClr val="003366"/>
                </a:solidFill>
              </a:rPr>
              <a:t> OAK </a:t>
            </a:r>
            <a:r>
              <a:rPr lang="en-US" sz="2400" dirty="0" err="1" smtClean="0">
                <a:solidFill>
                  <a:srgbClr val="003366"/>
                </a:solidFill>
              </a:rPr>
              <a:t>và</a:t>
            </a:r>
            <a:r>
              <a:rPr lang="en-US" sz="2400" dirty="0" smtClean="0">
                <a:solidFill>
                  <a:srgbClr val="003366"/>
                </a:solidFill>
              </a:rPr>
              <a:t> </a:t>
            </a:r>
            <a:r>
              <a:rPr lang="en-US" sz="2400" dirty="0" err="1" smtClean="0">
                <a:solidFill>
                  <a:srgbClr val="003366"/>
                </a:solidFill>
              </a:rPr>
              <a:t>giới</a:t>
            </a:r>
            <a:r>
              <a:rPr lang="en-US" sz="2400" dirty="0" smtClean="0">
                <a:solidFill>
                  <a:srgbClr val="003366"/>
                </a:solidFill>
              </a:rPr>
              <a:t> </a:t>
            </a:r>
            <a:r>
              <a:rPr lang="en-US" sz="2400" dirty="0" err="1" smtClean="0">
                <a:solidFill>
                  <a:srgbClr val="003366"/>
                </a:solidFill>
              </a:rPr>
              <a:t>thiệu</a:t>
            </a:r>
            <a:r>
              <a:rPr lang="en-US" sz="2400" dirty="0" smtClean="0">
                <a:solidFill>
                  <a:srgbClr val="003366"/>
                </a:solidFill>
              </a:rPr>
              <a:t> </a:t>
            </a:r>
            <a:r>
              <a:rPr lang="en-US" sz="2400" dirty="0" err="1" smtClean="0">
                <a:solidFill>
                  <a:srgbClr val="003366"/>
                </a:solidFill>
              </a:rPr>
              <a:t>ngôn</a:t>
            </a:r>
            <a:r>
              <a:rPr lang="en-US" sz="2400" dirty="0" smtClean="0">
                <a:solidFill>
                  <a:srgbClr val="003366"/>
                </a:solidFill>
              </a:rPr>
              <a:t> </a:t>
            </a:r>
            <a:r>
              <a:rPr lang="en-US" sz="2400" dirty="0" err="1" smtClean="0">
                <a:solidFill>
                  <a:srgbClr val="003366"/>
                </a:solidFill>
              </a:rPr>
              <a:t>ngữ</a:t>
            </a:r>
            <a:r>
              <a:rPr lang="en-US" sz="2400" dirty="0" smtClean="0">
                <a:solidFill>
                  <a:srgbClr val="003366"/>
                </a:solidFill>
              </a:rPr>
              <a:t> </a:t>
            </a:r>
            <a:r>
              <a:rPr lang="en-US" sz="2400" dirty="0" err="1" smtClean="0">
                <a:solidFill>
                  <a:srgbClr val="003366"/>
                </a:solidFill>
              </a:rPr>
              <a:t>lập</a:t>
            </a:r>
            <a:r>
              <a:rPr lang="en-US" sz="2400" dirty="0" smtClean="0">
                <a:solidFill>
                  <a:srgbClr val="003366"/>
                </a:solidFill>
              </a:rPr>
              <a:t> </a:t>
            </a:r>
            <a:r>
              <a:rPr lang="en-US" sz="2400" dirty="0" err="1" smtClean="0">
                <a:solidFill>
                  <a:srgbClr val="003366"/>
                </a:solidFill>
              </a:rPr>
              <a:t>trình</a:t>
            </a:r>
            <a:r>
              <a:rPr lang="en-US" sz="2400" dirty="0" smtClean="0">
                <a:solidFill>
                  <a:srgbClr val="003366"/>
                </a:solidFill>
              </a:rPr>
              <a:t> </a:t>
            </a:r>
            <a:r>
              <a:rPr lang="en-US" sz="2400" dirty="0" err="1" smtClean="0">
                <a:solidFill>
                  <a:srgbClr val="003366"/>
                </a:solidFill>
              </a:rPr>
              <a:t>mới</a:t>
            </a:r>
            <a:r>
              <a:rPr lang="en-US" sz="2400" dirty="0" smtClean="0">
                <a:solidFill>
                  <a:srgbClr val="003366"/>
                </a:solidFill>
              </a:rPr>
              <a:t> </a:t>
            </a:r>
            <a:r>
              <a:rPr lang="en-US" sz="2400" dirty="0" err="1" smtClean="0">
                <a:solidFill>
                  <a:srgbClr val="003366"/>
                </a:solidFill>
              </a:rPr>
              <a:t>tên</a:t>
            </a:r>
            <a:r>
              <a:rPr lang="en-US" sz="2400" dirty="0" smtClean="0">
                <a:solidFill>
                  <a:srgbClr val="003366"/>
                </a:solidFill>
              </a:rPr>
              <a:t> Java</a:t>
            </a:r>
          </a:p>
          <a:p>
            <a:pPr algn="just" eaLnBrk="1" hangingPunct="1">
              <a:spcBef>
                <a:spcPct val="0"/>
              </a:spcBef>
            </a:pPr>
            <a:endParaRPr lang="en-US" sz="2400" dirty="0" smtClean="0"/>
          </a:p>
          <a:p>
            <a:pPr algn="just" eaLnBrk="1" hangingPunct="1">
              <a:spcBef>
                <a:spcPct val="0"/>
              </a:spcBef>
            </a:pPr>
            <a:endParaRPr lang="en-US" sz="2400" dirty="0" smtClean="0"/>
          </a:p>
          <a:p>
            <a:pPr algn="just" eaLnBrk="1" hangingPunct="1">
              <a:spcBef>
                <a:spcPct val="0"/>
              </a:spcBef>
            </a:pPr>
            <a:endParaRPr lang="en-US" sz="2400" dirty="0" smtClean="0"/>
          </a:p>
          <a:p>
            <a:pPr eaLnBrk="1" hangingPunct="1">
              <a:buFontTx/>
              <a:buChar char="•"/>
            </a:pPr>
            <a:r>
              <a:rPr lang="en-US" sz="2400" dirty="0" smtClean="0">
                <a:solidFill>
                  <a:srgbClr val="003366"/>
                </a:solidFill>
              </a:rPr>
              <a:t> </a:t>
            </a:r>
            <a:r>
              <a:rPr lang="en-US" sz="2400" b="1" dirty="0" smtClean="0">
                <a:solidFill>
                  <a:srgbClr val="003366"/>
                </a:solidFill>
              </a:rPr>
              <a:t>Java</a:t>
            </a:r>
            <a:r>
              <a:rPr lang="en-US" sz="2400" dirty="0" smtClean="0">
                <a:solidFill>
                  <a:srgbClr val="003366"/>
                </a:solidFill>
              </a:rPr>
              <a:t> </a:t>
            </a:r>
            <a:r>
              <a:rPr lang="en-US" sz="2400" dirty="0" err="1" smtClean="0">
                <a:solidFill>
                  <a:srgbClr val="003366"/>
                </a:solidFill>
              </a:rPr>
              <a:t>là</a:t>
            </a:r>
            <a:r>
              <a:rPr lang="en-US" sz="2400" dirty="0" smtClean="0">
                <a:solidFill>
                  <a:srgbClr val="003366"/>
                </a:solidFill>
              </a:rPr>
              <a:t> </a:t>
            </a:r>
            <a:r>
              <a:rPr lang="en-US" sz="2400" dirty="0" err="1" smtClean="0">
                <a:solidFill>
                  <a:srgbClr val="003366"/>
                </a:solidFill>
              </a:rPr>
              <a:t>ngôn</a:t>
            </a:r>
            <a:r>
              <a:rPr lang="en-US" sz="2400" dirty="0" smtClean="0">
                <a:solidFill>
                  <a:srgbClr val="003366"/>
                </a:solidFill>
              </a:rPr>
              <a:t> </a:t>
            </a:r>
            <a:r>
              <a:rPr lang="en-US" sz="2400" dirty="0" err="1" smtClean="0">
                <a:solidFill>
                  <a:srgbClr val="003366"/>
                </a:solidFill>
              </a:rPr>
              <a:t>ngữ</a:t>
            </a:r>
            <a:r>
              <a:rPr lang="en-US" sz="2400" dirty="0" smtClean="0">
                <a:solidFill>
                  <a:srgbClr val="003366"/>
                </a:solidFill>
              </a:rPr>
              <a:t> </a:t>
            </a:r>
            <a:r>
              <a:rPr lang="en-US" sz="2400" dirty="0" err="1" smtClean="0">
                <a:solidFill>
                  <a:srgbClr val="003366"/>
                </a:solidFill>
              </a:rPr>
              <a:t>hướng</a:t>
            </a:r>
            <a:r>
              <a:rPr lang="en-US" sz="2400" dirty="0" smtClean="0">
                <a:solidFill>
                  <a:srgbClr val="003366"/>
                </a:solidFill>
              </a:rPr>
              <a:t> </a:t>
            </a:r>
            <a:r>
              <a:rPr lang="en-US" sz="2400" dirty="0" err="1" smtClean="0">
                <a:solidFill>
                  <a:srgbClr val="003366"/>
                </a:solidFill>
              </a:rPr>
              <a:t>đối</a:t>
            </a:r>
            <a:r>
              <a:rPr lang="en-US" sz="2400" dirty="0" smtClean="0">
                <a:solidFill>
                  <a:srgbClr val="003366"/>
                </a:solidFill>
              </a:rPr>
              <a:t> </a:t>
            </a:r>
            <a:r>
              <a:rPr lang="en-US" sz="2400" dirty="0" err="1" smtClean="0">
                <a:solidFill>
                  <a:srgbClr val="003366"/>
                </a:solidFill>
              </a:rPr>
              <a:t>tượng</a:t>
            </a:r>
            <a:r>
              <a:rPr lang="en-US" sz="2400" dirty="0" smtClean="0">
                <a:solidFill>
                  <a:srgbClr val="003366"/>
                </a:solidFill>
              </a:rPr>
              <a:t> </a:t>
            </a:r>
            <a:r>
              <a:rPr lang="en-US" sz="2400" dirty="0" err="1" smtClean="0">
                <a:solidFill>
                  <a:srgbClr val="003366"/>
                </a:solidFill>
              </a:rPr>
              <a:t>tựa</a:t>
            </a:r>
            <a:r>
              <a:rPr lang="en-US" sz="2400" dirty="0" smtClean="0">
                <a:solidFill>
                  <a:srgbClr val="003366"/>
                </a:solidFill>
              </a:rPr>
              <a:t> C, C++</a:t>
            </a:r>
          </a:p>
          <a:p>
            <a:pPr algn="just" eaLnBrk="1" hangingPunct="1">
              <a:spcBef>
                <a:spcPct val="0"/>
              </a:spcBef>
            </a:pPr>
            <a:endParaRPr lang="en-US" sz="2400" dirty="0" smtClean="0"/>
          </a:p>
          <a:p>
            <a:pPr lvl="1" eaLnBrk="1" hangingPunct="1">
              <a:spcBef>
                <a:spcPct val="0"/>
              </a:spcBef>
            </a:pPr>
            <a:endParaRPr lang="en-US" sz="2400" dirty="0" smtClean="0"/>
          </a:p>
          <a:p>
            <a:endParaRPr lang="en-US" sz="2400"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3</a:t>
            </a:fld>
            <a:endParaRPr lang="en-US"/>
          </a:p>
        </p:txBody>
      </p:sp>
      <p:pic>
        <p:nvPicPr>
          <p:cNvPr id="8" name="Picture 6" descr="b1415j_s"/>
          <p:cNvPicPr>
            <a:picLocks noChangeAspect="1" noChangeArrowheads="1"/>
          </p:cNvPicPr>
          <p:nvPr/>
        </p:nvPicPr>
        <p:blipFill>
          <a:blip r:embed="rId2"/>
          <a:srcRect/>
          <a:stretch>
            <a:fillRect/>
          </a:stretch>
        </p:blipFill>
        <p:spPr bwMode="auto">
          <a:xfrm>
            <a:off x="1905000" y="2730500"/>
            <a:ext cx="1079500" cy="952500"/>
          </a:xfrm>
          <a:prstGeom prst="rect">
            <a:avLst/>
          </a:prstGeom>
          <a:noFill/>
        </p:spPr>
      </p:pic>
      <p:pic>
        <p:nvPicPr>
          <p:cNvPr id="9" name="Picture 7" descr="wa_90k5s_s"/>
          <p:cNvPicPr>
            <a:picLocks noChangeAspect="1" noChangeArrowheads="1"/>
          </p:cNvPicPr>
          <p:nvPr/>
        </p:nvPicPr>
        <p:blipFill>
          <a:blip r:embed="rId3"/>
          <a:srcRect/>
          <a:stretch>
            <a:fillRect/>
          </a:stretch>
        </p:blipFill>
        <p:spPr bwMode="auto">
          <a:xfrm>
            <a:off x="3124200" y="2743200"/>
            <a:ext cx="1069975" cy="944562"/>
          </a:xfrm>
          <a:prstGeom prst="rect">
            <a:avLst/>
          </a:prstGeom>
          <a:noFill/>
        </p:spPr>
      </p:pic>
      <p:pic>
        <p:nvPicPr>
          <p:cNvPr id="10" name="Picture 8" descr="Templates_Intro_18"/>
          <p:cNvPicPr>
            <a:picLocks noChangeAspect="1" noChangeArrowheads="1"/>
          </p:cNvPicPr>
          <p:nvPr/>
        </p:nvPicPr>
        <p:blipFill>
          <a:blip r:embed="rId4"/>
          <a:srcRect/>
          <a:stretch>
            <a:fillRect/>
          </a:stretch>
        </p:blipFill>
        <p:spPr bwMode="auto">
          <a:xfrm>
            <a:off x="4495800" y="2743200"/>
            <a:ext cx="857250" cy="914400"/>
          </a:xfrm>
          <a:prstGeom prst="rect">
            <a:avLst/>
          </a:prstGeom>
          <a:noFill/>
        </p:spPr>
      </p:pic>
      <p:pic>
        <p:nvPicPr>
          <p:cNvPr id="11" name="Picture 9" descr="sDopod-M700"/>
          <p:cNvPicPr>
            <a:picLocks noChangeAspect="1" noChangeArrowheads="1"/>
          </p:cNvPicPr>
          <p:nvPr/>
        </p:nvPicPr>
        <p:blipFill>
          <a:blip r:embed="rId5"/>
          <a:srcRect/>
          <a:stretch>
            <a:fillRect/>
          </a:stretch>
        </p:blipFill>
        <p:spPr bwMode="auto">
          <a:xfrm>
            <a:off x="5753100" y="2730500"/>
            <a:ext cx="687388" cy="908050"/>
          </a:xfrm>
          <a:prstGeom prst="rect">
            <a:avLst/>
          </a:prstGeom>
          <a:noFill/>
        </p:spPr>
      </p:pic>
      <p:pic>
        <p:nvPicPr>
          <p:cNvPr id="12" name="Picture 10" descr="bd06496_"/>
          <p:cNvPicPr>
            <a:picLocks noChangeAspect="1" noChangeArrowheads="1"/>
          </p:cNvPicPr>
          <p:nvPr/>
        </p:nvPicPr>
        <p:blipFill>
          <a:blip r:embed="rId6"/>
          <a:srcRect/>
          <a:stretch>
            <a:fillRect/>
          </a:stretch>
        </p:blipFill>
        <p:spPr bwMode="auto">
          <a:xfrm>
            <a:off x="4267200" y="4876800"/>
            <a:ext cx="727075" cy="838200"/>
          </a:xfrm>
          <a:prstGeom prst="rect">
            <a:avLst/>
          </a:prstGeom>
          <a:noFill/>
        </p:spPr>
      </p:pic>
      <p:pic>
        <p:nvPicPr>
          <p:cNvPr id="13" name="Picture 11" descr="ESF 6150SX_N"/>
          <p:cNvPicPr>
            <a:picLocks noChangeAspect="1" noChangeArrowheads="1"/>
          </p:cNvPicPr>
          <p:nvPr/>
        </p:nvPicPr>
        <p:blipFill>
          <a:blip r:embed="rId7"/>
          <a:srcRect/>
          <a:stretch>
            <a:fillRect/>
          </a:stretch>
        </p:blipFill>
        <p:spPr bwMode="auto">
          <a:xfrm>
            <a:off x="6934200" y="2743200"/>
            <a:ext cx="1219200" cy="914400"/>
          </a:xfrm>
          <a:prstGeom prst="rect">
            <a:avLst/>
          </a:prstGeom>
          <a:noFill/>
        </p:spPr>
      </p:pic>
      <p:pic>
        <p:nvPicPr>
          <p:cNvPr id="14" name="Picture 13" descr="javalogo52x88"/>
          <p:cNvPicPr>
            <a:picLocks noChangeAspect="1" noChangeArrowheads="1"/>
          </p:cNvPicPr>
          <p:nvPr/>
        </p:nvPicPr>
        <p:blipFill>
          <a:blip r:embed="rId8"/>
          <a:srcRect/>
          <a:stretch>
            <a:fillRect/>
          </a:stretch>
        </p:blipFill>
        <p:spPr bwMode="auto">
          <a:xfrm>
            <a:off x="7696200" y="5486400"/>
            <a:ext cx="495300" cy="838200"/>
          </a:xfrm>
          <a:prstGeom prst="rect">
            <a:avLst/>
          </a:prstGeom>
          <a:noFill/>
        </p:spPr>
      </p:pic>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9448800" cy="1219200"/>
          </a:xfrm>
        </p:spPr>
        <p:txBody>
          <a:bodyPr>
            <a:normAutofit/>
          </a:bodyPr>
          <a:lstStyle/>
          <a:p>
            <a:r>
              <a:rPr lang="en-US" sz="3100" dirty="0" err="1" smtClean="0"/>
              <a:t>Lịch</a:t>
            </a:r>
            <a:r>
              <a:rPr lang="en-US" sz="3100" dirty="0" smtClean="0"/>
              <a:t> </a:t>
            </a:r>
            <a:r>
              <a:rPr lang="en-US" sz="3100" dirty="0" err="1" smtClean="0"/>
              <a:t>sử</a:t>
            </a:r>
            <a:r>
              <a:rPr lang="en-US" sz="3100" dirty="0" smtClean="0"/>
              <a:t> </a:t>
            </a:r>
            <a:r>
              <a:rPr lang="en-US" sz="3100" dirty="0" err="1" smtClean="0"/>
              <a:t>phát</a:t>
            </a:r>
            <a:r>
              <a:rPr lang="en-US" sz="3100" dirty="0" smtClean="0"/>
              <a:t> </a:t>
            </a:r>
            <a:r>
              <a:rPr lang="en-US" sz="3100" err="1" smtClean="0"/>
              <a:t>triển</a:t>
            </a:r>
            <a:r>
              <a:rPr lang="en-US" sz="3100" smtClean="0"/>
              <a:t> </a:t>
            </a:r>
            <a:br>
              <a:rPr lang="en-US" sz="3100" smtClean="0"/>
            </a:br>
            <a:r>
              <a:rPr lang="en-US" sz="3100" smtClean="0"/>
              <a:t>Java </a:t>
            </a:r>
            <a:r>
              <a:rPr lang="en-US" sz="3100" dirty="0" smtClean="0"/>
              <a:t>Development Kit (JDK)</a:t>
            </a:r>
            <a:endParaRPr lang="en-US" sz="3100" dirty="0"/>
          </a:p>
        </p:txBody>
      </p:sp>
      <p:sp>
        <p:nvSpPr>
          <p:cNvPr id="3" name="Content Placeholder 2"/>
          <p:cNvSpPr>
            <a:spLocks noGrp="1"/>
          </p:cNvSpPr>
          <p:nvPr>
            <p:ph idx="1"/>
          </p:nvPr>
        </p:nvSpPr>
        <p:spPr>
          <a:xfrm>
            <a:off x="609598" y="1905000"/>
            <a:ext cx="6705601" cy="4136363"/>
          </a:xfrm>
        </p:spPr>
        <p:txBody>
          <a:bodyPr>
            <a:normAutofit fontScale="92500" lnSpcReduction="10000"/>
          </a:bodyPr>
          <a:lstStyle/>
          <a:p>
            <a:pPr eaLnBrk="1" hangingPunct="1">
              <a:spcBef>
                <a:spcPct val="0"/>
              </a:spcBef>
            </a:pPr>
            <a:r>
              <a:rPr lang="en-US" sz="2400" dirty="0" err="1" smtClean="0">
                <a:solidFill>
                  <a:srgbClr val="003366"/>
                </a:solidFill>
              </a:rPr>
              <a:t>Môi</a:t>
            </a:r>
            <a:r>
              <a:rPr lang="en-US" sz="2400" dirty="0" smtClean="0">
                <a:solidFill>
                  <a:srgbClr val="003366"/>
                </a:solidFill>
              </a:rPr>
              <a:t> </a:t>
            </a:r>
            <a:r>
              <a:rPr lang="en-US" sz="2400" dirty="0" err="1" smtClean="0">
                <a:solidFill>
                  <a:srgbClr val="003366"/>
                </a:solidFill>
              </a:rPr>
              <a:t>trường</a:t>
            </a:r>
            <a:r>
              <a:rPr lang="en-US" sz="2400" dirty="0" smtClean="0">
                <a:solidFill>
                  <a:srgbClr val="003366"/>
                </a:solidFill>
              </a:rPr>
              <a:t> </a:t>
            </a:r>
            <a:r>
              <a:rPr lang="en-US" sz="2400" dirty="0" err="1" smtClean="0">
                <a:solidFill>
                  <a:srgbClr val="003366"/>
                </a:solidFill>
              </a:rPr>
              <a:t>phát</a:t>
            </a:r>
            <a:r>
              <a:rPr lang="en-US" sz="2400" dirty="0" smtClean="0">
                <a:solidFill>
                  <a:srgbClr val="003366"/>
                </a:solidFill>
              </a:rPr>
              <a:t> </a:t>
            </a:r>
            <a:r>
              <a:rPr lang="en-US" sz="2400" dirty="0" err="1" smtClean="0">
                <a:solidFill>
                  <a:srgbClr val="003366"/>
                </a:solidFill>
              </a:rPr>
              <a:t>triển</a:t>
            </a:r>
            <a:r>
              <a:rPr lang="en-US" sz="2400" dirty="0" smtClean="0">
                <a:solidFill>
                  <a:srgbClr val="003366"/>
                </a:solidFill>
              </a:rPr>
              <a:t> </a:t>
            </a:r>
            <a:r>
              <a:rPr lang="en-US" sz="2400" dirty="0" err="1" smtClean="0">
                <a:solidFill>
                  <a:srgbClr val="003366"/>
                </a:solidFill>
              </a:rPr>
              <a:t>và</a:t>
            </a:r>
            <a:r>
              <a:rPr lang="en-US" sz="2400" dirty="0" smtClean="0">
                <a:solidFill>
                  <a:srgbClr val="003366"/>
                </a:solidFill>
              </a:rPr>
              <a:t> </a:t>
            </a:r>
            <a:r>
              <a:rPr lang="en-US" sz="2400" dirty="0" err="1" smtClean="0">
                <a:solidFill>
                  <a:srgbClr val="003366"/>
                </a:solidFill>
              </a:rPr>
              <a:t>thực</a:t>
            </a:r>
            <a:r>
              <a:rPr lang="en-US" sz="2400" dirty="0" smtClean="0">
                <a:solidFill>
                  <a:srgbClr val="003366"/>
                </a:solidFill>
              </a:rPr>
              <a:t> </a:t>
            </a:r>
            <a:r>
              <a:rPr lang="en-US" sz="2400" dirty="0" err="1" smtClean="0">
                <a:solidFill>
                  <a:srgbClr val="003366"/>
                </a:solidFill>
              </a:rPr>
              <a:t>thi</a:t>
            </a:r>
            <a:r>
              <a:rPr lang="en-US" sz="2400" dirty="0" smtClean="0">
                <a:solidFill>
                  <a:srgbClr val="003366"/>
                </a:solidFill>
              </a:rPr>
              <a:t> do Sun Microsystems </a:t>
            </a:r>
            <a:r>
              <a:rPr lang="en-US" sz="2400" dirty="0" err="1" smtClean="0">
                <a:solidFill>
                  <a:srgbClr val="003366"/>
                </a:solidFill>
              </a:rPr>
              <a:t>cung</a:t>
            </a:r>
            <a:r>
              <a:rPr lang="en-US" sz="2400" dirty="0" smtClean="0">
                <a:solidFill>
                  <a:srgbClr val="003366"/>
                </a:solidFill>
              </a:rPr>
              <a:t> </a:t>
            </a:r>
            <a:r>
              <a:rPr lang="en-US" sz="2400" dirty="0" err="1" smtClean="0">
                <a:solidFill>
                  <a:srgbClr val="003366"/>
                </a:solidFill>
              </a:rPr>
              <a:t>cấp</a:t>
            </a:r>
            <a:r>
              <a:rPr lang="en-US" sz="2400" dirty="0" smtClean="0">
                <a:solidFill>
                  <a:srgbClr val="003366"/>
                </a:solidFill>
              </a:rPr>
              <a:t> (</a:t>
            </a:r>
            <a:r>
              <a:rPr lang="en-US" sz="2400" dirty="0" smtClean="0">
                <a:solidFill>
                  <a:srgbClr val="003366"/>
                </a:solidFill>
                <a:hlinkClick r:id="rId2"/>
              </a:rPr>
              <a:t>http://java.sun.com</a:t>
            </a:r>
            <a:r>
              <a:rPr lang="en-US" sz="2400" dirty="0" smtClean="0">
                <a:solidFill>
                  <a:srgbClr val="003366"/>
                </a:solidFill>
              </a:rPr>
              <a:t>)</a:t>
            </a:r>
          </a:p>
          <a:p>
            <a:pPr eaLnBrk="1" hangingPunct="1">
              <a:spcBef>
                <a:spcPct val="0"/>
              </a:spcBef>
            </a:pPr>
            <a:r>
              <a:rPr lang="en-US" sz="2400" dirty="0" err="1" smtClean="0">
                <a:solidFill>
                  <a:srgbClr val="003366"/>
                </a:solidFill>
              </a:rPr>
              <a:t>Bao</a:t>
            </a:r>
            <a:r>
              <a:rPr lang="en-US" sz="2400" dirty="0" smtClean="0">
                <a:solidFill>
                  <a:srgbClr val="003366"/>
                </a:solidFill>
              </a:rPr>
              <a:t> </a:t>
            </a:r>
            <a:r>
              <a:rPr lang="en-US" sz="2400" dirty="0" err="1" smtClean="0">
                <a:solidFill>
                  <a:srgbClr val="003366"/>
                </a:solidFill>
              </a:rPr>
              <a:t>gồm</a:t>
            </a:r>
            <a:r>
              <a:rPr lang="en-US" sz="2400" dirty="0" smtClean="0">
                <a:solidFill>
                  <a:srgbClr val="003366"/>
                </a:solidFill>
              </a:rPr>
              <a:t> </a:t>
            </a:r>
            <a:r>
              <a:rPr lang="en-US" sz="2400" dirty="0" err="1" smtClean="0">
                <a:solidFill>
                  <a:srgbClr val="003366"/>
                </a:solidFill>
              </a:rPr>
              <a:t>phần</a:t>
            </a:r>
            <a:r>
              <a:rPr lang="en-US" sz="2400" dirty="0" smtClean="0">
                <a:solidFill>
                  <a:srgbClr val="003366"/>
                </a:solidFill>
              </a:rPr>
              <a:t> </a:t>
            </a:r>
            <a:r>
              <a:rPr lang="en-US" sz="2400" dirty="0" err="1" smtClean="0">
                <a:solidFill>
                  <a:srgbClr val="003366"/>
                </a:solidFill>
              </a:rPr>
              <a:t>mềm</a:t>
            </a:r>
            <a:r>
              <a:rPr lang="en-US" sz="2400" dirty="0" smtClean="0">
                <a:solidFill>
                  <a:srgbClr val="003366"/>
                </a:solidFill>
              </a:rPr>
              <a:t> </a:t>
            </a:r>
            <a:r>
              <a:rPr lang="en-US" sz="2400" dirty="0" err="1" smtClean="0">
                <a:solidFill>
                  <a:srgbClr val="003366"/>
                </a:solidFill>
              </a:rPr>
              <a:t>và</a:t>
            </a:r>
            <a:r>
              <a:rPr lang="en-US" sz="2400" dirty="0" smtClean="0">
                <a:solidFill>
                  <a:srgbClr val="003366"/>
                </a:solidFill>
              </a:rPr>
              <a:t> </a:t>
            </a:r>
            <a:r>
              <a:rPr lang="en-US" sz="2400" dirty="0" err="1" smtClean="0">
                <a:solidFill>
                  <a:srgbClr val="003366"/>
                </a:solidFill>
              </a:rPr>
              <a:t>công</a:t>
            </a:r>
            <a:r>
              <a:rPr lang="en-US" sz="2400" dirty="0" smtClean="0">
                <a:solidFill>
                  <a:srgbClr val="003366"/>
                </a:solidFill>
              </a:rPr>
              <a:t> </a:t>
            </a:r>
            <a:r>
              <a:rPr lang="en-US" sz="2400" dirty="0" err="1" smtClean="0">
                <a:solidFill>
                  <a:srgbClr val="003366"/>
                </a:solidFill>
              </a:rPr>
              <a:t>cụ</a:t>
            </a:r>
            <a:r>
              <a:rPr lang="en-US" sz="2400" dirty="0" smtClean="0">
                <a:solidFill>
                  <a:srgbClr val="003366"/>
                </a:solidFill>
              </a:rPr>
              <a:t> </a:t>
            </a:r>
            <a:r>
              <a:rPr lang="en-US" sz="2400" dirty="0" err="1" smtClean="0">
                <a:solidFill>
                  <a:srgbClr val="003366"/>
                </a:solidFill>
              </a:rPr>
              <a:t>giúp</a:t>
            </a:r>
            <a:r>
              <a:rPr lang="en-US" sz="2400" dirty="0" smtClean="0">
                <a:solidFill>
                  <a:srgbClr val="003366"/>
                </a:solidFill>
              </a:rPr>
              <a:t> compile, debug and execute </a:t>
            </a:r>
            <a:r>
              <a:rPr lang="en-US" sz="2400" dirty="0" err="1" smtClean="0">
                <a:solidFill>
                  <a:srgbClr val="003366"/>
                </a:solidFill>
              </a:rPr>
              <a:t>ứng</a:t>
            </a:r>
            <a:r>
              <a:rPr lang="en-US" sz="2400" dirty="0" smtClean="0">
                <a:solidFill>
                  <a:srgbClr val="003366"/>
                </a:solidFill>
              </a:rPr>
              <a:t> </a:t>
            </a:r>
            <a:r>
              <a:rPr lang="en-US" sz="2400" dirty="0" err="1" smtClean="0">
                <a:solidFill>
                  <a:srgbClr val="003366"/>
                </a:solidFill>
              </a:rPr>
              <a:t>dụng</a:t>
            </a:r>
            <a:r>
              <a:rPr lang="en-US" sz="2400" dirty="0" smtClean="0">
                <a:solidFill>
                  <a:srgbClr val="003366"/>
                </a:solidFill>
              </a:rPr>
              <a:t>.</a:t>
            </a:r>
          </a:p>
          <a:p>
            <a:pPr lvl="1" eaLnBrk="1" hangingPunct="1">
              <a:spcBef>
                <a:spcPct val="0"/>
              </a:spcBef>
            </a:pPr>
            <a:r>
              <a:rPr lang="en-US" sz="2400" dirty="0" smtClean="0">
                <a:solidFill>
                  <a:srgbClr val="003366"/>
                </a:solidFill>
              </a:rPr>
              <a:t>JDK 1.0 		- 1996</a:t>
            </a:r>
          </a:p>
          <a:p>
            <a:pPr lvl="1" eaLnBrk="1" hangingPunct="1">
              <a:spcBef>
                <a:spcPct val="0"/>
              </a:spcBef>
            </a:pPr>
            <a:r>
              <a:rPr lang="en-US" sz="2400" dirty="0" smtClean="0">
                <a:solidFill>
                  <a:srgbClr val="003366"/>
                </a:solidFill>
              </a:rPr>
              <a:t>JDK 1.1 		- 1997</a:t>
            </a:r>
          </a:p>
          <a:p>
            <a:pPr lvl="1" eaLnBrk="1" hangingPunct="1">
              <a:spcBef>
                <a:spcPct val="0"/>
              </a:spcBef>
            </a:pPr>
            <a:r>
              <a:rPr lang="en-US" sz="2400" dirty="0" smtClean="0">
                <a:solidFill>
                  <a:srgbClr val="003366"/>
                </a:solidFill>
              </a:rPr>
              <a:t>JDK 1.2 (Java 2)	- 1998</a:t>
            </a:r>
          </a:p>
          <a:p>
            <a:pPr lvl="1" eaLnBrk="1" hangingPunct="1">
              <a:spcBef>
                <a:spcPct val="0"/>
              </a:spcBef>
            </a:pPr>
            <a:r>
              <a:rPr lang="en-US" sz="2400" dirty="0" smtClean="0">
                <a:solidFill>
                  <a:srgbClr val="003366"/>
                </a:solidFill>
              </a:rPr>
              <a:t>JDK 1.3		- 2000</a:t>
            </a:r>
          </a:p>
          <a:p>
            <a:pPr lvl="1" eaLnBrk="1" hangingPunct="1">
              <a:spcBef>
                <a:spcPct val="0"/>
              </a:spcBef>
            </a:pPr>
            <a:r>
              <a:rPr lang="en-US" sz="2400" dirty="0" smtClean="0">
                <a:solidFill>
                  <a:srgbClr val="003366"/>
                </a:solidFill>
              </a:rPr>
              <a:t>Java 1.4		- 2002</a:t>
            </a:r>
          </a:p>
          <a:p>
            <a:pPr lvl="1" eaLnBrk="1" hangingPunct="1">
              <a:spcBef>
                <a:spcPct val="0"/>
              </a:spcBef>
            </a:pPr>
            <a:r>
              <a:rPr lang="en-US" sz="2400" dirty="0" smtClean="0">
                <a:solidFill>
                  <a:srgbClr val="003366"/>
                </a:solidFill>
              </a:rPr>
              <a:t>Java 5 (1.5) 	- 2004 </a:t>
            </a:r>
          </a:p>
          <a:p>
            <a:pPr lvl="1" eaLnBrk="1" hangingPunct="1">
              <a:spcBef>
                <a:spcPct val="0"/>
              </a:spcBef>
            </a:pPr>
            <a:r>
              <a:rPr lang="en-US" sz="2400" dirty="0" smtClean="0">
                <a:solidFill>
                  <a:srgbClr val="003366"/>
                </a:solidFill>
              </a:rPr>
              <a:t>Java 6		</a:t>
            </a:r>
            <a:r>
              <a:rPr lang="en-US" sz="2400" smtClean="0">
                <a:solidFill>
                  <a:srgbClr val="003366"/>
                </a:solidFill>
              </a:rPr>
              <a:t>- 2006</a:t>
            </a:r>
            <a:endParaRPr lang="en-US" sz="2400" dirty="0">
              <a:solidFill>
                <a:srgbClr val="003366"/>
              </a:solidFill>
            </a:endParaRPr>
          </a:p>
          <a:p>
            <a:pPr lvl="1" eaLnBrk="1" hangingPunct="1">
              <a:spcBef>
                <a:spcPct val="0"/>
              </a:spcBef>
            </a:pPr>
            <a:r>
              <a:rPr lang="en-US" sz="2400" smtClean="0">
                <a:solidFill>
                  <a:srgbClr val="003366"/>
                </a:solidFill>
              </a:rPr>
              <a:t>Java SE 7	- 2011</a:t>
            </a:r>
          </a:p>
          <a:p>
            <a:pPr lvl="1" eaLnBrk="1" hangingPunct="1">
              <a:spcBef>
                <a:spcPct val="0"/>
              </a:spcBef>
            </a:pPr>
            <a:r>
              <a:rPr lang="en-US" sz="2400" smtClean="0">
                <a:solidFill>
                  <a:srgbClr val="003366"/>
                </a:solidFill>
              </a:rPr>
              <a:t>Java SE 8	- 2014</a:t>
            </a:r>
            <a:endParaRPr lang="en-US" sz="2400" dirty="0" smtClean="0">
              <a:solidFill>
                <a:srgbClr val="003366"/>
              </a:solidFill>
            </a:endParaRPr>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4</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Development Kit (JDK)</a:t>
            </a:r>
            <a:endParaRPr lang="en-US" dirty="0"/>
          </a:p>
        </p:txBody>
      </p:sp>
      <p:sp>
        <p:nvSpPr>
          <p:cNvPr id="3" name="Content Placeholder 2"/>
          <p:cNvSpPr>
            <a:spLocks noGrp="1"/>
          </p:cNvSpPr>
          <p:nvPr>
            <p:ph idx="1"/>
          </p:nvPr>
        </p:nvSpPr>
        <p:spPr/>
        <p:txBody>
          <a:bodyPr/>
          <a:lstStyle/>
          <a:p>
            <a:r>
              <a:rPr lang="en-US" dirty="0" err="1" smtClean="0"/>
              <a:t>Bao</a:t>
            </a:r>
            <a:r>
              <a:rPr lang="en-US" dirty="0" smtClean="0"/>
              <a:t> </a:t>
            </a:r>
            <a:r>
              <a:rPr lang="en-US" dirty="0" err="1" smtClean="0"/>
              <a:t>gồm</a:t>
            </a:r>
            <a:endParaRPr lang="en-US" dirty="0" smtClean="0"/>
          </a:p>
          <a:p>
            <a:pPr lvl="1"/>
            <a:r>
              <a:rPr lang="vi-VN" i="1" dirty="0" smtClean="0"/>
              <a:t>javac </a:t>
            </a:r>
            <a:r>
              <a:rPr lang="en-US" i="1" dirty="0" smtClean="0"/>
              <a:t>		</a:t>
            </a:r>
            <a:r>
              <a:rPr lang="vi-VN" dirty="0" smtClean="0"/>
              <a:t>Chương trình dịch chuyển mã nguồn sang bytecode</a:t>
            </a:r>
            <a:endParaRPr lang="en-US" dirty="0" smtClean="0"/>
          </a:p>
          <a:p>
            <a:pPr lvl="1"/>
            <a:r>
              <a:rPr lang="en-US" i="1" dirty="0" smtClean="0"/>
              <a:t>java 		</a:t>
            </a:r>
            <a:r>
              <a:rPr lang="en-US" dirty="0" err="1" smtClean="0"/>
              <a:t>Bộ</a:t>
            </a:r>
            <a:r>
              <a:rPr lang="en-US" dirty="0" smtClean="0"/>
              <a:t> </a:t>
            </a:r>
            <a:r>
              <a:rPr lang="en-US" dirty="0" err="1" smtClean="0"/>
              <a:t>thông</a:t>
            </a:r>
            <a:r>
              <a:rPr lang="en-US" dirty="0" smtClean="0"/>
              <a:t> </a:t>
            </a:r>
            <a:r>
              <a:rPr lang="en-US" dirty="0" err="1" smtClean="0"/>
              <a:t>dịch</a:t>
            </a:r>
            <a:r>
              <a:rPr lang="en-US" dirty="0" smtClean="0"/>
              <a:t>: </a:t>
            </a:r>
            <a:r>
              <a:rPr lang="en-US" dirty="0" err="1" smtClean="0"/>
              <a:t>Thực</a:t>
            </a:r>
            <a:r>
              <a:rPr lang="en-US" dirty="0" smtClean="0"/>
              <a:t> </a:t>
            </a:r>
            <a:r>
              <a:rPr lang="en-US" dirty="0" err="1" smtClean="0"/>
              <a:t>thi</a:t>
            </a:r>
            <a:r>
              <a:rPr lang="en-US" dirty="0" smtClean="0"/>
              <a:t> java application</a:t>
            </a:r>
          </a:p>
          <a:p>
            <a:pPr lvl="1"/>
            <a:r>
              <a:rPr lang="en-US" i="1" dirty="0" err="1" smtClean="0"/>
              <a:t>appletviewer</a:t>
            </a:r>
            <a:r>
              <a:rPr lang="en-US" i="1" dirty="0" smtClean="0"/>
              <a:t> 	</a:t>
            </a:r>
            <a:r>
              <a:rPr lang="en-US" dirty="0" err="1" smtClean="0"/>
              <a:t>Bộ</a:t>
            </a:r>
            <a:r>
              <a:rPr lang="en-US" dirty="0" smtClean="0"/>
              <a:t> </a:t>
            </a:r>
            <a:r>
              <a:rPr lang="en-US" dirty="0" err="1" smtClean="0"/>
              <a:t>thông</a:t>
            </a:r>
            <a:r>
              <a:rPr lang="en-US" dirty="0" smtClean="0"/>
              <a:t> </a:t>
            </a:r>
            <a:r>
              <a:rPr lang="en-US" dirty="0" err="1" smtClean="0"/>
              <a:t>dịch</a:t>
            </a:r>
            <a:r>
              <a:rPr lang="en-US" dirty="0" smtClean="0"/>
              <a:t>: </a:t>
            </a:r>
            <a:r>
              <a:rPr lang="en-US" dirty="0" err="1" smtClean="0"/>
              <a:t>Thực</a:t>
            </a:r>
            <a:r>
              <a:rPr lang="en-US" dirty="0" smtClean="0"/>
              <a:t> </a:t>
            </a:r>
            <a:r>
              <a:rPr lang="en-US" dirty="0" err="1" smtClean="0"/>
              <a:t>thi</a:t>
            </a:r>
            <a:r>
              <a:rPr lang="en-US" dirty="0" smtClean="0"/>
              <a:t> java applet </a:t>
            </a:r>
            <a:r>
              <a:rPr lang="en-US" dirty="0" err="1" smtClean="0"/>
              <a:t>mà</a:t>
            </a:r>
            <a:r>
              <a:rPr lang="en-US" dirty="0" smtClean="0"/>
              <a:t> </a:t>
            </a:r>
            <a:r>
              <a:rPr lang="en-US" dirty="0" err="1" smtClean="0"/>
              <a:t>không</a:t>
            </a:r>
            <a:r>
              <a:rPr lang="en-US" dirty="0" smtClean="0"/>
              <a:t> </a:t>
            </a:r>
            <a:r>
              <a:rPr lang="vi-VN" dirty="0" smtClean="0"/>
              <a:t>cần sử dụng trình duyệt như Nestcape, hay IE, v.v.</a:t>
            </a:r>
            <a:endParaRPr lang="en-US" dirty="0" smtClean="0"/>
          </a:p>
          <a:p>
            <a:pPr lvl="1"/>
            <a:r>
              <a:rPr lang="en-US" i="1" dirty="0" err="1" smtClean="0"/>
              <a:t>javadoc</a:t>
            </a:r>
            <a:r>
              <a:rPr lang="en-US" i="1" dirty="0" smtClean="0"/>
              <a:t> 	</a:t>
            </a:r>
            <a:r>
              <a:rPr lang="en-US" dirty="0" err="1" smtClean="0"/>
              <a:t>Bộ</a:t>
            </a:r>
            <a:r>
              <a:rPr lang="en-US" dirty="0" smtClean="0"/>
              <a:t> </a:t>
            </a:r>
            <a:r>
              <a:rPr lang="en-US" dirty="0" err="1" smtClean="0"/>
              <a:t>tạo</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dạng</a:t>
            </a:r>
            <a:r>
              <a:rPr lang="en-US" dirty="0" smtClean="0"/>
              <a:t> HTML </a:t>
            </a:r>
            <a:r>
              <a:rPr lang="en-US" dirty="0" err="1" smtClean="0"/>
              <a:t>từ</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chú</a:t>
            </a:r>
            <a:r>
              <a:rPr lang="en-US" dirty="0" smtClean="0"/>
              <a:t> </a:t>
            </a:r>
            <a:r>
              <a:rPr lang="en-US" dirty="0" err="1" smtClean="0"/>
              <a:t>thích</a:t>
            </a:r>
            <a:endParaRPr lang="en-US" dirty="0" smtClean="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Development Kit (JDK)</a:t>
            </a:r>
            <a:endParaRPr lang="en-US" dirty="0"/>
          </a:p>
        </p:txBody>
      </p:sp>
      <p:sp>
        <p:nvSpPr>
          <p:cNvPr id="3" name="Content Placeholder 2"/>
          <p:cNvSpPr>
            <a:spLocks noGrp="1"/>
          </p:cNvSpPr>
          <p:nvPr>
            <p:ph idx="1"/>
          </p:nvPr>
        </p:nvSpPr>
        <p:spPr/>
        <p:txBody>
          <a:bodyPr/>
          <a:lstStyle/>
          <a:p>
            <a:r>
              <a:rPr lang="en-US" dirty="0" err="1" smtClean="0"/>
              <a:t>Bao</a:t>
            </a:r>
            <a:r>
              <a:rPr lang="en-US" dirty="0" smtClean="0"/>
              <a:t> </a:t>
            </a:r>
            <a:r>
              <a:rPr lang="en-US" dirty="0" err="1" smtClean="0"/>
              <a:t>gồm</a:t>
            </a:r>
            <a:endParaRPr lang="en-US" dirty="0" smtClean="0"/>
          </a:p>
          <a:p>
            <a:pPr lvl="1"/>
            <a:r>
              <a:rPr lang="en-US" i="1" dirty="0" err="1" smtClean="0"/>
              <a:t>jdb</a:t>
            </a:r>
            <a:r>
              <a:rPr lang="en-US" i="1" dirty="0" smtClean="0"/>
              <a:t> 	</a:t>
            </a:r>
            <a:r>
              <a:rPr lang="en-US" dirty="0" err="1" smtClean="0"/>
              <a:t>Bộ</a:t>
            </a:r>
            <a:r>
              <a:rPr lang="en-US" dirty="0" smtClean="0"/>
              <a:t> </a:t>
            </a:r>
            <a:r>
              <a:rPr lang="en-US" dirty="0" err="1" smtClean="0"/>
              <a:t>gỡ</a:t>
            </a:r>
            <a:r>
              <a:rPr lang="en-US" dirty="0" smtClean="0"/>
              <a:t> </a:t>
            </a:r>
            <a:r>
              <a:rPr lang="en-US" dirty="0" err="1" smtClean="0"/>
              <a:t>lỗi</a:t>
            </a:r>
            <a:r>
              <a:rPr lang="en-US" dirty="0" smtClean="0"/>
              <a:t> (java </a:t>
            </a:r>
            <a:r>
              <a:rPr lang="en-US" dirty="0" err="1" smtClean="0"/>
              <a:t>debuger</a:t>
            </a:r>
            <a:r>
              <a:rPr lang="en-US" dirty="0" smtClean="0"/>
              <a:t>)</a:t>
            </a:r>
          </a:p>
          <a:p>
            <a:pPr lvl="1"/>
            <a:r>
              <a:rPr lang="vi-VN" i="1" dirty="0" smtClean="0"/>
              <a:t>javap </a:t>
            </a:r>
            <a:r>
              <a:rPr lang="en-US" i="1" dirty="0" smtClean="0"/>
              <a:t>	</a:t>
            </a:r>
            <a:r>
              <a:rPr lang="vi-VN" dirty="0" smtClean="0"/>
              <a:t>Trình dịch ngược bytecode</a:t>
            </a:r>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nghệ</a:t>
            </a:r>
            <a:r>
              <a:rPr lang="en-US" dirty="0" smtClean="0"/>
              <a:t> Java</a:t>
            </a:r>
            <a:endParaRPr lang="en-US" dirty="0"/>
          </a:p>
        </p:txBody>
      </p:sp>
      <p:sp>
        <p:nvSpPr>
          <p:cNvPr id="3" name="Content Placeholder 2"/>
          <p:cNvSpPr>
            <a:spLocks noGrp="1"/>
          </p:cNvSpPr>
          <p:nvPr>
            <p:ph idx="1"/>
          </p:nvPr>
        </p:nvSpPr>
        <p:spPr>
          <a:xfrm>
            <a:off x="1219200" y="1447800"/>
            <a:ext cx="7715250" cy="4800600"/>
          </a:xfrm>
        </p:spPr>
        <p:txBody>
          <a:bodyPr/>
          <a:lstStyle/>
          <a:p>
            <a:pPr eaLnBrk="1" hangingPunct="1"/>
            <a:r>
              <a:rPr lang="en-US" dirty="0" err="1" smtClean="0"/>
              <a:t>Công</a:t>
            </a:r>
            <a:r>
              <a:rPr lang="en-US" dirty="0" smtClean="0"/>
              <a:t> </a:t>
            </a:r>
            <a:r>
              <a:rPr lang="en-US" dirty="0" err="1" smtClean="0"/>
              <a:t>nghệ</a:t>
            </a:r>
            <a:r>
              <a:rPr lang="en-US" dirty="0" smtClean="0"/>
              <a:t>:</a:t>
            </a:r>
          </a:p>
          <a:p>
            <a:pPr lvl="1" eaLnBrk="1" hangingPunct="1"/>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endParaRPr lang="en-US" dirty="0" smtClean="0"/>
          </a:p>
          <a:p>
            <a:pPr lvl="1" eaLnBrk="1" hangingPunct="1"/>
            <a:r>
              <a:rPr lang="en-US" dirty="0" smtClean="0"/>
              <a:t> </a:t>
            </a:r>
            <a:r>
              <a:rPr lang="en-US" dirty="0" err="1" smtClean="0"/>
              <a:t>Môi</a:t>
            </a:r>
            <a:r>
              <a:rPr lang="en-US" dirty="0" smtClean="0"/>
              <a:t> </a:t>
            </a:r>
            <a:r>
              <a:rPr lang="en-US" dirty="0" err="1" smtClean="0"/>
              <a:t>trường</a:t>
            </a:r>
            <a:r>
              <a:rPr lang="en-US" dirty="0" smtClean="0"/>
              <a:t> </a:t>
            </a:r>
            <a:r>
              <a:rPr lang="en-US" dirty="0" err="1" smtClean="0"/>
              <a:t>thực</a:t>
            </a:r>
            <a:r>
              <a:rPr lang="en-US" dirty="0" smtClean="0"/>
              <a:t> </a:t>
            </a:r>
            <a:r>
              <a:rPr lang="en-US" dirty="0" err="1" smtClean="0"/>
              <a:t>thi</a:t>
            </a:r>
            <a:r>
              <a:rPr lang="en-US" dirty="0" smtClean="0"/>
              <a:t> </a:t>
            </a:r>
            <a:r>
              <a:rPr lang="en-US" dirty="0" err="1" smtClean="0"/>
              <a:t>và</a:t>
            </a:r>
            <a:r>
              <a:rPr lang="en-US" dirty="0" smtClean="0"/>
              <a:t> </a:t>
            </a:r>
            <a:r>
              <a:rPr lang="en-US" dirty="0" err="1" smtClean="0"/>
              <a:t>triển</a:t>
            </a:r>
            <a:r>
              <a:rPr lang="en-US" dirty="0" smtClean="0"/>
              <a:t> </a:t>
            </a:r>
            <a:r>
              <a:rPr lang="en-US" dirty="0" err="1" smtClean="0"/>
              <a:t>khai</a:t>
            </a:r>
            <a:endParaRPr lang="en-US" dirty="0" smtClean="0"/>
          </a:p>
          <a:p>
            <a:pPr lvl="1" eaLnBrk="1" hangingPunct="1"/>
            <a:r>
              <a:rPr lang="en-US" dirty="0" smtClean="0"/>
              <a:t> </a:t>
            </a:r>
            <a:r>
              <a:rPr lang="en-US" dirty="0" err="1" smtClean="0"/>
              <a:t>Môi</a:t>
            </a:r>
            <a:r>
              <a:rPr lang="en-US" dirty="0" smtClean="0"/>
              <a:t> </a:t>
            </a:r>
            <a:r>
              <a:rPr lang="en-US" dirty="0" err="1" smtClean="0"/>
              <a:t>trường</a:t>
            </a:r>
            <a:r>
              <a:rPr lang="en-US" dirty="0" smtClean="0"/>
              <a:t> </a:t>
            </a:r>
            <a:r>
              <a:rPr lang="en-US" dirty="0" err="1" smtClean="0"/>
              <a:t>phát</a:t>
            </a:r>
            <a:r>
              <a:rPr lang="en-US" dirty="0" smtClean="0"/>
              <a:t> </a:t>
            </a:r>
            <a:r>
              <a:rPr lang="en-US" dirty="0" err="1" smtClean="0"/>
              <a:t>triển</a:t>
            </a:r>
            <a:endParaRPr lang="en-US" dirty="0" smtClean="0"/>
          </a:p>
          <a:p>
            <a:pPr eaLnBrk="1" hangingPunct="1"/>
            <a:r>
              <a:rPr lang="en-US" dirty="0" err="1" smtClean="0"/>
              <a:t>Công</a:t>
            </a:r>
            <a:r>
              <a:rPr lang="en-US" dirty="0" smtClean="0"/>
              <a:t> </a:t>
            </a:r>
            <a:r>
              <a:rPr lang="en-US" dirty="0" err="1" smtClean="0"/>
              <a:t>nghệ</a:t>
            </a:r>
            <a:r>
              <a:rPr lang="en-US" dirty="0" smtClean="0"/>
              <a:t> J2SE (Java 2 Standard Edition)</a:t>
            </a:r>
          </a:p>
          <a:p>
            <a:pPr eaLnBrk="1" hangingPunct="1"/>
            <a:r>
              <a:rPr lang="en-US" dirty="0" err="1" smtClean="0"/>
              <a:t>Công</a:t>
            </a:r>
            <a:r>
              <a:rPr lang="en-US" dirty="0" smtClean="0"/>
              <a:t> </a:t>
            </a:r>
            <a:r>
              <a:rPr lang="en-US" dirty="0" err="1" smtClean="0"/>
              <a:t>nghệ</a:t>
            </a:r>
            <a:r>
              <a:rPr lang="en-US" dirty="0" smtClean="0"/>
              <a:t> J2EE (Java 2 Enterprise Edition)</a:t>
            </a:r>
          </a:p>
          <a:p>
            <a:pPr eaLnBrk="1" hangingPunct="1"/>
            <a:r>
              <a:rPr lang="en-US" dirty="0" err="1" smtClean="0"/>
              <a:t>Công</a:t>
            </a:r>
            <a:r>
              <a:rPr lang="en-US" dirty="0" smtClean="0"/>
              <a:t> </a:t>
            </a:r>
            <a:r>
              <a:rPr lang="en-US" dirty="0" err="1" smtClean="0"/>
              <a:t>nghệ</a:t>
            </a:r>
            <a:r>
              <a:rPr lang="en-US" dirty="0" smtClean="0"/>
              <a:t> J2ME(Java 2 Micro Edition)</a:t>
            </a:r>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dạng</a:t>
            </a:r>
            <a:r>
              <a:rPr lang="en-US" dirty="0" smtClean="0"/>
              <a:t> </a:t>
            </a:r>
            <a:r>
              <a:rPr lang="en-US" dirty="0" err="1" smtClean="0"/>
              <a:t>chương</a:t>
            </a:r>
            <a:r>
              <a:rPr lang="en-US" dirty="0" smtClean="0"/>
              <a:t> </a:t>
            </a:r>
            <a:r>
              <a:rPr lang="en-US" dirty="0" err="1" smtClean="0"/>
              <a:t>trình</a:t>
            </a:r>
            <a:r>
              <a:rPr lang="en-US" dirty="0" smtClean="0"/>
              <a:t> Java</a:t>
            </a:r>
            <a:endParaRPr lang="en-US" dirty="0"/>
          </a:p>
        </p:txBody>
      </p:sp>
      <p:sp>
        <p:nvSpPr>
          <p:cNvPr id="3" name="Content Placeholder 2"/>
          <p:cNvSpPr>
            <a:spLocks noGrp="1"/>
          </p:cNvSpPr>
          <p:nvPr>
            <p:ph idx="1"/>
          </p:nvPr>
        </p:nvSpPr>
        <p:spPr/>
        <p:txBody>
          <a:bodyPr/>
          <a:lstStyle/>
          <a:p>
            <a:r>
              <a:rPr lang="en-US" dirty="0" smtClean="0"/>
              <a:t>Applets</a:t>
            </a:r>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8</a:t>
            </a:fld>
            <a:endParaRPr lang="en-US"/>
          </a:p>
        </p:txBody>
      </p:sp>
      <p:pic>
        <p:nvPicPr>
          <p:cNvPr id="7" name="Picture 7"/>
          <p:cNvPicPr>
            <a:picLocks noChangeAspect="1" noChangeArrowheads="1"/>
          </p:cNvPicPr>
          <p:nvPr/>
        </p:nvPicPr>
        <p:blipFill>
          <a:blip r:embed="rId2"/>
          <a:srcRect r="63715" b="57408"/>
          <a:stretch>
            <a:fillRect/>
          </a:stretch>
        </p:blipFill>
        <p:spPr bwMode="auto">
          <a:xfrm>
            <a:off x="2133600" y="2590800"/>
            <a:ext cx="2819400" cy="2554288"/>
          </a:xfrm>
          <a:prstGeom prst="rect">
            <a:avLst/>
          </a:prstGeom>
          <a:noFill/>
        </p:spPr>
      </p:pic>
      <p:sp>
        <p:nvSpPr>
          <p:cNvPr id="8" name="Footer Placeholder 7"/>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086601" cy="1320800"/>
          </a:xfrm>
        </p:spPr>
        <p:txBody>
          <a:bodyPr/>
          <a:lstStyle/>
          <a:p>
            <a:r>
              <a:rPr lang="en-US" dirty="0" err="1" smtClean="0"/>
              <a:t>Các</a:t>
            </a:r>
            <a:r>
              <a:rPr lang="en-US" dirty="0" smtClean="0"/>
              <a:t> </a:t>
            </a:r>
            <a:r>
              <a:rPr lang="en-US" dirty="0" err="1" smtClean="0"/>
              <a:t>dạng</a:t>
            </a:r>
            <a:r>
              <a:rPr lang="en-US" dirty="0" smtClean="0"/>
              <a:t> </a:t>
            </a:r>
            <a:r>
              <a:rPr lang="en-US" dirty="0" err="1" smtClean="0"/>
              <a:t>chương</a:t>
            </a:r>
            <a:r>
              <a:rPr lang="en-US" dirty="0" smtClean="0"/>
              <a:t> </a:t>
            </a:r>
            <a:r>
              <a:rPr lang="en-US" dirty="0" err="1" smtClean="0"/>
              <a:t>trình</a:t>
            </a:r>
            <a:r>
              <a:rPr lang="en-US" dirty="0" smtClean="0"/>
              <a:t> Java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Console Applications</a:t>
            </a:r>
          </a:p>
          <a:p>
            <a:endParaRPr lang="en-US" dirty="0"/>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9</a:t>
            </a:fld>
            <a:endParaRPr lang="en-US"/>
          </a:p>
        </p:txBody>
      </p:sp>
      <p:pic>
        <p:nvPicPr>
          <p:cNvPr id="8" name="Picture 6" descr="Chapter1_javaapplication"/>
          <p:cNvPicPr>
            <a:picLocks noChangeAspect="1" noChangeArrowheads="1"/>
          </p:cNvPicPr>
          <p:nvPr/>
        </p:nvPicPr>
        <p:blipFill>
          <a:blip r:embed="rId2"/>
          <a:srcRect/>
          <a:stretch>
            <a:fillRect/>
          </a:stretch>
        </p:blipFill>
        <p:spPr bwMode="auto">
          <a:xfrm>
            <a:off x="1713800" y="2642858"/>
            <a:ext cx="5243513" cy="2916238"/>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vi-VN" smtClean="0"/>
              <a:t>SE114 - Nhập môn ứng dụng di động</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3278</TotalTime>
  <Words>1304</Words>
  <Application>Microsoft Office PowerPoint</Application>
  <PresentationFormat>On-screen Show (4:3)</PresentationFormat>
  <Paragraphs>290</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Times New Roman</vt:lpstr>
      <vt:lpstr>Trebuchet MS</vt:lpstr>
      <vt:lpstr>Wingdings 2</vt:lpstr>
      <vt:lpstr>Wingdings 3</vt:lpstr>
      <vt:lpstr>Facet</vt:lpstr>
      <vt:lpstr>Tổng quan về công nghệ Java</vt:lpstr>
      <vt:lpstr>Nội dung</vt:lpstr>
      <vt:lpstr>Lịch sử phát triển</vt:lpstr>
      <vt:lpstr>Lịch sử phát triển  Java Development Kit (JDK)</vt:lpstr>
      <vt:lpstr>Java Development Kit (JDK)</vt:lpstr>
      <vt:lpstr>Java Development Kit (JDK)</vt:lpstr>
      <vt:lpstr>Công nghệ Java</vt:lpstr>
      <vt:lpstr>Các dạng chương trình Java</vt:lpstr>
      <vt:lpstr>Các dạng chương trình Java (tt)</vt:lpstr>
      <vt:lpstr>Các dạng chương trình Java (tt)</vt:lpstr>
      <vt:lpstr>Các dạng chương trình Java (tt)</vt:lpstr>
      <vt:lpstr>Các dạng chương trình Java (tt)</vt:lpstr>
      <vt:lpstr>Đặc điểm Java</vt:lpstr>
      <vt:lpstr>Dịch và thực thi chương trình Java</vt:lpstr>
      <vt:lpstr>Java Virtual Machine</vt:lpstr>
      <vt:lpstr>Giải phóng bộ nhớ (Garbage Collection)</vt:lpstr>
      <vt:lpstr>Môi trường, công cụ</vt:lpstr>
      <vt:lpstr>Chương trình Hello World</vt:lpstr>
      <vt:lpstr>Chương trình Hello World (tt)</vt:lpstr>
      <vt:lpstr>Chương trình Hello World (tt)</vt:lpstr>
      <vt:lpstr>Chương trình Hello World (tt)</vt:lpstr>
      <vt:lpstr>Chương trình Hello World (tt)</vt:lpstr>
      <vt:lpstr>Java Applets</vt:lpstr>
      <vt:lpstr>Applet đơn giản</vt:lpstr>
      <vt:lpstr>Nhúng vào trang web</vt:lpstr>
      <vt:lpstr>Thực hiện (trong web browser)</vt:lpstr>
      <vt:lpstr>Thực hiện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 trinh nhung co ban</dc:title>
  <dc:creator>Nguyet Minh</dc:creator>
  <cp:lastModifiedBy>Nguyet Minh Phan</cp:lastModifiedBy>
  <cp:revision>483</cp:revision>
  <dcterms:created xsi:type="dcterms:W3CDTF">2008-09-09T15:18:24Z</dcterms:created>
  <dcterms:modified xsi:type="dcterms:W3CDTF">2017-09-13T02:21:19Z</dcterms:modified>
</cp:coreProperties>
</file>