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7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8" autoAdjust="0"/>
  </p:normalViewPr>
  <p:slideViewPr>
    <p:cSldViewPr>
      <p:cViewPr varScale="1">
        <p:scale>
          <a:sx n="58" d="100"/>
          <a:sy n="58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C4C38-FF99-4D57-A144-2BCBC34592F8}" type="datetimeFigureOut">
              <a:rPr lang="en-US" smtClean="0"/>
              <a:pPr/>
              <a:t>9/20/2017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5A9A8-1E0C-4E36-AD55-BE48C1ACDF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1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511A77-DB33-4C21-9B43-9ACDBD4C442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CABC-4797-43C4-9AFC-3EEAE588DC2B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F4D01-18ED-47A1-94D6-C2DD2D3C711E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4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23861-6C3A-4744-A9CB-3FEB8FB5F829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18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E4E2F-2EE8-49C8-B7E3-FE8327DA1340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4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6BEC-AFE7-4EAF-ABFE-F08FD76B0322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059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D16D-0053-41A2-9B69-A3F57035FB14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10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561EB-B9A4-4FBA-A95E-9AF04811B8C1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9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7E98A-97C5-4031-98F6-E8E954E9FC3C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3A29-ACA4-4E9E-8195-E87C1E5AB5F1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F1E12-F051-453F-A411-FDE9B9BB4BA0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7AB0-B22A-4A14-B9F9-CA2B2DA6D5E4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4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D64D8-9B8A-42E2-ABDE-DBC26C47C3CF}" type="datetime1">
              <a:rPr lang="en-US" smtClean="0"/>
              <a:t>9/20/2017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F75BA-CB3A-42C5-900B-81CBFA7A6C48}" type="datetime1">
              <a:rPr lang="en-US" smtClean="0"/>
              <a:t>9/20/2017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44CA-CBF2-475B-8E63-B93E3E528694}" type="datetime1">
              <a:rPr lang="en-US" smtClean="0"/>
              <a:t>9/20/2017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9EB67-6365-418E-8F30-247963CB2CCC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B329B-5CAD-462F-921A-559DA796AED7}" type="datetime1">
              <a:rPr lang="en-US" smtClean="0"/>
              <a:t>9/20/2017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9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FE13-17CD-4E2C-858E-A52BAD7AD570}" type="datetime1">
              <a:rPr lang="en-US" smtClean="0"/>
              <a:t>9/20/2017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SE114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606D69-02A2-428D-9313-60C2D884D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-228600" y="914400"/>
            <a:ext cx="8839200" cy="2209800"/>
          </a:xfrm>
        </p:spPr>
        <p:txBody>
          <a:bodyPr/>
          <a:lstStyle/>
          <a:p>
            <a:pPr algn="ctr"/>
            <a:r>
              <a:rPr lang="en-US" sz="4900" b="1" dirty="0" err="1" smtClean="0"/>
              <a:t>Căn</a:t>
            </a:r>
            <a:r>
              <a:rPr lang="en-US" sz="4900" b="1" dirty="0" smtClean="0"/>
              <a:t> </a:t>
            </a:r>
            <a:r>
              <a:rPr lang="en-US" sz="4900" b="1" dirty="0" err="1" smtClean="0"/>
              <a:t>bản</a:t>
            </a:r>
            <a:r>
              <a:rPr lang="en-US" sz="4900" b="1" dirty="0" smtClean="0"/>
              <a:t> </a:t>
            </a:r>
            <a:r>
              <a:rPr lang="en-US" sz="4900" b="1" dirty="0" err="1" smtClean="0"/>
              <a:t>về</a:t>
            </a:r>
            <a:r>
              <a:rPr lang="en-US" sz="4900" b="1" dirty="0" smtClean="0"/>
              <a:t> </a:t>
            </a:r>
            <a:r>
              <a:rPr lang="en-US" sz="4900" b="1" dirty="0" err="1" smtClean="0"/>
              <a:t>ngôn</a:t>
            </a:r>
            <a:r>
              <a:rPr lang="en-US" sz="4900" b="1" dirty="0" smtClean="0"/>
              <a:t> </a:t>
            </a:r>
            <a:r>
              <a:rPr lang="en-US" sz="4900" b="1" dirty="0" err="1" smtClean="0"/>
              <a:t>ngữ</a:t>
            </a:r>
            <a:r>
              <a:rPr lang="en-US" sz="4900" b="1" dirty="0" smtClean="0"/>
              <a:t> </a:t>
            </a:r>
            <a:br>
              <a:rPr lang="en-US" sz="4900" b="1" dirty="0" smtClean="0"/>
            </a:br>
            <a:r>
              <a:rPr lang="en-US" sz="4900" b="1" dirty="0" smtClean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41618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366897"/>
            <a:ext cx="8229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buFontTx/>
              <a:buChar char="•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Lưu</a:t>
            </a:r>
            <a:r>
              <a:rPr lang="en-US" sz="2800" b="1" dirty="0" smtClean="0"/>
              <a:t> ý</a:t>
            </a:r>
          </a:p>
          <a:p>
            <a:pPr marL="342900" indent="-342900" algn="just" eaLnBrk="1" hangingPunct="1">
              <a:buFontTx/>
              <a:buAutoNum type="arabicPeriod"/>
            </a:pP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chuyển</a:t>
            </a:r>
            <a:r>
              <a:rPr lang="en-US" i="1" dirty="0" smtClean="0"/>
              <a:t> </a:t>
            </a:r>
            <a:r>
              <a:rPr lang="en-US" i="1" dirty="0" err="1" smtClean="0"/>
              <a:t>đổi</a:t>
            </a:r>
            <a:r>
              <a:rPr lang="en-US" i="1" dirty="0" smtClean="0"/>
              <a:t> </a:t>
            </a:r>
            <a:r>
              <a:rPr lang="en-US" i="1" dirty="0" err="1" smtClean="0"/>
              <a:t>giữa</a:t>
            </a:r>
            <a:r>
              <a:rPr lang="en-US" i="1" dirty="0" smtClean="0"/>
              <a:t> </a:t>
            </a:r>
            <a:r>
              <a:rPr lang="en-US" i="1" dirty="0" err="1" smtClean="0"/>
              <a:t>kiểu</a:t>
            </a:r>
            <a:r>
              <a:rPr lang="en-US" i="1" dirty="0" smtClean="0"/>
              <a:t> </a:t>
            </a:r>
            <a:r>
              <a:rPr lang="en-US" i="1" dirty="0" err="1" smtClean="0"/>
              <a:t>boolean</a:t>
            </a:r>
            <a:r>
              <a:rPr lang="en-US" i="1" dirty="0" smtClean="0"/>
              <a:t> </a:t>
            </a:r>
            <a:r>
              <a:rPr lang="en-US" i="1" dirty="0" err="1" smtClean="0"/>
              <a:t>với</a:t>
            </a:r>
            <a:r>
              <a:rPr lang="en-US" i="1" dirty="0" smtClean="0"/>
              <a:t> </a:t>
            </a:r>
            <a:r>
              <a:rPr lang="en-US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</a:t>
            </a:r>
            <a:r>
              <a:rPr lang="en-US" i="1" dirty="0" err="1" smtClean="0"/>
              <a:t>ngược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r>
              <a:rPr lang="en-US" i="1" dirty="0" smtClean="0"/>
              <a:t>.</a:t>
            </a:r>
          </a:p>
          <a:p>
            <a:pPr marL="342900" indent="-342900" algn="just" eaLnBrk="1" hangingPunct="1">
              <a:buFontTx/>
              <a:buAutoNum type="arabicPeriod"/>
            </a:pPr>
            <a:r>
              <a:rPr lang="en-US" b="1" i="1" dirty="0" err="1" smtClean="0"/>
              <a:t>Nếu</a:t>
            </a:r>
            <a:r>
              <a:rPr lang="en-US" i="1" dirty="0" smtClean="0"/>
              <a:t> 1 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hạng</a:t>
            </a:r>
            <a:r>
              <a:rPr lang="en-US" i="1" dirty="0" smtClean="0"/>
              <a:t> </a:t>
            </a:r>
            <a:r>
              <a:rPr lang="en-US" i="1" dirty="0" err="1" smtClean="0"/>
              <a:t>kiểu</a:t>
            </a:r>
            <a:r>
              <a:rPr lang="en-US" i="1" dirty="0" smtClean="0"/>
              <a:t> </a:t>
            </a:r>
            <a:r>
              <a:rPr lang="en-US" b="1" i="1" dirty="0" smtClean="0"/>
              <a:t>double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</a:p>
          <a:p>
            <a:pPr marL="342900" indent="-342900" algn="just" eaLnBrk="1" hangingPunct="1"/>
            <a:r>
              <a:rPr lang="en-US" i="1" dirty="0" smtClean="0"/>
              <a:t>		“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hạng</a:t>
            </a:r>
            <a:r>
              <a:rPr lang="en-US" i="1" dirty="0" smtClean="0"/>
              <a:t> </a:t>
            </a:r>
            <a:r>
              <a:rPr lang="en-US" i="1" dirty="0" err="1" smtClean="0"/>
              <a:t>kia</a:t>
            </a:r>
            <a:r>
              <a:rPr lang="en-US" i="1" dirty="0" smtClean="0"/>
              <a:t> </a:t>
            </a:r>
            <a:r>
              <a:rPr lang="en-US" i="1" dirty="0" err="1" smtClean="0"/>
              <a:t>chuyển</a:t>
            </a:r>
            <a:r>
              <a:rPr lang="en-US" i="1" dirty="0" smtClean="0"/>
              <a:t> </a:t>
            </a:r>
            <a:r>
              <a:rPr lang="en-US" i="1" dirty="0" err="1" smtClean="0"/>
              <a:t>thành</a:t>
            </a:r>
            <a:r>
              <a:rPr lang="en-US" i="1" dirty="0" smtClean="0"/>
              <a:t> </a:t>
            </a:r>
            <a:r>
              <a:rPr lang="en-US" b="1" i="1" dirty="0" smtClean="0"/>
              <a:t>double</a:t>
            </a:r>
            <a:r>
              <a:rPr lang="en-US" i="1" dirty="0" smtClean="0"/>
              <a:t>”</a:t>
            </a:r>
          </a:p>
          <a:p>
            <a:pPr marL="342900" indent="-342900" algn="just" eaLnBrk="1" hangingPunct="1"/>
            <a:r>
              <a:rPr lang="en-US" i="1" dirty="0" smtClean="0"/>
              <a:t>   </a:t>
            </a:r>
            <a:r>
              <a:rPr lang="en-US" b="1" i="1" dirty="0" err="1" smtClean="0"/>
              <a:t>Nếu</a:t>
            </a:r>
            <a:r>
              <a:rPr lang="en-US" i="1" dirty="0" smtClean="0"/>
              <a:t> 1 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hạng</a:t>
            </a:r>
            <a:r>
              <a:rPr lang="en-US" i="1" dirty="0" smtClean="0"/>
              <a:t> </a:t>
            </a:r>
            <a:r>
              <a:rPr lang="en-US" i="1" dirty="0" err="1" smtClean="0"/>
              <a:t>kiểu</a:t>
            </a:r>
            <a:r>
              <a:rPr lang="en-US" i="1" dirty="0" smtClean="0"/>
              <a:t> </a:t>
            </a:r>
            <a:r>
              <a:rPr lang="en-US" b="1" i="1" dirty="0" smtClean="0"/>
              <a:t>float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</a:p>
          <a:p>
            <a:pPr marL="342900" indent="-342900" algn="just" eaLnBrk="1" hangingPunct="1"/>
            <a:r>
              <a:rPr lang="en-US" i="1" dirty="0" smtClean="0"/>
              <a:t>		“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hạng</a:t>
            </a:r>
            <a:r>
              <a:rPr lang="en-US" i="1" dirty="0" smtClean="0"/>
              <a:t> </a:t>
            </a:r>
            <a:r>
              <a:rPr lang="en-US" i="1" dirty="0" err="1" smtClean="0"/>
              <a:t>kia</a:t>
            </a:r>
            <a:r>
              <a:rPr lang="en-US" i="1" dirty="0" smtClean="0"/>
              <a:t> </a:t>
            </a:r>
            <a:r>
              <a:rPr lang="en-US" i="1" dirty="0" err="1" smtClean="0"/>
              <a:t>chuyển</a:t>
            </a:r>
            <a:r>
              <a:rPr lang="en-US" i="1" dirty="0" smtClean="0"/>
              <a:t> </a:t>
            </a:r>
            <a:r>
              <a:rPr lang="en-US" i="1" dirty="0" err="1" smtClean="0"/>
              <a:t>thành</a:t>
            </a:r>
            <a:r>
              <a:rPr lang="en-US" i="1" dirty="0" smtClean="0"/>
              <a:t> </a:t>
            </a:r>
            <a:r>
              <a:rPr lang="en-US" b="1" i="1" dirty="0" smtClean="0"/>
              <a:t>float</a:t>
            </a:r>
            <a:r>
              <a:rPr lang="en-US" i="1" dirty="0" smtClean="0"/>
              <a:t>”</a:t>
            </a:r>
          </a:p>
          <a:p>
            <a:pPr marL="342900" indent="-342900" algn="just" eaLnBrk="1" hangingPunct="1"/>
            <a:r>
              <a:rPr lang="en-US" i="1" dirty="0" smtClean="0"/>
              <a:t>  </a:t>
            </a:r>
            <a:r>
              <a:rPr lang="en-US" b="1" i="1" dirty="0" err="1" smtClean="0"/>
              <a:t>Nếu</a:t>
            </a:r>
            <a:r>
              <a:rPr lang="en-US" i="1" dirty="0" smtClean="0"/>
              <a:t> 1 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hạng</a:t>
            </a:r>
            <a:r>
              <a:rPr lang="en-US" i="1" dirty="0" smtClean="0"/>
              <a:t> </a:t>
            </a:r>
            <a:r>
              <a:rPr lang="en-US" i="1" dirty="0" err="1" smtClean="0"/>
              <a:t>kiểu</a:t>
            </a:r>
            <a:r>
              <a:rPr lang="en-US" i="1" dirty="0" smtClean="0"/>
              <a:t> </a:t>
            </a:r>
            <a:r>
              <a:rPr lang="en-US" b="1" i="1" dirty="0" smtClean="0"/>
              <a:t>long</a:t>
            </a:r>
            <a:r>
              <a:rPr lang="en-US" i="1" dirty="0" smtClean="0"/>
              <a:t> </a:t>
            </a:r>
            <a:r>
              <a:rPr lang="en-US" i="1" dirty="0" err="1" smtClean="0"/>
              <a:t>thì</a:t>
            </a:r>
            <a:r>
              <a:rPr lang="en-US" i="1" dirty="0" smtClean="0"/>
              <a:t> </a:t>
            </a:r>
          </a:p>
          <a:p>
            <a:pPr marL="342900" indent="-342900" algn="just" eaLnBrk="1" hangingPunct="1"/>
            <a:r>
              <a:rPr lang="en-US" i="1" dirty="0" smtClean="0"/>
              <a:t>		 “</a:t>
            </a:r>
            <a:r>
              <a:rPr lang="en-US" i="1" dirty="0" err="1" smtClean="0"/>
              <a:t>Toán</a:t>
            </a:r>
            <a:r>
              <a:rPr lang="en-US" i="1" dirty="0" smtClean="0"/>
              <a:t> </a:t>
            </a:r>
            <a:r>
              <a:rPr lang="en-US" i="1" dirty="0" err="1" smtClean="0"/>
              <a:t>hạng</a:t>
            </a:r>
            <a:r>
              <a:rPr lang="en-US" i="1" dirty="0" smtClean="0"/>
              <a:t> </a:t>
            </a:r>
            <a:r>
              <a:rPr lang="en-US" i="1" dirty="0" err="1" smtClean="0"/>
              <a:t>kia</a:t>
            </a:r>
            <a:r>
              <a:rPr lang="en-US" i="1" dirty="0" smtClean="0"/>
              <a:t> </a:t>
            </a:r>
            <a:r>
              <a:rPr lang="en-US" i="1" dirty="0" err="1" smtClean="0"/>
              <a:t>chuyển</a:t>
            </a:r>
            <a:r>
              <a:rPr lang="en-US" i="1" dirty="0" smtClean="0"/>
              <a:t> </a:t>
            </a:r>
            <a:r>
              <a:rPr lang="en-US" i="1" dirty="0" err="1" smtClean="0"/>
              <a:t>thành</a:t>
            </a:r>
            <a:r>
              <a:rPr lang="en-US" i="1" dirty="0" smtClean="0"/>
              <a:t> </a:t>
            </a:r>
            <a:r>
              <a:rPr lang="en-US" b="1" i="1" dirty="0" smtClean="0"/>
              <a:t>long</a:t>
            </a:r>
            <a:r>
              <a:rPr lang="en-US" i="1" dirty="0" smtClean="0"/>
              <a:t>”</a:t>
            </a:r>
          </a:p>
          <a:p>
            <a:pPr marL="342900" indent="-342900" algn="just" eaLnBrk="1" hangingPunct="1"/>
            <a:r>
              <a:rPr lang="en-US" i="1" dirty="0" smtClean="0"/>
              <a:t> </a:t>
            </a:r>
            <a:r>
              <a:rPr lang="en-US" b="1" i="1" dirty="0" err="1" smtClean="0"/>
              <a:t>Ngược</a:t>
            </a:r>
            <a:r>
              <a:rPr lang="en-US" b="1" i="1" dirty="0" smtClean="0"/>
              <a:t> </a:t>
            </a:r>
            <a:r>
              <a:rPr lang="en-US" b="1" i="1" dirty="0" err="1" smtClean="0"/>
              <a:t>lại</a:t>
            </a:r>
            <a:r>
              <a:rPr lang="en-US" i="1" dirty="0" smtClean="0"/>
              <a:t> “</a:t>
            </a:r>
            <a:r>
              <a:rPr lang="en-US" i="1" dirty="0" err="1" smtClean="0"/>
              <a:t>Tất</a:t>
            </a:r>
            <a:r>
              <a:rPr lang="en-US" i="1" dirty="0" smtClean="0"/>
              <a:t> </a:t>
            </a:r>
            <a:r>
              <a:rPr lang="en-US" i="1" dirty="0" err="1" smtClean="0"/>
              <a:t>cả</a:t>
            </a:r>
            <a:r>
              <a:rPr lang="en-US" i="1" dirty="0" smtClean="0"/>
              <a:t> </a:t>
            </a:r>
            <a:r>
              <a:rPr lang="en-US" i="1" dirty="0" err="1" smtClean="0"/>
              <a:t>chuyển</a:t>
            </a:r>
            <a:r>
              <a:rPr lang="en-US" i="1" dirty="0" smtClean="0"/>
              <a:t> </a:t>
            </a:r>
            <a:r>
              <a:rPr lang="en-US" i="1" dirty="0" err="1" smtClean="0"/>
              <a:t>thành</a:t>
            </a:r>
            <a:r>
              <a:rPr lang="en-US" i="1" dirty="0" smtClean="0"/>
              <a:t> </a:t>
            </a:r>
            <a:r>
              <a:rPr lang="en-US" b="1" i="1" dirty="0" err="1" smtClean="0"/>
              <a:t>int</a:t>
            </a:r>
            <a:r>
              <a:rPr lang="en-US" i="1" dirty="0" smtClean="0"/>
              <a:t> </a:t>
            </a:r>
            <a:r>
              <a:rPr lang="en-US" i="1" dirty="0" err="1" smtClean="0"/>
              <a:t>để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r>
              <a:rPr lang="en-US" i="1" dirty="0" smtClean="0"/>
              <a:t> </a:t>
            </a:r>
            <a:r>
              <a:rPr lang="en-US" i="1" dirty="0" err="1" smtClean="0"/>
              <a:t>toán</a:t>
            </a:r>
            <a:r>
              <a:rPr lang="en-US" i="1" dirty="0" smtClean="0"/>
              <a:t>”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7655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1524000"/>
            <a:ext cx="6629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1" hangingPunct="1">
              <a:buFontTx/>
              <a:buChar char="•"/>
            </a:pPr>
            <a:r>
              <a:rPr lang="en-US" sz="2800" b="1" dirty="0" err="1" smtClean="0"/>
              <a:t>Ví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dụ</a:t>
            </a:r>
            <a:r>
              <a:rPr lang="en-US" sz="2800" b="1" dirty="0" smtClean="0"/>
              <a:t> minh </a:t>
            </a:r>
            <a:r>
              <a:rPr lang="en-US" sz="2800" b="1" dirty="0" err="1" smtClean="0"/>
              <a:t>họa</a:t>
            </a:r>
            <a:endParaRPr lang="en-US" sz="2800" dirty="0" smtClean="0"/>
          </a:p>
          <a:p>
            <a:pPr marL="342900" indent="-342900" algn="just" eaLnBrk="1" hangingPunct="1"/>
            <a:r>
              <a:rPr lang="en-US" sz="2000" i="1" dirty="0" smtClean="0"/>
              <a:t>1.</a:t>
            </a:r>
            <a:r>
              <a:rPr lang="en-US" i="1" dirty="0" smtClean="0"/>
              <a:t> byte x = 5;</a:t>
            </a:r>
          </a:p>
          <a:p>
            <a:pPr marL="342900" indent="-342900" algn="just" eaLnBrk="1" hangingPunct="1"/>
            <a:r>
              <a:rPr lang="en-US" sz="2000" i="1" dirty="0" smtClean="0"/>
              <a:t>2.</a:t>
            </a:r>
            <a:r>
              <a:rPr lang="en-US" i="1" dirty="0" smtClean="0"/>
              <a:t> byte y = 10;</a:t>
            </a:r>
          </a:p>
          <a:p>
            <a:pPr marL="342900" indent="-342900" algn="just" eaLnBrk="1" hangingPunct="1"/>
            <a:r>
              <a:rPr lang="en-US" sz="2000" i="1" dirty="0" smtClean="0"/>
              <a:t>3.</a:t>
            </a:r>
            <a:r>
              <a:rPr lang="en-US" i="1" dirty="0" smtClean="0"/>
              <a:t> byte z = x + y; </a:t>
            </a:r>
          </a:p>
          <a:p>
            <a:pPr marL="342900" indent="-342900" algn="just" eaLnBrk="1" hangingPunct="1"/>
            <a:r>
              <a:rPr lang="en-US" i="1" dirty="0" smtClean="0"/>
              <a:t>// </a:t>
            </a:r>
            <a:r>
              <a:rPr lang="en-US" i="1" dirty="0" err="1" smtClean="0"/>
              <a:t>Dòng</a:t>
            </a:r>
            <a:r>
              <a:rPr lang="en-US" i="1" dirty="0" smtClean="0"/>
              <a:t> </a:t>
            </a:r>
            <a:r>
              <a:rPr lang="en-US" i="1" dirty="0" err="1" smtClean="0"/>
              <a:t>lệnh</a:t>
            </a:r>
            <a:r>
              <a:rPr lang="en-US" i="1" dirty="0" smtClean="0"/>
              <a:t> </a:t>
            </a:r>
            <a:r>
              <a:rPr lang="en-US" i="1" dirty="0" err="1" smtClean="0"/>
              <a:t>thứ</a:t>
            </a:r>
            <a:r>
              <a:rPr lang="en-US" i="1" dirty="0" smtClean="0"/>
              <a:t> 3 </a:t>
            </a:r>
            <a:r>
              <a:rPr lang="en-US" i="1" dirty="0" err="1" smtClean="0"/>
              <a:t>báo</a:t>
            </a:r>
            <a:r>
              <a:rPr lang="en-US" i="1" dirty="0" smtClean="0"/>
              <a:t> </a:t>
            </a:r>
            <a:r>
              <a:rPr lang="en-US" i="1" dirty="0" err="1" smtClean="0"/>
              <a:t>lỗi</a:t>
            </a:r>
            <a:r>
              <a:rPr lang="en-US" i="1" dirty="0" smtClean="0"/>
              <a:t> </a:t>
            </a:r>
            <a:r>
              <a:rPr lang="en-US" i="1" dirty="0" err="1" smtClean="0"/>
              <a:t>chuyển</a:t>
            </a:r>
            <a:r>
              <a:rPr lang="en-US" i="1" dirty="0" smtClean="0"/>
              <a:t> </a:t>
            </a:r>
            <a:r>
              <a:rPr lang="en-US" i="1" dirty="0" err="1" smtClean="0"/>
              <a:t>kiểu</a:t>
            </a:r>
            <a:r>
              <a:rPr lang="en-US" i="1" dirty="0" smtClean="0"/>
              <a:t> </a:t>
            </a:r>
            <a:r>
              <a:rPr lang="en-US" i="1" dirty="0" err="1" smtClean="0"/>
              <a:t>cần</a:t>
            </a:r>
            <a:r>
              <a:rPr lang="en-US" i="1" dirty="0" smtClean="0"/>
              <a:t> </a:t>
            </a:r>
            <a:r>
              <a:rPr lang="en-US" i="1" dirty="0" err="1" smtClean="0"/>
              <a:t>sửa</a:t>
            </a:r>
            <a:r>
              <a:rPr lang="en-US" i="1" dirty="0" smtClean="0"/>
              <a:t> </a:t>
            </a:r>
            <a:r>
              <a:rPr lang="en-US" i="1" dirty="0" err="1" smtClean="0"/>
              <a:t>lại</a:t>
            </a:r>
            <a:endParaRPr lang="en-US" i="1" dirty="0" smtClean="0"/>
          </a:p>
          <a:p>
            <a:pPr marL="342900" indent="-342900" algn="just" eaLnBrk="1" hangingPunct="1"/>
            <a:r>
              <a:rPr lang="en-US" i="1" dirty="0" smtClean="0"/>
              <a:t>// byte z = (byte) (x + y);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952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algn="just" eaLnBrk="1" hangingPunct="1">
              <a:buFontTx/>
              <a:buChar char="•"/>
            </a:pPr>
            <a:r>
              <a:rPr lang="en-US" sz="2400" dirty="0" smtClean="0"/>
              <a:t> </a:t>
            </a:r>
            <a:r>
              <a:rPr lang="en-US" sz="2400" b="1" dirty="0" err="1" smtClean="0"/>
              <a:t>Kiểu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mảng</a:t>
            </a:r>
            <a:endParaRPr lang="en-US" sz="2400" b="1" dirty="0" smtClean="0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400" b="1" dirty="0" smtClean="0"/>
              <a:t> </a:t>
            </a:r>
            <a:r>
              <a:rPr lang="en-US" sz="2400" dirty="0" err="1" smtClean="0"/>
              <a:t>Mảng</a:t>
            </a:r>
            <a:r>
              <a:rPr lang="en-US" sz="2400" dirty="0" smtClean="0"/>
              <a:t> </a:t>
            </a:r>
            <a:r>
              <a:rPr lang="en-US" sz="2400" dirty="0" err="1" smtClean="0"/>
              <a:t>là</a:t>
            </a:r>
            <a:r>
              <a:rPr lang="en-US" sz="2400" dirty="0" smtClean="0"/>
              <a:t>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tên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kiểu</a:t>
            </a:r>
            <a:r>
              <a:rPr lang="en-US" sz="2400" dirty="0" smtClean="0"/>
              <a:t> </a:t>
            </a:r>
            <a:r>
              <a:rPr lang="en-US" sz="2400" dirty="0" err="1" smtClean="0"/>
              <a:t>dữ</a:t>
            </a:r>
            <a:r>
              <a:rPr lang="en-US" sz="2400" dirty="0" smtClean="0"/>
              <a:t> </a:t>
            </a:r>
            <a:r>
              <a:rPr lang="en-US" sz="2400" dirty="0" err="1" smtClean="0"/>
              <a:t>liệu</a:t>
            </a:r>
            <a:r>
              <a:rPr lang="en-US" sz="2400" dirty="0" smtClean="0"/>
              <a:t>.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tử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truy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qua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</a:p>
          <a:p>
            <a:pPr lvl="1" algn="just" eaLnBrk="1" hangingPunct="1">
              <a:buFontTx/>
              <a:buChar char="•"/>
            </a:pPr>
            <a:r>
              <a:rPr lang="en-US" sz="2400" b="1" dirty="0" smtClean="0"/>
              <a:t> </a:t>
            </a:r>
            <a:r>
              <a:rPr lang="en-US" sz="2400" b="1" dirty="0" err="1" smtClean="0"/>
              <a:t>Khai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báo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mảng</a:t>
            </a:r>
            <a:endParaRPr lang="en-US" sz="2400" b="1" dirty="0" smtClean="0"/>
          </a:p>
          <a:p>
            <a:pPr algn="just" eaLnBrk="1" hangingPunct="1">
              <a:buNone/>
            </a:pPr>
            <a:r>
              <a:rPr lang="en-US" sz="2400" i="1" dirty="0" smtClean="0"/>
              <a:t>	&lt;</a:t>
            </a:r>
            <a:r>
              <a:rPr lang="en-US" sz="2400" i="1" dirty="0" err="1" smtClean="0"/>
              <a:t>kiểu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dữ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liệu</a:t>
            </a:r>
            <a:r>
              <a:rPr lang="en-US" sz="2400" i="1" dirty="0" smtClean="0"/>
              <a:t>&gt;[]	&lt;</a:t>
            </a:r>
            <a:r>
              <a:rPr lang="en-US" sz="2400" i="1" dirty="0" err="1" smtClean="0"/>
              <a:t>tên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mảng</a:t>
            </a:r>
            <a:r>
              <a:rPr lang="en-US" sz="2400" i="1" dirty="0" smtClean="0"/>
              <a:t>&gt;; // </a:t>
            </a:r>
            <a:r>
              <a:rPr lang="en-US" sz="2400" i="1" dirty="0" err="1" smtClean="0"/>
              <a:t>mảng</a:t>
            </a:r>
            <a:r>
              <a:rPr lang="en-US" sz="2400" i="1" dirty="0" smtClean="0"/>
              <a:t> 1 </a:t>
            </a:r>
            <a:r>
              <a:rPr lang="en-US" sz="2400" i="1" dirty="0" err="1" smtClean="0"/>
              <a:t>chiều</a:t>
            </a:r>
            <a:endParaRPr lang="en-US" sz="2400" i="1" dirty="0" smtClean="0"/>
          </a:p>
          <a:p>
            <a:pPr algn="just" eaLnBrk="1" hangingPunct="1">
              <a:buNone/>
            </a:pPr>
            <a:r>
              <a:rPr lang="en-US" sz="2400" i="1" dirty="0" smtClean="0"/>
              <a:t>	&lt;</a:t>
            </a:r>
            <a:r>
              <a:rPr lang="en-US" sz="2400" i="1" dirty="0" err="1" smtClean="0"/>
              <a:t>kiểu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dữ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liệu</a:t>
            </a:r>
            <a:r>
              <a:rPr lang="en-US" sz="2400" i="1" dirty="0" smtClean="0"/>
              <a:t>&gt;	&lt;</a:t>
            </a:r>
            <a:r>
              <a:rPr lang="en-US" sz="2400" i="1" dirty="0" err="1" smtClean="0"/>
              <a:t>tên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mảng</a:t>
            </a:r>
            <a:r>
              <a:rPr lang="en-US" sz="2400" i="1" dirty="0" smtClean="0"/>
              <a:t>&gt;[]; // </a:t>
            </a:r>
            <a:r>
              <a:rPr lang="en-US" sz="2400" i="1" dirty="0" err="1" smtClean="0"/>
              <a:t>mảng</a:t>
            </a:r>
            <a:r>
              <a:rPr lang="en-US" sz="2400" i="1" dirty="0" smtClean="0"/>
              <a:t> 1 </a:t>
            </a:r>
            <a:r>
              <a:rPr lang="en-US" sz="2400" i="1" dirty="0" err="1" smtClean="0"/>
              <a:t>chiều</a:t>
            </a:r>
            <a:endParaRPr lang="en-US" sz="2400" i="1" dirty="0" smtClean="0"/>
          </a:p>
          <a:p>
            <a:pPr algn="just" eaLnBrk="1" hangingPunct="1">
              <a:buNone/>
            </a:pPr>
            <a:r>
              <a:rPr lang="en-US" sz="2400" i="1" dirty="0" smtClean="0"/>
              <a:t>	&lt;</a:t>
            </a:r>
            <a:r>
              <a:rPr lang="en-US" sz="2400" i="1" dirty="0" err="1" smtClean="0"/>
              <a:t>kiểu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dữ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liệu</a:t>
            </a:r>
            <a:r>
              <a:rPr lang="en-US" sz="2400" i="1" dirty="0" smtClean="0"/>
              <a:t>&gt;[][]	&lt;</a:t>
            </a:r>
            <a:r>
              <a:rPr lang="en-US" sz="2400" i="1" dirty="0" err="1" smtClean="0"/>
              <a:t>tên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mảng</a:t>
            </a:r>
            <a:r>
              <a:rPr lang="en-US" sz="2400" i="1" dirty="0" smtClean="0"/>
              <a:t>&gt;; // </a:t>
            </a:r>
            <a:r>
              <a:rPr lang="en-US" sz="2400" i="1" dirty="0" err="1" smtClean="0"/>
              <a:t>mảng</a:t>
            </a:r>
            <a:r>
              <a:rPr lang="en-US" sz="2400" i="1" dirty="0" smtClean="0"/>
              <a:t> 2 </a:t>
            </a:r>
            <a:r>
              <a:rPr lang="en-US" sz="2400" i="1" dirty="0" err="1" smtClean="0"/>
              <a:t>chiều</a:t>
            </a:r>
            <a:endParaRPr lang="en-US" sz="2400" i="1" dirty="0" smtClean="0"/>
          </a:p>
          <a:p>
            <a:pPr algn="just" eaLnBrk="1" hangingPunct="1">
              <a:buNone/>
            </a:pPr>
            <a:r>
              <a:rPr lang="en-US" sz="2400" i="1" dirty="0" smtClean="0"/>
              <a:t>	&lt;</a:t>
            </a:r>
            <a:r>
              <a:rPr lang="en-US" sz="2400" i="1" dirty="0" err="1" smtClean="0"/>
              <a:t>kiểu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dữ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liệu</a:t>
            </a:r>
            <a:r>
              <a:rPr lang="en-US" sz="2400" i="1" dirty="0" smtClean="0"/>
              <a:t>&gt;	&lt;</a:t>
            </a:r>
            <a:r>
              <a:rPr lang="en-US" sz="2400" i="1" dirty="0" err="1" smtClean="0"/>
              <a:t>tên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mảng</a:t>
            </a:r>
            <a:r>
              <a:rPr lang="en-US" sz="2400" i="1" dirty="0" smtClean="0"/>
              <a:t>&gt;[][]; // </a:t>
            </a:r>
            <a:r>
              <a:rPr lang="en-US" sz="2400" i="1" dirty="0" err="1" smtClean="0"/>
              <a:t>mảng</a:t>
            </a:r>
            <a:r>
              <a:rPr lang="en-US" sz="2400" i="1" dirty="0" smtClean="0"/>
              <a:t> 2 </a:t>
            </a:r>
            <a:r>
              <a:rPr lang="en-US" sz="2400" i="1" dirty="0" err="1" smtClean="0"/>
              <a:t>chiều</a:t>
            </a:r>
            <a:endParaRPr lang="en-US" sz="2400" i="1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132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8" y="2160590"/>
            <a:ext cx="7086601" cy="3880773"/>
          </a:xfrm>
        </p:spPr>
        <p:txBody>
          <a:bodyPr>
            <a:normAutofit fontScale="85000" lnSpcReduction="10000"/>
          </a:bodyPr>
          <a:lstStyle/>
          <a:p>
            <a:pPr lvl="1">
              <a:buFontTx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Khởi</a:t>
            </a:r>
            <a:r>
              <a:rPr lang="en-US" b="1" dirty="0" smtClean="0"/>
              <a:t>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</a:p>
          <a:p>
            <a:pPr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	</a:t>
            </a:r>
            <a:r>
              <a:rPr lang="en-US" sz="2800" i="1" dirty="0" err="1" smtClean="0"/>
              <a:t>arrInt</a:t>
            </a:r>
            <a:r>
              <a:rPr lang="en-US" sz="2800" i="1" dirty="0" smtClean="0"/>
              <a:t>[] 	= {1, 2, 3}; </a:t>
            </a:r>
          </a:p>
          <a:p>
            <a:pPr>
              <a:buNone/>
            </a:pPr>
            <a:r>
              <a:rPr lang="en-US" sz="2800" i="1" dirty="0" smtClean="0"/>
              <a:t>	char	</a:t>
            </a:r>
            <a:r>
              <a:rPr lang="en-US" sz="2800" i="1" dirty="0" err="1" smtClean="0"/>
              <a:t>arrChar</a:t>
            </a:r>
            <a:r>
              <a:rPr lang="en-US" sz="2800" i="1" dirty="0" smtClean="0"/>
              <a:t>[]	= {‘a’, ‘b’, ‘c’};</a:t>
            </a:r>
          </a:p>
          <a:p>
            <a:pPr>
              <a:buNone/>
            </a:pPr>
            <a:r>
              <a:rPr lang="en-US" sz="2800" i="1" dirty="0" smtClean="0"/>
              <a:t>	String	</a:t>
            </a:r>
            <a:r>
              <a:rPr lang="en-US" sz="2800" i="1" dirty="0" err="1" smtClean="0"/>
              <a:t>arrString</a:t>
            </a:r>
            <a:r>
              <a:rPr lang="en-US" sz="2800" i="1" dirty="0" smtClean="0"/>
              <a:t>[]	= {“ABC”, “EFG”, “GHI”};</a:t>
            </a:r>
          </a:p>
          <a:p>
            <a:pPr lvl="1" algn="just" eaLnBrk="1" hangingPunct="1">
              <a:buFontTx/>
              <a:buChar char="•"/>
            </a:pPr>
            <a:r>
              <a:rPr lang="en-US" b="1" dirty="0" smtClean="0"/>
              <a:t> </a:t>
            </a:r>
            <a:r>
              <a:rPr lang="en-US" b="1" dirty="0" err="1" smtClean="0"/>
              <a:t>Cấp</a:t>
            </a:r>
            <a:r>
              <a:rPr lang="en-US" b="1" dirty="0" smtClean="0"/>
              <a:t> </a:t>
            </a:r>
            <a:r>
              <a:rPr lang="en-US" b="1" dirty="0" err="1" smtClean="0"/>
              <a:t>phát</a:t>
            </a:r>
            <a:r>
              <a:rPr lang="en-US" b="1" dirty="0" smtClean="0"/>
              <a:t> &amp;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cập</a:t>
            </a:r>
            <a:r>
              <a:rPr lang="en-US" b="1" dirty="0" smtClean="0"/>
              <a:t> </a:t>
            </a:r>
            <a:r>
              <a:rPr lang="en-US" b="1" dirty="0" err="1" smtClean="0"/>
              <a:t>mảng</a:t>
            </a:r>
            <a:endParaRPr lang="en-US" b="1" dirty="0" smtClean="0"/>
          </a:p>
          <a:p>
            <a:pPr algn="just" eaLnBrk="1" hangingPunct="1"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arrInt</a:t>
            </a:r>
            <a:r>
              <a:rPr lang="en-US" sz="2800" i="1" dirty="0" smtClean="0"/>
              <a:t> = </a:t>
            </a:r>
            <a:r>
              <a:rPr lang="en-US" sz="2800" b="1" i="1" dirty="0" smtClean="0"/>
              <a:t>new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[100];</a:t>
            </a:r>
            <a:r>
              <a:rPr lang="en-US" sz="2800" dirty="0" smtClean="0"/>
              <a:t> </a:t>
            </a:r>
          </a:p>
          <a:p>
            <a:pPr algn="just" eaLnBrk="1" hangingPunct="1">
              <a:buNone/>
            </a:pPr>
            <a:r>
              <a:rPr lang="en-US" sz="2800" i="1" dirty="0" smtClean="0"/>
              <a:t>	</a:t>
            </a:r>
            <a:r>
              <a:rPr lang="en-US" sz="2800" i="1" dirty="0" err="1" smtClean="0"/>
              <a:t>int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arrInt</a:t>
            </a:r>
            <a:r>
              <a:rPr lang="en-US" sz="2800" i="1" dirty="0" smtClean="0"/>
              <a:t>[100]; // </a:t>
            </a:r>
            <a:r>
              <a:rPr lang="en-US" sz="2800" i="1" dirty="0" err="1" smtClean="0"/>
              <a:t>Khai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báo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này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trong</a:t>
            </a:r>
            <a:r>
              <a:rPr lang="en-US" sz="2800" i="1" dirty="0" smtClean="0"/>
              <a:t> Java </a:t>
            </a:r>
            <a:r>
              <a:rPr lang="en-US" sz="2800" i="1" dirty="0" err="1" smtClean="0"/>
              <a:t>sẽ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bị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báo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lỗi</a:t>
            </a:r>
            <a:r>
              <a:rPr lang="en-US" sz="2800" i="1" dirty="0" smtClean="0"/>
              <a:t>.</a:t>
            </a:r>
            <a:endParaRPr lang="en-US" sz="2800" dirty="0" smtClean="0"/>
          </a:p>
          <a:p>
            <a:pPr algn="just" eaLnBrk="1" hangingPunct="1"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Chỉ</a:t>
            </a:r>
            <a:r>
              <a:rPr lang="en-US" sz="2800" dirty="0" smtClean="0"/>
              <a:t> </a:t>
            </a:r>
            <a:r>
              <a:rPr lang="en-US" sz="2800" dirty="0" err="1" smtClean="0"/>
              <a:t>số</a:t>
            </a:r>
            <a:r>
              <a:rPr lang="en-US" sz="2800" dirty="0" smtClean="0"/>
              <a:t> </a:t>
            </a:r>
            <a:r>
              <a:rPr lang="en-US" sz="2800" dirty="0" err="1" smtClean="0"/>
              <a:t>mảng</a:t>
            </a:r>
            <a:r>
              <a:rPr lang="en-US" sz="2800" dirty="0" smtClean="0"/>
              <a:t> </a:t>
            </a:r>
            <a:r>
              <a:rPr lang="en-US" sz="2800" b="1" i="1" dirty="0" smtClean="0"/>
              <a:t>n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</a:t>
            </a:r>
            <a:r>
              <a:rPr lang="en-US" sz="2800" dirty="0" err="1" smtClean="0"/>
              <a:t>tử</a:t>
            </a:r>
            <a:r>
              <a:rPr lang="en-US" sz="2800" dirty="0" smtClean="0"/>
              <a:t>: </a:t>
            </a:r>
            <a:r>
              <a:rPr lang="en-US" sz="2800" dirty="0" err="1" smtClean="0"/>
              <a:t>từ</a:t>
            </a:r>
            <a:r>
              <a:rPr lang="en-US" sz="2800" dirty="0" smtClean="0"/>
              <a:t> </a:t>
            </a:r>
            <a:r>
              <a:rPr lang="en-US" sz="2800" b="1" i="1" dirty="0" smtClean="0"/>
              <a:t>0</a:t>
            </a:r>
            <a:r>
              <a:rPr lang="en-US" sz="2800" dirty="0" smtClean="0"/>
              <a:t> </a:t>
            </a:r>
            <a:r>
              <a:rPr lang="en-US" sz="2800" dirty="0" err="1" smtClean="0"/>
              <a:t>đến</a:t>
            </a:r>
            <a:r>
              <a:rPr lang="en-US" sz="2800" dirty="0" smtClean="0"/>
              <a:t> </a:t>
            </a:r>
            <a:r>
              <a:rPr lang="en-US" sz="2800" b="1" i="1" dirty="0" smtClean="0"/>
              <a:t>n-1 </a:t>
            </a:r>
            <a:r>
              <a:rPr lang="en-US" sz="2800" dirty="0" smtClean="0"/>
              <a:t>	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962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•"/>
            </a:pPr>
            <a:r>
              <a:rPr lang="en-US" sz="2800" i="1" dirty="0" smtClean="0"/>
              <a:t> </a:t>
            </a:r>
            <a:r>
              <a:rPr lang="en-US" sz="2800" b="1" dirty="0" err="1" smtClean="0"/>
              <a:t>Kiểu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tượng</a:t>
            </a:r>
            <a:endParaRPr lang="en-US" sz="2800" b="1" dirty="0" smtClean="0"/>
          </a:p>
          <a:p>
            <a:r>
              <a:rPr lang="en-US" sz="2800" i="1" dirty="0" smtClean="0"/>
              <a:t>       </a:t>
            </a:r>
            <a:r>
              <a:rPr lang="en-US" sz="2800" b="1" dirty="0" err="1" smtClean="0"/>
              <a:t>Khai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báo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tượng</a:t>
            </a:r>
            <a:endParaRPr lang="en-US" sz="2800" b="1" dirty="0" smtClean="0"/>
          </a:p>
          <a:p>
            <a:pPr>
              <a:buNone/>
            </a:pPr>
            <a:r>
              <a:rPr lang="en-US" sz="2800" i="1" dirty="0" smtClean="0"/>
              <a:t>	&lt;</a:t>
            </a:r>
            <a:r>
              <a:rPr lang="en-US" sz="2800" i="1" dirty="0" err="1" smtClean="0"/>
              <a:t>Kiểu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đối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tượng</a:t>
            </a:r>
            <a:r>
              <a:rPr lang="en-US" sz="2800" i="1" dirty="0" smtClean="0"/>
              <a:t>&gt;  &lt;</a:t>
            </a:r>
            <a:r>
              <a:rPr lang="en-US" sz="2800" i="1" dirty="0" err="1" smtClean="0"/>
              <a:t>biến</a:t>
            </a:r>
            <a:r>
              <a:rPr lang="en-US" sz="2800" i="1" dirty="0" smtClean="0"/>
              <a:t> ĐT&gt;;</a:t>
            </a:r>
          </a:p>
          <a:p>
            <a:r>
              <a:rPr lang="en-US" sz="2800" i="1" dirty="0" smtClean="0"/>
              <a:t>       </a:t>
            </a:r>
            <a:r>
              <a:rPr lang="en-US" sz="2800" b="1" dirty="0" err="1" smtClean="0"/>
              <a:t>Khởi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tạo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tượng</a:t>
            </a:r>
            <a:endParaRPr lang="en-US" sz="2800" b="1" dirty="0" smtClean="0"/>
          </a:p>
          <a:p>
            <a:pPr>
              <a:buNone/>
            </a:pPr>
            <a:r>
              <a:rPr lang="en-US" sz="2800" i="1" dirty="0" smtClean="0"/>
              <a:t>	&lt;</a:t>
            </a:r>
            <a:r>
              <a:rPr lang="en-US" sz="2800" i="1" dirty="0" err="1" smtClean="0"/>
              <a:t>Kiểu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đối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tượng</a:t>
            </a:r>
            <a:r>
              <a:rPr lang="en-US" sz="2800" i="1" dirty="0" smtClean="0"/>
              <a:t>&gt;  &lt;</a:t>
            </a:r>
            <a:r>
              <a:rPr lang="en-US" sz="2800" i="1" dirty="0" err="1" smtClean="0"/>
              <a:t>biến</a:t>
            </a:r>
            <a:r>
              <a:rPr lang="en-US" sz="2800" i="1" dirty="0" smtClean="0"/>
              <a:t> ĐT&gt; = </a:t>
            </a:r>
            <a:r>
              <a:rPr lang="en-US" sz="2800" b="1" i="1" dirty="0" smtClean="0"/>
              <a:t>new</a:t>
            </a:r>
            <a:r>
              <a:rPr lang="en-US" sz="2800" i="1" dirty="0" smtClean="0"/>
              <a:t> &lt;</a:t>
            </a:r>
            <a:r>
              <a:rPr lang="en-US" sz="2800" i="1" dirty="0" err="1" smtClean="0"/>
              <a:t>Kiểu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đối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tượng</a:t>
            </a:r>
            <a:r>
              <a:rPr lang="en-US" sz="2800" i="1" dirty="0" smtClean="0"/>
              <a:t>&gt;</a:t>
            </a:r>
            <a:r>
              <a:rPr lang="en-US" sz="2800" dirty="0" smtClean="0"/>
              <a:t>;</a:t>
            </a:r>
            <a:endParaRPr lang="en-US" sz="2800" i="1" dirty="0" smtClean="0"/>
          </a:p>
          <a:p>
            <a:r>
              <a:rPr lang="en-US" sz="2800" dirty="0" smtClean="0"/>
              <a:t>       </a:t>
            </a:r>
            <a:r>
              <a:rPr lang="en-US" sz="2800" b="1" dirty="0" err="1" smtClean="0"/>
              <a:t>Truy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xuất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thành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phần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đối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tượng</a:t>
            </a:r>
            <a:endParaRPr lang="en-US" sz="2800" b="1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i="1" dirty="0" smtClean="0"/>
              <a:t>&lt;</a:t>
            </a:r>
            <a:r>
              <a:rPr lang="en-US" sz="2800" i="1" dirty="0" err="1" smtClean="0"/>
              <a:t>biến</a:t>
            </a:r>
            <a:r>
              <a:rPr lang="en-US" sz="2800" i="1" dirty="0" smtClean="0"/>
              <a:t> ĐT&gt;</a:t>
            </a:r>
            <a:r>
              <a:rPr lang="en-US" sz="2800" b="1" i="1" dirty="0" smtClean="0"/>
              <a:t>.</a:t>
            </a:r>
            <a:r>
              <a:rPr lang="en-US" sz="2800" i="1" dirty="0" smtClean="0"/>
              <a:t>&lt;</a:t>
            </a:r>
            <a:r>
              <a:rPr lang="en-US" sz="2800" i="1" dirty="0" err="1" smtClean="0"/>
              <a:t>thuộc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tính</a:t>
            </a:r>
            <a:r>
              <a:rPr lang="en-US" sz="2800" i="1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	 </a:t>
            </a:r>
            <a:r>
              <a:rPr lang="en-US" sz="2800" i="1" dirty="0" smtClean="0"/>
              <a:t>&lt;</a:t>
            </a:r>
            <a:r>
              <a:rPr lang="en-US" sz="2800" i="1" dirty="0" err="1" smtClean="0"/>
              <a:t>biến</a:t>
            </a:r>
            <a:r>
              <a:rPr lang="en-US" sz="2800" i="1" dirty="0" smtClean="0"/>
              <a:t> ĐT&gt;</a:t>
            </a:r>
            <a:r>
              <a:rPr lang="en-US" sz="2800" b="1" i="1" dirty="0" smtClean="0"/>
              <a:t>.</a:t>
            </a:r>
            <a:r>
              <a:rPr lang="en-US" sz="2800" i="1" dirty="0" smtClean="0"/>
              <a:t>&lt;</a:t>
            </a:r>
            <a:r>
              <a:rPr lang="en-US" sz="2800" i="1" dirty="0" err="1" smtClean="0"/>
              <a:t>phương</a:t>
            </a:r>
            <a:r>
              <a:rPr lang="en-US" sz="2800" i="1" dirty="0" smtClean="0"/>
              <a:t> </a:t>
            </a:r>
            <a:r>
              <a:rPr lang="en-US" sz="2800" i="1" dirty="0" err="1" smtClean="0"/>
              <a:t>thức</a:t>
            </a:r>
            <a:r>
              <a:rPr lang="en-US" sz="2800" i="1" dirty="0" smtClean="0"/>
              <a:t>&gt;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80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447800"/>
            <a:ext cx="7499350" cy="762000"/>
          </a:xfrm>
        </p:spPr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" name="Group 103"/>
          <p:cNvGraphicFramePr>
            <a:graphicFrameLocks noGrp="1"/>
          </p:cNvGraphicFramePr>
          <p:nvPr/>
        </p:nvGraphicFramePr>
        <p:xfrm>
          <a:off x="1828800" y="2286000"/>
          <a:ext cx="5791200" cy="312420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tử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nghĩa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Cộng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Trừ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*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Nhân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Chia nguyên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%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Chia dư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++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Tăng 1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--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Giảm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447800"/>
            <a:ext cx="7499350" cy="914400"/>
          </a:xfrm>
        </p:spPr>
        <p:txBody>
          <a:bodyPr/>
          <a:lstStyle/>
          <a:p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bit</a:t>
            </a:r>
            <a:endParaRPr lang="en-US" dirty="0"/>
          </a:p>
        </p:txBody>
      </p:sp>
      <p:graphicFrame>
        <p:nvGraphicFramePr>
          <p:cNvPr id="6" name="Group 110"/>
          <p:cNvGraphicFramePr>
            <a:graphicFrameLocks noGrp="1"/>
          </p:cNvGraphicFramePr>
          <p:nvPr/>
        </p:nvGraphicFramePr>
        <p:xfrm>
          <a:off x="1981200" y="2438400"/>
          <a:ext cx="5715000" cy="3048002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 tử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nghĩa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^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XOR 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&lt;&lt;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Dịch trái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&gt;&gt;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Dịch phải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~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Bù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bit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35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447800"/>
            <a:ext cx="7499350" cy="685800"/>
          </a:xfrm>
        </p:spPr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logic</a:t>
            </a:r>
            <a:endParaRPr lang="en-US" dirty="0"/>
          </a:p>
        </p:txBody>
      </p:sp>
      <p:graphicFrame>
        <p:nvGraphicFramePr>
          <p:cNvPr id="6" name="Group 127"/>
          <p:cNvGraphicFramePr>
            <a:graphicFrameLocks noGrp="1"/>
          </p:cNvGraphicFramePr>
          <p:nvPr/>
        </p:nvGraphicFramePr>
        <p:xfrm>
          <a:off x="1752600" y="2133600"/>
          <a:ext cx="6705600" cy="4114804"/>
        </p:xfrm>
        <a:graphic>
          <a:graphicData uri="http://schemas.openxmlformats.org/drawingml/2006/table">
            <a:tbl>
              <a:tblPr/>
              <a:tblGrid>
                <a:gridCol w="172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Toán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tử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Ý nghĩa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=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bằng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!=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khác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lớn hơn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nhỏ hơn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&gt;=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lớn hơn hay bằng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&lt;=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So sánh nhỏ hơn hay bằng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||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OR (biểu thức logic)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&amp;&amp;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AND (biểu thức logic)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(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biểu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thức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logic)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6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35100" y="1447800"/>
            <a:ext cx="7499350" cy="838200"/>
          </a:xfrm>
        </p:spPr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endParaRPr lang="en-US" dirty="0"/>
          </a:p>
        </p:txBody>
      </p:sp>
      <p:graphicFrame>
        <p:nvGraphicFramePr>
          <p:cNvPr id="6" name="Group 187"/>
          <p:cNvGraphicFramePr>
            <a:graphicFrameLocks noGrp="1"/>
          </p:cNvGraphicFramePr>
          <p:nvPr/>
        </p:nvGraphicFramePr>
        <p:xfrm>
          <a:off x="1828800" y="2514600"/>
          <a:ext cx="6096000" cy="3111500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Toán tử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C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Ví dụ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C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Ý nghĩa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C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 = 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gán a = b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+=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a += 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a = a + 5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-=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b -= 10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b = b – 10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*=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c *= 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c = c * 3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/=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d /= 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d = d/2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%=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e %= 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e = e % 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38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pPr>
              <a:defRPr/>
            </a:pPr>
            <a:r>
              <a:rPr lang="en-US" sz="2800" i="1" dirty="0" smtClean="0"/>
              <a:t> </a:t>
            </a:r>
            <a:r>
              <a:rPr lang="en-US" sz="2800" b="1" dirty="0" err="1" smtClean="0"/>
              <a:t>Toán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tử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điều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kiện</a:t>
            </a:r>
            <a:endParaRPr lang="en-US" sz="2800" b="1" dirty="0" smtClean="0"/>
          </a:p>
          <a:p>
            <a:pPr>
              <a:buNone/>
              <a:defRPr/>
            </a:pPr>
            <a:r>
              <a:rPr lang="en-US" sz="24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Cú</a:t>
            </a:r>
            <a:r>
              <a:rPr 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pháp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 &lt;</a:t>
            </a:r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điều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kiện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 ? &lt;</a:t>
            </a:r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biểu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thức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1&gt; : &lt; </a:t>
            </a:r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biểu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thức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2&gt;</a:t>
            </a:r>
            <a:r>
              <a:rPr lang="en-US" sz="2400" dirty="0" smtClean="0"/>
              <a:t> </a:t>
            </a:r>
          </a:p>
          <a:p>
            <a:pPr>
              <a:defRPr/>
            </a:pPr>
            <a:r>
              <a:rPr lang="en-US" dirty="0" smtClean="0"/>
              <a:t>	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</a:t>
            </a:r>
            <a:r>
              <a:rPr lang="en-US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dụ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</a:p>
          <a:p>
            <a:pPr lvl="3">
              <a:defRPr/>
            </a:pP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x = 10;</a:t>
            </a:r>
          </a:p>
          <a:p>
            <a:pPr lvl="3">
              <a:defRPr/>
            </a:pP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y = 20;</a:t>
            </a:r>
          </a:p>
          <a:p>
            <a:pPr lvl="3">
              <a:defRPr/>
            </a:pP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Z = (x&lt;y) ? 30 : 40;</a:t>
            </a:r>
          </a:p>
          <a:p>
            <a:pPr lvl="3"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//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Kết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quả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z = 30 do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biểu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thức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(x &lt; y)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là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đúng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8001000" cy="4800600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err="1" smtClean="0"/>
              <a:t>Biến</a:t>
            </a:r>
            <a:r>
              <a:rPr lang="en-US" smtClean="0"/>
              <a:t> &amp; </a:t>
            </a:r>
            <a:r>
              <a:rPr lang="en-US" dirty="0" err="1" smtClean="0"/>
              <a:t>Hằng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(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,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)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(</a:t>
            </a:r>
            <a:r>
              <a:rPr lang="en-US" dirty="0" err="1" smtClean="0"/>
              <a:t>chọn</a:t>
            </a:r>
            <a:r>
              <a:rPr lang="en-US" dirty="0" smtClean="0"/>
              <a:t>, </a:t>
            </a:r>
            <a:r>
              <a:rPr lang="en-US" dirty="0" err="1" smtClean="0"/>
              <a:t>rẽ</a:t>
            </a:r>
            <a:r>
              <a:rPr lang="en-US" dirty="0" smtClean="0"/>
              <a:t> </a:t>
            </a:r>
            <a:r>
              <a:rPr lang="en-US" dirty="0" err="1" smtClean="0"/>
              <a:t>nhánh</a:t>
            </a:r>
            <a:r>
              <a:rPr lang="en-US" dirty="0" smtClean="0"/>
              <a:t>, </a:t>
            </a:r>
            <a:r>
              <a:rPr lang="en-US" dirty="0" err="1" smtClean="0"/>
              <a:t>lặp</a:t>
            </a:r>
            <a:r>
              <a:rPr lang="en-US" dirty="0" smtClean="0"/>
              <a:t>)</a:t>
            </a:r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396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sz="2800" i="1" dirty="0" smtClean="0"/>
              <a:t> </a:t>
            </a:r>
            <a:r>
              <a:rPr lang="en-US" sz="2800" b="1" dirty="0" err="1" smtClean="0"/>
              <a:t>Cấu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trúc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if … else</a:t>
            </a:r>
          </a:p>
          <a:p>
            <a:pPr lvl="1">
              <a:defRPr/>
            </a:pP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Dạng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1: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if (&lt;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điều_kiện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&gt;) {	</a:t>
            </a:r>
          </a:p>
          <a:p>
            <a:pPr lvl="1"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khối_lệnh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&gt;;</a:t>
            </a:r>
          </a:p>
          <a:p>
            <a:pPr lvl="1"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}</a:t>
            </a:r>
            <a:endParaRPr lang="en-US" b="1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defRPr/>
            </a:pPr>
            <a:r>
              <a:rPr lang="en-US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Dạng</a:t>
            </a:r>
            <a:r>
              <a:rPr 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2:	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if (&lt;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điều_kiện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&gt;)  {	</a:t>
            </a:r>
          </a:p>
          <a:p>
            <a:pPr lvl="1"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khối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_lệnh1&gt;;</a:t>
            </a:r>
          </a:p>
          <a:p>
            <a:pPr lvl="1"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}</a:t>
            </a:r>
          </a:p>
          <a:p>
            <a:pPr lvl="1"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else {	</a:t>
            </a:r>
          </a:p>
          <a:p>
            <a:pPr lvl="1"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khối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_lệnh2&gt;; </a:t>
            </a:r>
          </a:p>
          <a:p>
            <a:pPr lvl="1"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•"/>
              <a:defRPr/>
            </a:pPr>
            <a:r>
              <a:rPr lang="en-US" sz="2800" i="1" dirty="0" smtClean="0"/>
              <a:t> </a:t>
            </a:r>
            <a:r>
              <a:rPr lang="en-US" sz="2800" b="1" dirty="0" err="1" smtClean="0"/>
              <a:t>Cấu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trúc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switch … case</a:t>
            </a:r>
          </a:p>
          <a:p>
            <a:pPr lvl="2">
              <a:lnSpc>
                <a:spcPct val="75000"/>
              </a:lnSpc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switch (&lt;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biến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&gt;)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{	case &lt;giátrị_1&gt;:  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&lt;khối_lệnh_1&gt;;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break;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….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case &lt;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giátrị_n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&gt;:  		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khối_lệnh_n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&gt;;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break;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default:  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khối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lệnh</a:t>
            </a: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default&gt;;</a:t>
            </a:r>
          </a:p>
          <a:p>
            <a:pPr lvl="2">
              <a:lnSpc>
                <a:spcPct val="75000"/>
              </a:lnSpc>
              <a:buNone/>
              <a:defRPr/>
            </a:pPr>
            <a:r>
              <a:rPr 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447800"/>
            <a:ext cx="7943850" cy="4800600"/>
          </a:xfrm>
        </p:spPr>
        <p:txBody>
          <a:bodyPr>
            <a:normAutofit fontScale="92500"/>
          </a:bodyPr>
          <a:lstStyle/>
          <a:p>
            <a:pPr>
              <a:buFontTx/>
              <a:buChar char="•"/>
              <a:defRPr/>
            </a:pPr>
            <a:r>
              <a:rPr lang="en-US" sz="2300" i="1" dirty="0" smtClean="0"/>
              <a:t> </a:t>
            </a:r>
            <a:r>
              <a:rPr lang="en-US" sz="2300" b="1" dirty="0" err="1" smtClean="0"/>
              <a:t>Cấu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trúc</a:t>
            </a:r>
            <a:r>
              <a:rPr lang="en-US" sz="2300" b="1" dirty="0" smtClean="0"/>
              <a:t> </a:t>
            </a:r>
            <a:r>
              <a:rPr lang="en-US" sz="2300" b="1" dirty="0" err="1" smtClean="0"/>
              <a:t>lặp</a:t>
            </a:r>
            <a:r>
              <a:rPr lang="en-US" sz="2300" b="1" dirty="0" smtClean="0"/>
              <a:t> </a:t>
            </a:r>
          </a:p>
          <a:p>
            <a:pPr lvl="1">
              <a:buFontTx/>
              <a:buChar char="•"/>
              <a:defRPr/>
            </a:pPr>
            <a:r>
              <a:rPr lang="en-US" sz="23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Dạng</a:t>
            </a:r>
            <a:r>
              <a:rPr lang="en-US" sz="23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1:		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while (&lt;</a:t>
            </a:r>
            <a:r>
              <a:rPr lang="en-US" sz="23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điều_kiện_lặp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&gt;) {	</a:t>
            </a:r>
          </a:p>
          <a:p>
            <a:pPr lvl="4">
              <a:buNone/>
              <a:defRPr/>
            </a:pP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&lt;</a:t>
            </a:r>
            <a:r>
              <a:rPr lang="en-US" sz="23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khối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_</a:t>
            </a:r>
            <a:r>
              <a:rPr lang="en-US" sz="23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lệnh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&gt;;</a:t>
            </a:r>
          </a:p>
          <a:p>
            <a:pPr lvl="4">
              <a:buNone/>
              <a:defRPr/>
            </a:pP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}</a:t>
            </a:r>
          </a:p>
          <a:p>
            <a:pPr lvl="1">
              <a:lnSpc>
                <a:spcPct val="150000"/>
              </a:lnSpc>
              <a:buFontTx/>
              <a:buChar char="•"/>
              <a:defRPr/>
            </a:pPr>
            <a:r>
              <a:rPr lang="en-US" sz="23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Dạng</a:t>
            </a:r>
            <a:r>
              <a:rPr lang="en-US" sz="23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2:</a:t>
            </a:r>
            <a:r>
              <a:rPr lang="en-US" sz="23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do {	</a:t>
            </a:r>
          </a:p>
          <a:p>
            <a:pPr lvl="2">
              <a:buNone/>
              <a:defRPr/>
            </a:pP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	&lt;</a:t>
            </a:r>
            <a:r>
              <a:rPr lang="en-US" sz="23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khối_lệnh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&gt;;</a:t>
            </a:r>
          </a:p>
          <a:p>
            <a:pPr lvl="2">
              <a:buNone/>
              <a:defRPr/>
            </a:pP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} while (</a:t>
            </a:r>
            <a:r>
              <a:rPr lang="en-US" sz="23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điều_kiện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en-US" sz="2300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;</a:t>
            </a:r>
            <a:endParaRPr lang="en-US" sz="2300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150000"/>
              </a:lnSpc>
              <a:buFontTx/>
              <a:buChar char="•"/>
              <a:defRPr/>
            </a:pPr>
            <a:r>
              <a:rPr lang="en-US" sz="23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3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Dạng</a:t>
            </a:r>
            <a:r>
              <a:rPr lang="en-US" sz="23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3: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for (</a:t>
            </a:r>
            <a:r>
              <a:rPr lang="en-US" sz="23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khởi_tạo_biến_đếm;đk_lặp;tăng_biến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) {				&lt;</a:t>
            </a:r>
            <a:r>
              <a:rPr lang="en-US" sz="23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khối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_</a:t>
            </a:r>
            <a:r>
              <a:rPr lang="en-US" sz="23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lệnh</a:t>
            </a: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&gt;;</a:t>
            </a:r>
          </a:p>
          <a:p>
            <a:pPr lvl="1">
              <a:buNone/>
              <a:defRPr/>
            </a:pPr>
            <a:r>
              <a:rPr lang="en-US" sz="23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	}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800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66800" y="1447800"/>
            <a:ext cx="7867650" cy="4800600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  <a:defRPr/>
            </a:pPr>
            <a:r>
              <a:rPr lang="en-US" sz="2800" i="1" dirty="0" smtClean="0"/>
              <a:t> </a:t>
            </a:r>
            <a:r>
              <a:rPr lang="en-US" sz="2800" b="1" dirty="0" err="1" smtClean="0"/>
              <a:t>Cấu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trúc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lệnh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nhảy</a:t>
            </a:r>
            <a:r>
              <a:rPr lang="en-US" sz="2800" b="1" dirty="0" smtClean="0"/>
              <a:t> jump: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(label)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b="1" i="1" dirty="0" smtClean="0"/>
              <a:t>break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i="1" dirty="0" smtClean="0"/>
              <a:t>continue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b="1" i="1" dirty="0" err="1" smtClean="0"/>
              <a:t>goto</a:t>
            </a:r>
            <a:r>
              <a:rPr lang="en-US" b="1" i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trong</a:t>
            </a:r>
            <a:r>
              <a:rPr lang="en-US" dirty="0" smtClean="0"/>
              <a:t> C).</a:t>
            </a:r>
            <a:endParaRPr lang="en-US" sz="2800" dirty="0" smtClean="0"/>
          </a:p>
          <a:p>
            <a:pPr>
              <a:defRPr/>
            </a:pPr>
            <a:r>
              <a:rPr lang="da-DK" b="1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Ví dụ:</a:t>
            </a:r>
            <a:endParaRPr lang="da-DK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>
              <a:lnSpc>
                <a:spcPct val="75000"/>
              </a:lnSpc>
              <a:buNone/>
              <a:defRPr/>
            </a:pPr>
            <a:r>
              <a:rPr lang="da-DK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label: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da-DK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for (…) {	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da-DK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for (…) 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{	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if (&lt;</a:t>
            </a:r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biểu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thức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điều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sz="2400" i="1" dirty="0" err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kiện</a:t>
            </a: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&gt;)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break label;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else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continue label;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}</a:t>
            </a:r>
          </a:p>
          <a:p>
            <a:pPr lvl="1">
              <a:lnSpc>
                <a:spcPct val="75000"/>
              </a:lnSpc>
              <a:buNone/>
              <a:defRPr/>
            </a:pPr>
            <a:r>
              <a:rPr lang="en-US" sz="2400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6" name="Group 148"/>
          <p:cNvGraphicFramePr>
            <a:graphicFrameLocks noGrp="1"/>
          </p:cNvGraphicFramePr>
          <p:nvPr>
            <p:extLst/>
          </p:nvPr>
        </p:nvGraphicFramePr>
        <p:xfrm>
          <a:off x="1447800" y="1524002"/>
          <a:ext cx="7162800" cy="4267200"/>
        </p:xfrm>
        <a:graphic>
          <a:graphicData uri="http://schemas.openxmlformats.org/drawingml/2006/table">
            <a:tbl>
              <a:tblPr/>
              <a:tblGrid>
                <a:gridCol w="1734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84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 type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Wrapper Class (java.lang.*)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Ghi chú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Boolean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Gói (package): chứa nhóm nhiều class.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Ngoài các Wrapper Class, gói java.lang còn cung cấp các lớp nền tảng cho việc thiết kế ngôn ngữ java như: String, Math, …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Character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Integer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3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Float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Double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</a:endParaRP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72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838200"/>
            <a:ext cx="7499350" cy="4800600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rgbClr val="E478DC"/>
              </a:solidFill>
            </a:endParaRPr>
          </a:p>
          <a:p>
            <a:pPr algn="ctr">
              <a:buNone/>
            </a:pPr>
            <a:endParaRPr lang="en-US" sz="4400" dirty="0" smtClean="0">
              <a:solidFill>
                <a:srgbClr val="E478DC"/>
              </a:solidFill>
            </a:endParaRPr>
          </a:p>
          <a:p>
            <a:pPr algn="ctr">
              <a:buNone/>
            </a:pPr>
            <a:r>
              <a:rPr lang="en-US" sz="6000" dirty="0" smtClean="0">
                <a:solidFill>
                  <a:schemeClr val="accent1"/>
                </a:solidFill>
              </a:rPr>
              <a:t>Q/A</a:t>
            </a:r>
            <a:endParaRPr 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6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7162800" cy="4593563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Tx/>
              <a:buChar char="•"/>
            </a:pPr>
            <a:r>
              <a:rPr lang="en-US" sz="2000" smtClean="0"/>
              <a:t>Biến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vùng</a:t>
            </a:r>
            <a:r>
              <a:rPr lang="en-US" sz="2000" dirty="0" smtClean="0"/>
              <a:t> </a:t>
            </a:r>
            <a:r>
              <a:rPr lang="en-US" sz="2000" dirty="0" err="1" smtClean="0"/>
              <a:t>nhớ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endParaRPr lang="en-US" sz="2000" dirty="0" smtClean="0"/>
          </a:p>
          <a:p>
            <a:pPr algn="just" eaLnBrk="1" hangingPunct="1">
              <a:buFontTx/>
              <a:buChar char="•"/>
            </a:pPr>
            <a:r>
              <a:rPr lang="en-US" sz="2000" smtClean="0"/>
              <a:t>Mỗi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gắn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1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1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duy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endParaRPr lang="en-US" sz="2000" dirty="0" smtClean="0"/>
          </a:p>
          <a:p>
            <a:pPr algn="just" eaLnBrk="1" hangingPunct="1">
              <a:buFontTx/>
              <a:buChar char="•"/>
            </a:pPr>
            <a:r>
              <a:rPr lang="en-US" sz="2000" smtClean="0"/>
              <a:t>Tên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biệt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hoa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chữ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.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1 </a:t>
            </a:r>
            <a:r>
              <a:rPr lang="en-US" sz="2000" dirty="0" err="1" smtClean="0"/>
              <a:t>dấu</a:t>
            </a:r>
            <a:r>
              <a:rPr lang="en-US" sz="2000" dirty="0" smtClean="0"/>
              <a:t> _, $, hay 1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,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bắt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1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eaLnBrk="1" hangingPunct="1">
              <a:spcBef>
                <a:spcPct val="0"/>
              </a:spcBef>
            </a:pPr>
            <a:r>
              <a:rPr lang="en-US" sz="2000" b="1" dirty="0" err="1" smtClean="0"/>
              <a:t>Khai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báo</a:t>
            </a:r>
            <a:endParaRPr lang="en-US" sz="2000" b="1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&gt; &lt;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&gt;;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&gt; &lt;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&gt; = &lt;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&gt;;</a:t>
            </a:r>
          </a:p>
          <a:p>
            <a:pPr eaLnBrk="1" hangingPunct="1">
              <a:spcBef>
                <a:spcPct val="0"/>
              </a:spcBef>
            </a:pPr>
            <a:r>
              <a:rPr lang="en-US" sz="2000" b="1" dirty="0" err="1" smtClean="0"/>
              <a:t>Gán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giá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trị</a:t>
            </a:r>
            <a:endParaRPr lang="en-US" sz="2000" b="1" dirty="0" smtClean="0"/>
          </a:p>
          <a:p>
            <a:pPr eaLnBrk="1" hangingPunct="1">
              <a:spcBef>
                <a:spcPct val="0"/>
              </a:spcBef>
              <a:buNone/>
            </a:pPr>
            <a:r>
              <a:rPr lang="en-US" sz="2000" dirty="0" smtClean="0"/>
              <a:t>	&lt;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&gt; = &lt;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&gt;;</a:t>
            </a:r>
          </a:p>
          <a:p>
            <a:pPr eaLnBrk="1" hangingPunct="1">
              <a:spcBef>
                <a:spcPct val="0"/>
              </a:spcBef>
            </a:pP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r>
              <a:rPr lang="en-US" sz="2000" b="1" dirty="0" err="1" smtClean="0"/>
              <a:t>Lưu</a:t>
            </a:r>
            <a:r>
              <a:rPr lang="en-US" sz="2000" b="1" dirty="0" smtClean="0"/>
              <a:t> ý</a:t>
            </a:r>
            <a:r>
              <a:rPr lang="en-US" sz="2000" dirty="0" smtClean="0"/>
              <a:t>: </a:t>
            </a:r>
            <a:r>
              <a:rPr lang="en-US" sz="2000" dirty="0" err="1" smtClean="0"/>
              <a:t>trong</a:t>
            </a:r>
            <a:r>
              <a:rPr lang="en-US" sz="2000" dirty="0" smtClean="0"/>
              <a:t> java </a:t>
            </a: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lúc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khởi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thì</a:t>
            </a:r>
            <a:r>
              <a:rPr lang="en-US" sz="2000" dirty="0" smtClean="0"/>
              <a:t> </a:t>
            </a:r>
            <a:r>
              <a:rPr lang="en-US" sz="2000" dirty="0" err="1" smtClean="0"/>
              <a:t>nó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nhận</a:t>
            </a:r>
            <a:r>
              <a:rPr lang="en-US" sz="2000" dirty="0" smtClean="0"/>
              <a:t> 1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mặc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.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1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mặc</a:t>
            </a:r>
            <a:r>
              <a:rPr lang="en-US" sz="2000" dirty="0" smtClean="0"/>
              <a:t> </a:t>
            </a:r>
            <a:r>
              <a:rPr lang="en-US" sz="2000" dirty="0" err="1" smtClean="0"/>
              <a:t>định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50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Hằng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bất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endParaRPr lang="en-US" sz="2000" dirty="0" smtClean="0"/>
          </a:p>
          <a:p>
            <a:pPr algn="just" eaLnBrk="1" hangingPunct="1"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qui </a:t>
            </a:r>
            <a:r>
              <a:rPr lang="en-US" sz="2000" dirty="0" err="1" smtClean="0"/>
              <a:t>ước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tên</a:t>
            </a:r>
            <a:r>
              <a:rPr lang="en-US" sz="2000" dirty="0" smtClean="0"/>
              <a:t> </a:t>
            </a:r>
            <a:r>
              <a:rPr lang="en-US" sz="2000" dirty="0" err="1" smtClean="0"/>
              <a:t>biến</a:t>
            </a:r>
            <a:endParaRPr lang="en-US" sz="2000" dirty="0" smtClean="0"/>
          </a:p>
          <a:p>
            <a:pPr algn="just" eaLnBrk="1" hangingPunct="1"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</a:t>
            </a:r>
            <a:r>
              <a:rPr lang="en-US" sz="2000" b="1" dirty="0" smtClean="0"/>
              <a:t>final,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vĩ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đối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hằng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(l, L, d, D, f, F)</a:t>
            </a:r>
          </a:p>
          <a:p>
            <a:pPr algn="just" eaLnBrk="1" hangingPunct="1"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</a:t>
            </a:r>
          </a:p>
          <a:p>
            <a:pPr algn="just" eaLnBrk="1" hangingPunct="1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final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x = 10; //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hằng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nguyên</a:t>
            </a:r>
            <a:r>
              <a:rPr lang="en-US" sz="2000" dirty="0" smtClean="0"/>
              <a:t> x = 10</a:t>
            </a:r>
          </a:p>
          <a:p>
            <a:pPr algn="just" eaLnBrk="1" hangingPunct="1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final</a:t>
            </a:r>
            <a:r>
              <a:rPr lang="en-US" sz="2000" dirty="0" smtClean="0"/>
              <a:t> long y = 20L; //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báo</a:t>
            </a:r>
            <a:r>
              <a:rPr lang="en-US" sz="2000" dirty="0" smtClean="0"/>
              <a:t> </a:t>
            </a:r>
            <a:r>
              <a:rPr lang="en-US" sz="2000" dirty="0" err="1" smtClean="0"/>
              <a:t>hằng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long y = 20</a:t>
            </a:r>
          </a:p>
          <a:p>
            <a:pPr algn="just" eaLnBrk="1" hangingPunct="1"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Hằng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: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cặp</a:t>
            </a:r>
            <a:r>
              <a:rPr lang="en-US" sz="2000" dirty="0" smtClean="0"/>
              <a:t> </a:t>
            </a:r>
            <a:r>
              <a:rPr lang="en-US" sz="2000" dirty="0" err="1" smtClean="0"/>
              <a:t>nháy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‘’</a:t>
            </a:r>
          </a:p>
          <a:p>
            <a:pPr algn="just" eaLnBrk="1" hangingPunct="1">
              <a:buFontTx/>
              <a:buChar char="•"/>
            </a:pPr>
            <a:r>
              <a:rPr lang="en-US" sz="2000" dirty="0" smtClean="0"/>
              <a:t> </a:t>
            </a:r>
            <a:r>
              <a:rPr lang="en-US" sz="2000" dirty="0" err="1" smtClean="0"/>
              <a:t>Hằng</a:t>
            </a:r>
            <a:r>
              <a:rPr lang="en-US" sz="2000" dirty="0" smtClean="0"/>
              <a:t> </a:t>
            </a:r>
            <a:r>
              <a:rPr lang="en-US" sz="2000" dirty="0" err="1" smtClean="0"/>
              <a:t>chuỗi</a:t>
            </a:r>
            <a:r>
              <a:rPr lang="en-US" sz="2000" dirty="0" smtClean="0"/>
              <a:t>: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dãy</a:t>
            </a:r>
            <a:r>
              <a:rPr lang="en-US" sz="2000" dirty="0" smtClean="0"/>
              <a:t>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cặp</a:t>
            </a:r>
            <a:r>
              <a:rPr lang="en-US" sz="2000" dirty="0" smtClean="0"/>
              <a:t> </a:t>
            </a:r>
            <a:r>
              <a:rPr lang="en-US" sz="2000" dirty="0" err="1" smtClean="0"/>
              <a:t>nháy</a:t>
            </a:r>
            <a:r>
              <a:rPr lang="en-US" sz="2000" dirty="0" smtClean="0"/>
              <a:t> </a:t>
            </a:r>
            <a:r>
              <a:rPr lang="en-US" sz="2000" dirty="0" err="1" smtClean="0"/>
              <a:t>đôi</a:t>
            </a:r>
            <a:r>
              <a:rPr lang="en-US" sz="2000" dirty="0" smtClean="0"/>
              <a:t> “”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65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6" name="Group 71"/>
          <p:cNvGraphicFramePr>
            <a:graphicFrameLocks noGrp="1"/>
          </p:cNvGraphicFramePr>
          <p:nvPr>
            <p:extLst/>
          </p:nvPr>
        </p:nvGraphicFramePr>
        <p:xfrm>
          <a:off x="609599" y="1469363"/>
          <a:ext cx="6347713" cy="4572000"/>
        </p:xfrm>
        <a:graphic>
          <a:graphicData uri="http://schemas.openxmlformats.org/drawingml/2006/table">
            <a:tbl>
              <a:tblPr/>
              <a:tblGrid>
                <a:gridCol w="1667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Ký tự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C5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Ý nghĩa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5C5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\b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Xóa lùi (BackSpace)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Tab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Xuống hàng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\r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Dấu enter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\”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Nháy kép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Nháy đơn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\\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\f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Đẩy trang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\uxxxx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Ký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tự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unicode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7715250" cy="4800600"/>
          </a:xfrm>
        </p:spPr>
        <p:txBody>
          <a:bodyPr/>
          <a:lstStyle/>
          <a:p>
            <a:pPr algn="just"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(primitive data type)</a:t>
            </a:r>
          </a:p>
          <a:p>
            <a:pPr algn="just" eaLnBrk="1" hangingPunct="1">
              <a:buFontTx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(reference data type)</a:t>
            </a:r>
          </a:p>
        </p:txBody>
      </p:sp>
    </p:spTree>
    <p:extLst>
      <p:ext uri="{BB962C8B-B14F-4D97-AF65-F5344CB8AC3E}">
        <p14:creationId xmlns:p14="http://schemas.microsoft.com/office/powerpoint/2010/main" val="33315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371600" y="1447800"/>
            <a:ext cx="7543907" cy="4241800"/>
            <a:chOff x="480" y="672"/>
            <a:chExt cx="5095" cy="2816"/>
          </a:xfrm>
        </p:grpSpPr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210" y="672"/>
              <a:ext cx="939" cy="3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cơ sở</a:t>
              </a:r>
              <a:endParaRPr lang="en-US" b="1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92" y="1153"/>
              <a:ext cx="31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667" y="976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992" y="116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058" y="116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4189" y="1166"/>
              <a:ext cx="0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80" y="1353"/>
              <a:ext cx="1070" cy="2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luận lý</a:t>
              </a:r>
              <a:endParaRPr lang="en-US" b="1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535" y="2180"/>
              <a:ext cx="762" cy="27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boolean</a:t>
              </a:r>
              <a:endParaRPr lang="en-US" b="1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885" y="1353"/>
              <a:ext cx="709" cy="2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số</a:t>
              </a:r>
              <a:endParaRPr lang="en-US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971" y="2000"/>
              <a:ext cx="1066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nguyên</a:t>
              </a:r>
              <a:endParaRPr lang="en-US" b="1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494" y="2000"/>
              <a:ext cx="762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thực</a:t>
              </a:r>
              <a:endParaRPr lang="en-US" b="1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1612" y="1345"/>
              <a:ext cx="957" cy="2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Kiểu ký tự</a:t>
              </a:r>
              <a:endParaRPr lang="en-US" b="1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189" y="1630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428" y="1819"/>
              <a:ext cx="137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428" y="181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799" y="1819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1601" y="2180"/>
              <a:ext cx="762" cy="27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char</a:t>
              </a:r>
              <a:endParaRPr lang="en-US" b="1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2058" y="1638"/>
              <a:ext cx="0" cy="5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1753" y="3208"/>
              <a:ext cx="464" cy="26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byte</a:t>
              </a:r>
              <a:endParaRPr lang="en-US" b="1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2363" y="3208"/>
              <a:ext cx="449" cy="26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short</a:t>
              </a:r>
              <a:endParaRPr lang="en-US" b="1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2972" y="3208"/>
              <a:ext cx="404" cy="26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int</a:t>
              </a:r>
              <a:endParaRPr lang="en-US" b="1"/>
            </a:p>
          </p:txBody>
        </p:sp>
        <p:sp>
          <p:nvSpPr>
            <p:cNvPr id="28" name="Text Box 28"/>
            <p:cNvSpPr txBox="1">
              <a:spLocks noChangeArrowheads="1"/>
            </p:cNvSpPr>
            <p:nvPr/>
          </p:nvSpPr>
          <p:spPr bwMode="auto">
            <a:xfrm>
              <a:off x="3507" y="3195"/>
              <a:ext cx="443" cy="28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long</a:t>
              </a:r>
              <a:endParaRPr lang="en-US" b="1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418" y="2275"/>
              <a:ext cx="0" cy="7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>
              <a:off x="1906" y="2997"/>
              <a:ext cx="18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1904" y="300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2579" y="300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3210" y="3015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>
              <a:off x="3735" y="300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887" y="2272"/>
              <a:ext cx="0" cy="7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/>
            <p:cNvSpPr>
              <a:spLocks noChangeShapeType="1"/>
            </p:cNvSpPr>
            <p:nvPr/>
          </p:nvSpPr>
          <p:spPr bwMode="auto">
            <a:xfrm>
              <a:off x="4495" y="2997"/>
              <a:ext cx="7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4172" y="3221"/>
              <a:ext cx="594" cy="25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/>
                <a:t>float</a:t>
              </a:r>
              <a:endParaRPr lang="en-US" b="1"/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4897" y="3208"/>
              <a:ext cx="678" cy="28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144" tIns="9144" rIns="9144" bIns="9144"/>
            <a:lstStyle/>
            <a:p>
              <a:r>
                <a:rPr lang="en-US" sz="2200"/>
                <a:t>double</a:t>
              </a:r>
              <a:endParaRPr lang="en-US" sz="2200" b="1"/>
            </a:p>
          </p:txBody>
        </p: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4501" y="3002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/>
            <p:cNvSpPr>
              <a:spLocks noChangeShapeType="1"/>
            </p:cNvSpPr>
            <p:nvPr/>
          </p:nvSpPr>
          <p:spPr bwMode="auto">
            <a:xfrm>
              <a:off x="5253" y="2997"/>
              <a:ext cx="0" cy="1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992" y="1632"/>
              <a:ext cx="0" cy="5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32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42" name="Group 705"/>
          <p:cNvGraphicFramePr>
            <a:graphicFrameLocks noGrp="1"/>
          </p:cNvGraphicFramePr>
          <p:nvPr/>
        </p:nvGraphicFramePr>
        <p:xfrm>
          <a:off x="304800" y="1143000"/>
          <a:ext cx="8610600" cy="5187696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Kiểu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Kích thước (bits)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Giá trị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Giá trị mặc định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1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boolean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[</a:t>
                      </a:r>
                      <a:r>
                        <a:rPr kumimoji="0" lang="en-US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Note: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The representation of a boolean is specific to the Java Virtual Machine on each computer platform.]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true và false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false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char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16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'\u0000' to '\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uFFFF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' </a:t>
                      </a:r>
                      <a:b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(0 to 65535)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null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byte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8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–128 to +127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(–2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to 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– 1)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short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16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–32,768 to +32,767 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(–2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to 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– 1)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int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32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–2,147,483,648 to +2,147,483,647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(–2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31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to 2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– 1)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long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64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–9,223,372,036,854,775,808 to +9,223,372,036,854,775,807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(–263 to 263 – 1)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0l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float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32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1.40129846432481707e–45 to</a:t>
                      </a:r>
                      <a:b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</a:b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3.4028234663852886E+38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0.0f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7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double</a:t>
                      </a:r>
                    </a:p>
                  </a:txBody>
                  <a:tcPr marL="9144" marR="9144" marT="9144" marB="914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64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4.94065645841246544e–324 to 1.7976931348623157E+308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ahoma" pitchFamily="34" charset="0"/>
                        </a:rPr>
                        <a:t> 0.0d</a:t>
                      </a:r>
                    </a:p>
                  </a:txBody>
                  <a:tcPr marL="9144" marR="9144" marT="9144" marB="91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5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 (</a:t>
            </a:r>
            <a:r>
              <a:rPr lang="en-US" dirty="0" err="1" smtClean="0"/>
              <a:t>tt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 smtClean="0"/>
              <a:t>SE114 - Nhập môn ứng dụng di động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964E1B-8DD9-4588-919B-895615E70C9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24529" t="42244" r="7547" b="31354"/>
          <a:stretch>
            <a:fillRect/>
          </a:stretch>
        </p:blipFill>
        <p:spPr bwMode="auto">
          <a:xfrm>
            <a:off x="1522674" y="4558748"/>
            <a:ext cx="7164125" cy="1689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81000" y="1295400"/>
            <a:ext cx="85344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buFontTx/>
              <a:buChar char="•"/>
            </a:pPr>
            <a:r>
              <a:rPr lang="en-US" sz="2800" dirty="0"/>
              <a:t> </a:t>
            </a:r>
            <a:r>
              <a:rPr lang="en-US" sz="2800" b="1" dirty="0" err="1"/>
              <a:t>Chuyển</a:t>
            </a:r>
            <a:r>
              <a:rPr lang="en-US" sz="2800" b="1" dirty="0"/>
              <a:t> </a:t>
            </a:r>
            <a:r>
              <a:rPr lang="en-US" sz="2800" b="1" dirty="0" err="1"/>
              <a:t>đổi</a:t>
            </a:r>
            <a:r>
              <a:rPr lang="en-US" sz="2800" b="1" dirty="0"/>
              <a:t> </a:t>
            </a:r>
            <a:r>
              <a:rPr lang="en-US" sz="2800" b="1" dirty="0" err="1"/>
              <a:t>kiểu</a:t>
            </a:r>
            <a:r>
              <a:rPr lang="en-US" sz="2800" b="1" dirty="0"/>
              <a:t> </a:t>
            </a:r>
            <a:r>
              <a:rPr lang="en-US" sz="2800" b="1" dirty="0" err="1"/>
              <a:t>dữ</a:t>
            </a:r>
            <a:r>
              <a:rPr lang="en-US" sz="2800" b="1" dirty="0"/>
              <a:t> </a:t>
            </a:r>
            <a:r>
              <a:rPr lang="en-US" sz="2800" b="1" dirty="0" err="1"/>
              <a:t>liệu</a:t>
            </a:r>
            <a:r>
              <a:rPr lang="en-US" sz="2800" dirty="0"/>
              <a:t>: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thích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(</a:t>
            </a:r>
            <a:r>
              <a:rPr lang="en-US" sz="2800" dirty="0" err="1"/>
              <a:t>gán</a:t>
            </a:r>
            <a:r>
              <a:rPr lang="en-US" sz="2800" dirty="0"/>
              <a:t>,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,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)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hẹp</a:t>
            </a:r>
            <a:r>
              <a:rPr lang="en-US" sz="2800" dirty="0"/>
              <a:t> (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): </a:t>
            </a:r>
            <a:r>
              <a:rPr lang="en-US" sz="2800" b="1" i="1" dirty="0" err="1"/>
              <a:t>cần</a:t>
            </a:r>
            <a:r>
              <a:rPr lang="en-US" sz="2800" b="1" i="1" dirty="0"/>
              <a:t> </a:t>
            </a:r>
            <a:r>
              <a:rPr lang="en-US" sz="2800" b="1" i="1" dirty="0" err="1"/>
              <a:t>ép</a:t>
            </a:r>
            <a:r>
              <a:rPr lang="en-US" sz="2800" b="1" i="1" dirty="0"/>
              <a:t> </a:t>
            </a:r>
            <a:r>
              <a:rPr lang="en-US" sz="2800" b="1" i="1" dirty="0" err="1"/>
              <a:t>kiểp</a:t>
            </a:r>
            <a:endParaRPr lang="en-US" sz="2800" b="1" i="1" dirty="0"/>
          </a:p>
          <a:p>
            <a:pPr lvl="1" algn="just" eaLnBrk="1" hangingPunct="1">
              <a:buFont typeface="Wingdings" pitchFamily="2" charset="2"/>
              <a:buNone/>
            </a:pPr>
            <a:r>
              <a:rPr lang="en-US" sz="2800" b="1" i="1" dirty="0"/>
              <a:t>	&lt;</a:t>
            </a:r>
            <a:r>
              <a:rPr lang="en-US" sz="2800" b="1" i="1" dirty="0" err="1"/>
              <a:t>tên</a:t>
            </a:r>
            <a:r>
              <a:rPr lang="en-US" sz="2800" b="1" i="1" dirty="0"/>
              <a:t> </a:t>
            </a:r>
            <a:r>
              <a:rPr lang="en-US" sz="2800" b="1" i="1" dirty="0" err="1"/>
              <a:t>biến</a:t>
            </a:r>
            <a:r>
              <a:rPr lang="en-US" sz="2800" b="1" i="1" dirty="0"/>
              <a:t> 2&gt; = (</a:t>
            </a:r>
            <a:r>
              <a:rPr lang="en-US" sz="2800" b="1" i="1" dirty="0" err="1"/>
              <a:t>kiểu</a:t>
            </a:r>
            <a:r>
              <a:rPr lang="en-US" sz="2800" b="1" i="1" dirty="0"/>
              <a:t> </a:t>
            </a:r>
            <a:r>
              <a:rPr lang="en-US" sz="2800" b="1" i="1" dirty="0" err="1"/>
              <a:t>dữ</a:t>
            </a:r>
            <a:r>
              <a:rPr lang="en-US" sz="2800" b="1" i="1" dirty="0"/>
              <a:t> </a:t>
            </a:r>
            <a:r>
              <a:rPr lang="en-US" sz="2800" b="1" i="1" dirty="0" err="1"/>
              <a:t>liệu</a:t>
            </a:r>
            <a:r>
              <a:rPr lang="en-US" sz="2800" b="1" i="1" dirty="0"/>
              <a:t>) &lt;</a:t>
            </a:r>
            <a:r>
              <a:rPr lang="en-US" sz="2800" b="1" i="1" dirty="0" err="1"/>
              <a:t>tên</a:t>
            </a:r>
            <a:r>
              <a:rPr lang="en-US" sz="2800" b="1" i="1" dirty="0"/>
              <a:t> </a:t>
            </a:r>
            <a:r>
              <a:rPr lang="en-US" sz="2800" b="1" i="1" dirty="0" err="1"/>
              <a:t>biến</a:t>
            </a:r>
            <a:r>
              <a:rPr lang="en-US" sz="2800" b="1" i="1" dirty="0"/>
              <a:t> 1&gt;;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(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): </a:t>
            </a:r>
            <a:r>
              <a:rPr lang="en-US" sz="2800" b="1" i="1" dirty="0" err="1"/>
              <a:t>tự</a:t>
            </a:r>
            <a:r>
              <a:rPr lang="en-US" sz="2800" b="1" i="1" dirty="0"/>
              <a:t> </a:t>
            </a:r>
            <a:r>
              <a:rPr lang="en-US" sz="2800" b="1" i="1" dirty="0" err="1"/>
              <a:t>động</a:t>
            </a:r>
            <a:r>
              <a:rPr lang="en-US" sz="2800" b="1" i="1" dirty="0"/>
              <a:t> </a:t>
            </a:r>
            <a:r>
              <a:rPr lang="en-US" sz="2800" b="1" i="1" dirty="0" err="1"/>
              <a:t>chuyển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64708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939</TotalTime>
  <Words>1236</Words>
  <Application>Microsoft Office PowerPoint</Application>
  <PresentationFormat>On-screen Show (4:3)</PresentationFormat>
  <Paragraphs>362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Symbol</vt:lpstr>
      <vt:lpstr>Tahoma</vt:lpstr>
      <vt:lpstr>Times New Roman</vt:lpstr>
      <vt:lpstr>Trebuchet MS</vt:lpstr>
      <vt:lpstr>Wingdings</vt:lpstr>
      <vt:lpstr>Wingdings 3</vt:lpstr>
      <vt:lpstr>Facet</vt:lpstr>
      <vt:lpstr>Căn bản về ngôn ngữ  Java</vt:lpstr>
      <vt:lpstr>Nội dung</vt:lpstr>
      <vt:lpstr>Biến</vt:lpstr>
      <vt:lpstr>Hằng</vt:lpstr>
      <vt:lpstr>Hằng ký tự đặc biệt</vt:lpstr>
      <vt:lpstr>Kiểu dữ liệu</vt:lpstr>
      <vt:lpstr>Kiểu dữ liệu cơ sở</vt:lpstr>
      <vt:lpstr>Kiểu dữ liệu cơ sở (tt)</vt:lpstr>
      <vt:lpstr>Kiểu dữ liệu cơ sở (tt)</vt:lpstr>
      <vt:lpstr>Kiểu dữ liệu cơ sở (tt)</vt:lpstr>
      <vt:lpstr>Kiểu dữ liệu cơ sở (tt)</vt:lpstr>
      <vt:lpstr>Kiểu dữ liệu tham chiếu</vt:lpstr>
      <vt:lpstr>Kiểu dữ liệu tham chiếu (tt)</vt:lpstr>
      <vt:lpstr>Kiểu dữ liệu tham chiếu (tt)</vt:lpstr>
      <vt:lpstr>Toán tử, biểu thức</vt:lpstr>
      <vt:lpstr>Toán tử, biểu thức (tt)</vt:lpstr>
      <vt:lpstr>Toán tử, biểu thức (tt)</vt:lpstr>
      <vt:lpstr>Toán tử, biểu thức (tt)</vt:lpstr>
      <vt:lpstr>Toán tử, biểu thức (tt)</vt:lpstr>
      <vt:lpstr>Cấu trúc điều khiển</vt:lpstr>
      <vt:lpstr>Cấu trúc điều khiển (tt)</vt:lpstr>
      <vt:lpstr>Cấu trúc điều khiển (tt)</vt:lpstr>
      <vt:lpstr>Cấu trúc điều khiển (tt)</vt:lpstr>
      <vt:lpstr>Lớp bao kiểu dữ liệu cơ sở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Nguyet Minh</dc:creator>
  <cp:lastModifiedBy>Nguyet Minh Phan</cp:lastModifiedBy>
  <cp:revision>147</cp:revision>
  <dcterms:created xsi:type="dcterms:W3CDTF">2011-12-05T16:57:47Z</dcterms:created>
  <dcterms:modified xsi:type="dcterms:W3CDTF">2017-09-20T00:45:36Z</dcterms:modified>
</cp:coreProperties>
</file>