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C4C38-FF99-4D57-A144-2BCBC34592F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A9A8-1E0C-4E36-AD55-BE48C1ACD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A9A8-1E0C-4E36-AD55-BE48C1ACDF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A9A8-1E0C-4E36-AD55-BE48C1ACDF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CABC-4797-43C4-9AFC-3EEAE588DC2B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4D01-18ED-47A1-94D6-C2DD2D3C711E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3861-6C3A-4744-A9CB-3FEB8FB5F829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18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4E2F-2EE8-49C8-B7E3-FE8327DA1340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BEC-AFE7-4EAF-ABFE-F08FD76B0322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05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6D-0053-41A2-9B69-A3F57035FB14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61EB-B9A4-4FBA-A95E-9AF04811B8C1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98A-97C5-4031-98F6-E8E954E9FC3C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3A29-ACA4-4E9E-8195-E87C1E5AB5F1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E12-F051-453F-A411-FDE9B9BB4BA0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AB0-B22A-4A14-B9F9-CA2B2DA6D5E4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64D8-9B8A-42E2-ABDE-DBC26C47C3CF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75BA-CB3A-42C5-900B-81CBFA7A6C48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44CA-CBF2-475B-8E63-B93E3E528694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EB67-6365-418E-8F30-247963CB2CCC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29B-5CAD-462F-921A-559DA796AED7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E13-17CD-4E2C-858E-A52BAD7AD570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8077200" cy="2209800"/>
          </a:xfrm>
        </p:spPr>
        <p:txBody>
          <a:bodyPr/>
          <a:lstStyle/>
          <a:p>
            <a:pPr algn="ctr"/>
            <a:r>
              <a:rPr lang="en-US" sz="4900" b="1" smtClean="0"/>
              <a:t>Hướng đối tượng trong Java</a:t>
            </a:r>
            <a:endParaRPr lang="en-US" sz="4900" b="1" dirty="0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1066800" y="3581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vi-VN" sz="3200" dirty="0">
                <a:latin typeface="Times New Roman" pitchFamily="18" charset="0"/>
              </a:rPr>
              <a:t>GV: </a:t>
            </a:r>
            <a:r>
              <a:rPr lang="en-US" sz="3200" dirty="0" err="1">
                <a:latin typeface="Times New Roman" pitchFamily="18" charset="0"/>
              </a:rPr>
              <a:t>ThS</a:t>
            </a:r>
            <a:r>
              <a:rPr lang="en-US" sz="3200" dirty="0">
                <a:latin typeface="Times New Roman" pitchFamily="18" charset="0"/>
              </a:rPr>
              <a:t>. </a:t>
            </a:r>
            <a:r>
              <a:rPr lang="vi-VN" sz="3200" dirty="0">
                <a:latin typeface="Times New Roman" pitchFamily="18" charset="0"/>
              </a:rPr>
              <a:t>Phan Nguyệt Minh</a:t>
            </a:r>
          </a:p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vi-VN" sz="3200" smtClean="0">
                <a:solidFill>
                  <a:schemeClr val="accent2"/>
                </a:solidFill>
                <a:latin typeface="Times New Roman" pitchFamily="18" charset="0"/>
              </a:rPr>
              <a:t>minhpn@uit.edu.vn</a:t>
            </a:r>
            <a:endParaRPr lang="vi-VN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14300" y="478483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3200" smtClean="0">
                <a:solidFill>
                  <a:schemeClr val="accent2"/>
                </a:solidFill>
                <a:latin typeface="Times New Roman" pitchFamily="18" charset="0"/>
              </a:rPr>
              <a:t>http://courses.uit.edu.vn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…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// </a:t>
            </a:r>
            <a:r>
              <a:rPr lang="en-US" sz="2400" b="1" i="1" dirty="0" err="1" smtClean="0"/>
              <a:t>Tạo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đối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tượng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mới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thuộc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lớp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Sinhvien</a:t>
            </a:r>
            <a:endParaRPr lang="en-US" sz="2400" b="1" i="1" dirty="0" smtClean="0"/>
          </a:p>
          <a:p>
            <a:pPr>
              <a:lnSpc>
                <a:spcPct val="70000"/>
              </a:lnSpc>
              <a:buNone/>
            </a:pPr>
            <a:r>
              <a:rPr lang="en-US" sz="2400" i="1" dirty="0" err="1" smtClean="0"/>
              <a:t>Sinhvien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sv</a:t>
            </a:r>
            <a:r>
              <a:rPr lang="en-US" sz="2400" i="1" dirty="0" smtClean="0"/>
              <a:t> = new </a:t>
            </a:r>
            <a:r>
              <a:rPr lang="en-US" sz="2400" i="1" dirty="0" err="1" smtClean="0"/>
              <a:t>Sinhvien</a:t>
            </a:r>
            <a:r>
              <a:rPr lang="en-US" sz="2400" i="1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…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// </a:t>
            </a:r>
            <a:r>
              <a:rPr lang="en-US" sz="2400" b="1" i="1" dirty="0" err="1" smtClean="0"/>
              <a:t>Gán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giá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trị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cho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thuộc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tính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của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đối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tượng</a:t>
            </a:r>
            <a:endParaRPr lang="en-US" sz="2400" b="1" i="1" dirty="0" smtClean="0"/>
          </a:p>
          <a:p>
            <a:pPr>
              <a:lnSpc>
                <a:spcPct val="70000"/>
              </a:lnSpc>
              <a:buNone/>
            </a:pPr>
            <a:r>
              <a:rPr lang="en-US" sz="2400" i="1" dirty="0" err="1" smtClean="0"/>
              <a:t>sv.maSv</a:t>
            </a:r>
            <a:r>
              <a:rPr lang="en-US" sz="2400" i="1" dirty="0" smtClean="0"/>
              <a:t> = “TH0601001” ;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err="1" smtClean="0"/>
              <a:t>sv.tenSv</a:t>
            </a:r>
            <a:r>
              <a:rPr lang="en-US" sz="2400" i="1" dirty="0" smtClean="0"/>
              <a:t> = “Nguyen Van A”;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err="1" smtClean="0"/>
              <a:t>sv.tuoi</a:t>
            </a:r>
            <a:r>
              <a:rPr lang="en-US" sz="2400" i="1" dirty="0" smtClean="0"/>
              <a:t> = “20”;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err="1" smtClean="0"/>
              <a:t>sv.dcLienlac</a:t>
            </a:r>
            <a:r>
              <a:rPr lang="en-US" sz="2400" i="1" dirty="0" smtClean="0"/>
              <a:t> = “KP6, </a:t>
            </a:r>
            <a:r>
              <a:rPr lang="en-US" sz="2400" i="1" dirty="0" err="1" smtClean="0"/>
              <a:t>Linh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Trung</a:t>
            </a:r>
            <a:r>
              <a:rPr lang="en-US" sz="2400" i="1" dirty="0" smtClean="0"/>
              <a:t>, Thu </a:t>
            </a:r>
            <a:r>
              <a:rPr lang="en-US" sz="2400" i="1" dirty="0" err="1" smtClean="0"/>
              <a:t>Duc</a:t>
            </a:r>
            <a:r>
              <a:rPr lang="en-US" sz="2400" i="1" dirty="0" smtClean="0"/>
              <a:t>”;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sz="2400" b="1" dirty="0" smtClean="0"/>
              <a:t>…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sz="2400" b="1" i="1" dirty="0" smtClean="0"/>
              <a:t>// </a:t>
            </a:r>
            <a:r>
              <a:rPr lang="en-US" sz="2400" b="1" i="1" dirty="0" err="1" smtClean="0"/>
              <a:t>Gọi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thực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hiện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phương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thức</a:t>
            </a:r>
            <a:endParaRPr lang="en-US" sz="2400" b="1" i="1" dirty="0" smtClean="0"/>
          </a:p>
          <a:p>
            <a:pPr eaLnBrk="1" hangingPunct="1">
              <a:lnSpc>
                <a:spcPct val="70000"/>
              </a:lnSpc>
              <a:buNone/>
            </a:pPr>
            <a:r>
              <a:rPr lang="en-US" sz="2400" i="1" dirty="0" err="1" smtClean="0"/>
              <a:t>sv.xemThongTinSV</a:t>
            </a:r>
            <a:r>
              <a:rPr lang="en-US" sz="2400" i="1" dirty="0" smtClean="0"/>
              <a:t>();</a:t>
            </a:r>
            <a:endParaRPr lang="en-US" sz="2400" b="1" i="1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1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8" y="2160590"/>
            <a:ext cx="7162802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50000"/>
              </a:lnSpc>
              <a:buNone/>
            </a:pPr>
            <a:r>
              <a:rPr lang="en-US" sz="2000" b="1" i="1" dirty="0" err="1" smtClean="0"/>
              <a:t>Ví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dụ</a:t>
            </a:r>
            <a:r>
              <a:rPr lang="en-US" sz="2000" b="1" i="1" dirty="0" smtClean="0"/>
              <a:t> 2: 	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b="1" i="1" dirty="0" smtClean="0"/>
              <a:t>class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 {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b="1" i="1" dirty="0" smtClean="0"/>
              <a:t>	// </a:t>
            </a:r>
            <a:r>
              <a:rPr lang="en-US" sz="2000" b="1" i="1" dirty="0" err="1" smtClean="0"/>
              <a:t>Danh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sách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thuộc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tính</a:t>
            </a:r>
            <a:endParaRPr lang="en-US" sz="2000" b="1" i="1" dirty="0" smtClean="0"/>
          </a:p>
          <a:p>
            <a:pPr lvl="1">
              <a:lnSpc>
                <a:spcPct val="50000"/>
              </a:lnSpc>
              <a:buNone/>
            </a:pPr>
            <a:r>
              <a:rPr lang="en-US" sz="2000" b="1" i="1" dirty="0" smtClean="0"/>
              <a:t>	private </a:t>
            </a:r>
            <a:r>
              <a:rPr lang="en-US" sz="2000" i="1" dirty="0" smtClean="0"/>
              <a:t>String	</a:t>
            </a:r>
            <a:r>
              <a:rPr lang="en-US" sz="2000" i="1" dirty="0" err="1" smtClean="0"/>
              <a:t>maSv</a:t>
            </a:r>
            <a:r>
              <a:rPr lang="en-US" sz="2000" i="1" dirty="0" smtClean="0"/>
              <a:t>;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i="1" dirty="0" smtClean="0"/>
              <a:t>	String	</a:t>
            </a:r>
            <a:r>
              <a:rPr lang="en-US" sz="2000" i="1" dirty="0" err="1" smtClean="0"/>
              <a:t>tenSv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dcLienlac</a:t>
            </a:r>
            <a:r>
              <a:rPr lang="en-US" sz="2000" i="1" dirty="0" smtClean="0"/>
              <a:t>;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	</a:t>
            </a:r>
            <a:r>
              <a:rPr lang="en-US" sz="2000" i="1" dirty="0" err="1" smtClean="0"/>
              <a:t>tuoi</a:t>
            </a:r>
            <a:r>
              <a:rPr lang="en-US" sz="2000" i="1" dirty="0" smtClean="0"/>
              <a:t>;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i="1" dirty="0" smtClean="0"/>
              <a:t>	</a:t>
            </a:r>
            <a:r>
              <a:rPr lang="en-US" sz="2000" b="1" i="1" dirty="0" smtClean="0"/>
              <a:t>…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i="1" dirty="0" smtClean="0"/>
              <a:t>}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i="1" dirty="0" smtClean="0"/>
              <a:t>…</a:t>
            </a:r>
          </a:p>
          <a:p>
            <a:pPr lvl="1">
              <a:lnSpc>
                <a:spcPct val="50000"/>
              </a:lnSpc>
              <a:buNone/>
            </a:pPr>
            <a:r>
              <a:rPr lang="en-US" sz="2000" i="1" dirty="0" err="1" smtClean="0"/>
              <a:t>Sinhvien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sv</a:t>
            </a:r>
            <a:r>
              <a:rPr lang="en-US" sz="2000" i="1" dirty="0" smtClean="0"/>
              <a:t> = new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i="1" dirty="0" err="1" smtClean="0"/>
              <a:t>sv.maSv</a:t>
            </a:r>
            <a:r>
              <a:rPr lang="en-US" sz="2000" b="1" i="1" dirty="0" smtClean="0"/>
              <a:t> = “TH0601001”;</a:t>
            </a:r>
            <a:r>
              <a:rPr lang="en-US" sz="2000" i="1" dirty="0" smtClean="0"/>
              <a:t> /* </a:t>
            </a:r>
            <a:r>
              <a:rPr lang="en-US" sz="2000" i="1" dirty="0" err="1" smtClean="0"/>
              <a:t>Lỗi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truy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cập</a:t>
            </a:r>
            <a:r>
              <a:rPr lang="en-US" sz="2000" i="1" dirty="0" smtClean="0"/>
              <a:t> </a:t>
            </a:r>
            <a:r>
              <a:rPr lang="en-US" sz="2000" b="1" i="1" dirty="0" err="1" smtClean="0"/>
              <a:t>thuộc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tính</a:t>
            </a:r>
            <a:r>
              <a:rPr lang="en-US" sz="2000" b="1" i="1" dirty="0" smtClean="0"/>
              <a:t> private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từ</a:t>
            </a:r>
            <a:r>
              <a:rPr lang="en-US" sz="2000" i="1" dirty="0" smtClean="0"/>
              <a:t> 					</a:t>
            </a:r>
            <a:r>
              <a:rPr lang="en-US" sz="2000" i="1" dirty="0" err="1" smtClean="0"/>
              <a:t>bên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ngoài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lớp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báo</a:t>
            </a:r>
            <a:r>
              <a:rPr lang="en-US" sz="2000" i="1" dirty="0" smtClean="0"/>
              <a:t> */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i="1" dirty="0" err="1" smtClean="0"/>
              <a:t>Sv.tenSv</a:t>
            </a:r>
            <a:r>
              <a:rPr lang="en-US" sz="2000" i="1" dirty="0" smtClean="0"/>
              <a:t> = “Nguyen Van A”;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i="1" dirty="0" smtClean="0"/>
              <a:t>…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6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818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8" y="2160590"/>
            <a:ext cx="6934201" cy="3880773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Khởi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tạo</a:t>
            </a:r>
            <a:r>
              <a:rPr lang="en-US" sz="2400" b="1" dirty="0" smtClean="0"/>
              <a:t> (constructor):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.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err="1" smtClean="0"/>
              <a:t>Lưu</a:t>
            </a:r>
            <a:r>
              <a:rPr lang="en-US" sz="2400" b="1" dirty="0" smtClean="0"/>
              <a:t> ý</a:t>
            </a:r>
            <a:r>
              <a:rPr lang="en-US" sz="2400" dirty="0" smtClean="0"/>
              <a:t>: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 constructor 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constructor </a:t>
            </a:r>
            <a:r>
              <a:rPr lang="en-US" sz="2400" dirty="0" err="1" smtClean="0"/>
              <a:t>nào</a:t>
            </a:r>
            <a:r>
              <a:rPr lang="en-US" sz="2400" dirty="0" smtClean="0"/>
              <a:t>).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1 constructor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constructor 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tường</a:t>
            </a:r>
            <a:r>
              <a:rPr lang="en-US" sz="2400" dirty="0" smtClean="0"/>
              <a:t> minh.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b="1" i="1" dirty="0" smtClean="0"/>
              <a:t> 1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Sinhvien</a:t>
            </a:r>
            <a:endParaRPr lang="en-US" i="1" dirty="0" smtClean="0"/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{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	…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	//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i="1" dirty="0" err="1" smtClean="0"/>
              <a:t>nghĩa</a:t>
            </a:r>
            <a:r>
              <a:rPr lang="en-US" i="1" dirty="0" smtClean="0"/>
              <a:t> constructor </a:t>
            </a:r>
            <a:r>
              <a:rPr lang="en-US" i="1" dirty="0" err="1" smtClean="0"/>
              <a:t>nào</a:t>
            </a:r>
            <a:endParaRPr lang="en-US" i="1" dirty="0" smtClean="0"/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}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…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i="1" dirty="0" smtClean="0"/>
              <a:t>// </a:t>
            </a:r>
            <a:r>
              <a:rPr lang="en-US" i="1" dirty="0" err="1" smtClean="0"/>
              <a:t>Dùng</a:t>
            </a:r>
            <a:r>
              <a:rPr lang="en-US" i="1" dirty="0" smtClean="0"/>
              <a:t> constructor </a:t>
            </a:r>
            <a:r>
              <a:rPr lang="en-US" i="1" dirty="0" err="1" smtClean="0"/>
              <a:t>mặc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endParaRPr lang="en-US" i="1" dirty="0" smtClean="0"/>
          </a:p>
          <a:p>
            <a:pPr lvl="2" algn="just">
              <a:lnSpc>
                <a:spcPct val="80000"/>
              </a:lnSpc>
              <a:buNone/>
            </a:pPr>
            <a:r>
              <a:rPr lang="en-US" i="1" dirty="0" err="1" smtClean="0"/>
              <a:t>Sinhvien</a:t>
            </a:r>
            <a:r>
              <a:rPr lang="en-US" i="1" dirty="0" smtClean="0"/>
              <a:t> </a:t>
            </a:r>
            <a:r>
              <a:rPr lang="en-US" i="1" dirty="0" err="1" smtClean="0"/>
              <a:t>sv</a:t>
            </a:r>
            <a:r>
              <a:rPr lang="en-US" i="1" dirty="0" smtClean="0"/>
              <a:t> = new </a:t>
            </a:r>
            <a:r>
              <a:rPr lang="en-US" i="1" dirty="0" err="1" smtClean="0"/>
              <a:t>Sinhvien</a:t>
            </a:r>
            <a:r>
              <a:rPr lang="en-US" i="1" dirty="0" smtClean="0"/>
              <a:t>();</a:t>
            </a:r>
          </a:p>
          <a:p>
            <a:pPr algn="just">
              <a:lnSpc>
                <a:spcPct val="80000"/>
              </a:lnSpc>
              <a:buNone/>
            </a:pPr>
            <a:endParaRPr lang="en-US" sz="2400" i="1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6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104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371600"/>
            <a:ext cx="6019800" cy="52629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000" b="1" i="1" dirty="0" err="1" smtClean="0"/>
              <a:t>Ví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dụ</a:t>
            </a:r>
            <a:r>
              <a:rPr lang="en-US" sz="2000" b="1" i="1" dirty="0" smtClean="0"/>
              <a:t> 2: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class </a:t>
            </a:r>
            <a:r>
              <a:rPr lang="en-US" sz="2000" i="1" dirty="0" err="1" smtClean="0"/>
              <a:t>Sinhvien</a:t>
            </a:r>
            <a:endParaRPr 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{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…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//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có</a:t>
            </a:r>
            <a:r>
              <a:rPr lang="en-US" sz="2000" i="1" dirty="0" smtClean="0"/>
              <a:t> constructor </a:t>
            </a:r>
            <a:r>
              <a:rPr lang="en-US" sz="2000" i="1" dirty="0" err="1" smtClean="0"/>
              <a:t>mặc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định</a:t>
            </a:r>
            <a:endParaRPr 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(&lt;</a:t>
            </a:r>
            <a:r>
              <a:rPr lang="en-US" sz="2000" i="1" dirty="0" err="1" smtClean="0"/>
              <a:t>các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đối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số</a:t>
            </a:r>
            <a:r>
              <a:rPr lang="en-US" sz="2000" i="1" dirty="0" smtClean="0"/>
              <a:t>&gt;) {…}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}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…</a:t>
            </a:r>
          </a:p>
          <a:p>
            <a:pPr algn="just">
              <a:lnSpc>
                <a:spcPct val="80000"/>
              </a:lnSpc>
            </a:pPr>
            <a:r>
              <a:rPr lang="en-US" sz="2000" i="1" dirty="0" err="1" smtClean="0"/>
              <a:t>Sinhvien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sv</a:t>
            </a:r>
            <a:r>
              <a:rPr lang="en-US" sz="2000" i="1" dirty="0" smtClean="0"/>
              <a:t> = new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();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// </a:t>
            </a:r>
            <a:r>
              <a:rPr lang="en-US" sz="2000" i="1" dirty="0" err="1" smtClean="0"/>
              <a:t>lỗi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dịch</a:t>
            </a:r>
            <a:endParaRPr lang="en-US" sz="2000" i="1" dirty="0" smtClean="0"/>
          </a:p>
          <a:p>
            <a:pPr algn="just">
              <a:lnSpc>
                <a:spcPct val="80000"/>
              </a:lnSpc>
            </a:pPr>
            <a:endParaRPr 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class </a:t>
            </a:r>
            <a:r>
              <a:rPr lang="en-US" sz="2000" i="1" dirty="0" err="1" smtClean="0"/>
              <a:t>Sinhvien</a:t>
            </a:r>
            <a:endParaRPr 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{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…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// </a:t>
            </a:r>
            <a:r>
              <a:rPr lang="en-US" sz="2000" i="1" dirty="0" err="1" smtClean="0"/>
              <a:t>khai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báo</a:t>
            </a:r>
            <a:r>
              <a:rPr lang="en-US" sz="2000" i="1" dirty="0" smtClean="0"/>
              <a:t> constructor </a:t>
            </a:r>
            <a:r>
              <a:rPr lang="en-US" sz="2000" i="1" dirty="0" err="1" smtClean="0"/>
              <a:t>mặc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định</a:t>
            </a:r>
            <a:endParaRPr 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(){}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(&lt;</a:t>
            </a:r>
            <a:r>
              <a:rPr lang="en-US" sz="2000" i="1" dirty="0" err="1" smtClean="0"/>
              <a:t>các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đối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số</a:t>
            </a:r>
            <a:r>
              <a:rPr lang="en-US" sz="2000" i="1" dirty="0" smtClean="0"/>
              <a:t>&gt;) {…}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}</a:t>
            </a:r>
          </a:p>
          <a:p>
            <a:pPr algn="just">
              <a:lnSpc>
                <a:spcPct val="80000"/>
              </a:lnSpc>
            </a:pPr>
            <a:r>
              <a:rPr lang="en-US" sz="2000" i="1" dirty="0" smtClean="0"/>
              <a:t>…</a:t>
            </a:r>
          </a:p>
          <a:p>
            <a:pPr algn="just">
              <a:lnSpc>
                <a:spcPct val="80000"/>
              </a:lnSpc>
            </a:pPr>
            <a:r>
              <a:rPr lang="en-US" sz="2000" i="1" dirty="0" err="1" smtClean="0"/>
              <a:t>Sinhvien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sv</a:t>
            </a:r>
            <a:r>
              <a:rPr lang="en-US" sz="2000" i="1" dirty="0" smtClean="0"/>
              <a:t> = new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();</a:t>
            </a:r>
          </a:p>
          <a:p>
            <a:pPr algn="just">
              <a:lnSpc>
                <a:spcPct val="80000"/>
              </a:lnSpc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033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42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chồng</a:t>
            </a:r>
            <a:r>
              <a:rPr lang="en-US" sz="2400" b="1" dirty="0" smtClean="0"/>
              <a:t> (overloading method):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(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,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)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chồng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dirty="0" smtClean="0"/>
              <a:t>:	</a:t>
            </a:r>
            <a:r>
              <a:rPr lang="en-US" sz="2400" i="1" dirty="0" smtClean="0"/>
              <a:t>class </a:t>
            </a:r>
            <a:r>
              <a:rPr lang="en-US" sz="2400" i="1" dirty="0" err="1" smtClean="0"/>
              <a:t>Sinhvien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{	…</a:t>
            </a:r>
          </a:p>
          <a:p>
            <a:pPr>
              <a:buNone/>
            </a:pPr>
            <a:r>
              <a:rPr lang="en-US" sz="2400" i="1" dirty="0" smtClean="0"/>
              <a:t>    		</a:t>
            </a:r>
            <a:r>
              <a:rPr lang="en-US" sz="2400" b="1" i="1" dirty="0" smtClean="0"/>
              <a:t>public void </a:t>
            </a:r>
            <a:r>
              <a:rPr lang="en-US" sz="2400" b="1" i="1" dirty="0" err="1" smtClean="0"/>
              <a:t>xemThongTinSV</a:t>
            </a:r>
            <a:r>
              <a:rPr lang="en-US" sz="2400" b="1" i="1" dirty="0" smtClean="0"/>
              <a:t>() {…}</a:t>
            </a:r>
          </a:p>
          <a:p>
            <a:pPr>
              <a:buNone/>
            </a:pPr>
            <a:r>
              <a:rPr lang="en-US" sz="2400" b="1" i="1" dirty="0" smtClean="0"/>
              <a:t>		public void </a:t>
            </a:r>
            <a:r>
              <a:rPr lang="en-US" sz="2400" b="1" i="1" dirty="0" err="1" smtClean="0"/>
              <a:t>xemThongTinSV</a:t>
            </a:r>
            <a:r>
              <a:rPr lang="en-US" sz="2400" b="1" i="1" dirty="0" smtClean="0"/>
              <a:t>(String </a:t>
            </a:r>
            <a:r>
              <a:rPr lang="en-US" sz="2400" b="1" i="1" dirty="0" err="1" smtClean="0"/>
              <a:t>psMaSv</a:t>
            </a:r>
            <a:r>
              <a:rPr lang="en-US" sz="2400" b="1" i="1" dirty="0" smtClean="0"/>
              <a:t>) </a:t>
            </a:r>
          </a:p>
          <a:p>
            <a:pPr>
              <a:buNone/>
            </a:pPr>
            <a:r>
              <a:rPr lang="en-US" sz="2400" i="1" dirty="0" smtClean="0"/>
              <a:t>		{…}</a:t>
            </a:r>
          </a:p>
          <a:p>
            <a:pPr>
              <a:buNone/>
            </a:pPr>
            <a:r>
              <a:rPr lang="en-US" sz="2400" i="1" dirty="0" smtClean="0"/>
              <a:t>	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6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42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Tham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chiếu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this:</a:t>
            </a:r>
            <a:r>
              <a:rPr lang="en-US" sz="2400" b="1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ẩn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 </a:t>
            </a:r>
            <a:r>
              <a:rPr lang="en-US" sz="2400" b="1" i="1" dirty="0" smtClean="0"/>
              <a:t>this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.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b="1" i="1" dirty="0" smtClean="0"/>
              <a:t>:	</a:t>
            </a:r>
            <a:r>
              <a:rPr lang="en-US" sz="2400" i="1" dirty="0" smtClean="0"/>
              <a:t>class </a:t>
            </a:r>
            <a:r>
              <a:rPr lang="en-US" sz="2400" i="1" dirty="0" err="1" smtClean="0"/>
              <a:t>Sinhvien</a:t>
            </a:r>
            <a:r>
              <a:rPr lang="en-US" sz="2400" i="1" dirty="0" smtClean="0"/>
              <a:t>	{	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400" i="1" dirty="0" smtClean="0"/>
              <a:t>		String	</a:t>
            </a:r>
            <a:r>
              <a:rPr lang="en-US" sz="2400" i="1" dirty="0" err="1" smtClean="0"/>
              <a:t>maSv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tenSv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dcLienlac</a:t>
            </a:r>
            <a:r>
              <a:rPr lang="en-US" sz="2400" i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	</a:t>
            </a:r>
            <a:r>
              <a:rPr lang="en-US" sz="2400" i="1" dirty="0" err="1" smtClean="0"/>
              <a:t>tuoi</a:t>
            </a:r>
            <a:r>
              <a:rPr lang="en-US" sz="2400" i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	</a:t>
            </a:r>
            <a:r>
              <a:rPr lang="en-US" sz="2400" b="1" i="1" dirty="0" smtClean="0"/>
              <a:t>…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	public void </a:t>
            </a:r>
            <a:r>
              <a:rPr lang="en-US" sz="2400" i="1" dirty="0" err="1" smtClean="0"/>
              <a:t>xemThongTinSV</a:t>
            </a:r>
            <a:r>
              <a:rPr lang="en-US" sz="2400" i="1" dirty="0" smtClean="0"/>
              <a:t>() {						</a:t>
            </a:r>
            <a:r>
              <a:rPr lang="en-US" sz="2400" i="1" dirty="0" err="1" smtClean="0"/>
              <a:t>System.out.println</a:t>
            </a:r>
            <a:r>
              <a:rPr lang="en-US" sz="2400" i="1" dirty="0" smtClean="0"/>
              <a:t>(</a:t>
            </a:r>
            <a:r>
              <a:rPr lang="en-US" sz="2400" b="1" i="1" dirty="0" err="1" smtClean="0"/>
              <a:t>this</a:t>
            </a:r>
            <a:r>
              <a:rPr lang="en-US" sz="2400" i="1" dirty="0" err="1" smtClean="0"/>
              <a:t>.maSv</a:t>
            </a:r>
            <a:r>
              <a:rPr lang="en-US" sz="2400" i="1" dirty="0" smtClean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/>
              <a:t>System.out.println</a:t>
            </a:r>
            <a:r>
              <a:rPr lang="en-US" sz="2400" i="1" dirty="0" smtClean="0"/>
              <a:t>(</a:t>
            </a:r>
            <a:r>
              <a:rPr lang="en-US" sz="2400" b="1" i="1" dirty="0" err="1" smtClean="0"/>
              <a:t>this</a:t>
            </a:r>
            <a:r>
              <a:rPr lang="en-US" sz="2400" i="1" dirty="0" err="1" smtClean="0"/>
              <a:t>.tenSv</a:t>
            </a:r>
            <a:r>
              <a:rPr lang="en-US" sz="2400" i="1" dirty="0" smtClean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i="1" dirty="0" smtClean="0"/>
              <a:t>			</a:t>
            </a:r>
            <a:r>
              <a:rPr lang="en-US" sz="2400" b="1" i="1" dirty="0" smtClean="0"/>
              <a:t>…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2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gói</a:t>
            </a:r>
            <a:r>
              <a:rPr lang="en-US" b="1" dirty="0" smtClean="0"/>
              <a:t>: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b="1" i="1" dirty="0" err="1" smtClean="0"/>
              <a:t>Ví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</a:t>
            </a:r>
            <a:r>
              <a:rPr lang="en-US" dirty="0" smtClean="0"/>
              <a:t>: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vi/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=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+ </a:t>
            </a:r>
            <a:r>
              <a:rPr lang="en-US" dirty="0" err="1" smtClean="0"/>
              <a:t>Hành</a:t>
            </a:r>
            <a:r>
              <a:rPr lang="en-US" dirty="0" smtClean="0"/>
              <a:t> vi/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tin, 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</a:p>
          <a:p>
            <a:pPr algn="just">
              <a:buNone/>
            </a:pPr>
            <a:r>
              <a:rPr lang="en-US" sz="2400" b="1" i="1" dirty="0" smtClean="0"/>
              <a:t>package 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gói</a:t>
            </a:r>
            <a:r>
              <a:rPr lang="en-US" sz="2400" i="1" dirty="0" smtClean="0"/>
              <a:t>&gt;; // </a:t>
            </a:r>
            <a:r>
              <a:rPr lang="en-US" sz="2400" i="1" dirty="0" err="1" smtClean="0"/>
              <a:t>khai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báo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trước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khi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khai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báo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lớp</a:t>
            </a:r>
            <a:endParaRPr lang="en-US" sz="2400" i="1" dirty="0" smtClean="0"/>
          </a:p>
          <a:p>
            <a:pPr algn="just">
              <a:buNone/>
            </a:pPr>
            <a:r>
              <a:rPr lang="en-US" sz="2400" b="1" i="1" dirty="0" smtClean="0"/>
              <a:t>class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lớp</a:t>
            </a:r>
            <a:r>
              <a:rPr lang="en-US" sz="2400" i="1" dirty="0" smtClean="0"/>
              <a:t>&gt;</a:t>
            </a:r>
          </a:p>
          <a:p>
            <a:pPr algn="just">
              <a:buNone/>
            </a:pPr>
            <a:r>
              <a:rPr lang="en-US" sz="2400" i="1" dirty="0" smtClean="0"/>
              <a:t>{</a:t>
            </a:r>
          </a:p>
          <a:p>
            <a:pPr algn="just">
              <a:buNone/>
            </a:pPr>
            <a:r>
              <a:rPr lang="en-US" sz="2400" i="1" dirty="0" smtClean="0"/>
              <a:t>	…</a:t>
            </a:r>
          </a:p>
          <a:p>
            <a:pPr algn="just">
              <a:buNone/>
            </a:pPr>
            <a:r>
              <a:rPr lang="en-US" sz="2400" i="1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32"/>
          <p:cNvGrpSpPr/>
          <p:nvPr/>
        </p:nvGrpSpPr>
        <p:grpSpPr>
          <a:xfrm>
            <a:off x="1143000" y="1524000"/>
            <a:ext cx="7696200" cy="2819400"/>
            <a:chOff x="304800" y="1371600"/>
            <a:chExt cx="8839200" cy="289560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200400" y="1371600"/>
              <a:ext cx="31242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 dirty="0" err="1">
                  <a:solidFill>
                    <a:schemeClr val="bg1"/>
                  </a:solidFill>
                </a:rPr>
                <a:t>Đối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tượng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hình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học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981200" y="2514600"/>
              <a:ext cx="12954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 dirty="0" err="1">
                  <a:solidFill>
                    <a:schemeClr val="bg1"/>
                  </a:solidFill>
                </a:rPr>
                <a:t>Hình</a:t>
              </a:r>
              <a:r>
                <a:rPr lang="en-US" dirty="0">
                  <a:solidFill>
                    <a:schemeClr val="bg1"/>
                  </a:solidFill>
                </a:rPr>
                <a:t> 2d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324600" y="2514600"/>
              <a:ext cx="15240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Hình 3d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04800" y="3810000"/>
              <a:ext cx="9906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Tròn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514600" y="3810000"/>
              <a:ext cx="9906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Vuông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371600" y="3810000"/>
              <a:ext cx="10668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E-líp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581400" y="3810000"/>
              <a:ext cx="12192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Chữ nhật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38200" y="3429000"/>
              <a:ext cx="3429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8382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19812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32004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42672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2667000" y="29718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876800" y="3810000"/>
              <a:ext cx="9906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Cầu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6019800" y="3810000"/>
              <a:ext cx="15240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Lập phương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8382000" y="3810000"/>
              <a:ext cx="7620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>
                  <a:solidFill>
                    <a:schemeClr val="bg1"/>
                  </a:solidFill>
                </a:rPr>
                <a:t>Trụ</a:t>
              </a: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5410200" y="3429000"/>
              <a:ext cx="3429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V="1">
              <a:off x="54102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65532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8839200" y="3429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7239000" y="29718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7696200" y="3810000"/>
              <a:ext cx="533400" cy="457200"/>
            </a:xfrm>
            <a:prstGeom prst="rect">
              <a:avLst/>
            </a:prstGeom>
            <a:solidFill>
              <a:srgbClr val="00CC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2667000" y="2133600"/>
              <a:ext cx="457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2667000" y="21336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7239000" y="21336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4572000" y="18288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</p:grp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295400" y="4724400"/>
            <a:ext cx="7543800" cy="112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" tIns="9144" rIns="9144" bIns="9144">
            <a:sp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sung,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 algn="l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 algn="l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SE114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EAD86-EBA4-4C22-B74D-42C2EFEB8D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dẫn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xuất</a:t>
            </a:r>
            <a:r>
              <a:rPr lang="en-US" sz="2400" b="1" dirty="0" smtClean="0"/>
              <a:t> hay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con (</a:t>
            </a:r>
            <a:r>
              <a:rPr lang="en-US" sz="2400" b="1" dirty="0" err="1" smtClean="0"/>
              <a:t>SubClass</a:t>
            </a:r>
            <a:r>
              <a:rPr lang="en-US" sz="2400" b="1" dirty="0" smtClean="0"/>
              <a:t>)</a:t>
            </a:r>
          </a:p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sở</a:t>
            </a:r>
            <a:r>
              <a:rPr lang="en-US" sz="2400" b="1" dirty="0" smtClean="0"/>
              <a:t> hay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cha (</a:t>
            </a:r>
            <a:r>
              <a:rPr lang="en-US" sz="2400" b="1" dirty="0" err="1" smtClean="0"/>
              <a:t>SuperClass</a:t>
            </a:r>
            <a:r>
              <a:rPr lang="en-US" sz="2400" b="1" dirty="0" smtClean="0"/>
              <a:t>)</a:t>
            </a:r>
          </a:p>
          <a:p>
            <a:pPr algn="just">
              <a:buNone/>
            </a:pPr>
            <a:r>
              <a:rPr lang="en-US" sz="2400" b="1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con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hay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(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),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cha (public, protected, default)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b="1" i="1" dirty="0" smtClean="0"/>
              <a:t>extends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i="1" dirty="0" smtClean="0"/>
              <a:t>:	class </a:t>
            </a:r>
            <a:r>
              <a:rPr lang="en-US" sz="2400" i="1" dirty="0" err="1" smtClean="0"/>
              <a:t>nguoi</a:t>
            </a:r>
            <a:r>
              <a:rPr lang="en-US" sz="2400" i="1" dirty="0" smtClean="0"/>
              <a:t> { …</a:t>
            </a:r>
          </a:p>
          <a:p>
            <a:pPr algn="just">
              <a:buNone/>
            </a:pPr>
            <a:r>
              <a:rPr lang="en-US" sz="2400" i="1" dirty="0" smtClean="0"/>
              <a:t>	}</a:t>
            </a:r>
          </a:p>
          <a:p>
            <a:pPr algn="just">
              <a:buNone/>
            </a:pPr>
            <a:r>
              <a:rPr lang="en-US" sz="2400" i="1" dirty="0" smtClean="0"/>
              <a:t>	class </a:t>
            </a:r>
            <a:r>
              <a:rPr lang="en-US" sz="2400" i="1" dirty="0" err="1" smtClean="0"/>
              <a:t>sinhvien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extends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nguoi</a:t>
            </a:r>
            <a:r>
              <a:rPr lang="en-US" sz="2400" i="1" dirty="0" smtClean="0"/>
              <a:t> { …</a:t>
            </a:r>
          </a:p>
          <a:p>
            <a:pPr algn="just">
              <a:buNone/>
            </a:pPr>
            <a:r>
              <a:rPr lang="en-US" sz="2400" i="1" dirty="0" smtClean="0"/>
              <a:t>	}</a:t>
            </a:r>
          </a:p>
          <a:p>
            <a:pPr algn="just">
              <a:buNone/>
            </a:pPr>
            <a:r>
              <a:rPr lang="en-US" sz="2400" b="1" dirty="0" err="1" smtClean="0"/>
              <a:t>Lưu</a:t>
            </a:r>
            <a:r>
              <a:rPr lang="en-US" sz="2400" b="1" dirty="0" smtClean="0"/>
              <a:t> ý</a:t>
            </a:r>
            <a:r>
              <a:rPr lang="en-US" sz="2400" dirty="0" smtClean="0"/>
              <a:t>: default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1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3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16002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Overriding Method)</a:t>
            </a:r>
          </a:p>
          <a:p>
            <a:pPr algn="just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  <a:p>
            <a:pPr algn="just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&amp;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pPr algn="just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,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“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”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1676400" y="3810000"/>
            <a:ext cx="6781800" cy="609600"/>
            <a:chOff x="1066800" y="3860800"/>
            <a:chExt cx="7835900" cy="6096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066800" y="3860800"/>
              <a:ext cx="1447800" cy="60960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/>
                <a:t>private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00400" y="3860800"/>
              <a:ext cx="1447800" cy="60960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/>
                <a:t>default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21300" y="3860800"/>
              <a:ext cx="1447800" cy="60960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 dirty="0"/>
                <a:t>protected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54900" y="3860800"/>
              <a:ext cx="1447800" cy="60960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r>
                <a:rPr lang="en-US"/>
                <a:t>public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14600" y="41656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48200" y="41656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769100" y="41656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4" tIns="9144" rIns="9144" bIns="9144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2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219200"/>
            <a:ext cx="6934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sz="2000" b="1" i="1" dirty="0" err="1"/>
              <a:t>Ví</a:t>
            </a:r>
            <a:r>
              <a:rPr lang="en-US" sz="2000" b="1" i="1" dirty="0"/>
              <a:t> </a:t>
            </a:r>
            <a:r>
              <a:rPr lang="en-US" sz="2000" b="1" i="1" dirty="0" err="1"/>
              <a:t>dụ</a:t>
            </a:r>
            <a:r>
              <a:rPr lang="en-US" sz="2000" b="1" i="1" dirty="0"/>
              <a:t>:		abstract </a:t>
            </a:r>
            <a:r>
              <a:rPr lang="en-US" sz="2000" i="1" dirty="0"/>
              <a:t>class </a:t>
            </a:r>
            <a:r>
              <a:rPr lang="en-US" sz="2000" i="1" dirty="0" err="1"/>
              <a:t>Hinhhoc</a:t>
            </a:r>
            <a:r>
              <a:rPr lang="en-US" sz="2000" i="1" dirty="0"/>
              <a:t> { </a:t>
            </a:r>
            <a:r>
              <a:rPr lang="en-US" sz="2000" b="1" i="1" dirty="0"/>
              <a:t>…</a:t>
            </a:r>
          </a:p>
          <a:p>
            <a:pPr algn="just"/>
            <a:r>
              <a:rPr lang="en-US" sz="2000" i="1" dirty="0"/>
              <a:t>     			</a:t>
            </a:r>
            <a:r>
              <a:rPr lang="en-US" sz="2000" b="1" i="1" dirty="0"/>
              <a:t>public </a:t>
            </a:r>
            <a:r>
              <a:rPr lang="en-US" sz="2000" i="1" dirty="0"/>
              <a:t>float </a:t>
            </a:r>
            <a:r>
              <a:rPr lang="en-US" sz="2000" i="1" dirty="0" err="1"/>
              <a:t>tinhdientich</a:t>
            </a:r>
            <a:r>
              <a:rPr lang="en-US" sz="2000" i="1" dirty="0"/>
              <a:t>() {</a:t>
            </a:r>
          </a:p>
          <a:p>
            <a:pPr algn="just"/>
            <a:r>
              <a:rPr lang="en-US" sz="2000" i="1" dirty="0"/>
              <a:t>				return 0;</a:t>
            </a:r>
          </a:p>
          <a:p>
            <a:pPr algn="just"/>
            <a:r>
              <a:rPr lang="en-US" sz="2000" i="1" dirty="0"/>
              <a:t>			}</a:t>
            </a:r>
          </a:p>
          <a:p>
            <a:pPr algn="just"/>
            <a:r>
              <a:rPr lang="en-US" sz="2000" i="1" dirty="0"/>
              <a:t>			</a:t>
            </a:r>
            <a:r>
              <a:rPr lang="en-US" sz="2000" b="1" i="1" dirty="0"/>
              <a:t>…</a:t>
            </a:r>
          </a:p>
          <a:p>
            <a:pPr algn="just"/>
            <a:r>
              <a:rPr lang="en-US" sz="2000" i="1" dirty="0"/>
              <a:t>		}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i="1" dirty="0"/>
              <a:t>		class </a:t>
            </a:r>
            <a:r>
              <a:rPr lang="en-US" sz="2000" i="1" dirty="0" err="1"/>
              <a:t>HinhVuong</a:t>
            </a:r>
            <a:r>
              <a:rPr lang="en-US" sz="2000" i="1" dirty="0"/>
              <a:t> extends </a:t>
            </a:r>
            <a:r>
              <a:rPr lang="en-US" sz="2000" i="1" dirty="0" err="1"/>
              <a:t>Hinhhoc</a:t>
            </a:r>
            <a:r>
              <a:rPr lang="en-US" sz="2000" i="1" dirty="0"/>
              <a:t> {</a:t>
            </a:r>
          </a:p>
          <a:p>
            <a:pPr algn="just"/>
            <a:r>
              <a:rPr lang="en-US" sz="2000" i="1" dirty="0"/>
              <a:t> 			</a:t>
            </a:r>
            <a:r>
              <a:rPr lang="en-US" sz="2000" b="1" i="1" dirty="0"/>
              <a:t>private</a:t>
            </a:r>
            <a:r>
              <a:rPr lang="en-US" sz="2000" i="1" dirty="0"/>
              <a:t> </a:t>
            </a:r>
            <a:r>
              <a:rPr lang="en-US" sz="2000" i="1" dirty="0" err="1"/>
              <a:t>int</a:t>
            </a:r>
            <a:r>
              <a:rPr lang="en-US" sz="2000" i="1" dirty="0"/>
              <a:t> </a:t>
            </a:r>
            <a:r>
              <a:rPr lang="en-US" sz="2000" i="1" dirty="0" err="1"/>
              <a:t>canh</a:t>
            </a:r>
            <a:r>
              <a:rPr lang="en-US" sz="2000" i="1" dirty="0"/>
              <a:t>;</a:t>
            </a:r>
          </a:p>
          <a:p>
            <a:pPr algn="just"/>
            <a:r>
              <a:rPr lang="en-US" sz="2000" i="1" dirty="0"/>
              <a:t> 			</a:t>
            </a:r>
            <a:r>
              <a:rPr lang="en-US" sz="2000" b="1" i="1" dirty="0"/>
              <a:t>public </a:t>
            </a:r>
            <a:r>
              <a:rPr lang="en-US" sz="2000" i="1" dirty="0"/>
              <a:t>float </a:t>
            </a:r>
            <a:r>
              <a:rPr lang="en-US" sz="2000" i="1" dirty="0" err="1"/>
              <a:t>tinhdientich</a:t>
            </a:r>
            <a:r>
              <a:rPr lang="en-US" sz="2000" i="1" dirty="0"/>
              <a:t>() {</a:t>
            </a:r>
          </a:p>
          <a:p>
            <a:pPr algn="just"/>
            <a:r>
              <a:rPr lang="en-US" sz="2000" i="1" dirty="0"/>
              <a:t>				return </a:t>
            </a:r>
            <a:r>
              <a:rPr lang="en-US" sz="2000" i="1" dirty="0" err="1"/>
              <a:t>canh</a:t>
            </a:r>
            <a:r>
              <a:rPr lang="en-US" sz="2000" i="1" dirty="0"/>
              <a:t>*</a:t>
            </a:r>
            <a:r>
              <a:rPr lang="en-US" sz="2000" i="1" dirty="0" err="1"/>
              <a:t>canh</a:t>
            </a:r>
            <a:r>
              <a:rPr lang="en-US" sz="2000" i="1" dirty="0"/>
              <a:t>;</a:t>
            </a:r>
          </a:p>
          <a:p>
            <a:pPr algn="just"/>
            <a:r>
              <a:rPr lang="en-US" sz="2000" i="1" dirty="0"/>
              <a:t>			}</a:t>
            </a:r>
          </a:p>
          <a:p>
            <a:pPr algn="just"/>
            <a:r>
              <a:rPr lang="en-US" sz="2000" i="1" dirty="0"/>
              <a:t>			</a:t>
            </a:r>
            <a:r>
              <a:rPr lang="en-US" sz="2000" b="1" i="1" dirty="0"/>
              <a:t>…</a:t>
            </a:r>
          </a:p>
          <a:p>
            <a:pPr algn="just"/>
            <a:r>
              <a:rPr lang="en-US" sz="2000" i="1" dirty="0"/>
              <a:t>		}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114800" y="5334000"/>
            <a:ext cx="4495800" cy="914400"/>
          </a:xfrm>
          <a:prstGeom prst="borderCallout2">
            <a:avLst>
              <a:gd name="adj1" fmla="val -1585"/>
              <a:gd name="adj2" fmla="val 1457"/>
              <a:gd name="adj3" fmla="val -1584"/>
              <a:gd name="adj4" fmla="val 50156"/>
              <a:gd name="adj5" fmla="val -123763"/>
              <a:gd name="adj6" fmla="val 7168"/>
            </a:avLst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r>
              <a:rPr lang="en-US" i="1"/>
              <a:t>Chỉ có thể </a:t>
            </a:r>
            <a:r>
              <a:rPr lang="en-US" b="1" i="1"/>
              <a:t>public</a:t>
            </a:r>
            <a:r>
              <a:rPr lang="en-US" i="1"/>
              <a:t> do phương thức tinhdientich() của lớp cha là </a:t>
            </a:r>
            <a:r>
              <a:rPr lang="en-US" b="1" i="1"/>
              <a:t>public</a:t>
            </a:r>
            <a:r>
              <a:rPr lang="en-US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9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6553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	class </a:t>
            </a:r>
            <a:r>
              <a:rPr lang="en-US" sz="2400" i="1" dirty="0" err="1"/>
              <a:t>HinhChuNhat</a:t>
            </a:r>
            <a:r>
              <a:rPr lang="en-US" sz="2400" i="1" dirty="0"/>
              <a:t> extends </a:t>
            </a:r>
            <a:r>
              <a:rPr lang="en-US" sz="2400" i="1" dirty="0" err="1"/>
              <a:t>HinhVuong</a:t>
            </a:r>
            <a:r>
              <a:rPr lang="en-US" sz="2400" i="1" dirty="0"/>
              <a:t> </a:t>
            </a:r>
            <a:r>
              <a:rPr lang="en-US" sz="2400" i="1" dirty="0" smtClean="0"/>
              <a:t>	{</a:t>
            </a:r>
            <a:endParaRPr lang="en-US" sz="2400" i="1" dirty="0"/>
          </a:p>
          <a:p>
            <a:pPr algn="just"/>
            <a:r>
              <a:rPr lang="en-US" sz="2400" i="1" dirty="0"/>
              <a:t> 		</a:t>
            </a:r>
            <a:r>
              <a:rPr lang="en-US" sz="2400" b="1" i="1" dirty="0"/>
              <a:t>private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cd</a:t>
            </a:r>
            <a:r>
              <a:rPr lang="en-US" sz="2400" i="1" dirty="0"/>
              <a:t>;</a:t>
            </a:r>
          </a:p>
          <a:p>
            <a:pPr algn="just"/>
            <a:r>
              <a:rPr lang="en-US" sz="2400" i="1" dirty="0"/>
              <a:t>		</a:t>
            </a:r>
            <a:r>
              <a:rPr lang="en-US" sz="2400" b="1" i="1" dirty="0"/>
              <a:t>private</a:t>
            </a: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cr</a:t>
            </a:r>
            <a:r>
              <a:rPr lang="en-US" sz="2400" i="1" dirty="0"/>
              <a:t>;</a:t>
            </a:r>
          </a:p>
          <a:p>
            <a:pPr algn="just"/>
            <a:r>
              <a:rPr lang="en-US" sz="2400" i="1" dirty="0"/>
              <a:t> 		</a:t>
            </a:r>
            <a:r>
              <a:rPr lang="en-US" sz="2400" b="1" i="1" dirty="0"/>
              <a:t>public </a:t>
            </a:r>
            <a:r>
              <a:rPr lang="en-US" sz="2400" i="1" dirty="0"/>
              <a:t>float </a:t>
            </a:r>
            <a:r>
              <a:rPr lang="en-US" sz="2400" i="1" dirty="0" err="1"/>
              <a:t>tinhdientich</a:t>
            </a:r>
            <a:r>
              <a:rPr lang="en-US" sz="2400" i="1" dirty="0"/>
              <a:t>() {</a:t>
            </a:r>
          </a:p>
          <a:p>
            <a:pPr algn="just"/>
            <a:r>
              <a:rPr lang="en-US" sz="2400" i="1" dirty="0"/>
              <a:t>			return </a:t>
            </a:r>
            <a:r>
              <a:rPr lang="en-US" sz="2400" i="1" dirty="0" err="1"/>
              <a:t>cd</a:t>
            </a:r>
            <a:r>
              <a:rPr lang="en-US" sz="2400" i="1" dirty="0"/>
              <a:t>*</a:t>
            </a:r>
            <a:r>
              <a:rPr lang="en-US" sz="2400" i="1" dirty="0" err="1"/>
              <a:t>cr</a:t>
            </a:r>
            <a:r>
              <a:rPr lang="en-US" sz="2400" i="1" dirty="0"/>
              <a:t>;</a:t>
            </a:r>
          </a:p>
          <a:p>
            <a:pPr algn="just"/>
            <a:r>
              <a:rPr lang="en-US" sz="2400" i="1" dirty="0"/>
              <a:t>		}</a:t>
            </a:r>
          </a:p>
          <a:p>
            <a:pPr algn="just"/>
            <a:r>
              <a:rPr lang="en-US" sz="2400" i="1" dirty="0"/>
              <a:t>		</a:t>
            </a:r>
            <a:r>
              <a:rPr lang="en-US" sz="2400" b="1" i="1" dirty="0"/>
              <a:t>…</a:t>
            </a:r>
          </a:p>
          <a:p>
            <a:pPr algn="just"/>
            <a:r>
              <a:rPr lang="en-US" sz="2400" i="1" dirty="0"/>
              <a:t>	}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505200" y="4800600"/>
            <a:ext cx="4495800" cy="914400"/>
          </a:xfrm>
          <a:prstGeom prst="borderCallout2">
            <a:avLst>
              <a:gd name="adj1" fmla="val -1584"/>
              <a:gd name="adj2" fmla="val -548"/>
              <a:gd name="adj3" fmla="val -176"/>
              <a:gd name="adj4" fmla="val 50156"/>
              <a:gd name="adj5" fmla="val -171806"/>
              <a:gd name="adj6" fmla="val 3574"/>
            </a:avLst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r>
              <a:rPr lang="en-US" i="1"/>
              <a:t>Chỉ có thể </a:t>
            </a:r>
            <a:r>
              <a:rPr lang="en-US" b="1" i="1"/>
              <a:t>public</a:t>
            </a:r>
            <a:r>
              <a:rPr lang="en-US" i="1"/>
              <a:t> do phương thức tinhdientich() của lớp cha là </a:t>
            </a:r>
            <a:r>
              <a:rPr lang="en-US" b="1" i="1"/>
              <a:t>public</a:t>
            </a:r>
            <a:r>
              <a:rPr lang="en-US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7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Tx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Lớp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1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.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cha. </a:t>
            </a:r>
          </a:p>
          <a:p>
            <a:pPr algn="just">
              <a:lnSpc>
                <a:spcPct val="60000"/>
              </a:lnSpc>
              <a:buNone/>
            </a:pPr>
            <a:endParaRPr lang="en-US" sz="2400" b="1" i="1" dirty="0" smtClean="0"/>
          </a:p>
          <a:p>
            <a:pPr algn="just">
              <a:lnSpc>
                <a:spcPct val="60000"/>
              </a:lnSpc>
              <a:buNone/>
            </a:pPr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b="1" i="1" dirty="0" smtClean="0"/>
              <a:t>:	</a:t>
            </a:r>
            <a:r>
              <a:rPr lang="en-US" sz="2400" i="1" dirty="0" smtClean="0"/>
              <a:t>public class A {	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		// …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&lt;field_1&gt;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static class B {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	// …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int</a:t>
            </a:r>
            <a:r>
              <a:rPr lang="en-US" i="1" dirty="0" smtClean="0"/>
              <a:t> &lt;field_2&gt;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	public B(</a:t>
            </a:r>
            <a:r>
              <a:rPr lang="en-US" i="1" dirty="0" err="1" smtClean="0"/>
              <a:t>int</a:t>
            </a:r>
            <a:r>
              <a:rPr lang="en-US" i="1" dirty="0" smtClean="0"/>
              <a:t> par_1)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	{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		field_2 = par_1 + field_1;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	}</a:t>
            </a:r>
          </a:p>
          <a:p>
            <a:pPr lvl="2">
              <a:lnSpc>
                <a:spcPct val="60000"/>
              </a:lnSpc>
              <a:buNone/>
            </a:pPr>
            <a:r>
              <a:rPr lang="en-US" i="1" dirty="0" smtClean="0"/>
              <a:t>	}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	}</a:t>
            </a:r>
            <a:endParaRPr lang="en-US" sz="24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29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final: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hay </a:t>
            </a:r>
            <a:r>
              <a:rPr lang="en-US" dirty="0" err="1" smtClean="0"/>
              <a:t>lớp</a:t>
            </a:r>
            <a:r>
              <a:rPr lang="en-US" dirty="0" smtClean="0"/>
              <a:t> final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con.</a:t>
            </a:r>
          </a:p>
          <a:p>
            <a:pPr lvl="1">
              <a:buNone/>
            </a:pPr>
            <a:r>
              <a:rPr lang="en-US" i="1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</a:p>
          <a:p>
            <a:pPr lvl="1">
              <a:buNone/>
            </a:pPr>
            <a:r>
              <a:rPr lang="en-US" i="1" dirty="0" smtClean="0"/>
              <a:t>public </a:t>
            </a:r>
            <a:r>
              <a:rPr lang="en-US" b="1" i="1" dirty="0" smtClean="0"/>
              <a:t>final</a:t>
            </a:r>
            <a:r>
              <a:rPr lang="en-US" i="1" dirty="0" smtClean="0"/>
              <a:t> class A</a:t>
            </a:r>
          </a:p>
          <a:p>
            <a:pPr lvl="1">
              <a:buNone/>
            </a:pPr>
            <a:r>
              <a:rPr lang="en-US" i="1" dirty="0" smtClean="0"/>
              <a:t>{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b="1" i="1" dirty="0" smtClean="0"/>
              <a:t>…</a:t>
            </a:r>
          </a:p>
          <a:p>
            <a:pPr lvl="1">
              <a:buNone/>
            </a:pPr>
            <a:r>
              <a:rPr lang="en-US" i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buFontTx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trừu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tượng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ớ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lớp</a:t>
            </a:r>
            <a:r>
              <a:rPr lang="en-US" sz="2400" dirty="0" smtClean="0"/>
              <a:t> “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Hình</a:t>
            </a:r>
            <a:r>
              <a:rPr lang="en-US" sz="2400" dirty="0" smtClean="0"/>
              <a:t> 2D”, “</a:t>
            </a:r>
            <a:r>
              <a:rPr lang="en-US" sz="2400" dirty="0" err="1" smtClean="0"/>
              <a:t>Hình</a:t>
            </a:r>
            <a:r>
              <a:rPr lang="en-US" sz="2400" dirty="0" smtClean="0"/>
              <a:t> 3D”</a:t>
            </a:r>
          </a:p>
          <a:p>
            <a:pPr algn="just"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)</a:t>
            </a:r>
          </a:p>
          <a:p>
            <a:pPr algn="just">
              <a:buFontTx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finalize()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Object - </a:t>
            </a:r>
            <a:r>
              <a:rPr lang="en-US" sz="2400" b="1" i="1" dirty="0" smtClean="0"/>
              <a:t>protected void finalize()</a:t>
            </a:r>
            <a:r>
              <a:rPr lang="en-US" sz="2400" dirty="0" smtClean="0"/>
              <a:t>: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“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gom</a:t>
            </a:r>
            <a:r>
              <a:rPr lang="en-US" sz="2400" dirty="0" smtClean="0"/>
              <a:t> </a:t>
            </a:r>
            <a:r>
              <a:rPr lang="en-US" sz="2400" dirty="0" err="1" smtClean="0"/>
              <a:t>rác</a:t>
            </a:r>
            <a:r>
              <a:rPr lang="en-US" sz="2400" dirty="0" smtClean="0"/>
              <a:t>”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chiếu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2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371600"/>
            <a:ext cx="4267200" cy="4267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b="1" i="1" dirty="0" smtClean="0"/>
              <a:t> </a:t>
            </a:r>
            <a:r>
              <a:rPr lang="en-US" sz="2000" b="1" i="1" dirty="0" err="1" smtClean="0"/>
              <a:t>Ví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dụ</a:t>
            </a:r>
            <a:r>
              <a:rPr lang="en-US" sz="2000" dirty="0" smtClean="0"/>
              <a:t>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class </a:t>
            </a:r>
            <a:r>
              <a:rPr lang="en-US" sz="2000" i="1" dirty="0" err="1" smtClean="0"/>
              <a:t>A_Object</a:t>
            </a:r>
            <a:r>
              <a:rPr lang="en-US" sz="2000" i="1" dirty="0" smtClean="0"/>
              <a:t> {	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	// …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	void method_1() { // …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	}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sz="2000" i="1" dirty="0" smtClean="0"/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class </a:t>
            </a:r>
            <a:r>
              <a:rPr lang="en-US" sz="2000" i="1" dirty="0" err="1" smtClean="0"/>
              <a:t>B_Object</a:t>
            </a:r>
            <a:r>
              <a:rPr lang="en-US" sz="2000" i="1" dirty="0" smtClean="0"/>
              <a:t> extends </a:t>
            </a:r>
            <a:r>
              <a:rPr lang="en-US" sz="2000" i="1" dirty="0" err="1" smtClean="0"/>
              <a:t>A_Object</a:t>
            </a:r>
            <a:r>
              <a:rPr lang="en-US" sz="2000" i="1" dirty="0" smtClean="0"/>
              <a:t> {	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	// …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	void method_1() { 	// …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	}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219200"/>
            <a:ext cx="7010400" cy="4019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" tIns="9144" rIns="9144" bIns="9144">
            <a:spAutoFit/>
          </a:bodyPr>
          <a:lstStyle/>
          <a:p>
            <a:pPr algn="l"/>
            <a:r>
              <a:rPr lang="en-US" sz="2000" i="1" dirty="0"/>
              <a:t>class C {	</a:t>
            </a:r>
          </a:p>
          <a:p>
            <a:pPr algn="l"/>
            <a:r>
              <a:rPr lang="en-US" sz="2000" i="1" dirty="0"/>
              <a:t>	public static void main(String[] </a:t>
            </a:r>
            <a:r>
              <a:rPr lang="en-US" sz="2000" i="1" dirty="0" err="1"/>
              <a:t>args</a:t>
            </a:r>
            <a:r>
              <a:rPr lang="en-US" sz="2000" i="1" dirty="0"/>
              <a:t>) {</a:t>
            </a:r>
          </a:p>
          <a:p>
            <a:pPr algn="l"/>
            <a:r>
              <a:rPr lang="en-US" sz="2000" i="1" dirty="0"/>
              <a:t>		</a:t>
            </a:r>
            <a:r>
              <a:rPr lang="en-US" sz="2000" i="1" dirty="0" err="1"/>
              <a:t>A_Object</a:t>
            </a:r>
            <a:r>
              <a:rPr lang="en-US" sz="2000" i="1" dirty="0"/>
              <a:t> </a:t>
            </a:r>
            <a:r>
              <a:rPr lang="en-US" sz="2000" i="1" dirty="0" err="1" smtClean="0"/>
              <a:t>arr_Object</a:t>
            </a:r>
            <a:r>
              <a:rPr lang="en-US" sz="2000" i="1" smtClean="0"/>
              <a:t>[] </a:t>
            </a:r>
            <a:r>
              <a:rPr lang="en-US" sz="2000" i="1" dirty="0"/>
              <a:t>= new </a:t>
            </a:r>
            <a:r>
              <a:rPr lang="en-US" sz="2000" i="1" dirty="0" err="1"/>
              <a:t>A_Object</a:t>
            </a:r>
            <a:r>
              <a:rPr lang="en-US" sz="2000" i="1" dirty="0"/>
              <a:t>[2];				</a:t>
            </a:r>
            <a:r>
              <a:rPr lang="en-US" sz="2000" i="1" dirty="0" err="1"/>
              <a:t>B_Object</a:t>
            </a:r>
            <a:r>
              <a:rPr lang="en-US" sz="2000" i="1" dirty="0"/>
              <a:t> var_1 = new </a:t>
            </a:r>
            <a:r>
              <a:rPr lang="en-US" sz="2000" i="1" dirty="0" err="1"/>
              <a:t>B_Object</a:t>
            </a:r>
            <a:r>
              <a:rPr lang="en-US" sz="2000" i="1" dirty="0"/>
              <a:t>();</a:t>
            </a:r>
          </a:p>
          <a:p>
            <a:pPr algn="l"/>
            <a:r>
              <a:rPr lang="en-US" sz="2000" i="1" dirty="0"/>
              <a:t>		</a:t>
            </a:r>
            <a:r>
              <a:rPr lang="en-US" sz="2000" i="1" dirty="0" err="1"/>
              <a:t>arr_Object</a:t>
            </a:r>
            <a:r>
              <a:rPr lang="en-US" sz="2000" i="1" dirty="0"/>
              <a:t>[0] = var_1;</a:t>
            </a:r>
          </a:p>
          <a:p>
            <a:pPr algn="l"/>
            <a:r>
              <a:rPr lang="en-US" sz="2000" i="1" dirty="0"/>
              <a:t>		</a:t>
            </a:r>
            <a:r>
              <a:rPr lang="en-US" sz="2000" i="1" dirty="0" err="1"/>
              <a:t>A_Object</a:t>
            </a:r>
            <a:r>
              <a:rPr lang="en-US" sz="2000" i="1" dirty="0"/>
              <a:t> var_2;</a:t>
            </a:r>
          </a:p>
          <a:p>
            <a:pPr algn="l"/>
            <a:r>
              <a:rPr lang="en-US" sz="2000" i="1" dirty="0"/>
              <a:t>		</a:t>
            </a:r>
            <a:r>
              <a:rPr lang="da-DK" sz="2000" i="1" dirty="0"/>
              <a:t>for (int i=0; i&lt;2; i++) {</a:t>
            </a:r>
          </a:p>
          <a:p>
            <a:pPr algn="l"/>
            <a:r>
              <a:rPr lang="da-DK" sz="2000" i="1" dirty="0"/>
              <a:t>			var_2 = arr_Object[i];</a:t>
            </a:r>
          </a:p>
          <a:p>
            <a:pPr algn="l"/>
            <a:r>
              <a:rPr lang="da-DK" sz="2000" i="1" dirty="0"/>
              <a:t>			var_2.method_1();</a:t>
            </a:r>
          </a:p>
          <a:p>
            <a:pPr algn="l"/>
            <a:r>
              <a:rPr lang="da-DK" sz="2000" i="1" dirty="0"/>
              <a:t>		}</a:t>
            </a:r>
          </a:p>
          <a:p>
            <a:pPr algn="l"/>
            <a:r>
              <a:rPr lang="da-DK" sz="2000" i="1" dirty="0"/>
              <a:t>	}</a:t>
            </a:r>
          </a:p>
          <a:p>
            <a:pPr algn="l"/>
            <a:r>
              <a:rPr lang="da-DK" sz="2000" i="1" dirty="0"/>
              <a:t>}</a:t>
            </a:r>
            <a:endParaRPr lang="en-US" sz="2000" i="1" dirty="0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324600" y="2971800"/>
            <a:ext cx="2819400" cy="1447800"/>
          </a:xfrm>
          <a:prstGeom prst="borderCallout3">
            <a:avLst>
              <a:gd name="adj1" fmla="val 2113"/>
              <a:gd name="adj2" fmla="val 48787"/>
              <a:gd name="adj3" fmla="val -1268"/>
              <a:gd name="adj4" fmla="val 50480"/>
              <a:gd name="adj5" fmla="val 574"/>
              <a:gd name="adj6" fmla="val 49542"/>
              <a:gd name="adj7" fmla="val -25657"/>
              <a:gd name="adj8" fmla="val -27557"/>
            </a:avLst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>
              <a:lnSpc>
                <a:spcPct val="70000"/>
              </a:lnSpc>
            </a:pPr>
            <a:endParaRPr lang="en-US" sz="2000" i="1" smtClean="0"/>
          </a:p>
          <a:p>
            <a:pPr>
              <a:lnSpc>
                <a:spcPct val="70000"/>
              </a:lnSpc>
            </a:pPr>
            <a:r>
              <a:rPr lang="en-US" sz="2000" i="1" smtClean="0"/>
              <a:t>Phần </a:t>
            </a:r>
            <a:r>
              <a:rPr lang="en-US" sz="2000" i="1" dirty="0" err="1"/>
              <a:t>tử</a:t>
            </a:r>
            <a:r>
              <a:rPr lang="en-US" sz="2000" i="1" dirty="0"/>
              <a:t> </a:t>
            </a:r>
            <a:r>
              <a:rPr lang="en-US" sz="2000" i="1" dirty="0" err="1"/>
              <a:t>đầu</a:t>
            </a:r>
            <a:r>
              <a:rPr lang="en-US" sz="2000" i="1" dirty="0"/>
              <a:t> </a:t>
            </a:r>
            <a:r>
              <a:rPr lang="en-US" sz="2000" i="1" dirty="0" err="1"/>
              <a:t>tiên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mảng</a:t>
            </a:r>
            <a:r>
              <a:rPr lang="en-US" sz="2000" i="1" dirty="0"/>
              <a:t> </a:t>
            </a:r>
            <a:r>
              <a:rPr lang="en-US" sz="2000" i="1" dirty="0" err="1"/>
              <a:t>arr_Object</a:t>
            </a:r>
            <a:r>
              <a:rPr lang="en-US" sz="2000" i="1" dirty="0"/>
              <a:t>[0] </a:t>
            </a:r>
            <a:r>
              <a:rPr lang="en-US" sz="2000" i="1" dirty="0" err="1"/>
              <a:t>tham</a:t>
            </a:r>
            <a:r>
              <a:rPr lang="en-US" sz="2000" i="1" dirty="0"/>
              <a:t> </a:t>
            </a:r>
            <a:r>
              <a:rPr lang="en-US" sz="2000" i="1" dirty="0" err="1"/>
              <a:t>chiếu</a:t>
            </a:r>
            <a:r>
              <a:rPr lang="en-US" sz="2000" i="1" dirty="0"/>
              <a:t> </a:t>
            </a:r>
            <a:r>
              <a:rPr lang="en-US" sz="2000" i="1" dirty="0" err="1"/>
              <a:t>đến</a:t>
            </a:r>
            <a:r>
              <a:rPr lang="en-US" sz="2000" i="1" dirty="0"/>
              <a:t> 1 </a:t>
            </a:r>
            <a:r>
              <a:rPr lang="en-US" sz="2000" i="1" dirty="0" err="1"/>
              <a:t>đối</a:t>
            </a:r>
            <a:r>
              <a:rPr lang="en-US" sz="2000" i="1" dirty="0"/>
              <a:t> </a:t>
            </a:r>
            <a:r>
              <a:rPr lang="en-US" sz="2000" i="1" dirty="0" err="1"/>
              <a:t>tượng</a:t>
            </a:r>
            <a:r>
              <a:rPr lang="en-US" sz="2000" i="1" dirty="0"/>
              <a:t> </a:t>
            </a:r>
            <a:r>
              <a:rPr lang="en-US" sz="2000" i="1" dirty="0" err="1"/>
              <a:t>kiểu</a:t>
            </a:r>
            <a:r>
              <a:rPr lang="en-US" sz="2000" i="1" dirty="0"/>
              <a:t> Object </a:t>
            </a:r>
            <a:r>
              <a:rPr lang="en-US" sz="2000" i="1" dirty="0" err="1"/>
              <a:t>dẫn</a:t>
            </a:r>
            <a:r>
              <a:rPr lang="en-US" sz="2000" i="1" dirty="0"/>
              <a:t> </a:t>
            </a:r>
            <a:r>
              <a:rPr lang="en-US" sz="2000" i="1" dirty="0" err="1"/>
              <a:t>xuất</a:t>
            </a:r>
            <a:r>
              <a:rPr lang="en-US" sz="2000" i="1" dirty="0"/>
              <a:t> </a:t>
            </a:r>
            <a:r>
              <a:rPr lang="en-US" sz="2000" i="1" dirty="0" err="1"/>
              <a:t>từ</a:t>
            </a:r>
            <a:r>
              <a:rPr lang="en-US" sz="2000" i="1" dirty="0"/>
              <a:t> </a:t>
            </a:r>
            <a:r>
              <a:rPr lang="en-US" sz="2000" i="1" dirty="0" err="1"/>
              <a:t>A_Object</a:t>
            </a:r>
            <a:endParaRPr lang="en-US" sz="2000" dirty="0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1447800" y="4648200"/>
            <a:ext cx="7543800" cy="1828800"/>
          </a:xfrm>
          <a:prstGeom prst="borderCallout2">
            <a:avLst>
              <a:gd name="adj1" fmla="val -1655"/>
              <a:gd name="adj2" fmla="val 50243"/>
              <a:gd name="adj3" fmla="val -951"/>
              <a:gd name="adj4" fmla="val 50072"/>
              <a:gd name="adj5" fmla="val -37113"/>
              <a:gd name="adj6" fmla="val 35390"/>
            </a:avLst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just">
              <a:buFontTx/>
              <a:buChar char="•"/>
            </a:pPr>
            <a:r>
              <a:rPr lang="da-DK" sz="2000" dirty="0"/>
              <a:t> Với i = 0 thì biến var_2 có kiểu là B_Object, và lệnh var_2.method_1() sẽ gọi thực hiện phương thức method_1 của lớp B_Object.</a:t>
            </a:r>
          </a:p>
          <a:p>
            <a:pPr algn="just">
              <a:buFontTx/>
              <a:buChar char="•"/>
            </a:pPr>
            <a:r>
              <a:rPr lang="da-DK" sz="2000" dirty="0"/>
              <a:t> Với i = 1 thì biến var_2 có kiểu là A_Object, và lệnh var_2.method_1() sẽ gọi thực hiện phương thức method_1 của lớp A_Object.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-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Tx/>
              <a:buChar char="•"/>
            </a:pPr>
            <a:r>
              <a:rPr lang="en-US" sz="2400" b="1" i="1" dirty="0" smtClean="0"/>
              <a:t> </a:t>
            </a:r>
            <a:r>
              <a:rPr lang="en-US" sz="2400" b="1" dirty="0" smtClean="0"/>
              <a:t>Interface: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tả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. (java, C#, …)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interface.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interface.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hằng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(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dù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abstract).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6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Char char="•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Đối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tượng</a:t>
            </a:r>
            <a:r>
              <a:rPr lang="en-US" sz="2000" b="1" dirty="0" smtClean="0"/>
              <a:t> (object)</a:t>
            </a:r>
            <a:r>
              <a:rPr lang="en-US" sz="2000" dirty="0" smtClean="0"/>
              <a:t>: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: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, </a:t>
            </a:r>
            <a:r>
              <a:rPr lang="en-US" sz="2000" dirty="0" err="1" smtClean="0"/>
              <a:t>vật</a:t>
            </a:r>
            <a:r>
              <a:rPr lang="en-US" sz="2000" dirty="0" smtClean="0"/>
              <a:t>,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,…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rõ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endParaRPr lang="en-US" sz="20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,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, </a:t>
            </a:r>
            <a:r>
              <a:rPr lang="en-US" sz="2000" dirty="0" err="1" smtClean="0"/>
              <a:t>hành</a:t>
            </a:r>
            <a:r>
              <a:rPr lang="en-US" sz="2000" dirty="0" smtClean="0"/>
              <a:t> vi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000" b="1" i="1" dirty="0" err="1" smtClean="0"/>
              <a:t>Ví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000" dirty="0" smtClean="0"/>
              <a:t>	MSSV: “TH0701001”;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: 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A”</a:t>
            </a:r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b="1" dirty="0" err="1" smtClean="0"/>
              <a:t>Hệ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thống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tượng</a:t>
            </a:r>
            <a:r>
              <a:rPr lang="en-US" sz="2000" dirty="0" smtClean="0"/>
              <a:t>: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endParaRPr lang="en-US" sz="20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trách</a:t>
            </a:r>
            <a:r>
              <a:rPr lang="en-US" sz="2000" dirty="0" smtClean="0"/>
              <a:t> 1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endParaRPr lang="en-US" sz="20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trao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song </a:t>
            </a:r>
            <a:r>
              <a:rPr lang="en-US" sz="2000" dirty="0" err="1" smtClean="0"/>
              <a:t>song</a:t>
            </a:r>
            <a:r>
              <a:rPr lang="en-US" sz="2000" dirty="0" smtClean="0"/>
              <a:t>, hay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tán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3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Interface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53400" cy="4800600"/>
          </a:xfrm>
        </p:spPr>
        <p:txBody>
          <a:bodyPr>
            <a:normAutofit lnSpcReduction="10000"/>
          </a:bodyPr>
          <a:lstStyle/>
          <a:p>
            <a:pPr indent="457200">
              <a:lnSpc>
                <a:spcPct val="80000"/>
              </a:lnSpc>
            </a:pPr>
            <a:r>
              <a:rPr lang="en-US" sz="2800" b="1" i="1" dirty="0" err="1" smtClean="0"/>
              <a:t>Ví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dụ</a:t>
            </a:r>
            <a:r>
              <a:rPr lang="en-US" sz="2800" i="1" dirty="0" smtClean="0"/>
              <a:t>:</a:t>
            </a:r>
          </a:p>
          <a:p>
            <a:pPr indent="457200">
              <a:lnSpc>
                <a:spcPct val="80000"/>
              </a:lnSpc>
              <a:buNone/>
            </a:pPr>
            <a:r>
              <a:rPr lang="en-US" sz="2400" i="1" dirty="0" smtClean="0"/>
              <a:t>// </a:t>
            </a:r>
            <a:r>
              <a:rPr lang="en-US" sz="2400" i="1" dirty="0" err="1" smtClean="0"/>
              <a:t>Định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một</a:t>
            </a:r>
            <a:r>
              <a:rPr lang="en-US" sz="2400" i="1" dirty="0" smtClean="0"/>
              <a:t> interface Shape </a:t>
            </a:r>
            <a:r>
              <a:rPr lang="en-US" sz="2400" i="1" dirty="0" err="1" smtClean="0"/>
              <a:t>trong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tập</a:t>
            </a:r>
            <a:r>
              <a:rPr lang="en-US" sz="2400" i="1" dirty="0" smtClean="0"/>
              <a:t> tin shape.java</a:t>
            </a:r>
            <a:endParaRPr lang="en-US" sz="2400" dirty="0" smtClean="0"/>
          </a:p>
          <a:p>
            <a:pPr indent="457200">
              <a:lnSpc>
                <a:spcPct val="80000"/>
              </a:lnSpc>
              <a:buNone/>
            </a:pPr>
            <a:r>
              <a:rPr lang="en-US" sz="2400" i="1" dirty="0" smtClean="0"/>
              <a:t>public interface Shape </a:t>
            </a:r>
            <a:endParaRPr lang="en-US" sz="2400" dirty="0" smtClean="0"/>
          </a:p>
          <a:p>
            <a:pPr indent="457200">
              <a:lnSpc>
                <a:spcPct val="80000"/>
              </a:lnSpc>
              <a:buNone/>
            </a:pPr>
            <a:r>
              <a:rPr lang="en-US" sz="2400" i="1" dirty="0" smtClean="0"/>
              <a:t>{</a:t>
            </a:r>
            <a:endParaRPr lang="en-US" sz="2400" dirty="0" smtClean="0"/>
          </a:p>
          <a:p>
            <a:pPr lvl="3">
              <a:lnSpc>
                <a:spcPct val="80000"/>
              </a:lnSpc>
              <a:buNone/>
            </a:pPr>
            <a:r>
              <a:rPr lang="en-US" sz="2400" i="1" dirty="0" smtClean="0"/>
              <a:t>	// </a:t>
            </a:r>
            <a:r>
              <a:rPr lang="en-US" sz="2400" i="1" dirty="0" err="1" smtClean="0"/>
              <a:t>Tính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diện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tích</a:t>
            </a:r>
            <a:endParaRPr lang="en-US" sz="2400" dirty="0" smtClean="0"/>
          </a:p>
          <a:p>
            <a:pPr lvl="3">
              <a:lnSpc>
                <a:spcPct val="80000"/>
              </a:lnSpc>
              <a:buNone/>
            </a:pPr>
            <a:r>
              <a:rPr lang="en-US" sz="2400" i="1" dirty="0" smtClean="0"/>
              <a:t>	public abstract double area();</a:t>
            </a:r>
            <a:endParaRPr lang="en-US" sz="2400" dirty="0" smtClean="0"/>
          </a:p>
          <a:p>
            <a:pPr lvl="3">
              <a:lnSpc>
                <a:spcPct val="80000"/>
              </a:lnSpc>
              <a:buNone/>
            </a:pPr>
            <a:r>
              <a:rPr lang="en-US" sz="2400" i="1" dirty="0" smtClean="0"/>
              <a:t>	// </a:t>
            </a:r>
            <a:r>
              <a:rPr lang="en-US" sz="2400" i="1" dirty="0" err="1" smtClean="0"/>
              <a:t>Tính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thể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tích</a:t>
            </a:r>
            <a:endParaRPr lang="en-US" sz="2400" dirty="0" smtClean="0"/>
          </a:p>
          <a:p>
            <a:pPr lvl="3">
              <a:lnSpc>
                <a:spcPct val="80000"/>
              </a:lnSpc>
              <a:buNone/>
            </a:pPr>
            <a:r>
              <a:rPr lang="en-US" sz="2400" i="1" dirty="0" smtClean="0"/>
              <a:t>	public abstract double volume();</a:t>
            </a:r>
            <a:endParaRPr lang="en-US" sz="2400" dirty="0" smtClean="0"/>
          </a:p>
          <a:p>
            <a:pPr lvl="3">
              <a:lnSpc>
                <a:spcPct val="80000"/>
              </a:lnSpc>
              <a:buNone/>
            </a:pPr>
            <a:r>
              <a:rPr lang="en-US" sz="2400" i="1" dirty="0" smtClean="0"/>
              <a:t>	// </a:t>
            </a:r>
            <a:r>
              <a:rPr lang="en-US" sz="2400" i="1" dirty="0" err="1" smtClean="0"/>
              <a:t>trả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về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shape</a:t>
            </a:r>
            <a:endParaRPr lang="en-US" sz="2400" dirty="0" smtClean="0"/>
          </a:p>
          <a:p>
            <a:pPr lvl="3">
              <a:lnSpc>
                <a:spcPct val="80000"/>
              </a:lnSpc>
              <a:buNone/>
            </a:pPr>
            <a:r>
              <a:rPr lang="en-US" sz="2400" i="1" dirty="0" smtClean="0"/>
              <a:t>	public abstract String </a:t>
            </a:r>
            <a:r>
              <a:rPr lang="en-US" sz="2400" i="1" dirty="0" err="1" smtClean="0"/>
              <a:t>getName</a:t>
            </a:r>
            <a:r>
              <a:rPr lang="en-US" sz="2400" i="1" dirty="0" smtClean="0"/>
              <a:t>();</a:t>
            </a:r>
            <a:endParaRPr lang="en-US" sz="2400" dirty="0" smtClean="0"/>
          </a:p>
          <a:p>
            <a:pPr indent="457200">
              <a:lnSpc>
                <a:spcPct val="80000"/>
              </a:lnSpc>
              <a:buNone/>
            </a:pPr>
            <a:r>
              <a:rPr lang="en-US" sz="2400" i="1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23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Interface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77250" cy="4800600"/>
          </a:xfrm>
        </p:spPr>
        <p:txBody>
          <a:bodyPr>
            <a:normAutofit fontScale="92500" lnSpcReduction="10000"/>
          </a:bodyPr>
          <a:lstStyle/>
          <a:p>
            <a:pPr indent="457200">
              <a:buNone/>
            </a:pPr>
            <a:r>
              <a:rPr lang="en-US" sz="2400" b="1" dirty="0" smtClean="0"/>
              <a:t>//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Point </a:t>
            </a:r>
            <a:r>
              <a:rPr lang="en-US" sz="2400" b="1" dirty="0" err="1" smtClean="0"/>
              <a:t>cài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đặt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hiện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thực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interface </a:t>
            </a:r>
            <a:r>
              <a:rPr lang="en-US" sz="2400" b="1" dirty="0" err="1" smtClean="0"/>
              <a:t>tên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shape</a:t>
            </a:r>
            <a:r>
              <a:rPr lang="en-US" sz="2400" b="1" dirty="0" smtClean="0"/>
              <a:t>.</a:t>
            </a:r>
          </a:p>
          <a:p>
            <a:pPr indent="457200">
              <a:buNone/>
            </a:pPr>
            <a:r>
              <a:rPr lang="en-US" sz="2400" i="1" dirty="0" smtClean="0"/>
              <a:t>// </a:t>
            </a:r>
            <a:r>
              <a:rPr lang="en-US" sz="2400" i="1" dirty="0" err="1" smtClean="0"/>
              <a:t>Định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lớp</a:t>
            </a:r>
            <a:r>
              <a:rPr lang="en-US" sz="2400" i="1" dirty="0" smtClean="0"/>
              <a:t> Point </a:t>
            </a:r>
            <a:r>
              <a:rPr lang="en-US" sz="2400" i="1" dirty="0" err="1" smtClean="0"/>
              <a:t>trong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tập</a:t>
            </a:r>
            <a:r>
              <a:rPr lang="en-US" sz="2400" i="1" dirty="0" smtClean="0"/>
              <a:t> tin Point.java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public class Point extends Object implements Shape {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protected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x, y; // </a:t>
            </a:r>
            <a:r>
              <a:rPr lang="en-US" sz="2400" i="1" dirty="0" err="1" smtClean="0"/>
              <a:t>Tọa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độ</a:t>
            </a:r>
            <a:r>
              <a:rPr lang="en-US" sz="2400" i="1" dirty="0" smtClean="0"/>
              <a:t> x, y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1 </a:t>
            </a:r>
            <a:r>
              <a:rPr lang="en-US" sz="2400" i="1" dirty="0" err="1" smtClean="0"/>
              <a:t>điểm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// constructor </a:t>
            </a:r>
            <a:r>
              <a:rPr lang="en-US" sz="2400" i="1" dirty="0" err="1" smtClean="0"/>
              <a:t>không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tham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số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public Point() {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setPoint</a:t>
            </a:r>
            <a:r>
              <a:rPr lang="en-US" sz="2400" i="1" dirty="0" smtClean="0"/>
              <a:t>( 0, 0 );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}</a:t>
            </a:r>
          </a:p>
          <a:p>
            <a:pPr lvl="2">
              <a:buNone/>
            </a:pPr>
            <a:r>
              <a:rPr lang="en-US" i="1" dirty="0" smtClean="0"/>
              <a:t>	// constructor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tham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.</a:t>
            </a:r>
          </a:p>
          <a:p>
            <a:pPr lvl="2">
              <a:buNone/>
            </a:pPr>
            <a:r>
              <a:rPr lang="en-US" i="1" dirty="0" smtClean="0"/>
              <a:t>	public Point(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xCoordinate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yCoordinate</a:t>
            </a:r>
            <a:r>
              <a:rPr lang="en-US" i="1" dirty="0" smtClean="0"/>
              <a:t>) {</a:t>
            </a:r>
          </a:p>
          <a:p>
            <a:pPr lvl="2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setPoint</a:t>
            </a:r>
            <a:r>
              <a:rPr lang="en-US" i="1" dirty="0" smtClean="0"/>
              <a:t>( </a:t>
            </a:r>
            <a:r>
              <a:rPr lang="en-US" i="1" dirty="0" err="1" smtClean="0"/>
              <a:t>xCoordinate</a:t>
            </a:r>
            <a:r>
              <a:rPr lang="en-US" i="1" dirty="0" smtClean="0"/>
              <a:t>, </a:t>
            </a:r>
            <a:r>
              <a:rPr lang="en-US" i="1" dirty="0" err="1" smtClean="0"/>
              <a:t>yCoordinate</a:t>
            </a:r>
            <a:r>
              <a:rPr lang="en-US" i="1" dirty="0" smtClean="0"/>
              <a:t> );</a:t>
            </a:r>
          </a:p>
          <a:p>
            <a:pPr lvl="2">
              <a:buNone/>
            </a:pPr>
            <a:r>
              <a:rPr lang="en-US" i="1" dirty="0" smtClean="0"/>
              <a:t>	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51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Interface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72450" cy="4800600"/>
          </a:xfrm>
        </p:spPr>
        <p:txBody>
          <a:bodyPr>
            <a:normAutofit fontScale="92500" lnSpcReduction="20000"/>
          </a:bodyPr>
          <a:lstStyle/>
          <a:p>
            <a:pPr indent="457200">
              <a:buNone/>
            </a:pPr>
            <a:r>
              <a:rPr lang="en-US" sz="2000" i="1" dirty="0" smtClean="0"/>
              <a:t>// </a:t>
            </a:r>
            <a:r>
              <a:rPr lang="en-US" sz="2000" i="1" dirty="0" err="1" smtClean="0"/>
              <a:t>gán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tọa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độ</a:t>
            </a:r>
            <a:r>
              <a:rPr lang="en-US" sz="2000" i="1" dirty="0" smtClean="0"/>
              <a:t> x, y </a:t>
            </a:r>
            <a:r>
              <a:rPr lang="en-US" sz="2000" i="1" dirty="0" err="1" smtClean="0"/>
              <a:t>cho</a:t>
            </a:r>
            <a:r>
              <a:rPr lang="en-US" sz="2000" i="1" dirty="0" smtClean="0"/>
              <a:t> 1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public void </a:t>
            </a:r>
            <a:r>
              <a:rPr lang="en-US" sz="2000" i="1" dirty="0" err="1" smtClean="0"/>
              <a:t>setPoint</a:t>
            </a:r>
            <a:r>
              <a:rPr lang="en-US" sz="2000" i="1" dirty="0" smtClean="0"/>
              <a:t>(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xCoordinate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yCoordinate</a:t>
            </a:r>
            <a:r>
              <a:rPr lang="en-US" sz="2000" i="1" dirty="0" smtClean="0"/>
              <a:t> ) {</a:t>
            </a:r>
            <a:endParaRPr lang="en-US" sz="2000" dirty="0" smtClean="0"/>
          </a:p>
          <a:p>
            <a:pPr lvl="1">
              <a:buNone/>
            </a:pPr>
            <a:r>
              <a:rPr lang="en-US" sz="2000" i="1" dirty="0" smtClean="0"/>
              <a:t>			x = </a:t>
            </a:r>
            <a:r>
              <a:rPr lang="en-US" sz="2000" i="1" dirty="0" err="1" smtClean="0"/>
              <a:t>xCoordinate</a:t>
            </a:r>
            <a:r>
              <a:rPr lang="en-US" sz="2000" i="1" dirty="0" smtClean="0"/>
              <a:t>;</a:t>
            </a:r>
            <a:endParaRPr lang="en-US" sz="2000" dirty="0" smtClean="0"/>
          </a:p>
          <a:p>
            <a:pPr lvl="1">
              <a:buNone/>
            </a:pPr>
            <a:r>
              <a:rPr lang="en-US" sz="2000" i="1" dirty="0" smtClean="0"/>
              <a:t>			y = </a:t>
            </a:r>
            <a:r>
              <a:rPr lang="en-US" sz="2000" i="1" dirty="0" err="1" smtClean="0"/>
              <a:t>yCoordinate</a:t>
            </a:r>
            <a:r>
              <a:rPr lang="en-US" sz="2000" i="1" dirty="0" smtClean="0"/>
              <a:t>;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}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// </a:t>
            </a:r>
            <a:r>
              <a:rPr lang="en-US" sz="2000" i="1" dirty="0" err="1" smtClean="0"/>
              <a:t>lấy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tọa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độ</a:t>
            </a:r>
            <a:r>
              <a:rPr lang="en-US" sz="2000" i="1" dirty="0" smtClean="0"/>
              <a:t> x </a:t>
            </a:r>
            <a:r>
              <a:rPr lang="en-US" sz="2000" i="1" dirty="0" err="1" smtClean="0"/>
              <a:t>của</a:t>
            </a:r>
            <a:r>
              <a:rPr lang="en-US" sz="2000" i="1" dirty="0" smtClean="0"/>
              <a:t> 1 </a:t>
            </a:r>
            <a:r>
              <a:rPr lang="en-US" sz="2000" i="1" dirty="0" err="1" smtClean="0"/>
              <a:t>điểm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public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getX</a:t>
            </a:r>
            <a:r>
              <a:rPr lang="en-US" sz="2000" i="1" dirty="0" smtClean="0"/>
              <a:t>() {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		return x;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}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// </a:t>
            </a:r>
            <a:r>
              <a:rPr lang="en-US" sz="2000" i="1" dirty="0" err="1" smtClean="0"/>
              <a:t>lấy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tọa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độ</a:t>
            </a:r>
            <a:r>
              <a:rPr lang="en-US" sz="2000" i="1" dirty="0" smtClean="0"/>
              <a:t> y </a:t>
            </a:r>
            <a:r>
              <a:rPr lang="en-US" sz="2000" i="1" dirty="0" err="1" smtClean="0"/>
              <a:t>của</a:t>
            </a:r>
            <a:r>
              <a:rPr lang="en-US" sz="2000" i="1" dirty="0" smtClean="0"/>
              <a:t> 1 </a:t>
            </a:r>
            <a:r>
              <a:rPr lang="en-US" sz="2000" i="1" dirty="0" err="1" smtClean="0"/>
              <a:t>điểm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public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getY</a:t>
            </a:r>
            <a:r>
              <a:rPr lang="en-US" sz="2000" i="1" dirty="0" smtClean="0"/>
              <a:t>() {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		return y;</a:t>
            </a:r>
            <a:endParaRPr lang="en-US" sz="2000" dirty="0" smtClean="0"/>
          </a:p>
          <a:p>
            <a:pPr indent="457200"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271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Interface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72450" cy="4800600"/>
          </a:xfrm>
        </p:spPr>
        <p:txBody>
          <a:bodyPr>
            <a:normAutofit fontScale="92500" lnSpcReduction="20000"/>
          </a:bodyPr>
          <a:lstStyle/>
          <a:p>
            <a:pPr indent="457200">
              <a:buNone/>
            </a:pPr>
            <a:r>
              <a:rPr lang="en-US" sz="2400" i="1" dirty="0" smtClean="0"/>
              <a:t>// </a:t>
            </a:r>
            <a:r>
              <a:rPr lang="en-US" sz="2400" i="1" dirty="0" err="1" smtClean="0"/>
              <a:t>Thể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hiện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tọa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độ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1 </a:t>
            </a:r>
            <a:r>
              <a:rPr lang="en-US" sz="2400" i="1" dirty="0" err="1" smtClean="0"/>
              <a:t>điểm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dưới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chuỗi</a:t>
            </a:r>
            <a:endParaRPr lang="en-US" sz="2400" i="1" dirty="0" smtClean="0"/>
          </a:p>
          <a:p>
            <a:pPr indent="457200">
              <a:buNone/>
            </a:pPr>
            <a:r>
              <a:rPr lang="en-US" sz="2400" i="1" dirty="0" smtClean="0"/>
              <a:t>public String </a:t>
            </a:r>
            <a:r>
              <a:rPr lang="en-US" sz="2400" i="1" dirty="0" err="1" smtClean="0"/>
              <a:t>toString</a:t>
            </a:r>
            <a:r>
              <a:rPr lang="en-US" sz="2400" i="1" dirty="0" smtClean="0"/>
              <a:t>() {</a:t>
            </a:r>
          </a:p>
          <a:p>
            <a:pPr indent="457200">
              <a:buNone/>
            </a:pPr>
            <a:r>
              <a:rPr lang="en-US" sz="2400" i="1" dirty="0" smtClean="0"/>
              <a:t>	return "[" + x + ", " + y + "]";</a:t>
            </a:r>
          </a:p>
          <a:p>
            <a:pPr indent="457200">
              <a:buNone/>
            </a:pPr>
            <a:r>
              <a:rPr lang="en-US" sz="2400" i="1" dirty="0" smtClean="0"/>
              <a:t>}</a:t>
            </a:r>
          </a:p>
          <a:p>
            <a:pPr indent="457200">
              <a:buNone/>
            </a:pPr>
            <a:r>
              <a:rPr lang="en-US" sz="2400" i="1" dirty="0" smtClean="0"/>
              <a:t>// </a:t>
            </a:r>
            <a:r>
              <a:rPr lang="en-US" sz="2400" i="1" dirty="0" err="1" smtClean="0"/>
              <a:t>Tính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diện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tích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public double area() {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return 0.0;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}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// </a:t>
            </a:r>
            <a:r>
              <a:rPr lang="en-US" sz="2400" i="1" dirty="0" err="1" smtClean="0"/>
              <a:t>Tính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thể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tích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public double volume() {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	return 0.0;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93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Interface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i="1" dirty="0" smtClean="0"/>
              <a:t>	// </a:t>
            </a:r>
            <a:r>
              <a:rPr lang="en-US" sz="2400" i="1" dirty="0" err="1" smtClean="0"/>
              <a:t>trả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về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tượng</a:t>
            </a:r>
            <a:r>
              <a:rPr lang="en-US" sz="2400" i="1" dirty="0" smtClean="0"/>
              <a:t> shape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smtClean="0"/>
              <a:t>	public String </a:t>
            </a:r>
            <a:r>
              <a:rPr lang="en-US" sz="2400" i="1" dirty="0" err="1" smtClean="0"/>
              <a:t>getName</a:t>
            </a:r>
            <a:r>
              <a:rPr lang="en-US" sz="2400" i="1" dirty="0" smtClean="0"/>
              <a:t>() {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smtClean="0"/>
              <a:t>		return "Point";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smtClean="0"/>
              <a:t>	}</a:t>
            </a:r>
            <a:endParaRPr lang="en-US" sz="2400" dirty="0" smtClean="0"/>
          </a:p>
          <a:p>
            <a:pPr indent="457200">
              <a:buNone/>
            </a:pPr>
            <a:r>
              <a:rPr lang="en-US" sz="2400" i="1" dirty="0" smtClean="0"/>
              <a:t>} // end class Point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49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– Interface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thừa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endParaRPr lang="en-US" b="1" dirty="0" smtClean="0"/>
          </a:p>
          <a:p>
            <a:pPr>
              <a:buNone/>
            </a:pPr>
            <a:r>
              <a:rPr lang="en-US" sz="2400" b="1" i="1" dirty="0" smtClean="0"/>
              <a:t>public interface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InterfaceName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extends</a:t>
            </a:r>
            <a:r>
              <a:rPr lang="en-US" sz="2400" i="1" dirty="0" smtClean="0"/>
              <a:t> interface1, interface2, interface3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{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// …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59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sz="4400" dirty="0" smtClean="0">
              <a:solidFill>
                <a:srgbClr val="E478DC"/>
              </a:solidFill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Q/A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066800" y="762000"/>
            <a:ext cx="7543800" cy="2209800"/>
          </a:xfrm>
        </p:spPr>
        <p:txBody>
          <a:bodyPr/>
          <a:lstStyle/>
          <a:p>
            <a:pPr algn="ctr"/>
            <a:r>
              <a:rPr lang="en-US" sz="4900" b="1" smtClean="0"/>
              <a:t>Quản lý Exceptions</a:t>
            </a:r>
            <a:endParaRPr lang="en-US" sz="4900" b="1" dirty="0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1676400" y="3657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vi-VN" sz="3200" dirty="0">
                <a:latin typeface="Times New Roman" pitchFamily="18" charset="0"/>
              </a:rPr>
              <a:t>GV: </a:t>
            </a:r>
            <a:r>
              <a:rPr lang="en-US" sz="3200" dirty="0" err="1">
                <a:latin typeface="Times New Roman" pitchFamily="18" charset="0"/>
              </a:rPr>
              <a:t>ThS</a:t>
            </a:r>
            <a:r>
              <a:rPr lang="en-US" sz="3200" dirty="0">
                <a:latin typeface="Times New Roman" pitchFamily="18" charset="0"/>
              </a:rPr>
              <a:t>. </a:t>
            </a:r>
            <a:r>
              <a:rPr lang="vi-VN" sz="3200" dirty="0">
                <a:latin typeface="Times New Roman" pitchFamily="18" charset="0"/>
              </a:rPr>
              <a:t>Phan Nguyệt Minh</a:t>
            </a:r>
          </a:p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vi-VN" sz="3200" smtClean="0">
                <a:solidFill>
                  <a:schemeClr val="accent2"/>
                </a:solidFill>
                <a:latin typeface="Times New Roman" pitchFamily="18" charset="0"/>
              </a:rPr>
              <a:t>minhpn@uit.edu.vn</a:t>
            </a:r>
            <a:endParaRPr lang="vi-VN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38200" y="50292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3200" smtClean="0">
                <a:solidFill>
                  <a:schemeClr val="accent2"/>
                </a:solidFill>
                <a:latin typeface="Times New Roman" pitchFamily="18" charset="0"/>
              </a:rPr>
              <a:t>http://courses.uit.edu.vn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SE114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EAD86-EBA4-4C22-B74D-42C2EFEB8D9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Exception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1295400"/>
            <a:ext cx="44958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" tIns="9144" rIns="9144" bIns="9144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b="1" i="1" dirty="0" err="1"/>
              <a:t>Ví</a:t>
            </a:r>
            <a:r>
              <a:rPr lang="en-US" b="1" i="1" dirty="0"/>
              <a:t> </a:t>
            </a:r>
            <a:r>
              <a:rPr lang="en-US" b="1" i="1" dirty="0" err="1"/>
              <a:t>dụ</a:t>
            </a:r>
            <a:r>
              <a:rPr lang="en-US" b="1" i="1" dirty="0"/>
              <a:t> 1</a:t>
            </a:r>
            <a:r>
              <a:rPr lang="en-US" dirty="0"/>
              <a:t>:</a:t>
            </a:r>
          </a:p>
          <a:p>
            <a:pPr algn="l">
              <a:lnSpc>
                <a:spcPct val="80000"/>
              </a:lnSpc>
            </a:pPr>
            <a:r>
              <a:rPr lang="en-US" dirty="0"/>
              <a:t>…</a:t>
            </a:r>
          </a:p>
          <a:p>
            <a:pPr algn="l">
              <a:lnSpc>
                <a:spcPct val="80000"/>
              </a:lnSpc>
            </a:pP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algn="l">
              <a:lnSpc>
                <a:spcPct val="80000"/>
              </a:lnSpc>
            </a:pPr>
            <a:r>
              <a:rPr lang="en-US" dirty="0" err="1"/>
              <a:t>int</a:t>
            </a:r>
            <a:r>
              <a:rPr lang="en-US" dirty="0"/>
              <a:t> y = 0;</a:t>
            </a:r>
          </a:p>
          <a:p>
            <a:pPr algn="l">
              <a:lnSpc>
                <a:spcPct val="80000"/>
              </a:lnSpc>
            </a:pPr>
            <a:r>
              <a:rPr lang="en-US" dirty="0"/>
              <a:t>float z = x/y; </a:t>
            </a:r>
          </a:p>
          <a:p>
            <a:pPr algn="l">
              <a:lnSpc>
                <a:spcPct val="80000"/>
              </a:lnSpc>
            </a:pP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Ket</a:t>
            </a:r>
            <a:r>
              <a:rPr lang="en-US" dirty="0"/>
              <a:t> qua la:" + z);</a:t>
            </a:r>
          </a:p>
          <a:p>
            <a:pPr algn="l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038600" y="3505200"/>
            <a:ext cx="4495800" cy="1574800"/>
          </a:xfrm>
          <a:prstGeom prst="borderCallout2">
            <a:avLst>
              <a:gd name="adj1" fmla="val -4190"/>
              <a:gd name="adj2" fmla="val 49583"/>
              <a:gd name="adj3" fmla="val -82700"/>
              <a:gd name="adj4" fmla="val 49338"/>
              <a:gd name="adj5" fmla="val -84302"/>
              <a:gd name="adj6" fmla="val 21563"/>
            </a:avLst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/>
            <a:r>
              <a:rPr lang="en-US" i="1"/>
              <a:t>Dòng lệnh thứ 3 có lỗi chia cho 0, vì vậy đoạn chương trình kết thúc và dòng lệnh thứ 4 xuất kết quả ra màn hình không thực hiện được.</a:t>
            </a:r>
          </a:p>
        </p:txBody>
      </p:sp>
    </p:spTree>
    <p:extLst>
      <p:ext uri="{BB962C8B-B14F-4D97-AF65-F5344CB8AC3E}">
        <p14:creationId xmlns:p14="http://schemas.microsoft.com/office/powerpoint/2010/main" val="14494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Lớp</a:t>
            </a:r>
            <a:r>
              <a:rPr lang="en-US" sz="2000" b="1" dirty="0" smtClean="0"/>
              <a:t> (class)</a:t>
            </a:r>
            <a:r>
              <a:rPr lang="en-US" sz="2000" dirty="0" smtClean="0"/>
              <a:t>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khuôn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(template)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.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, </a:t>
            </a:r>
            <a:r>
              <a:rPr lang="en-US" sz="2000" dirty="0" err="1" smtClean="0"/>
              <a:t>hành</a:t>
            </a:r>
            <a:r>
              <a:rPr lang="en-US" sz="2000" dirty="0" smtClean="0"/>
              <a:t> vi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1 </a:t>
            </a:r>
            <a:r>
              <a:rPr lang="en-US" sz="2000" dirty="0" err="1" smtClean="0"/>
              <a:t>lớp</a:t>
            </a:r>
            <a:r>
              <a:rPr lang="en-US" sz="2000" dirty="0" smtClean="0"/>
              <a:t>.</a:t>
            </a:r>
          </a:p>
          <a:p>
            <a:pPr algn="just" eaLnBrk="1" hangingPunct="1"/>
            <a:r>
              <a:rPr lang="en-US" sz="2000" b="1" i="1" dirty="0" err="1" smtClean="0"/>
              <a:t>Ví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dụ</a:t>
            </a:r>
            <a:r>
              <a:rPr lang="en-US" sz="2000" dirty="0" smtClean="0"/>
              <a:t>:	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Sinhviên</a:t>
            </a:r>
            <a:endParaRPr lang="en-US" sz="20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A”,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TH0701001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dirty="0" smtClean="0"/>
              <a:t>1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Sinhviên</a:t>
            </a:r>
            <a:endParaRPr lang="en-US" sz="2000" b="1" i="1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B”,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TH0701002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Sinhviên</a:t>
            </a:r>
            <a:endParaRPr lang="en-US" sz="2000" b="1" i="1" dirty="0" smtClean="0"/>
          </a:p>
          <a:p>
            <a:pPr algn="just" eaLnBrk="1" hangingPunct="1"/>
            <a:endParaRPr lang="en-US" sz="2000" dirty="0" smtClean="0"/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b="1" dirty="0" err="1" smtClean="0"/>
              <a:t>Đối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tượng</a:t>
            </a:r>
            <a:r>
              <a:rPr lang="en-US" sz="2000" b="1" dirty="0" smtClean="0"/>
              <a:t> (object)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lớp</a:t>
            </a:r>
            <a:r>
              <a:rPr lang="en-US" sz="2000" dirty="0" smtClean="0"/>
              <a:t>: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1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1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.</a:t>
            </a:r>
            <a:r>
              <a:rPr lang="en-US" sz="2000" b="1" i="1" dirty="0" smtClean="0"/>
              <a:t> 	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9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1219200"/>
            <a:ext cx="6629400" cy="1998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" tIns="9144" rIns="9144" bIns="9144">
            <a:spAutoFit/>
          </a:bodyPr>
          <a:lstStyle/>
          <a:p>
            <a:pPr algn="l"/>
            <a:r>
              <a:rPr lang="en-US" b="1" i="1" dirty="0" err="1"/>
              <a:t>Ví</a:t>
            </a:r>
            <a:r>
              <a:rPr lang="en-US" b="1" i="1" dirty="0"/>
              <a:t> </a:t>
            </a:r>
            <a:r>
              <a:rPr lang="en-US" b="1" i="1" dirty="0" err="1"/>
              <a:t>dụ</a:t>
            </a:r>
            <a:r>
              <a:rPr lang="en-US" b="1" i="1" dirty="0"/>
              <a:t> 2</a:t>
            </a:r>
            <a:r>
              <a:rPr lang="en-US" dirty="0"/>
              <a:t>:</a:t>
            </a:r>
          </a:p>
          <a:p>
            <a:pPr algn="l"/>
            <a:r>
              <a:rPr lang="en-US" i="1" dirty="0"/>
              <a:t>…</a:t>
            </a:r>
          </a:p>
          <a:p>
            <a:pPr algn="l"/>
            <a:r>
              <a:rPr lang="en-US" i="1" dirty="0"/>
              <a:t>void </a:t>
            </a:r>
            <a:r>
              <a:rPr lang="en-US" i="1" dirty="0" err="1"/>
              <a:t>docfile</a:t>
            </a:r>
            <a:r>
              <a:rPr lang="en-US" i="1" dirty="0"/>
              <a:t>(String filename)</a:t>
            </a:r>
          </a:p>
          <a:p>
            <a:pPr algn="l"/>
            <a:r>
              <a:rPr lang="en-US" i="1" dirty="0"/>
              <a:t>{	…</a:t>
            </a:r>
          </a:p>
          <a:p>
            <a:pPr algn="l"/>
            <a:r>
              <a:rPr lang="en-US" i="1" dirty="0"/>
              <a:t>	</a:t>
            </a:r>
            <a:r>
              <a:rPr lang="en-US" i="1" dirty="0" err="1"/>
              <a:t>FileInputStream</a:t>
            </a:r>
            <a:r>
              <a:rPr lang="en-US" i="1" dirty="0"/>
              <a:t> fin = new </a:t>
            </a:r>
            <a:r>
              <a:rPr lang="en-US" i="1" dirty="0" err="1"/>
              <a:t>FileInputStream</a:t>
            </a:r>
            <a:r>
              <a:rPr lang="en-US" i="1" dirty="0"/>
              <a:t>(filename);</a:t>
            </a:r>
          </a:p>
          <a:p>
            <a:pPr algn="l"/>
            <a:r>
              <a:rPr lang="en-US" i="1" dirty="0"/>
              <a:t>	…</a:t>
            </a:r>
          </a:p>
          <a:p>
            <a:pPr algn="l"/>
            <a:r>
              <a:rPr lang="en-US" i="1" dirty="0"/>
              <a:t>}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514600" y="4343400"/>
            <a:ext cx="6019800" cy="914400"/>
          </a:xfrm>
          <a:prstGeom prst="borderCallout2">
            <a:avLst>
              <a:gd name="adj1" fmla="val 12500"/>
              <a:gd name="adj2" fmla="val -1264"/>
              <a:gd name="adj3" fmla="val 12500"/>
              <a:gd name="adj4" fmla="val -5486"/>
              <a:gd name="adj5" fmla="val -191868"/>
              <a:gd name="adj6" fmla="val 30574"/>
            </a:avLst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/>
            <a:r>
              <a:rPr lang="en-US" i="1"/>
              <a:t>Dòng lệnh trên có khả năng xảy ra lỗi đọc file (chẳng hạn khi file không có trên đĩa)</a:t>
            </a:r>
          </a:p>
        </p:txBody>
      </p:sp>
    </p:spTree>
    <p:extLst>
      <p:ext uri="{BB962C8B-B14F-4D97-AF65-F5344CB8AC3E}">
        <p14:creationId xmlns:p14="http://schemas.microsoft.com/office/powerpoint/2010/main" val="23825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Char char="•"/>
            </a:pPr>
            <a:r>
              <a:rPr lang="en-US" sz="2400" b="1" dirty="0" smtClean="0"/>
              <a:t> Exception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err="1" smtClean="0"/>
              <a:t>ví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b="1" dirty="0" smtClean="0"/>
              <a:t>0,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file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đĩa</a:t>
            </a:r>
            <a:r>
              <a:rPr lang="en-US" sz="2400" dirty="0" smtClean="0"/>
              <a:t>, …</a:t>
            </a:r>
          </a:p>
          <a:p>
            <a:pPr algn="just" eaLnBrk="1" hangingPunct="1">
              <a:buFontTx/>
              <a:buChar char="•"/>
            </a:pPr>
            <a:r>
              <a:rPr lang="en-US" sz="2400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Exception (</a:t>
            </a:r>
            <a:r>
              <a:rPr lang="en-US" sz="2400" b="1" dirty="0" err="1" smtClean="0"/>
              <a:t>Expcetion</a:t>
            </a:r>
            <a:r>
              <a:rPr lang="en-US" sz="2400" b="1" dirty="0" smtClean="0"/>
              <a:t> handling)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soát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Exception </a:t>
            </a:r>
            <a:r>
              <a:rPr lang="en-US" sz="2400" dirty="0" err="1" smtClean="0"/>
              <a:t>theo</a:t>
            </a:r>
            <a:r>
              <a:rPr lang="en-US" sz="2400" dirty="0" smtClean="0"/>
              <a:t> 1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, </a:t>
            </a:r>
            <a:r>
              <a:rPr lang="en-US" sz="2400" dirty="0" err="1" smtClean="0"/>
              <a:t>bỏ</a:t>
            </a:r>
            <a:r>
              <a:rPr lang="en-US" sz="2400" dirty="0" smtClean="0"/>
              <a:t> </a:t>
            </a:r>
            <a:r>
              <a:rPr lang="en-US" sz="2400" dirty="0" err="1" smtClean="0"/>
              <a:t>bớt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source code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303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sz="2400" b="1" i="1" dirty="0" err="1" smtClean="0"/>
              <a:t>Ví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dụ</a:t>
            </a:r>
            <a:r>
              <a:rPr lang="en-US" sz="2400" b="1" i="1" dirty="0" smtClean="0"/>
              <a:t> 1</a:t>
            </a:r>
            <a:r>
              <a:rPr lang="en-US" sz="2400" dirty="0" smtClean="0"/>
              <a:t>: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smtClean="0"/>
              <a:t>…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try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x = 10;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y = 0;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i="1" dirty="0" smtClean="0"/>
              <a:t>float z = x/y; 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i="1" dirty="0" err="1" smtClean="0"/>
              <a:t>System.out.print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Ket</a:t>
            </a:r>
            <a:r>
              <a:rPr lang="en-US" sz="2400" i="1" dirty="0" smtClean="0"/>
              <a:t> qua la:" + z);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catch(</a:t>
            </a:r>
            <a:r>
              <a:rPr lang="en-US" sz="2400" b="1" i="1" dirty="0" err="1" smtClean="0"/>
              <a:t>ArithmeticException</a:t>
            </a:r>
            <a:r>
              <a:rPr lang="en-US" sz="2400" b="1" i="1" dirty="0" smtClean="0"/>
              <a:t> e)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System.out.println</a:t>
            </a:r>
            <a:r>
              <a:rPr lang="en-US" sz="2400" i="1" dirty="0" smtClean="0"/>
              <a:t>(“</a:t>
            </a:r>
            <a:r>
              <a:rPr lang="en-US" sz="2400" i="1" dirty="0" err="1" smtClean="0"/>
              <a:t>Loi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tinh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toan</a:t>
            </a:r>
            <a:r>
              <a:rPr lang="en-US" sz="2400" i="1" dirty="0" smtClean="0"/>
              <a:t> so hoc”)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smtClean="0"/>
              <a:t>…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298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75000"/>
              </a:lnSpc>
              <a:buNone/>
            </a:pPr>
            <a:r>
              <a:rPr lang="en-US" b="1" i="1" dirty="0" err="1" smtClean="0"/>
              <a:t>Ví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</a:t>
            </a:r>
            <a:r>
              <a:rPr lang="en-US" b="1" i="1" dirty="0" smtClean="0"/>
              <a:t> 2</a:t>
            </a:r>
            <a:r>
              <a:rPr lang="en-US" dirty="0" smtClean="0"/>
              <a:t>:</a:t>
            </a:r>
          </a:p>
          <a:p>
            <a:pPr>
              <a:lnSpc>
                <a:spcPct val="75000"/>
              </a:lnSpc>
              <a:buNone/>
            </a:pPr>
            <a:r>
              <a:rPr lang="en-US" i="1" dirty="0" smtClean="0"/>
              <a:t>…</a:t>
            </a:r>
          </a:p>
          <a:p>
            <a:pPr>
              <a:lnSpc>
                <a:spcPct val="75000"/>
              </a:lnSpc>
              <a:buNone/>
            </a:pPr>
            <a:r>
              <a:rPr lang="en-US" i="1" dirty="0" smtClean="0"/>
              <a:t>void </a:t>
            </a:r>
            <a:r>
              <a:rPr lang="en-US" i="1" dirty="0" err="1" smtClean="0"/>
              <a:t>docfile</a:t>
            </a:r>
            <a:r>
              <a:rPr lang="en-US" i="1" dirty="0" smtClean="0"/>
              <a:t>(String  filename) </a:t>
            </a:r>
            <a:r>
              <a:rPr lang="en-US" b="1" i="1" dirty="0" smtClean="0"/>
              <a:t>throws</a:t>
            </a:r>
            <a:r>
              <a:rPr lang="en-US" i="1" dirty="0" smtClean="0"/>
              <a:t> </a:t>
            </a:r>
            <a:r>
              <a:rPr lang="en-US" i="1" dirty="0" err="1" smtClean="0"/>
              <a:t>IOException</a:t>
            </a:r>
            <a:r>
              <a:rPr lang="en-US" i="1" dirty="0" smtClean="0"/>
              <a:t>  {	</a:t>
            </a:r>
          </a:p>
          <a:p>
            <a:pPr>
              <a:lnSpc>
                <a:spcPct val="75000"/>
              </a:lnSpc>
              <a:buNone/>
            </a:pPr>
            <a:r>
              <a:rPr lang="en-US" i="1" dirty="0" smtClean="0"/>
              <a:t>	…</a:t>
            </a:r>
          </a:p>
          <a:p>
            <a:pPr>
              <a:lnSpc>
                <a:spcPct val="75000"/>
              </a:lnSpc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FileInputStream</a:t>
            </a:r>
            <a:r>
              <a:rPr lang="en-US" i="1" dirty="0" smtClean="0"/>
              <a:t> fin = new </a:t>
            </a:r>
            <a:r>
              <a:rPr lang="en-US" i="1" dirty="0" err="1" smtClean="0"/>
              <a:t>FileInputStream</a:t>
            </a:r>
            <a:r>
              <a:rPr lang="en-US" i="1" dirty="0" smtClean="0"/>
              <a:t>(filename);</a:t>
            </a:r>
          </a:p>
          <a:p>
            <a:pPr>
              <a:lnSpc>
                <a:spcPct val="75000"/>
              </a:lnSpc>
              <a:buNone/>
            </a:pPr>
            <a:r>
              <a:rPr lang="en-US" i="1" dirty="0" smtClean="0"/>
              <a:t>	…</a:t>
            </a:r>
          </a:p>
          <a:p>
            <a:pPr>
              <a:lnSpc>
                <a:spcPct val="75000"/>
              </a:lnSpc>
              <a:buNone/>
            </a:pPr>
            <a:r>
              <a:rPr lang="en-US" i="1" dirty="0" smtClean="0"/>
              <a:t>}</a:t>
            </a:r>
          </a:p>
          <a:p>
            <a:pPr>
              <a:lnSpc>
                <a:spcPct val="60000"/>
              </a:lnSpc>
              <a:buNone/>
            </a:pPr>
            <a:endParaRPr lang="en-US" b="1" i="1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2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i="1" dirty="0" err="1" smtClean="0"/>
              <a:t>Hoặc</a:t>
            </a:r>
            <a:endParaRPr lang="en-US" sz="2400" b="1" i="1" dirty="0" smtClean="0"/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…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void </a:t>
            </a:r>
            <a:r>
              <a:rPr lang="en-US" sz="2400" i="1" dirty="0" err="1" smtClean="0"/>
              <a:t>docfile</a:t>
            </a:r>
            <a:r>
              <a:rPr lang="en-US" sz="2400" i="1" dirty="0" smtClean="0"/>
              <a:t>(String  filename) {  …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      </a:t>
            </a:r>
            <a:r>
              <a:rPr lang="en-US" sz="2400" b="1" i="1" dirty="0" smtClean="0"/>
              <a:t>try {</a:t>
            </a:r>
            <a:r>
              <a:rPr lang="en-US" sz="2400" i="1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…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            </a:t>
            </a:r>
            <a:r>
              <a:rPr lang="en-US" sz="2400" i="1" dirty="0" err="1" smtClean="0"/>
              <a:t>FileInputStream</a:t>
            </a:r>
            <a:r>
              <a:rPr lang="en-US" sz="2400" i="1" dirty="0" smtClean="0"/>
              <a:t> fin = new </a:t>
            </a:r>
            <a:r>
              <a:rPr lang="en-US" sz="2400" i="1" dirty="0" err="1" smtClean="0"/>
              <a:t>FileInputStream</a:t>
            </a:r>
            <a:r>
              <a:rPr lang="en-US" sz="2400" i="1" dirty="0" smtClean="0"/>
              <a:t>(filename);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	…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      </a:t>
            </a:r>
            <a:r>
              <a:rPr lang="en-US" sz="2400" b="1" i="1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i="1" dirty="0" smtClean="0"/>
              <a:t>      catch (</a:t>
            </a:r>
            <a:r>
              <a:rPr lang="en-US" sz="2400" b="1" i="1" dirty="0" err="1" smtClean="0"/>
              <a:t>IOException</a:t>
            </a:r>
            <a:r>
              <a:rPr lang="en-US" sz="2400" b="1" i="1" dirty="0" smtClean="0"/>
              <a:t> e)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i="1" dirty="0" smtClean="0"/>
              <a:t>      	</a:t>
            </a:r>
            <a:r>
              <a:rPr lang="en-US" sz="2400" b="1" i="1" dirty="0" err="1" smtClean="0"/>
              <a:t>System.out.println</a:t>
            </a:r>
            <a:r>
              <a:rPr lang="en-US" sz="2400" b="1" i="1" dirty="0" smtClean="0"/>
              <a:t>(“</a:t>
            </a:r>
            <a:r>
              <a:rPr lang="en-US" sz="2400" b="1" i="1" dirty="0" err="1" smtClean="0"/>
              <a:t>Loi</a:t>
            </a:r>
            <a:r>
              <a:rPr lang="en-US" sz="2400" b="1" i="1" dirty="0" smtClean="0"/>
              <a:t> doc file”);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i="1" dirty="0" smtClean="0"/>
              <a:t>   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764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buFontTx/>
              <a:buChar char="•"/>
            </a:pPr>
            <a:r>
              <a:rPr lang="en-US" sz="2800" b="1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ném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exception</a:t>
            </a:r>
          </a:p>
          <a:p>
            <a:pPr algn="just" eaLnBrk="1" hangingPunct="1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exception </a:t>
            </a: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</a:t>
            </a:r>
            <a:r>
              <a:rPr lang="en-US" sz="2800" dirty="0" err="1" smtClean="0"/>
              <a:t>lệ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.</a:t>
            </a:r>
          </a:p>
          <a:p>
            <a:pPr algn="just" eaLnBrk="1" hangingPunct="1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.</a:t>
            </a:r>
          </a:p>
          <a:p>
            <a:pPr algn="just" eaLnBrk="1" hangingPunct="1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khóa</a:t>
            </a:r>
            <a:r>
              <a:rPr lang="en-US" sz="2800" dirty="0" smtClean="0"/>
              <a:t> </a:t>
            </a:r>
            <a:r>
              <a:rPr lang="en-US" sz="2800" b="1" dirty="0" smtClean="0"/>
              <a:t>throws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exception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ném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smtClean="0"/>
              <a:t>&lt;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&gt; &lt;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&gt;(&lt;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&gt;) </a:t>
            </a:r>
            <a:r>
              <a:rPr lang="en-US" sz="2800" b="1" dirty="0" smtClean="0"/>
              <a:t>throws</a:t>
            </a:r>
            <a:r>
              <a:rPr lang="en-US" sz="2800" dirty="0" smtClean="0"/>
              <a:t> &lt;</a:t>
            </a:r>
            <a:r>
              <a:rPr lang="en-US" sz="2800" dirty="0" err="1" smtClean="0"/>
              <a:t>các</a:t>
            </a:r>
            <a:r>
              <a:rPr lang="en-US" sz="2800" dirty="0" smtClean="0"/>
              <a:t> exceptions&gt;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6794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b="1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smtClean="0"/>
              <a:t>try</a:t>
            </a:r>
            <a:r>
              <a:rPr lang="en-US" dirty="0" smtClean="0"/>
              <a:t>.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/>
              <a:t>catch</a:t>
            </a:r>
            <a:r>
              <a:rPr lang="en-US" dirty="0" smtClean="0"/>
              <a:t>.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try {</a:t>
            </a:r>
          </a:p>
          <a:p>
            <a:pPr lvl="2" algn="just" eaLnBrk="1" hangingPunct="1">
              <a:buNone/>
            </a:pPr>
            <a:r>
              <a:rPr lang="en-US" i="1" dirty="0" smtClean="0"/>
              <a:t>	// </a:t>
            </a:r>
            <a:r>
              <a:rPr lang="en-US" i="1" dirty="0" err="1" smtClean="0"/>
              <a:t>Đoạn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sinh</a:t>
            </a:r>
            <a:r>
              <a:rPr lang="en-US" i="1" dirty="0" smtClean="0"/>
              <a:t> </a:t>
            </a:r>
            <a:r>
              <a:rPr lang="en-US" i="1" dirty="0" err="1" smtClean="0"/>
              <a:t>ra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r>
              <a:rPr lang="en-US" i="1" dirty="0" smtClean="0"/>
              <a:t> …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}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catch (&lt;</a:t>
            </a:r>
            <a:r>
              <a:rPr lang="en-US" b="1" i="1" dirty="0" err="1" smtClean="0"/>
              <a:t>Kiểu</a:t>
            </a:r>
            <a:r>
              <a:rPr lang="en-US" b="1" i="1" dirty="0" smtClean="0"/>
              <a:t> Exception&gt;){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	</a:t>
            </a:r>
            <a:r>
              <a:rPr lang="en-US" i="1" dirty="0" smtClean="0"/>
              <a:t>// </a:t>
            </a:r>
            <a:r>
              <a:rPr lang="en-US" i="1" dirty="0" err="1" smtClean="0"/>
              <a:t>Đoạn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kiểm</a:t>
            </a:r>
            <a:r>
              <a:rPr lang="en-US" i="1" dirty="0" smtClean="0"/>
              <a:t> </a:t>
            </a:r>
            <a:r>
              <a:rPr lang="en-US" i="1" dirty="0" err="1" smtClean="0"/>
              <a:t>soát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endParaRPr lang="en-US" i="1" dirty="0" smtClean="0"/>
          </a:p>
          <a:p>
            <a:pPr lvl="2" algn="just" eaLnBrk="1" hangingPunct="1">
              <a:buNone/>
            </a:pPr>
            <a:r>
              <a:rPr lang="en-US" b="1" i="1" dirty="0" smtClean="0"/>
              <a:t>}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1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b="1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finally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Exception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2" algn="just" eaLnBrk="1" hangingPunct="1">
              <a:buNone/>
            </a:pPr>
            <a:r>
              <a:rPr lang="en-US" b="1" i="1" dirty="0" smtClean="0"/>
              <a:t>try {</a:t>
            </a:r>
            <a:r>
              <a:rPr lang="en-US" i="1" dirty="0" smtClean="0"/>
              <a:t>	// </a:t>
            </a:r>
            <a:r>
              <a:rPr lang="en-US" i="1" dirty="0" err="1" smtClean="0"/>
              <a:t>Đoạn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sinh</a:t>
            </a:r>
            <a:r>
              <a:rPr lang="en-US" i="1" dirty="0" smtClean="0"/>
              <a:t> </a:t>
            </a:r>
            <a:r>
              <a:rPr lang="en-US" i="1" dirty="0" err="1" smtClean="0"/>
              <a:t>ra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r>
              <a:rPr lang="en-US" i="1" dirty="0" smtClean="0"/>
              <a:t> …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}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Catch (&lt;</a:t>
            </a:r>
            <a:r>
              <a:rPr lang="en-US" b="1" i="1" dirty="0" err="1" smtClean="0"/>
              <a:t>Kiểu</a:t>
            </a:r>
            <a:r>
              <a:rPr lang="en-US" b="1" i="1" dirty="0" smtClean="0"/>
              <a:t> Exception&gt;) {	</a:t>
            </a:r>
            <a:r>
              <a:rPr lang="en-US" i="1" dirty="0" smtClean="0"/>
              <a:t>// </a:t>
            </a:r>
            <a:r>
              <a:rPr lang="en-US" i="1" dirty="0" err="1" smtClean="0"/>
              <a:t>Đoạn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kiểm</a:t>
            </a:r>
            <a:r>
              <a:rPr lang="en-US" i="1" dirty="0" smtClean="0"/>
              <a:t> </a:t>
            </a:r>
            <a:r>
              <a:rPr lang="en-US" i="1" dirty="0" err="1" smtClean="0"/>
              <a:t>soát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endParaRPr lang="en-US" i="1" dirty="0" smtClean="0"/>
          </a:p>
          <a:p>
            <a:pPr lvl="2" algn="just" eaLnBrk="1" hangingPunct="1">
              <a:buNone/>
            </a:pPr>
            <a:r>
              <a:rPr lang="en-US" b="1" i="1" dirty="0" smtClean="0"/>
              <a:t>}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finally {</a:t>
            </a:r>
          </a:p>
          <a:p>
            <a:pPr lvl="2" algn="just" eaLnBrk="1" hangingPunct="1">
              <a:buNone/>
            </a:pPr>
            <a:r>
              <a:rPr lang="en-US" b="1" i="1" dirty="0" smtClean="0"/>
              <a:t>	</a:t>
            </a:r>
            <a:r>
              <a:rPr lang="en-US" i="1" dirty="0" smtClean="0"/>
              <a:t>// </a:t>
            </a:r>
            <a:r>
              <a:rPr lang="en-US" i="1" dirty="0" err="1" smtClean="0"/>
              <a:t>Đoạn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luôn</a:t>
            </a:r>
            <a:r>
              <a:rPr lang="en-US" i="1" dirty="0" smtClean="0"/>
              <a:t> </a:t>
            </a:r>
            <a:r>
              <a:rPr lang="en-US" i="1" dirty="0" err="1" smtClean="0"/>
              <a:t>luôn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thi</a:t>
            </a:r>
            <a:endParaRPr lang="en-US" b="1" i="1" dirty="0" smtClean="0"/>
          </a:p>
          <a:p>
            <a:pPr lvl="2" algn="just" eaLnBrk="1" hangingPunct="1">
              <a:buNone/>
            </a:pPr>
            <a:r>
              <a:rPr lang="en-US" b="1" i="1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6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47800"/>
            <a:ext cx="7162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2" algn="just" eaLnBrk="1" hangingPunct="1"/>
            <a:r>
              <a:rPr lang="en-US" b="1" i="1" dirty="0"/>
              <a:t>try {</a:t>
            </a:r>
            <a:r>
              <a:rPr lang="en-US" i="1" dirty="0"/>
              <a:t>	</a:t>
            </a:r>
          </a:p>
          <a:p>
            <a:pPr lvl="2" algn="just" eaLnBrk="1" hangingPunct="1"/>
            <a:r>
              <a:rPr lang="en-US" i="1" dirty="0"/>
              <a:t>	// </a:t>
            </a:r>
            <a:r>
              <a:rPr lang="en-US" i="1" dirty="0" err="1"/>
              <a:t>Khối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trước</a:t>
            </a:r>
            <a:r>
              <a:rPr lang="en-US" i="1" dirty="0"/>
              <a:t> </a:t>
            </a:r>
            <a:r>
              <a:rPr lang="en-US" i="1" dirty="0" err="1"/>
              <a:t>dòng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endParaRPr lang="en-US" i="1" dirty="0"/>
          </a:p>
          <a:p>
            <a:pPr lvl="2" algn="just" eaLnBrk="1" hangingPunct="1"/>
            <a:r>
              <a:rPr lang="en-US" i="1" dirty="0"/>
              <a:t>	// </a:t>
            </a:r>
            <a:r>
              <a:rPr lang="en-US" i="1" dirty="0" err="1"/>
              <a:t>Dòng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(Exception)</a:t>
            </a:r>
          </a:p>
          <a:p>
            <a:pPr lvl="2" algn="just" eaLnBrk="1" hangingPunct="1"/>
            <a:r>
              <a:rPr lang="en-US" i="1" dirty="0"/>
              <a:t>	…</a:t>
            </a:r>
          </a:p>
          <a:p>
            <a:pPr lvl="2" algn="just" eaLnBrk="1" hangingPunct="1"/>
            <a:r>
              <a:rPr lang="en-US" b="1" i="1" dirty="0"/>
              <a:t>}</a:t>
            </a:r>
          </a:p>
          <a:p>
            <a:pPr lvl="2" algn="just" eaLnBrk="1" hangingPunct="1"/>
            <a:r>
              <a:rPr lang="en-US" b="1" i="1" dirty="0"/>
              <a:t>catch (&lt;</a:t>
            </a:r>
            <a:r>
              <a:rPr lang="en-US" b="1" i="1" dirty="0" err="1"/>
              <a:t>Kiểu</a:t>
            </a:r>
            <a:r>
              <a:rPr lang="en-US" b="1" i="1" dirty="0"/>
              <a:t> Exception&gt;){  </a:t>
            </a:r>
          </a:p>
          <a:p>
            <a:pPr lvl="2" algn="just" eaLnBrk="1" hangingPunct="1"/>
            <a:r>
              <a:rPr lang="en-US" b="1" i="1" dirty="0"/>
              <a:t>	</a:t>
            </a:r>
            <a:r>
              <a:rPr lang="en-US" i="1" dirty="0"/>
              <a:t>// </a:t>
            </a:r>
            <a:r>
              <a:rPr lang="en-US" i="1" dirty="0" err="1"/>
              <a:t>Đoạn</a:t>
            </a:r>
            <a:r>
              <a:rPr lang="en-US" i="1" dirty="0"/>
              <a:t>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soát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endParaRPr lang="en-US" i="1" dirty="0"/>
          </a:p>
          <a:p>
            <a:pPr lvl="2" algn="just" eaLnBrk="1" hangingPunct="1"/>
            <a:r>
              <a:rPr lang="en-US" b="1" i="1" dirty="0"/>
              <a:t>}</a:t>
            </a:r>
          </a:p>
          <a:p>
            <a:pPr lvl="2" algn="just" eaLnBrk="1" hangingPunct="1"/>
            <a:r>
              <a:rPr lang="en-US" b="1" i="1" dirty="0"/>
              <a:t>finally { …</a:t>
            </a:r>
          </a:p>
          <a:p>
            <a:pPr lvl="2" algn="just" eaLnBrk="1" hangingPunct="1"/>
            <a:r>
              <a:rPr lang="en-US" b="1" i="1" dirty="0"/>
              <a:t>}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715000" y="4495800"/>
            <a:ext cx="3048000" cy="1638300"/>
          </a:xfrm>
          <a:prstGeom prst="borderCallout2">
            <a:avLst>
              <a:gd name="adj1" fmla="val -3242"/>
              <a:gd name="adj2" fmla="val 50317"/>
              <a:gd name="adj3" fmla="val -88929"/>
              <a:gd name="adj4" fmla="val 53542"/>
              <a:gd name="adj5" fmla="val -87617"/>
              <a:gd name="adj6" fmla="val -5845"/>
            </a:avLst>
          </a:prstGeom>
          <a:solidFill>
            <a:srgbClr val="99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/>
            <a:r>
              <a:rPr lang="en-US"/>
              <a:t>Khối lệnh sau dòng lệnh sinh ra lỗi sẽ bị bỏ qua và không thực hiện khi có exception</a:t>
            </a:r>
          </a:p>
        </p:txBody>
      </p:sp>
    </p:spTree>
    <p:extLst>
      <p:ext uri="{BB962C8B-B14F-4D97-AF65-F5344CB8AC3E}">
        <p14:creationId xmlns:p14="http://schemas.microsoft.com/office/powerpoint/2010/main" val="11634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74665"/>
            <a:ext cx="7772400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err="1" smtClean="0"/>
              <a:t>soát</a:t>
            </a:r>
            <a:r>
              <a:rPr lang="en-US" smtClean="0"/>
              <a:t> Exception chia </a:t>
            </a:r>
            <a:r>
              <a:rPr lang="en-US" dirty="0" err="1" smtClean="0"/>
              <a:t>cho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000" b="1" i="1" dirty="0" smtClean="0"/>
              <a:t>import</a:t>
            </a:r>
            <a:r>
              <a:rPr lang="en-US" sz="2000" i="1" dirty="0" smtClean="0"/>
              <a:t> java.io.*;</a:t>
            </a:r>
          </a:p>
          <a:p>
            <a:pPr>
              <a:buNone/>
            </a:pPr>
            <a:r>
              <a:rPr lang="en-US" sz="2000" b="1" i="1" dirty="0" smtClean="0"/>
              <a:t>public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class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MainClass</a:t>
            </a:r>
            <a:r>
              <a:rPr lang="en-US" sz="2000" i="1" dirty="0" smtClean="0"/>
              <a:t> {</a:t>
            </a:r>
          </a:p>
          <a:p>
            <a:pPr>
              <a:buNone/>
            </a:pPr>
            <a:r>
              <a:rPr lang="en-US" sz="2000" b="1" i="1" dirty="0" smtClean="0"/>
              <a:t>public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static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void</a:t>
            </a:r>
            <a:r>
              <a:rPr lang="en-US" sz="2000" i="1" dirty="0" smtClean="0"/>
              <a:t> main(String[] 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 {</a:t>
            </a:r>
          </a:p>
          <a:p>
            <a:pPr lvl="1">
              <a:buNone/>
            </a:pPr>
            <a:r>
              <a:rPr lang="en-US" sz="2000" b="1" i="1" dirty="0" smtClean="0"/>
              <a:t>try </a:t>
            </a:r>
            <a:r>
              <a:rPr lang="en-US" sz="2000" i="1" dirty="0" smtClean="0"/>
              <a:t>{</a:t>
            </a:r>
          </a:p>
          <a:p>
            <a:pPr>
              <a:buNone/>
            </a:pPr>
            <a:r>
              <a:rPr lang="en-US" sz="2000" b="1" i="1" dirty="0" smtClean="0"/>
              <a:t>		</a:t>
            </a:r>
            <a:r>
              <a:rPr lang="en-US" sz="2000" b="1" i="1" dirty="0" err="1" smtClean="0"/>
              <a:t>int</a:t>
            </a:r>
            <a:r>
              <a:rPr lang="en-US" sz="2000" i="1" dirty="0" smtClean="0"/>
              <a:t> num_1, num_2;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BufferedReader</a:t>
            </a:r>
            <a:r>
              <a:rPr lang="en-US" sz="2000" i="1" dirty="0" smtClean="0"/>
              <a:t> in = </a:t>
            </a:r>
            <a:r>
              <a:rPr lang="en-US" sz="2000" b="1" i="1" dirty="0" smtClean="0"/>
              <a:t>new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BufferedReader</a:t>
            </a:r>
            <a:r>
              <a:rPr lang="en-US" sz="2000" i="1" dirty="0" smtClean="0"/>
              <a:t>(</a:t>
            </a:r>
            <a:r>
              <a:rPr lang="en-US" sz="2000" b="1" i="1" dirty="0" smtClean="0"/>
              <a:t>new</a:t>
            </a:r>
            <a:r>
              <a:rPr lang="en-US" sz="2000" i="1" dirty="0" smtClean="0"/>
              <a:t> 			</a:t>
            </a:r>
            <a:r>
              <a:rPr lang="en-US" sz="2000" i="1" dirty="0" err="1" smtClean="0"/>
              <a:t>InputStreamReader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System.in</a:t>
            </a:r>
            <a:r>
              <a:rPr lang="en-US" sz="2000" i="1" dirty="0" smtClean="0"/>
              <a:t>));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("\n </a:t>
            </a:r>
            <a:r>
              <a:rPr lang="en-US" sz="2000" i="1" dirty="0" err="1" smtClean="0"/>
              <a:t>Nhap</a:t>
            </a:r>
            <a:r>
              <a:rPr lang="en-US" sz="2000" i="1" dirty="0" smtClean="0"/>
              <a:t> so </a:t>
            </a:r>
            <a:r>
              <a:rPr lang="en-US" sz="2000" i="1" dirty="0" err="1" smtClean="0"/>
              <a:t>thu</a:t>
            </a:r>
            <a:r>
              <a:rPr lang="en-US" sz="2000" i="1" dirty="0" smtClean="0"/>
              <a:t> 1:");</a:t>
            </a:r>
          </a:p>
          <a:p>
            <a:pPr>
              <a:buNone/>
            </a:pPr>
            <a:r>
              <a:rPr lang="en-US" sz="2000" i="1" dirty="0" smtClean="0"/>
              <a:t>		num_1 = </a:t>
            </a:r>
            <a:r>
              <a:rPr lang="en-US" sz="2000" i="1" dirty="0" err="1" smtClean="0"/>
              <a:t>Integer.parseInt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in.readLine</a:t>
            </a:r>
            <a:r>
              <a:rPr lang="en-US" sz="2000" i="1" dirty="0" smtClean="0"/>
              <a:t>());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("\n </a:t>
            </a:r>
            <a:r>
              <a:rPr lang="en-US" sz="2000" i="1" dirty="0" err="1" smtClean="0"/>
              <a:t>Nhap</a:t>
            </a:r>
            <a:r>
              <a:rPr lang="en-US" sz="2000" i="1" dirty="0" smtClean="0"/>
              <a:t> so </a:t>
            </a:r>
            <a:r>
              <a:rPr lang="en-US" sz="2000" i="1" dirty="0" err="1" smtClean="0"/>
              <a:t>thu</a:t>
            </a:r>
            <a:r>
              <a:rPr lang="en-US" sz="2000" i="1" dirty="0" smtClean="0"/>
              <a:t> 2:");</a:t>
            </a:r>
          </a:p>
          <a:p>
            <a:pPr>
              <a:buNone/>
            </a:pPr>
            <a:r>
              <a:rPr lang="en-US" sz="2000" i="1" dirty="0" smtClean="0"/>
              <a:t>		num_2 = </a:t>
            </a:r>
            <a:r>
              <a:rPr lang="en-US" sz="2000" i="1" dirty="0" err="1" smtClean="0"/>
              <a:t>Integer.parseInt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in.readLine</a:t>
            </a:r>
            <a:r>
              <a:rPr lang="en-US" sz="2000" i="1" dirty="0" smtClean="0"/>
              <a:t>());</a:t>
            </a:r>
          </a:p>
          <a:p>
            <a:pPr>
              <a:buNone/>
            </a:pPr>
            <a:r>
              <a:rPr lang="en-US" sz="2000" b="1" i="1" dirty="0" smtClean="0"/>
              <a:t>		float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rs</a:t>
            </a:r>
            <a:r>
              <a:rPr lang="en-US" sz="2000" i="1" dirty="0" smtClean="0"/>
              <a:t> = num_1/num_2;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("\n </a:t>
            </a:r>
            <a:r>
              <a:rPr lang="en-US" sz="2000" i="1" dirty="0" err="1" smtClean="0"/>
              <a:t>Ket</a:t>
            </a:r>
            <a:r>
              <a:rPr lang="en-US" sz="2000" i="1" dirty="0" smtClean="0"/>
              <a:t> qua:" + </a:t>
            </a:r>
            <a:r>
              <a:rPr lang="en-US" sz="2000" i="1" dirty="0" err="1" smtClean="0"/>
              <a:t>rs</a:t>
            </a:r>
            <a:r>
              <a:rPr lang="en-US" sz="2000" i="1" dirty="0" smtClean="0"/>
              <a:t>);</a:t>
            </a:r>
          </a:p>
          <a:p>
            <a:pPr>
              <a:buNone/>
            </a:pPr>
            <a:r>
              <a:rPr lang="en-US" sz="2000" i="1" dirty="0" smtClean="0"/>
              <a:t>	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3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endParaRPr lang="en-US" b="1" dirty="0" smtClean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class</a:t>
            </a:r>
            <a:r>
              <a:rPr lang="en-US" i="1" dirty="0" smtClean="0"/>
              <a:t> &lt;</a:t>
            </a:r>
            <a:r>
              <a:rPr lang="en-US" i="1" dirty="0" err="1" smtClean="0"/>
              <a:t>ClassName</a:t>
            </a:r>
            <a:r>
              <a:rPr lang="en-US" i="1" dirty="0" smtClean="0"/>
              <a:t>&gt;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i="1" dirty="0" smtClean="0"/>
              <a:t>	{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i="1" dirty="0" smtClean="0"/>
              <a:t>		&lt;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thuộc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&gt;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i="1" dirty="0" smtClean="0"/>
              <a:t>		&lt;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khởi</a:t>
            </a:r>
            <a:r>
              <a:rPr lang="en-US" i="1" dirty="0" smtClean="0"/>
              <a:t> </a:t>
            </a:r>
            <a:r>
              <a:rPr lang="en-US" i="1" dirty="0" err="1" smtClean="0"/>
              <a:t>tạo</a:t>
            </a:r>
            <a:r>
              <a:rPr lang="en-US" i="1" dirty="0" smtClean="0"/>
              <a:t>&gt;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i="1" dirty="0" smtClean="0"/>
              <a:t>		&lt;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phươngthức</a:t>
            </a:r>
            <a:r>
              <a:rPr lang="en-US" i="1" dirty="0" smtClean="0"/>
              <a:t>&gt;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i="1" dirty="0" smtClean="0"/>
              <a:t>	}</a:t>
            </a:r>
          </a:p>
          <a:p>
            <a:pPr algn="just" eaLnBrk="1" hangingPunct="1">
              <a:lnSpc>
                <a:spcPct val="70000"/>
              </a:lnSpc>
              <a:buNone/>
            </a:pPr>
            <a:r>
              <a:rPr lang="en-US" dirty="0" smtClean="0"/>
              <a:t>	</a:t>
            </a:r>
            <a:endParaRPr lang="en-US" b="1" i="1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Exception </a:t>
            </a:r>
            <a:br>
              <a:rPr lang="en-US" dirty="0" smtClean="0"/>
            </a:b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0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2">
              <a:lnSpc>
                <a:spcPct val="75000"/>
              </a:lnSpc>
              <a:buNone/>
            </a:pPr>
            <a:r>
              <a:rPr lang="en-US" sz="2000" b="1" i="1" dirty="0" smtClean="0"/>
              <a:t>catch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ArithmeticException</a:t>
            </a:r>
            <a:r>
              <a:rPr lang="en-US" sz="2000" i="1" dirty="0" smtClean="0"/>
              <a:t> e) {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</a:t>
            </a:r>
            <a:r>
              <a:rPr lang="en-US" sz="2000" i="1" dirty="0" err="1" smtClean="0"/>
              <a:t>Loi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cho</a:t>
            </a:r>
            <a:r>
              <a:rPr lang="en-US" sz="2000" i="1" dirty="0" smtClean="0"/>
              <a:t> 0");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smtClean="0"/>
              <a:t>}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b="1" i="1" dirty="0" smtClean="0"/>
              <a:t>catch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IOException</a:t>
            </a:r>
            <a:r>
              <a:rPr lang="en-US" sz="2000" i="1" dirty="0" smtClean="0"/>
              <a:t> e) {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</a:t>
            </a:r>
            <a:r>
              <a:rPr lang="en-US" sz="2000" i="1" dirty="0" err="1" smtClean="0"/>
              <a:t>Loi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xuat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nhap</a:t>
            </a:r>
            <a:r>
              <a:rPr lang="en-US" sz="2000" i="1" dirty="0" smtClean="0"/>
              <a:t>");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smtClean="0"/>
              <a:t>}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b="1" i="1" dirty="0" smtClean="0"/>
              <a:t>catch</a:t>
            </a:r>
            <a:r>
              <a:rPr lang="en-US" sz="2000" i="1" dirty="0" smtClean="0"/>
              <a:t>(Exception e) {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</a:t>
            </a:r>
            <a:r>
              <a:rPr lang="en-US" sz="2000" i="1" dirty="0" err="1" smtClean="0"/>
              <a:t>Loi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khac</a:t>
            </a:r>
            <a:r>
              <a:rPr lang="en-US" sz="2000" i="1" dirty="0" smtClean="0"/>
              <a:t>");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smtClean="0"/>
              <a:t>}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000" i="1" dirty="0" err="1" smtClean="0"/>
              <a:t>System.out.print</a:t>
            </a:r>
            <a:r>
              <a:rPr lang="en-US" sz="2000" i="1" dirty="0" smtClean="0"/>
              <a:t>(“</a:t>
            </a:r>
            <a:r>
              <a:rPr lang="en-US" sz="2000" i="1" dirty="0" err="1" smtClean="0"/>
              <a:t>Kiem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soat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duoc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loi</a:t>
            </a:r>
            <a:r>
              <a:rPr lang="en-US" sz="2000" i="1" dirty="0" smtClean="0"/>
              <a:t> hay </a:t>
            </a:r>
            <a:r>
              <a:rPr lang="en-US" sz="2000" i="1" dirty="0" err="1" smtClean="0"/>
              <a:t>Khong</a:t>
            </a:r>
            <a:r>
              <a:rPr lang="en-US" sz="2000" i="1" dirty="0" smtClean="0"/>
              <a:t> co </a:t>
            </a:r>
            <a:r>
              <a:rPr lang="en-US" sz="2000" i="1" dirty="0" err="1" smtClean="0"/>
              <a:t>loi</a:t>
            </a:r>
            <a:r>
              <a:rPr lang="en-US" sz="2000" i="1" dirty="0" smtClean="0"/>
              <a:t>");</a:t>
            </a:r>
          </a:p>
          <a:p>
            <a:pPr>
              <a:lnSpc>
                <a:spcPct val="75000"/>
              </a:lnSpc>
              <a:buNone/>
            </a:pPr>
            <a:r>
              <a:rPr lang="en-US" sz="2000" i="1" dirty="0" smtClean="0"/>
              <a:t>       }</a:t>
            </a:r>
          </a:p>
          <a:p>
            <a:pPr>
              <a:lnSpc>
                <a:spcPct val="75000"/>
              </a:lnSpc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458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3" name="Group 61"/>
          <p:cNvGrpSpPr/>
          <p:nvPr/>
        </p:nvGrpSpPr>
        <p:grpSpPr>
          <a:xfrm>
            <a:off x="990600" y="1447800"/>
            <a:ext cx="8153400" cy="3886200"/>
            <a:chOff x="304800" y="609600"/>
            <a:chExt cx="8153400" cy="45720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990600" y="1447800"/>
              <a:ext cx="7162800" cy="3733800"/>
              <a:chOff x="0" y="0"/>
              <a:chExt cx="20000" cy="2000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solidFill>
                <a:srgbClr val="FFE699"/>
              </a:solidFill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233" y="1110"/>
                <a:ext cx="19534" cy="17772"/>
                <a:chOff x="-1" y="0"/>
                <a:chExt cx="20003" cy="19999"/>
              </a:xfrm>
            </p:grpSpPr>
            <p:grpSp>
              <p:nvGrpSpPr>
                <p:cNvPr id="9" name="Group 7"/>
                <p:cNvGrpSpPr>
                  <a:grpSpLocks/>
                </p:cNvGrpSpPr>
                <p:nvPr/>
              </p:nvGrpSpPr>
              <p:grpSpPr bwMode="auto">
                <a:xfrm>
                  <a:off x="7215" y="0"/>
                  <a:ext cx="4098" cy="2731"/>
                  <a:chOff x="0" y="0"/>
                  <a:chExt cx="20000" cy="20000"/>
                </a:xfrm>
              </p:grpSpPr>
              <p:grpSp>
                <p:nvGrpSpPr>
                  <p:cNvPr id="1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0" y="0"/>
                    <a:ext cx="19990" cy="20000"/>
                    <a:chOff x="0" y="0"/>
                    <a:chExt cx="20000" cy="20000"/>
                  </a:xfrm>
                </p:grpSpPr>
                <p:sp>
                  <p:nvSpPr>
                    <p:cNvPr id="5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6" y="0"/>
                        </a:cxn>
                        <a:cxn ang="0">
                          <a:pos x="19986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6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6" y="0"/>
                          </a:moveTo>
                          <a:lnTo>
                            <a:pt x="19986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6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6" y="0"/>
                        </a:cxn>
                        <a:cxn ang="0">
                          <a:pos x="19986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6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6" y="0"/>
                          </a:moveTo>
                          <a:lnTo>
                            <a:pt x="19986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6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8"/>
                    <a:ext cx="20000" cy="10926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2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Throwable</a:t>
                    </a:r>
                  </a:p>
                </p:txBody>
              </p:sp>
            </p:grpSp>
            <p:grpSp>
              <p:nvGrpSpPr>
                <p:cNvPr id="11" name="Group 12"/>
                <p:cNvGrpSpPr>
                  <a:grpSpLocks/>
                </p:cNvGrpSpPr>
                <p:nvPr/>
              </p:nvGrpSpPr>
              <p:grpSpPr bwMode="auto">
                <a:xfrm>
                  <a:off x="1177" y="7804"/>
                  <a:ext cx="6032" cy="2731"/>
                  <a:chOff x="0" y="0"/>
                  <a:chExt cx="20000" cy="20000"/>
                </a:xfrm>
              </p:grpSpPr>
              <p:grpSp>
                <p:nvGrpSpPr>
                  <p:cNvPr id="12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0" y="0"/>
                    <a:ext cx="19990" cy="20000"/>
                    <a:chOff x="0" y="0"/>
                    <a:chExt cx="20000" cy="20000"/>
                  </a:xfrm>
                </p:grpSpPr>
                <p:sp>
                  <p:nvSpPr>
                    <p:cNvPr id="53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91" y="0"/>
                        </a:cxn>
                        <a:cxn ang="0">
                          <a:pos x="19991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91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91" y="0"/>
                          </a:moveTo>
                          <a:lnTo>
                            <a:pt x="19991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91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91" y="0"/>
                        </a:cxn>
                        <a:cxn ang="0">
                          <a:pos x="19991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91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91" y="0"/>
                          </a:moveTo>
                          <a:lnTo>
                            <a:pt x="19991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91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8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2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Exception</a:t>
                    </a:r>
                  </a:p>
                </p:txBody>
              </p:sp>
            </p:grpSp>
            <p:grpSp>
              <p:nvGrpSpPr>
                <p:cNvPr id="13" name="Group 17"/>
                <p:cNvGrpSpPr>
                  <a:grpSpLocks/>
                </p:cNvGrpSpPr>
                <p:nvPr/>
              </p:nvGrpSpPr>
              <p:grpSpPr bwMode="auto">
                <a:xfrm>
                  <a:off x="11339" y="7804"/>
                  <a:ext cx="6032" cy="2731"/>
                  <a:chOff x="0" y="0"/>
                  <a:chExt cx="20000" cy="20000"/>
                </a:xfrm>
              </p:grpSpPr>
              <p:grpSp>
                <p:nvGrpSpPr>
                  <p:cNvPr id="1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0" y="0"/>
                    <a:ext cx="19990" cy="20000"/>
                    <a:chOff x="0" y="0"/>
                    <a:chExt cx="20000" cy="20000"/>
                  </a:xfrm>
                </p:grpSpPr>
                <p:sp>
                  <p:nvSpPr>
                    <p:cNvPr id="49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91" y="0"/>
                        </a:cxn>
                        <a:cxn ang="0">
                          <a:pos x="19991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91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91" y="0"/>
                          </a:moveTo>
                          <a:lnTo>
                            <a:pt x="19991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91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91" y="0"/>
                        </a:cxn>
                        <a:cxn ang="0">
                          <a:pos x="19991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91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91" y="0"/>
                          </a:moveTo>
                          <a:lnTo>
                            <a:pt x="19991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91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8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2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Error</a:t>
                    </a:r>
                  </a:p>
                </p:txBody>
              </p:sp>
            </p:grpSp>
            <p:grpSp>
              <p:nvGrpSpPr>
                <p:cNvPr id="15" name="Group 22"/>
                <p:cNvGrpSpPr>
                  <a:grpSpLocks/>
                </p:cNvGrpSpPr>
                <p:nvPr/>
              </p:nvGrpSpPr>
              <p:grpSpPr bwMode="auto">
                <a:xfrm>
                  <a:off x="8992" y="17267"/>
                  <a:ext cx="2503" cy="2732"/>
                  <a:chOff x="0" y="0"/>
                  <a:chExt cx="20000" cy="20000"/>
                </a:xfrm>
              </p:grpSpPr>
              <p:grpSp>
                <p:nvGrpSpPr>
                  <p:cNvPr id="1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4" y="0"/>
                    <a:ext cx="19976" cy="20000"/>
                    <a:chOff x="0" y="0"/>
                    <a:chExt cx="20000" cy="20000"/>
                  </a:xfrm>
                </p:grpSpPr>
                <p:sp>
                  <p:nvSpPr>
                    <p:cNvPr id="45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6"/>
                    <a:ext cx="20000" cy="1092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2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AWTError</a:t>
                    </a:r>
                  </a:p>
                </p:txBody>
              </p:sp>
            </p:grpSp>
            <p:grpSp>
              <p:nvGrpSpPr>
                <p:cNvPr id="22" name="Group 27"/>
                <p:cNvGrpSpPr>
                  <a:grpSpLocks/>
                </p:cNvGrpSpPr>
                <p:nvPr/>
              </p:nvGrpSpPr>
              <p:grpSpPr bwMode="auto">
                <a:xfrm>
                  <a:off x="11851" y="17267"/>
                  <a:ext cx="3066" cy="2732"/>
                  <a:chOff x="0" y="0"/>
                  <a:chExt cx="20000" cy="20000"/>
                </a:xfrm>
              </p:grpSpPr>
              <p:grpSp>
                <p:nvGrpSpPr>
                  <p:cNvPr id="23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3" y="0"/>
                    <a:ext cx="19987" cy="20000"/>
                    <a:chOff x="0" y="0"/>
                    <a:chExt cx="20000" cy="20000"/>
                  </a:xfrm>
                </p:grpSpPr>
                <p:sp>
                  <p:nvSpPr>
                    <p:cNvPr id="41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1" y="0"/>
                        </a:cxn>
                        <a:cxn ang="0">
                          <a:pos x="19981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1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1" y="0"/>
                          </a:moveTo>
                          <a:lnTo>
                            <a:pt x="19981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1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1" y="0"/>
                        </a:cxn>
                        <a:cxn ang="0">
                          <a:pos x="19981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1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1" y="0"/>
                          </a:moveTo>
                          <a:lnTo>
                            <a:pt x="19981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1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6"/>
                    <a:ext cx="20000" cy="1092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2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ThreadDeath</a:t>
                    </a:r>
                  </a:p>
                </p:txBody>
              </p:sp>
            </p:grpSp>
            <p:grpSp>
              <p:nvGrpSpPr>
                <p:cNvPr id="27" name="Group 32"/>
                <p:cNvGrpSpPr>
                  <a:grpSpLocks/>
                </p:cNvGrpSpPr>
                <p:nvPr/>
              </p:nvGrpSpPr>
              <p:grpSpPr bwMode="auto">
                <a:xfrm>
                  <a:off x="6308" y="2731"/>
                  <a:ext cx="5916" cy="5073"/>
                  <a:chOff x="0" y="0"/>
                  <a:chExt cx="20000" cy="20000"/>
                </a:xfrm>
              </p:grpSpPr>
              <p:sp>
                <p:nvSpPr>
                  <p:cNvPr id="37" name="Freeform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000" cy="20000"/>
                  </a:xfrm>
                  <a:custGeom>
                    <a:avLst/>
                    <a:gdLst/>
                    <a:ahLst/>
                    <a:cxnLst>
                      <a:cxn ang="0">
                        <a:pos x="0" y="19962"/>
                      </a:cxn>
                      <a:cxn ang="0">
                        <a:pos x="19962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962"/>
                        </a:moveTo>
                        <a:lnTo>
                          <a:pt x="19962" y="0"/>
                        </a:lnTo>
                      </a:path>
                    </a:pathLst>
                  </a:custGeom>
                  <a:solidFill>
                    <a:srgbClr val="000000"/>
                  </a:solidFill>
                  <a:ln w="2540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34"/>
                  <p:cNvSpPr>
                    <a:spLocks/>
                  </p:cNvSpPr>
                  <p:nvPr/>
                </p:nvSpPr>
                <p:spPr bwMode="auto">
                  <a:xfrm>
                    <a:off x="14997" y="0"/>
                    <a:ext cx="5003" cy="20000"/>
                  </a:xfrm>
                  <a:custGeom>
                    <a:avLst/>
                    <a:gdLst/>
                    <a:ahLst/>
                    <a:cxnLst>
                      <a:cxn ang="0">
                        <a:pos x="19962" y="1996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62" y="19962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Freeform 35"/>
                <p:cNvSpPr>
                  <a:spLocks/>
                </p:cNvSpPr>
                <p:nvPr/>
              </p:nvSpPr>
              <p:spPr bwMode="auto">
                <a:xfrm>
                  <a:off x="13514" y="10535"/>
                  <a:ext cx="865" cy="6654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19934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19934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36"/>
                <p:cNvSpPr>
                  <a:spLocks/>
                </p:cNvSpPr>
                <p:nvPr/>
              </p:nvSpPr>
              <p:spPr bwMode="auto">
                <a:xfrm>
                  <a:off x="10374" y="10535"/>
                  <a:ext cx="1949" cy="6732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19971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19971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37"/>
                <p:cNvSpPr>
                  <a:spLocks/>
                </p:cNvSpPr>
                <p:nvPr/>
              </p:nvSpPr>
              <p:spPr bwMode="auto">
                <a:xfrm>
                  <a:off x="15747" y="10535"/>
                  <a:ext cx="1948" cy="6732"/>
                </a:xfrm>
                <a:custGeom>
                  <a:avLst/>
                  <a:gdLst/>
                  <a:ahLst/>
                  <a:cxnLst>
                    <a:cxn ang="0">
                      <a:pos x="19971" y="199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71" y="1997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" name="Group 38"/>
                <p:cNvGrpSpPr>
                  <a:grpSpLocks/>
                </p:cNvGrpSpPr>
                <p:nvPr/>
              </p:nvGrpSpPr>
              <p:grpSpPr bwMode="auto">
                <a:xfrm>
                  <a:off x="-1" y="17267"/>
                  <a:ext cx="8388" cy="2732"/>
                  <a:chOff x="-1" y="0"/>
                  <a:chExt cx="20001" cy="20000"/>
                </a:xfrm>
              </p:grpSpPr>
              <p:grpSp>
                <p:nvGrpSpPr>
                  <p:cNvPr id="2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2396" y="0"/>
                    <a:ext cx="7604" cy="20000"/>
                    <a:chOff x="0" y="0"/>
                    <a:chExt cx="20000" cy="20000"/>
                  </a:xfrm>
                </p:grpSpPr>
                <p:grpSp>
                  <p:nvGrpSpPr>
                    <p:cNvPr id="33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" y="0"/>
                      <a:ext cx="19982" cy="20000"/>
                      <a:chOff x="0" y="0"/>
                      <a:chExt cx="20000" cy="20000"/>
                    </a:xfrm>
                  </p:grpSpPr>
                  <p:sp>
                    <p:nvSpPr>
                      <p:cNvPr id="35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20000" cy="200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9982" y="0"/>
                          </a:cxn>
                          <a:cxn ang="0">
                            <a:pos x="19982" y="19929"/>
                          </a:cxn>
                          <a:cxn ang="0">
                            <a:pos x="0" y="19929"/>
                          </a:cxn>
                          <a:cxn ang="0">
                            <a:pos x="0" y="0"/>
                          </a:cxn>
                          <a:cxn ang="0">
                            <a:pos x="19982" y="0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19982" y="0"/>
                            </a:moveTo>
                            <a:lnTo>
                              <a:pt x="19982" y="19929"/>
                            </a:lnTo>
                            <a:lnTo>
                              <a:pt x="0" y="19929"/>
                            </a:lnTo>
                            <a:lnTo>
                              <a:pt x="0" y="0"/>
                            </a:lnTo>
                            <a:lnTo>
                              <a:pt x="19982" y="0"/>
                            </a:lnTo>
                            <a:close/>
                          </a:path>
                        </a:pathLst>
                      </a:custGeom>
                      <a:solidFill>
                        <a:srgbClr val="4DB3E6"/>
                      </a:solidFill>
                      <a:ln w="2540" cap="flat">
                        <a:solidFill>
                          <a:srgbClr val="4DB3E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20000" cy="200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9982" y="0"/>
                          </a:cxn>
                          <a:cxn ang="0">
                            <a:pos x="19982" y="19929"/>
                          </a:cxn>
                          <a:cxn ang="0">
                            <a:pos x="0" y="19929"/>
                          </a:cxn>
                          <a:cxn ang="0">
                            <a:pos x="0" y="0"/>
                          </a:cxn>
                          <a:cxn ang="0">
                            <a:pos x="19982" y="0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19982" y="0"/>
                            </a:moveTo>
                            <a:lnTo>
                              <a:pt x="19982" y="19929"/>
                            </a:lnTo>
                            <a:lnTo>
                              <a:pt x="0" y="19929"/>
                            </a:lnTo>
                            <a:lnTo>
                              <a:pt x="0" y="0"/>
                            </a:lnTo>
                            <a:lnTo>
                              <a:pt x="19982" y="0"/>
                            </a:lnTo>
                            <a:close/>
                          </a:path>
                        </a:pathLst>
                      </a:custGeom>
                      <a:noFill/>
                      <a:ln w="2540" cap="flat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4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96"/>
                      <a:ext cx="20000" cy="10929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200" noProof="1">
                          <a:solidFill>
                            <a:srgbClr val="000000"/>
                          </a:solidFill>
                          <a:latin typeface="Lucida Console" pitchFamily="49" charset="0"/>
                        </a:rPr>
                        <a:t>IOException</a:t>
                      </a:r>
                    </a:p>
                  </p:txBody>
                </p:sp>
              </p:grpSp>
              <p:grpSp>
                <p:nvGrpSpPr>
                  <p:cNvPr id="3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-1" y="0"/>
                    <a:ext cx="11381" cy="20000"/>
                    <a:chOff x="0" y="0"/>
                    <a:chExt cx="20000" cy="20000"/>
                  </a:xfrm>
                </p:grpSpPr>
                <p:grpSp>
                  <p:nvGrpSpPr>
                    <p:cNvPr id="43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" y="0"/>
                      <a:ext cx="19988" cy="20000"/>
                      <a:chOff x="0" y="0"/>
                      <a:chExt cx="20000" cy="20000"/>
                    </a:xfrm>
                  </p:grpSpPr>
                  <p:sp>
                    <p:nvSpPr>
                      <p:cNvPr id="31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20000" cy="200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9988" y="0"/>
                          </a:cxn>
                          <a:cxn ang="0">
                            <a:pos x="19988" y="19929"/>
                          </a:cxn>
                          <a:cxn ang="0">
                            <a:pos x="0" y="19929"/>
                          </a:cxn>
                          <a:cxn ang="0">
                            <a:pos x="0" y="0"/>
                          </a:cxn>
                          <a:cxn ang="0">
                            <a:pos x="19988" y="0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19988" y="0"/>
                            </a:moveTo>
                            <a:lnTo>
                              <a:pt x="19988" y="19929"/>
                            </a:lnTo>
                            <a:lnTo>
                              <a:pt x="0" y="19929"/>
                            </a:lnTo>
                            <a:lnTo>
                              <a:pt x="0" y="0"/>
                            </a:lnTo>
                            <a:lnTo>
                              <a:pt x="19988" y="0"/>
                            </a:lnTo>
                            <a:close/>
                          </a:path>
                        </a:pathLst>
                      </a:custGeom>
                      <a:solidFill>
                        <a:srgbClr val="4DB3E6"/>
                      </a:solidFill>
                      <a:ln w="2540" cap="flat">
                        <a:solidFill>
                          <a:srgbClr val="4DB3E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20000" cy="200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9988" y="0"/>
                          </a:cxn>
                          <a:cxn ang="0">
                            <a:pos x="19988" y="19929"/>
                          </a:cxn>
                          <a:cxn ang="0">
                            <a:pos x="0" y="19929"/>
                          </a:cxn>
                          <a:cxn ang="0">
                            <a:pos x="0" y="0"/>
                          </a:cxn>
                          <a:cxn ang="0">
                            <a:pos x="19988" y="0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19988" y="0"/>
                            </a:moveTo>
                            <a:lnTo>
                              <a:pt x="19988" y="19929"/>
                            </a:lnTo>
                            <a:lnTo>
                              <a:pt x="0" y="19929"/>
                            </a:lnTo>
                            <a:lnTo>
                              <a:pt x="0" y="0"/>
                            </a:lnTo>
                            <a:lnTo>
                              <a:pt x="19988" y="0"/>
                            </a:lnTo>
                            <a:close/>
                          </a:path>
                        </a:pathLst>
                      </a:custGeom>
                      <a:noFill/>
                      <a:ln w="2540" cap="flat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996"/>
                      <a:ext cx="20000" cy="10929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200" noProof="1">
                          <a:solidFill>
                            <a:srgbClr val="000000"/>
                          </a:solidFill>
                          <a:latin typeface="Lucida Console" pitchFamily="49" charset="0"/>
                        </a:rPr>
                        <a:t>RuntimeException</a:t>
                      </a:r>
                    </a:p>
                  </p:txBody>
                </p:sp>
              </p:grpSp>
            </p:grpSp>
            <p:sp>
              <p:nvSpPr>
                <p:cNvPr id="20" name="Freeform 49"/>
                <p:cNvSpPr>
                  <a:spLocks/>
                </p:cNvSpPr>
                <p:nvPr/>
              </p:nvSpPr>
              <p:spPr bwMode="auto">
                <a:xfrm>
                  <a:off x="2025" y="10535"/>
                  <a:ext cx="1947" cy="6732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19971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19971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50"/>
                <p:cNvSpPr>
                  <a:spLocks/>
                </p:cNvSpPr>
                <p:nvPr/>
              </p:nvSpPr>
              <p:spPr bwMode="auto">
                <a:xfrm>
                  <a:off x="4826" y="10535"/>
                  <a:ext cx="1948" cy="6732"/>
                </a:xfrm>
                <a:custGeom>
                  <a:avLst/>
                  <a:gdLst/>
                  <a:ahLst/>
                  <a:cxnLst>
                    <a:cxn ang="0">
                      <a:pos x="19971" y="199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71" y="1997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" name="Group 51"/>
                <p:cNvGrpSpPr>
                  <a:grpSpLocks/>
                </p:cNvGrpSpPr>
                <p:nvPr/>
              </p:nvGrpSpPr>
              <p:grpSpPr bwMode="auto">
                <a:xfrm>
                  <a:off x="15269" y="17267"/>
                  <a:ext cx="4733" cy="2732"/>
                  <a:chOff x="0" y="0"/>
                  <a:chExt cx="20000" cy="20000"/>
                </a:xfrm>
              </p:grpSpPr>
              <p:grpSp>
                <p:nvGrpSpPr>
                  <p:cNvPr id="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3" y="0"/>
                    <a:ext cx="19987" cy="20000"/>
                    <a:chOff x="0" y="0"/>
                    <a:chExt cx="20000" cy="20000"/>
                  </a:xfrm>
                </p:grpSpPr>
                <p:sp>
                  <p:nvSpPr>
                    <p:cNvPr id="25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8" y="0"/>
                        </a:cxn>
                        <a:cxn ang="0">
                          <a:pos x="19988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8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8" y="0"/>
                          </a:moveTo>
                          <a:lnTo>
                            <a:pt x="19988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8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8" y="0"/>
                        </a:cxn>
                        <a:cxn ang="0">
                          <a:pos x="19988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8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8" y="0"/>
                          </a:moveTo>
                          <a:lnTo>
                            <a:pt x="19988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8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6"/>
                    <a:ext cx="20000" cy="1092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20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OutOfMemoryError</a:t>
                    </a:r>
                  </a:p>
                </p:txBody>
              </p:sp>
            </p:grpSp>
          </p:grpSp>
        </p:grpSp>
        <p:sp>
          <p:nvSpPr>
            <p:cNvPr id="59" name="AutoShape 58"/>
            <p:cNvSpPr>
              <a:spLocks noChangeArrowheads="1"/>
            </p:cNvSpPr>
            <p:nvPr/>
          </p:nvSpPr>
          <p:spPr bwMode="auto">
            <a:xfrm>
              <a:off x="6324600" y="685800"/>
              <a:ext cx="2133600" cy="1676400"/>
            </a:xfrm>
            <a:prstGeom prst="wedgeEllipseCallout">
              <a:avLst>
                <a:gd name="adj1" fmla="val -63319"/>
                <a:gd name="adj2" fmla="val 80301"/>
              </a:avLst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r>
                <a:rPr lang="en-US"/>
                <a:t>Không bẫy bởi chương trình</a:t>
              </a:r>
            </a:p>
          </p:txBody>
        </p:sp>
        <p:sp>
          <p:nvSpPr>
            <p:cNvPr id="60" name="AutoShape 59"/>
            <p:cNvSpPr>
              <a:spLocks noChangeArrowheads="1"/>
            </p:cNvSpPr>
            <p:nvPr/>
          </p:nvSpPr>
          <p:spPr bwMode="auto">
            <a:xfrm>
              <a:off x="304800" y="609600"/>
              <a:ext cx="1676400" cy="1981200"/>
            </a:xfrm>
            <a:prstGeom prst="wedgeEllipseCallout">
              <a:avLst>
                <a:gd name="adj1" fmla="val 66097"/>
                <a:gd name="adj2" fmla="val 65463"/>
              </a:avLst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r>
                <a:rPr lang="en-US"/>
                <a:t>Chương trình có thể bẫy </a:t>
              </a:r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1295400" y="5715000"/>
            <a:ext cx="7848600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4" tIns="9144" rIns="9144" bIns="9144">
            <a:sp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exception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b="1" dirty="0"/>
              <a:t>extends</a:t>
            </a:r>
            <a:r>
              <a:rPr lang="en-US" dirty="0"/>
              <a:t>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Exception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4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US" sz="4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Q/A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42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mang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endParaRPr lang="en-US" sz="2400" dirty="0" smtClean="0"/>
          </a:p>
          <a:p>
            <a:pPr>
              <a:lnSpc>
                <a:spcPct val="70000"/>
              </a:lnSpc>
              <a:buNone/>
            </a:pPr>
            <a:r>
              <a:rPr lang="en-US" sz="2400" b="1" i="1" dirty="0" smtClean="0"/>
              <a:t>	class</a:t>
            </a:r>
            <a:r>
              <a:rPr lang="en-US" sz="2400" i="1" dirty="0" smtClean="0"/>
              <a:t> &lt;</a:t>
            </a:r>
            <a:r>
              <a:rPr lang="en-US" sz="2400" i="1" dirty="0" err="1" smtClean="0"/>
              <a:t>ClassName</a:t>
            </a:r>
            <a:r>
              <a:rPr lang="en-US" sz="2400" i="1" dirty="0" smtClean="0"/>
              <a:t>&gt;	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smtClean="0"/>
              <a:t>	{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smtClean="0"/>
              <a:t>		&lt;</a:t>
            </a:r>
            <a:r>
              <a:rPr lang="en-US" sz="2400" i="1" dirty="0" err="1" smtClean="0"/>
              <a:t>Tiền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dữ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thuộc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tính</a:t>
            </a:r>
            <a:r>
              <a:rPr lang="en-US" sz="2400" i="1" dirty="0" smtClean="0"/>
              <a:t>&gt;;</a:t>
            </a:r>
          </a:p>
          <a:p>
            <a:pPr>
              <a:lnSpc>
                <a:spcPct val="70000"/>
              </a:lnSpc>
              <a:buNone/>
            </a:pPr>
            <a:r>
              <a:rPr lang="en-US" sz="2400" i="1" dirty="0" smtClean="0"/>
              <a:t>	}</a:t>
            </a:r>
            <a:endParaRPr lang="en-US" sz="2400" dirty="0" smtClean="0"/>
          </a:p>
          <a:p>
            <a:pPr lvl="1">
              <a:lnSpc>
                <a:spcPct val="70000"/>
              </a:lnSpc>
              <a:buNone/>
            </a:pPr>
            <a:endParaRPr lang="en-US" sz="2400" dirty="0" smtClean="0"/>
          </a:p>
          <a:p>
            <a:pPr lvl="1">
              <a:lnSpc>
                <a:spcPct val="70000"/>
              </a:lnSpc>
              <a:buNone/>
            </a:pP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soát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lvl="1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* public</a:t>
            </a:r>
            <a:r>
              <a:rPr lang="en-US" sz="2400" dirty="0" smtClean="0"/>
              <a:t>: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1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.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* protected</a:t>
            </a:r>
            <a:r>
              <a:rPr lang="en-US" sz="2400" dirty="0" smtClean="0"/>
              <a:t>: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con.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* private</a:t>
            </a:r>
            <a:r>
              <a:rPr lang="en-US" sz="2400" dirty="0" smtClean="0"/>
              <a:t>: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1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.</a:t>
            </a:r>
          </a:p>
          <a:p>
            <a:pPr>
              <a:lnSpc>
                <a:spcPct val="7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91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534400" cy="493776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, </a:t>
            </a:r>
            <a:r>
              <a:rPr lang="en-US" sz="2400" dirty="0" err="1" smtClean="0"/>
              <a:t>hành</a:t>
            </a:r>
            <a:r>
              <a:rPr lang="en-US" sz="2400" dirty="0" smtClean="0"/>
              <a:t> vi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. </a:t>
            </a:r>
          </a:p>
          <a:p>
            <a:pPr>
              <a:lnSpc>
                <a:spcPct val="60000"/>
              </a:lnSpc>
              <a:buNone/>
            </a:pPr>
            <a:r>
              <a:rPr lang="en-US" sz="2400" b="1" i="1" dirty="0" smtClean="0"/>
              <a:t>class</a:t>
            </a:r>
            <a:r>
              <a:rPr lang="en-US" sz="2400" i="1" dirty="0" smtClean="0"/>
              <a:t> &lt;</a:t>
            </a:r>
            <a:r>
              <a:rPr lang="en-US" sz="2400" i="1" dirty="0" err="1" smtClean="0"/>
              <a:t>ClassName</a:t>
            </a:r>
            <a:r>
              <a:rPr lang="en-US" sz="2400" i="1" dirty="0" smtClean="0"/>
              <a:t>&gt;	{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	…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	&lt;</a:t>
            </a:r>
            <a:r>
              <a:rPr lang="en-US" sz="2400" i="1" dirty="0" err="1" smtClean="0"/>
              <a:t>Tiền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về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phương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thức</a:t>
            </a:r>
            <a:r>
              <a:rPr lang="en-US" sz="2400" i="1" dirty="0" smtClean="0"/>
              <a:t>&gt;(&lt;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số</a:t>
            </a:r>
            <a:r>
              <a:rPr lang="en-US" sz="2400" i="1" dirty="0" smtClean="0"/>
              <a:t>&gt;){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		…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	}</a:t>
            </a:r>
          </a:p>
          <a:p>
            <a:pPr>
              <a:lnSpc>
                <a:spcPct val="60000"/>
              </a:lnSpc>
              <a:buNone/>
            </a:pPr>
            <a:r>
              <a:rPr lang="en-US" sz="2400" i="1" dirty="0" smtClean="0"/>
              <a:t>}</a:t>
            </a:r>
            <a:endParaRPr lang="en-US" sz="2400" dirty="0" smtClean="0"/>
          </a:p>
          <a:p>
            <a:pPr>
              <a:lnSpc>
                <a:spcPct val="70000"/>
              </a:lnSpc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6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000" b="1" dirty="0" smtClean="0"/>
              <a:t>public</a:t>
            </a:r>
            <a:r>
              <a:rPr lang="en-US" sz="2000" dirty="0" smtClean="0"/>
              <a:t>: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b="1" dirty="0" smtClean="0"/>
              <a:t>protected</a:t>
            </a:r>
            <a:r>
              <a:rPr lang="en-US" sz="2000" dirty="0" smtClean="0"/>
              <a:t>: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(</a:t>
            </a:r>
            <a:r>
              <a:rPr lang="en-US" sz="2000" dirty="0" err="1" smtClean="0"/>
              <a:t>lớp</a:t>
            </a:r>
            <a:r>
              <a:rPr lang="en-US" sz="2000" dirty="0" smtClean="0"/>
              <a:t> con).</a:t>
            </a:r>
          </a:p>
          <a:p>
            <a:pPr algn="just"/>
            <a:r>
              <a:rPr lang="en-US" sz="2000" b="1" dirty="0" smtClean="0"/>
              <a:t>private</a:t>
            </a:r>
            <a:r>
              <a:rPr lang="en-US" sz="2000" dirty="0" smtClean="0"/>
              <a:t>: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static</a:t>
            </a:r>
            <a:r>
              <a:rPr lang="en-US" sz="2000" dirty="0" smtClean="0"/>
              <a:t>: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,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kể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</a:p>
          <a:p>
            <a:pPr algn="just"/>
            <a:r>
              <a:rPr lang="en-US" sz="2000" b="1" dirty="0" smtClean="0"/>
              <a:t>final</a:t>
            </a:r>
            <a:r>
              <a:rPr lang="en-US" sz="2000" dirty="0" smtClean="0"/>
              <a:t>: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err="1" smtClean="0"/>
              <a:t>chồng</a:t>
            </a:r>
            <a:r>
              <a:rPr lang="en-US" sz="2000" smtClean="0"/>
              <a:t> ở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b="1" dirty="0" smtClean="0"/>
              <a:t>abstract</a:t>
            </a:r>
            <a:r>
              <a:rPr lang="en-US" sz="2000" dirty="0" smtClean="0"/>
              <a:t>: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source code,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smtClean="0"/>
              <a:t>synchronized</a:t>
            </a:r>
            <a:r>
              <a:rPr lang="en-US" sz="2000" dirty="0" smtClean="0"/>
              <a:t>: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ngăn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.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multithreads.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9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81801" cy="1320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b="1" i="1" dirty="0" err="1" smtClean="0"/>
              <a:t>Ví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dụ</a:t>
            </a:r>
            <a:r>
              <a:rPr lang="en-US" sz="2000" b="1" i="1" dirty="0" smtClean="0"/>
              <a:t> 1: 	class 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 {</a:t>
            </a:r>
          </a:p>
          <a:p>
            <a:pPr>
              <a:buNone/>
            </a:pPr>
            <a:r>
              <a:rPr lang="en-US" sz="2000" b="1" i="1" dirty="0" smtClean="0"/>
              <a:t>		// </a:t>
            </a:r>
            <a:r>
              <a:rPr lang="en-US" sz="2000" b="1" i="1" dirty="0" err="1" smtClean="0"/>
              <a:t>Danh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sách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thuộc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tính</a:t>
            </a:r>
            <a:endParaRPr lang="en-US" sz="2000" b="1" i="1" dirty="0" smtClean="0"/>
          </a:p>
          <a:p>
            <a:pPr>
              <a:buNone/>
            </a:pPr>
            <a:r>
              <a:rPr lang="en-US" sz="2000" b="1" i="1" dirty="0" smtClean="0"/>
              <a:t>		</a:t>
            </a:r>
            <a:r>
              <a:rPr lang="en-US" sz="2000" i="1" dirty="0" smtClean="0"/>
              <a:t>String	</a:t>
            </a:r>
            <a:r>
              <a:rPr lang="en-US" sz="2000" i="1" dirty="0" err="1" smtClean="0"/>
              <a:t>maSv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tenSv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dcLienlac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	</a:t>
            </a:r>
            <a:r>
              <a:rPr lang="en-US" sz="2000" i="1" dirty="0" err="1" smtClean="0"/>
              <a:t>tuoi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/>
              <a:t>…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/>
              <a:t>// </a:t>
            </a:r>
            <a:r>
              <a:rPr lang="en-US" sz="2000" b="1" i="1" dirty="0" err="1" smtClean="0"/>
              <a:t>Danh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sách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các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khởi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tạo</a:t>
            </a:r>
            <a:endParaRPr lang="en-US" sz="2000" b="1" i="1" dirty="0" smtClean="0"/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(){}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Sinhvien</a:t>
            </a:r>
            <a:r>
              <a:rPr lang="en-US" sz="2000" i="1" dirty="0" smtClean="0"/>
              <a:t> (…)	{ …}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/>
              <a:t>…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/>
              <a:t>// </a:t>
            </a:r>
            <a:r>
              <a:rPr lang="en-US" sz="2000" b="1" i="1" dirty="0" err="1" smtClean="0"/>
              <a:t>Danh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sách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các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phương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thức</a:t>
            </a:r>
            <a:endParaRPr lang="en-US" sz="2000" b="1" i="1" dirty="0" smtClean="0"/>
          </a:p>
          <a:p>
            <a:pPr>
              <a:buNone/>
            </a:pPr>
            <a:r>
              <a:rPr lang="en-US" sz="2000" i="1" dirty="0" smtClean="0"/>
              <a:t>		public void </a:t>
            </a:r>
            <a:r>
              <a:rPr lang="en-US" sz="2000" i="1" dirty="0" err="1" smtClean="0"/>
              <a:t>capnhatSV</a:t>
            </a:r>
            <a:r>
              <a:rPr lang="en-US" sz="2000" i="1" dirty="0" smtClean="0"/>
              <a:t> (…) {…}</a:t>
            </a:r>
          </a:p>
          <a:p>
            <a:pPr>
              <a:buNone/>
            </a:pPr>
            <a:r>
              <a:rPr lang="en-US" sz="2000" i="1" dirty="0" smtClean="0"/>
              <a:t>		public void </a:t>
            </a:r>
            <a:r>
              <a:rPr lang="en-US" sz="2000" i="1" dirty="0" err="1" smtClean="0"/>
              <a:t>xemThongTinSV</a:t>
            </a:r>
            <a:r>
              <a:rPr lang="en-US" sz="2000" i="1" dirty="0" smtClean="0"/>
              <a:t>() {…}</a:t>
            </a:r>
          </a:p>
          <a:p>
            <a:pPr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/>
              <a:t>…</a:t>
            </a:r>
            <a:r>
              <a:rPr lang="en-US" sz="2000" i="1" dirty="0" smtClean="0"/>
              <a:t>	</a:t>
            </a:r>
          </a:p>
          <a:p>
            <a:pPr>
              <a:buNone/>
            </a:pPr>
            <a:r>
              <a:rPr lang="en-US" sz="2000" b="1" i="1" dirty="0" smtClean="0"/>
              <a:t>	</a:t>
            </a:r>
            <a:r>
              <a:rPr lang="en-US" sz="2000" i="1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0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982</TotalTime>
  <Words>2367</Words>
  <Application>Microsoft Office PowerPoint</Application>
  <PresentationFormat>On-screen Show (4:3)</PresentationFormat>
  <Paragraphs>621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Lucida Console</vt:lpstr>
      <vt:lpstr>Symbol</vt:lpstr>
      <vt:lpstr>Times New Roman</vt:lpstr>
      <vt:lpstr>Trebuchet MS</vt:lpstr>
      <vt:lpstr>Wingdings</vt:lpstr>
      <vt:lpstr>Wingdings 2</vt:lpstr>
      <vt:lpstr>Wingdings 3</vt:lpstr>
      <vt:lpstr>Facet</vt:lpstr>
      <vt:lpstr>Hướng đối tượng trong Java</vt:lpstr>
      <vt:lpstr>Nội dung</vt:lpstr>
      <vt:lpstr>Các khái niệm cơ bản</vt:lpstr>
      <vt:lpstr>Các khái niệm cơ bản</vt:lpstr>
      <vt:lpstr>Lớp và đối tượng trong Java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Lớp và đối tượng trong Java (tt)</vt:lpstr>
      <vt:lpstr>Tính đóng gói</vt:lpstr>
      <vt:lpstr>Tính đóng gói</vt:lpstr>
      <vt:lpstr>Tính kế thừa</vt:lpstr>
      <vt:lpstr>Tính kế thừa (tt)</vt:lpstr>
      <vt:lpstr>Tính kế thừa (tt)</vt:lpstr>
      <vt:lpstr>Tính kế thừa (tt)</vt:lpstr>
      <vt:lpstr>Tính kế thừa (tt)</vt:lpstr>
      <vt:lpstr>Tính kế thừa (tt)</vt:lpstr>
      <vt:lpstr>Tính kế thừa (tt)</vt:lpstr>
      <vt:lpstr>Tính kế thừa (tt)</vt:lpstr>
      <vt:lpstr>Tính đa hình</vt:lpstr>
      <vt:lpstr>Tính đa hình (tt)</vt:lpstr>
      <vt:lpstr>Giao tiếp - Interface</vt:lpstr>
      <vt:lpstr>Giao tiếp – Interface (tt)</vt:lpstr>
      <vt:lpstr>Giao tiếp – Interface (tt)</vt:lpstr>
      <vt:lpstr>Giao tiếp – Interface (tt)</vt:lpstr>
      <vt:lpstr>Giao tiếp – Interface (tt)</vt:lpstr>
      <vt:lpstr>Giao tiếp – Interface (tt)</vt:lpstr>
      <vt:lpstr>Giao tiếp – Interface (tt)</vt:lpstr>
      <vt:lpstr>PowerPoint Presentation</vt:lpstr>
      <vt:lpstr>Quản lý Exceptions</vt:lpstr>
      <vt:lpstr>Nội dung</vt:lpstr>
      <vt:lpstr>Giới thiệu về Exception</vt:lpstr>
      <vt:lpstr>Giới thiệu về Exception (tt)</vt:lpstr>
      <vt:lpstr>Giới thiệu về Exception (tt)</vt:lpstr>
      <vt:lpstr>Kiểm soát Exception</vt:lpstr>
      <vt:lpstr>Kiểm soát Exception (tt)</vt:lpstr>
      <vt:lpstr>Kiểm soát Exception (tt)</vt:lpstr>
      <vt:lpstr>Kiểm soát Exception (tt)</vt:lpstr>
      <vt:lpstr>Kiểm soát Exception (tt)</vt:lpstr>
      <vt:lpstr>Kiểm soát Exception (tt)</vt:lpstr>
      <vt:lpstr>Kiểm soát Exception (tt)</vt:lpstr>
      <vt:lpstr>Ví dụ kiểm soát Exception chia cho 0</vt:lpstr>
      <vt:lpstr>Ví dụ kiểm soát Exception  chia cho 0 (tt)</vt:lpstr>
      <vt:lpstr>Phân cấp thư viện của lớp Throwable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Nguyet Minh</dc:creator>
  <cp:lastModifiedBy>Nguyet Minh Phan</cp:lastModifiedBy>
  <cp:revision>149</cp:revision>
  <dcterms:created xsi:type="dcterms:W3CDTF">2011-12-05T16:57:47Z</dcterms:created>
  <dcterms:modified xsi:type="dcterms:W3CDTF">2017-09-27T01:35:27Z</dcterms:modified>
</cp:coreProperties>
</file>