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54"/>
  </p:notesMasterIdLst>
  <p:sldIdLst>
    <p:sldId id="257" r:id="rId2"/>
    <p:sldId id="275" r:id="rId3"/>
    <p:sldId id="276" r:id="rId4"/>
    <p:sldId id="277" r:id="rId5"/>
    <p:sldId id="278" r:id="rId6"/>
    <p:sldId id="279" r:id="rId7"/>
    <p:sldId id="280" r:id="rId8"/>
    <p:sldId id="281" r:id="rId9"/>
    <p:sldId id="330" r:id="rId10"/>
    <p:sldId id="282" r:id="rId11"/>
    <p:sldId id="283"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6" r:id="rId26"/>
    <p:sldId id="307" r:id="rId27"/>
    <p:sldId id="331" r:id="rId28"/>
    <p:sldId id="332" r:id="rId29"/>
    <p:sldId id="333" r:id="rId30"/>
    <p:sldId id="337" r:id="rId31"/>
    <p:sldId id="334"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78" autoAdjust="0"/>
  </p:normalViewPr>
  <p:slideViewPr>
    <p:cSldViewPr>
      <p:cViewPr varScale="1">
        <p:scale>
          <a:sx n="58" d="100"/>
          <a:sy n="58" d="100"/>
        </p:scale>
        <p:origin x="152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0D8B09-9DB4-440A-A06F-89DA7FA9E63B}" type="doc">
      <dgm:prSet loTypeId="urn:microsoft.com/office/officeart/2005/8/layout/vList5" loCatId="list" qsTypeId="urn:microsoft.com/office/officeart/2005/8/quickstyle/simple1" qsCatId="simple" csTypeId="urn:microsoft.com/office/officeart/2005/8/colors/accent3_1" csCatId="accent3" phldr="1"/>
      <dgm:spPr/>
      <dgm:t>
        <a:bodyPr/>
        <a:lstStyle/>
        <a:p>
          <a:endParaRPr lang="en-US"/>
        </a:p>
      </dgm:t>
    </dgm:pt>
    <dgm:pt modelId="{B7EF9C58-EE77-469D-BC07-82D165BF4AB4}">
      <dgm:prSet custT="1"/>
      <dgm:spPr>
        <a:xfrm>
          <a:off x="3866" y="0"/>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vi-VN" sz="1400" dirty="0" smtClean="0">
              <a:solidFill>
                <a:schemeClr val="tx1"/>
              </a:solidFill>
              <a:latin typeface="Arial"/>
              <a:ea typeface="+mn-ea"/>
              <a:cs typeface="+mn-cs"/>
            </a:rPr>
            <a:t>1.5 (</a:t>
          </a:r>
          <a:r>
            <a:rPr lang="vi-VN" sz="1400" b="1" dirty="0" smtClean="0">
              <a:solidFill>
                <a:schemeClr val="tx1"/>
              </a:solidFill>
              <a:latin typeface="Arial"/>
              <a:ea typeface="+mn-ea"/>
              <a:cs typeface="+mn-cs"/>
            </a:rPr>
            <a:t>C</a:t>
          </a:r>
          <a:r>
            <a:rPr lang="vi-VN" sz="1400" dirty="0" smtClean="0">
              <a:solidFill>
                <a:schemeClr val="tx1"/>
              </a:solidFill>
              <a:latin typeface="Arial"/>
              <a:ea typeface="+mn-ea"/>
              <a:cs typeface="+mn-cs"/>
            </a:rPr>
            <a:t>upcake) Based on Linux Kernel 2.6,27</a:t>
          </a:r>
          <a:endParaRPr lang="en-US" sz="1400" dirty="0">
            <a:solidFill>
              <a:schemeClr val="tx1"/>
            </a:solidFill>
            <a:latin typeface="Calibri"/>
            <a:ea typeface="+mn-ea"/>
            <a:cs typeface="+mn-cs"/>
          </a:endParaRPr>
        </a:p>
      </dgm:t>
    </dgm:pt>
    <dgm:pt modelId="{A371477D-AC60-4CC9-8C31-9AC2F1D1C395}" type="parTrans" cxnId="{053D69CF-8256-48B8-B1EF-582DA0AC4621}">
      <dgm:prSet/>
      <dgm:spPr/>
      <dgm:t>
        <a:bodyPr/>
        <a:lstStyle/>
        <a:p>
          <a:endParaRPr lang="en-US"/>
        </a:p>
      </dgm:t>
    </dgm:pt>
    <dgm:pt modelId="{C6C5617F-EA96-49F5-B8B8-98731F18BB7F}" type="sibTrans" cxnId="{053D69CF-8256-48B8-B1EF-582DA0AC4621}">
      <dgm:prSet/>
      <dgm:spPr/>
      <dgm:t>
        <a:bodyPr/>
        <a:lstStyle/>
        <a:p>
          <a:endParaRPr lang="en-US"/>
        </a:p>
      </dgm:t>
    </dgm:pt>
    <dgm:pt modelId="{17F6E389-A6BA-421E-B91E-FB06E7BD228F}">
      <dgm:prSet custT="1"/>
      <dgm:spPr>
        <a:xfrm>
          <a:off x="1933" y="8310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vi-VN" sz="1400" dirty="0" smtClean="0">
              <a:solidFill>
                <a:schemeClr val="tx1"/>
              </a:solidFill>
              <a:latin typeface="Arial"/>
              <a:ea typeface="+mn-ea"/>
              <a:cs typeface="+mn-cs"/>
            </a:rPr>
            <a:t>2.0/2.1 (</a:t>
          </a:r>
          <a:r>
            <a:rPr lang="vi-VN" sz="1400" b="1" dirty="0" smtClean="0">
              <a:solidFill>
                <a:schemeClr val="tx1"/>
              </a:solidFill>
              <a:latin typeface="Arial"/>
              <a:ea typeface="+mn-ea"/>
              <a:cs typeface="+mn-cs"/>
            </a:rPr>
            <a:t>E</a:t>
          </a:r>
          <a:r>
            <a:rPr lang="vi-VN" sz="1400" dirty="0" smtClean="0">
              <a:solidFill>
                <a:schemeClr val="tx1"/>
              </a:solidFill>
              <a:latin typeface="Arial"/>
              <a:ea typeface="+mn-ea"/>
              <a:cs typeface="+mn-cs"/>
            </a:rPr>
            <a:t>clair) Based on Linux Kernel 2.6.29</a:t>
          </a:r>
          <a:endParaRPr lang="en-US" sz="1400" dirty="0">
            <a:solidFill>
              <a:schemeClr val="tx1"/>
            </a:solidFill>
            <a:latin typeface="Calibri"/>
            <a:ea typeface="+mn-ea"/>
            <a:cs typeface="+mn-cs"/>
          </a:endParaRPr>
        </a:p>
      </dgm:t>
    </dgm:pt>
    <dgm:pt modelId="{AC2F2AE1-88D7-458C-97DD-D9530A597D17}" type="parTrans" cxnId="{06369EB4-BDA5-4874-8539-6C53EE98DBA6}">
      <dgm:prSet/>
      <dgm:spPr/>
      <dgm:t>
        <a:bodyPr/>
        <a:lstStyle/>
        <a:p>
          <a:endParaRPr lang="en-US"/>
        </a:p>
      </dgm:t>
    </dgm:pt>
    <dgm:pt modelId="{468E217D-0DDD-4AC9-AEA9-57E6A461AC65}" type="sibTrans" cxnId="{06369EB4-BDA5-4874-8539-6C53EE98DBA6}">
      <dgm:prSet/>
      <dgm:spPr/>
      <dgm:t>
        <a:bodyPr/>
        <a:lstStyle/>
        <a:p>
          <a:endParaRPr lang="en-US"/>
        </a:p>
      </dgm:t>
    </dgm:pt>
    <dgm:pt modelId="{129EB4E3-8D0E-4D9B-AB46-DF18CB74C840}">
      <dgm:prSet custT="1"/>
      <dgm:spPr>
        <a:xfrm>
          <a:off x="1933" y="12464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vi-VN" sz="1400" dirty="0" smtClean="0">
              <a:solidFill>
                <a:schemeClr val="tx1"/>
              </a:solidFill>
              <a:latin typeface="Arial"/>
              <a:ea typeface="+mn-ea"/>
              <a:cs typeface="+mn-cs"/>
            </a:rPr>
            <a:t>2.2 (</a:t>
          </a:r>
          <a:r>
            <a:rPr lang="vi-VN" sz="1400" b="1" dirty="0" smtClean="0">
              <a:solidFill>
                <a:schemeClr val="tx1"/>
              </a:solidFill>
              <a:latin typeface="Arial"/>
              <a:ea typeface="+mn-ea"/>
              <a:cs typeface="+mn-cs"/>
            </a:rPr>
            <a:t>F</a:t>
          </a:r>
          <a:r>
            <a:rPr lang="vi-VN" sz="1400" dirty="0" smtClean="0">
              <a:solidFill>
                <a:schemeClr val="tx1"/>
              </a:solidFill>
              <a:latin typeface="Arial"/>
              <a:ea typeface="+mn-ea"/>
              <a:cs typeface="+mn-cs"/>
            </a:rPr>
            <a:t>royo) Based on Linux Kernel 2.6.32</a:t>
          </a:r>
          <a:endParaRPr lang="en-US" sz="1400" dirty="0">
            <a:solidFill>
              <a:schemeClr val="tx1"/>
            </a:solidFill>
            <a:latin typeface="Calibri"/>
            <a:ea typeface="+mn-ea"/>
            <a:cs typeface="+mn-cs"/>
          </a:endParaRPr>
        </a:p>
      </dgm:t>
    </dgm:pt>
    <dgm:pt modelId="{213C9687-0561-4A27-A321-D889C6A97FF5}" type="parTrans" cxnId="{FC846579-3B5E-4886-B5CC-CDD39B4A46BF}">
      <dgm:prSet/>
      <dgm:spPr/>
      <dgm:t>
        <a:bodyPr/>
        <a:lstStyle/>
        <a:p>
          <a:endParaRPr lang="en-US"/>
        </a:p>
      </dgm:t>
    </dgm:pt>
    <dgm:pt modelId="{F37C0715-9218-443F-88F9-84503D983829}" type="sibTrans" cxnId="{FC846579-3B5E-4886-B5CC-CDD39B4A46BF}">
      <dgm:prSet/>
      <dgm:spPr/>
      <dgm:t>
        <a:bodyPr/>
        <a:lstStyle/>
        <a:p>
          <a:endParaRPr lang="en-US"/>
        </a:p>
      </dgm:t>
    </dgm:pt>
    <dgm:pt modelId="{9ADE4FBF-E131-4406-8ACC-243C8FA7B73D}">
      <dgm:prSet custT="1"/>
      <dgm:spPr>
        <a:xfrm>
          <a:off x="1933" y="16618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vi-VN" sz="1400" dirty="0" smtClean="0">
              <a:solidFill>
                <a:schemeClr val="tx1"/>
              </a:solidFill>
              <a:latin typeface="Arial"/>
              <a:ea typeface="+mn-ea"/>
              <a:cs typeface="+mn-cs"/>
            </a:rPr>
            <a:t>2.3</a:t>
          </a:r>
          <a:r>
            <a:rPr lang="vi-VN" sz="1400" dirty="0" smtClean="0">
              <a:solidFill>
                <a:sysClr val="windowText" lastClr="000000">
                  <a:hueOff val="0"/>
                  <a:satOff val="0"/>
                  <a:lumOff val="0"/>
                  <a:alphaOff val="0"/>
                </a:sysClr>
              </a:solidFill>
              <a:latin typeface="Arial"/>
              <a:ea typeface="+mn-ea"/>
              <a:cs typeface="+mn-cs"/>
            </a:rPr>
            <a:t> (</a:t>
          </a:r>
          <a:r>
            <a:rPr lang="vi-VN" sz="1400" b="1" dirty="0" smtClean="0">
              <a:solidFill>
                <a:schemeClr val="tx1"/>
              </a:solidFill>
              <a:latin typeface="Arial"/>
              <a:ea typeface="+mn-ea"/>
              <a:cs typeface="+mn-cs"/>
            </a:rPr>
            <a:t>G</a:t>
          </a:r>
          <a:r>
            <a:rPr lang="vi-VN" sz="1400" dirty="0" smtClean="0">
              <a:solidFill>
                <a:schemeClr val="tx1"/>
              </a:solidFill>
              <a:latin typeface="Arial"/>
              <a:ea typeface="+mn-ea"/>
              <a:cs typeface="+mn-cs"/>
            </a:rPr>
            <a:t>ingerbread) Based on Linux Kernel 2.6.33</a:t>
          </a:r>
          <a:endParaRPr lang="en-US" sz="1400" dirty="0">
            <a:solidFill>
              <a:schemeClr val="tx1"/>
            </a:solidFill>
            <a:latin typeface="Calibri"/>
            <a:ea typeface="+mn-ea"/>
            <a:cs typeface="+mn-cs"/>
          </a:endParaRPr>
        </a:p>
      </dgm:t>
    </dgm:pt>
    <dgm:pt modelId="{BC0A0C2D-8575-403B-BFD6-70309E97A201}" type="parTrans" cxnId="{1D7CB026-BA88-4105-8AE3-D6F31B5EAF2E}">
      <dgm:prSet/>
      <dgm:spPr/>
      <dgm:t>
        <a:bodyPr/>
        <a:lstStyle/>
        <a:p>
          <a:endParaRPr lang="en-US"/>
        </a:p>
      </dgm:t>
    </dgm:pt>
    <dgm:pt modelId="{FFA4E23B-581A-4887-9003-D1F18B96799E}" type="sibTrans" cxnId="{1D7CB026-BA88-4105-8AE3-D6F31B5EAF2E}">
      <dgm:prSet/>
      <dgm:spPr/>
      <dgm:t>
        <a:bodyPr/>
        <a:lstStyle/>
        <a:p>
          <a:endParaRPr lang="en-US"/>
        </a:p>
      </dgm:t>
    </dgm:pt>
    <dgm:pt modelId="{D0216F27-6234-4005-A91C-D35B255A1EE5}">
      <dgm:prSet custT="1"/>
      <dgm:spPr>
        <a:xfrm>
          <a:off x="1933" y="20772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vi-VN" sz="1400" dirty="0" smtClean="0">
              <a:solidFill>
                <a:schemeClr val="tx1"/>
              </a:solidFill>
              <a:latin typeface="Arial"/>
              <a:ea typeface="+mn-ea"/>
              <a:cs typeface="+mn-cs"/>
            </a:rPr>
            <a:t>3.0 (</a:t>
          </a:r>
          <a:r>
            <a:rPr lang="vi-VN" sz="1400" b="1" dirty="0" smtClean="0">
              <a:solidFill>
                <a:schemeClr val="tx1"/>
              </a:solidFill>
              <a:latin typeface="Arial"/>
              <a:ea typeface="+mn-ea"/>
              <a:cs typeface="+mn-cs"/>
            </a:rPr>
            <a:t>H</a:t>
          </a:r>
          <a:r>
            <a:rPr lang="vi-VN" sz="1400" dirty="0" smtClean="0">
              <a:solidFill>
                <a:schemeClr val="tx1"/>
              </a:solidFill>
              <a:latin typeface="Arial"/>
              <a:ea typeface="+mn-ea"/>
              <a:cs typeface="+mn-cs"/>
            </a:rPr>
            <a:t>oneycomb) Based on Linux Kernel</a:t>
          </a:r>
          <a:endParaRPr lang="en-US" sz="1400" dirty="0">
            <a:solidFill>
              <a:schemeClr val="tx1"/>
            </a:solidFill>
            <a:latin typeface="Calibri"/>
            <a:ea typeface="+mn-ea"/>
            <a:cs typeface="+mn-cs"/>
          </a:endParaRPr>
        </a:p>
      </dgm:t>
    </dgm:pt>
    <dgm:pt modelId="{FB6D45C6-9469-42E5-915A-4CEDC9EDBB9D}" type="parTrans" cxnId="{F3B64E56-66F0-4FEF-A5C3-8F276AEB4332}">
      <dgm:prSet/>
      <dgm:spPr/>
      <dgm:t>
        <a:bodyPr/>
        <a:lstStyle/>
        <a:p>
          <a:endParaRPr lang="en-US"/>
        </a:p>
      </dgm:t>
    </dgm:pt>
    <dgm:pt modelId="{75AF1BDD-6F44-44EC-9547-D579BE7FAD91}" type="sibTrans" cxnId="{F3B64E56-66F0-4FEF-A5C3-8F276AEB4332}">
      <dgm:prSet/>
      <dgm:spPr/>
      <dgm:t>
        <a:bodyPr/>
        <a:lstStyle/>
        <a:p>
          <a:endParaRPr lang="en-US"/>
        </a:p>
      </dgm:t>
    </dgm:pt>
    <dgm:pt modelId="{21F4B4F7-EC4E-44EA-A113-1000D5FC3711}">
      <dgm:prSet custT="1"/>
      <dgm:spPr>
        <a:xfrm>
          <a:off x="1933" y="24926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vi-VN" sz="1400" dirty="0" smtClean="0">
              <a:solidFill>
                <a:schemeClr val="tx1"/>
              </a:solidFill>
              <a:latin typeface="Arial"/>
              <a:ea typeface="+mn-ea"/>
              <a:cs typeface="+mn-cs"/>
            </a:rPr>
            <a:t>4.0 (</a:t>
          </a:r>
          <a:r>
            <a:rPr lang="vi-VN" sz="1400" b="1" dirty="0" smtClean="0">
              <a:solidFill>
                <a:schemeClr val="tx1"/>
              </a:solidFill>
              <a:latin typeface="Arial"/>
              <a:ea typeface="+mn-ea"/>
              <a:cs typeface="+mn-cs"/>
            </a:rPr>
            <a:t>I</a:t>
          </a:r>
          <a:r>
            <a:rPr lang="vi-VN" sz="1400" dirty="0" smtClean="0">
              <a:solidFill>
                <a:schemeClr val="tx1"/>
              </a:solidFill>
              <a:latin typeface="Arial"/>
              <a:ea typeface="+mn-ea"/>
              <a:cs typeface="+mn-cs"/>
            </a:rPr>
            <a:t>ce cream) Based on Linux Kernel</a:t>
          </a:r>
          <a:endParaRPr lang="en-US" sz="1400" dirty="0">
            <a:solidFill>
              <a:schemeClr val="tx1"/>
            </a:solidFill>
            <a:latin typeface="Calibri"/>
            <a:ea typeface="+mn-ea"/>
            <a:cs typeface="+mn-cs"/>
          </a:endParaRPr>
        </a:p>
      </dgm:t>
    </dgm:pt>
    <dgm:pt modelId="{6E9A41EF-09F0-470D-8561-3D38CE588DCB}" type="parTrans" cxnId="{E00122D6-D74F-4453-9613-50BA8964A4E7}">
      <dgm:prSet/>
      <dgm:spPr/>
      <dgm:t>
        <a:bodyPr/>
        <a:lstStyle/>
        <a:p>
          <a:endParaRPr lang="en-US"/>
        </a:p>
      </dgm:t>
    </dgm:pt>
    <dgm:pt modelId="{0A35A161-AA14-43B5-86BA-E9144CF32C6D}" type="sibTrans" cxnId="{E00122D6-D74F-4453-9613-50BA8964A4E7}">
      <dgm:prSet/>
      <dgm:spPr/>
      <dgm:t>
        <a:bodyPr/>
        <a:lstStyle/>
        <a:p>
          <a:endParaRPr lang="en-US"/>
        </a:p>
      </dgm:t>
    </dgm:pt>
    <dgm:pt modelId="{FAB60F5F-ABC6-4C99-AA0A-ADD3671A3F8F}">
      <dgm:prSet custT="1"/>
      <dgm:spPr>
        <a:xfrm>
          <a:off x="1933" y="4156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vi-VN" sz="1400" dirty="0" smtClean="0">
              <a:solidFill>
                <a:schemeClr val="tx1"/>
              </a:solidFill>
              <a:latin typeface="Arial"/>
              <a:ea typeface="+mn-ea"/>
              <a:cs typeface="+mn-cs"/>
            </a:rPr>
            <a:t>1.6 (</a:t>
          </a:r>
          <a:r>
            <a:rPr lang="vi-VN" sz="1400" b="1" dirty="0" smtClean="0">
              <a:solidFill>
                <a:schemeClr val="tx1"/>
              </a:solidFill>
              <a:latin typeface="Arial"/>
              <a:ea typeface="+mn-ea"/>
              <a:cs typeface="+mn-cs"/>
            </a:rPr>
            <a:t>D</a:t>
          </a:r>
          <a:r>
            <a:rPr lang="vi-VN" sz="1400" dirty="0" smtClean="0">
              <a:solidFill>
                <a:schemeClr val="tx1"/>
              </a:solidFill>
              <a:latin typeface="Arial"/>
              <a:ea typeface="+mn-ea"/>
              <a:cs typeface="+mn-cs"/>
            </a:rPr>
            <a:t>onut) Based on Linux Kernel 2.6.29</a:t>
          </a:r>
          <a:endParaRPr lang="en-US" sz="1400" dirty="0">
            <a:solidFill>
              <a:schemeClr val="tx1"/>
            </a:solidFill>
            <a:latin typeface="Calibri"/>
            <a:ea typeface="+mn-ea"/>
            <a:cs typeface="+mn-cs"/>
          </a:endParaRPr>
        </a:p>
      </dgm:t>
    </dgm:pt>
    <dgm:pt modelId="{20C9B313-4FD3-4847-B233-A8748676D131}" type="sibTrans" cxnId="{38948DDC-3B23-48BD-9FF4-005E80FE8C66}">
      <dgm:prSet/>
      <dgm:spPr/>
      <dgm:t>
        <a:bodyPr/>
        <a:lstStyle/>
        <a:p>
          <a:endParaRPr lang="en-US"/>
        </a:p>
      </dgm:t>
    </dgm:pt>
    <dgm:pt modelId="{54AD6F3C-8537-4485-90A1-5CEF2C3B21A6}" type="parTrans" cxnId="{38948DDC-3B23-48BD-9FF4-005E80FE8C66}">
      <dgm:prSet/>
      <dgm:spPr/>
      <dgm:t>
        <a:bodyPr/>
        <a:lstStyle/>
        <a:p>
          <a:endParaRPr lang="en-US"/>
        </a:p>
      </dgm:t>
    </dgm:pt>
    <dgm:pt modelId="{EDC56C5A-8383-440B-A0A6-72FADE1346E8}">
      <dgm:prSet custT="1"/>
      <dgm:spPr>
        <a:xfrm>
          <a:off x="1933" y="24926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en-US" sz="1400" dirty="0" smtClean="0">
              <a:solidFill>
                <a:schemeClr val="tx1"/>
              </a:solidFill>
              <a:latin typeface="Calibri"/>
              <a:ea typeface="+mn-ea"/>
              <a:cs typeface="+mn-cs"/>
            </a:rPr>
            <a:t>4.4 (</a:t>
          </a:r>
          <a:r>
            <a:rPr lang="en-US" sz="1400" b="1" dirty="0" err="1" smtClean="0">
              <a:solidFill>
                <a:schemeClr val="tx1"/>
              </a:solidFill>
              <a:latin typeface="Calibri"/>
              <a:ea typeface="+mn-ea"/>
              <a:cs typeface="+mn-cs"/>
            </a:rPr>
            <a:t>K</a:t>
          </a:r>
          <a:r>
            <a:rPr lang="en-US" sz="1400" dirty="0" err="1" smtClean="0">
              <a:solidFill>
                <a:schemeClr val="tx1"/>
              </a:solidFill>
              <a:latin typeface="Calibri"/>
              <a:ea typeface="+mn-ea"/>
              <a:cs typeface="+mn-cs"/>
            </a:rPr>
            <a:t>itkat</a:t>
          </a:r>
          <a:r>
            <a:rPr lang="en-US" sz="1400" dirty="0" smtClean="0">
              <a:solidFill>
                <a:schemeClr val="tx1"/>
              </a:solidFill>
              <a:latin typeface="Calibri"/>
              <a:ea typeface="+mn-ea"/>
              <a:cs typeface="+mn-cs"/>
            </a:rPr>
            <a:t>)</a:t>
          </a:r>
          <a:endParaRPr lang="en-US" sz="1400" dirty="0">
            <a:solidFill>
              <a:schemeClr val="tx1"/>
            </a:solidFill>
            <a:latin typeface="Calibri"/>
            <a:ea typeface="+mn-ea"/>
            <a:cs typeface="+mn-cs"/>
          </a:endParaRPr>
        </a:p>
      </dgm:t>
    </dgm:pt>
    <dgm:pt modelId="{BF053F93-B538-4993-A602-D40115474935}" type="parTrans" cxnId="{836472C5-04E9-4F93-BBCF-53A003C95517}">
      <dgm:prSet/>
      <dgm:spPr/>
      <dgm:t>
        <a:bodyPr/>
        <a:lstStyle/>
        <a:p>
          <a:endParaRPr lang="en-US"/>
        </a:p>
      </dgm:t>
    </dgm:pt>
    <dgm:pt modelId="{6E7E8A42-4BF2-4D84-86A7-A620E41F5C97}" type="sibTrans" cxnId="{836472C5-04E9-4F93-BBCF-53A003C95517}">
      <dgm:prSet/>
      <dgm:spPr/>
      <dgm:t>
        <a:bodyPr/>
        <a:lstStyle/>
        <a:p>
          <a:endParaRPr lang="en-US"/>
        </a:p>
      </dgm:t>
    </dgm:pt>
    <dgm:pt modelId="{EA5B830A-B486-474A-95DB-ADFB1DCDDD3F}">
      <dgm:prSet custT="1"/>
      <dgm:spPr>
        <a:xfrm>
          <a:off x="1933" y="24926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en-US" sz="1400" b="0" i="0" dirty="0" smtClean="0">
              <a:latin typeface="Arial" pitchFamily="34" charset="0"/>
              <a:cs typeface="Arial" pitchFamily="34" charset="0"/>
            </a:rPr>
            <a:t>4.1 (</a:t>
          </a:r>
          <a:r>
            <a:rPr lang="en-US" sz="1400" b="1" i="0" dirty="0" smtClean="0">
              <a:latin typeface="Arial" pitchFamily="34" charset="0"/>
              <a:cs typeface="Arial" pitchFamily="34" charset="0"/>
            </a:rPr>
            <a:t>J</a:t>
          </a:r>
          <a:r>
            <a:rPr lang="en-US" sz="1400" b="0" i="0" dirty="0" smtClean="0">
              <a:latin typeface="Arial" pitchFamily="34" charset="0"/>
              <a:cs typeface="Arial" pitchFamily="34" charset="0"/>
            </a:rPr>
            <a:t>elly Bean) 27 June 2012. Based on </a:t>
          </a:r>
          <a:r>
            <a:rPr lang="en-US" sz="1400" b="0" i="0" dirty="0" err="1" smtClean="0">
              <a:latin typeface="Arial" pitchFamily="34" charset="0"/>
              <a:cs typeface="Arial" pitchFamily="34" charset="0"/>
            </a:rPr>
            <a:t>Linuxkernel</a:t>
          </a:r>
          <a:r>
            <a:rPr lang="en-US" sz="1400" b="0" i="0" dirty="0" smtClean="0">
              <a:latin typeface="Arial" pitchFamily="34" charset="0"/>
              <a:cs typeface="Arial" pitchFamily="34" charset="0"/>
            </a:rPr>
            <a:t> 3.0.31, 4.2  - 29 October 2012</a:t>
          </a:r>
          <a:endParaRPr lang="en-US" sz="1400" dirty="0">
            <a:solidFill>
              <a:schemeClr val="tx1"/>
            </a:solidFill>
            <a:latin typeface="Calibri"/>
            <a:ea typeface="+mn-ea"/>
            <a:cs typeface="+mn-cs"/>
          </a:endParaRPr>
        </a:p>
      </dgm:t>
    </dgm:pt>
    <dgm:pt modelId="{C2811390-6765-487E-BF6B-B0CD49B13D16}" type="parTrans" cxnId="{F2B1CFBC-8ACB-47EF-97DE-9B8644B20963}">
      <dgm:prSet/>
      <dgm:spPr/>
      <dgm:t>
        <a:bodyPr/>
        <a:lstStyle/>
        <a:p>
          <a:endParaRPr lang="en-US"/>
        </a:p>
      </dgm:t>
    </dgm:pt>
    <dgm:pt modelId="{BD6365B4-1992-49EB-99A1-6E9F586C3B2E}" type="sibTrans" cxnId="{F2B1CFBC-8ACB-47EF-97DE-9B8644B20963}">
      <dgm:prSet/>
      <dgm:spPr/>
      <dgm:t>
        <a:bodyPr/>
        <a:lstStyle/>
        <a:p>
          <a:endParaRPr lang="en-US"/>
        </a:p>
      </dgm:t>
    </dgm:pt>
    <dgm:pt modelId="{6634835E-17F9-4B76-A715-A6A8B203E3E3}">
      <dgm:prSet custT="1"/>
      <dgm:spPr>
        <a:xfrm>
          <a:off x="1933" y="24926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en-US" sz="1400" dirty="0" smtClean="0">
              <a:solidFill>
                <a:schemeClr val="tx1"/>
              </a:solidFill>
              <a:latin typeface="Calibri"/>
              <a:ea typeface="+mn-ea"/>
              <a:cs typeface="+mn-cs"/>
            </a:rPr>
            <a:t>5.0/5.1 (</a:t>
          </a:r>
          <a:r>
            <a:rPr lang="en-US" sz="1400" b="1" dirty="0" smtClean="0">
              <a:solidFill>
                <a:schemeClr val="tx1"/>
              </a:solidFill>
              <a:latin typeface="Calibri"/>
              <a:ea typeface="+mn-ea"/>
              <a:cs typeface="+mn-cs"/>
            </a:rPr>
            <a:t>L</a:t>
          </a:r>
          <a:r>
            <a:rPr lang="en-US" sz="1400" dirty="0" smtClean="0">
              <a:solidFill>
                <a:schemeClr val="tx1"/>
              </a:solidFill>
              <a:latin typeface="Calibri"/>
              <a:ea typeface="+mn-ea"/>
              <a:cs typeface="+mn-cs"/>
            </a:rPr>
            <a:t>ollipop)</a:t>
          </a:r>
          <a:endParaRPr lang="en-US" sz="1400" dirty="0">
            <a:solidFill>
              <a:schemeClr val="tx1"/>
            </a:solidFill>
            <a:latin typeface="Calibri"/>
            <a:ea typeface="+mn-ea"/>
            <a:cs typeface="+mn-cs"/>
          </a:endParaRPr>
        </a:p>
      </dgm:t>
    </dgm:pt>
    <dgm:pt modelId="{D546B27B-594C-4F96-AC38-4E474B3799A5}" type="parTrans" cxnId="{CD76A051-2EF3-4748-843A-C4FFC8FB611C}">
      <dgm:prSet/>
      <dgm:spPr/>
      <dgm:t>
        <a:bodyPr/>
        <a:lstStyle/>
        <a:p>
          <a:endParaRPr lang="en-US"/>
        </a:p>
      </dgm:t>
    </dgm:pt>
    <dgm:pt modelId="{FD21F59F-7934-490A-8A69-912DCDDA9692}" type="sibTrans" cxnId="{CD76A051-2EF3-4748-843A-C4FFC8FB611C}">
      <dgm:prSet/>
      <dgm:spPr/>
      <dgm:t>
        <a:bodyPr/>
        <a:lstStyle/>
        <a:p>
          <a:endParaRPr lang="en-US"/>
        </a:p>
      </dgm:t>
    </dgm:pt>
    <dgm:pt modelId="{C44D5B45-7B8E-4229-A350-2AF81636F43C}">
      <dgm:prSet custT="1"/>
      <dgm:spPr>
        <a:xfrm>
          <a:off x="1933" y="24926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en-US" sz="1400" dirty="0" smtClean="0">
              <a:solidFill>
                <a:schemeClr val="tx1"/>
              </a:solidFill>
              <a:latin typeface="Calibri"/>
              <a:ea typeface="+mn-ea"/>
              <a:cs typeface="+mn-cs"/>
            </a:rPr>
            <a:t>6.0 (</a:t>
          </a:r>
          <a:r>
            <a:rPr lang="en-US" sz="1400" b="1" dirty="0" smtClean="0">
              <a:solidFill>
                <a:schemeClr val="tx1"/>
              </a:solidFill>
              <a:latin typeface="Calibri"/>
              <a:ea typeface="+mn-ea"/>
              <a:cs typeface="+mn-cs"/>
            </a:rPr>
            <a:t>M</a:t>
          </a:r>
          <a:r>
            <a:rPr lang="en-US" sz="1400" dirty="0" smtClean="0">
              <a:solidFill>
                <a:schemeClr val="tx1"/>
              </a:solidFill>
              <a:latin typeface="Calibri"/>
              <a:ea typeface="+mn-ea"/>
              <a:cs typeface="+mn-cs"/>
            </a:rPr>
            <a:t>arshmallow) 2015</a:t>
          </a:r>
          <a:endParaRPr lang="en-US" sz="1400" dirty="0">
            <a:solidFill>
              <a:schemeClr val="tx1"/>
            </a:solidFill>
            <a:latin typeface="Calibri"/>
            <a:ea typeface="+mn-ea"/>
            <a:cs typeface="+mn-cs"/>
          </a:endParaRPr>
        </a:p>
      </dgm:t>
    </dgm:pt>
    <dgm:pt modelId="{142DEF02-1E7C-47E6-BD1D-48C41053D154}" type="parTrans" cxnId="{EA7C3498-81AD-40F6-BE04-13734CC0E980}">
      <dgm:prSet/>
      <dgm:spPr/>
      <dgm:t>
        <a:bodyPr/>
        <a:lstStyle/>
        <a:p>
          <a:endParaRPr lang="en-US"/>
        </a:p>
      </dgm:t>
    </dgm:pt>
    <dgm:pt modelId="{637759E2-AC63-4C4E-8A4F-BD93B4FC8E85}" type="sibTrans" cxnId="{EA7C3498-81AD-40F6-BE04-13734CC0E980}">
      <dgm:prSet/>
      <dgm:spPr/>
      <dgm:t>
        <a:bodyPr/>
        <a:lstStyle/>
        <a:p>
          <a:endParaRPr lang="en-US"/>
        </a:p>
      </dgm:t>
    </dgm:pt>
    <dgm:pt modelId="{6DE53B3E-8163-4828-AE75-FDCBA0B071B3}">
      <dgm:prSet custT="1"/>
      <dgm:spPr>
        <a:xfrm>
          <a:off x="1933" y="24926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en-US" sz="1400" dirty="0" smtClean="0">
              <a:solidFill>
                <a:schemeClr val="tx1"/>
              </a:solidFill>
              <a:latin typeface="Calibri"/>
              <a:ea typeface="+mn-ea"/>
              <a:cs typeface="+mn-cs"/>
            </a:rPr>
            <a:t>7.0/7.1 (</a:t>
          </a:r>
          <a:r>
            <a:rPr lang="en-US" sz="1400" b="1" dirty="0" smtClean="0">
              <a:solidFill>
                <a:schemeClr val="tx1"/>
              </a:solidFill>
              <a:latin typeface="Calibri"/>
              <a:ea typeface="+mn-ea"/>
              <a:cs typeface="+mn-cs"/>
            </a:rPr>
            <a:t>N</a:t>
          </a:r>
          <a:r>
            <a:rPr lang="en-US" sz="1400" dirty="0" smtClean="0">
              <a:solidFill>
                <a:schemeClr val="tx1"/>
              </a:solidFill>
              <a:latin typeface="Calibri"/>
              <a:ea typeface="+mn-ea"/>
              <a:cs typeface="+mn-cs"/>
            </a:rPr>
            <a:t>ougat) 2016</a:t>
          </a:r>
          <a:endParaRPr lang="en-US" sz="1400" dirty="0">
            <a:solidFill>
              <a:schemeClr val="tx1"/>
            </a:solidFill>
            <a:latin typeface="Calibri"/>
            <a:ea typeface="+mn-ea"/>
            <a:cs typeface="+mn-cs"/>
          </a:endParaRPr>
        </a:p>
      </dgm:t>
    </dgm:pt>
    <dgm:pt modelId="{8EBB5ECC-0A79-4033-82A1-0E3C8D4A78C7}" type="parTrans" cxnId="{5C48B133-B693-4512-A6DC-A7C33C2A2976}">
      <dgm:prSet/>
      <dgm:spPr/>
      <dgm:t>
        <a:bodyPr/>
        <a:lstStyle/>
        <a:p>
          <a:endParaRPr lang="en-US"/>
        </a:p>
      </dgm:t>
    </dgm:pt>
    <dgm:pt modelId="{CB81EDA9-8641-4D07-B457-2F9D41906D15}" type="sibTrans" cxnId="{5C48B133-B693-4512-A6DC-A7C33C2A2976}">
      <dgm:prSet/>
      <dgm:spPr/>
      <dgm:t>
        <a:bodyPr/>
        <a:lstStyle/>
        <a:p>
          <a:endParaRPr lang="en-US"/>
        </a:p>
      </dgm:t>
    </dgm:pt>
    <dgm:pt modelId="{F071380E-A3D4-4211-AEA2-4F996652603B}">
      <dgm:prSet custT="1"/>
      <dgm:spPr>
        <a:xfrm>
          <a:off x="1933" y="2492646"/>
          <a:ext cx="3958533" cy="395618"/>
        </a:xfr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gm:spPr>
      <dgm:t>
        <a:bodyPr/>
        <a:lstStyle/>
        <a:p>
          <a:pPr algn="l" rtl="0"/>
          <a:r>
            <a:rPr lang="en-US" sz="1400" dirty="0" smtClean="0">
              <a:solidFill>
                <a:schemeClr val="tx1"/>
              </a:solidFill>
              <a:latin typeface="Calibri"/>
              <a:ea typeface="+mn-ea"/>
              <a:cs typeface="+mn-cs"/>
            </a:rPr>
            <a:t>8.0 (</a:t>
          </a:r>
          <a:r>
            <a:rPr lang="en-US" sz="1400" b="1" dirty="0" smtClean="0">
              <a:solidFill>
                <a:schemeClr val="tx1"/>
              </a:solidFill>
              <a:latin typeface="Calibri"/>
              <a:ea typeface="+mn-ea"/>
              <a:cs typeface="+mn-cs"/>
            </a:rPr>
            <a:t>Oreo</a:t>
          </a:r>
          <a:r>
            <a:rPr lang="en-US" sz="1400" dirty="0" smtClean="0">
              <a:solidFill>
                <a:schemeClr val="tx1"/>
              </a:solidFill>
              <a:latin typeface="Calibri"/>
              <a:ea typeface="+mn-ea"/>
              <a:cs typeface="+mn-cs"/>
            </a:rPr>
            <a:t>) 2017</a:t>
          </a:r>
          <a:endParaRPr lang="en-US" sz="1400" dirty="0">
            <a:solidFill>
              <a:schemeClr val="tx1"/>
            </a:solidFill>
            <a:latin typeface="Calibri"/>
            <a:ea typeface="+mn-ea"/>
            <a:cs typeface="+mn-cs"/>
          </a:endParaRPr>
        </a:p>
      </dgm:t>
    </dgm:pt>
    <dgm:pt modelId="{597DB389-0BB4-4BE5-ABA0-16079B2CD18B}" type="parTrans" cxnId="{1186A3D8-D6B9-43E9-A4C0-FEBFD3C20533}">
      <dgm:prSet/>
      <dgm:spPr/>
      <dgm:t>
        <a:bodyPr/>
        <a:lstStyle/>
        <a:p>
          <a:endParaRPr lang="en-US"/>
        </a:p>
      </dgm:t>
    </dgm:pt>
    <dgm:pt modelId="{6F0A0A17-8262-4AB3-859F-129BFBD5F337}" type="sibTrans" cxnId="{1186A3D8-D6B9-43E9-A4C0-FEBFD3C20533}">
      <dgm:prSet/>
      <dgm:spPr/>
      <dgm:t>
        <a:bodyPr/>
        <a:lstStyle/>
        <a:p>
          <a:endParaRPr lang="en-US"/>
        </a:p>
      </dgm:t>
    </dgm:pt>
    <dgm:pt modelId="{EE10D4DF-F5CD-4B64-80DE-81A3B63F033C}" type="pres">
      <dgm:prSet presAssocID="{CD0D8B09-9DB4-440A-A06F-89DA7FA9E63B}" presName="Name0" presStyleCnt="0">
        <dgm:presLayoutVars>
          <dgm:dir/>
          <dgm:animLvl val="lvl"/>
          <dgm:resizeHandles val="exact"/>
        </dgm:presLayoutVars>
      </dgm:prSet>
      <dgm:spPr/>
      <dgm:t>
        <a:bodyPr/>
        <a:lstStyle/>
        <a:p>
          <a:endParaRPr lang="en-US"/>
        </a:p>
      </dgm:t>
    </dgm:pt>
    <dgm:pt modelId="{B31115C2-E31D-4763-BC1F-BE241EE8B561}" type="pres">
      <dgm:prSet presAssocID="{B7EF9C58-EE77-469D-BC07-82D165BF4AB4}" presName="linNode" presStyleCnt="0"/>
      <dgm:spPr/>
    </dgm:pt>
    <dgm:pt modelId="{BB8A467B-7179-4C52-976F-15A559B3CD2A}" type="pres">
      <dgm:prSet presAssocID="{B7EF9C58-EE77-469D-BC07-82D165BF4AB4}" presName="parentText" presStyleLbl="node1" presStyleIdx="0" presStyleCnt="13" custScaleX="277778" custLinFactNeighborX="-1512" custLinFactNeighborY="3922">
        <dgm:presLayoutVars>
          <dgm:chMax val="1"/>
          <dgm:bulletEnabled val="1"/>
        </dgm:presLayoutVars>
      </dgm:prSet>
      <dgm:spPr>
        <a:prstGeom prst="roundRect">
          <a:avLst/>
        </a:prstGeom>
      </dgm:spPr>
      <dgm:t>
        <a:bodyPr/>
        <a:lstStyle/>
        <a:p>
          <a:endParaRPr lang="en-US"/>
        </a:p>
      </dgm:t>
    </dgm:pt>
    <dgm:pt modelId="{5A0FC44B-C5DD-4EF7-911E-17837F124184}" type="pres">
      <dgm:prSet presAssocID="{C6C5617F-EA96-49F5-B8B8-98731F18BB7F}" presName="sp" presStyleCnt="0"/>
      <dgm:spPr/>
    </dgm:pt>
    <dgm:pt modelId="{93E1B6CD-B119-481E-A7C5-AA7BD011B448}" type="pres">
      <dgm:prSet presAssocID="{FAB60F5F-ABC6-4C99-AA0A-ADD3671A3F8F}" presName="linNode" presStyleCnt="0"/>
      <dgm:spPr/>
    </dgm:pt>
    <dgm:pt modelId="{954BBEBC-806D-44B6-8C32-181B48EF0889}" type="pres">
      <dgm:prSet presAssocID="{FAB60F5F-ABC6-4C99-AA0A-ADD3671A3F8F}" presName="parentText" presStyleLbl="node1" presStyleIdx="1" presStyleCnt="13" custScaleX="277778">
        <dgm:presLayoutVars>
          <dgm:chMax val="1"/>
          <dgm:bulletEnabled val="1"/>
        </dgm:presLayoutVars>
      </dgm:prSet>
      <dgm:spPr>
        <a:prstGeom prst="roundRect">
          <a:avLst/>
        </a:prstGeom>
      </dgm:spPr>
      <dgm:t>
        <a:bodyPr/>
        <a:lstStyle/>
        <a:p>
          <a:endParaRPr lang="en-US"/>
        </a:p>
      </dgm:t>
    </dgm:pt>
    <dgm:pt modelId="{AED475DF-3043-41BC-AD87-CC36088E40FC}" type="pres">
      <dgm:prSet presAssocID="{20C9B313-4FD3-4847-B233-A8748676D131}" presName="sp" presStyleCnt="0"/>
      <dgm:spPr/>
    </dgm:pt>
    <dgm:pt modelId="{08A6A218-9531-49DC-8FBA-83F4E17BF134}" type="pres">
      <dgm:prSet presAssocID="{17F6E389-A6BA-421E-B91E-FB06E7BD228F}" presName="linNode" presStyleCnt="0"/>
      <dgm:spPr/>
    </dgm:pt>
    <dgm:pt modelId="{A9A36B74-7581-4F8C-A588-61570FD8FC9C}" type="pres">
      <dgm:prSet presAssocID="{17F6E389-A6BA-421E-B91E-FB06E7BD228F}" presName="parentText" presStyleLbl="node1" presStyleIdx="2" presStyleCnt="13" custScaleX="277778">
        <dgm:presLayoutVars>
          <dgm:chMax val="1"/>
          <dgm:bulletEnabled val="1"/>
        </dgm:presLayoutVars>
      </dgm:prSet>
      <dgm:spPr>
        <a:prstGeom prst="roundRect">
          <a:avLst/>
        </a:prstGeom>
      </dgm:spPr>
      <dgm:t>
        <a:bodyPr/>
        <a:lstStyle/>
        <a:p>
          <a:endParaRPr lang="en-US"/>
        </a:p>
      </dgm:t>
    </dgm:pt>
    <dgm:pt modelId="{ECCD074C-A65D-4887-A164-5370AE76A3AC}" type="pres">
      <dgm:prSet presAssocID="{468E217D-0DDD-4AC9-AEA9-57E6A461AC65}" presName="sp" presStyleCnt="0"/>
      <dgm:spPr/>
    </dgm:pt>
    <dgm:pt modelId="{E6458A77-7197-4266-9DA1-4DF7E3D2A1DA}" type="pres">
      <dgm:prSet presAssocID="{129EB4E3-8D0E-4D9B-AB46-DF18CB74C840}" presName="linNode" presStyleCnt="0"/>
      <dgm:spPr/>
    </dgm:pt>
    <dgm:pt modelId="{04735D76-0122-4EA8-AAB1-4551C691AF0D}" type="pres">
      <dgm:prSet presAssocID="{129EB4E3-8D0E-4D9B-AB46-DF18CB74C840}" presName="parentText" presStyleLbl="node1" presStyleIdx="3" presStyleCnt="13" custScaleX="277778">
        <dgm:presLayoutVars>
          <dgm:chMax val="1"/>
          <dgm:bulletEnabled val="1"/>
        </dgm:presLayoutVars>
      </dgm:prSet>
      <dgm:spPr>
        <a:prstGeom prst="roundRect">
          <a:avLst/>
        </a:prstGeom>
      </dgm:spPr>
      <dgm:t>
        <a:bodyPr/>
        <a:lstStyle/>
        <a:p>
          <a:endParaRPr lang="en-US"/>
        </a:p>
      </dgm:t>
    </dgm:pt>
    <dgm:pt modelId="{6182C752-5F01-4CD5-80B1-D90CBF6C235C}" type="pres">
      <dgm:prSet presAssocID="{F37C0715-9218-443F-88F9-84503D983829}" presName="sp" presStyleCnt="0"/>
      <dgm:spPr/>
    </dgm:pt>
    <dgm:pt modelId="{60D68C1E-D0B3-4E6B-9676-9E5205DB6CC5}" type="pres">
      <dgm:prSet presAssocID="{9ADE4FBF-E131-4406-8ACC-243C8FA7B73D}" presName="linNode" presStyleCnt="0"/>
      <dgm:spPr/>
    </dgm:pt>
    <dgm:pt modelId="{E7602F4A-0680-412A-A9F9-28FD1F2E36B9}" type="pres">
      <dgm:prSet presAssocID="{9ADE4FBF-E131-4406-8ACC-243C8FA7B73D}" presName="parentText" presStyleLbl="node1" presStyleIdx="4" presStyleCnt="13" custScaleX="277778">
        <dgm:presLayoutVars>
          <dgm:chMax val="1"/>
          <dgm:bulletEnabled val="1"/>
        </dgm:presLayoutVars>
      </dgm:prSet>
      <dgm:spPr>
        <a:prstGeom prst="roundRect">
          <a:avLst/>
        </a:prstGeom>
      </dgm:spPr>
      <dgm:t>
        <a:bodyPr/>
        <a:lstStyle/>
        <a:p>
          <a:endParaRPr lang="en-US"/>
        </a:p>
      </dgm:t>
    </dgm:pt>
    <dgm:pt modelId="{503E2E50-5FBC-42CE-8DBD-B4833999096C}" type="pres">
      <dgm:prSet presAssocID="{FFA4E23B-581A-4887-9003-D1F18B96799E}" presName="sp" presStyleCnt="0"/>
      <dgm:spPr/>
    </dgm:pt>
    <dgm:pt modelId="{BD2C5A7A-05F3-418D-885A-AA6E1A10071C}" type="pres">
      <dgm:prSet presAssocID="{D0216F27-6234-4005-A91C-D35B255A1EE5}" presName="linNode" presStyleCnt="0"/>
      <dgm:spPr/>
    </dgm:pt>
    <dgm:pt modelId="{32250494-49F0-417A-8DD8-031713B80FF7}" type="pres">
      <dgm:prSet presAssocID="{D0216F27-6234-4005-A91C-D35B255A1EE5}" presName="parentText" presStyleLbl="node1" presStyleIdx="5" presStyleCnt="13" custScaleX="277778">
        <dgm:presLayoutVars>
          <dgm:chMax val="1"/>
          <dgm:bulletEnabled val="1"/>
        </dgm:presLayoutVars>
      </dgm:prSet>
      <dgm:spPr>
        <a:prstGeom prst="roundRect">
          <a:avLst/>
        </a:prstGeom>
      </dgm:spPr>
      <dgm:t>
        <a:bodyPr/>
        <a:lstStyle/>
        <a:p>
          <a:endParaRPr lang="en-US"/>
        </a:p>
      </dgm:t>
    </dgm:pt>
    <dgm:pt modelId="{07E2D33A-4768-405B-B6D4-435CC0D9CF59}" type="pres">
      <dgm:prSet presAssocID="{75AF1BDD-6F44-44EC-9547-D579BE7FAD91}" presName="sp" presStyleCnt="0"/>
      <dgm:spPr/>
    </dgm:pt>
    <dgm:pt modelId="{7AD9F256-18CF-4A2F-8682-2F108F34D0CF}" type="pres">
      <dgm:prSet presAssocID="{21F4B4F7-EC4E-44EA-A113-1000D5FC3711}" presName="linNode" presStyleCnt="0"/>
      <dgm:spPr/>
    </dgm:pt>
    <dgm:pt modelId="{FB48BCC1-D992-4D89-89E6-25A9777C822C}" type="pres">
      <dgm:prSet presAssocID="{21F4B4F7-EC4E-44EA-A113-1000D5FC3711}" presName="parentText" presStyleLbl="node1" presStyleIdx="6" presStyleCnt="13" custScaleX="277778">
        <dgm:presLayoutVars>
          <dgm:chMax val="1"/>
          <dgm:bulletEnabled val="1"/>
        </dgm:presLayoutVars>
      </dgm:prSet>
      <dgm:spPr>
        <a:prstGeom prst="roundRect">
          <a:avLst/>
        </a:prstGeom>
      </dgm:spPr>
      <dgm:t>
        <a:bodyPr/>
        <a:lstStyle/>
        <a:p>
          <a:endParaRPr lang="en-US"/>
        </a:p>
      </dgm:t>
    </dgm:pt>
    <dgm:pt modelId="{E549094C-64AB-49E4-BB97-3F7A420672B3}" type="pres">
      <dgm:prSet presAssocID="{0A35A161-AA14-43B5-86BA-E9144CF32C6D}" presName="sp" presStyleCnt="0"/>
      <dgm:spPr/>
    </dgm:pt>
    <dgm:pt modelId="{F8A98BEB-AE01-4F43-A690-E2844FF811B9}" type="pres">
      <dgm:prSet presAssocID="{EA5B830A-B486-474A-95DB-ADFB1DCDDD3F}" presName="linNode" presStyleCnt="0"/>
      <dgm:spPr/>
    </dgm:pt>
    <dgm:pt modelId="{3D2D5BB5-2BFE-47FC-AE2C-FFB719695778}" type="pres">
      <dgm:prSet presAssocID="{EA5B830A-B486-474A-95DB-ADFB1DCDDD3F}" presName="parentText" presStyleLbl="node1" presStyleIdx="7" presStyleCnt="13" custScaleX="277778" custScaleY="146416">
        <dgm:presLayoutVars>
          <dgm:chMax val="1"/>
          <dgm:bulletEnabled val="1"/>
        </dgm:presLayoutVars>
      </dgm:prSet>
      <dgm:spPr/>
      <dgm:t>
        <a:bodyPr/>
        <a:lstStyle/>
        <a:p>
          <a:endParaRPr lang="en-US"/>
        </a:p>
      </dgm:t>
    </dgm:pt>
    <dgm:pt modelId="{5781DFA3-B5AE-43AF-B850-16ECD0FD985B}" type="pres">
      <dgm:prSet presAssocID="{BD6365B4-1992-49EB-99A1-6E9F586C3B2E}" presName="sp" presStyleCnt="0"/>
      <dgm:spPr/>
    </dgm:pt>
    <dgm:pt modelId="{9EDDBB25-69DB-4326-8CEA-1BD2860E3299}" type="pres">
      <dgm:prSet presAssocID="{EDC56C5A-8383-440B-A0A6-72FADE1346E8}" presName="linNode" presStyleCnt="0"/>
      <dgm:spPr/>
    </dgm:pt>
    <dgm:pt modelId="{42EE1861-3008-4499-A314-408ADB7A0A3C}" type="pres">
      <dgm:prSet presAssocID="{EDC56C5A-8383-440B-A0A6-72FADE1346E8}" presName="parentText" presStyleLbl="node1" presStyleIdx="8" presStyleCnt="13" custScaleX="277778">
        <dgm:presLayoutVars>
          <dgm:chMax val="1"/>
          <dgm:bulletEnabled val="1"/>
        </dgm:presLayoutVars>
      </dgm:prSet>
      <dgm:spPr/>
      <dgm:t>
        <a:bodyPr/>
        <a:lstStyle/>
        <a:p>
          <a:endParaRPr lang="en-US"/>
        </a:p>
      </dgm:t>
    </dgm:pt>
    <dgm:pt modelId="{023A274F-132D-45B6-AC31-4E990C2217B5}" type="pres">
      <dgm:prSet presAssocID="{6E7E8A42-4BF2-4D84-86A7-A620E41F5C97}" presName="sp" presStyleCnt="0"/>
      <dgm:spPr/>
    </dgm:pt>
    <dgm:pt modelId="{0F72319E-91B6-4B48-A2B4-D9A2539B5913}" type="pres">
      <dgm:prSet presAssocID="{6634835E-17F9-4B76-A715-A6A8B203E3E3}" presName="linNode" presStyleCnt="0"/>
      <dgm:spPr/>
    </dgm:pt>
    <dgm:pt modelId="{F31EEA84-8D3E-45A2-B5F5-B5BD4DD98E32}" type="pres">
      <dgm:prSet presAssocID="{6634835E-17F9-4B76-A715-A6A8B203E3E3}" presName="parentText" presStyleLbl="node1" presStyleIdx="9" presStyleCnt="13">
        <dgm:presLayoutVars>
          <dgm:chMax val="1"/>
          <dgm:bulletEnabled val="1"/>
        </dgm:presLayoutVars>
      </dgm:prSet>
      <dgm:spPr/>
      <dgm:t>
        <a:bodyPr/>
        <a:lstStyle/>
        <a:p>
          <a:endParaRPr lang="en-US"/>
        </a:p>
      </dgm:t>
    </dgm:pt>
    <dgm:pt modelId="{C952EB30-D5C3-4FAC-9EB1-1C5B2A32E9A4}" type="pres">
      <dgm:prSet presAssocID="{FD21F59F-7934-490A-8A69-912DCDDA9692}" presName="sp" presStyleCnt="0"/>
      <dgm:spPr/>
    </dgm:pt>
    <dgm:pt modelId="{D8C01608-96F4-4195-A3C7-0FF9AE7D1B66}" type="pres">
      <dgm:prSet presAssocID="{C44D5B45-7B8E-4229-A350-2AF81636F43C}" presName="linNode" presStyleCnt="0"/>
      <dgm:spPr/>
    </dgm:pt>
    <dgm:pt modelId="{F5633A87-CF57-4B42-AF7D-7A59E01D57A8}" type="pres">
      <dgm:prSet presAssocID="{C44D5B45-7B8E-4229-A350-2AF81636F43C}" presName="parentText" presStyleLbl="node1" presStyleIdx="10" presStyleCnt="13">
        <dgm:presLayoutVars>
          <dgm:chMax val="1"/>
          <dgm:bulletEnabled val="1"/>
        </dgm:presLayoutVars>
      </dgm:prSet>
      <dgm:spPr/>
      <dgm:t>
        <a:bodyPr/>
        <a:lstStyle/>
        <a:p>
          <a:endParaRPr lang="en-US"/>
        </a:p>
      </dgm:t>
    </dgm:pt>
    <dgm:pt modelId="{5540525B-4DC3-44E8-BE3C-5DD9EB61D5B8}" type="pres">
      <dgm:prSet presAssocID="{637759E2-AC63-4C4E-8A4F-BD93B4FC8E85}" presName="sp" presStyleCnt="0"/>
      <dgm:spPr/>
    </dgm:pt>
    <dgm:pt modelId="{E359FF0C-3507-4A5C-B4E9-CC86F2A9D207}" type="pres">
      <dgm:prSet presAssocID="{6DE53B3E-8163-4828-AE75-FDCBA0B071B3}" presName="linNode" presStyleCnt="0"/>
      <dgm:spPr/>
    </dgm:pt>
    <dgm:pt modelId="{B02469DA-F6EB-49B6-8724-71C9A93DE63F}" type="pres">
      <dgm:prSet presAssocID="{6DE53B3E-8163-4828-AE75-FDCBA0B071B3}" presName="parentText" presStyleLbl="node1" presStyleIdx="11" presStyleCnt="13">
        <dgm:presLayoutVars>
          <dgm:chMax val="1"/>
          <dgm:bulletEnabled val="1"/>
        </dgm:presLayoutVars>
      </dgm:prSet>
      <dgm:spPr/>
      <dgm:t>
        <a:bodyPr/>
        <a:lstStyle/>
        <a:p>
          <a:endParaRPr lang="en-US"/>
        </a:p>
      </dgm:t>
    </dgm:pt>
    <dgm:pt modelId="{D918D482-7A71-4F70-B9B2-A1DFD463DF5F}" type="pres">
      <dgm:prSet presAssocID="{CB81EDA9-8641-4D07-B457-2F9D41906D15}" presName="sp" presStyleCnt="0"/>
      <dgm:spPr/>
    </dgm:pt>
    <dgm:pt modelId="{24E7DDE0-71D5-45B5-A29D-16DBF685518B}" type="pres">
      <dgm:prSet presAssocID="{F071380E-A3D4-4211-AEA2-4F996652603B}" presName="linNode" presStyleCnt="0"/>
      <dgm:spPr/>
    </dgm:pt>
    <dgm:pt modelId="{3BD0827B-22C4-4EAB-A1AB-708547CA37C2}" type="pres">
      <dgm:prSet presAssocID="{F071380E-A3D4-4211-AEA2-4F996652603B}" presName="parentText" presStyleLbl="node1" presStyleIdx="12" presStyleCnt="13">
        <dgm:presLayoutVars>
          <dgm:chMax val="1"/>
          <dgm:bulletEnabled val="1"/>
        </dgm:presLayoutVars>
      </dgm:prSet>
      <dgm:spPr/>
      <dgm:t>
        <a:bodyPr/>
        <a:lstStyle/>
        <a:p>
          <a:endParaRPr lang="en-US"/>
        </a:p>
      </dgm:t>
    </dgm:pt>
  </dgm:ptLst>
  <dgm:cxnLst>
    <dgm:cxn modelId="{7BEA475C-4068-4D65-ACB4-A6A5D6D64125}" type="presOf" srcId="{EA5B830A-B486-474A-95DB-ADFB1DCDDD3F}" destId="{3D2D5BB5-2BFE-47FC-AE2C-FFB719695778}" srcOrd="0" destOrd="0" presId="urn:microsoft.com/office/officeart/2005/8/layout/vList5"/>
    <dgm:cxn modelId="{BC6F6726-7147-4424-A3A6-9306609E4D75}" type="presOf" srcId="{C44D5B45-7B8E-4229-A350-2AF81636F43C}" destId="{F5633A87-CF57-4B42-AF7D-7A59E01D57A8}" srcOrd="0" destOrd="0" presId="urn:microsoft.com/office/officeart/2005/8/layout/vList5"/>
    <dgm:cxn modelId="{836472C5-04E9-4F93-BBCF-53A003C95517}" srcId="{CD0D8B09-9DB4-440A-A06F-89DA7FA9E63B}" destId="{EDC56C5A-8383-440B-A0A6-72FADE1346E8}" srcOrd="8" destOrd="0" parTransId="{BF053F93-B538-4993-A602-D40115474935}" sibTransId="{6E7E8A42-4BF2-4D84-86A7-A620E41F5C97}"/>
    <dgm:cxn modelId="{1186A3D8-D6B9-43E9-A4C0-FEBFD3C20533}" srcId="{CD0D8B09-9DB4-440A-A06F-89DA7FA9E63B}" destId="{F071380E-A3D4-4211-AEA2-4F996652603B}" srcOrd="12" destOrd="0" parTransId="{597DB389-0BB4-4BE5-ABA0-16079B2CD18B}" sibTransId="{6F0A0A17-8262-4AB3-859F-129BFBD5F337}"/>
    <dgm:cxn modelId="{92E2D9E3-90B2-4500-8D44-2A26F2081402}" type="presOf" srcId="{CD0D8B09-9DB4-440A-A06F-89DA7FA9E63B}" destId="{EE10D4DF-F5CD-4B64-80DE-81A3B63F033C}" srcOrd="0" destOrd="0" presId="urn:microsoft.com/office/officeart/2005/8/layout/vList5"/>
    <dgm:cxn modelId="{CD76A051-2EF3-4748-843A-C4FFC8FB611C}" srcId="{CD0D8B09-9DB4-440A-A06F-89DA7FA9E63B}" destId="{6634835E-17F9-4B76-A715-A6A8B203E3E3}" srcOrd="9" destOrd="0" parTransId="{D546B27B-594C-4F96-AC38-4E474B3799A5}" sibTransId="{FD21F59F-7934-490A-8A69-912DCDDA9692}"/>
    <dgm:cxn modelId="{DE7B14F7-9F88-449C-94A3-63980E2F7A07}" type="presOf" srcId="{FAB60F5F-ABC6-4C99-AA0A-ADD3671A3F8F}" destId="{954BBEBC-806D-44B6-8C32-181B48EF0889}" srcOrd="0" destOrd="0" presId="urn:microsoft.com/office/officeart/2005/8/layout/vList5"/>
    <dgm:cxn modelId="{EA7C3498-81AD-40F6-BE04-13734CC0E980}" srcId="{CD0D8B09-9DB4-440A-A06F-89DA7FA9E63B}" destId="{C44D5B45-7B8E-4229-A350-2AF81636F43C}" srcOrd="10" destOrd="0" parTransId="{142DEF02-1E7C-47E6-BD1D-48C41053D154}" sibTransId="{637759E2-AC63-4C4E-8A4F-BD93B4FC8E85}"/>
    <dgm:cxn modelId="{EAC02C39-8B6F-4810-8797-86CD0D747341}" type="presOf" srcId="{9ADE4FBF-E131-4406-8ACC-243C8FA7B73D}" destId="{E7602F4A-0680-412A-A9F9-28FD1F2E36B9}" srcOrd="0" destOrd="0" presId="urn:microsoft.com/office/officeart/2005/8/layout/vList5"/>
    <dgm:cxn modelId="{38948DDC-3B23-48BD-9FF4-005E80FE8C66}" srcId="{CD0D8B09-9DB4-440A-A06F-89DA7FA9E63B}" destId="{FAB60F5F-ABC6-4C99-AA0A-ADD3671A3F8F}" srcOrd="1" destOrd="0" parTransId="{54AD6F3C-8537-4485-90A1-5CEF2C3B21A6}" sibTransId="{20C9B313-4FD3-4847-B233-A8748676D131}"/>
    <dgm:cxn modelId="{8E9015BF-B12D-4051-BD05-189F6856D0AC}" type="presOf" srcId="{EDC56C5A-8383-440B-A0A6-72FADE1346E8}" destId="{42EE1861-3008-4499-A314-408ADB7A0A3C}" srcOrd="0" destOrd="0" presId="urn:microsoft.com/office/officeart/2005/8/layout/vList5"/>
    <dgm:cxn modelId="{06369EB4-BDA5-4874-8539-6C53EE98DBA6}" srcId="{CD0D8B09-9DB4-440A-A06F-89DA7FA9E63B}" destId="{17F6E389-A6BA-421E-B91E-FB06E7BD228F}" srcOrd="2" destOrd="0" parTransId="{AC2F2AE1-88D7-458C-97DD-D9530A597D17}" sibTransId="{468E217D-0DDD-4AC9-AEA9-57E6A461AC65}"/>
    <dgm:cxn modelId="{F2B1CFBC-8ACB-47EF-97DE-9B8644B20963}" srcId="{CD0D8B09-9DB4-440A-A06F-89DA7FA9E63B}" destId="{EA5B830A-B486-474A-95DB-ADFB1DCDDD3F}" srcOrd="7" destOrd="0" parTransId="{C2811390-6765-487E-BF6B-B0CD49B13D16}" sibTransId="{BD6365B4-1992-49EB-99A1-6E9F586C3B2E}"/>
    <dgm:cxn modelId="{7C74B7FB-DFA9-4E67-9D5C-A9B985339DC2}" type="presOf" srcId="{129EB4E3-8D0E-4D9B-AB46-DF18CB74C840}" destId="{04735D76-0122-4EA8-AAB1-4551C691AF0D}" srcOrd="0" destOrd="0" presId="urn:microsoft.com/office/officeart/2005/8/layout/vList5"/>
    <dgm:cxn modelId="{56D8B5E7-A409-4879-A740-9CEC527DA0AC}" type="presOf" srcId="{B7EF9C58-EE77-469D-BC07-82D165BF4AB4}" destId="{BB8A467B-7179-4C52-976F-15A559B3CD2A}" srcOrd="0" destOrd="0" presId="urn:microsoft.com/office/officeart/2005/8/layout/vList5"/>
    <dgm:cxn modelId="{FC846579-3B5E-4886-B5CC-CDD39B4A46BF}" srcId="{CD0D8B09-9DB4-440A-A06F-89DA7FA9E63B}" destId="{129EB4E3-8D0E-4D9B-AB46-DF18CB74C840}" srcOrd="3" destOrd="0" parTransId="{213C9687-0561-4A27-A321-D889C6A97FF5}" sibTransId="{F37C0715-9218-443F-88F9-84503D983829}"/>
    <dgm:cxn modelId="{92858261-32A3-4EB0-83C8-F132BA3DA66A}" type="presOf" srcId="{D0216F27-6234-4005-A91C-D35B255A1EE5}" destId="{32250494-49F0-417A-8DD8-031713B80FF7}" srcOrd="0" destOrd="0" presId="urn:microsoft.com/office/officeart/2005/8/layout/vList5"/>
    <dgm:cxn modelId="{1D7CB026-BA88-4105-8AE3-D6F31B5EAF2E}" srcId="{CD0D8B09-9DB4-440A-A06F-89DA7FA9E63B}" destId="{9ADE4FBF-E131-4406-8ACC-243C8FA7B73D}" srcOrd="4" destOrd="0" parTransId="{BC0A0C2D-8575-403B-BFD6-70309E97A201}" sibTransId="{FFA4E23B-581A-4887-9003-D1F18B96799E}"/>
    <dgm:cxn modelId="{47F3A0A7-D766-4345-BA1D-CBBFE0928B53}" type="presOf" srcId="{F071380E-A3D4-4211-AEA2-4F996652603B}" destId="{3BD0827B-22C4-4EAB-A1AB-708547CA37C2}" srcOrd="0" destOrd="0" presId="urn:microsoft.com/office/officeart/2005/8/layout/vList5"/>
    <dgm:cxn modelId="{4F185D6D-4C9B-4D5F-BC8C-30351410D3FE}" type="presOf" srcId="{21F4B4F7-EC4E-44EA-A113-1000D5FC3711}" destId="{FB48BCC1-D992-4D89-89E6-25A9777C822C}" srcOrd="0" destOrd="0" presId="urn:microsoft.com/office/officeart/2005/8/layout/vList5"/>
    <dgm:cxn modelId="{242DCFBD-4F09-4E1A-BBC8-25CCF46BF052}" type="presOf" srcId="{6DE53B3E-8163-4828-AE75-FDCBA0B071B3}" destId="{B02469DA-F6EB-49B6-8724-71C9A93DE63F}" srcOrd="0" destOrd="0" presId="urn:microsoft.com/office/officeart/2005/8/layout/vList5"/>
    <dgm:cxn modelId="{5C48B133-B693-4512-A6DC-A7C33C2A2976}" srcId="{CD0D8B09-9DB4-440A-A06F-89DA7FA9E63B}" destId="{6DE53B3E-8163-4828-AE75-FDCBA0B071B3}" srcOrd="11" destOrd="0" parTransId="{8EBB5ECC-0A79-4033-82A1-0E3C8D4A78C7}" sibTransId="{CB81EDA9-8641-4D07-B457-2F9D41906D15}"/>
    <dgm:cxn modelId="{F3B64E56-66F0-4FEF-A5C3-8F276AEB4332}" srcId="{CD0D8B09-9DB4-440A-A06F-89DA7FA9E63B}" destId="{D0216F27-6234-4005-A91C-D35B255A1EE5}" srcOrd="5" destOrd="0" parTransId="{FB6D45C6-9469-42E5-915A-4CEDC9EDBB9D}" sibTransId="{75AF1BDD-6F44-44EC-9547-D579BE7FAD91}"/>
    <dgm:cxn modelId="{053D69CF-8256-48B8-B1EF-582DA0AC4621}" srcId="{CD0D8B09-9DB4-440A-A06F-89DA7FA9E63B}" destId="{B7EF9C58-EE77-469D-BC07-82D165BF4AB4}" srcOrd="0" destOrd="0" parTransId="{A371477D-AC60-4CC9-8C31-9AC2F1D1C395}" sibTransId="{C6C5617F-EA96-49F5-B8B8-98731F18BB7F}"/>
    <dgm:cxn modelId="{78F3C3CD-9136-48F8-839D-7DF17B067D0A}" type="presOf" srcId="{17F6E389-A6BA-421E-B91E-FB06E7BD228F}" destId="{A9A36B74-7581-4F8C-A588-61570FD8FC9C}" srcOrd="0" destOrd="0" presId="urn:microsoft.com/office/officeart/2005/8/layout/vList5"/>
    <dgm:cxn modelId="{E00122D6-D74F-4453-9613-50BA8964A4E7}" srcId="{CD0D8B09-9DB4-440A-A06F-89DA7FA9E63B}" destId="{21F4B4F7-EC4E-44EA-A113-1000D5FC3711}" srcOrd="6" destOrd="0" parTransId="{6E9A41EF-09F0-470D-8561-3D38CE588DCB}" sibTransId="{0A35A161-AA14-43B5-86BA-E9144CF32C6D}"/>
    <dgm:cxn modelId="{B3047535-8E31-4DCE-A361-66E88E1505B4}" type="presOf" srcId="{6634835E-17F9-4B76-A715-A6A8B203E3E3}" destId="{F31EEA84-8D3E-45A2-B5F5-B5BD4DD98E32}" srcOrd="0" destOrd="0" presId="urn:microsoft.com/office/officeart/2005/8/layout/vList5"/>
    <dgm:cxn modelId="{3B2423BF-41F9-4E30-A3C3-213CCA63629F}" type="presParOf" srcId="{EE10D4DF-F5CD-4B64-80DE-81A3B63F033C}" destId="{B31115C2-E31D-4763-BC1F-BE241EE8B561}" srcOrd="0" destOrd="0" presId="urn:microsoft.com/office/officeart/2005/8/layout/vList5"/>
    <dgm:cxn modelId="{FCB6AB30-1DEC-4709-BC3D-1B8F07F96414}" type="presParOf" srcId="{B31115C2-E31D-4763-BC1F-BE241EE8B561}" destId="{BB8A467B-7179-4C52-976F-15A559B3CD2A}" srcOrd="0" destOrd="0" presId="urn:microsoft.com/office/officeart/2005/8/layout/vList5"/>
    <dgm:cxn modelId="{C7049200-38C3-4FC9-A837-245F48BDC9A2}" type="presParOf" srcId="{EE10D4DF-F5CD-4B64-80DE-81A3B63F033C}" destId="{5A0FC44B-C5DD-4EF7-911E-17837F124184}" srcOrd="1" destOrd="0" presId="urn:microsoft.com/office/officeart/2005/8/layout/vList5"/>
    <dgm:cxn modelId="{FA96A5F1-53FA-4C80-957F-419A601726C8}" type="presParOf" srcId="{EE10D4DF-F5CD-4B64-80DE-81A3B63F033C}" destId="{93E1B6CD-B119-481E-A7C5-AA7BD011B448}" srcOrd="2" destOrd="0" presId="urn:microsoft.com/office/officeart/2005/8/layout/vList5"/>
    <dgm:cxn modelId="{25197B33-DCEE-4D71-B457-1154135B4F92}" type="presParOf" srcId="{93E1B6CD-B119-481E-A7C5-AA7BD011B448}" destId="{954BBEBC-806D-44B6-8C32-181B48EF0889}" srcOrd="0" destOrd="0" presId="urn:microsoft.com/office/officeart/2005/8/layout/vList5"/>
    <dgm:cxn modelId="{61977BF9-B9B1-4E9D-BE54-2DF0DF8FE2B7}" type="presParOf" srcId="{EE10D4DF-F5CD-4B64-80DE-81A3B63F033C}" destId="{AED475DF-3043-41BC-AD87-CC36088E40FC}" srcOrd="3" destOrd="0" presId="urn:microsoft.com/office/officeart/2005/8/layout/vList5"/>
    <dgm:cxn modelId="{5E9D939D-8776-4B70-8536-74EDE799C03A}" type="presParOf" srcId="{EE10D4DF-F5CD-4B64-80DE-81A3B63F033C}" destId="{08A6A218-9531-49DC-8FBA-83F4E17BF134}" srcOrd="4" destOrd="0" presId="urn:microsoft.com/office/officeart/2005/8/layout/vList5"/>
    <dgm:cxn modelId="{871B1D64-01C8-4485-BFB2-F0CBDF913949}" type="presParOf" srcId="{08A6A218-9531-49DC-8FBA-83F4E17BF134}" destId="{A9A36B74-7581-4F8C-A588-61570FD8FC9C}" srcOrd="0" destOrd="0" presId="urn:microsoft.com/office/officeart/2005/8/layout/vList5"/>
    <dgm:cxn modelId="{86DAB91C-3369-4F9A-A51E-2EC391DCD3DE}" type="presParOf" srcId="{EE10D4DF-F5CD-4B64-80DE-81A3B63F033C}" destId="{ECCD074C-A65D-4887-A164-5370AE76A3AC}" srcOrd="5" destOrd="0" presId="urn:microsoft.com/office/officeart/2005/8/layout/vList5"/>
    <dgm:cxn modelId="{D3CD7D26-6DDC-4B3D-B844-C7D82298452D}" type="presParOf" srcId="{EE10D4DF-F5CD-4B64-80DE-81A3B63F033C}" destId="{E6458A77-7197-4266-9DA1-4DF7E3D2A1DA}" srcOrd="6" destOrd="0" presId="urn:microsoft.com/office/officeart/2005/8/layout/vList5"/>
    <dgm:cxn modelId="{DB7B4FFC-BED8-42CF-A00C-815964C23A8A}" type="presParOf" srcId="{E6458A77-7197-4266-9DA1-4DF7E3D2A1DA}" destId="{04735D76-0122-4EA8-AAB1-4551C691AF0D}" srcOrd="0" destOrd="0" presId="urn:microsoft.com/office/officeart/2005/8/layout/vList5"/>
    <dgm:cxn modelId="{3BA30A04-9535-4BC2-BE61-ECD962C9C591}" type="presParOf" srcId="{EE10D4DF-F5CD-4B64-80DE-81A3B63F033C}" destId="{6182C752-5F01-4CD5-80B1-D90CBF6C235C}" srcOrd="7" destOrd="0" presId="urn:microsoft.com/office/officeart/2005/8/layout/vList5"/>
    <dgm:cxn modelId="{C0A24A3F-2627-4D83-BCB7-5264E6F2DE0F}" type="presParOf" srcId="{EE10D4DF-F5CD-4B64-80DE-81A3B63F033C}" destId="{60D68C1E-D0B3-4E6B-9676-9E5205DB6CC5}" srcOrd="8" destOrd="0" presId="urn:microsoft.com/office/officeart/2005/8/layout/vList5"/>
    <dgm:cxn modelId="{0774EA36-37B5-47A2-BA2A-916E9DA107E5}" type="presParOf" srcId="{60D68C1E-D0B3-4E6B-9676-9E5205DB6CC5}" destId="{E7602F4A-0680-412A-A9F9-28FD1F2E36B9}" srcOrd="0" destOrd="0" presId="urn:microsoft.com/office/officeart/2005/8/layout/vList5"/>
    <dgm:cxn modelId="{BFE3F06F-82DA-4824-A266-75181B4BE32E}" type="presParOf" srcId="{EE10D4DF-F5CD-4B64-80DE-81A3B63F033C}" destId="{503E2E50-5FBC-42CE-8DBD-B4833999096C}" srcOrd="9" destOrd="0" presId="urn:microsoft.com/office/officeart/2005/8/layout/vList5"/>
    <dgm:cxn modelId="{DE2DCE7D-7609-4671-8783-6F47880227B0}" type="presParOf" srcId="{EE10D4DF-F5CD-4B64-80DE-81A3B63F033C}" destId="{BD2C5A7A-05F3-418D-885A-AA6E1A10071C}" srcOrd="10" destOrd="0" presId="urn:microsoft.com/office/officeart/2005/8/layout/vList5"/>
    <dgm:cxn modelId="{C7D5FADE-B72F-4D10-9D0C-F1372720F58A}" type="presParOf" srcId="{BD2C5A7A-05F3-418D-885A-AA6E1A10071C}" destId="{32250494-49F0-417A-8DD8-031713B80FF7}" srcOrd="0" destOrd="0" presId="urn:microsoft.com/office/officeart/2005/8/layout/vList5"/>
    <dgm:cxn modelId="{57014C8C-6B43-4BF6-AA47-D34AFCCC12CC}" type="presParOf" srcId="{EE10D4DF-F5CD-4B64-80DE-81A3B63F033C}" destId="{07E2D33A-4768-405B-B6D4-435CC0D9CF59}" srcOrd="11" destOrd="0" presId="urn:microsoft.com/office/officeart/2005/8/layout/vList5"/>
    <dgm:cxn modelId="{12AD555F-F8FB-4B95-AD7D-06B6387A9583}" type="presParOf" srcId="{EE10D4DF-F5CD-4B64-80DE-81A3B63F033C}" destId="{7AD9F256-18CF-4A2F-8682-2F108F34D0CF}" srcOrd="12" destOrd="0" presId="urn:microsoft.com/office/officeart/2005/8/layout/vList5"/>
    <dgm:cxn modelId="{C65A75D0-0838-4ADE-B1FC-C3F16F42BB66}" type="presParOf" srcId="{7AD9F256-18CF-4A2F-8682-2F108F34D0CF}" destId="{FB48BCC1-D992-4D89-89E6-25A9777C822C}" srcOrd="0" destOrd="0" presId="urn:microsoft.com/office/officeart/2005/8/layout/vList5"/>
    <dgm:cxn modelId="{994D3E8D-0EE0-4AB7-ABC7-3D3C9FCAE8BE}" type="presParOf" srcId="{EE10D4DF-F5CD-4B64-80DE-81A3B63F033C}" destId="{E549094C-64AB-49E4-BB97-3F7A420672B3}" srcOrd="13" destOrd="0" presId="urn:microsoft.com/office/officeart/2005/8/layout/vList5"/>
    <dgm:cxn modelId="{1E519B2B-C5B9-4B41-905A-ACF0E8C1206D}" type="presParOf" srcId="{EE10D4DF-F5CD-4B64-80DE-81A3B63F033C}" destId="{F8A98BEB-AE01-4F43-A690-E2844FF811B9}" srcOrd="14" destOrd="0" presId="urn:microsoft.com/office/officeart/2005/8/layout/vList5"/>
    <dgm:cxn modelId="{C7636921-FD9A-4529-A926-AA8A3C4CC752}" type="presParOf" srcId="{F8A98BEB-AE01-4F43-A690-E2844FF811B9}" destId="{3D2D5BB5-2BFE-47FC-AE2C-FFB719695778}" srcOrd="0" destOrd="0" presId="urn:microsoft.com/office/officeart/2005/8/layout/vList5"/>
    <dgm:cxn modelId="{0AFD4B90-DCF4-4D97-8622-AE87904D7259}" type="presParOf" srcId="{EE10D4DF-F5CD-4B64-80DE-81A3B63F033C}" destId="{5781DFA3-B5AE-43AF-B850-16ECD0FD985B}" srcOrd="15" destOrd="0" presId="urn:microsoft.com/office/officeart/2005/8/layout/vList5"/>
    <dgm:cxn modelId="{36CA21AD-0C13-4BA5-B1D1-1C416C53FB14}" type="presParOf" srcId="{EE10D4DF-F5CD-4B64-80DE-81A3B63F033C}" destId="{9EDDBB25-69DB-4326-8CEA-1BD2860E3299}" srcOrd="16" destOrd="0" presId="urn:microsoft.com/office/officeart/2005/8/layout/vList5"/>
    <dgm:cxn modelId="{EC4D3BDB-D1B6-4C9F-9D14-F0CA603561C4}" type="presParOf" srcId="{9EDDBB25-69DB-4326-8CEA-1BD2860E3299}" destId="{42EE1861-3008-4499-A314-408ADB7A0A3C}" srcOrd="0" destOrd="0" presId="urn:microsoft.com/office/officeart/2005/8/layout/vList5"/>
    <dgm:cxn modelId="{87B8942C-AD90-408A-B1E9-B28A18F2829D}" type="presParOf" srcId="{EE10D4DF-F5CD-4B64-80DE-81A3B63F033C}" destId="{023A274F-132D-45B6-AC31-4E990C2217B5}" srcOrd="17" destOrd="0" presId="urn:microsoft.com/office/officeart/2005/8/layout/vList5"/>
    <dgm:cxn modelId="{D0DBB0F1-5B5F-4927-A195-06BBE3E74F37}" type="presParOf" srcId="{EE10D4DF-F5CD-4B64-80DE-81A3B63F033C}" destId="{0F72319E-91B6-4B48-A2B4-D9A2539B5913}" srcOrd="18" destOrd="0" presId="urn:microsoft.com/office/officeart/2005/8/layout/vList5"/>
    <dgm:cxn modelId="{7D0D32EA-D43B-45BF-A70C-E567CD913018}" type="presParOf" srcId="{0F72319E-91B6-4B48-A2B4-D9A2539B5913}" destId="{F31EEA84-8D3E-45A2-B5F5-B5BD4DD98E32}" srcOrd="0" destOrd="0" presId="urn:microsoft.com/office/officeart/2005/8/layout/vList5"/>
    <dgm:cxn modelId="{7B7000FD-3EC9-4DA1-9ECB-94CDF3480D3A}" type="presParOf" srcId="{EE10D4DF-F5CD-4B64-80DE-81A3B63F033C}" destId="{C952EB30-D5C3-4FAC-9EB1-1C5B2A32E9A4}" srcOrd="19" destOrd="0" presId="urn:microsoft.com/office/officeart/2005/8/layout/vList5"/>
    <dgm:cxn modelId="{0CBE57BD-332B-4B6C-B546-4DD0D3D5BC7E}" type="presParOf" srcId="{EE10D4DF-F5CD-4B64-80DE-81A3B63F033C}" destId="{D8C01608-96F4-4195-A3C7-0FF9AE7D1B66}" srcOrd="20" destOrd="0" presId="urn:microsoft.com/office/officeart/2005/8/layout/vList5"/>
    <dgm:cxn modelId="{B7DDB889-D064-4B70-A607-15975D9E72EA}" type="presParOf" srcId="{D8C01608-96F4-4195-A3C7-0FF9AE7D1B66}" destId="{F5633A87-CF57-4B42-AF7D-7A59E01D57A8}" srcOrd="0" destOrd="0" presId="urn:microsoft.com/office/officeart/2005/8/layout/vList5"/>
    <dgm:cxn modelId="{85AB09C9-7411-4019-A9C7-11F1F649D256}" type="presParOf" srcId="{EE10D4DF-F5CD-4B64-80DE-81A3B63F033C}" destId="{5540525B-4DC3-44E8-BE3C-5DD9EB61D5B8}" srcOrd="21" destOrd="0" presId="urn:microsoft.com/office/officeart/2005/8/layout/vList5"/>
    <dgm:cxn modelId="{D521BF0A-40E1-4EB4-8AE0-DDB985787A93}" type="presParOf" srcId="{EE10D4DF-F5CD-4B64-80DE-81A3B63F033C}" destId="{E359FF0C-3507-4A5C-B4E9-CC86F2A9D207}" srcOrd="22" destOrd="0" presId="urn:microsoft.com/office/officeart/2005/8/layout/vList5"/>
    <dgm:cxn modelId="{4A89CE69-C5C6-49A6-87BF-39938AE28852}" type="presParOf" srcId="{E359FF0C-3507-4A5C-B4E9-CC86F2A9D207}" destId="{B02469DA-F6EB-49B6-8724-71C9A93DE63F}" srcOrd="0" destOrd="0" presId="urn:microsoft.com/office/officeart/2005/8/layout/vList5"/>
    <dgm:cxn modelId="{B6374211-8E79-4CEE-B291-5941D4FFF23F}" type="presParOf" srcId="{EE10D4DF-F5CD-4B64-80DE-81A3B63F033C}" destId="{D918D482-7A71-4F70-B9B2-A1DFD463DF5F}" srcOrd="23" destOrd="0" presId="urn:microsoft.com/office/officeart/2005/8/layout/vList5"/>
    <dgm:cxn modelId="{6AC14EDD-3FE7-4C74-8981-B603F1E02E11}" type="presParOf" srcId="{EE10D4DF-F5CD-4B64-80DE-81A3B63F033C}" destId="{24E7DDE0-71D5-45B5-A29D-16DBF685518B}" srcOrd="24" destOrd="0" presId="urn:microsoft.com/office/officeart/2005/8/layout/vList5"/>
    <dgm:cxn modelId="{FA8DCD4D-B8F5-4BE0-96AF-021C82FE8810}" type="presParOf" srcId="{24E7DDE0-71D5-45B5-A29D-16DBF685518B}" destId="{3BD0827B-22C4-4EAB-A1AB-708547CA37C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A467B-7179-4C52-976F-15A559B3CD2A}">
      <dsp:nvSpPr>
        <dsp:cNvPr id="0" name=""/>
        <dsp:cNvSpPr/>
      </dsp:nvSpPr>
      <dsp:spPr>
        <a:xfrm>
          <a:off x="0" y="13449"/>
          <a:ext cx="6242303"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rtl="0">
            <a:lnSpc>
              <a:spcPct val="90000"/>
            </a:lnSpc>
            <a:spcBef>
              <a:spcPct val="0"/>
            </a:spcBef>
            <a:spcAft>
              <a:spcPct val="35000"/>
            </a:spcAft>
          </a:pPr>
          <a:r>
            <a:rPr lang="vi-VN" sz="1400" kern="1200" dirty="0" smtClean="0">
              <a:solidFill>
                <a:schemeClr val="tx1"/>
              </a:solidFill>
              <a:latin typeface="Arial"/>
              <a:ea typeface="+mn-ea"/>
              <a:cs typeface="+mn-cs"/>
            </a:rPr>
            <a:t>1.5 (</a:t>
          </a:r>
          <a:r>
            <a:rPr lang="vi-VN" sz="1400" b="1" kern="1200" dirty="0" smtClean="0">
              <a:solidFill>
                <a:schemeClr val="tx1"/>
              </a:solidFill>
              <a:latin typeface="Arial"/>
              <a:ea typeface="+mn-ea"/>
              <a:cs typeface="+mn-cs"/>
            </a:rPr>
            <a:t>C</a:t>
          </a:r>
          <a:r>
            <a:rPr lang="vi-VN" sz="1400" kern="1200" dirty="0" smtClean="0">
              <a:solidFill>
                <a:schemeClr val="tx1"/>
              </a:solidFill>
              <a:latin typeface="Arial"/>
              <a:ea typeface="+mn-ea"/>
              <a:cs typeface="+mn-cs"/>
            </a:rPr>
            <a:t>upcake) Based on Linux Kernel 2.6,27</a:t>
          </a:r>
          <a:endParaRPr lang="en-US" sz="1400" kern="1200" dirty="0">
            <a:solidFill>
              <a:schemeClr val="tx1"/>
            </a:solidFill>
            <a:latin typeface="Calibri"/>
            <a:ea typeface="+mn-ea"/>
            <a:cs typeface="+mn-cs"/>
          </a:endParaRPr>
        </a:p>
      </dsp:txBody>
      <dsp:txXfrm>
        <a:off x="14610" y="28059"/>
        <a:ext cx="6213083" cy="270061"/>
      </dsp:txXfrm>
    </dsp:sp>
    <dsp:sp modelId="{954BBEBC-806D-44B6-8C32-181B48EF0889}">
      <dsp:nvSpPr>
        <dsp:cNvPr id="0" name=""/>
        <dsp:cNvSpPr/>
      </dsp:nvSpPr>
      <dsp:spPr>
        <a:xfrm>
          <a:off x="3048" y="315957"/>
          <a:ext cx="6242303"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rtl="0">
            <a:lnSpc>
              <a:spcPct val="90000"/>
            </a:lnSpc>
            <a:spcBef>
              <a:spcPct val="0"/>
            </a:spcBef>
            <a:spcAft>
              <a:spcPct val="35000"/>
            </a:spcAft>
          </a:pPr>
          <a:r>
            <a:rPr lang="vi-VN" sz="1400" kern="1200" dirty="0" smtClean="0">
              <a:solidFill>
                <a:schemeClr val="tx1"/>
              </a:solidFill>
              <a:latin typeface="Arial"/>
              <a:ea typeface="+mn-ea"/>
              <a:cs typeface="+mn-cs"/>
            </a:rPr>
            <a:t>1.6 (</a:t>
          </a:r>
          <a:r>
            <a:rPr lang="vi-VN" sz="1400" b="1" kern="1200" dirty="0" smtClean="0">
              <a:solidFill>
                <a:schemeClr val="tx1"/>
              </a:solidFill>
              <a:latin typeface="Arial"/>
              <a:ea typeface="+mn-ea"/>
              <a:cs typeface="+mn-cs"/>
            </a:rPr>
            <a:t>D</a:t>
          </a:r>
          <a:r>
            <a:rPr lang="vi-VN" sz="1400" kern="1200" dirty="0" smtClean="0">
              <a:solidFill>
                <a:schemeClr val="tx1"/>
              </a:solidFill>
              <a:latin typeface="Arial"/>
              <a:ea typeface="+mn-ea"/>
              <a:cs typeface="+mn-cs"/>
            </a:rPr>
            <a:t>onut) Based on Linux Kernel 2.6.29</a:t>
          </a:r>
          <a:endParaRPr lang="en-US" sz="1400" kern="1200" dirty="0">
            <a:solidFill>
              <a:schemeClr val="tx1"/>
            </a:solidFill>
            <a:latin typeface="Calibri"/>
            <a:ea typeface="+mn-ea"/>
            <a:cs typeface="+mn-cs"/>
          </a:endParaRPr>
        </a:p>
      </dsp:txBody>
      <dsp:txXfrm>
        <a:off x="17658" y="330567"/>
        <a:ext cx="6213083" cy="270061"/>
      </dsp:txXfrm>
    </dsp:sp>
    <dsp:sp modelId="{A9A36B74-7581-4F8C-A588-61570FD8FC9C}">
      <dsp:nvSpPr>
        <dsp:cNvPr id="0" name=""/>
        <dsp:cNvSpPr/>
      </dsp:nvSpPr>
      <dsp:spPr>
        <a:xfrm>
          <a:off x="3048" y="630202"/>
          <a:ext cx="6242303"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rtl="0">
            <a:lnSpc>
              <a:spcPct val="90000"/>
            </a:lnSpc>
            <a:spcBef>
              <a:spcPct val="0"/>
            </a:spcBef>
            <a:spcAft>
              <a:spcPct val="35000"/>
            </a:spcAft>
          </a:pPr>
          <a:r>
            <a:rPr lang="vi-VN" sz="1400" kern="1200" dirty="0" smtClean="0">
              <a:solidFill>
                <a:schemeClr val="tx1"/>
              </a:solidFill>
              <a:latin typeface="Arial"/>
              <a:ea typeface="+mn-ea"/>
              <a:cs typeface="+mn-cs"/>
            </a:rPr>
            <a:t>2.0/2.1 (</a:t>
          </a:r>
          <a:r>
            <a:rPr lang="vi-VN" sz="1400" b="1" kern="1200" dirty="0" smtClean="0">
              <a:solidFill>
                <a:schemeClr val="tx1"/>
              </a:solidFill>
              <a:latin typeface="Arial"/>
              <a:ea typeface="+mn-ea"/>
              <a:cs typeface="+mn-cs"/>
            </a:rPr>
            <a:t>E</a:t>
          </a:r>
          <a:r>
            <a:rPr lang="vi-VN" sz="1400" kern="1200" dirty="0" smtClean="0">
              <a:solidFill>
                <a:schemeClr val="tx1"/>
              </a:solidFill>
              <a:latin typeface="Arial"/>
              <a:ea typeface="+mn-ea"/>
              <a:cs typeface="+mn-cs"/>
            </a:rPr>
            <a:t>clair) Based on Linux Kernel 2.6.29</a:t>
          </a:r>
          <a:endParaRPr lang="en-US" sz="1400" kern="1200" dirty="0">
            <a:solidFill>
              <a:schemeClr val="tx1"/>
            </a:solidFill>
            <a:latin typeface="Calibri"/>
            <a:ea typeface="+mn-ea"/>
            <a:cs typeface="+mn-cs"/>
          </a:endParaRPr>
        </a:p>
      </dsp:txBody>
      <dsp:txXfrm>
        <a:off x="17658" y="644812"/>
        <a:ext cx="6213083" cy="270061"/>
      </dsp:txXfrm>
    </dsp:sp>
    <dsp:sp modelId="{04735D76-0122-4EA8-AAB1-4551C691AF0D}">
      <dsp:nvSpPr>
        <dsp:cNvPr id="0" name=""/>
        <dsp:cNvSpPr/>
      </dsp:nvSpPr>
      <dsp:spPr>
        <a:xfrm>
          <a:off x="3048" y="944447"/>
          <a:ext cx="6242303"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rtl="0">
            <a:lnSpc>
              <a:spcPct val="90000"/>
            </a:lnSpc>
            <a:spcBef>
              <a:spcPct val="0"/>
            </a:spcBef>
            <a:spcAft>
              <a:spcPct val="35000"/>
            </a:spcAft>
          </a:pPr>
          <a:r>
            <a:rPr lang="vi-VN" sz="1400" kern="1200" dirty="0" smtClean="0">
              <a:solidFill>
                <a:schemeClr val="tx1"/>
              </a:solidFill>
              <a:latin typeface="Arial"/>
              <a:ea typeface="+mn-ea"/>
              <a:cs typeface="+mn-cs"/>
            </a:rPr>
            <a:t>2.2 (</a:t>
          </a:r>
          <a:r>
            <a:rPr lang="vi-VN" sz="1400" b="1" kern="1200" dirty="0" smtClean="0">
              <a:solidFill>
                <a:schemeClr val="tx1"/>
              </a:solidFill>
              <a:latin typeface="Arial"/>
              <a:ea typeface="+mn-ea"/>
              <a:cs typeface="+mn-cs"/>
            </a:rPr>
            <a:t>F</a:t>
          </a:r>
          <a:r>
            <a:rPr lang="vi-VN" sz="1400" kern="1200" dirty="0" smtClean="0">
              <a:solidFill>
                <a:schemeClr val="tx1"/>
              </a:solidFill>
              <a:latin typeface="Arial"/>
              <a:ea typeface="+mn-ea"/>
              <a:cs typeface="+mn-cs"/>
            </a:rPr>
            <a:t>royo) Based on Linux Kernel 2.6.32</a:t>
          </a:r>
          <a:endParaRPr lang="en-US" sz="1400" kern="1200" dirty="0">
            <a:solidFill>
              <a:schemeClr val="tx1"/>
            </a:solidFill>
            <a:latin typeface="Calibri"/>
            <a:ea typeface="+mn-ea"/>
            <a:cs typeface="+mn-cs"/>
          </a:endParaRPr>
        </a:p>
      </dsp:txBody>
      <dsp:txXfrm>
        <a:off x="17658" y="959057"/>
        <a:ext cx="6213083" cy="270061"/>
      </dsp:txXfrm>
    </dsp:sp>
    <dsp:sp modelId="{E7602F4A-0680-412A-A9F9-28FD1F2E36B9}">
      <dsp:nvSpPr>
        <dsp:cNvPr id="0" name=""/>
        <dsp:cNvSpPr/>
      </dsp:nvSpPr>
      <dsp:spPr>
        <a:xfrm>
          <a:off x="3048" y="1258693"/>
          <a:ext cx="6242303"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rtl="0">
            <a:lnSpc>
              <a:spcPct val="90000"/>
            </a:lnSpc>
            <a:spcBef>
              <a:spcPct val="0"/>
            </a:spcBef>
            <a:spcAft>
              <a:spcPct val="35000"/>
            </a:spcAft>
          </a:pPr>
          <a:r>
            <a:rPr lang="vi-VN" sz="1400" kern="1200" dirty="0" smtClean="0">
              <a:solidFill>
                <a:schemeClr val="tx1"/>
              </a:solidFill>
              <a:latin typeface="Arial"/>
              <a:ea typeface="+mn-ea"/>
              <a:cs typeface="+mn-cs"/>
            </a:rPr>
            <a:t>2.3</a:t>
          </a:r>
          <a:r>
            <a:rPr lang="vi-VN" sz="1400" kern="1200" dirty="0" smtClean="0">
              <a:solidFill>
                <a:sysClr val="windowText" lastClr="000000">
                  <a:hueOff val="0"/>
                  <a:satOff val="0"/>
                  <a:lumOff val="0"/>
                  <a:alphaOff val="0"/>
                </a:sysClr>
              </a:solidFill>
              <a:latin typeface="Arial"/>
              <a:ea typeface="+mn-ea"/>
              <a:cs typeface="+mn-cs"/>
            </a:rPr>
            <a:t> (</a:t>
          </a:r>
          <a:r>
            <a:rPr lang="vi-VN" sz="1400" b="1" kern="1200" dirty="0" smtClean="0">
              <a:solidFill>
                <a:schemeClr val="tx1"/>
              </a:solidFill>
              <a:latin typeface="Arial"/>
              <a:ea typeface="+mn-ea"/>
              <a:cs typeface="+mn-cs"/>
            </a:rPr>
            <a:t>G</a:t>
          </a:r>
          <a:r>
            <a:rPr lang="vi-VN" sz="1400" kern="1200" dirty="0" smtClean="0">
              <a:solidFill>
                <a:schemeClr val="tx1"/>
              </a:solidFill>
              <a:latin typeface="Arial"/>
              <a:ea typeface="+mn-ea"/>
              <a:cs typeface="+mn-cs"/>
            </a:rPr>
            <a:t>ingerbread) Based on Linux Kernel 2.6.33</a:t>
          </a:r>
          <a:endParaRPr lang="en-US" sz="1400" kern="1200" dirty="0">
            <a:solidFill>
              <a:schemeClr val="tx1"/>
            </a:solidFill>
            <a:latin typeface="Calibri"/>
            <a:ea typeface="+mn-ea"/>
            <a:cs typeface="+mn-cs"/>
          </a:endParaRPr>
        </a:p>
      </dsp:txBody>
      <dsp:txXfrm>
        <a:off x="17658" y="1273303"/>
        <a:ext cx="6213083" cy="270061"/>
      </dsp:txXfrm>
    </dsp:sp>
    <dsp:sp modelId="{32250494-49F0-417A-8DD8-031713B80FF7}">
      <dsp:nvSpPr>
        <dsp:cNvPr id="0" name=""/>
        <dsp:cNvSpPr/>
      </dsp:nvSpPr>
      <dsp:spPr>
        <a:xfrm>
          <a:off x="3048" y="1572938"/>
          <a:ext cx="6242303"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rtl="0">
            <a:lnSpc>
              <a:spcPct val="90000"/>
            </a:lnSpc>
            <a:spcBef>
              <a:spcPct val="0"/>
            </a:spcBef>
            <a:spcAft>
              <a:spcPct val="35000"/>
            </a:spcAft>
          </a:pPr>
          <a:r>
            <a:rPr lang="vi-VN" sz="1400" kern="1200" dirty="0" smtClean="0">
              <a:solidFill>
                <a:schemeClr val="tx1"/>
              </a:solidFill>
              <a:latin typeface="Arial"/>
              <a:ea typeface="+mn-ea"/>
              <a:cs typeface="+mn-cs"/>
            </a:rPr>
            <a:t>3.0 (</a:t>
          </a:r>
          <a:r>
            <a:rPr lang="vi-VN" sz="1400" b="1" kern="1200" dirty="0" smtClean="0">
              <a:solidFill>
                <a:schemeClr val="tx1"/>
              </a:solidFill>
              <a:latin typeface="Arial"/>
              <a:ea typeface="+mn-ea"/>
              <a:cs typeface="+mn-cs"/>
            </a:rPr>
            <a:t>H</a:t>
          </a:r>
          <a:r>
            <a:rPr lang="vi-VN" sz="1400" kern="1200" dirty="0" smtClean="0">
              <a:solidFill>
                <a:schemeClr val="tx1"/>
              </a:solidFill>
              <a:latin typeface="Arial"/>
              <a:ea typeface="+mn-ea"/>
              <a:cs typeface="+mn-cs"/>
            </a:rPr>
            <a:t>oneycomb) Based on Linux Kernel</a:t>
          </a:r>
          <a:endParaRPr lang="en-US" sz="1400" kern="1200" dirty="0">
            <a:solidFill>
              <a:schemeClr val="tx1"/>
            </a:solidFill>
            <a:latin typeface="Calibri"/>
            <a:ea typeface="+mn-ea"/>
            <a:cs typeface="+mn-cs"/>
          </a:endParaRPr>
        </a:p>
      </dsp:txBody>
      <dsp:txXfrm>
        <a:off x="17658" y="1587548"/>
        <a:ext cx="6213083" cy="270061"/>
      </dsp:txXfrm>
    </dsp:sp>
    <dsp:sp modelId="{FB48BCC1-D992-4D89-89E6-25A9777C822C}">
      <dsp:nvSpPr>
        <dsp:cNvPr id="0" name=""/>
        <dsp:cNvSpPr/>
      </dsp:nvSpPr>
      <dsp:spPr>
        <a:xfrm>
          <a:off x="3048" y="1887183"/>
          <a:ext cx="6242303"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rtl="0">
            <a:lnSpc>
              <a:spcPct val="90000"/>
            </a:lnSpc>
            <a:spcBef>
              <a:spcPct val="0"/>
            </a:spcBef>
            <a:spcAft>
              <a:spcPct val="35000"/>
            </a:spcAft>
          </a:pPr>
          <a:r>
            <a:rPr lang="vi-VN" sz="1400" kern="1200" dirty="0" smtClean="0">
              <a:solidFill>
                <a:schemeClr val="tx1"/>
              </a:solidFill>
              <a:latin typeface="Arial"/>
              <a:ea typeface="+mn-ea"/>
              <a:cs typeface="+mn-cs"/>
            </a:rPr>
            <a:t>4.0 (</a:t>
          </a:r>
          <a:r>
            <a:rPr lang="vi-VN" sz="1400" b="1" kern="1200" dirty="0" smtClean="0">
              <a:solidFill>
                <a:schemeClr val="tx1"/>
              </a:solidFill>
              <a:latin typeface="Arial"/>
              <a:ea typeface="+mn-ea"/>
              <a:cs typeface="+mn-cs"/>
            </a:rPr>
            <a:t>I</a:t>
          </a:r>
          <a:r>
            <a:rPr lang="vi-VN" sz="1400" kern="1200" dirty="0" smtClean="0">
              <a:solidFill>
                <a:schemeClr val="tx1"/>
              </a:solidFill>
              <a:latin typeface="Arial"/>
              <a:ea typeface="+mn-ea"/>
              <a:cs typeface="+mn-cs"/>
            </a:rPr>
            <a:t>ce cream) Based on Linux Kernel</a:t>
          </a:r>
          <a:endParaRPr lang="en-US" sz="1400" kern="1200" dirty="0">
            <a:solidFill>
              <a:schemeClr val="tx1"/>
            </a:solidFill>
            <a:latin typeface="Calibri"/>
            <a:ea typeface="+mn-ea"/>
            <a:cs typeface="+mn-cs"/>
          </a:endParaRPr>
        </a:p>
      </dsp:txBody>
      <dsp:txXfrm>
        <a:off x="17658" y="1901793"/>
        <a:ext cx="6213083" cy="270061"/>
      </dsp:txXfrm>
    </dsp:sp>
    <dsp:sp modelId="{3D2D5BB5-2BFE-47FC-AE2C-FFB719695778}">
      <dsp:nvSpPr>
        <dsp:cNvPr id="0" name=""/>
        <dsp:cNvSpPr/>
      </dsp:nvSpPr>
      <dsp:spPr>
        <a:xfrm>
          <a:off x="3048" y="2201428"/>
          <a:ext cx="6242303" cy="438195"/>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rtl="0">
            <a:lnSpc>
              <a:spcPct val="90000"/>
            </a:lnSpc>
            <a:spcBef>
              <a:spcPct val="0"/>
            </a:spcBef>
            <a:spcAft>
              <a:spcPct val="35000"/>
            </a:spcAft>
          </a:pPr>
          <a:r>
            <a:rPr lang="en-US" sz="1400" b="0" i="0" kern="1200" dirty="0" smtClean="0">
              <a:latin typeface="Arial" pitchFamily="34" charset="0"/>
              <a:cs typeface="Arial" pitchFamily="34" charset="0"/>
            </a:rPr>
            <a:t>4.1 (</a:t>
          </a:r>
          <a:r>
            <a:rPr lang="en-US" sz="1400" b="1" i="0" kern="1200" dirty="0" smtClean="0">
              <a:latin typeface="Arial" pitchFamily="34" charset="0"/>
              <a:cs typeface="Arial" pitchFamily="34" charset="0"/>
            </a:rPr>
            <a:t>J</a:t>
          </a:r>
          <a:r>
            <a:rPr lang="en-US" sz="1400" b="0" i="0" kern="1200" dirty="0" smtClean="0">
              <a:latin typeface="Arial" pitchFamily="34" charset="0"/>
              <a:cs typeface="Arial" pitchFamily="34" charset="0"/>
            </a:rPr>
            <a:t>elly Bean) 27 June 2012. Based on </a:t>
          </a:r>
          <a:r>
            <a:rPr lang="en-US" sz="1400" b="0" i="0" kern="1200" dirty="0" err="1" smtClean="0">
              <a:latin typeface="Arial" pitchFamily="34" charset="0"/>
              <a:cs typeface="Arial" pitchFamily="34" charset="0"/>
            </a:rPr>
            <a:t>Linuxkernel</a:t>
          </a:r>
          <a:r>
            <a:rPr lang="en-US" sz="1400" b="0" i="0" kern="1200" dirty="0" smtClean="0">
              <a:latin typeface="Arial" pitchFamily="34" charset="0"/>
              <a:cs typeface="Arial" pitchFamily="34" charset="0"/>
            </a:rPr>
            <a:t> 3.0.31, 4.2  - 29 October 2012</a:t>
          </a:r>
          <a:endParaRPr lang="en-US" sz="1400" kern="1200" dirty="0">
            <a:solidFill>
              <a:schemeClr val="tx1"/>
            </a:solidFill>
            <a:latin typeface="Calibri"/>
            <a:ea typeface="+mn-ea"/>
            <a:cs typeface="+mn-cs"/>
          </a:endParaRPr>
        </a:p>
      </dsp:txBody>
      <dsp:txXfrm>
        <a:off x="24439" y="2222819"/>
        <a:ext cx="6199521" cy="395413"/>
      </dsp:txXfrm>
    </dsp:sp>
    <dsp:sp modelId="{42EE1861-3008-4499-A314-408ADB7A0A3C}">
      <dsp:nvSpPr>
        <dsp:cNvPr id="0" name=""/>
        <dsp:cNvSpPr/>
      </dsp:nvSpPr>
      <dsp:spPr>
        <a:xfrm>
          <a:off x="3048" y="2654588"/>
          <a:ext cx="6242303"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rtl="0">
            <a:lnSpc>
              <a:spcPct val="90000"/>
            </a:lnSpc>
            <a:spcBef>
              <a:spcPct val="0"/>
            </a:spcBef>
            <a:spcAft>
              <a:spcPct val="35000"/>
            </a:spcAft>
          </a:pPr>
          <a:r>
            <a:rPr lang="en-US" sz="1400" kern="1200" dirty="0" smtClean="0">
              <a:solidFill>
                <a:schemeClr val="tx1"/>
              </a:solidFill>
              <a:latin typeface="Calibri"/>
              <a:ea typeface="+mn-ea"/>
              <a:cs typeface="+mn-cs"/>
            </a:rPr>
            <a:t>4.4 (</a:t>
          </a:r>
          <a:r>
            <a:rPr lang="en-US" sz="1400" b="1" kern="1200" dirty="0" err="1" smtClean="0">
              <a:solidFill>
                <a:schemeClr val="tx1"/>
              </a:solidFill>
              <a:latin typeface="Calibri"/>
              <a:ea typeface="+mn-ea"/>
              <a:cs typeface="+mn-cs"/>
            </a:rPr>
            <a:t>K</a:t>
          </a:r>
          <a:r>
            <a:rPr lang="en-US" sz="1400" kern="1200" dirty="0" err="1" smtClean="0">
              <a:solidFill>
                <a:schemeClr val="tx1"/>
              </a:solidFill>
              <a:latin typeface="Calibri"/>
              <a:ea typeface="+mn-ea"/>
              <a:cs typeface="+mn-cs"/>
            </a:rPr>
            <a:t>itkat</a:t>
          </a:r>
          <a:r>
            <a:rPr lang="en-US" sz="1400" kern="1200" dirty="0" smtClean="0">
              <a:solidFill>
                <a:schemeClr val="tx1"/>
              </a:solidFill>
              <a:latin typeface="Calibri"/>
              <a:ea typeface="+mn-ea"/>
              <a:cs typeface="+mn-cs"/>
            </a:rPr>
            <a:t>)</a:t>
          </a:r>
          <a:endParaRPr lang="en-US" sz="1400" kern="1200" dirty="0">
            <a:solidFill>
              <a:schemeClr val="tx1"/>
            </a:solidFill>
            <a:latin typeface="Calibri"/>
            <a:ea typeface="+mn-ea"/>
            <a:cs typeface="+mn-cs"/>
          </a:endParaRPr>
        </a:p>
      </dsp:txBody>
      <dsp:txXfrm>
        <a:off x="17658" y="2669198"/>
        <a:ext cx="6213083" cy="270061"/>
      </dsp:txXfrm>
    </dsp:sp>
    <dsp:sp modelId="{F31EEA84-8D3E-45A2-B5F5-B5BD4DD98E32}">
      <dsp:nvSpPr>
        <dsp:cNvPr id="0" name=""/>
        <dsp:cNvSpPr/>
      </dsp:nvSpPr>
      <dsp:spPr>
        <a:xfrm>
          <a:off x="3048" y="2968833"/>
          <a:ext cx="2249424"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rtl="0">
            <a:lnSpc>
              <a:spcPct val="90000"/>
            </a:lnSpc>
            <a:spcBef>
              <a:spcPct val="0"/>
            </a:spcBef>
            <a:spcAft>
              <a:spcPct val="35000"/>
            </a:spcAft>
          </a:pPr>
          <a:r>
            <a:rPr lang="en-US" sz="1400" kern="1200" dirty="0" smtClean="0">
              <a:solidFill>
                <a:schemeClr val="tx1"/>
              </a:solidFill>
              <a:latin typeface="Calibri"/>
              <a:ea typeface="+mn-ea"/>
              <a:cs typeface="+mn-cs"/>
            </a:rPr>
            <a:t>5.0/5.1 (</a:t>
          </a:r>
          <a:r>
            <a:rPr lang="en-US" sz="1400" b="1" kern="1200" dirty="0" smtClean="0">
              <a:solidFill>
                <a:schemeClr val="tx1"/>
              </a:solidFill>
              <a:latin typeface="Calibri"/>
              <a:ea typeface="+mn-ea"/>
              <a:cs typeface="+mn-cs"/>
            </a:rPr>
            <a:t>L</a:t>
          </a:r>
          <a:r>
            <a:rPr lang="en-US" sz="1400" kern="1200" dirty="0" smtClean="0">
              <a:solidFill>
                <a:schemeClr val="tx1"/>
              </a:solidFill>
              <a:latin typeface="Calibri"/>
              <a:ea typeface="+mn-ea"/>
              <a:cs typeface="+mn-cs"/>
            </a:rPr>
            <a:t>ollipop)</a:t>
          </a:r>
          <a:endParaRPr lang="en-US" sz="1400" kern="1200" dirty="0">
            <a:solidFill>
              <a:schemeClr val="tx1"/>
            </a:solidFill>
            <a:latin typeface="Calibri"/>
            <a:ea typeface="+mn-ea"/>
            <a:cs typeface="+mn-cs"/>
          </a:endParaRPr>
        </a:p>
      </dsp:txBody>
      <dsp:txXfrm>
        <a:off x="17658" y="2983443"/>
        <a:ext cx="2220204" cy="270061"/>
      </dsp:txXfrm>
    </dsp:sp>
    <dsp:sp modelId="{F5633A87-CF57-4B42-AF7D-7A59E01D57A8}">
      <dsp:nvSpPr>
        <dsp:cNvPr id="0" name=""/>
        <dsp:cNvSpPr/>
      </dsp:nvSpPr>
      <dsp:spPr>
        <a:xfrm>
          <a:off x="3048" y="3283079"/>
          <a:ext cx="2249424"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rtl="0">
            <a:lnSpc>
              <a:spcPct val="90000"/>
            </a:lnSpc>
            <a:spcBef>
              <a:spcPct val="0"/>
            </a:spcBef>
            <a:spcAft>
              <a:spcPct val="35000"/>
            </a:spcAft>
          </a:pPr>
          <a:r>
            <a:rPr lang="en-US" sz="1400" kern="1200" dirty="0" smtClean="0">
              <a:solidFill>
                <a:schemeClr val="tx1"/>
              </a:solidFill>
              <a:latin typeface="Calibri"/>
              <a:ea typeface="+mn-ea"/>
              <a:cs typeface="+mn-cs"/>
            </a:rPr>
            <a:t>6.0 (</a:t>
          </a:r>
          <a:r>
            <a:rPr lang="en-US" sz="1400" b="1" kern="1200" dirty="0" smtClean="0">
              <a:solidFill>
                <a:schemeClr val="tx1"/>
              </a:solidFill>
              <a:latin typeface="Calibri"/>
              <a:ea typeface="+mn-ea"/>
              <a:cs typeface="+mn-cs"/>
            </a:rPr>
            <a:t>M</a:t>
          </a:r>
          <a:r>
            <a:rPr lang="en-US" sz="1400" kern="1200" dirty="0" smtClean="0">
              <a:solidFill>
                <a:schemeClr val="tx1"/>
              </a:solidFill>
              <a:latin typeface="Calibri"/>
              <a:ea typeface="+mn-ea"/>
              <a:cs typeface="+mn-cs"/>
            </a:rPr>
            <a:t>arshmallow) 2015</a:t>
          </a:r>
          <a:endParaRPr lang="en-US" sz="1400" kern="1200" dirty="0">
            <a:solidFill>
              <a:schemeClr val="tx1"/>
            </a:solidFill>
            <a:latin typeface="Calibri"/>
            <a:ea typeface="+mn-ea"/>
            <a:cs typeface="+mn-cs"/>
          </a:endParaRPr>
        </a:p>
      </dsp:txBody>
      <dsp:txXfrm>
        <a:off x="17658" y="3297689"/>
        <a:ext cx="2220204" cy="270061"/>
      </dsp:txXfrm>
    </dsp:sp>
    <dsp:sp modelId="{B02469DA-F6EB-49B6-8724-71C9A93DE63F}">
      <dsp:nvSpPr>
        <dsp:cNvPr id="0" name=""/>
        <dsp:cNvSpPr/>
      </dsp:nvSpPr>
      <dsp:spPr>
        <a:xfrm>
          <a:off x="3048" y="3597324"/>
          <a:ext cx="2249424"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rtl="0">
            <a:lnSpc>
              <a:spcPct val="90000"/>
            </a:lnSpc>
            <a:spcBef>
              <a:spcPct val="0"/>
            </a:spcBef>
            <a:spcAft>
              <a:spcPct val="35000"/>
            </a:spcAft>
          </a:pPr>
          <a:r>
            <a:rPr lang="en-US" sz="1400" kern="1200" dirty="0" smtClean="0">
              <a:solidFill>
                <a:schemeClr val="tx1"/>
              </a:solidFill>
              <a:latin typeface="Calibri"/>
              <a:ea typeface="+mn-ea"/>
              <a:cs typeface="+mn-cs"/>
            </a:rPr>
            <a:t>7.0/7.1 (</a:t>
          </a:r>
          <a:r>
            <a:rPr lang="en-US" sz="1400" b="1" kern="1200" dirty="0" smtClean="0">
              <a:solidFill>
                <a:schemeClr val="tx1"/>
              </a:solidFill>
              <a:latin typeface="Calibri"/>
              <a:ea typeface="+mn-ea"/>
              <a:cs typeface="+mn-cs"/>
            </a:rPr>
            <a:t>N</a:t>
          </a:r>
          <a:r>
            <a:rPr lang="en-US" sz="1400" kern="1200" dirty="0" smtClean="0">
              <a:solidFill>
                <a:schemeClr val="tx1"/>
              </a:solidFill>
              <a:latin typeface="Calibri"/>
              <a:ea typeface="+mn-ea"/>
              <a:cs typeface="+mn-cs"/>
            </a:rPr>
            <a:t>ougat) 2016</a:t>
          </a:r>
          <a:endParaRPr lang="en-US" sz="1400" kern="1200" dirty="0">
            <a:solidFill>
              <a:schemeClr val="tx1"/>
            </a:solidFill>
            <a:latin typeface="Calibri"/>
            <a:ea typeface="+mn-ea"/>
            <a:cs typeface="+mn-cs"/>
          </a:endParaRPr>
        </a:p>
      </dsp:txBody>
      <dsp:txXfrm>
        <a:off x="17658" y="3611934"/>
        <a:ext cx="2220204" cy="270061"/>
      </dsp:txXfrm>
    </dsp:sp>
    <dsp:sp modelId="{3BD0827B-22C4-4EAB-A1AB-708547CA37C2}">
      <dsp:nvSpPr>
        <dsp:cNvPr id="0" name=""/>
        <dsp:cNvSpPr/>
      </dsp:nvSpPr>
      <dsp:spPr>
        <a:xfrm>
          <a:off x="3048" y="3911569"/>
          <a:ext cx="2249424" cy="299281"/>
        </a:xfrm>
        <a:prstGeom prst="roundRect">
          <a:avLst/>
        </a:prstGeom>
        <a:solidFill>
          <a:sysClr val="window" lastClr="FFFFFF">
            <a:hueOff val="0"/>
            <a:satOff val="0"/>
            <a:lumOff val="0"/>
            <a:alphaOff val="0"/>
          </a:sysClr>
        </a:solidFill>
        <a:ln w="25400" cap="flat" cmpd="sng" algn="ctr">
          <a:solidFill>
            <a:srgbClr val="9BBB59">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rtl="0">
            <a:lnSpc>
              <a:spcPct val="90000"/>
            </a:lnSpc>
            <a:spcBef>
              <a:spcPct val="0"/>
            </a:spcBef>
            <a:spcAft>
              <a:spcPct val="35000"/>
            </a:spcAft>
          </a:pPr>
          <a:r>
            <a:rPr lang="en-US" sz="1400" kern="1200" dirty="0" smtClean="0">
              <a:solidFill>
                <a:schemeClr val="tx1"/>
              </a:solidFill>
              <a:latin typeface="Calibri"/>
              <a:ea typeface="+mn-ea"/>
              <a:cs typeface="+mn-cs"/>
            </a:rPr>
            <a:t>8.0 (</a:t>
          </a:r>
          <a:r>
            <a:rPr lang="en-US" sz="1400" b="1" kern="1200" dirty="0" smtClean="0">
              <a:solidFill>
                <a:schemeClr val="tx1"/>
              </a:solidFill>
              <a:latin typeface="Calibri"/>
              <a:ea typeface="+mn-ea"/>
              <a:cs typeface="+mn-cs"/>
            </a:rPr>
            <a:t>Oreo</a:t>
          </a:r>
          <a:r>
            <a:rPr lang="en-US" sz="1400" kern="1200" dirty="0" smtClean="0">
              <a:solidFill>
                <a:schemeClr val="tx1"/>
              </a:solidFill>
              <a:latin typeface="Calibri"/>
              <a:ea typeface="+mn-ea"/>
              <a:cs typeface="+mn-cs"/>
            </a:rPr>
            <a:t>) 2017</a:t>
          </a:r>
          <a:endParaRPr lang="en-US" sz="1400" kern="1200" dirty="0">
            <a:solidFill>
              <a:schemeClr val="tx1"/>
            </a:solidFill>
            <a:latin typeface="Calibri"/>
            <a:ea typeface="+mn-ea"/>
            <a:cs typeface="+mn-cs"/>
          </a:endParaRPr>
        </a:p>
      </dsp:txBody>
      <dsp:txXfrm>
        <a:off x="17658" y="3926179"/>
        <a:ext cx="2220204" cy="27006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7C4C38-FF99-4D57-A144-2BCBC34592F8}" type="datetimeFigureOut">
              <a:rPr lang="en-US" smtClean="0"/>
              <a:pPr/>
              <a:t>10/3/2017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5A9A8-1E0C-4E36-AD55-BE48C1ACDFB9}" type="slidenum">
              <a:rPr lang="en-US" smtClean="0"/>
              <a:pPr/>
              <a:t>‹#›</a:t>
            </a:fld>
            <a:endParaRPr lang="en-US"/>
          </a:p>
        </p:txBody>
      </p:sp>
    </p:spTree>
    <p:extLst>
      <p:ext uri="{BB962C8B-B14F-4D97-AF65-F5344CB8AC3E}">
        <p14:creationId xmlns:p14="http://schemas.microsoft.com/office/powerpoint/2010/main" val="2554910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8F5A9A8-1E0C-4E36-AD55-BE48C1ACDFB9}" type="slidenum">
              <a:rPr lang="en-US" smtClean="0"/>
              <a:pPr/>
              <a:t>1</a:t>
            </a:fld>
            <a:endParaRPr lang="en-US"/>
          </a:p>
        </p:txBody>
      </p:sp>
    </p:spTree>
    <p:extLst>
      <p:ext uri="{BB962C8B-B14F-4D97-AF65-F5344CB8AC3E}">
        <p14:creationId xmlns:p14="http://schemas.microsoft.com/office/powerpoint/2010/main" val="389303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F20A2F-3B36-4E26-A912-E5A3DEA368F6}" type="datetime1">
              <a:rPr lang="en-US" smtClean="0"/>
              <a:t>10/3/2017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330350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D0D051-8D3D-42C9-A4F3-A4F58760F113}" type="datetime1">
              <a:rPr lang="en-US" smtClean="0"/>
              <a:t>10/3/2017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9395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2E3C7-99ED-4095-9A5B-DC5E58412057}" type="datetime1">
              <a:rPr lang="en-US" smtClean="0"/>
              <a:t>10/3/2017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6185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800E4-EFC3-4E58-8F37-89208D77644C}" type="datetime1">
              <a:rPr lang="en-US" smtClean="0"/>
              <a:t>10/3/2017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391244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03D44E-EDBE-4CD7-8DB1-2BF62F465648}" type="datetime1">
              <a:rPr lang="en-US" smtClean="0"/>
              <a:t>10/3/2017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1059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E8C8E-E742-4678-9F3B-0B07127E9527}" type="datetime1">
              <a:rPr lang="en-US" smtClean="0"/>
              <a:t>10/3/2017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1273910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909EEA-5005-482B-9AE7-756CF7C4B35C}" type="datetime1">
              <a:rPr lang="en-US" smtClean="0"/>
              <a:t>10/3/2017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1459598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69F656-896B-4155-9BA0-FC1E70844876}" type="datetime1">
              <a:rPr lang="en-US" smtClean="0"/>
              <a:t>10/3/2017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149361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EFB61-71B0-4B82-8191-0DA5DB2E8F4C}" type="datetime1">
              <a:rPr lang="en-US" smtClean="0"/>
              <a:t>10/3/2017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232772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AA6CF9-29A2-430A-B4DE-41944EE1301F}" type="datetime1">
              <a:rPr lang="en-US" smtClean="0"/>
              <a:t>10/3/2017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224456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0570E2-1DF9-4D0F-A14C-C5166A543438}" type="datetime1">
              <a:rPr lang="en-US" smtClean="0"/>
              <a:t>10/3/2017</a:t>
            </a:fld>
            <a:endParaRPr lang="en-US"/>
          </a:p>
        </p:txBody>
      </p:sp>
      <p:sp>
        <p:nvSpPr>
          <p:cNvPr id="6" name="Footer Placeholder 5"/>
          <p:cNvSpPr>
            <a:spLocks noGrp="1"/>
          </p:cNvSpPr>
          <p:nvPr>
            <p:ph type="ftr" sz="quarter" idx="11"/>
          </p:nvPr>
        </p:nvSpPr>
        <p:spPr/>
        <p:txBody>
          <a:bodyPr/>
          <a:lstStyle/>
          <a:p>
            <a:r>
              <a:rPr lang="en-US" smtClean="0"/>
              <a:t>SE114 - Nhập môn ứng dụng di động</a:t>
            </a:r>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404484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75E27C-CE06-4787-B1DC-08B674BF77AC}" type="datetime1">
              <a:rPr lang="en-US" smtClean="0"/>
              <a:t>10/3/2017</a:t>
            </a:fld>
            <a:endParaRPr lang="en-US"/>
          </a:p>
        </p:txBody>
      </p:sp>
      <p:sp>
        <p:nvSpPr>
          <p:cNvPr id="8" name="Footer Placeholder 7"/>
          <p:cNvSpPr>
            <a:spLocks noGrp="1"/>
          </p:cNvSpPr>
          <p:nvPr>
            <p:ph type="ftr" sz="quarter" idx="11"/>
          </p:nvPr>
        </p:nvSpPr>
        <p:spPr/>
        <p:txBody>
          <a:bodyPr/>
          <a:lstStyle/>
          <a:p>
            <a:r>
              <a:rPr lang="en-US" smtClean="0"/>
              <a:t>SE114 - Nhập môn ứng dụng di động</a:t>
            </a:r>
            <a:endParaRPr lang="en-US"/>
          </a:p>
        </p:txBody>
      </p:sp>
      <p:sp>
        <p:nvSpPr>
          <p:cNvPr id="9" name="Slide Number Placeholder 8"/>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349032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9493D7-A509-4D9C-9441-721995ECFA43}" type="datetime1">
              <a:rPr lang="en-US" smtClean="0"/>
              <a:t>10/3/2017</a:t>
            </a:fld>
            <a:endParaRPr lang="en-US"/>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353150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5CEFF-672D-4820-A932-B2F51B3650F6}" type="datetime1">
              <a:rPr lang="en-US" smtClean="0"/>
              <a:t>10/3/2017</a:t>
            </a:fld>
            <a:endParaRPr lang="en-US"/>
          </a:p>
        </p:txBody>
      </p:sp>
      <p:sp>
        <p:nvSpPr>
          <p:cNvPr id="3" name="Footer Placeholder 2"/>
          <p:cNvSpPr>
            <a:spLocks noGrp="1"/>
          </p:cNvSpPr>
          <p:nvPr>
            <p:ph type="ftr" sz="quarter" idx="11"/>
          </p:nvPr>
        </p:nvSpPr>
        <p:spPr/>
        <p:txBody>
          <a:bodyPr/>
          <a:lstStyle/>
          <a:p>
            <a:r>
              <a:rPr lang="en-US" smtClean="0"/>
              <a:t>SE114 - Nhập môn ứng dụng di động</a:t>
            </a:r>
            <a:endParaRPr lang="en-US"/>
          </a:p>
        </p:txBody>
      </p:sp>
      <p:sp>
        <p:nvSpPr>
          <p:cNvPr id="4" name="Slide Number Placeholder 3"/>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21467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F8C42-86D1-4D8A-9A55-5ECEAB8345A4}" type="datetime1">
              <a:rPr lang="en-US" smtClean="0"/>
              <a:t>10/3/2017</a:t>
            </a:fld>
            <a:endParaRPr lang="en-US"/>
          </a:p>
        </p:txBody>
      </p:sp>
      <p:sp>
        <p:nvSpPr>
          <p:cNvPr id="6" name="Footer Placeholder 5"/>
          <p:cNvSpPr>
            <a:spLocks noGrp="1"/>
          </p:cNvSpPr>
          <p:nvPr>
            <p:ph type="ftr" sz="quarter" idx="11"/>
          </p:nvPr>
        </p:nvSpPr>
        <p:spPr/>
        <p:txBody>
          <a:bodyPr/>
          <a:lstStyle/>
          <a:p>
            <a:r>
              <a:rPr lang="en-US" smtClean="0"/>
              <a:t>SE114 - Nhập môn ứng dụng di động</a:t>
            </a:r>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2255262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E6A18-1FFC-43A1-8013-7ED08B80716F}" type="datetime1">
              <a:rPr lang="en-US" smtClean="0"/>
              <a:t>10/3/2017</a:t>
            </a:fld>
            <a:endParaRPr lang="en-US"/>
          </a:p>
        </p:txBody>
      </p:sp>
      <p:sp>
        <p:nvSpPr>
          <p:cNvPr id="6" name="Footer Placeholder 5"/>
          <p:cNvSpPr>
            <a:spLocks noGrp="1"/>
          </p:cNvSpPr>
          <p:nvPr>
            <p:ph type="ftr" sz="quarter" idx="11"/>
          </p:nvPr>
        </p:nvSpPr>
        <p:spPr/>
        <p:txBody>
          <a:bodyPr/>
          <a:lstStyle/>
          <a:p>
            <a:r>
              <a:rPr lang="en-US" smtClean="0"/>
              <a:t>SE114 - Nhập môn ứng dụng di động</a:t>
            </a:r>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pPr/>
              <a:t>‹#›</a:t>
            </a:fld>
            <a:endParaRPr lang="en-US"/>
          </a:p>
        </p:txBody>
      </p:sp>
    </p:spTree>
    <p:extLst>
      <p:ext uri="{BB962C8B-B14F-4D97-AF65-F5344CB8AC3E}">
        <p14:creationId xmlns:p14="http://schemas.microsoft.com/office/powerpoint/2010/main" val="143879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668FE4-0C47-49C2-B6D7-75016C52284E}" type="datetime1">
              <a:rPr lang="en-US" smtClean="0"/>
              <a:t>10/3/2017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SE114 - Nhập môn ứng dụng di động</a:t>
            </a: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8606D69-02A2-428D-9313-60C2D884D97D}" type="slidenum">
              <a:rPr lang="en-US" smtClean="0"/>
              <a:pPr/>
              <a:t>‹#›</a:t>
            </a:fld>
            <a:endParaRPr lang="en-US"/>
          </a:p>
        </p:txBody>
      </p:sp>
    </p:spTree>
    <p:extLst>
      <p:ext uri="{BB962C8B-B14F-4D97-AF65-F5344CB8AC3E}">
        <p14:creationId xmlns:p14="http://schemas.microsoft.com/office/powerpoint/2010/main" val="200663842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developer.android.com/guide/topics/resources/style-resource.html" TargetMode="External"/><Relationship Id="rId3" Type="http://schemas.openxmlformats.org/officeDocument/2006/relationships/hyperlink" Target="http://developer.android.com/guide/topics/resources/color-list-resource.html" TargetMode="External"/><Relationship Id="rId7" Type="http://schemas.openxmlformats.org/officeDocument/2006/relationships/hyperlink" Target="http://developer.android.com/guide/topics/resources/string-resource.html" TargetMode="External"/><Relationship Id="rId2" Type="http://schemas.openxmlformats.org/officeDocument/2006/relationships/hyperlink" Target="http://developer.android.com/guide/topics/resources/animation-resource.html" TargetMode="External"/><Relationship Id="rId1" Type="http://schemas.openxmlformats.org/officeDocument/2006/relationships/slideLayout" Target="../slideLayouts/slideLayout2.xml"/><Relationship Id="rId6" Type="http://schemas.openxmlformats.org/officeDocument/2006/relationships/hyperlink" Target="http://developer.android.com/guide/topics/resources/menu-resource.html" TargetMode="External"/><Relationship Id="rId5" Type="http://schemas.openxmlformats.org/officeDocument/2006/relationships/hyperlink" Target="http://developer.android.com/guide/topics/resources/layout-resource.html" TargetMode="External"/><Relationship Id="rId4" Type="http://schemas.openxmlformats.org/officeDocument/2006/relationships/hyperlink" Target="http://developer.android.com/guide/topics/resources/drawable-resource.html" TargetMode="External"/><Relationship Id="rId9" Type="http://schemas.openxmlformats.org/officeDocument/2006/relationships/hyperlink" Target="http://developer.android.com/guide/topics/resources/more-resources.html"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java.sun.com/javase/downloads/index.jsp" TargetMode="External"/><Relationship Id="rId2" Type="http://schemas.openxmlformats.org/officeDocument/2006/relationships/hyperlink" Target="http://www.eclipse.org/downloads/" TargetMode="External"/><Relationship Id="rId1" Type="http://schemas.openxmlformats.org/officeDocument/2006/relationships/slideLayout" Target="../slideLayouts/slideLayout2.xml"/><Relationship Id="rId5" Type="http://schemas.openxmlformats.org/officeDocument/2006/relationships/hyperlink" Target="http://www.oracle.com/technetwork/java/javase/downloads/index.html" TargetMode="External"/><Relationship Id="rId4" Type="http://schemas.openxmlformats.org/officeDocument/2006/relationships/hyperlink" Target="http://developer.android.com/sdk/eclipse-adt.html"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066800" y="762000"/>
            <a:ext cx="7543800" cy="2209800"/>
          </a:xfrm>
        </p:spPr>
        <p:txBody>
          <a:bodyPr/>
          <a:lstStyle/>
          <a:p>
            <a:pPr algn="ctr"/>
            <a:r>
              <a:rPr lang="en-US" sz="4900" b="1" dirty="0" smtClean="0"/>
              <a:t>Google Android</a:t>
            </a:r>
          </a:p>
        </p:txBody>
      </p:sp>
      <p:sp>
        <p:nvSpPr>
          <p:cNvPr id="3" name="Rectangle 4"/>
          <p:cNvSpPr>
            <a:spLocks/>
          </p:cNvSpPr>
          <p:nvPr/>
        </p:nvSpPr>
        <p:spPr bwMode="auto">
          <a:xfrm>
            <a:off x="1676400" y="3657600"/>
            <a:ext cx="6400800" cy="1219200"/>
          </a:xfrm>
          <a:prstGeom prst="rect">
            <a:avLst/>
          </a:prstGeom>
          <a:noFill/>
          <a:ln w="9525">
            <a:noFill/>
            <a:miter lim="800000"/>
            <a:headEnd/>
            <a:tailEnd/>
          </a:ln>
        </p:spPr>
        <p:txBody>
          <a:bodyPr/>
          <a:lstStyle/>
          <a:p>
            <a:pPr marL="82550" algn="ctr">
              <a:spcBef>
                <a:spcPts val="600"/>
              </a:spcBef>
              <a:buClr>
                <a:schemeClr val="accent1"/>
              </a:buClr>
              <a:buSzPct val="80000"/>
              <a:buFont typeface="Wingdings 2" pitchFamily="18" charset="2"/>
              <a:buNone/>
            </a:pPr>
            <a:r>
              <a:rPr lang="vi-VN" sz="3200" dirty="0">
                <a:latin typeface="Times New Roman" pitchFamily="18" charset="0"/>
              </a:rPr>
              <a:t>GV: </a:t>
            </a:r>
            <a:r>
              <a:rPr lang="en-US" sz="3200" dirty="0" err="1">
                <a:latin typeface="Times New Roman" pitchFamily="18" charset="0"/>
              </a:rPr>
              <a:t>ThS</a:t>
            </a:r>
            <a:r>
              <a:rPr lang="en-US" sz="3200" dirty="0">
                <a:latin typeface="Times New Roman" pitchFamily="18" charset="0"/>
              </a:rPr>
              <a:t>. </a:t>
            </a:r>
            <a:r>
              <a:rPr lang="vi-VN" sz="3200" dirty="0">
                <a:latin typeface="Times New Roman" pitchFamily="18" charset="0"/>
              </a:rPr>
              <a:t>Phan Nguyệt Minh</a:t>
            </a:r>
          </a:p>
          <a:p>
            <a:pPr marL="82550" algn="ctr">
              <a:spcBef>
                <a:spcPts val="600"/>
              </a:spcBef>
              <a:buClr>
                <a:schemeClr val="accent1"/>
              </a:buClr>
              <a:buSzPct val="80000"/>
              <a:buFont typeface="Wingdings 2" pitchFamily="18" charset="2"/>
              <a:buNone/>
            </a:pPr>
            <a:r>
              <a:rPr lang="vi-VN" sz="3200" smtClean="0">
                <a:solidFill>
                  <a:schemeClr val="accent2"/>
                </a:solidFill>
                <a:latin typeface="Times New Roman" pitchFamily="18" charset="0"/>
              </a:rPr>
              <a:t>minhpn@uit.edu.vn</a:t>
            </a:r>
            <a:endParaRPr lang="vi-VN" sz="3200" dirty="0">
              <a:solidFill>
                <a:schemeClr val="accent2"/>
              </a:solidFill>
              <a:latin typeface="Times New Roman" pitchFamily="18" charset="0"/>
            </a:endParaRPr>
          </a:p>
        </p:txBody>
      </p:sp>
      <p:sp>
        <p:nvSpPr>
          <p:cNvPr id="4" name="Rectangle 4"/>
          <p:cNvSpPr>
            <a:spLocks/>
          </p:cNvSpPr>
          <p:nvPr/>
        </p:nvSpPr>
        <p:spPr bwMode="auto">
          <a:xfrm>
            <a:off x="838200" y="5029200"/>
            <a:ext cx="8305800" cy="990600"/>
          </a:xfrm>
          <a:prstGeom prst="rect">
            <a:avLst/>
          </a:prstGeom>
          <a:noFill/>
          <a:ln w="9525">
            <a:noFill/>
            <a:miter lim="800000"/>
            <a:headEnd/>
            <a:tailEnd/>
          </a:ln>
        </p:spPr>
        <p:txBody>
          <a:bodyPr/>
          <a:lstStyle/>
          <a:p>
            <a:pPr marL="82550" algn="ctr">
              <a:spcBef>
                <a:spcPts val="600"/>
              </a:spcBef>
              <a:buClr>
                <a:schemeClr val="accent1"/>
              </a:buClr>
              <a:buSzPct val="80000"/>
              <a:buFont typeface="Wingdings 2" pitchFamily="18" charset="2"/>
              <a:buNone/>
            </a:pPr>
            <a:r>
              <a:rPr lang="en-US" sz="3200" smtClean="0">
                <a:solidFill>
                  <a:schemeClr val="accent2"/>
                </a:solidFill>
                <a:latin typeface="Times New Roman" pitchFamily="18" charset="0"/>
              </a:rPr>
              <a:t>http://courses.uit.edu.vn</a:t>
            </a:r>
            <a:endParaRPr lang="en-US" sz="3200" dirty="0">
              <a:solidFill>
                <a:schemeClr val="accent2"/>
              </a:solidFill>
              <a:latin typeface="Times New Roman" pitchFamily="18" charset="0"/>
            </a:endParaRPr>
          </a:p>
        </p:txBody>
      </p:sp>
    </p:spTree>
    <p:extLst>
      <p:ext uri="{BB962C8B-B14F-4D97-AF65-F5344CB8AC3E}">
        <p14:creationId xmlns:p14="http://schemas.microsoft.com/office/powerpoint/2010/main" val="2716027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Thị</a:t>
            </a:r>
            <a:r>
              <a:rPr lang="en-US" dirty="0" smtClean="0"/>
              <a:t> </a:t>
            </a:r>
            <a:r>
              <a:rPr lang="en-US" dirty="0" err="1" smtClean="0"/>
              <a:t>phần</a:t>
            </a:r>
            <a:r>
              <a:rPr lang="en-US" dirty="0" smtClean="0"/>
              <a:t> Android</a:t>
            </a:r>
            <a:endParaRPr lang="en-US" dirty="0"/>
          </a:p>
        </p:txBody>
      </p:sp>
      <p:sp>
        <p:nvSpPr>
          <p:cNvPr id="3" name="Content Placeholder 2"/>
          <p:cNvSpPr>
            <a:spLocks noGrp="1"/>
          </p:cNvSpPr>
          <p:nvPr>
            <p:ph idx="1"/>
          </p:nvPr>
        </p:nvSpPr>
        <p:spPr>
          <a:xfrm>
            <a:off x="642650" y="1371600"/>
            <a:ext cx="6347714" cy="4261773"/>
          </a:xfrm>
        </p:spPr>
        <p:txBody>
          <a:bodyPr/>
          <a:lstStyle/>
          <a:p>
            <a:r>
              <a:rPr lang="en-US" sz="2000" dirty="0" smtClean="0">
                <a:solidFill>
                  <a:schemeClr val="tx1">
                    <a:lumMod val="50000"/>
                  </a:schemeClr>
                </a:solidFill>
              </a:rPr>
              <a:t>So </a:t>
            </a:r>
            <a:r>
              <a:rPr lang="en-US" sz="2000" dirty="0" err="1" smtClean="0">
                <a:solidFill>
                  <a:schemeClr val="tx1">
                    <a:lumMod val="50000"/>
                  </a:schemeClr>
                </a:solidFill>
              </a:rPr>
              <a:t>sánh</a:t>
            </a:r>
            <a:r>
              <a:rPr lang="en-US" sz="2000" dirty="0" smtClean="0">
                <a:solidFill>
                  <a:schemeClr val="tx1">
                    <a:lumMod val="50000"/>
                  </a:schemeClr>
                </a:solidFill>
              </a:rPr>
              <a:t> </a:t>
            </a:r>
            <a:r>
              <a:rPr lang="en-US" sz="2000" dirty="0" err="1" smtClean="0">
                <a:solidFill>
                  <a:schemeClr val="tx1">
                    <a:lumMod val="50000"/>
                  </a:schemeClr>
                </a:solidFill>
              </a:rPr>
              <a:t>thị</a:t>
            </a:r>
            <a:r>
              <a:rPr lang="en-US" sz="2000" dirty="0" smtClean="0">
                <a:solidFill>
                  <a:schemeClr val="tx1">
                    <a:lumMod val="50000"/>
                  </a:schemeClr>
                </a:solidFill>
              </a:rPr>
              <a:t> </a:t>
            </a:r>
            <a:r>
              <a:rPr lang="en-US" sz="2000" dirty="0" err="1" smtClean="0">
                <a:solidFill>
                  <a:schemeClr val="tx1">
                    <a:lumMod val="50000"/>
                  </a:schemeClr>
                </a:solidFill>
              </a:rPr>
              <a:t>phần</a:t>
            </a:r>
            <a:r>
              <a:rPr lang="en-US" sz="2000" dirty="0" smtClean="0">
                <a:solidFill>
                  <a:schemeClr val="tx1">
                    <a:lumMod val="50000"/>
                  </a:schemeClr>
                </a:solidFill>
              </a:rPr>
              <a:t> Android </a:t>
            </a:r>
            <a:r>
              <a:rPr lang="en-US" sz="2000" dirty="0" err="1" smtClean="0">
                <a:solidFill>
                  <a:schemeClr val="tx1">
                    <a:lumMod val="50000"/>
                  </a:schemeClr>
                </a:solidFill>
              </a:rPr>
              <a:t>với</a:t>
            </a:r>
            <a:r>
              <a:rPr lang="en-US" sz="2000" dirty="0" smtClean="0">
                <a:solidFill>
                  <a:schemeClr val="tx1">
                    <a:lumMod val="50000"/>
                  </a:schemeClr>
                </a:solidFill>
              </a:rPr>
              <a:t> </a:t>
            </a:r>
            <a:r>
              <a:rPr lang="en-US" sz="2000" dirty="0" err="1" smtClean="0">
                <a:solidFill>
                  <a:schemeClr val="tx1">
                    <a:lumMod val="50000"/>
                  </a:schemeClr>
                </a:solidFill>
              </a:rPr>
              <a:t>các</a:t>
            </a:r>
            <a:r>
              <a:rPr lang="en-US" sz="2000" dirty="0" smtClean="0">
                <a:solidFill>
                  <a:schemeClr val="tx1">
                    <a:lumMod val="50000"/>
                  </a:schemeClr>
                </a:solidFill>
              </a:rPr>
              <a:t> </a:t>
            </a:r>
            <a:r>
              <a:rPr lang="en-US" sz="2000" dirty="0" err="1" smtClean="0">
                <a:solidFill>
                  <a:schemeClr val="tx1">
                    <a:lumMod val="50000"/>
                  </a:schemeClr>
                </a:solidFill>
              </a:rPr>
              <a:t>hệ</a:t>
            </a:r>
            <a:r>
              <a:rPr lang="en-US" sz="2000" dirty="0" smtClean="0">
                <a:solidFill>
                  <a:schemeClr val="tx1">
                    <a:lumMod val="50000"/>
                  </a:schemeClr>
                </a:solidFill>
              </a:rPr>
              <a:t> </a:t>
            </a:r>
            <a:r>
              <a:rPr lang="en-US" sz="2000" dirty="0" err="1" smtClean="0">
                <a:solidFill>
                  <a:schemeClr val="tx1">
                    <a:lumMod val="50000"/>
                  </a:schemeClr>
                </a:solidFill>
              </a:rPr>
              <a:t>điều</a:t>
            </a:r>
            <a:r>
              <a:rPr lang="en-US" sz="2000" dirty="0" smtClean="0">
                <a:solidFill>
                  <a:schemeClr val="tx1">
                    <a:lumMod val="50000"/>
                  </a:schemeClr>
                </a:solidFill>
              </a:rPr>
              <a:t> </a:t>
            </a:r>
            <a:r>
              <a:rPr lang="en-US" sz="2000" dirty="0" err="1" smtClean="0">
                <a:solidFill>
                  <a:schemeClr val="tx1">
                    <a:lumMod val="50000"/>
                  </a:schemeClr>
                </a:solidFill>
              </a:rPr>
              <a:t>hành</a:t>
            </a:r>
            <a:r>
              <a:rPr lang="en-US" sz="2000" dirty="0" smtClean="0">
                <a:solidFill>
                  <a:schemeClr val="tx1">
                    <a:lumMod val="50000"/>
                  </a:schemeClr>
                </a:solidFill>
              </a:rPr>
              <a:t> </a:t>
            </a:r>
            <a:r>
              <a:rPr lang="en-US" sz="2000" dirty="0" err="1" smtClean="0">
                <a:solidFill>
                  <a:schemeClr val="tx1">
                    <a:lumMod val="50000"/>
                  </a:schemeClr>
                </a:solidFill>
              </a:rPr>
              <a:t>khác</a:t>
            </a:r>
            <a:endParaRPr lang="en-US" sz="2000" dirty="0">
              <a:solidFill>
                <a:schemeClr val="tx1">
                  <a:lumMod val="50000"/>
                </a:schemeClr>
              </a:solidFill>
            </a:endParaRPr>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
        <p:nvSpPr>
          <p:cNvPr id="8" name="Slide Number Placeholder 7"/>
          <p:cNvSpPr>
            <a:spLocks noGrp="1"/>
          </p:cNvSpPr>
          <p:nvPr>
            <p:ph type="sldNum" sz="quarter" idx="12"/>
          </p:nvPr>
        </p:nvSpPr>
        <p:spPr/>
        <p:txBody>
          <a:bodyPr/>
          <a:lstStyle/>
          <a:p>
            <a:fld id="{78606D69-02A2-428D-9313-60C2D884D97D}" type="slidenum">
              <a:rPr lang="en-US" smtClean="0"/>
              <a:pPr/>
              <a:t>10</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692400"/>
            <a:ext cx="2593261" cy="1877521"/>
          </a:xfrm>
          <a:prstGeom prst="rect">
            <a:avLst/>
          </a:prstGeom>
        </p:spPr>
      </p:pic>
      <p:pic>
        <p:nvPicPr>
          <p:cNvPr id="7" name="Picture 6"/>
          <p:cNvPicPr>
            <a:picLocks noChangeAspect="1"/>
          </p:cNvPicPr>
          <p:nvPr/>
        </p:nvPicPr>
        <p:blipFill>
          <a:blip r:embed="rId3"/>
          <a:stretch>
            <a:fillRect/>
          </a:stretch>
        </p:blipFill>
        <p:spPr>
          <a:xfrm>
            <a:off x="342698" y="1758047"/>
            <a:ext cx="4927515" cy="4279433"/>
          </a:xfrm>
          <a:prstGeom prst="rect">
            <a:avLst/>
          </a:prstGeom>
        </p:spPr>
      </p:pic>
    </p:spTree>
    <p:extLst>
      <p:ext uri="{BB962C8B-B14F-4D97-AF65-F5344CB8AC3E}">
        <p14:creationId xmlns:p14="http://schemas.microsoft.com/office/powerpoint/2010/main" val="2570937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Khả</a:t>
            </a:r>
            <a:r>
              <a:rPr lang="en-US" dirty="0" smtClean="0"/>
              <a:t> </a:t>
            </a:r>
            <a:r>
              <a:rPr lang="en-US" dirty="0" err="1" smtClean="0"/>
              <a:t>năng</a:t>
            </a:r>
            <a:r>
              <a:rPr lang="en-US" dirty="0" smtClean="0"/>
              <a:t> </a:t>
            </a:r>
            <a:r>
              <a:rPr lang="en-US" dirty="0" err="1" smtClean="0"/>
              <a:t>phát</a:t>
            </a:r>
            <a:r>
              <a:rPr lang="en-US" dirty="0" smtClean="0"/>
              <a:t> </a:t>
            </a:r>
            <a:r>
              <a:rPr lang="en-US" dirty="0" err="1" smtClean="0"/>
              <a:t>triển</a:t>
            </a:r>
            <a:endParaRPr lang="en-US" dirty="0"/>
          </a:p>
        </p:txBody>
      </p:sp>
      <p:sp>
        <p:nvSpPr>
          <p:cNvPr id="6" name="AutoShape 3"/>
          <p:cNvSpPr>
            <a:spLocks noChangeArrowheads="1"/>
          </p:cNvSpPr>
          <p:nvPr/>
        </p:nvSpPr>
        <p:spPr bwMode="ltGray">
          <a:xfrm>
            <a:off x="1066800" y="1600200"/>
            <a:ext cx="5651500" cy="4495800"/>
          </a:xfrm>
          <a:prstGeom prst="rightArrow">
            <a:avLst>
              <a:gd name="adj1" fmla="val 79306"/>
              <a:gd name="adj2" fmla="val 31136"/>
            </a:avLst>
          </a:prstGeom>
          <a:gradFill rotWithShape="1">
            <a:gsLst>
              <a:gs pos="0">
                <a:schemeClr val="bg1"/>
              </a:gs>
              <a:gs pos="100000">
                <a:schemeClr val="accent1"/>
              </a:gs>
            </a:gsLst>
            <a:lin ang="0" scaled="1"/>
          </a:gradFill>
          <a:ln w="9525">
            <a:noFill/>
            <a:miter lim="800000"/>
            <a:headEnd/>
            <a:tailEnd/>
          </a:ln>
          <a:effectLst/>
        </p:spPr>
        <p:txBody>
          <a:bodyPr wrap="none" anchor="ctr"/>
          <a:lstStyle/>
          <a:p>
            <a:endParaRPr lang="en-US"/>
          </a:p>
        </p:txBody>
      </p:sp>
      <p:sp>
        <p:nvSpPr>
          <p:cNvPr id="7" name="AutoShape 7"/>
          <p:cNvSpPr>
            <a:spLocks noChangeArrowheads="1"/>
          </p:cNvSpPr>
          <p:nvPr/>
        </p:nvSpPr>
        <p:spPr bwMode="auto">
          <a:xfrm>
            <a:off x="6705600" y="2596558"/>
            <a:ext cx="2057400" cy="2514600"/>
          </a:xfrm>
          <a:prstGeom prst="roundRect">
            <a:avLst>
              <a:gd name="adj" fmla="val 9106"/>
            </a:avLst>
          </a:prstGeom>
          <a:noFill/>
          <a:ln w="25400">
            <a:noFill/>
            <a:round/>
            <a:headEnd/>
            <a:tailEnd/>
          </a:ln>
          <a:effectLst/>
        </p:spPr>
        <p:txBody>
          <a:bodyPr anchor="ctr"/>
          <a:lstStyle/>
          <a:p>
            <a:pPr algn="ctr"/>
            <a:r>
              <a:rPr lang="en-US" sz="2400" dirty="0" err="1" smtClean="0"/>
              <a:t>Cơ</a:t>
            </a:r>
            <a:r>
              <a:rPr lang="en-US" sz="2400" dirty="0" smtClean="0"/>
              <a:t> </a:t>
            </a:r>
            <a:r>
              <a:rPr lang="en-US" sz="2400" dirty="0" err="1" smtClean="0"/>
              <a:t>hội</a:t>
            </a:r>
            <a:r>
              <a:rPr lang="en-US" sz="2400" dirty="0" smtClean="0"/>
              <a:t> </a:t>
            </a:r>
            <a:r>
              <a:rPr lang="en-US" sz="2400" dirty="0" err="1" smtClean="0"/>
              <a:t>dành</a:t>
            </a:r>
            <a:r>
              <a:rPr lang="en-US" sz="2400" dirty="0" smtClean="0"/>
              <a:t> </a:t>
            </a:r>
            <a:r>
              <a:rPr lang="en-US" sz="2400" dirty="0" err="1" smtClean="0"/>
              <a:t>cho</a:t>
            </a:r>
            <a:r>
              <a:rPr lang="en-US" sz="2400" dirty="0" smtClean="0"/>
              <a:t> </a:t>
            </a:r>
            <a:r>
              <a:rPr lang="en-US" sz="2400" dirty="0" err="1" smtClean="0"/>
              <a:t>các</a:t>
            </a:r>
            <a:r>
              <a:rPr lang="en-US" sz="2400" dirty="0" smtClean="0"/>
              <a:t> </a:t>
            </a:r>
            <a:r>
              <a:rPr lang="en-US" sz="2400" dirty="0" err="1" smtClean="0"/>
              <a:t>lập</a:t>
            </a:r>
            <a:r>
              <a:rPr lang="en-US" sz="2400" dirty="0" smtClean="0"/>
              <a:t> </a:t>
            </a:r>
            <a:r>
              <a:rPr lang="en-US" sz="2400" dirty="0" err="1" smtClean="0"/>
              <a:t>trình</a:t>
            </a:r>
            <a:r>
              <a:rPr lang="en-US" sz="2400" dirty="0" smtClean="0"/>
              <a:t> </a:t>
            </a:r>
            <a:r>
              <a:rPr lang="en-US" sz="2400" dirty="0" err="1" smtClean="0"/>
              <a:t>viên</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di</a:t>
            </a:r>
            <a:r>
              <a:rPr lang="en-US" sz="2400" dirty="0" smtClean="0"/>
              <a:t> </a:t>
            </a:r>
            <a:r>
              <a:rPr lang="en-US" sz="2400" dirty="0" err="1" smtClean="0"/>
              <a:t>động</a:t>
            </a:r>
            <a:r>
              <a:rPr lang="en-US" sz="2400" dirty="0" smtClean="0"/>
              <a:t> </a:t>
            </a:r>
            <a:r>
              <a:rPr lang="en-US" sz="2400" dirty="0" err="1" smtClean="0"/>
              <a:t>Việt</a:t>
            </a:r>
            <a:r>
              <a:rPr lang="en-US" sz="2400" dirty="0" smtClean="0"/>
              <a:t> Nam</a:t>
            </a:r>
            <a:endParaRPr lang="en-US" sz="2400" dirty="0"/>
          </a:p>
        </p:txBody>
      </p:sp>
      <p:sp>
        <p:nvSpPr>
          <p:cNvPr id="8" name="AutoShape 3"/>
          <p:cNvSpPr>
            <a:spLocks noChangeArrowheads="1"/>
          </p:cNvSpPr>
          <p:nvPr/>
        </p:nvSpPr>
        <p:spPr bwMode="ltGray">
          <a:xfrm>
            <a:off x="1066800" y="1600200"/>
            <a:ext cx="5651500" cy="4495800"/>
          </a:xfrm>
          <a:prstGeom prst="rightArrow">
            <a:avLst>
              <a:gd name="adj1" fmla="val 79306"/>
              <a:gd name="adj2" fmla="val 31136"/>
            </a:avLst>
          </a:prstGeom>
          <a:gradFill rotWithShape="1">
            <a:gsLst>
              <a:gs pos="0">
                <a:schemeClr val="bg1"/>
              </a:gs>
              <a:gs pos="100000">
                <a:schemeClr val="accent1"/>
              </a:gs>
            </a:gsLst>
            <a:lin ang="0" scaled="1"/>
          </a:gradFill>
          <a:ln w="9525">
            <a:noFill/>
            <a:miter lim="800000"/>
            <a:headEnd/>
            <a:tailEnd/>
          </a:ln>
          <a:effectLst/>
        </p:spPr>
        <p:txBody>
          <a:bodyPr wrap="none" anchor="ctr"/>
          <a:lstStyle/>
          <a:p>
            <a:endParaRPr lang="en-US"/>
          </a:p>
        </p:txBody>
      </p:sp>
      <p:sp>
        <p:nvSpPr>
          <p:cNvPr id="9" name="AutoShape 4"/>
          <p:cNvSpPr>
            <a:spLocks noChangeArrowheads="1"/>
          </p:cNvSpPr>
          <p:nvPr/>
        </p:nvSpPr>
        <p:spPr bwMode="blackWhite">
          <a:xfrm>
            <a:off x="1371600" y="2209800"/>
            <a:ext cx="4038600" cy="990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algn="ctr"/>
            <a:endParaRPr lang="en-US" sz="2400" dirty="0" smtClean="0"/>
          </a:p>
        </p:txBody>
      </p:sp>
      <p:sp>
        <p:nvSpPr>
          <p:cNvPr id="10" name="AutoShape 5"/>
          <p:cNvSpPr>
            <a:spLocks noChangeArrowheads="1"/>
          </p:cNvSpPr>
          <p:nvPr/>
        </p:nvSpPr>
        <p:spPr bwMode="blackWhite">
          <a:xfrm>
            <a:off x="1371600" y="3352800"/>
            <a:ext cx="4038600" cy="9906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chemeClr val="bg1"/>
            </a:solidFill>
            <a:round/>
            <a:headEnd/>
            <a:tailEnd/>
          </a:ln>
          <a:effectLst/>
        </p:spPr>
        <p:txBody>
          <a:bodyPr wrap="none" anchor="ctr"/>
          <a:lstStyle/>
          <a:p>
            <a:pPr algn="ctr" eaLnBrk="0" hangingPunct="0"/>
            <a:endParaRPr lang="en-US" b="1" dirty="0">
              <a:solidFill>
                <a:schemeClr val="bg1"/>
              </a:solidFill>
            </a:endParaRPr>
          </a:p>
        </p:txBody>
      </p:sp>
      <p:sp>
        <p:nvSpPr>
          <p:cNvPr id="11" name="AutoShape 6"/>
          <p:cNvSpPr>
            <a:spLocks noChangeArrowheads="1"/>
          </p:cNvSpPr>
          <p:nvPr/>
        </p:nvSpPr>
        <p:spPr bwMode="blackWhite">
          <a:xfrm>
            <a:off x="1371600" y="4495800"/>
            <a:ext cx="4038600" cy="990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wrap="none" anchor="ctr"/>
          <a:lstStyle/>
          <a:p>
            <a:pPr algn="ctr" eaLnBrk="0" hangingPunct="0"/>
            <a:endParaRPr lang="en-US" b="1" dirty="0">
              <a:solidFill>
                <a:schemeClr val="bg1"/>
              </a:solidFill>
            </a:endParaRPr>
          </a:p>
        </p:txBody>
      </p:sp>
      <p:sp>
        <p:nvSpPr>
          <p:cNvPr id="12" name="TextBox 11"/>
          <p:cNvSpPr txBox="1"/>
          <p:nvPr/>
        </p:nvSpPr>
        <p:spPr>
          <a:xfrm>
            <a:off x="1447800" y="2415390"/>
            <a:ext cx="3962400" cy="969496"/>
          </a:xfrm>
          <a:prstGeom prst="rect">
            <a:avLst/>
          </a:prstGeom>
          <a:noFill/>
        </p:spPr>
        <p:txBody>
          <a:bodyPr wrap="square" rtlCol="0">
            <a:spAutoFit/>
          </a:bodyPr>
          <a:lstStyle/>
          <a:p>
            <a:pPr algn="ctr"/>
            <a:r>
              <a:rPr lang="en-US" sz="1900" dirty="0" err="1" smtClean="0"/>
              <a:t>Nhiều</a:t>
            </a:r>
            <a:r>
              <a:rPr lang="en-US" sz="1900" dirty="0" smtClean="0"/>
              <a:t> </a:t>
            </a:r>
            <a:r>
              <a:rPr lang="en-US" sz="1900" dirty="0" err="1" smtClean="0"/>
              <a:t>lựa</a:t>
            </a:r>
            <a:r>
              <a:rPr lang="en-US" sz="1900" dirty="0" smtClean="0"/>
              <a:t> </a:t>
            </a:r>
            <a:r>
              <a:rPr lang="en-US" sz="1900" dirty="0" err="1" smtClean="0"/>
              <a:t>chọn</a:t>
            </a:r>
            <a:r>
              <a:rPr lang="en-US" sz="1900" dirty="0" smtClean="0"/>
              <a:t> </a:t>
            </a:r>
            <a:r>
              <a:rPr lang="en-US" sz="1900" dirty="0" err="1" smtClean="0"/>
              <a:t>và</a:t>
            </a:r>
            <a:r>
              <a:rPr lang="en-US" sz="1900" dirty="0" smtClean="0"/>
              <a:t> </a:t>
            </a:r>
            <a:r>
              <a:rPr lang="en-US" sz="1900" dirty="0" err="1" smtClean="0"/>
              <a:t>Giá</a:t>
            </a:r>
            <a:r>
              <a:rPr lang="en-US" sz="1900" dirty="0" smtClean="0"/>
              <a:t> </a:t>
            </a:r>
            <a:r>
              <a:rPr lang="en-US" sz="1900" dirty="0" err="1" smtClean="0"/>
              <a:t>rẻ</a:t>
            </a:r>
            <a:r>
              <a:rPr lang="en-US" sz="1900" dirty="0" smtClean="0"/>
              <a:t> =&gt; </a:t>
            </a:r>
            <a:r>
              <a:rPr lang="en-US" sz="1900" dirty="0" err="1" smtClean="0"/>
              <a:t>Phổ</a:t>
            </a:r>
            <a:r>
              <a:rPr lang="en-US" sz="1900" dirty="0" smtClean="0"/>
              <a:t> </a:t>
            </a:r>
            <a:r>
              <a:rPr lang="en-US" sz="1900" dirty="0" err="1" smtClean="0"/>
              <a:t>biến</a:t>
            </a:r>
            <a:r>
              <a:rPr lang="en-US" sz="1900" dirty="0" smtClean="0"/>
              <a:t> </a:t>
            </a:r>
            <a:r>
              <a:rPr lang="en-US" sz="1900" dirty="0" err="1" smtClean="0"/>
              <a:t>cho</a:t>
            </a:r>
            <a:r>
              <a:rPr lang="en-US" sz="1900" dirty="0" smtClean="0"/>
              <a:t> </a:t>
            </a:r>
            <a:r>
              <a:rPr lang="en-US" sz="1900" dirty="0" err="1" smtClean="0"/>
              <a:t>người</a:t>
            </a:r>
            <a:r>
              <a:rPr lang="en-US" sz="1900" dirty="0" smtClean="0"/>
              <a:t> </a:t>
            </a:r>
            <a:r>
              <a:rPr lang="en-US" sz="1900" dirty="0" err="1" smtClean="0"/>
              <a:t>dùng</a:t>
            </a:r>
            <a:r>
              <a:rPr lang="en-US" sz="1900" dirty="0" smtClean="0"/>
              <a:t> </a:t>
            </a:r>
            <a:r>
              <a:rPr lang="en-US" sz="1900" dirty="0" err="1" smtClean="0"/>
              <a:t>tại</a:t>
            </a:r>
            <a:r>
              <a:rPr lang="en-US" sz="1900" dirty="0" smtClean="0"/>
              <a:t> </a:t>
            </a:r>
            <a:r>
              <a:rPr lang="en-US" sz="1900" dirty="0" err="1" smtClean="0"/>
              <a:t>Việt</a:t>
            </a:r>
            <a:r>
              <a:rPr lang="en-US" sz="1900" dirty="0" smtClean="0"/>
              <a:t> Nam</a:t>
            </a:r>
          </a:p>
          <a:p>
            <a:pPr algn="ctr"/>
            <a:endParaRPr lang="en-US" sz="1900" dirty="0"/>
          </a:p>
        </p:txBody>
      </p:sp>
      <p:sp>
        <p:nvSpPr>
          <p:cNvPr id="13" name="TextBox 12"/>
          <p:cNvSpPr txBox="1"/>
          <p:nvPr/>
        </p:nvSpPr>
        <p:spPr>
          <a:xfrm>
            <a:off x="1447800" y="3352800"/>
            <a:ext cx="3962400" cy="1015663"/>
          </a:xfrm>
          <a:prstGeom prst="rect">
            <a:avLst/>
          </a:prstGeom>
          <a:noFill/>
        </p:spPr>
        <p:txBody>
          <a:bodyPr wrap="square" rtlCol="0">
            <a:spAutoFit/>
          </a:bodyPr>
          <a:lstStyle/>
          <a:p>
            <a:pPr algn="ctr"/>
            <a:r>
              <a:rPr lang="en-US" sz="2000" dirty="0" err="1" smtClean="0"/>
              <a:t>Đa</a:t>
            </a:r>
            <a:r>
              <a:rPr lang="en-US" sz="2000" dirty="0" smtClean="0"/>
              <a:t> </a:t>
            </a:r>
            <a:r>
              <a:rPr lang="en-US" sz="2000" dirty="0" err="1" smtClean="0"/>
              <a:t>dạng</a:t>
            </a:r>
            <a:r>
              <a:rPr lang="en-US" sz="2000" dirty="0" smtClean="0"/>
              <a:t> </a:t>
            </a:r>
            <a:r>
              <a:rPr lang="en-US" sz="2000" dirty="0" err="1" smtClean="0"/>
              <a:t>về</a:t>
            </a:r>
            <a:r>
              <a:rPr lang="en-US" sz="2000" dirty="0" smtClean="0"/>
              <a:t> </a:t>
            </a:r>
            <a:r>
              <a:rPr lang="en-US" sz="2000" dirty="0" err="1" smtClean="0"/>
              <a:t>thiết</a:t>
            </a:r>
            <a:r>
              <a:rPr lang="en-US" sz="2000" dirty="0" smtClean="0"/>
              <a:t> </a:t>
            </a:r>
            <a:r>
              <a:rPr lang="en-US" sz="2000" dirty="0" err="1" smtClean="0"/>
              <a:t>bị</a:t>
            </a:r>
            <a:r>
              <a:rPr lang="en-US" sz="2000" dirty="0" smtClean="0"/>
              <a:t> </a:t>
            </a:r>
            <a:r>
              <a:rPr lang="en-US" sz="2000" dirty="0" err="1" smtClean="0"/>
              <a:t>di</a:t>
            </a:r>
            <a:r>
              <a:rPr lang="en-US" sz="2000" dirty="0" smtClean="0"/>
              <a:t> </a:t>
            </a:r>
            <a:r>
              <a:rPr lang="en-US" sz="2000" dirty="0" err="1" smtClean="0"/>
              <a:t>động</a:t>
            </a:r>
            <a:r>
              <a:rPr lang="en-US" sz="2000" dirty="0" smtClean="0"/>
              <a:t> </a:t>
            </a:r>
            <a:r>
              <a:rPr lang="en-US" sz="2000" dirty="0" err="1" smtClean="0"/>
              <a:t>chạy</a:t>
            </a:r>
            <a:r>
              <a:rPr lang="en-US" sz="2000" dirty="0" smtClean="0"/>
              <a:t> Android </a:t>
            </a:r>
            <a:r>
              <a:rPr lang="en-US" sz="2000" dirty="0" err="1" smtClean="0"/>
              <a:t>như</a:t>
            </a:r>
            <a:r>
              <a:rPr lang="en-US" sz="2000" dirty="0" smtClean="0"/>
              <a:t>: Smartphone</a:t>
            </a:r>
            <a:r>
              <a:rPr lang="en-US" sz="2000" smtClean="0"/>
              <a:t>, Tablet, </a:t>
            </a:r>
            <a:r>
              <a:rPr lang="en-US" sz="2000" dirty="0" smtClean="0"/>
              <a:t>…</a:t>
            </a:r>
            <a:endParaRPr lang="en-US" sz="2000" dirty="0"/>
          </a:p>
        </p:txBody>
      </p:sp>
      <p:sp>
        <p:nvSpPr>
          <p:cNvPr id="14" name="TextBox 13"/>
          <p:cNvSpPr txBox="1"/>
          <p:nvPr/>
        </p:nvSpPr>
        <p:spPr>
          <a:xfrm>
            <a:off x="1371600" y="4495800"/>
            <a:ext cx="3962400" cy="707886"/>
          </a:xfrm>
          <a:prstGeom prst="rect">
            <a:avLst/>
          </a:prstGeom>
          <a:noFill/>
        </p:spPr>
        <p:txBody>
          <a:bodyPr wrap="square" rtlCol="0">
            <a:spAutoFit/>
          </a:bodyPr>
          <a:lstStyle/>
          <a:p>
            <a:pPr algn="ctr"/>
            <a:r>
              <a:rPr lang="en-US" sz="2000" dirty="0" err="1" smtClean="0"/>
              <a:t>Được</a:t>
            </a:r>
            <a:r>
              <a:rPr lang="en-US" sz="2000" dirty="0" smtClean="0"/>
              <a:t> </a:t>
            </a:r>
            <a:r>
              <a:rPr lang="en-US" sz="2000" dirty="0" err="1" smtClean="0"/>
              <a:t>các</a:t>
            </a:r>
            <a:r>
              <a:rPr lang="en-US" sz="2000" dirty="0" smtClean="0"/>
              <a:t> “</a:t>
            </a:r>
            <a:r>
              <a:rPr lang="en-US" sz="2000" dirty="0" err="1" smtClean="0"/>
              <a:t>Ông</a:t>
            </a:r>
            <a:r>
              <a:rPr lang="en-US" sz="2000" dirty="0" smtClean="0"/>
              <a:t> </a:t>
            </a:r>
            <a:r>
              <a:rPr lang="en-US" sz="2000" dirty="0" err="1" smtClean="0"/>
              <a:t>lớn</a:t>
            </a:r>
            <a:r>
              <a:rPr lang="en-US" sz="2000" dirty="0" smtClean="0"/>
              <a:t>” </a:t>
            </a:r>
            <a:r>
              <a:rPr lang="en-US" sz="2000" smtClean="0"/>
              <a:t>“hậu </a:t>
            </a:r>
            <a:r>
              <a:rPr lang="en-US" sz="2000" dirty="0" err="1" smtClean="0"/>
              <a:t>thuẫn</a:t>
            </a:r>
            <a:r>
              <a:rPr lang="en-US" sz="2000" dirty="0" smtClean="0"/>
              <a:t>”: Google, HTC , </a:t>
            </a:r>
            <a:r>
              <a:rPr lang="en-US" sz="2000" smtClean="0"/>
              <a:t>Dell ,…….</a:t>
            </a:r>
            <a:endParaRPr lang="en-US" sz="2000" dirty="0"/>
          </a:p>
        </p:txBody>
      </p:sp>
      <p:sp>
        <p:nvSpPr>
          <p:cNvPr id="15" name="Slide Number Placeholder 14"/>
          <p:cNvSpPr>
            <a:spLocks noGrp="1"/>
          </p:cNvSpPr>
          <p:nvPr>
            <p:ph type="sldNum" sz="quarter" idx="12"/>
          </p:nvPr>
        </p:nvSpPr>
        <p:spPr/>
        <p:txBody>
          <a:bodyPr/>
          <a:lstStyle/>
          <a:p>
            <a:fld id="{78606D69-02A2-428D-9313-60C2D884D97D}" type="slidenum">
              <a:rPr lang="en-US" smtClean="0"/>
              <a:pPr/>
              <a:t>11</a:t>
            </a:fld>
            <a:endParaRPr lang="en-US"/>
          </a:p>
        </p:txBody>
      </p:sp>
      <p:sp>
        <p:nvSpPr>
          <p:cNvPr id="16" name="Footer Placeholder 15"/>
          <p:cNvSpPr>
            <a:spLocks noGrp="1"/>
          </p:cNvSpPr>
          <p:nvPr>
            <p:ph type="ftr" sz="quarter" idx="11"/>
          </p:nvPr>
        </p:nvSpPr>
        <p:spPr/>
        <p:txBody>
          <a:bodyPr/>
          <a:lstStyle/>
          <a:p>
            <a:r>
              <a:rPr lang="en-US" smtClean="0"/>
              <a:t>SE114 - Nhập môn ứng dụng di động</a:t>
            </a:r>
            <a:endParaRPr lang="en-US"/>
          </a:p>
        </p:txBody>
      </p:sp>
    </p:spTree>
    <p:extLst>
      <p:ext uri="{BB962C8B-B14F-4D97-AF65-F5344CB8AC3E}">
        <p14:creationId xmlns:p14="http://schemas.microsoft.com/office/powerpoint/2010/main" val="215361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amond(in)">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amond(in)">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tính của Android</a:t>
            </a:r>
            <a:endParaRPr lang="en-US"/>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12</a:t>
            </a:fld>
            <a:endParaRPr lang="en-US"/>
          </a:p>
        </p:txBody>
      </p:sp>
      <p:sp>
        <p:nvSpPr>
          <p:cNvPr id="6" name="Content Placeholder 2"/>
          <p:cNvSpPr txBox="1">
            <a:spLocks/>
          </p:cNvSpPr>
          <p:nvPr/>
        </p:nvSpPr>
        <p:spPr>
          <a:xfrm>
            <a:off x="1371600" y="1295400"/>
            <a:ext cx="7315200" cy="51816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vi-VN"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Tính Năng Mở của hệ điều hành Android</a:t>
            </a: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a:t>
            </a:r>
            <a:r>
              <a:rPr kumimoji="0" lang="vi-VN"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Android được xây dựng  để cho phép các nhà phát triển để tạo ra các ứng dụng di động hấp dẫn tận dụng tất cả </a:t>
            </a: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tài</a:t>
            </a:r>
            <a:r>
              <a:rPr kumimoji="0" lang="en-US" sz="2400" b="0" i="0" u="none" strike="noStrike" kern="1200" cap="none" spc="0" normalizeH="0" noProof="0" smtClean="0">
                <a:ln>
                  <a:noFill/>
                </a:ln>
                <a:solidFill>
                  <a:schemeClr val="tx1"/>
                </a:solidFill>
                <a:effectLst/>
                <a:uLnTx/>
                <a:uFillTx/>
                <a:latin typeface="Times New Roman" pitchFamily="18" charset="0"/>
                <a:ea typeface="+mn-ea"/>
                <a:cs typeface="Times New Roman" pitchFamily="18" charset="0"/>
              </a:rPr>
              <a:t> nguyên </a:t>
            </a:r>
            <a:r>
              <a:rPr kumimoji="0" lang="vi-VN"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một chiếc điện thoại đã cung cấp.</a:t>
            </a:r>
            <a:endPar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vi-VN"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7" name="Picture 6" descr="960x800550x4582.png"/>
          <p:cNvPicPr>
            <a:picLocks noChangeAspect="1"/>
          </p:cNvPicPr>
          <p:nvPr/>
        </p:nvPicPr>
        <p:blipFill>
          <a:blip r:embed="rId2"/>
          <a:stretch>
            <a:fillRect/>
          </a:stretch>
        </p:blipFill>
        <p:spPr>
          <a:xfrm>
            <a:off x="1828800" y="2819400"/>
            <a:ext cx="5128512" cy="3205320"/>
          </a:xfrm>
          <a:prstGeom prst="rect">
            <a:avLst/>
          </a:prstGeom>
        </p:spPr>
      </p:pic>
    </p:spTree>
    <p:extLst>
      <p:ext uri="{BB962C8B-B14F-4D97-AF65-F5344CB8AC3E}">
        <p14:creationId xmlns:p14="http://schemas.microsoft.com/office/powerpoint/2010/main" val="1971323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tính của Android</a:t>
            </a:r>
            <a:endParaRPr lang="en-US"/>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13</a:t>
            </a:fld>
            <a:endParaRPr lang="en-US"/>
          </a:p>
        </p:txBody>
      </p:sp>
      <p:sp>
        <p:nvSpPr>
          <p:cNvPr id="6" name="Content Placeholder 2"/>
          <p:cNvSpPr>
            <a:spLocks noGrp="1"/>
          </p:cNvSpPr>
          <p:nvPr>
            <p:ph sz="quarter" idx="1"/>
          </p:nvPr>
        </p:nvSpPr>
        <p:spPr>
          <a:xfrm>
            <a:off x="381000" y="1371600"/>
            <a:ext cx="8534400" cy="5029200"/>
          </a:xfrm>
        </p:spPr>
        <p:txBody>
          <a:bodyPr>
            <a:normAutofit/>
          </a:bodyPr>
          <a:lstStyle/>
          <a:p>
            <a:r>
              <a:rPr lang="vi-VN" sz="2400" dirty="0">
                <a:latin typeface="+mj-lt"/>
              </a:rPr>
              <a:t>Tất cả các ứng dụng có thể được tạo ra </a:t>
            </a:r>
            <a:r>
              <a:rPr lang="vi-VN" sz="2400" dirty="0" smtClean="0">
                <a:latin typeface="+mj-lt"/>
              </a:rPr>
              <a:t>cho</a:t>
            </a:r>
            <a:r>
              <a:rPr lang="en-US" sz="2400" dirty="0" smtClean="0">
                <a:latin typeface="+mj-lt"/>
              </a:rPr>
              <a:t> </a:t>
            </a:r>
            <a:r>
              <a:rPr lang="vi-VN" sz="2400" dirty="0" smtClean="0">
                <a:latin typeface="+mj-lt"/>
              </a:rPr>
              <a:t>Android</a:t>
            </a:r>
            <a:r>
              <a:rPr lang="en-US" sz="2400" dirty="0" smtClean="0">
                <a:latin typeface="+mj-lt"/>
              </a:rPr>
              <a:t>: </a:t>
            </a:r>
            <a:r>
              <a:rPr lang="vi-VN" sz="2400" dirty="0" smtClean="0">
                <a:latin typeface="+mj-lt"/>
              </a:rPr>
              <a:t>Android</a:t>
            </a:r>
            <a:r>
              <a:rPr lang="vi-VN" sz="2400" dirty="0">
                <a:latin typeface="+mj-lt"/>
              </a:rPr>
              <a:t> không phân biệt giữa các ứng dụng lõi của điện thoại và các ứng dụng của bên thứ ba</a:t>
            </a:r>
            <a:r>
              <a:rPr lang="vi-VN" sz="2400" dirty="0" smtClean="0">
                <a:latin typeface="+mj-lt"/>
              </a:rPr>
              <a:t>. Các nhà phát triển có thể sử dụng miễn phí bộ Kit Android Software Development để xây dựng các ứng dụng của mình. </a:t>
            </a:r>
            <a:endParaRPr lang="vi-VN" sz="2400" dirty="0">
              <a:latin typeface="+mj-lt"/>
            </a:endParaRPr>
          </a:p>
          <a:p>
            <a:pPr>
              <a:buNone/>
            </a:pPr>
            <a:endParaRPr lang="en-US" sz="2400" dirty="0" smtClean="0">
              <a:latin typeface="+mj-lt"/>
            </a:endParaRPr>
          </a:p>
          <a:p>
            <a:endParaRPr lang="en-US" sz="2400" dirty="0">
              <a:latin typeface="+mj-lt"/>
            </a:endParaRPr>
          </a:p>
        </p:txBody>
      </p:sp>
      <p:pic>
        <p:nvPicPr>
          <p:cNvPr id="7" name="Picture 6" descr="android market.jpg"/>
          <p:cNvPicPr>
            <a:picLocks noChangeAspect="1"/>
          </p:cNvPicPr>
          <p:nvPr/>
        </p:nvPicPr>
        <p:blipFill>
          <a:blip r:embed="rId2"/>
          <a:stretch>
            <a:fillRect/>
          </a:stretch>
        </p:blipFill>
        <p:spPr>
          <a:xfrm>
            <a:off x="1967070" y="3302689"/>
            <a:ext cx="4733925" cy="2714625"/>
          </a:xfrm>
          <a:prstGeom prst="rect">
            <a:avLst/>
          </a:prstGeom>
        </p:spPr>
      </p:pic>
    </p:spTree>
    <p:extLst>
      <p:ext uri="{BB962C8B-B14F-4D97-AF65-F5344CB8AC3E}">
        <p14:creationId xmlns:p14="http://schemas.microsoft.com/office/powerpoint/2010/main" val="85821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tính của Android</a:t>
            </a:r>
            <a:endParaRPr lang="en-US"/>
          </a:p>
        </p:txBody>
      </p:sp>
      <p:sp>
        <p:nvSpPr>
          <p:cNvPr id="3" name="Content Placeholder 2"/>
          <p:cNvSpPr>
            <a:spLocks noGrp="1"/>
          </p:cNvSpPr>
          <p:nvPr>
            <p:ph idx="1"/>
          </p:nvPr>
        </p:nvSpPr>
        <p:spPr>
          <a:xfrm>
            <a:off x="609599" y="1676400"/>
            <a:ext cx="6347714" cy="4364963"/>
          </a:xfrm>
        </p:spPr>
        <p:txBody>
          <a:bodyPr>
            <a:normAutofit/>
          </a:bodyPr>
          <a:lstStyle/>
          <a:p>
            <a:r>
              <a:rPr lang="vi-VN" dirty="0" smtClean="0">
                <a:latin typeface="Times New Roman" pitchFamily="18" charset="0"/>
                <a:cs typeface="Times New Roman" pitchFamily="18" charset="0"/>
              </a:rPr>
              <a:t>Với Android tốc độ nhanh &amp; phát triển ứng dụng dễ dàng</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Android cung cấp truy cập đến một loạt các thư viện công cụ hữu ích và có thể được sử dụng để xây dựng các ứng dụng phong phú.</a:t>
            </a:r>
          </a:p>
          <a:p>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Android ROM: </a:t>
            </a:r>
            <a:r>
              <a:rPr lang="vi-VN" dirty="0" smtClean="0">
                <a:latin typeface="Times New Roman" pitchFamily="18" charset="0"/>
                <a:cs typeface="Times New Roman" pitchFamily="18" charset="0"/>
              </a:rPr>
              <a:t>Rất nhiều nhà phát triển hệ điều hành Android đã vào cuộc và các</a:t>
            </a:r>
            <a:r>
              <a:rPr lang="en-US" dirty="0" smtClean="0">
                <a:latin typeface="Times New Roman" pitchFamily="18" charset="0"/>
                <a:cs typeface="Times New Roman" pitchFamily="18" charset="0"/>
              </a:rPr>
              <a:t> ROM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Android </a:t>
            </a:r>
            <a:r>
              <a:rPr lang="vi-VN" dirty="0" smtClean="0">
                <a:latin typeface="Times New Roman" pitchFamily="18" charset="0"/>
                <a:cs typeface="Times New Roman" pitchFamily="18" charset="0"/>
              </a:rPr>
              <a:t>độc đáo được ra đời với nhiều tí</a:t>
            </a:r>
            <a:r>
              <a:rPr lang="en-US" dirty="0" smtClean="0">
                <a:latin typeface="Times New Roman" pitchFamily="18" charset="0"/>
                <a:cs typeface="Times New Roman" pitchFamily="18" charset="0"/>
              </a:rPr>
              <a:t>n</a:t>
            </a:r>
            <a:r>
              <a:rPr lang="vi-VN" dirty="0" smtClean="0">
                <a:latin typeface="Times New Roman" pitchFamily="18" charset="0"/>
                <a:cs typeface="Times New Roman" pitchFamily="18" charset="0"/>
              </a:rPr>
              <a:t>h năng nổi trội được tích hợp và đầy sáng tạo</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Android </a:t>
            </a:r>
            <a:r>
              <a:rPr lang="en-US" dirty="0" err="1" smtClean="0">
                <a:latin typeface="Times New Roman" pitchFamily="18" charset="0"/>
                <a:cs typeface="Times New Roman" pitchFamily="18" charset="0"/>
              </a:rPr>
              <a:t>hỗ</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trợ</a:t>
            </a:r>
            <a:r>
              <a:rPr lang="en-US"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3G</a:t>
            </a:r>
          </a:p>
          <a:p>
            <a:pPr lvl="1"/>
            <a:r>
              <a:rPr lang="en-US" sz="2400" dirty="0" err="1" smtClean="0">
                <a:latin typeface="Times New Roman" pitchFamily="18" charset="0"/>
                <a:cs typeface="Times New Roman" pitchFamily="18" charset="0"/>
              </a:rPr>
              <a:t>Wifi</a:t>
            </a:r>
            <a:endParaRPr lang="en-US" sz="2400" dirty="0" smtClean="0">
              <a:latin typeface="Times New Roman" pitchFamily="18" charset="0"/>
              <a:cs typeface="Times New Roman" pitchFamily="18" charset="0"/>
            </a:endParaRPr>
          </a:p>
          <a:p>
            <a:pPr lvl="1"/>
            <a:r>
              <a:rPr lang="en-US" sz="2400" dirty="0" err="1" smtClean="0">
                <a:latin typeface="Times New Roman" pitchFamily="18" charset="0"/>
                <a:cs typeface="Times New Roman" pitchFamily="18" charset="0"/>
              </a:rPr>
              <a:t>Màn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điểm</a:t>
            </a:r>
            <a:endParaRPr lang="en-US" sz="2400"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14</a:t>
            </a:fld>
            <a:endParaRPr lang="en-US"/>
          </a:p>
        </p:txBody>
      </p:sp>
    </p:spTree>
    <p:extLst>
      <p:ext uri="{BB962C8B-B14F-4D97-AF65-F5344CB8AC3E}">
        <p14:creationId xmlns:p14="http://schemas.microsoft.com/office/powerpoint/2010/main" val="522492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tính của Android</a:t>
            </a:r>
            <a:endParaRPr lang="en-US"/>
          </a:p>
        </p:txBody>
      </p:sp>
      <p:sp>
        <p:nvSpPr>
          <p:cNvPr id="3" name="Content Placeholder 2"/>
          <p:cNvSpPr>
            <a:spLocks noGrp="1"/>
          </p:cNvSpPr>
          <p:nvPr>
            <p:ph idx="1"/>
          </p:nvPr>
        </p:nvSpPr>
        <p:spPr>
          <a:xfrm>
            <a:off x="609599" y="1676400"/>
            <a:ext cx="6347714" cy="4364963"/>
          </a:xfrm>
        </p:spPr>
        <p:txBody>
          <a:bodyPr>
            <a:normAutofit fontScale="92500" lnSpcReduction="10000"/>
          </a:bodyPr>
          <a:lstStyle/>
          <a:p>
            <a:r>
              <a:rPr lang="en-US" dirty="0" smtClean="0"/>
              <a:t>Android </a:t>
            </a:r>
            <a:r>
              <a:rPr lang="en-US" dirty="0" err="1" smtClean="0"/>
              <a:t>hỗ</a:t>
            </a:r>
            <a:r>
              <a:rPr lang="en-US" dirty="0" smtClean="0"/>
              <a:t> </a:t>
            </a:r>
            <a:r>
              <a:rPr lang="en-US" dirty="0" err="1" smtClean="0"/>
              <a:t>trợ</a:t>
            </a:r>
            <a:r>
              <a:rPr lang="en-US" dirty="0" smtClean="0"/>
              <a:t>:</a:t>
            </a:r>
          </a:p>
          <a:p>
            <a:pPr lvl="1"/>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duyệt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webkit</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Tin </a:t>
            </a:r>
            <a:r>
              <a:rPr lang="en-US" sz="2400" dirty="0" err="1" smtClean="0">
                <a:latin typeface="Times New Roman" pitchFamily="18" charset="0"/>
                <a:cs typeface="Times New Roman" pitchFamily="18" charset="0"/>
              </a:rPr>
              <a:t>nhắn</a:t>
            </a:r>
            <a:r>
              <a:rPr lang="en-US" sz="2400" dirty="0" smtClean="0">
                <a:latin typeface="Times New Roman" pitchFamily="18" charset="0"/>
                <a:cs typeface="Times New Roman" pitchFamily="18" charset="0"/>
              </a:rPr>
              <a:t> (SMS) </a:t>
            </a:r>
            <a:r>
              <a:rPr lang="en-US" sz="2400" dirty="0" err="1" smtClean="0">
                <a:latin typeface="Times New Roman" pitchFamily="18" charset="0"/>
                <a:cs typeface="Times New Roman" pitchFamily="18" charset="0"/>
              </a:rPr>
              <a:t>theo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luồng</a:t>
            </a:r>
            <a:endParaRPr lang="en-US" sz="2400" dirty="0" smtClean="0">
              <a:latin typeface="Times New Roman" pitchFamily="18" charset="0"/>
              <a:cs typeface="Times New Roman" pitchFamily="18" charset="0"/>
            </a:endParaRPr>
          </a:p>
          <a:p>
            <a:pPr lvl="1"/>
            <a:r>
              <a:rPr lang="en-US" sz="2400" dirty="0" err="1" smtClean="0">
                <a:latin typeface="Times New Roman" pitchFamily="18" charset="0"/>
                <a:cs typeface="Times New Roman" pitchFamily="18" charset="0"/>
              </a:rPr>
              <a:t>Định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dạng</a:t>
            </a:r>
            <a:r>
              <a:rPr lang="en-US" sz="2400" dirty="0" smtClean="0">
                <a:latin typeface="Times New Roman" pitchFamily="18" charset="0"/>
                <a:cs typeface="Times New Roman" pitchFamily="18" charset="0"/>
              </a:rPr>
              <a:t> MPEG-4, H.264, MP3, AAC</a:t>
            </a:r>
          </a:p>
          <a:p>
            <a:pPr lvl="1"/>
            <a:r>
              <a:rPr lang="vi-VN" sz="2400" dirty="0" smtClean="0">
                <a:latin typeface="Times New Roman" pitchFamily="18" charset="0"/>
                <a:cs typeface="Times New Roman" pitchFamily="18" charset="0"/>
              </a:rPr>
              <a:t>Bộ tăng tốc đồ họa 3D</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Removable  storage</a:t>
            </a:r>
          </a:p>
          <a:p>
            <a:pPr lvl="1"/>
            <a:r>
              <a:rPr lang="en-US" sz="2400" dirty="0" smtClean="0">
                <a:latin typeface="Times New Roman" pitchFamily="18" charset="0"/>
                <a:cs typeface="Times New Roman" pitchFamily="18" charset="0"/>
              </a:rPr>
              <a:t>Widgets</a:t>
            </a:r>
          </a:p>
          <a:p>
            <a:pPr lvl="1"/>
            <a:r>
              <a:rPr lang="en-US" sz="2400" dirty="0" smtClean="0">
                <a:latin typeface="Times New Roman" pitchFamily="18" charset="0"/>
                <a:cs typeface="Times New Roman" pitchFamily="18" charset="0"/>
              </a:rPr>
              <a:t>Media sync</a:t>
            </a:r>
          </a:p>
          <a:p>
            <a:pPr lvl="1"/>
            <a:r>
              <a:rPr lang="en-US" sz="2400" dirty="0" smtClean="0">
                <a:latin typeface="Times New Roman" pitchFamily="18" charset="0"/>
                <a:cs typeface="Times New Roman" pitchFamily="18" charset="0"/>
              </a:rPr>
              <a:t>Microsoft support</a:t>
            </a:r>
          </a:p>
          <a:p>
            <a:pPr lvl="1"/>
            <a:r>
              <a:rPr lang="en-US" sz="2400" dirty="0" smtClean="0">
                <a:latin typeface="Times New Roman" pitchFamily="18" charset="0"/>
                <a:cs typeface="Times New Roman" pitchFamily="18" charset="0"/>
              </a:rPr>
              <a:t>…..</a:t>
            </a:r>
          </a:p>
          <a:p>
            <a:endParaRPr lang="en-US"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15</a:t>
            </a:fld>
            <a:endParaRPr lang="en-US"/>
          </a:p>
        </p:txBody>
      </p:sp>
    </p:spTree>
    <p:extLst>
      <p:ext uri="{BB962C8B-B14F-4D97-AF65-F5344CB8AC3E}">
        <p14:creationId xmlns:p14="http://schemas.microsoft.com/office/powerpoint/2010/main" val="173504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tính của Android</a:t>
            </a:r>
            <a:endParaRPr lang="en-US"/>
          </a:p>
        </p:txBody>
      </p:sp>
      <p:sp>
        <p:nvSpPr>
          <p:cNvPr id="3" name="Content Placeholder 2"/>
          <p:cNvSpPr>
            <a:spLocks noGrp="1"/>
          </p:cNvSpPr>
          <p:nvPr>
            <p:ph idx="1"/>
          </p:nvPr>
        </p:nvSpPr>
        <p:spPr>
          <a:xfrm>
            <a:off x="609599" y="1752600"/>
            <a:ext cx="6347714" cy="4288763"/>
          </a:xfrm>
        </p:spPr>
        <p:txBody>
          <a:bodyPr>
            <a:normAutofit fontScale="92500" lnSpcReduction="10000"/>
          </a:bodyPr>
          <a:lstStyle/>
          <a:p>
            <a:r>
              <a:rPr lang="en-US" dirty="0" smtClean="0">
                <a:latin typeface="Times New Roman" pitchFamily="18" charset="0"/>
                <a:cs typeface="Times New Roman" pitchFamily="18" charset="0"/>
              </a:rPr>
              <a:t>XML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Android</a:t>
            </a:r>
          </a:p>
          <a:p>
            <a:pPr lvl="1"/>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t>
            </a:r>
            <a:r>
              <a:rPr lang="vi-VN" sz="2400" dirty="0" smtClean="0">
                <a:latin typeface="Times New Roman" pitchFamily="18" charset="0"/>
                <a:cs typeface="Times New Roman" pitchFamily="18" charset="0"/>
              </a:rPr>
              <a:t>ư lập tr</a:t>
            </a:r>
            <a:r>
              <a:rPr lang="en-US" sz="2400" dirty="0" err="1" smtClean="0">
                <a:latin typeface="Times New Roman" pitchFamily="18" charset="0"/>
                <a:cs typeface="Times New Roman" pitchFamily="18" charset="0"/>
              </a:rPr>
              <a:t>ình</a:t>
            </a:r>
            <a:r>
              <a:rPr lang="en-US" sz="2400" dirty="0" smtClean="0">
                <a:latin typeface="Times New Roman" pitchFamily="18" charset="0"/>
                <a:cs typeface="Times New Roman" pitchFamily="18" charset="0"/>
              </a:rPr>
              <a:t> java </a:t>
            </a: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t>
            </a:r>
            <a:r>
              <a:rPr lang="vi-VN" sz="2400" dirty="0" smtClean="0">
                <a:latin typeface="Times New Roman" pitchFamily="18" charset="0"/>
                <a:cs typeface="Times New Roman" pitchFamily="18" charset="0"/>
              </a:rPr>
              <a:t>ường, lập trình android ngoài các lớp được viết trong *.java còn sử dụng XML để thiết kế giao diện cho ứng dụng</a:t>
            </a:r>
            <a:r>
              <a:rPr lang="en-US" sz="2400" dirty="0" smtClean="0">
                <a:latin typeface="Times New Roman" pitchFamily="18" charset="0"/>
                <a:cs typeface="Times New Roman" pitchFamily="18" charset="0"/>
              </a:rPr>
              <a:t>.</a:t>
            </a:r>
          </a:p>
          <a:p>
            <a:pPr lvl="1"/>
            <a:r>
              <a:rPr lang="vi-VN" sz="2400" dirty="0" smtClean="0">
                <a:latin typeface="Times New Roman" pitchFamily="18" charset="0"/>
                <a:cs typeface="Times New Roman" pitchFamily="18" charset="0"/>
              </a:rPr>
              <a:t>Nền tảng Java đã và đang hỗ trợ rất nhiều cách khác nhau để làm việc với XML trong thời gian nhất định, và hầu hết các API có liên quan đến XML của Java đều được hỗ trợ đầy đủ trên Android.</a:t>
            </a:r>
            <a:endParaRPr lang="en-US" sz="2400" dirty="0" smtClean="0">
              <a:latin typeface="Times New Roman" pitchFamily="18" charset="0"/>
              <a:cs typeface="Times New Roman" pitchFamily="18" charset="0"/>
            </a:endParaRPr>
          </a:p>
          <a:p>
            <a:pPr lvl="1"/>
            <a:r>
              <a:rPr lang="vi-VN" sz="2400" dirty="0" smtClean="0">
                <a:latin typeface="Times New Roman" pitchFamily="18" charset="0"/>
                <a:cs typeface="Times New Roman" pitchFamily="18" charset="0"/>
              </a:rPr>
              <a:t>Layout được dùng để quản lý các thành phần giao diện theo 1 trật tự nhất định</a:t>
            </a:r>
            <a:r>
              <a:rPr lang="en-US" sz="2400" dirty="0" smtClean="0">
                <a:latin typeface="Times New Roman" pitchFamily="18" charset="0"/>
                <a:cs typeface="Times New Roman" pitchFamily="18" charset="0"/>
              </a:rPr>
              <a:t>:</a:t>
            </a:r>
          </a:p>
          <a:p>
            <a:endParaRPr lang="en-US"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16</a:t>
            </a:fld>
            <a:endParaRPr lang="en-US"/>
          </a:p>
        </p:txBody>
      </p:sp>
    </p:spTree>
    <p:extLst>
      <p:ext uri="{BB962C8B-B14F-4D97-AF65-F5344CB8AC3E}">
        <p14:creationId xmlns:p14="http://schemas.microsoft.com/office/powerpoint/2010/main" val="466835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tính của Android</a:t>
            </a:r>
            <a:endParaRPr lang="en-US"/>
          </a:p>
        </p:txBody>
      </p:sp>
      <p:sp>
        <p:nvSpPr>
          <p:cNvPr id="3" name="Content Placeholder 2"/>
          <p:cNvSpPr>
            <a:spLocks noGrp="1"/>
          </p:cNvSpPr>
          <p:nvPr>
            <p:ph idx="1"/>
          </p:nvPr>
        </p:nvSpPr>
        <p:spPr>
          <a:xfrm>
            <a:off x="152400" y="1524000"/>
            <a:ext cx="7239000" cy="4517363"/>
          </a:xfrm>
        </p:spPr>
        <p:txBody>
          <a:bodyPr>
            <a:normAutofit fontScale="92500" lnSpcReduction="20000"/>
          </a:bodyPr>
          <a:lstStyle/>
          <a:p>
            <a:pPr lvl="2"/>
            <a:r>
              <a:rPr lang="en-US" sz="2200" dirty="0" smtClean="0">
                <a:latin typeface="Times New Roman" pitchFamily="18" charset="0"/>
                <a:cs typeface="Times New Roman" pitchFamily="18" charset="0"/>
              </a:rPr>
              <a:t>Linear Layout: </a:t>
            </a:r>
            <a:r>
              <a:rPr lang="vi-VN" sz="2200" dirty="0" smtClean="0">
                <a:latin typeface="Times New Roman" pitchFamily="18" charset="0"/>
                <a:cs typeface="Times New Roman" pitchFamily="18" charset="0"/>
              </a:rPr>
              <a:t>tương đối được sử dụng nhiều để bố cục các View một cách đơn giản nhưng hi</a:t>
            </a:r>
            <a:r>
              <a:rPr lang="en-US" sz="2200" dirty="0" smtClean="0">
                <a:latin typeface="Times New Roman" pitchFamily="18" charset="0"/>
                <a:cs typeface="Times New Roman" pitchFamily="18" charset="0"/>
              </a:rPr>
              <a:t>ệ</a:t>
            </a:r>
            <a:r>
              <a:rPr lang="vi-VN" sz="2200" dirty="0" smtClean="0">
                <a:latin typeface="Times New Roman" pitchFamily="18" charset="0"/>
                <a:cs typeface="Times New Roman" pitchFamily="18" charset="0"/>
              </a:rPr>
              <a:t>u quả, các View được bao trong Linear Layout sẽ được hiển thị theo chiều dọc hoặc theo</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chiều ngang</a:t>
            </a:r>
            <a:r>
              <a:rPr lang="en-US" sz="2200" dirty="0" smtClean="0">
                <a:latin typeface="Times New Roman" pitchFamily="18" charset="0"/>
                <a:cs typeface="Times New Roman" pitchFamily="18" charset="0"/>
              </a:rPr>
              <a:t>.</a:t>
            </a:r>
          </a:p>
          <a:p>
            <a:pPr lvl="2"/>
            <a:r>
              <a:rPr lang="en-US" sz="2200" dirty="0" smtClean="0">
                <a:latin typeface="Times New Roman" pitchFamily="18" charset="0"/>
                <a:cs typeface="Times New Roman" pitchFamily="18" charset="0"/>
              </a:rPr>
              <a:t>Relative Layout: </a:t>
            </a:r>
            <a:r>
              <a:rPr lang="vi-VN" sz="2200" dirty="0" smtClean="0">
                <a:latin typeface="Times New Roman" pitchFamily="18" charset="0"/>
                <a:cs typeface="Times New Roman" pitchFamily="18" charset="0"/>
              </a:rPr>
              <a:t>có th</a:t>
            </a:r>
            <a:r>
              <a:rPr lang="en-US" sz="2200" dirty="0" smtClean="0">
                <a:latin typeface="Times New Roman" pitchFamily="18" charset="0"/>
                <a:cs typeface="Times New Roman" pitchFamily="18" charset="0"/>
              </a:rPr>
              <a:t>ể</a:t>
            </a:r>
            <a:r>
              <a:rPr lang="vi-VN" sz="2200" dirty="0" smtClean="0">
                <a:latin typeface="Times New Roman" pitchFamily="18" charset="0"/>
                <a:cs typeface="Times New Roman" pitchFamily="18" charset="0"/>
              </a:rPr>
              <a:t> cho người thi</a:t>
            </a:r>
            <a:r>
              <a:rPr lang="en-US" sz="2200" dirty="0" smtClean="0">
                <a:latin typeface="Times New Roman" pitchFamily="18" charset="0"/>
                <a:cs typeface="Times New Roman" pitchFamily="18" charset="0"/>
              </a:rPr>
              <a:t>ế</a:t>
            </a:r>
            <a:r>
              <a:rPr lang="vi-VN" sz="2200" dirty="0" smtClean="0">
                <a:latin typeface="Times New Roman" pitchFamily="18" charset="0"/>
                <a:cs typeface="Times New Roman" pitchFamily="18" charset="0"/>
              </a:rPr>
              <a:t>t k</a:t>
            </a:r>
            <a:r>
              <a:rPr lang="en-US" sz="2200" dirty="0" smtClean="0">
                <a:latin typeface="Times New Roman" pitchFamily="18" charset="0"/>
                <a:cs typeface="Times New Roman" pitchFamily="18" charset="0"/>
              </a:rPr>
              <a:t>ế</a:t>
            </a:r>
            <a:r>
              <a:rPr lang="vi-VN" sz="2200" dirty="0" smtClean="0">
                <a:latin typeface="Times New Roman" pitchFamily="18" charset="0"/>
                <a:cs typeface="Times New Roman" pitchFamily="18" charset="0"/>
              </a:rPr>
              <a:t> tùy bi</a:t>
            </a:r>
            <a:r>
              <a:rPr lang="en-US" sz="2200" dirty="0" smtClean="0">
                <a:latin typeface="Times New Roman" pitchFamily="18" charset="0"/>
                <a:cs typeface="Times New Roman" pitchFamily="18" charset="0"/>
              </a:rPr>
              <a:t>ế</a:t>
            </a:r>
            <a:r>
              <a:rPr lang="vi-VN" sz="2200" dirty="0" smtClean="0">
                <a:latin typeface="Times New Roman" pitchFamily="18" charset="0"/>
                <a:cs typeface="Times New Roman" pitchFamily="18" charset="0"/>
              </a:rPr>
              <a:t>n </a:t>
            </a:r>
            <a:r>
              <a:rPr lang="en-US" sz="2200" dirty="0" err="1" smtClean="0">
                <a:latin typeface="Times New Roman" pitchFamily="18" charset="0"/>
                <a:cs typeface="Times New Roman" pitchFamily="18" charset="0"/>
              </a:rPr>
              <a:t>dễ</a:t>
            </a:r>
            <a:r>
              <a:rPr lang="en-US" sz="2200" dirty="0" smtClean="0">
                <a:latin typeface="Times New Roman" pitchFamily="18" charset="0"/>
                <a:cs typeface="Times New Roman" pitchFamily="18" charset="0"/>
              </a:rPr>
              <a:t> d</a:t>
            </a:r>
            <a:r>
              <a:rPr lang="vi-VN" sz="2200" dirty="0" smtClean="0">
                <a:latin typeface="Times New Roman" pitchFamily="18" charset="0"/>
                <a:cs typeface="Times New Roman" pitchFamily="18" charset="0"/>
              </a:rPr>
              <a:t>àng hơn trong giao diện c</a:t>
            </a:r>
            <a:r>
              <a:rPr lang="en-US" sz="2200" dirty="0" err="1" smtClean="0">
                <a:latin typeface="Times New Roman" pitchFamily="18" charset="0"/>
                <a:cs typeface="Times New Roman" pitchFamily="18" charset="0"/>
              </a:rPr>
              <a:t>ủa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mình</a:t>
            </a:r>
            <a:r>
              <a:rPr lang="vi-VN" sz="2200" dirty="0" smtClean="0">
                <a:latin typeface="Times New Roman" pitchFamily="18" charset="0"/>
                <a:cs typeface="Times New Roman" pitchFamily="18" charset="0"/>
              </a:rPr>
              <a:t>, các thành ph</a:t>
            </a:r>
            <a:r>
              <a:rPr lang="en-US" sz="2200" dirty="0" err="1" smtClean="0">
                <a:latin typeface="Times New Roman" pitchFamily="18" charset="0"/>
                <a:cs typeface="Times New Roman" pitchFamily="18" charset="0"/>
              </a:rPr>
              <a:t>ần</a:t>
            </a:r>
            <a:r>
              <a:rPr lang="vi-VN" sz="2200" dirty="0" smtClean="0">
                <a:latin typeface="Times New Roman" pitchFamily="18" charset="0"/>
                <a:cs typeface="Times New Roman" pitchFamily="18" charset="0"/>
              </a:rPr>
              <a:t> trong layout này có th</a:t>
            </a:r>
            <a:r>
              <a:rPr lang="en-US" sz="2200" dirty="0" smtClean="0">
                <a:latin typeface="Times New Roman" pitchFamily="18" charset="0"/>
                <a:cs typeface="Times New Roman" pitchFamily="18" charset="0"/>
              </a:rPr>
              <a:t>ể</a:t>
            </a:r>
            <a:r>
              <a:rPr lang="vi-VN" sz="2200" dirty="0" smtClean="0">
                <a:latin typeface="Times New Roman" pitchFamily="18" charset="0"/>
                <a:cs typeface="Times New Roman" pitchFamily="18" charset="0"/>
              </a:rPr>
              <a:t> được định vị thông qua nhau bằng  thuộc tính id .Đây là </a:t>
            </a:r>
            <a:r>
              <a:rPr lang="en-US" sz="2200" dirty="0" err="1" smtClean="0">
                <a:latin typeface="Times New Roman" pitchFamily="18" charset="0"/>
                <a:cs typeface="Times New Roman" pitchFamily="18" charset="0"/>
              </a:rPr>
              <a:t>điều</a:t>
            </a:r>
            <a:r>
              <a:rPr lang="vi-VN" sz="2200" dirty="0" smtClean="0">
                <a:latin typeface="Times New Roman" pitchFamily="18" charset="0"/>
                <a:cs typeface="Times New Roman" pitchFamily="18" charset="0"/>
              </a:rPr>
              <a:t> mà Linear layout không th</a:t>
            </a:r>
            <a:r>
              <a:rPr lang="en-US" sz="2200" dirty="0" smtClean="0">
                <a:latin typeface="Times New Roman" pitchFamily="18" charset="0"/>
                <a:cs typeface="Times New Roman" pitchFamily="18" charset="0"/>
              </a:rPr>
              <a:t>ể</a:t>
            </a:r>
            <a:r>
              <a:rPr lang="vi-VN" sz="2200" dirty="0" smtClean="0">
                <a:latin typeface="Times New Roman" pitchFamily="18" charset="0"/>
                <a:cs typeface="Times New Roman" pitchFamily="18" charset="0"/>
              </a:rPr>
              <a:t> làm được.</a:t>
            </a:r>
            <a:endParaRPr lang="en-US" sz="2200" dirty="0" smtClean="0">
              <a:latin typeface="Times New Roman" pitchFamily="18" charset="0"/>
              <a:cs typeface="Times New Roman" pitchFamily="18" charset="0"/>
            </a:endParaRPr>
          </a:p>
          <a:p>
            <a:pPr lvl="2"/>
            <a:r>
              <a:rPr lang="en-US" sz="2200" dirty="0" smtClean="0">
                <a:latin typeface="Times New Roman" pitchFamily="18" charset="0"/>
                <a:cs typeface="Times New Roman" pitchFamily="18" charset="0"/>
              </a:rPr>
              <a:t>Table Layout: </a:t>
            </a:r>
            <a:r>
              <a:rPr lang="vi-VN" sz="2200" dirty="0" smtClean="0">
                <a:latin typeface="Times New Roman" pitchFamily="18" charset="0"/>
                <a:cs typeface="Times New Roman" pitchFamily="18" charset="0"/>
              </a:rPr>
              <a:t>ta sẽ s</a:t>
            </a:r>
            <a:r>
              <a:rPr lang="en-US" sz="2200" dirty="0" smtClean="0">
                <a:latin typeface="Times New Roman" pitchFamily="18" charset="0"/>
                <a:cs typeface="Times New Roman" pitchFamily="18" charset="0"/>
              </a:rPr>
              <a:t>ử</a:t>
            </a:r>
            <a:r>
              <a:rPr lang="vi-VN" sz="2200" dirty="0" smtClean="0">
                <a:latin typeface="Times New Roman" pitchFamily="18" charset="0"/>
                <a:cs typeface="Times New Roman" pitchFamily="18" charset="0"/>
              </a:rPr>
              <a:t> dụng </a:t>
            </a:r>
            <a:r>
              <a:rPr lang="en-US" sz="2200" dirty="0" smtClean="0">
                <a:latin typeface="Times New Roman" pitchFamily="18" charset="0"/>
                <a:cs typeface="Times New Roman" pitchFamily="18" charset="0"/>
              </a:rPr>
              <a:t>layout </a:t>
            </a:r>
            <a:r>
              <a:rPr lang="en-US" sz="2200" dirty="0" err="1" smtClean="0">
                <a:latin typeface="Times New Roman" pitchFamily="18" charset="0"/>
                <a:cs typeface="Times New Roman" pitchFamily="18" charset="0"/>
              </a:rPr>
              <a:t>này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để</a:t>
            </a:r>
            <a:r>
              <a:rPr lang="vi-VN" sz="2200" dirty="0" smtClean="0">
                <a:latin typeface="Times New Roman" pitchFamily="18" charset="0"/>
                <a:cs typeface="Times New Roman" pitchFamily="18" charset="0"/>
              </a:rPr>
              <a:t> dàn các View theo hàng.</a:t>
            </a:r>
            <a:endParaRPr lang="en-US" sz="2200" dirty="0" smtClean="0">
              <a:latin typeface="Times New Roman" pitchFamily="18" charset="0"/>
              <a:cs typeface="Times New Roman" pitchFamily="18" charset="0"/>
            </a:endParaRPr>
          </a:p>
          <a:p>
            <a:pPr lvl="2"/>
            <a:r>
              <a:rPr lang="en-US" sz="2200" dirty="0" smtClean="0">
                <a:latin typeface="Times New Roman" pitchFamily="18" charset="0"/>
                <a:cs typeface="Times New Roman" pitchFamily="18" charset="0"/>
              </a:rPr>
              <a:t>Frame Layout: </a:t>
            </a:r>
            <a:r>
              <a:rPr lang="vi-VN" sz="2200" dirty="0" smtClean="0">
                <a:latin typeface="Times New Roman" pitchFamily="18" charset="0"/>
                <a:cs typeface="Times New Roman" pitchFamily="18" charset="0"/>
              </a:rPr>
              <a:t>chứa các View con và  đối với các View con ch</a:t>
            </a:r>
            <a:r>
              <a:rPr lang="en-US" sz="2200" dirty="0" err="1" smtClean="0">
                <a:latin typeface="Times New Roman" pitchFamily="18" charset="0"/>
                <a:cs typeface="Times New Roman" pitchFamily="18" charset="0"/>
              </a:rPr>
              <a:t>ứa</a:t>
            </a:r>
            <a:r>
              <a:rPr lang="vi-VN" sz="2200" dirty="0" smtClean="0">
                <a:latin typeface="Times New Roman" pitchFamily="18" charset="0"/>
                <a:cs typeface="Times New Roman" pitchFamily="18" charset="0"/>
              </a:rPr>
              <a:t> trong layout này </a:t>
            </a:r>
            <a:r>
              <a:rPr lang="en-US" sz="2200" dirty="0" err="1" smtClean="0">
                <a:latin typeface="Times New Roman" pitchFamily="18" charset="0"/>
                <a:cs typeface="Times New Roman" pitchFamily="18" charset="0"/>
              </a:rPr>
              <a:t>sẽ</a:t>
            </a:r>
            <a:r>
              <a:rPr lang="vi-VN" sz="2200" dirty="0" smtClean="0">
                <a:latin typeface="Times New Roman" pitchFamily="18" charset="0"/>
                <a:cs typeface="Times New Roman" pitchFamily="18" charset="0"/>
              </a:rPr>
              <a:t> hoạt động theo kiểu stack</a:t>
            </a:r>
            <a:r>
              <a:rPr lang="en-US" sz="2200" dirty="0" smtClean="0">
                <a:latin typeface="Times New Roman" pitchFamily="18" charset="0"/>
                <a:cs typeface="Times New Roman" pitchFamily="18" charset="0"/>
              </a:rPr>
              <a:t>.</a:t>
            </a:r>
          </a:p>
          <a:p>
            <a:pPr lvl="2"/>
            <a:r>
              <a:rPr lang="vi-VN" sz="2200" dirty="0" smtClean="0">
                <a:latin typeface="Times New Roman" pitchFamily="18" charset="0"/>
                <a:cs typeface="Times New Roman" pitchFamily="18" charset="0"/>
              </a:rPr>
              <a:t>Absolute</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Layout </a:t>
            </a:r>
            <a:r>
              <a:rPr lang="en-US" sz="2200" dirty="0" smtClean="0">
                <a:latin typeface="Times New Roman" pitchFamily="18" charset="0"/>
                <a:cs typeface="Times New Roman" pitchFamily="18" charset="0"/>
              </a:rPr>
              <a:t>:</a:t>
            </a:r>
            <a:r>
              <a:rPr lang="vi-VN" sz="2200" dirty="0" smtClean="0">
                <a:latin typeface="Times New Roman" pitchFamily="18" charset="0"/>
                <a:cs typeface="Times New Roman" pitchFamily="18" charset="0"/>
              </a:rPr>
              <a:t>cho phép định vị tọa độ của các View mà </a:t>
            </a:r>
            <a:r>
              <a:rPr lang="en-US" sz="2200" dirty="0" err="1" smtClean="0">
                <a:latin typeface="Times New Roman" pitchFamily="18" charset="0"/>
                <a:cs typeface="Times New Roman" pitchFamily="18" charset="0"/>
              </a:rPr>
              <a:t>nó</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chứa.</a:t>
            </a:r>
            <a:endParaRPr lang="en-US" sz="2200"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17</a:t>
            </a:fld>
            <a:endParaRPr lang="en-US"/>
          </a:p>
        </p:txBody>
      </p:sp>
    </p:spTree>
    <p:extLst>
      <p:ext uri="{BB962C8B-B14F-4D97-AF65-F5344CB8AC3E}">
        <p14:creationId xmlns:p14="http://schemas.microsoft.com/office/powerpoint/2010/main" val="3711280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nền tảng Android</a:t>
            </a:r>
            <a:endParaRPr lang="en-US"/>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18</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371600"/>
            <a:ext cx="6659193"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167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nền tảng Android</a:t>
            </a:r>
            <a:endParaRPr lang="en-US"/>
          </a:p>
        </p:txBody>
      </p:sp>
      <p:sp>
        <p:nvSpPr>
          <p:cNvPr id="3" name="Content Placeholder 2"/>
          <p:cNvSpPr>
            <a:spLocks noGrp="1"/>
          </p:cNvSpPr>
          <p:nvPr>
            <p:ph idx="1"/>
          </p:nvPr>
        </p:nvSpPr>
        <p:spPr>
          <a:xfrm>
            <a:off x="533400" y="1277352"/>
            <a:ext cx="7498080" cy="4953000"/>
          </a:xfrm>
        </p:spPr>
        <p:txBody>
          <a:bodyPr>
            <a:noAutofit/>
          </a:bodyPr>
          <a:lstStyle/>
          <a:p>
            <a:pPr>
              <a:lnSpc>
                <a:spcPct val="80000"/>
              </a:lnSpc>
            </a:pPr>
            <a:r>
              <a:rPr lang="en-US" sz="2000" dirty="0" smtClean="0">
                <a:latin typeface="Times New Roman" pitchFamily="18" charset="0"/>
                <a:cs typeface="Times New Roman" pitchFamily="18" charset="0"/>
              </a:rPr>
              <a:t>LINUX KERNEL</a:t>
            </a:r>
          </a:p>
          <a:p>
            <a:pPr marL="0" indent="0">
              <a:lnSpc>
                <a:spcPct val="80000"/>
              </a:lnSpc>
              <a:buNone/>
            </a:pP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đời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năm</a:t>
            </a:r>
            <a:r>
              <a:rPr lang="en-US" sz="2000" dirty="0" smtClean="0">
                <a:latin typeface="Times New Roman" pitchFamily="18" charset="0"/>
                <a:cs typeface="Times New Roman" pitchFamily="18" charset="0"/>
              </a:rPr>
              <a:t> 1991,bất </a:t>
            </a:r>
            <a:r>
              <a:rPr lang="en-US" sz="2000" dirty="0" err="1" smtClean="0">
                <a:latin typeface="Times New Roman" pitchFamily="18" charset="0"/>
                <a:cs typeface="Times New Roman" pitchFamily="18" charset="0"/>
              </a:rPr>
              <a:t>cứ</a:t>
            </a:r>
            <a:r>
              <a:rPr lang="en-US" sz="2000" dirty="0" smtClean="0">
                <a:latin typeface="Times New Roman" pitchFamily="18" charset="0"/>
                <a:cs typeface="Times New Roman" pitchFamily="18" charset="0"/>
              </a:rPr>
              <a:t> 1 </a:t>
            </a:r>
            <a:r>
              <a:rPr lang="en-US" sz="2000" dirty="0" err="1" smtClean="0">
                <a:latin typeface="Times New Roman" pitchFamily="18" charset="0"/>
                <a:cs typeface="Times New Roman" pitchFamily="18" charset="0"/>
              </a:rPr>
              <a:t>hệ</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điều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hành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nào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muốn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hoạt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động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thì</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phải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1 </a:t>
            </a:r>
            <a:r>
              <a:rPr lang="en-US" sz="2000" dirty="0" err="1" smtClean="0">
                <a:latin typeface="Times New Roman" pitchFamily="18" charset="0"/>
                <a:cs typeface="Times New Roman" pitchFamily="18" charset="0"/>
              </a:rPr>
              <a:t>nền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tảng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nhất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định.Và</a:t>
            </a:r>
            <a:r>
              <a:rPr lang="en-US" sz="2000" dirty="0" smtClean="0">
                <a:latin typeface="Times New Roman" pitchFamily="18" charset="0"/>
                <a:cs typeface="Times New Roman" pitchFamily="18" charset="0"/>
              </a:rPr>
              <a:t> Linux Kernel </a:t>
            </a:r>
            <a:r>
              <a:rPr lang="en-US" sz="2000" dirty="0" err="1" smtClean="0">
                <a:latin typeface="Times New Roman" pitchFamily="18" charset="0"/>
                <a:cs typeface="Times New Roman" pitchFamily="18" charset="0"/>
              </a:rPr>
              <a:t>chính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nền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tảng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Android </a:t>
            </a:r>
            <a:r>
              <a:rPr lang="en-US" sz="2000" dirty="0" err="1" smtClean="0">
                <a:latin typeface="Times New Roman" pitchFamily="18" charset="0"/>
                <a:cs typeface="Times New Roman" pitchFamily="18" charset="0"/>
              </a:rPr>
              <a:t>nhưng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chỉnh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sửa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tối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ưu</a:t>
            </a:r>
            <a:r>
              <a:rPr lang="en-US" sz="2000" dirty="0" smtClean="0">
                <a:latin typeface="Times New Roman" pitchFamily="18" charset="0"/>
                <a:cs typeface="Times New Roman" pitchFamily="18" charset="0"/>
              </a:rPr>
              <a:t>.</a:t>
            </a:r>
          </a:p>
          <a:p>
            <a:pPr marL="0" indent="0">
              <a:lnSpc>
                <a:spcPct val="80000"/>
              </a:lnSpc>
              <a:buNone/>
            </a:pPr>
            <a:r>
              <a:rPr lang="en-US" sz="2000" dirty="0" err="1" smtClean="0">
                <a:latin typeface="Times New Roman" pitchFamily="18" charset="0"/>
                <a:cs typeface="Times New Roman" pitchFamily="18" charset="0"/>
              </a:rPr>
              <a:t>Lý</a:t>
            </a:r>
            <a:r>
              <a:rPr lang="en-US" sz="2000" dirty="0" smtClean="0">
                <a:latin typeface="Times New Roman" pitchFamily="18" charset="0"/>
                <a:cs typeface="Times New Roman" pitchFamily="18" charset="0"/>
              </a:rPr>
              <a:t> do </a:t>
            </a:r>
            <a:r>
              <a:rPr lang="en-US" sz="2000" dirty="0" err="1" smtClean="0">
                <a:latin typeface="Times New Roman" pitchFamily="18" charset="0"/>
                <a:cs typeface="Times New Roman" pitchFamily="18" charset="0"/>
              </a:rPr>
              <a:t>để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chọn</a:t>
            </a:r>
            <a:r>
              <a:rPr lang="en-US" sz="2000" dirty="0" smtClean="0">
                <a:latin typeface="Times New Roman" pitchFamily="18" charset="0"/>
                <a:cs typeface="Times New Roman" pitchFamily="18" charset="0"/>
              </a:rPr>
              <a:t>  Linux Kernel</a:t>
            </a:r>
          </a:p>
          <a:p>
            <a:pPr>
              <a:buFont typeface="Arial" pitchFamily="34" charset="0"/>
              <a:buChar cha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vi-VN" sz="2000" dirty="0" smtClean="0">
                <a:latin typeface="Times New Roman" pitchFamily="18" charset="0"/>
                <a:cs typeface="Times New Roman" pitchFamily="18" charset="0"/>
              </a:rPr>
              <a:t> các driver để giao tiếp trực tiếp với phần cứng cho riêng từng mẫu di động. Muốn nhúng được android vào một mẫu di động mới, hãng phát triển sẽ phải viết lại toàn bộ hoặc một phần các driver trong kernel</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Hiện tại linux kernel phiên bản mới nhất cũng hỗ trợ khá nhiều các loại phần cứng.</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Nền tảng này đảm nhiệm </a:t>
            </a:r>
            <a:r>
              <a:rPr lang="en-US" sz="2000" dirty="0" err="1" smtClean="0">
                <a:latin typeface="Times New Roman" pitchFamily="18" charset="0"/>
                <a:cs typeface="Times New Roman" pitchFamily="18" charset="0"/>
              </a:rPr>
              <a:t>khá</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đầy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đủ</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các chức năng cơ bản</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(quản lý bộ nhớ, lập lịch, quản lý process, file system, ...)</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Linux kernel </a:t>
            </a:r>
            <a:r>
              <a:rPr lang="en-US" sz="2000" dirty="0" err="1" smtClean="0">
                <a:latin typeface="Times New Roman" pitchFamily="18" charset="0"/>
                <a:cs typeface="Times New Roman" pitchFamily="18" charset="0"/>
              </a:rPr>
              <a:t>đã</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chứng</a:t>
            </a:r>
            <a:r>
              <a:rPr lang="en-US" sz="2000" dirty="0" smtClean="0">
                <a:latin typeface="Times New Roman" pitchFamily="18" charset="0"/>
                <a:cs typeface="Times New Roman" pitchFamily="18" charset="0"/>
              </a:rPr>
              <a:t> minh qua </a:t>
            </a:r>
            <a:r>
              <a:rPr lang="en-US" sz="2000" dirty="0" err="1" smtClean="0">
                <a:latin typeface="Times New Roman" pitchFamily="18" charset="0"/>
                <a:cs typeface="Times New Roman" pitchFamily="18" charset="0"/>
              </a:rPr>
              <a:t>thời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gian</a:t>
            </a:r>
            <a:r>
              <a:rPr lang="en-US" sz="2000" dirty="0" smtClean="0">
                <a:latin typeface="Times New Roman" pitchFamily="18" charset="0"/>
                <a:cs typeface="Times New Roman" pitchFamily="18" charset="0"/>
              </a:rPr>
              <a:t>.</a:t>
            </a:r>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19</a:t>
            </a:fld>
            <a:endParaRPr lang="en-US"/>
          </a:p>
        </p:txBody>
      </p:sp>
    </p:spTree>
    <p:extLst>
      <p:ext uri="{BB962C8B-B14F-4D97-AF65-F5344CB8AC3E}">
        <p14:creationId xmlns:p14="http://schemas.microsoft.com/office/powerpoint/2010/main" val="175655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r>
              <a:rPr lang="en-US" smtClean="0"/>
              <a:t>Lịch sử phát triển</a:t>
            </a:r>
          </a:p>
          <a:p>
            <a:r>
              <a:rPr lang="en-US" smtClean="0"/>
              <a:t>Các khái niệm cơ bản</a:t>
            </a:r>
          </a:p>
          <a:p>
            <a:r>
              <a:rPr lang="en-US" smtClean="0"/>
              <a:t>Đặc tính của Android</a:t>
            </a:r>
          </a:p>
          <a:p>
            <a:r>
              <a:rPr lang="en-US" smtClean="0"/>
              <a:t>Thành phần giao diện trong Android</a:t>
            </a:r>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vi-VN" smtClean="0"/>
              <a:t>SE114 - Nhập môn ứng dụng di động</a:t>
            </a:r>
            <a:endParaRPr lang="vi-VN"/>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2</a:t>
            </a:fld>
            <a:endParaRPr lang="en-US"/>
          </a:p>
        </p:txBody>
      </p:sp>
    </p:spTree>
    <p:extLst>
      <p:ext uri="{BB962C8B-B14F-4D97-AF65-F5344CB8AC3E}">
        <p14:creationId xmlns:p14="http://schemas.microsoft.com/office/powerpoint/2010/main" val="4242999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nền tảng Android</a:t>
            </a:r>
            <a:endParaRPr lang="en-US"/>
          </a:p>
        </p:txBody>
      </p:sp>
      <p:sp>
        <p:nvSpPr>
          <p:cNvPr id="3" name="Content Placeholder 2"/>
          <p:cNvSpPr>
            <a:spLocks noGrp="1"/>
          </p:cNvSpPr>
          <p:nvPr>
            <p:ph idx="1"/>
          </p:nvPr>
        </p:nvSpPr>
        <p:spPr>
          <a:xfrm>
            <a:off x="609599" y="1600200"/>
            <a:ext cx="6347714" cy="4441163"/>
          </a:xfrm>
        </p:spPr>
        <p:txBody>
          <a:bodyPr>
            <a:normAutofit fontScale="92500" lnSpcReduction="10000"/>
          </a:bodyPr>
          <a:lstStyle/>
          <a:p>
            <a:pPr>
              <a:lnSpc>
                <a:spcPct val="80000"/>
              </a:lnSpc>
            </a:pPr>
            <a:r>
              <a:rPr lang="en-US" sz="2400" dirty="0" smtClean="0">
                <a:latin typeface="Arial" pitchFamily="34" charset="0"/>
                <a:cs typeface="Arial" pitchFamily="34" charset="0"/>
              </a:rPr>
              <a:t>Libraries </a:t>
            </a:r>
            <a:endParaRPr lang="en-US" sz="2400" dirty="0" smtClean="0"/>
          </a:p>
          <a:p>
            <a:pPr marL="0" indent="0">
              <a:lnSpc>
                <a:spcPct val="80000"/>
              </a:lnSpc>
              <a:buNone/>
            </a:pPr>
            <a:r>
              <a:rPr lang="en-US" sz="1800" dirty="0" smtClean="0">
                <a:latin typeface="Times New Roman" pitchFamily="18" charset="0"/>
                <a:cs typeface="Times New Roman" pitchFamily="18" charset="0"/>
              </a:rPr>
              <a:t>Library </a:t>
            </a:r>
            <a:r>
              <a:rPr lang="en-US" sz="1800" dirty="0" err="1" smtClean="0">
                <a:latin typeface="Times New Roman" pitchFamily="18" charset="0"/>
                <a:cs typeface="Times New Roman" pitchFamily="18" charset="0"/>
              </a:rPr>
              <a:t>được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bằng</a:t>
            </a:r>
            <a:r>
              <a:rPr lang="en-US" sz="1800" dirty="0" smtClean="0">
                <a:latin typeface="Times New Roman" pitchFamily="18" charset="0"/>
                <a:cs typeface="Times New Roman" pitchFamily="18" charset="0"/>
              </a:rPr>
              <a:t> C </a:t>
            </a:r>
            <a:r>
              <a:rPr lang="en-US" sz="1800" dirty="0" err="1" smtClean="0">
                <a:latin typeface="Times New Roman" pitchFamily="18" charset="0"/>
                <a:cs typeface="Times New Roman" pitchFamily="18" charset="0"/>
              </a:rPr>
              <a:t>và</a:t>
            </a:r>
            <a:r>
              <a:rPr lang="en-US" sz="1800" dirty="0" smtClean="0">
                <a:latin typeface="Times New Roman" pitchFamily="18" charset="0"/>
                <a:cs typeface="Times New Roman" pitchFamily="18" charset="0"/>
              </a:rPr>
              <a:t> C++.</a:t>
            </a:r>
            <a:r>
              <a:rPr lang="en-US" sz="1800" dirty="0" err="1" smtClean="0">
                <a:latin typeface="Times New Roman" pitchFamily="18" charset="0"/>
                <a:cs typeface="Times New Roman" pitchFamily="18" charset="0"/>
              </a:rPr>
              <a:t>Đó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là</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chứa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sức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mạnh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cốt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lỗi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của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nền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tảng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Android.Nó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cung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cấp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hàm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ứng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dụng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thực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hiện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thuật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toán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phức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tạp.Android</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9 </a:t>
            </a:r>
            <a:r>
              <a:rPr lang="en-US" sz="1800" dirty="0" err="1" smtClean="0">
                <a:latin typeface="Times New Roman" pitchFamily="18" charset="0"/>
                <a:cs typeface="Times New Roman" pitchFamily="18" charset="0"/>
              </a:rPr>
              <a:t>nhóm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thư</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viện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chính</a:t>
            </a:r>
            <a:endParaRPr lang="en-US" sz="1800" dirty="0" smtClean="0">
              <a:latin typeface="Times New Roman" pitchFamily="18" charset="0"/>
              <a:cs typeface="Times New Roman" pitchFamily="18" charset="0"/>
            </a:endParaRPr>
          </a:p>
          <a:p>
            <a:pPr lvl="0">
              <a:buFont typeface="Wingdings" pitchFamily="2" charset="2"/>
              <a:buChar char="§"/>
            </a:pPr>
            <a:r>
              <a:rPr lang="vi-VN" sz="1800" b="1" dirty="0" smtClean="0">
                <a:latin typeface="Times New Roman" pitchFamily="18" charset="0"/>
                <a:cs typeface="Times New Roman" pitchFamily="18" charset="0"/>
              </a:rPr>
              <a:t>Surface Manager</a:t>
            </a:r>
            <a:r>
              <a:rPr lang="en-US" sz="1800" b="1" dirty="0" smtClean="0">
                <a:latin typeface="Times New Roman" pitchFamily="18" charset="0"/>
                <a:cs typeface="Times New Roman" pitchFamily="18" charset="0"/>
              </a:rPr>
              <a:t> </a:t>
            </a:r>
            <a:r>
              <a:rPr lang="vi-VN"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chịu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trách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nhiệm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tạo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cửa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sổ</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khác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nhau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của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từng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ứng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dụng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vào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thời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điểm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khác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nhau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trên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màn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hình</a:t>
            </a:r>
            <a:endParaRPr lang="en-US" sz="1800" dirty="0" smtClean="0">
              <a:latin typeface="Times New Roman" pitchFamily="18" charset="0"/>
              <a:cs typeface="Times New Roman" pitchFamily="18" charset="0"/>
            </a:endParaRPr>
          </a:p>
          <a:p>
            <a:pPr lvl="0">
              <a:buFont typeface="Wingdings" pitchFamily="2" charset="2"/>
              <a:buChar char="§"/>
            </a:pPr>
            <a:r>
              <a:rPr lang="vi-VN" sz="1800" b="1" dirty="0" smtClean="0">
                <a:latin typeface="Times New Roman" pitchFamily="18" charset="0"/>
                <a:cs typeface="Times New Roman" pitchFamily="18" charset="0"/>
              </a:rPr>
              <a:t>OpenGL | ES</a:t>
            </a:r>
            <a:r>
              <a:rPr lang="en-US" sz="1800" b="1" dirty="0" smtClean="0">
                <a:latin typeface="Times New Roman" pitchFamily="18" charset="0"/>
                <a:cs typeface="Times New Roman" pitchFamily="18" charset="0"/>
              </a:rPr>
              <a:t>/ </a:t>
            </a:r>
            <a:r>
              <a:rPr lang="vi-VN" sz="1800" b="1" dirty="0" smtClean="0">
                <a:latin typeface="Times New Roman" pitchFamily="18" charset="0"/>
                <a:cs typeface="Times New Roman" pitchFamily="18" charset="0"/>
              </a:rPr>
              <a:t>SGL </a:t>
            </a:r>
            <a:r>
              <a:rPr lang="vi-VN"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phần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cốt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lõi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của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đồ</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họa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gồm</a:t>
            </a:r>
            <a:r>
              <a:rPr lang="en-US" sz="1800" dirty="0" smtClean="0">
                <a:latin typeface="Times New Roman" pitchFamily="18" charset="0"/>
                <a:cs typeface="Times New Roman" pitchFamily="18" charset="0"/>
              </a:rPr>
              <a:t> </a:t>
            </a:r>
            <a:r>
              <a:rPr lang="vi-VN" sz="1800" dirty="0" smtClean="0">
                <a:latin typeface="Times New Roman" pitchFamily="18" charset="0"/>
                <a:cs typeface="Times New Roman" pitchFamily="18" charset="0"/>
              </a:rPr>
              <a:t>3D</a:t>
            </a:r>
            <a:r>
              <a:rPr lang="en-US" sz="1800" dirty="0" smtClean="0">
                <a:latin typeface="Times New Roman" pitchFamily="18" charset="0"/>
                <a:cs typeface="Times New Roman" pitchFamily="18" charset="0"/>
              </a:rPr>
              <a:t>/2D.Có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hợp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đồ</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họa</a:t>
            </a:r>
            <a:r>
              <a:rPr lang="en-US" sz="1800" dirty="0" smtClean="0">
                <a:latin typeface="Times New Roman" pitchFamily="18" charset="0"/>
                <a:cs typeface="Times New Roman" pitchFamily="18" charset="0"/>
              </a:rPr>
              <a:t> 2D </a:t>
            </a:r>
            <a:r>
              <a:rPr lang="en-US" sz="1800" dirty="0" err="1" smtClean="0">
                <a:latin typeface="Times New Roman" pitchFamily="18" charset="0"/>
                <a:cs typeface="Times New Roman" pitchFamily="18" charset="0"/>
              </a:rPr>
              <a:t>và</a:t>
            </a:r>
            <a:r>
              <a:rPr lang="en-US" sz="1800" dirty="0" smtClean="0">
                <a:latin typeface="Times New Roman" pitchFamily="18" charset="0"/>
                <a:cs typeface="Times New Roman" pitchFamily="18" charset="0"/>
              </a:rPr>
              <a:t> 3D </a:t>
            </a:r>
            <a:r>
              <a:rPr lang="en-US" sz="1800" dirty="0" err="1" smtClean="0">
                <a:latin typeface="Times New Roman" pitchFamily="18" charset="0"/>
                <a:cs typeface="Times New Roman" pitchFamily="18" charset="0"/>
              </a:rPr>
              <a:t>trong</a:t>
            </a:r>
            <a:r>
              <a:rPr lang="en-US" sz="1800" dirty="0" smtClean="0">
                <a:latin typeface="Times New Roman" pitchFamily="18" charset="0"/>
                <a:cs typeface="Times New Roman" pitchFamily="18" charset="0"/>
              </a:rPr>
              <a:t> 1 </a:t>
            </a:r>
            <a:r>
              <a:rPr lang="en-US" sz="1800" dirty="0" err="1" smtClean="0">
                <a:latin typeface="Times New Roman" pitchFamily="18" charset="0"/>
                <a:cs typeface="Times New Roman" pitchFamily="18" charset="0"/>
              </a:rPr>
              <a:t>ứng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dụng</a:t>
            </a:r>
            <a:r>
              <a:rPr lang="en-US" sz="1800" dirty="0" smtClean="0">
                <a:latin typeface="Times New Roman" pitchFamily="18" charset="0"/>
                <a:cs typeface="Times New Roman" pitchFamily="18" charset="0"/>
              </a:rPr>
              <a:t>.</a:t>
            </a:r>
          </a:p>
          <a:p>
            <a:pPr lvl="0">
              <a:buFont typeface="Wingdings" pitchFamily="2" charset="2"/>
              <a:buChar char="§"/>
            </a:pPr>
            <a:r>
              <a:rPr lang="vi-VN" sz="1800" b="1" dirty="0" smtClean="0">
                <a:latin typeface="Times New Roman" pitchFamily="18" charset="0"/>
                <a:cs typeface="Times New Roman" pitchFamily="18" charset="0"/>
              </a:rPr>
              <a:t>Media Framework</a:t>
            </a:r>
            <a:r>
              <a:rPr lang="vi-VN"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được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cung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cấp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bởi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PacketVideo</a:t>
            </a:r>
            <a:r>
              <a:rPr lang="vi-VN" sz="1800" dirty="0" smtClean="0">
                <a:latin typeface="Times New Roman" pitchFamily="18" charset="0"/>
                <a:cs typeface="Times New Roman" pitchFamily="18" charset="0"/>
              </a:rPr>
              <a:t> thư viện hỗ trợ giải mã và ghi âm các chuẩn âm thanh, hình ảnh, video phổ biến (MPEG4, H.264, MP3, AAC, AMR, JPG, and PNG)</a:t>
            </a:r>
            <a:r>
              <a:rPr lang="en-US" sz="1800" dirty="0" smtClean="0">
                <a:latin typeface="Times New Roman" pitchFamily="18" charset="0"/>
                <a:cs typeface="Times New Roman" pitchFamily="18" charset="0"/>
              </a:rPr>
              <a:t>.</a:t>
            </a:r>
          </a:p>
          <a:p>
            <a:pPr lvl="0">
              <a:buFont typeface="Wingdings" pitchFamily="2" charset="2"/>
              <a:buChar char="§"/>
            </a:pPr>
            <a:r>
              <a:rPr lang="vi-VN" sz="1800" b="1" dirty="0" smtClean="0">
                <a:latin typeface="Times New Roman" pitchFamily="18" charset="0"/>
                <a:cs typeface="Times New Roman" pitchFamily="18" charset="0"/>
              </a:rPr>
              <a:t>SQLite</a:t>
            </a:r>
            <a:r>
              <a:rPr lang="vi-VN"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đây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là</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cốt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lõi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hầu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của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dữ</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liệu</a:t>
            </a:r>
            <a:r>
              <a:rPr lang="vi-VN" sz="1800" dirty="0" smtClean="0">
                <a:latin typeface="Times New Roman" pitchFamily="18" charset="0"/>
                <a:cs typeface="Times New Roman" pitchFamily="18" charset="0"/>
              </a:rPr>
              <a:t> lưu trữ.</a:t>
            </a:r>
            <a:endParaRPr lang="en-US" sz="1800" dirty="0" smtClean="0">
              <a:latin typeface="Times New Roman" pitchFamily="18" charset="0"/>
              <a:cs typeface="Times New Roman" pitchFamily="18" charset="0"/>
            </a:endParaRPr>
          </a:p>
          <a:p>
            <a:pPr lvl="0">
              <a:buFont typeface="Wingdings" pitchFamily="2" charset="2"/>
              <a:buChar char="§"/>
            </a:pPr>
            <a:r>
              <a:rPr lang="vi-VN" sz="1800" b="1" dirty="0" smtClean="0">
                <a:latin typeface="Times New Roman" pitchFamily="18" charset="0"/>
                <a:cs typeface="Times New Roman" pitchFamily="18" charset="0"/>
              </a:rPr>
              <a:t>FreeType</a:t>
            </a:r>
            <a:r>
              <a:rPr lang="vi-VN" sz="1800" dirty="0" smtClean="0">
                <a:latin typeface="Times New Roman" pitchFamily="18" charset="0"/>
                <a:cs typeface="Times New Roman" pitchFamily="18" charset="0"/>
              </a:rPr>
              <a:t>: thư viện giải mã và hiển thị các font chữ.</a:t>
            </a:r>
            <a:endParaRPr lang="en-US" sz="1800" dirty="0" smtClean="0">
              <a:latin typeface="Times New Roman" pitchFamily="18" charset="0"/>
              <a:cs typeface="Times New Roman" pitchFamily="18" charset="0"/>
            </a:endParaRPr>
          </a:p>
          <a:p>
            <a:pPr>
              <a:buFont typeface="Wingdings" pitchFamily="2" charset="2"/>
              <a:buChar char="§"/>
            </a:pPr>
            <a:r>
              <a:rPr lang="en-US" sz="1800" b="1" dirty="0" smtClean="0">
                <a:latin typeface="Times New Roman" pitchFamily="18" charset="0"/>
                <a:cs typeface="Times New Roman" pitchFamily="18" charset="0"/>
              </a:rPr>
              <a:t>L</a:t>
            </a:r>
            <a:r>
              <a:rPr lang="vi-VN" sz="1800" b="1" dirty="0" smtClean="0">
                <a:latin typeface="Times New Roman" pitchFamily="18" charset="0"/>
                <a:cs typeface="Times New Roman" pitchFamily="18" charset="0"/>
              </a:rPr>
              <a:t>ibc</a:t>
            </a:r>
            <a:r>
              <a:rPr lang="vi-VN" sz="1800" dirty="0" smtClean="0">
                <a:latin typeface="Times New Roman" pitchFamily="18" charset="0"/>
                <a:cs typeface="Times New Roman" pitchFamily="18" charset="0"/>
              </a:rPr>
              <a:t>: thư viện biên dịch mã nguồn các chương trình viết bằng ngôn ngữ C.</a:t>
            </a:r>
            <a:r>
              <a:rPr lang="vi-VN"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nSpc>
                <a:spcPct val="80000"/>
              </a:lnSpc>
              <a:buFont typeface="Wingdings" pitchFamily="2" charset="2"/>
              <a:buChar char="§"/>
            </a:pPr>
            <a:endParaRPr lang="en-US" sz="1800" dirty="0" smtClean="0">
              <a:solidFill>
                <a:schemeClr val="bg2">
                  <a:lumMod val="10000"/>
                </a:schemeClr>
              </a:solidFill>
              <a:latin typeface="Times New Roman" pitchFamily="18" charset="0"/>
              <a:cs typeface="Times New Roman" pitchFamily="18" charset="0"/>
            </a:endParaRPr>
          </a:p>
          <a:p>
            <a:pPr marL="0" indent="0">
              <a:lnSpc>
                <a:spcPct val="80000"/>
              </a:lnSpc>
              <a:buNone/>
            </a:pPr>
            <a:endParaRPr lang="en-US" sz="1800" dirty="0" smtClean="0">
              <a:solidFill>
                <a:schemeClr val="bg2">
                  <a:lumMod val="10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20</a:t>
            </a:fld>
            <a:endParaRPr lang="en-US"/>
          </a:p>
        </p:txBody>
      </p:sp>
    </p:spTree>
    <p:extLst>
      <p:ext uri="{BB962C8B-B14F-4D97-AF65-F5344CB8AC3E}">
        <p14:creationId xmlns:p14="http://schemas.microsoft.com/office/powerpoint/2010/main" val="1893374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nền tảng Android</a:t>
            </a:r>
            <a:endParaRPr lang="en-US"/>
          </a:p>
        </p:txBody>
      </p:sp>
      <p:sp>
        <p:nvSpPr>
          <p:cNvPr id="3" name="Content Placeholder 2"/>
          <p:cNvSpPr>
            <a:spLocks noGrp="1"/>
          </p:cNvSpPr>
          <p:nvPr>
            <p:ph idx="1"/>
          </p:nvPr>
        </p:nvSpPr>
        <p:spPr>
          <a:xfrm>
            <a:off x="609599" y="1752600"/>
            <a:ext cx="6347714" cy="4288763"/>
          </a:xfrm>
        </p:spPr>
        <p:txBody>
          <a:bodyPr/>
          <a:lstStyle/>
          <a:p>
            <a:pPr lvl="0">
              <a:buFont typeface="Wingdings" pitchFamily="2" charset="2"/>
              <a:buChar char="§"/>
            </a:pPr>
            <a:r>
              <a:rPr lang="vi-VN" sz="1800" b="1" dirty="0" smtClean="0">
                <a:latin typeface="Times New Roman" pitchFamily="18" charset="0"/>
                <a:cs typeface="Times New Roman" pitchFamily="18" charset="0"/>
              </a:rPr>
              <a:t>Webkit</a:t>
            </a:r>
            <a:r>
              <a:rPr lang="vi-VN"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là</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công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cụ</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trình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duyệt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mở</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trong</a:t>
            </a:r>
            <a:r>
              <a:rPr lang="en-US" sz="1800" dirty="0" smtClean="0">
                <a:latin typeface="Times New Roman" pitchFamily="18" charset="0"/>
                <a:cs typeface="Times New Roman" pitchFamily="18" charset="0"/>
              </a:rPr>
              <a:t> Android </a:t>
            </a:r>
            <a:r>
              <a:rPr lang="en-US" sz="1800" dirty="0" err="1" smtClean="0">
                <a:latin typeface="Times New Roman" pitchFamily="18" charset="0"/>
                <a:cs typeface="Times New Roman" pitchFamily="18" charset="0"/>
              </a:rPr>
              <a:t>và</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cũng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được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sử</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dụng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trong</a:t>
            </a:r>
            <a:r>
              <a:rPr lang="en-US" sz="1800" dirty="0" smtClean="0">
                <a:latin typeface="Times New Roman" pitchFamily="18" charset="0"/>
                <a:cs typeface="Times New Roman" pitchFamily="18" charset="0"/>
              </a:rPr>
              <a:t> Safari (Mac OS).</a:t>
            </a:r>
            <a:r>
              <a:rPr lang="en-US" sz="1800" dirty="0" err="1" smtClean="0">
                <a:latin typeface="Times New Roman" pitchFamily="18" charset="0"/>
                <a:cs typeface="Times New Roman" pitchFamily="18" charset="0"/>
              </a:rPr>
              <a:t>Chúng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được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kĩ</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sư</a:t>
            </a:r>
            <a:r>
              <a:rPr lang="en-US" sz="1800" dirty="0" smtClean="0">
                <a:latin typeface="Times New Roman" pitchFamily="18" charset="0"/>
                <a:cs typeface="Times New Roman" pitchFamily="18" charset="0"/>
              </a:rPr>
              <a:t> Google </a:t>
            </a:r>
            <a:r>
              <a:rPr lang="en-US" sz="1800" dirty="0" err="1" smtClean="0">
                <a:latin typeface="Times New Roman" pitchFamily="18" charset="0"/>
                <a:cs typeface="Times New Roman" pitchFamily="18" charset="0"/>
              </a:rPr>
              <a:t>chỉnh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sửa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phù</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hợp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với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bị</a:t>
            </a:r>
            <a:r>
              <a:rPr lang="en-US" sz="1800" dirty="0" smtClean="0">
                <a:latin typeface="Times New Roman" pitchFamily="18" charset="0"/>
                <a:cs typeface="Times New Roman" pitchFamily="18" charset="0"/>
              </a:rPr>
              <a:t> di </a:t>
            </a:r>
            <a:r>
              <a:rPr lang="en-US" sz="1800" dirty="0" err="1" smtClean="0">
                <a:latin typeface="Times New Roman" pitchFamily="18" charset="0"/>
                <a:cs typeface="Times New Roman" pitchFamily="18" charset="0"/>
              </a:rPr>
              <a:t>động</a:t>
            </a:r>
            <a:r>
              <a:rPr lang="en-US" sz="1800" dirty="0" smtClean="0">
                <a:latin typeface="Times New Roman" pitchFamily="18" charset="0"/>
                <a:cs typeface="Times New Roman" pitchFamily="18" charset="0"/>
              </a:rPr>
              <a:t>.</a:t>
            </a:r>
          </a:p>
          <a:p>
            <a:pPr lvl="0">
              <a:buFont typeface="Wingdings" pitchFamily="2" charset="2"/>
              <a:buChar char="§"/>
            </a:pPr>
            <a:r>
              <a:rPr lang="vi-VN" sz="1800" b="1" dirty="0" smtClean="0">
                <a:latin typeface="Times New Roman" pitchFamily="18" charset="0"/>
                <a:cs typeface="Times New Roman" pitchFamily="18" charset="0"/>
              </a:rPr>
              <a:t>SSL</a:t>
            </a:r>
            <a:r>
              <a:rPr lang="vi-VN" sz="1800" dirty="0" smtClean="0">
                <a:latin typeface="Times New Roman" pitchFamily="18" charset="0"/>
                <a:cs typeface="Times New Roman" pitchFamily="18" charset="0"/>
              </a:rPr>
              <a:t>: thư viện hỗ trợ kết nối tới máy chủ qua giao thức SSL (giao thức kết nối có mã hõa và bảo mật)</a:t>
            </a:r>
            <a:endParaRPr lang="en-US" sz="1800" dirty="0" smtClean="0">
              <a:latin typeface="Times New Roman" pitchFamily="18" charset="0"/>
              <a:cs typeface="Times New Roman" pitchFamily="18" charset="0"/>
            </a:endParaRPr>
          </a:p>
          <a:p>
            <a:pPr lvl="0">
              <a:buFont typeface="Wingdings" pitchFamily="2" charset="2"/>
              <a:buChar char="§"/>
            </a:pPr>
            <a:r>
              <a:rPr lang="vi-VN" sz="1800" b="1" dirty="0" smtClean="0">
                <a:latin typeface="Times New Roman" pitchFamily="18" charset="0"/>
                <a:cs typeface="Times New Roman" pitchFamily="18" charset="0"/>
              </a:rPr>
              <a:t>SGL</a:t>
            </a:r>
            <a:r>
              <a:rPr lang="vi-VN" sz="1800" dirty="0" smtClean="0">
                <a:latin typeface="Times New Roman" pitchFamily="18" charset="0"/>
                <a:cs typeface="Times New Roman" pitchFamily="18" charset="0"/>
              </a:rPr>
              <a:t> là viết tắt của "Thư viện đồ họa Khả năng mở rộng" và các hệ thống đồ họa</a:t>
            </a:r>
            <a:r>
              <a:rPr lang="en-US" sz="1800" dirty="0" smtClean="0">
                <a:latin typeface="Times New Roman" pitchFamily="18" charset="0"/>
                <a:cs typeface="Times New Roman" pitchFamily="18" charset="0"/>
              </a:rPr>
              <a:t> </a:t>
            </a:r>
            <a:r>
              <a:rPr lang="vi-VN" sz="1800" dirty="0" smtClean="0">
                <a:latin typeface="Times New Roman" pitchFamily="18" charset="0"/>
                <a:cs typeface="Times New Roman" pitchFamily="18" charset="0"/>
              </a:rPr>
              <a:t>được sử dụng Android. SGL là các thư viện đồ họa ở mức độ thấp thực hiện</a:t>
            </a:r>
            <a:r>
              <a:rPr lang="en-US" sz="1800" dirty="0" smtClean="0">
                <a:latin typeface="Times New Roman" pitchFamily="18" charset="0"/>
                <a:cs typeface="Times New Roman" pitchFamily="18" charset="0"/>
              </a:rPr>
              <a:t> </a:t>
            </a:r>
            <a:r>
              <a:rPr lang="vi-VN" sz="1800" dirty="0" smtClean="0">
                <a:latin typeface="Times New Roman" pitchFamily="18" charset="0"/>
                <a:cs typeface="Times New Roman" pitchFamily="18" charset="0"/>
              </a:rPr>
              <a:t>bản địa mã xử lý dựng hình. Nó hoạt động song song với các</a:t>
            </a:r>
            <a:r>
              <a:rPr lang="en-US" sz="1800" dirty="0" smtClean="0">
                <a:latin typeface="Times New Roman" pitchFamily="18" charset="0"/>
                <a:cs typeface="Times New Roman" pitchFamily="18" charset="0"/>
              </a:rPr>
              <a:t> </a:t>
            </a:r>
            <a:r>
              <a:rPr lang="vi-VN" sz="1800" dirty="0" smtClean="0">
                <a:latin typeface="Times New Roman" pitchFamily="18" charset="0"/>
                <a:cs typeface="Times New Roman" pitchFamily="18" charset="0"/>
              </a:rPr>
              <a:t>lớp cao cấp của khuôn khổ này (đặc biệt là WindowManager</a:t>
            </a:r>
            <a:r>
              <a:rPr lang="en-US" sz="1800" dirty="0" smtClean="0">
                <a:latin typeface="Times New Roman" pitchFamily="18" charset="0"/>
                <a:cs typeface="Times New Roman" pitchFamily="18" charset="0"/>
              </a:rPr>
              <a:t> </a:t>
            </a:r>
            <a:r>
              <a:rPr lang="vi-VN" sz="1800" dirty="0" smtClean="0">
                <a:latin typeface="Times New Roman" pitchFamily="18" charset="0"/>
                <a:cs typeface="Times New Roman" pitchFamily="18" charset="0"/>
              </a:rPr>
              <a:t>SurfaceManager) để thực hiện đồ</a:t>
            </a:r>
            <a:r>
              <a:rPr lang="en-US" sz="1800" dirty="0" smtClean="0">
                <a:latin typeface="Times New Roman" pitchFamily="18" charset="0"/>
                <a:cs typeface="Times New Roman" pitchFamily="18" charset="0"/>
              </a:rPr>
              <a:t> </a:t>
            </a:r>
            <a:r>
              <a:rPr lang="vi-VN" sz="1800" dirty="0" smtClean="0">
                <a:latin typeface="Times New Roman" pitchFamily="18" charset="0"/>
                <a:cs typeface="Times New Roman" pitchFamily="18" charset="0"/>
              </a:rPr>
              <a:t>họa </a:t>
            </a:r>
            <a:r>
              <a:rPr lang="en-US" sz="1800" dirty="0" smtClean="0">
                <a:latin typeface="Times New Roman" pitchFamily="18" charset="0"/>
                <a:cs typeface="Times New Roman" pitchFamily="18" charset="0"/>
              </a:rPr>
              <a:t>Android</a:t>
            </a:r>
          </a:p>
          <a:p>
            <a:pPr marL="0" indent="0">
              <a:lnSpc>
                <a:spcPct val="80000"/>
              </a:lnSpc>
              <a:buNone/>
            </a:pPr>
            <a:endParaRPr lang="en-US" sz="1800" dirty="0" smtClean="0">
              <a:solidFill>
                <a:schemeClr val="bg2">
                  <a:lumMod val="10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21</a:t>
            </a:fld>
            <a:endParaRPr lang="en-US"/>
          </a:p>
        </p:txBody>
      </p:sp>
    </p:spTree>
    <p:extLst>
      <p:ext uri="{BB962C8B-B14F-4D97-AF65-F5344CB8AC3E}">
        <p14:creationId xmlns:p14="http://schemas.microsoft.com/office/powerpoint/2010/main" val="1715119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nền tảng Android</a:t>
            </a:r>
            <a:endParaRPr lang="en-US"/>
          </a:p>
        </p:txBody>
      </p:sp>
      <p:sp>
        <p:nvSpPr>
          <p:cNvPr id="3" name="Content Placeholder 2"/>
          <p:cNvSpPr>
            <a:spLocks noGrp="1"/>
          </p:cNvSpPr>
          <p:nvPr>
            <p:ph idx="1"/>
          </p:nvPr>
        </p:nvSpPr>
        <p:spPr/>
        <p:txBody>
          <a:bodyPr/>
          <a:lstStyle/>
          <a:p>
            <a:pPr marL="0" indent="0">
              <a:lnSpc>
                <a:spcPct val="80000"/>
              </a:lnSpc>
              <a:buNone/>
            </a:pPr>
            <a:r>
              <a:rPr lang="en-US" sz="1800" smtClean="0">
                <a:latin typeface="Times New Roman" pitchFamily="18" charset="0"/>
                <a:cs typeface="Times New Roman" pitchFamily="18" charset="0"/>
              </a:rPr>
              <a:t>ANDROID RUNTIME</a:t>
            </a:r>
          </a:p>
          <a:p>
            <a:pPr>
              <a:buFont typeface="Wingdings" pitchFamily="2" charset="2"/>
              <a:buChar char="§"/>
            </a:pPr>
            <a:r>
              <a:rPr lang="en-US" sz="1800" smtClean="0">
                <a:latin typeface="Times New Roman" pitchFamily="18" charset="0"/>
                <a:cs typeface="Times New Roman" pitchFamily="18" charset="0"/>
              </a:rPr>
              <a:t>Máy ảo Dalvik được thiết kế đặc biệt cho Android nơi mà môi trường nhúng có nhiều hạn chế về pin,bộ nhớ và CPU. Máy ảo Dalvik tối ưu hóa các thiết bị phần cứng.</a:t>
            </a:r>
          </a:p>
          <a:p>
            <a:pPr>
              <a:buFont typeface="Wingdings" pitchFamily="2" charset="2"/>
              <a:buChar char="§"/>
            </a:pPr>
            <a:r>
              <a:rPr lang="en-US" sz="1800" smtClean="0">
                <a:latin typeface="Times New Roman" pitchFamily="18" charset="0"/>
                <a:cs typeface="Times New Roman" pitchFamily="18" charset="0"/>
              </a:rPr>
              <a:t>C</a:t>
            </a:r>
            <a:r>
              <a:rPr lang="vi-VN" sz="1800" smtClean="0">
                <a:latin typeface="Times New Roman" pitchFamily="18" charset="0"/>
                <a:cs typeface="Times New Roman" pitchFamily="18" charset="0"/>
              </a:rPr>
              <a:t>ore libraries </a:t>
            </a:r>
            <a:r>
              <a:rPr lang="en-US" sz="1800" smtClean="0">
                <a:latin typeface="Times New Roman" pitchFamily="18" charset="0"/>
                <a:cs typeface="Times New Roman" pitchFamily="18" charset="0"/>
              </a:rPr>
              <a:t>bao gồm các tiện tích và công cụ được xây dựng bằng ngôn ngữ Java</a:t>
            </a:r>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22</a:t>
            </a:fld>
            <a:endParaRPr lang="en-US"/>
          </a:p>
        </p:txBody>
      </p:sp>
    </p:spTree>
    <p:extLst>
      <p:ext uri="{BB962C8B-B14F-4D97-AF65-F5344CB8AC3E}">
        <p14:creationId xmlns:p14="http://schemas.microsoft.com/office/powerpoint/2010/main" val="420102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nền tảng Android</a:t>
            </a:r>
            <a:endParaRPr lang="en-US"/>
          </a:p>
        </p:txBody>
      </p:sp>
      <p:sp>
        <p:nvSpPr>
          <p:cNvPr id="3" name="Content Placeholder 2"/>
          <p:cNvSpPr>
            <a:spLocks noGrp="1"/>
          </p:cNvSpPr>
          <p:nvPr>
            <p:ph idx="1"/>
          </p:nvPr>
        </p:nvSpPr>
        <p:spPr>
          <a:xfrm>
            <a:off x="609599" y="1676400"/>
            <a:ext cx="6347714" cy="4364963"/>
          </a:xfrm>
        </p:spPr>
        <p:txBody>
          <a:bodyPr>
            <a:normAutofit fontScale="85000" lnSpcReduction="20000"/>
          </a:bodyPr>
          <a:lstStyle/>
          <a:p>
            <a:pPr marL="0" indent="0">
              <a:buNone/>
            </a:pPr>
            <a:r>
              <a:rPr lang="en-US" dirty="0" smtClean="0">
                <a:latin typeface="Times New Roman" pitchFamily="18" charset="0"/>
                <a:cs typeface="Times New Roman" pitchFamily="18" charset="0"/>
              </a:rPr>
              <a:t>APPLICATION  FRAMEWORK</a:t>
            </a:r>
          </a:p>
          <a:p>
            <a:pPr>
              <a:buFont typeface="Wingdings" pitchFamily="2" charset="2"/>
              <a:buChar char="§"/>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Application framework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bởi</a:t>
            </a:r>
            <a:r>
              <a:rPr lang="en-US" dirty="0" smtClean="0">
                <a:latin typeface="Times New Roman" pitchFamily="18" charset="0"/>
                <a:cs typeface="Times New Roman" pitchFamily="18" charset="0"/>
              </a:rPr>
              <a:t> Google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ngôn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ngữ</a:t>
            </a:r>
            <a:r>
              <a:rPr lang="en-US" dirty="0" smtClean="0">
                <a:latin typeface="Times New Roman" pitchFamily="18" charset="0"/>
                <a:cs typeface="Times New Roman" pitchFamily="18" charset="0"/>
              </a:rPr>
              <a:t> Java. C</a:t>
            </a:r>
            <a:r>
              <a:rPr lang="vi-VN" dirty="0" smtClean="0">
                <a:latin typeface="Times New Roman" pitchFamily="18" charset="0"/>
                <a:cs typeface="Times New Roman" pitchFamily="18" charset="0"/>
              </a:rPr>
              <a:t>ũng giống như .net cung cấp sẵn các class để cho người lập trình kế thừa lại một cách dễ dàng. Kèm theo đó là một môi trường phát triển phần mềm tích hợp (Android SDK) khiến cho việc tạo ra các phần mềm ứng dụng cho nền tảng này dễ dàng hơn, thuận lợi hơn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Dưới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Manager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endParaRPr lang="en-US" dirty="0" smtClean="0">
              <a:latin typeface="Times New Roman" pitchFamily="18" charset="0"/>
              <a:cs typeface="Times New Roman" pitchFamily="18" charset="0"/>
            </a:endParaRPr>
          </a:p>
          <a:p>
            <a:pPr lvl="0">
              <a:buFont typeface="Wingdings" pitchFamily="2" charset="2"/>
              <a:buChar char="§"/>
            </a:pPr>
            <a:r>
              <a:rPr lang="en-US" b="1" dirty="0" smtClean="0">
                <a:latin typeface="Times New Roman" pitchFamily="18" charset="0"/>
                <a:cs typeface="Times New Roman" pitchFamily="18" charset="0"/>
              </a:rPr>
              <a:t>Activity Manager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Activity-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giúp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cùng</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lúc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nhằm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a:t>
            </a:r>
          </a:p>
          <a:p>
            <a:pPr lvl="0">
              <a:buFont typeface="Wingdings" pitchFamily="2" charset="2"/>
              <a:buChar char="§"/>
            </a:pPr>
            <a:r>
              <a:rPr lang="en-US" b="1" dirty="0" smtClean="0">
                <a:latin typeface="Times New Roman" pitchFamily="18" charset="0"/>
                <a:cs typeface="Times New Roman" pitchFamily="18" charset="0"/>
              </a:rPr>
              <a:t>Package Manager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Package (</a:t>
            </a:r>
            <a:r>
              <a:rPr lang="en-US" dirty="0" err="1" smtClean="0">
                <a:latin typeface="Times New Roman" pitchFamily="18" charset="0"/>
                <a:cs typeface="Times New Roman" pitchFamily="18" charset="0"/>
              </a:rPr>
              <a:t>gói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bạn</a:t>
            </a:r>
            <a:endParaRPr lang="en-US" dirty="0" smtClean="0">
              <a:latin typeface="Times New Roman" pitchFamily="18" charset="0"/>
              <a:cs typeface="Times New Roman" pitchFamily="18" charset="0"/>
            </a:endParaRPr>
          </a:p>
          <a:p>
            <a:pPr lvl="0">
              <a:buFont typeface="Wingdings" pitchFamily="2" charset="2"/>
              <a:buChar char="§"/>
            </a:pPr>
            <a:r>
              <a:rPr lang="en-US" b="1" dirty="0" smtClean="0">
                <a:latin typeface="Times New Roman" pitchFamily="18" charset="0"/>
                <a:cs typeface="Times New Roman" pitchFamily="18" charset="0"/>
              </a:rPr>
              <a:t>Notification </a:t>
            </a:r>
            <a:r>
              <a:rPr lang="en-US" b="1" dirty="0" err="1" smtClean="0">
                <a:latin typeface="Times New Roman" pitchFamily="18" charset="0"/>
                <a:cs typeface="Times New Roman" pitchFamily="18" charset="0"/>
              </a:rPr>
              <a:t>Manager</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phép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thái</a:t>
            </a:r>
            <a:r>
              <a:rPr lang="en-US" dirty="0" smtClean="0">
                <a:latin typeface="Times New Roman" pitchFamily="18" charset="0"/>
                <a:cs typeface="Times New Roman" pitchFamily="18" charset="0"/>
              </a:rPr>
              <a:t>.</a:t>
            </a:r>
          </a:p>
          <a:p>
            <a:pPr lvl="0">
              <a:buFont typeface="Wingdings" pitchFamily="2" charset="2"/>
              <a:buChar char="§"/>
            </a:pPr>
            <a:r>
              <a:rPr lang="en-US" b="1" dirty="0" smtClean="0">
                <a:latin typeface="Times New Roman" pitchFamily="18" charset="0"/>
                <a:cs typeface="Times New Roman" pitchFamily="18" charset="0"/>
              </a:rPr>
              <a:t>Content Providers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phép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suất</a:t>
            </a:r>
            <a:r>
              <a:rPr lang="en-US" dirty="0" smtClean="0">
                <a:latin typeface="Times New Roman" pitchFamily="18" charset="0"/>
                <a:cs typeface="Times New Roman" pitchFamily="18" charset="0"/>
              </a:rPr>
              <a:t> data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chia </a:t>
            </a:r>
            <a:r>
              <a:rPr lang="en-US" dirty="0" err="1" smtClean="0">
                <a:latin typeface="Times New Roman" pitchFamily="18" charset="0"/>
                <a:cs typeface="Times New Roman" pitchFamily="18" charset="0"/>
              </a:rPr>
              <a:t>sẻ</a:t>
            </a:r>
            <a:r>
              <a:rPr lang="en-US" dirty="0" smtClean="0">
                <a:latin typeface="Times New Roman" pitchFamily="18" charset="0"/>
                <a:cs typeface="Times New Roman" pitchFamily="18" charset="0"/>
              </a:rPr>
              <a:t> data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a:t>
            </a:r>
          </a:p>
          <a:p>
            <a:pPr lvl="0">
              <a:buFont typeface="Wingdings" pitchFamily="2" charset="2"/>
              <a:buChar char="§"/>
            </a:pPr>
            <a:r>
              <a:rPr lang="en-US" b="1" dirty="0" smtClean="0">
                <a:latin typeface="Times New Roman" pitchFamily="18" charset="0"/>
                <a:cs typeface="Times New Roman" pitchFamily="18" charset="0"/>
              </a:rPr>
              <a:t>Telephony Manager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API (Applications Programming Interface)</a:t>
            </a:r>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23</a:t>
            </a:fld>
            <a:endParaRPr lang="en-US"/>
          </a:p>
        </p:txBody>
      </p:sp>
    </p:spTree>
    <p:extLst>
      <p:ext uri="{BB962C8B-B14F-4D97-AF65-F5344CB8AC3E}">
        <p14:creationId xmlns:p14="http://schemas.microsoft.com/office/powerpoint/2010/main" val="3473225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nền tảng Android</a:t>
            </a:r>
            <a:endParaRPr lang="en-US"/>
          </a:p>
        </p:txBody>
      </p:sp>
      <p:sp>
        <p:nvSpPr>
          <p:cNvPr id="3" name="Content Placeholder 2"/>
          <p:cNvSpPr>
            <a:spLocks noGrp="1"/>
          </p:cNvSpPr>
          <p:nvPr>
            <p:ph idx="1"/>
          </p:nvPr>
        </p:nvSpPr>
        <p:spPr>
          <a:xfrm>
            <a:off x="609599" y="1524000"/>
            <a:ext cx="6347714" cy="4517363"/>
          </a:xfrm>
        </p:spPr>
        <p:txBody>
          <a:bodyPr>
            <a:noAutofit/>
          </a:bodyPr>
          <a:lstStyle/>
          <a:p>
            <a:pPr marL="0" indent="0">
              <a:buNone/>
            </a:pPr>
            <a:r>
              <a:rPr lang="en-US" sz="2400" dirty="0" smtClean="0">
                <a:latin typeface="Times New Roman" pitchFamily="18" charset="0"/>
                <a:cs typeface="Times New Roman" pitchFamily="18" charset="0"/>
              </a:rPr>
              <a:t>APPLICATIONS</a:t>
            </a:r>
          </a:p>
          <a:p>
            <a:r>
              <a:rPr lang="en-US" sz="2400" dirty="0" err="1" smtClean="0">
                <a:latin typeface="Times New Roman" pitchFamily="18" charset="0"/>
                <a:cs typeface="Times New Roman" pitchFamily="18" charset="0"/>
              </a:rPr>
              <a:t>Bao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gồm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những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duyệt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bạ</a:t>
            </a:r>
            <a:r>
              <a:rPr lang="en-US" sz="2400" dirty="0" smtClean="0">
                <a:latin typeface="Times New Roman" pitchFamily="18" charset="0"/>
                <a:cs typeface="Times New Roman" pitchFamily="18" charset="0"/>
              </a:rPr>
              <a:t>, SMS …….. </a:t>
            </a:r>
            <a:r>
              <a:rPr lang="en-US" sz="2400" dirty="0" err="1" smtClean="0">
                <a:latin typeface="Times New Roman" pitchFamily="18" charset="0"/>
                <a:cs typeface="Times New Roman" pitchFamily="18" charset="0"/>
              </a:rPr>
              <a:t>tất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ngữ</a:t>
            </a:r>
            <a:r>
              <a:rPr lang="en-US" sz="2400" dirty="0" smtClean="0">
                <a:latin typeface="Times New Roman" pitchFamily="18" charset="0"/>
                <a:cs typeface="Times New Roman" pitchFamily="18" charset="0"/>
              </a:rPr>
              <a:t> Java.</a:t>
            </a:r>
          </a:p>
          <a:p>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lượng phần mềm trên </a:t>
            </a:r>
            <a:r>
              <a:rPr lang="en-US" sz="2400" dirty="0" smtClean="0">
                <a:latin typeface="Times New Roman" pitchFamily="18" charset="0"/>
                <a:cs typeface="Times New Roman" pitchFamily="18" charset="0"/>
              </a:rPr>
              <a:t>A</a:t>
            </a:r>
            <a:r>
              <a:rPr lang="vi-VN" sz="2400" dirty="0" smtClean="0">
                <a:latin typeface="Times New Roman" pitchFamily="18" charset="0"/>
                <a:cs typeface="Times New Roman" pitchFamily="18" charset="0"/>
              </a:rPr>
              <a:t>ndroid</a:t>
            </a:r>
            <a:r>
              <a:rPr lang="en-US" sz="2400" dirty="0" smtClean="0">
                <a:latin typeface="Times New Roman" pitchFamily="18" charset="0"/>
                <a:cs typeface="Times New Roman" pitchFamily="18" charset="0"/>
              </a:rPr>
              <a:t> Market</a:t>
            </a:r>
            <a:r>
              <a:rPr lang="vi-VN"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vượt</a:t>
            </a:r>
            <a:r>
              <a:rPr lang="en-US" sz="2400" dirty="0" smtClean="0">
                <a:latin typeface="Times New Roman" pitchFamily="18" charset="0"/>
                <a:cs typeface="Times New Roman" pitchFamily="18" charset="0"/>
              </a:rPr>
              <a:t> 200.000 </a:t>
            </a:r>
            <a:r>
              <a:rPr lang="en-US" sz="2400" dirty="0" err="1" smtClean="0">
                <a:latin typeface="Times New Roman" pitchFamily="18" charset="0"/>
                <a:cs typeface="Times New Roman" pitchFamily="18" charset="0"/>
              </a:rPr>
              <a:t>nhưng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còn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vi-VN" sz="2400" dirty="0" smtClean="0">
                <a:latin typeface="Times New Roman" pitchFamily="18" charset="0"/>
                <a:cs typeface="Times New Roman" pitchFamily="18" charset="0"/>
              </a:rPr>
              <a:t> so sánh với các nền tảng khác (</a:t>
            </a:r>
            <a:r>
              <a:rPr lang="en-US" sz="2400" dirty="0" smtClean="0">
                <a:latin typeface="Times New Roman" pitchFamily="18" charset="0"/>
                <a:cs typeface="Times New Roman" pitchFamily="18" charset="0"/>
              </a:rPr>
              <a:t>S</a:t>
            </a:r>
            <a:r>
              <a:rPr lang="vi-VN" sz="2400" dirty="0" smtClean="0">
                <a:latin typeface="Times New Roman" pitchFamily="18" charset="0"/>
                <a:cs typeface="Times New Roman" pitchFamily="18" charset="0"/>
              </a:rPr>
              <a:t>ymbian, </a:t>
            </a:r>
            <a:r>
              <a:rPr lang="en-US" sz="2400" dirty="0" smtClean="0">
                <a:latin typeface="Times New Roman" pitchFamily="18" charset="0"/>
                <a:cs typeface="Times New Roman" pitchFamily="18" charset="0"/>
              </a:rPr>
              <a:t>iOS</a:t>
            </a:r>
            <a:r>
              <a:rPr lang="vi-VN"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r>
              <a:rPr lang="vi-VN"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N</a:t>
            </a:r>
            <a:r>
              <a:rPr lang="vi-VN" sz="2400" dirty="0" smtClean="0">
                <a:latin typeface="Times New Roman" pitchFamily="18" charset="0"/>
                <a:cs typeface="Times New Roman" pitchFamily="18" charset="0"/>
              </a:rPr>
              <a:t>hưng đây thực sự là </a:t>
            </a:r>
            <a:r>
              <a:rPr lang="en-US" sz="2400" dirty="0" smtClean="0">
                <a:latin typeface="Times New Roman" pitchFamily="18" charset="0"/>
                <a:cs typeface="Times New Roman" pitchFamily="18" charset="0"/>
              </a:rPr>
              <a:t>1 </a:t>
            </a:r>
            <a:r>
              <a:rPr lang="en-US" sz="2400" dirty="0" err="1" smtClean="0">
                <a:latin typeface="Times New Roman" pitchFamily="18" charset="0"/>
                <a:cs typeface="Times New Roman" pitchFamily="18" charset="0"/>
              </a:rPr>
              <a:t>môi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tốt</a:t>
            </a:r>
            <a:r>
              <a:rPr lang="vi-VN" sz="2400" dirty="0" smtClean="0">
                <a:latin typeface="Times New Roman" pitchFamily="18" charset="0"/>
                <a:cs typeface="Times New Roman" pitchFamily="18" charset="0"/>
              </a:rPr>
              <a:t> cho những </a:t>
            </a:r>
            <a:r>
              <a:rPr lang="en-US" sz="2400" dirty="0" err="1" smtClean="0">
                <a:latin typeface="Times New Roman" pitchFamily="18" charset="0"/>
                <a:cs typeface="Times New Roman" pitchFamily="18" charset="0"/>
              </a:rPr>
              <a:t>nhà</a:t>
            </a:r>
            <a:r>
              <a:rPr lang="vi-VN" sz="2400" dirty="0" smtClean="0">
                <a:latin typeface="Times New Roman" pitchFamily="18" charset="0"/>
                <a:cs typeface="Times New Roman" pitchFamily="18" charset="0"/>
              </a:rPr>
              <a:t> phát triển phần mềm vì nếu xét về mặt tốc độ thì </a:t>
            </a:r>
            <a:r>
              <a:rPr lang="en-US" sz="2400" dirty="0" smtClean="0">
                <a:latin typeface="Times New Roman" pitchFamily="18" charset="0"/>
                <a:cs typeface="Times New Roman" pitchFamily="18" charset="0"/>
              </a:rPr>
              <a:t>A</a:t>
            </a:r>
            <a:r>
              <a:rPr lang="vi-VN" sz="2400" dirty="0" smtClean="0">
                <a:latin typeface="Times New Roman" pitchFamily="18" charset="0"/>
                <a:cs typeface="Times New Roman" pitchFamily="18" charset="0"/>
              </a:rPr>
              <a:t>ndroid đang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a:t>
            </a:r>
            <a:r>
              <a:rPr lang="vi-VN" sz="2400" dirty="0" smtClean="0">
                <a:latin typeface="Times New Roman" pitchFamily="18" charset="0"/>
                <a:cs typeface="Times New Roman" pitchFamily="18" charset="0"/>
              </a:rPr>
              <a:t> nhanh </a:t>
            </a:r>
            <a:r>
              <a:rPr lang="en-US" sz="2400" dirty="0" smtClean="0">
                <a:latin typeface="Times New Roman" pitchFamily="18" charset="0"/>
                <a:cs typeface="Times New Roman" pitchFamily="18" charset="0"/>
              </a:rPr>
              <a:t>so</a:t>
            </a:r>
            <a:r>
              <a:rPr lang="vi-VN" sz="2400" dirty="0" smtClean="0">
                <a:latin typeface="Times New Roman" pitchFamily="18" charset="0"/>
                <a:cs typeface="Times New Roman" pitchFamily="18" charset="0"/>
              </a:rPr>
              <a:t> với các nền tảng khác</a:t>
            </a:r>
            <a:r>
              <a:rPr lang="en-US" sz="2400" dirty="0" smtClean="0">
                <a:latin typeface="Times New Roman" pitchFamily="18" charset="0"/>
                <a:cs typeface="Times New Roman" pitchFamily="18" charset="0"/>
              </a:rPr>
              <a:t>.</a:t>
            </a:r>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24</a:t>
            </a:fld>
            <a:endParaRPr lang="en-US"/>
          </a:p>
        </p:txBody>
      </p:sp>
    </p:spTree>
    <p:extLst>
      <p:ext uri="{BB962C8B-B14F-4D97-AF65-F5344CB8AC3E}">
        <p14:creationId xmlns:p14="http://schemas.microsoft.com/office/powerpoint/2010/main" val="1717230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Ứng dụng Android</a:t>
            </a:r>
            <a:endParaRPr lang="en-US"/>
          </a:p>
        </p:txBody>
      </p:sp>
      <p:sp>
        <p:nvSpPr>
          <p:cNvPr id="3" name="Content Placeholder 2"/>
          <p:cNvSpPr>
            <a:spLocks noGrp="1"/>
          </p:cNvSpPr>
          <p:nvPr>
            <p:ph idx="1"/>
          </p:nvPr>
        </p:nvSpPr>
        <p:spPr>
          <a:xfrm>
            <a:off x="1435608" y="1447800"/>
            <a:ext cx="7498080" cy="4876800"/>
          </a:xfrm>
        </p:spPr>
        <p:txBody>
          <a:bodyPr>
            <a:normAutofit/>
          </a:bodyPr>
          <a:lstStyle/>
          <a:p>
            <a:pPr>
              <a:buFont typeface="Wingdings" pitchFamily="2" charset="2"/>
              <a:buChar char="§"/>
            </a:pPr>
            <a:r>
              <a:rPr lang="en-US" smtClean="0">
                <a:latin typeface="Times New Roman" pitchFamily="18" charset="0"/>
                <a:cs typeface="Times New Roman" pitchFamily="18" charset="0"/>
              </a:rPr>
              <a:t>Mỗi ứng dụng đều chạy trên 1 process</a:t>
            </a:r>
          </a:p>
          <a:p>
            <a:pPr>
              <a:buFont typeface="Wingdings" pitchFamily="2" charset="2"/>
              <a:buChar char="§"/>
            </a:pPr>
            <a:r>
              <a:rPr lang="en-US" smtClean="0">
                <a:latin typeface="Times New Roman" pitchFamily="18" charset="0"/>
                <a:cs typeface="Times New Roman" pitchFamily="18" charset="0"/>
              </a:rPr>
              <a:t>Mỗi process có 1 máy ảo Java riêng (Dalvik VM)</a:t>
            </a:r>
          </a:p>
          <a:p>
            <a:pPr>
              <a:buFont typeface="Wingdings" pitchFamily="2" charset="2"/>
              <a:buChar char="§"/>
            </a:pPr>
            <a:r>
              <a:rPr lang="en-US" smtClean="0">
                <a:latin typeface="Times New Roman" pitchFamily="18" charset="0"/>
                <a:cs typeface="Times New Roman" pitchFamily="18" charset="0"/>
              </a:rPr>
              <a:t>Ứng dung Android không  có điểm bắt đầu ( không có hàm main)</a:t>
            </a:r>
          </a:p>
          <a:p>
            <a:pPr>
              <a:buFont typeface="Wingdings" pitchFamily="2" charset="2"/>
              <a:buChar char="§"/>
            </a:pPr>
            <a:r>
              <a:rPr lang="en-US" smtClean="0">
                <a:latin typeface="Times New Roman" pitchFamily="18" charset="0"/>
                <a:cs typeface="Times New Roman" pitchFamily="18" charset="0"/>
              </a:rPr>
              <a:t>Thành phần cơ bản của 1 ứng dụng Android</a:t>
            </a:r>
          </a:p>
          <a:p>
            <a:pPr marL="596646" indent="-514350">
              <a:buFont typeface="+mj-lt"/>
              <a:buAutoNum type="arabicPeriod"/>
            </a:pPr>
            <a:r>
              <a:rPr lang="en-US" smtClean="0">
                <a:latin typeface="Times New Roman" pitchFamily="18" charset="0"/>
                <a:cs typeface="Times New Roman" pitchFamily="18" charset="0"/>
              </a:rPr>
              <a:t>View: Thành phần UI thiết lập giao diện người dùng, View có tính thứ cấp</a:t>
            </a:r>
          </a:p>
          <a:p>
            <a:pPr marL="596646" indent="-514350">
              <a:buFont typeface="+mj-lt"/>
              <a:buAutoNum type="arabicPeriod"/>
            </a:pPr>
            <a:r>
              <a:rPr lang="en-US" smtClean="0">
                <a:latin typeface="Times New Roman" pitchFamily="18" charset="0"/>
                <a:cs typeface="Times New Roman" pitchFamily="18" charset="0"/>
              </a:rPr>
              <a:t>AndrodManifest.xml</a:t>
            </a:r>
          </a:p>
          <a:p>
            <a:pPr marL="596646" indent="-514350">
              <a:buFont typeface="+mj-lt"/>
              <a:buAutoNum type="arabicPeriod"/>
            </a:pPr>
            <a:r>
              <a:rPr lang="en-US" smtClean="0">
                <a:latin typeface="Times New Roman" pitchFamily="18" charset="0"/>
                <a:cs typeface="Times New Roman" pitchFamily="18" charset="0"/>
              </a:rPr>
              <a:t>Activity</a:t>
            </a:r>
          </a:p>
          <a:p>
            <a:pPr marL="596646" indent="-514350">
              <a:buFont typeface="+mj-lt"/>
              <a:buAutoNum type="arabicPeriod"/>
            </a:pPr>
            <a:r>
              <a:rPr lang="en-US" smtClean="0">
                <a:latin typeface="Times New Roman" pitchFamily="18" charset="0"/>
                <a:cs typeface="Times New Roman" pitchFamily="18" charset="0"/>
              </a:rPr>
              <a:t>Content Provider</a:t>
            </a:r>
          </a:p>
          <a:p>
            <a:pPr marL="596646" indent="-514350">
              <a:buFont typeface="+mj-lt"/>
              <a:buAutoNum type="arabicPeriod"/>
            </a:pPr>
            <a:r>
              <a:rPr lang="en-US" smtClean="0">
                <a:latin typeface="Times New Roman" pitchFamily="18" charset="0"/>
                <a:cs typeface="Times New Roman" pitchFamily="18" charset="0"/>
              </a:rPr>
              <a:t>Intent</a:t>
            </a:r>
          </a:p>
          <a:p>
            <a:pPr marL="596646" indent="-514350">
              <a:buFont typeface="+mj-lt"/>
              <a:buAutoNum type="arabicPeriod"/>
            </a:pPr>
            <a:r>
              <a:rPr lang="en-US" smtClean="0">
                <a:latin typeface="Times New Roman" pitchFamily="18" charset="0"/>
                <a:cs typeface="Times New Roman" pitchFamily="18" charset="0"/>
              </a:rPr>
              <a:t>Service</a:t>
            </a:r>
          </a:p>
          <a:p>
            <a:pPr marL="596646" indent="-514350">
              <a:buFont typeface="+mj-lt"/>
              <a:buAutoNum type="arabicPeriod"/>
            </a:pPr>
            <a:r>
              <a:rPr lang="en-US" smtClean="0">
                <a:latin typeface="Times New Roman" pitchFamily="18" charset="0"/>
                <a:cs typeface="Times New Roman" pitchFamily="18" charset="0"/>
              </a:rPr>
              <a:t>BroadcastReceiver</a:t>
            </a:r>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25</a:t>
            </a:fld>
            <a:endParaRPr lang="en-US"/>
          </a:p>
        </p:txBody>
      </p:sp>
    </p:spTree>
    <p:extLst>
      <p:ext uri="{BB962C8B-B14F-4D97-AF65-F5344CB8AC3E}">
        <p14:creationId xmlns:p14="http://schemas.microsoft.com/office/powerpoint/2010/main" val="2783354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smtClean="0"/>
              <a:t>Vai trò của Manifest file trong Application</a:t>
            </a:r>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smtClean="0">
                <a:latin typeface="Times New Roman" pitchFamily="18" charset="0"/>
                <a:cs typeface="Times New Roman" pitchFamily="18" charset="0"/>
              </a:rPr>
              <a:t>Manifest file khai báo tất cả thành phần của Application</a:t>
            </a:r>
          </a:p>
          <a:p>
            <a:pPr marL="808038" indent="-350838">
              <a:buFont typeface="Wingdings" pitchFamily="2" charset="2"/>
              <a:buChar char="§"/>
            </a:pPr>
            <a:r>
              <a:rPr lang="en-US" smtClean="0">
                <a:latin typeface="Times New Roman" pitchFamily="18" charset="0"/>
                <a:cs typeface="Times New Roman" pitchFamily="18" charset="0"/>
              </a:rPr>
              <a:t>Chỉ rõ bất cứ sự cho phép các yêu cầu của ứng dụng</a:t>
            </a:r>
          </a:p>
          <a:p>
            <a:pPr marL="742950" indent="-285750">
              <a:buFont typeface="Wingdings" pitchFamily="2" charset="2"/>
              <a:buChar char="§"/>
            </a:pPr>
            <a:r>
              <a:rPr lang="en-US" smtClean="0">
                <a:latin typeface="Times New Roman" pitchFamily="18" charset="0"/>
                <a:cs typeface="Times New Roman" pitchFamily="18" charset="0"/>
              </a:rPr>
              <a:t> Khai báo Level API thấp nhất được yêu cầu bởi ứng dụng</a:t>
            </a:r>
          </a:p>
          <a:p>
            <a:pPr marL="808038" indent="-350838">
              <a:buFont typeface="Wingdings" pitchFamily="2" charset="2"/>
              <a:buChar char="§"/>
            </a:pPr>
            <a:r>
              <a:rPr lang="en-US" smtClean="0">
                <a:latin typeface="Times New Roman" pitchFamily="18" charset="0"/>
                <a:cs typeface="Times New Roman" pitchFamily="18" charset="0"/>
              </a:rPr>
              <a:t>Khai báo đặc điểm về phần cứng, phần mềm được sử dụng hay yêu cầu bởi ứng dụng , như Camera, Bluetooth</a:t>
            </a:r>
          </a:p>
          <a:p>
            <a:pPr marL="808038" indent="-350838">
              <a:buFont typeface="Wingdings" pitchFamily="2" charset="2"/>
              <a:buChar char="§"/>
            </a:pPr>
            <a:r>
              <a:rPr lang="en-US" smtClean="0">
                <a:latin typeface="Times New Roman" pitchFamily="18" charset="0"/>
                <a:cs typeface="Times New Roman" pitchFamily="18" charset="0"/>
              </a:rPr>
              <a:t>API thư viện mà ứng dụng cần gọi đến như thư viện Google Maps</a:t>
            </a:r>
          </a:p>
          <a:p>
            <a:pPr marL="808038" indent="-350838">
              <a:buFont typeface="Wingdings" pitchFamily="2" charset="2"/>
              <a:buChar char="§"/>
            </a:pPr>
            <a:r>
              <a:rPr lang="en-US" smtClean="0">
                <a:latin typeface="Times New Roman" pitchFamily="18" charset="0"/>
                <a:cs typeface="Times New Roman" pitchFamily="18" charset="0"/>
              </a:rPr>
              <a:t>Vài chức năng khác</a:t>
            </a:r>
          </a:p>
          <a:p>
            <a:pPr marL="0" indent="0">
              <a:buNone/>
            </a:pPr>
            <a:r>
              <a:rPr lang="en-US" smtClean="0"/>
              <a:t>Cấu trúc định nghĩa Manifest file</a:t>
            </a:r>
          </a:p>
          <a:p>
            <a:pPr>
              <a:buFont typeface="Wingdings" pitchFamily="2" charset="2"/>
              <a:buChar char="§"/>
            </a:pPr>
            <a:r>
              <a:rPr lang="en-US" smtClean="0"/>
              <a:t>	</a:t>
            </a:r>
            <a:r>
              <a:rPr lang="en-US" smtClean="0">
                <a:latin typeface="Times New Roman" pitchFamily="18" charset="0"/>
                <a:cs typeface="Times New Roman" pitchFamily="18" charset="0"/>
              </a:rPr>
              <a:t>Chỉ ra có bao nhiêu Activity được sử dụng, Service, Content Provider </a:t>
            </a:r>
          </a:p>
          <a:p>
            <a:pPr>
              <a:buFont typeface="Wingdings" pitchFamily="2" charset="2"/>
              <a:buChar char="§"/>
            </a:pPr>
            <a:r>
              <a:rPr lang="en-US" smtClean="0">
                <a:latin typeface="Times New Roman" pitchFamily="18" charset="0"/>
                <a:cs typeface="Times New Roman" pitchFamily="18" charset="0"/>
              </a:rPr>
              <a:t>	Thiết lập sự cho phép sử dụng của ứng dụng.</a:t>
            </a:r>
          </a:p>
          <a:p>
            <a:pPr>
              <a:buFont typeface="Wingdings" pitchFamily="2" charset="2"/>
              <a:buChar char="§"/>
            </a:pPr>
            <a:r>
              <a:rPr lang="en-US" smtClean="0">
                <a:latin typeface="Times New Roman" pitchFamily="18" charset="0"/>
                <a:cs typeface="Times New Roman" pitchFamily="18" charset="0"/>
              </a:rPr>
              <a:t>	Chỉ ra thư viện ngoài</a:t>
            </a:r>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26</a:t>
            </a:fld>
            <a:endParaRPr lang="en-US"/>
          </a:p>
        </p:txBody>
      </p:sp>
    </p:spTree>
    <p:extLst>
      <p:ext uri="{BB962C8B-B14F-4D97-AF65-F5344CB8AC3E}">
        <p14:creationId xmlns:p14="http://schemas.microsoft.com/office/powerpoint/2010/main" val="1994757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khái niệm cơ bản</a:t>
            </a:r>
            <a:endParaRPr lang="en-US"/>
          </a:p>
        </p:txBody>
      </p:sp>
      <p:sp>
        <p:nvSpPr>
          <p:cNvPr id="3" name="Content Placeholder 2"/>
          <p:cNvSpPr>
            <a:spLocks noGrp="1"/>
          </p:cNvSpPr>
          <p:nvPr>
            <p:ph idx="1"/>
          </p:nvPr>
        </p:nvSpPr>
        <p:spPr/>
        <p:txBody>
          <a:bodyPr>
            <a:normAutofit/>
          </a:bodyPr>
          <a:lstStyle/>
          <a:p>
            <a:r>
              <a:rPr lang="en-US" smtClean="0">
                <a:latin typeface="Times New Roman" pitchFamily="18" charset="0"/>
                <a:cs typeface="Times New Roman" pitchFamily="18" charset="0"/>
              </a:rPr>
              <a:t>Các khái niệm trong ứng dụng Android: </a:t>
            </a:r>
            <a:r>
              <a:rPr lang="vi-VN" smtClean="0">
                <a:latin typeface="Times New Roman" pitchFamily="18" charset="0"/>
                <a:cs typeface="Times New Roman" pitchFamily="18" charset="0"/>
              </a:rPr>
              <a:t>Một ứng dụng Android được xây dựng nên từ nhiều thành phần (component)</a:t>
            </a:r>
            <a:r>
              <a:rPr lang="en-US" smtClean="0">
                <a:latin typeface="Times New Roman" pitchFamily="18" charset="0"/>
                <a:cs typeface="Times New Roman" pitchFamily="18" charset="0"/>
              </a:rPr>
              <a:t>.</a:t>
            </a:r>
            <a:r>
              <a:rPr lang="vi-VN"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a:p>
            <a:r>
              <a:rPr lang="vi-VN" smtClean="0">
                <a:latin typeface="Times New Roman" pitchFamily="18" charset="0"/>
                <a:cs typeface="Times New Roman" pitchFamily="18" charset="0"/>
              </a:rPr>
              <a:t>Các component để xây dựng nên một ứng dụng Android được chia thành 4 component chính: Activity, Service, Content Provider, Broadcast Receiver cùng với 2 component khác là: Intent và Notification.</a:t>
            </a:r>
            <a:endParaRPr lang="en-US" smtClean="0">
              <a:latin typeface="Times New Roman" pitchFamily="18" charset="0"/>
              <a:cs typeface="Times New Roman" pitchFamily="18" charset="0"/>
            </a:endParaRPr>
          </a:p>
          <a:p>
            <a:pPr lvl="1"/>
            <a:endParaRPr lang="en-US" sz="2400" smtClean="0">
              <a:latin typeface="Times New Roman" pitchFamily="18" charset="0"/>
              <a:cs typeface="Times New Roman" pitchFamily="18" charset="0"/>
            </a:endParaRPr>
          </a:p>
          <a:p>
            <a:endParaRPr lang="en-US"/>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27</a:t>
            </a:fld>
            <a:endParaRPr lang="en-US"/>
          </a:p>
        </p:txBody>
      </p:sp>
    </p:spTree>
    <p:extLst>
      <p:ext uri="{BB962C8B-B14F-4D97-AF65-F5344CB8AC3E}">
        <p14:creationId xmlns:p14="http://schemas.microsoft.com/office/powerpoint/2010/main" val="3122866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khái niệm cơ bản</a:t>
            </a:r>
            <a:endParaRPr lang="en-US"/>
          </a:p>
        </p:txBody>
      </p:sp>
      <p:sp>
        <p:nvSpPr>
          <p:cNvPr id="3" name="Content Placeholder 2"/>
          <p:cNvSpPr>
            <a:spLocks noGrp="1"/>
          </p:cNvSpPr>
          <p:nvPr>
            <p:ph idx="1"/>
          </p:nvPr>
        </p:nvSpPr>
        <p:spPr>
          <a:xfrm>
            <a:off x="1435608" y="1447800"/>
            <a:ext cx="7498080" cy="4800600"/>
          </a:xfrm>
        </p:spPr>
        <p:txBody>
          <a:bodyPr>
            <a:normAutofit/>
          </a:bodyPr>
          <a:lstStyle/>
          <a:p>
            <a:r>
              <a:rPr lang="vi-VN" smtClean="0">
                <a:latin typeface="Times New Roman" pitchFamily="18" charset="0"/>
                <a:cs typeface="Times New Roman" pitchFamily="18" charset="0"/>
              </a:rPr>
              <a:t>Vòng đời của một ứng dụng Android (Android Application Life Cycle):</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Android có cơ chế quản lý các process theo chế độ ưu tiên. Các process có độ ưu tiên (priority) thấp sẽ bị Android giải phóng mà không hề cảnh báo nhằm đảm bảo tài nguyên.</a:t>
            </a:r>
            <a:endParaRPr lang="en-US" smtClean="0">
              <a:latin typeface="Times New Roman" pitchFamily="18" charset="0"/>
              <a:cs typeface="Times New Roman" pitchFamily="18" charset="0"/>
            </a:endParaRPr>
          </a:p>
          <a:p>
            <a:pPr lvl="1"/>
            <a:r>
              <a:rPr lang="vi-VN" sz="2400" smtClean="0">
                <a:latin typeface="Times New Roman" pitchFamily="18" charset="0"/>
                <a:cs typeface="Times New Roman" pitchFamily="18" charset="0"/>
              </a:rPr>
              <a:t>Foreground process: là process của ứng dụng hiện thời đang được người dùng tương tác.</a:t>
            </a:r>
            <a:endParaRPr lang="en-US" sz="2400" smtClean="0">
              <a:latin typeface="Times New Roman" pitchFamily="18" charset="0"/>
              <a:cs typeface="Times New Roman" pitchFamily="18" charset="0"/>
            </a:endParaRPr>
          </a:p>
          <a:p>
            <a:pPr lvl="1"/>
            <a:r>
              <a:rPr lang="vi-VN" sz="2400" smtClean="0">
                <a:latin typeface="Times New Roman" pitchFamily="18" charset="0"/>
                <a:cs typeface="Times New Roman" pitchFamily="18" charset="0"/>
              </a:rPr>
              <a:t>Visible process: là process của ứng dụng mà activity đang hiển thị đối với người dùng (onPaused() của activity được gọi).</a:t>
            </a:r>
            <a:endParaRPr lang="en-US" sz="2400" smtClean="0">
              <a:latin typeface="Times New Roman" pitchFamily="18" charset="0"/>
              <a:cs typeface="Times New Roman" pitchFamily="18" charset="0"/>
            </a:endParaRPr>
          </a:p>
          <a:p>
            <a:pPr lvl="1"/>
            <a:r>
              <a:rPr lang="vi-VN" sz="2400" smtClean="0">
                <a:latin typeface="Times New Roman" pitchFamily="18" charset="0"/>
                <a:cs typeface="Times New Roman" pitchFamily="18" charset="0"/>
              </a:rPr>
              <a:t>Service process: là Service đang running.</a:t>
            </a:r>
            <a:endParaRPr lang="en-US" sz="2400" smtClean="0">
              <a:latin typeface="Times New Roman" pitchFamily="18" charset="0"/>
              <a:cs typeface="Times New Roman" pitchFamily="18" charset="0"/>
            </a:endParaRPr>
          </a:p>
          <a:p>
            <a:endParaRPr lang="en-US"/>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28</a:t>
            </a:fld>
            <a:endParaRPr lang="en-US"/>
          </a:p>
        </p:txBody>
      </p:sp>
    </p:spTree>
    <p:extLst>
      <p:ext uri="{BB962C8B-B14F-4D97-AF65-F5344CB8AC3E}">
        <p14:creationId xmlns:p14="http://schemas.microsoft.com/office/powerpoint/2010/main" val="42213903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khái niệm cơ bản</a:t>
            </a:r>
            <a:endParaRPr lang="en-US"/>
          </a:p>
        </p:txBody>
      </p:sp>
      <p:sp>
        <p:nvSpPr>
          <p:cNvPr id="3" name="Content Placeholder 2"/>
          <p:cNvSpPr>
            <a:spLocks noGrp="1"/>
          </p:cNvSpPr>
          <p:nvPr>
            <p:ph idx="1"/>
          </p:nvPr>
        </p:nvSpPr>
        <p:spPr/>
        <p:txBody>
          <a:bodyPr/>
          <a:lstStyle/>
          <a:p>
            <a:pPr lvl="1"/>
            <a:r>
              <a:rPr lang="vi-VN" sz="2400" smtClean="0">
                <a:latin typeface="Times New Roman" pitchFamily="18" charset="0"/>
                <a:cs typeface="Times New Roman" pitchFamily="18" charset="0"/>
              </a:rPr>
              <a:t>Background process: là process của ứng dụng mà các activity của nó k</a:t>
            </a:r>
            <a:r>
              <a:rPr lang="en-US" sz="2400" smtClean="0">
                <a:latin typeface="Times New Roman" pitchFamily="18" charset="0"/>
                <a:cs typeface="Times New Roman" pitchFamily="18" charset="0"/>
              </a:rPr>
              <a:t>hông</a:t>
            </a:r>
            <a:r>
              <a:rPr lang="vi-VN" sz="2400" smtClean="0">
                <a:latin typeface="Times New Roman" pitchFamily="18" charset="0"/>
                <a:cs typeface="Times New Roman" pitchFamily="18" charset="0"/>
              </a:rPr>
              <a:t> hiển thị với người dùng (onStoped</a:t>
            </a:r>
            <a:r>
              <a:rPr lang="en-US" sz="2400" smtClean="0">
                <a:latin typeface="Times New Roman" pitchFamily="18" charset="0"/>
                <a:cs typeface="Times New Roman" pitchFamily="18" charset="0"/>
              </a:rPr>
              <a:t> </a:t>
            </a:r>
            <a:r>
              <a:rPr lang="vi-VN" sz="2400" smtClean="0">
                <a:latin typeface="Times New Roman" pitchFamily="18" charset="0"/>
                <a:cs typeface="Times New Roman" pitchFamily="18" charset="0"/>
              </a:rPr>
              <a:t>của activity được gọi).</a:t>
            </a:r>
            <a:endParaRPr lang="en-US" sz="2400" smtClean="0">
              <a:latin typeface="Times New Roman" pitchFamily="18" charset="0"/>
              <a:cs typeface="Times New Roman" pitchFamily="18" charset="0"/>
            </a:endParaRPr>
          </a:p>
          <a:p>
            <a:pPr lvl="1"/>
            <a:r>
              <a:rPr lang="en-US" sz="2400" smtClean="0">
                <a:latin typeface="Times New Roman" pitchFamily="18" charset="0"/>
                <a:cs typeface="Times New Roman" pitchFamily="18" charset="0"/>
              </a:rPr>
              <a:t>Empty process: process không có bất cứ 1 thành phần nào active.</a:t>
            </a:r>
          </a:p>
          <a:p>
            <a:pPr>
              <a:buNone/>
            </a:pP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Theo chế độ ưu tiên thì khi cần tài nguyên,</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Android sẽ</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tự động kill process, trước tiên là các empty process.</a:t>
            </a:r>
            <a:endParaRPr lang="en-US" smtClean="0">
              <a:latin typeface="Times New Roman" pitchFamily="18" charset="0"/>
              <a:cs typeface="Times New Roman" pitchFamily="18" charset="0"/>
            </a:endParaRPr>
          </a:p>
          <a:p>
            <a:endParaRPr lang="en-US"/>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29</a:t>
            </a:fld>
            <a:endParaRPr lang="en-US"/>
          </a:p>
        </p:txBody>
      </p:sp>
    </p:spTree>
    <p:extLst>
      <p:ext uri="{BB962C8B-B14F-4D97-AF65-F5344CB8AC3E}">
        <p14:creationId xmlns:p14="http://schemas.microsoft.com/office/powerpoint/2010/main" val="1538260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Lịch sử phát triển</a:t>
            </a:r>
            <a:endParaRPr lang="en-US"/>
          </a:p>
        </p:txBody>
      </p:sp>
      <p:sp>
        <p:nvSpPr>
          <p:cNvPr id="3" name="Content Placeholder 2"/>
          <p:cNvSpPr>
            <a:spLocks noGrp="1"/>
          </p:cNvSpPr>
          <p:nvPr>
            <p:ph idx="1"/>
          </p:nvPr>
        </p:nvSpPr>
        <p:spPr>
          <a:xfrm>
            <a:off x="609598" y="1524000"/>
            <a:ext cx="6934201" cy="4517363"/>
          </a:xfrm>
        </p:spPr>
        <p:txBody>
          <a:bodyPr>
            <a:normAutofit/>
          </a:bodyPr>
          <a:lstStyle/>
          <a:p>
            <a:pPr algn="just"/>
            <a:r>
              <a:rPr lang="vi-VN" dirty="0" smtClean="0"/>
              <a:t>Android là hệ điều hành trên điện thoại di động (và hiện nay là cả trên một số đầu phát HD, HD Player, TV) </a:t>
            </a:r>
            <a:endParaRPr lang="en-US" dirty="0" smtClean="0"/>
          </a:p>
          <a:p>
            <a:pPr algn="just"/>
            <a:r>
              <a:rPr lang="en-US" dirty="0" err="1" smtClean="0"/>
              <a:t>Được</a:t>
            </a:r>
            <a:r>
              <a:rPr lang="en-US" dirty="0" smtClean="0"/>
              <a:t> </a:t>
            </a:r>
            <a:r>
              <a:rPr lang="vi-VN" dirty="0" smtClean="0"/>
              <a:t>phát triển bởi Google và dựa trên nền tảng Linux và những phần mềm trung gian (còn gọi là middleware) để hỗ trợ các ứng dụng mà người sử dụng cần đến.</a:t>
            </a:r>
            <a:endParaRPr lang="en-US" dirty="0" smtClean="0"/>
          </a:p>
          <a:p>
            <a:pPr algn="just"/>
            <a:r>
              <a:rPr lang="en-US" dirty="0" smtClean="0"/>
              <a:t>Android</a:t>
            </a:r>
            <a:r>
              <a:rPr lang="vi-VN" dirty="0" smtClean="0"/>
              <a:t> ban đầu được phát triển bởi Android Inc, một công ty được Google mua lại sau đó,</a:t>
            </a:r>
            <a:endParaRPr lang="en-US" dirty="0" smtClean="0"/>
          </a:p>
          <a:p>
            <a:pPr algn="just"/>
            <a:r>
              <a:rPr lang="en-US" dirty="0" smtClean="0"/>
              <a:t>G</a:t>
            </a:r>
            <a:r>
              <a:rPr lang="vi-VN" dirty="0" smtClean="0"/>
              <a:t>ần đây là Liên minh thiết bị cầm tay mở rộng</a:t>
            </a:r>
            <a:r>
              <a:rPr lang="en-US" dirty="0" smtClean="0"/>
              <a:t> </a:t>
            </a:r>
            <a:r>
              <a:rPr lang="vi-VN" dirty="0" smtClean="0"/>
              <a:t>(Open Handset Alliance).</a:t>
            </a:r>
            <a:r>
              <a:rPr lang="en-US" dirty="0" smtClean="0"/>
              <a:t> </a:t>
            </a:r>
          </a:p>
          <a:p>
            <a:pPr algn="just"/>
            <a:r>
              <a:rPr lang="vi-VN" dirty="0" smtClean="0"/>
              <a:t>Android cho phép các nhà phát triển viết mã được quản lý bằng ngôn ngữ Java, điều khiển thiết bị thông qua các thư viện Java do Google phát triển.</a:t>
            </a:r>
            <a:endParaRPr lang="en-US" dirty="0" smtClean="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3</a:t>
            </a:fld>
            <a:endParaRPr lang="en-US"/>
          </a:p>
        </p:txBody>
      </p:sp>
    </p:spTree>
    <p:extLst>
      <p:ext uri="{BB962C8B-B14F-4D97-AF65-F5344CB8AC3E}">
        <p14:creationId xmlns:p14="http://schemas.microsoft.com/office/powerpoint/2010/main" val="19458277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a:t>
            </a:r>
            <a:endParaRPr lang="en-US"/>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Activity là phần không thể thiếu và là phần quan trọng nhất trong 1 ứng dụng của Android.</a:t>
            </a:r>
          </a:p>
          <a:p>
            <a:r>
              <a:rPr lang="en-US" smtClean="0">
                <a:latin typeface="Times New Roman" pitchFamily="18" charset="0"/>
                <a:cs typeface="Times New Roman" pitchFamily="18" charset="0"/>
              </a:rPr>
              <a:t>Activity là giao diện của ứng dụng,nơi người dùng có thể tương tác với ứng dụng.Theo đó, 1 ứng dụng có thể không có activity nào (ứng dụng chạy không có giao diện),có 1 hay nhiều hơn 1 activity</a:t>
            </a:r>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30</a:t>
            </a:fld>
            <a:endParaRPr lang="en-US"/>
          </a:p>
        </p:txBody>
      </p:sp>
    </p:spTree>
    <p:extLst>
      <p:ext uri="{BB962C8B-B14F-4D97-AF65-F5344CB8AC3E}">
        <p14:creationId xmlns:p14="http://schemas.microsoft.com/office/powerpoint/2010/main" val="787346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a:t>
            </a:r>
            <a:endParaRPr lang="en-US"/>
          </a:p>
        </p:txBody>
      </p:sp>
      <p:sp>
        <p:nvSpPr>
          <p:cNvPr id="3" name="Content Placeholder 2"/>
          <p:cNvSpPr>
            <a:spLocks noGrp="1"/>
          </p:cNvSpPr>
          <p:nvPr>
            <p:ph idx="1"/>
          </p:nvPr>
        </p:nvSpPr>
        <p:spPr>
          <a:xfrm>
            <a:off x="152400" y="1676400"/>
            <a:ext cx="7619999" cy="4364963"/>
          </a:xfrm>
        </p:spPr>
        <p:txBody>
          <a:bodyPr>
            <a:normAutofit fontScale="77500" lnSpcReduction="20000"/>
          </a:bodyPr>
          <a:lstStyle/>
          <a:p>
            <a:pPr lvl="1"/>
            <a:r>
              <a:rPr lang="vi-VN" sz="2400" dirty="0" smtClean="0">
                <a:latin typeface="Times New Roman" pitchFamily="18" charset="0"/>
                <a:cs typeface="Times New Roman" pitchFamily="18" charset="0"/>
              </a:rPr>
              <a:t>Activity </a:t>
            </a:r>
            <a:r>
              <a:rPr lang="en-US" sz="2400" dirty="0" smtClean="0">
                <a:latin typeface="Times New Roman" pitchFamily="18" charset="0"/>
                <a:cs typeface="Times New Roman" pitchFamily="18" charset="0"/>
              </a:rPr>
              <a:t>: </a:t>
            </a:r>
            <a:r>
              <a:rPr lang="vi-VN" sz="2400" dirty="0" smtClean="0"/>
              <a:t>Được dùng để hiển thị một màn hình trong ứng dụng cho phép người d</a:t>
            </a:r>
            <a:r>
              <a:rPr lang="en-US" sz="2400" dirty="0" smtClean="0"/>
              <a:t>ù</a:t>
            </a:r>
            <a:r>
              <a:rPr lang="vi-VN" sz="2400" dirty="0" smtClean="0"/>
              <a:t>ng tương tác với ứng dụng.</a:t>
            </a:r>
            <a:endParaRPr lang="en-US" sz="2400" dirty="0">
              <a:latin typeface="Times New Roman" pitchFamily="18" charset="0"/>
              <a:cs typeface="Times New Roman" pitchFamily="18" charset="0"/>
            </a:endParaRPr>
          </a:p>
          <a:p>
            <a:pPr lvl="1"/>
            <a:r>
              <a:rPr lang="en-US" sz="2400" dirty="0" err="1"/>
              <a:t>Các</a:t>
            </a:r>
            <a:r>
              <a:rPr lang="en-US" sz="2400" dirty="0"/>
              <a:t> </a:t>
            </a:r>
            <a:r>
              <a:rPr lang="en-US" sz="2400" dirty="0" err="1"/>
              <a:t>trạng</a:t>
            </a:r>
            <a:r>
              <a:rPr lang="en-US" sz="2400" dirty="0"/>
              <a:t> </a:t>
            </a:r>
            <a:r>
              <a:rPr lang="en-US" sz="2400" dirty="0" err="1"/>
              <a:t>thái</a:t>
            </a:r>
            <a:r>
              <a:rPr lang="en-US" sz="2400" dirty="0"/>
              <a:t> (state) </a:t>
            </a:r>
            <a:r>
              <a:rPr lang="en-US" sz="2400" dirty="0" err="1"/>
              <a:t>của</a:t>
            </a:r>
            <a:r>
              <a:rPr lang="en-US" sz="2400" dirty="0"/>
              <a:t> Activity: </a:t>
            </a:r>
          </a:p>
          <a:p>
            <a:pPr lvl="3"/>
            <a:r>
              <a:rPr lang="en-US" sz="2400" dirty="0" smtClean="0"/>
              <a:t>A</a:t>
            </a:r>
            <a:r>
              <a:rPr lang="vi-VN" sz="2400" dirty="0" smtClean="0"/>
              <a:t>ctive (running): Activity đang hiển thị trên màn hình (foreground).</a:t>
            </a:r>
            <a:endParaRPr lang="en-US" sz="2400" dirty="0" smtClean="0"/>
          </a:p>
          <a:p>
            <a:pPr lvl="3"/>
            <a:r>
              <a:rPr lang="en-US" sz="2400" dirty="0"/>
              <a:t>P</a:t>
            </a:r>
            <a:r>
              <a:rPr lang="vi-VN" sz="2400" dirty="0"/>
              <a:t>aused: Activity vẫn hiển thị (visible) nhưng không thể tương tác (lost focus).</a:t>
            </a:r>
            <a:endParaRPr lang="en-US" sz="2400" dirty="0"/>
          </a:p>
          <a:p>
            <a:pPr lvl="3"/>
            <a:r>
              <a:rPr lang="en-US" sz="2400" dirty="0"/>
              <a:t>S</a:t>
            </a:r>
            <a:r>
              <a:rPr lang="vi-VN" sz="2400" dirty="0"/>
              <a:t>top: Activity bị thay thế hoàn toàn bởi Activity mới sẽ tiến đến trạng thái stop</a:t>
            </a:r>
            <a:endParaRPr lang="en-US" sz="2400" dirty="0"/>
          </a:p>
          <a:p>
            <a:pPr lvl="3"/>
            <a:r>
              <a:rPr lang="en-US" sz="2400" dirty="0"/>
              <a:t>K</a:t>
            </a:r>
            <a:r>
              <a:rPr lang="vi-VN" sz="2400" dirty="0"/>
              <a:t>illed: Khi hệ thống bị thiếu bộ nhớ, nó sẽ giải phóng các tiến trình theo nguyên tắc ưu tiên. Các Activity ở trạng thái stop</a:t>
            </a:r>
            <a:r>
              <a:rPr lang="en-US" sz="2400" dirty="0"/>
              <a:t> </a:t>
            </a:r>
            <a:r>
              <a:rPr lang="vi-VN" sz="2400" dirty="0"/>
              <a:t>hoặc paused cũng có thể bị giải phóng và khi nó được hiển thị lại thì các Activity này phải khởi động lại hoàn toàn và phục hồi lại trạng thái trước đó</a:t>
            </a:r>
            <a:r>
              <a:rPr lang="en-US" sz="2400" dirty="0"/>
              <a:t>.</a:t>
            </a:r>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31</a:t>
            </a:fld>
            <a:endParaRPr lang="en-US"/>
          </a:p>
        </p:txBody>
      </p:sp>
    </p:spTree>
    <p:extLst>
      <p:ext uri="{BB962C8B-B14F-4D97-AF65-F5344CB8AC3E}">
        <p14:creationId xmlns:p14="http://schemas.microsoft.com/office/powerpoint/2010/main" val="19935131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smtClean="0"/>
              <a:t>Life cycle callback</a:t>
            </a:r>
            <a:endParaRPr lang="en-US"/>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32</a:t>
            </a:fld>
            <a:endParaRPr lang="en-US"/>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371600"/>
            <a:ext cx="5334462" cy="4877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711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smtClean="0"/>
              <a:t>Quản lý Activity Life Cycle</a:t>
            </a:r>
            <a:endParaRPr lang="en-US"/>
          </a:p>
        </p:txBody>
      </p:sp>
      <p:sp>
        <p:nvSpPr>
          <p:cNvPr id="3" name="Content Placeholder 2"/>
          <p:cNvSpPr>
            <a:spLocks noGrp="1"/>
          </p:cNvSpPr>
          <p:nvPr>
            <p:ph idx="1"/>
          </p:nvPr>
        </p:nvSpPr>
        <p:spPr/>
        <p:txBody>
          <a:bodyPr>
            <a:normAutofit fontScale="92500" lnSpcReduction="20000"/>
          </a:bodyPr>
          <a:lstStyle/>
          <a:p>
            <a:r>
              <a:rPr lang="en-US" sz="2400" smtClean="0">
                <a:latin typeface="Times New Roman" pitchFamily="18" charset="0"/>
                <a:cs typeface="Times New Roman" pitchFamily="18" charset="0"/>
              </a:rPr>
              <a:t>Quản lý life Cycle của Activity được thực thi bởi phương thức callback</a:t>
            </a:r>
          </a:p>
          <a:p>
            <a:r>
              <a:rPr lang="en-US" sz="2400" smtClean="0">
                <a:latin typeface="Times New Roman" pitchFamily="18" charset="0"/>
                <a:cs typeface="Times New Roman" pitchFamily="18" charset="0"/>
              </a:rPr>
              <a:t>Về bản chất tồn tại 3 trạng thái</a:t>
            </a:r>
          </a:p>
          <a:p>
            <a:pPr lvl="1" algn="just">
              <a:buFont typeface="+mj-lt"/>
              <a:buAutoNum type="arabicPeriod"/>
            </a:pPr>
            <a:r>
              <a:rPr lang="en-US" sz="2400" smtClean="0">
                <a:latin typeface="Times New Roman" pitchFamily="18" charset="0"/>
                <a:cs typeface="Times New Roman" pitchFamily="18" charset="0"/>
              </a:rPr>
              <a:t> Resume : Activity được hiển thị ở ‘foreground’ của màn hình, và đang được ‘focus’</a:t>
            </a:r>
          </a:p>
          <a:p>
            <a:pPr lvl="1" algn="just">
              <a:buFont typeface="+mj-lt"/>
              <a:buAutoNum type="arabicPeriod"/>
            </a:pPr>
            <a:r>
              <a:rPr lang="en-US" sz="2400" smtClean="0">
                <a:latin typeface="Times New Roman" pitchFamily="18" charset="0"/>
                <a:cs typeface="Times New Roman" pitchFamily="18" charset="0"/>
              </a:rPr>
              <a:t>Paused: Activity khác đang hiển thị ở ‘Foreground’, đang được ‘focus’, nhưng vẫn có thể thấy được</a:t>
            </a:r>
          </a:p>
          <a:p>
            <a:pPr lvl="1" algn="just">
              <a:buFont typeface="+mj-lt"/>
              <a:buAutoNum type="arabicPeriod"/>
            </a:pPr>
            <a:r>
              <a:rPr lang="en-US" sz="2400" smtClean="0">
                <a:latin typeface="Times New Roman" pitchFamily="18" charset="0"/>
                <a:cs typeface="Times New Roman" pitchFamily="18" charset="0"/>
              </a:rPr>
              <a:t>Stopped: không còn nhìn thấy ở màn hình, đang ở chế độ ‘Background’. Vẫn có thể sống lại được, nhưng có thể bị tắt bởi hệ thống</a:t>
            </a:r>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33</a:t>
            </a:fld>
            <a:endParaRPr lang="en-US"/>
          </a:p>
        </p:txBody>
      </p:sp>
    </p:spTree>
    <p:extLst>
      <p:ext uri="{BB962C8B-B14F-4D97-AF65-F5344CB8AC3E}">
        <p14:creationId xmlns:p14="http://schemas.microsoft.com/office/powerpoint/2010/main" val="684822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smtClean="0"/>
              <a:t>Các phương thức trong Activity</a:t>
            </a:r>
            <a:endParaRPr lang="en-US"/>
          </a:p>
        </p:txBody>
      </p:sp>
      <p:sp>
        <p:nvSpPr>
          <p:cNvPr id="3" name="Content Placeholder 2"/>
          <p:cNvSpPr>
            <a:spLocks noGrp="1"/>
          </p:cNvSpPr>
          <p:nvPr>
            <p:ph idx="1"/>
          </p:nvPr>
        </p:nvSpPr>
        <p:spPr/>
        <p:txBody>
          <a:bodyPr>
            <a:normAutofit fontScale="92500" lnSpcReduction="20000"/>
          </a:bodyPr>
          <a:lstStyle/>
          <a:p>
            <a:r>
              <a:rPr lang="en-US" smtClean="0">
                <a:latin typeface="Times New Roman" pitchFamily="18" charset="0"/>
                <a:cs typeface="Times New Roman" pitchFamily="18" charset="0"/>
              </a:rPr>
              <a:t>Create() : được gọi khi activity được tạo lần đầu tiên</a:t>
            </a:r>
          </a:p>
          <a:p>
            <a:r>
              <a:rPr lang="en-US" smtClean="0">
                <a:latin typeface="Times New Roman" pitchFamily="18" charset="0"/>
                <a:cs typeface="Times New Roman" pitchFamily="18" charset="0"/>
              </a:rPr>
              <a:t>Start() :  được gọi khi activity  visible với người dùng</a:t>
            </a:r>
          </a:p>
          <a:p>
            <a:r>
              <a:rPr lang="en-US" smtClean="0">
                <a:latin typeface="Times New Roman" pitchFamily="18" charset="0"/>
                <a:cs typeface="Times New Roman" pitchFamily="18" charset="0"/>
              </a:rPr>
              <a:t>Resume : được gọi khi activity bắt đầu tương tác với người dùng</a:t>
            </a:r>
          </a:p>
          <a:p>
            <a:r>
              <a:rPr lang="en-US" smtClean="0">
                <a:latin typeface="Times New Roman" pitchFamily="18" charset="0"/>
                <a:cs typeface="Times New Roman" pitchFamily="18" charset="0"/>
              </a:rPr>
              <a:t>Pause : được gọi hệ thống muốn resume 1 activity khác và activity hiện tại được dừng lại</a:t>
            </a:r>
          </a:p>
          <a:p>
            <a:r>
              <a:rPr lang="en-US" smtClean="0">
                <a:latin typeface="Times New Roman" pitchFamily="18" charset="0"/>
                <a:cs typeface="Times New Roman" pitchFamily="18" charset="0"/>
              </a:rPr>
              <a:t>Stop : được gọi khi activity không hiển thị cho người sử dụng. Nó có thể diễn ra khi đang bị hủy, hay 1 activity khác vừa được resume và bao phủ lấy nó</a:t>
            </a:r>
          </a:p>
          <a:p>
            <a:r>
              <a:rPr lang="en-US" smtClean="0">
                <a:latin typeface="Times New Roman" pitchFamily="18" charset="0"/>
                <a:cs typeface="Times New Roman" pitchFamily="18" charset="0"/>
              </a:rPr>
              <a:t>Restart : được gọi khi activity đã được dừng và đang khởi động 1 lần nữa</a:t>
            </a:r>
          </a:p>
          <a:p>
            <a:r>
              <a:rPr lang="en-US" smtClean="0">
                <a:latin typeface="Times New Roman" pitchFamily="18" charset="0"/>
                <a:cs typeface="Times New Roman" pitchFamily="18" charset="0"/>
              </a:rPr>
              <a:t>Destroy : được gọi trước khi activity được hủy khỏi hệ thống. Đây là lời gọi cuối cùng activity này nhận được. Nó được gọi bởi activity được hoàn thành,hay bị hủy để tiết kiệm bộ nhớ</a:t>
            </a:r>
            <a:endParaRPr lang="en-US" smtClean="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34</a:t>
            </a:fld>
            <a:endParaRPr lang="en-US"/>
          </a:p>
        </p:txBody>
      </p:sp>
    </p:spTree>
    <p:extLst>
      <p:ext uri="{BB962C8B-B14F-4D97-AF65-F5344CB8AC3E}">
        <p14:creationId xmlns:p14="http://schemas.microsoft.com/office/powerpoint/2010/main" val="3288356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 Provider</a:t>
            </a:r>
            <a:endParaRPr lang="en-US"/>
          </a:p>
        </p:txBody>
      </p:sp>
      <p:sp>
        <p:nvSpPr>
          <p:cNvPr id="3" name="Content Placeholder 2"/>
          <p:cNvSpPr>
            <a:spLocks noGrp="1"/>
          </p:cNvSpPr>
          <p:nvPr>
            <p:ph idx="1"/>
          </p:nvPr>
        </p:nvSpPr>
        <p:spPr/>
        <p:txBody>
          <a:bodyPr>
            <a:normAutofit fontScale="92500" lnSpcReduction="20000"/>
          </a:bodyPr>
          <a:lstStyle/>
          <a:p>
            <a:pPr marL="457200" indent="-457200"/>
            <a:r>
              <a:rPr lang="vi-VN" smtClean="0">
                <a:latin typeface="Times New Roman" pitchFamily="18" charset="0"/>
                <a:cs typeface="Times New Roman" pitchFamily="18" charset="0"/>
              </a:rPr>
              <a:t>Một Content Provider cung cấp một tập chi tiết dữ liệu ứng dụng đến các ứng dụng khác. Thường được sử dụng khi chúng ta muốn tạo cơ sở dữ liệu dưới dạng public (các ứng dụng khác có thể truy xuất ).</a:t>
            </a:r>
            <a:br>
              <a:rPr lang="vi-VN" smtClean="0">
                <a:latin typeface="Times New Roman" pitchFamily="18" charset="0"/>
                <a:cs typeface="Times New Roman" pitchFamily="18" charset="0"/>
              </a:rPr>
            </a:br>
            <a:r>
              <a:rPr lang="vi-VN" smtClean="0">
                <a:latin typeface="Times New Roman" pitchFamily="18" charset="0"/>
                <a:cs typeface="Times New Roman" pitchFamily="18" charset="0"/>
              </a:rPr>
              <a:t>Dữ liệu thường được lưu trữ ở file hệ thống, hoặc trong một SQLite database.</a:t>
            </a:r>
            <a:br>
              <a:rPr lang="vi-VN" smtClean="0">
                <a:latin typeface="Times New Roman" pitchFamily="18" charset="0"/>
                <a:cs typeface="Times New Roman" pitchFamily="18" charset="0"/>
              </a:rPr>
            </a:br>
            <a:r>
              <a:rPr lang="vi-VN" smtClean="0">
                <a:latin typeface="Times New Roman" pitchFamily="18" charset="0"/>
                <a:cs typeface="Times New Roman" pitchFamily="18" charset="0"/>
              </a:rPr>
              <a:t>Đơn giản như : Danh bạ, Call log, cấu hình cài đặt...trên điện thoại là dữ liệu dưới dạng Content Provider.</a:t>
            </a:r>
            <a:endParaRPr lang="en-US" smtClean="0">
              <a:latin typeface="Times New Roman" pitchFamily="18" charset="0"/>
              <a:cs typeface="Times New Roman" pitchFamily="18" charset="0"/>
            </a:endParaRPr>
          </a:p>
          <a:p>
            <a:pPr marL="457200" indent="-457200"/>
            <a:r>
              <a:rPr lang="vi-VN" smtClean="0">
                <a:latin typeface="Times New Roman" pitchFamily="18" charset="0"/>
                <a:cs typeface="Times New Roman" pitchFamily="18" charset="0"/>
              </a:rPr>
              <a:t>Content Provider hiện thực một tập phương thức chuẩn mà các ứng dụng khác có thể truy xuất và lưu trữ dữ liệu của loại nó điều khiển.</a:t>
            </a:r>
            <a:br>
              <a:rPr lang="vi-VN" smtClean="0">
                <a:latin typeface="Times New Roman" pitchFamily="18" charset="0"/>
                <a:cs typeface="Times New Roman" pitchFamily="18" charset="0"/>
              </a:rPr>
            </a:br>
            <a:r>
              <a:rPr lang="vi-VN" smtClean="0">
                <a:latin typeface="Times New Roman" pitchFamily="18" charset="0"/>
                <a:cs typeface="Times New Roman" pitchFamily="18" charset="0"/>
              </a:rPr>
              <a:t>Tuy nhiên, những ứng dụng không thể gọi các phương thức trực tiếp. Hơn thế chúng dùng lớp Content Resolver và gọi những phương thức đó. Một Content Resolver có thể giao tiếp đến nhiều content provider; nó cộng tác với các provider để quản lý bất kỳ giao tiếp bên trong liên quan.</a:t>
            </a:r>
            <a:endParaRPr lang="en-US"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35</a:t>
            </a:fld>
            <a:endParaRPr lang="en-US"/>
          </a:p>
        </p:txBody>
      </p:sp>
    </p:spTree>
    <p:extLst>
      <p:ext uri="{BB962C8B-B14F-4D97-AF65-F5344CB8AC3E}">
        <p14:creationId xmlns:p14="http://schemas.microsoft.com/office/powerpoint/2010/main" val="6980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idx="1"/>
          </p:nvPr>
        </p:nvSpPr>
        <p:spPr/>
        <p:txBody>
          <a:bodyPr>
            <a:normAutofit fontScale="77500" lnSpcReduction="20000"/>
          </a:bodyPr>
          <a:lstStyle/>
          <a:p>
            <a:r>
              <a:rPr lang="en-US" sz="2000" dirty="0">
                <a:latin typeface="Times New Roman" pitchFamily="18" charset="0"/>
                <a:cs typeface="Times New Roman" pitchFamily="18" charset="0"/>
              </a:rPr>
              <a:t>Intent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trúc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dữ</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liệu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tải</a:t>
            </a:r>
            <a:r>
              <a:rPr lang="en-US" sz="2000" dirty="0">
                <a:latin typeface="Times New Roman" pitchFamily="18" charset="0"/>
                <a:cs typeface="Times New Roman" pitchFamily="18" charset="0"/>
              </a:rPr>
              <a:t> Activity, </a:t>
            </a:r>
            <a:r>
              <a:rPr lang="en-US" sz="2000" dirty="0" err="1">
                <a:latin typeface="Times New Roman" pitchFamily="18" charset="0"/>
                <a:cs typeface="Times New Roman" pitchFamily="18" charset="0"/>
              </a:rPr>
              <a:t>gửi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thông</a:t>
            </a:r>
            <a:r>
              <a:rPr lang="en-US" sz="2000" dirty="0">
                <a:latin typeface="Times New Roman" pitchFamily="18" charset="0"/>
                <a:cs typeface="Times New Roman" pitchFamily="18" charset="0"/>
              </a:rPr>
              <a:t> tin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BroadcastReceiver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hoặc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gọi</a:t>
            </a:r>
            <a:r>
              <a:rPr lang="en-US" sz="2000" dirty="0">
                <a:latin typeface="Times New Roman" pitchFamily="18" charset="0"/>
                <a:cs typeface="Times New Roman" pitchFamily="18" charset="0"/>
              </a:rPr>
              <a:t> 1 Service</a:t>
            </a:r>
          </a:p>
          <a:p>
            <a:r>
              <a:rPr lang="en-US" sz="2000" dirty="0" err="1">
                <a:latin typeface="Times New Roman" pitchFamily="18" charset="0"/>
                <a:cs typeface="Times New Roman" pitchFamily="18" charset="0"/>
              </a:rPr>
              <a:t>Cung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đặc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trưng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hiện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giữa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nhau</a:t>
            </a: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giữa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Activity, </a:t>
            </a:r>
            <a:r>
              <a:rPr lang="en-US" sz="2000" dirty="0" err="1">
                <a:latin typeface="Times New Roman" pitchFamily="18" charset="0"/>
                <a:cs typeface="Times New Roman" pitchFamily="18" charset="0"/>
              </a:rPr>
              <a:t>BroadcastReceiver</a:t>
            </a:r>
            <a:r>
              <a:rPr lang="en-US" sz="2000" dirty="0">
                <a:latin typeface="Times New Roman" pitchFamily="18" charset="0"/>
                <a:cs typeface="Times New Roman" pitchFamily="18" charset="0"/>
              </a:rPr>
              <a:t>, hay Service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nhau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cùng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hay </a:t>
            </a:r>
            <a:r>
              <a:rPr lang="en-US" sz="2000" dirty="0" err="1">
                <a:latin typeface="Times New Roman" pitchFamily="18" charset="0"/>
                <a:cs typeface="Times New Roman" pitchFamily="18" charset="0"/>
              </a:rPr>
              <a:t>trên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khác</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nhau</a:t>
            </a:r>
            <a:endParaRPr lang="en-US" sz="2000" dirty="0" smtClean="0">
              <a:latin typeface="Times New Roman" pitchFamily="18" charset="0"/>
              <a:cs typeface="Times New Roman" pitchFamily="18" charset="0"/>
            </a:endParaRPr>
          </a:p>
          <a:p>
            <a:r>
              <a:rPr lang="en-US" sz="2000" dirty="0" err="1">
                <a:latin typeface="Times New Roman" pitchFamily="18" charset="0"/>
                <a:cs typeface="Times New Roman" pitchFamily="18" charset="0"/>
              </a:rPr>
              <a:t>Thuộc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tính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Intent</a:t>
            </a:r>
          </a:p>
          <a:p>
            <a:pPr marL="857250" lvl="1" indent="-457200">
              <a:buFont typeface="+mj-lt"/>
              <a:buAutoNum type="arabicPeriod"/>
            </a:pPr>
            <a:r>
              <a:rPr lang="en-US" sz="2000" dirty="0">
                <a:latin typeface="Times New Roman" pitchFamily="18" charset="0"/>
                <a:cs typeface="Times New Roman" pitchFamily="18" charset="0"/>
              </a:rPr>
              <a:t>Action</a:t>
            </a:r>
          </a:p>
          <a:p>
            <a:pPr marL="857250" lvl="1" indent="-457200">
              <a:buFont typeface="+mj-lt"/>
              <a:buAutoNum type="arabicPeriod"/>
            </a:pPr>
            <a:r>
              <a:rPr lang="en-US" sz="2000" dirty="0">
                <a:latin typeface="Times New Roman" pitchFamily="18" charset="0"/>
                <a:cs typeface="Times New Roman" pitchFamily="18" charset="0"/>
              </a:rPr>
              <a:t>Category</a:t>
            </a:r>
          </a:p>
          <a:p>
            <a:pPr marL="857250" lvl="1" indent="-457200">
              <a:buFont typeface="+mj-lt"/>
              <a:buAutoNum type="arabicPeriod"/>
            </a:pPr>
            <a:r>
              <a:rPr lang="en-US" sz="2000" dirty="0">
                <a:latin typeface="Times New Roman" pitchFamily="18" charset="0"/>
                <a:cs typeface="Times New Roman" pitchFamily="18" charset="0"/>
              </a:rPr>
              <a:t>Type </a:t>
            </a:r>
          </a:p>
          <a:p>
            <a:pPr marL="857250" lvl="1" indent="-457200">
              <a:buFont typeface="+mj-lt"/>
              <a:buAutoNum type="arabicPeriod"/>
            </a:pPr>
            <a:r>
              <a:rPr lang="en-US" sz="2000" dirty="0">
                <a:latin typeface="Times New Roman" pitchFamily="18" charset="0"/>
                <a:cs typeface="Times New Roman" pitchFamily="18" charset="0"/>
              </a:rPr>
              <a:t>Data</a:t>
            </a:r>
          </a:p>
          <a:p>
            <a:pPr marL="857250" lvl="1" indent="-457200">
              <a:buFont typeface="+mj-lt"/>
              <a:buAutoNum type="arabicPeriod"/>
            </a:pPr>
            <a:r>
              <a:rPr lang="en-US" sz="2000" dirty="0">
                <a:latin typeface="Times New Roman" pitchFamily="18" charset="0"/>
                <a:cs typeface="Times New Roman" pitchFamily="18" charset="0"/>
              </a:rPr>
              <a:t>Component</a:t>
            </a:r>
          </a:p>
          <a:p>
            <a:pPr marL="857250" lvl="1" indent="-457200">
              <a:buFont typeface="+mj-lt"/>
              <a:buAutoNum type="arabicPeriod"/>
            </a:pPr>
            <a:r>
              <a:rPr lang="en-US" sz="2000" dirty="0">
                <a:latin typeface="Times New Roman" pitchFamily="18" charset="0"/>
                <a:cs typeface="Times New Roman" pitchFamily="18" charset="0"/>
              </a:rPr>
              <a:t>Extras</a:t>
            </a:r>
          </a:p>
          <a:p>
            <a:endParaRPr lang="en-US" sz="2000" dirty="0">
              <a:latin typeface="Times New Roman" pitchFamily="18" charset="0"/>
              <a:cs typeface="Times New Roman" pitchFamily="18" charset="0"/>
            </a:endParaRPr>
          </a:p>
          <a:p>
            <a:endParaRPr lang="en-US" sz="2000" dirty="0"/>
          </a:p>
        </p:txBody>
      </p:sp>
      <p:sp>
        <p:nvSpPr>
          <p:cNvPr id="4" name="Slide Number Placeholder 3"/>
          <p:cNvSpPr>
            <a:spLocks noGrp="1"/>
          </p:cNvSpPr>
          <p:nvPr>
            <p:ph type="sldNum" sz="quarter" idx="12"/>
          </p:nvPr>
        </p:nvSpPr>
        <p:spPr/>
        <p:txBody>
          <a:bodyPr/>
          <a:lstStyle/>
          <a:p>
            <a:fld id="{78606D69-02A2-428D-9313-60C2D884D97D}"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Tree>
    <p:extLst>
      <p:ext uri="{BB962C8B-B14F-4D97-AF65-F5344CB8AC3E}">
        <p14:creationId xmlns:p14="http://schemas.microsoft.com/office/powerpoint/2010/main" val="4107308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t>
            </a:r>
          </a:p>
        </p:txBody>
      </p:sp>
      <p:sp>
        <p:nvSpPr>
          <p:cNvPr id="3" name="Content Placeholder 2"/>
          <p:cNvSpPr>
            <a:spLocks noGrp="1"/>
          </p:cNvSpPr>
          <p:nvPr>
            <p:ph idx="1"/>
          </p:nvPr>
        </p:nvSpPr>
        <p:spPr>
          <a:xfrm>
            <a:off x="152400" y="1219200"/>
            <a:ext cx="8458199" cy="4822163"/>
          </a:xfrm>
        </p:spPr>
        <p:txBody>
          <a:bodyPr>
            <a:noAutofit/>
          </a:bodyPr>
          <a:lstStyle/>
          <a:p>
            <a:pPr marL="457200" indent="-457200"/>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phần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Android,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chạy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trên</a:t>
            </a:r>
            <a:r>
              <a:rPr lang="en-US" sz="2000" dirty="0">
                <a:latin typeface="Times New Roman" pitchFamily="18" charset="0"/>
                <a:cs typeface="Times New Roman" pitchFamily="18" charset="0"/>
              </a:rPr>
              <a:t> background </a:t>
            </a:r>
            <a:r>
              <a:rPr lang="en-US" sz="2000" dirty="0" err="1">
                <a:latin typeface="Times New Roman" pitchFamily="18" charset="0"/>
                <a:cs typeface="Times New Roman" pitchFamily="18" charset="0"/>
              </a:rPr>
              <a:t>thực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hiện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việc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tính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toán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đòi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hỏi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diện</a:t>
            </a:r>
            <a:r>
              <a:rPr lang="en-US" sz="2000" dirty="0">
                <a:latin typeface="Times New Roman" pitchFamily="18" charset="0"/>
                <a:cs typeface="Times New Roman" pitchFamily="18" charset="0"/>
              </a:rPr>
              <a:t> </a:t>
            </a:r>
          </a:p>
          <a:p>
            <a:pPr marL="457200" indent="-457200"/>
            <a:r>
              <a:rPr lang="en-US" sz="2000" dirty="0">
                <a:latin typeface="Times New Roman" pitchFamily="18" charset="0"/>
                <a:cs typeface="Times New Roman" pitchFamily="18" charset="0"/>
              </a:rPr>
              <a:t>Service </a:t>
            </a:r>
            <a:r>
              <a:rPr lang="en-US" sz="2000" dirty="0" err="1">
                <a:latin typeface="Times New Roman" pitchFamily="18" charset="0"/>
                <a:cs typeface="Times New Roman" pitchFamily="18" charset="0"/>
              </a:rPr>
              <a:t>giống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như</a:t>
            </a:r>
            <a:r>
              <a:rPr lang="en-US" sz="2000" dirty="0">
                <a:latin typeface="Times New Roman" pitchFamily="18" charset="0"/>
                <a:cs typeface="Times New Roman" pitchFamily="18" charset="0"/>
              </a:rPr>
              <a:t> Activity </a:t>
            </a:r>
            <a:r>
              <a:rPr lang="en-US" sz="2000" dirty="0" err="1">
                <a:latin typeface="Times New Roman" pitchFamily="18" charset="0"/>
                <a:cs typeface="Times New Roman" pitchFamily="18" charset="0"/>
              </a:rPr>
              <a:t>thực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hiện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theo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lý</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sự</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thay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đổi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thái</a:t>
            </a:r>
            <a:r>
              <a:rPr lang="en-US" sz="2000" dirty="0">
                <a:latin typeface="Times New Roman" pitchFamily="18" charset="0"/>
                <a:cs typeface="Times New Roman" pitchFamily="18" charset="0"/>
              </a:rPr>
              <a:t> </a:t>
            </a:r>
          </a:p>
          <a:p>
            <a:pPr marL="457200" indent="-457200"/>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2 </a:t>
            </a:r>
            <a:r>
              <a:rPr lang="en-US" sz="2000" dirty="0" err="1">
                <a:latin typeface="Times New Roman" pitchFamily="18" charset="0"/>
                <a:cs typeface="Times New Roman" pitchFamily="18" charset="0"/>
              </a:rPr>
              <a:t>loại</a:t>
            </a:r>
            <a:r>
              <a:rPr lang="en-US" sz="2000" dirty="0">
                <a:latin typeface="Times New Roman" pitchFamily="18" charset="0"/>
                <a:cs typeface="Times New Roman" pitchFamily="18" charset="0"/>
              </a:rPr>
              <a:t> Service: </a:t>
            </a:r>
          </a:p>
          <a:p>
            <a:pPr marL="457200" indent="-457200">
              <a:buFont typeface="+mj-lt"/>
              <a:buAutoNum type="arabicPeriod"/>
            </a:pPr>
            <a:r>
              <a:rPr lang="en-US" sz="2000" dirty="0">
                <a:latin typeface="Times New Roman" pitchFamily="18" charset="0"/>
                <a:cs typeface="Times New Roman" pitchFamily="18" charset="0"/>
              </a:rPr>
              <a:t>“Started” Service: Service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gọi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phần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gọi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bằng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startService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service </a:t>
            </a:r>
            <a:r>
              <a:rPr lang="en-US" sz="2000" dirty="0" err="1">
                <a:latin typeface="Times New Roman" pitchFamily="18" charset="0"/>
                <a:cs typeface="Times New Roman" pitchFamily="18" charset="0"/>
              </a:rPr>
              <a:t>sẽ</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chạy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vô</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Loại</a:t>
            </a:r>
            <a:r>
              <a:rPr lang="en-US" sz="2000" dirty="0">
                <a:latin typeface="Times New Roman" pitchFamily="18" charset="0"/>
                <a:cs typeface="Times New Roman" pitchFamily="18" charset="0"/>
              </a:rPr>
              <a:t> service </a:t>
            </a:r>
            <a:r>
              <a:rPr lang="en-US" sz="2000" dirty="0" err="1">
                <a:latin typeface="Times New Roman" pitchFamily="18" charset="0"/>
                <a:cs typeface="Times New Roman" pitchFamily="18" charset="0"/>
              </a:rPr>
              <a:t>này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hiện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việc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lẻ</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như</a:t>
            </a:r>
            <a:r>
              <a:rPr lang="en-US" sz="2000" dirty="0">
                <a:latin typeface="Times New Roman" pitchFamily="18" charset="0"/>
                <a:cs typeface="Times New Roman" pitchFamily="18" charset="0"/>
              </a:rPr>
              <a:t> download, </a:t>
            </a:r>
            <a:r>
              <a:rPr lang="en-US" sz="2000" dirty="0" err="1">
                <a:latin typeface="Times New Roman" pitchFamily="18" charset="0"/>
                <a:cs typeface="Times New Roman" pitchFamily="18" charset="0"/>
              </a:rPr>
              <a:t>tính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toán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service </a:t>
            </a:r>
            <a:r>
              <a:rPr lang="en-US" sz="2000" dirty="0" err="1">
                <a:latin typeface="Times New Roman" pitchFamily="18" charset="0"/>
                <a:cs typeface="Times New Roman" pitchFamily="18" charset="0"/>
              </a:rPr>
              <a:t>sẽ</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dừng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việc</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hoàn</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a:t>
            </a:r>
          </a:p>
          <a:p>
            <a:pPr marL="457200" indent="-457200">
              <a:buFont typeface="+mj-lt"/>
              <a:buAutoNum type="arabicPeriod"/>
            </a:pPr>
            <a:r>
              <a:rPr lang="en-US" sz="2000" dirty="0">
                <a:latin typeface="Times New Roman" pitchFamily="18" charset="0"/>
                <a:cs typeface="Times New Roman" pitchFamily="18" charset="0"/>
              </a:rPr>
              <a:t>“bound” Service: Service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gọi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phần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gọi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bằng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bindService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Loại</a:t>
            </a:r>
            <a:r>
              <a:rPr lang="en-US" sz="2000" dirty="0">
                <a:latin typeface="Times New Roman" pitchFamily="18" charset="0"/>
                <a:cs typeface="Times New Roman" pitchFamily="18" charset="0"/>
              </a:rPr>
              <a:t> service </a:t>
            </a:r>
            <a:r>
              <a:rPr lang="en-US" sz="2000" dirty="0" err="1">
                <a:latin typeface="Times New Roman" pitchFamily="18" charset="0"/>
                <a:cs typeface="Times New Roman" pitchFamily="18" charset="0"/>
              </a:rPr>
              <a:t>đề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nghị</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diện</a:t>
            </a:r>
            <a:r>
              <a:rPr lang="en-US" sz="2000" dirty="0">
                <a:latin typeface="Times New Roman" pitchFamily="18" charset="0"/>
                <a:cs typeface="Times New Roman" pitchFamily="18" charset="0"/>
              </a:rPr>
              <a:t> Client – Server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phép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phần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gửi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yêu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cầu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lấy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tất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phần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ngừng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kết</a:t>
            </a:r>
            <a:r>
              <a:rPr lang="en-US" sz="2000" dirty="0">
                <a:latin typeface="Times New Roman" pitchFamily="18" charset="0"/>
                <a:cs typeface="Times New Roman" pitchFamily="18" charset="0"/>
              </a:rPr>
              <a:t>, Service </a:t>
            </a:r>
            <a:r>
              <a:rPr lang="en-US" sz="2000" dirty="0" err="1">
                <a:latin typeface="Times New Roman" pitchFamily="18" charset="0"/>
                <a:cs typeface="Times New Roman" pitchFamily="18" charset="0"/>
              </a:rPr>
              <a:t>kết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thúc</a:t>
            </a:r>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8606D69-02A2-428D-9313-60C2D884D97D}"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Tree>
    <p:extLst>
      <p:ext uri="{BB962C8B-B14F-4D97-AF65-F5344CB8AC3E}">
        <p14:creationId xmlns:p14="http://schemas.microsoft.com/office/powerpoint/2010/main" val="3360595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BroadcastReceiver</a:t>
            </a:r>
            <a:endParaRPr lang="en-US" dirty="0"/>
          </a:p>
        </p:txBody>
      </p:sp>
      <p:sp>
        <p:nvSpPr>
          <p:cNvPr id="3" name="Content Placeholder 2"/>
          <p:cNvSpPr>
            <a:spLocks noGrp="1"/>
          </p:cNvSpPr>
          <p:nvPr>
            <p:ph idx="1"/>
          </p:nvPr>
        </p:nvSpPr>
        <p:spPr/>
        <p:txBody>
          <a:bodyPr>
            <a:normAutofit/>
          </a:bodyPr>
          <a:lstStyle/>
          <a:p>
            <a:r>
              <a:rPr lang="en-US" sz="2400" dirty="0" err="1">
                <a:latin typeface="Times New Roman" pitchFamily="18" charset="0"/>
                <a:cs typeface="Times New Roman" pitchFamily="18" charset="0"/>
              </a:rPr>
              <a:t>T</a:t>
            </a:r>
            <a:r>
              <a:rPr lang="en-US" sz="2400" dirty="0" err="1" smtClean="0">
                <a:latin typeface="Times New Roman" pitchFamily="18" charset="0"/>
                <a:cs typeface="Times New Roman" pitchFamily="18" charset="0"/>
              </a:rPr>
              <a:t>hành</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phần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Intent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khởi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phù</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hợp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Intent.</a:t>
            </a:r>
            <a:r>
              <a:rPr lang="en-US" sz="2400" dirty="0"/>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những</a:t>
            </a:r>
            <a:r>
              <a:rPr lang="en-US" sz="2400" dirty="0">
                <a:latin typeface="Times New Roman" pitchFamily="18" charset="0"/>
                <a:cs typeface="Times New Roman" pitchFamily="18" charset="0"/>
              </a:rPr>
              <a:t> Intent message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gửi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từ</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sendBroadcast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từ</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thống</a:t>
            </a: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8606D69-02A2-428D-9313-60C2D884D97D}"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Tree>
    <p:extLst>
      <p:ext uri="{BB962C8B-B14F-4D97-AF65-F5344CB8AC3E}">
        <p14:creationId xmlns:p14="http://schemas.microsoft.com/office/powerpoint/2010/main" val="2320320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Resources</a:t>
            </a:r>
          </a:p>
        </p:txBody>
      </p:sp>
      <p:sp>
        <p:nvSpPr>
          <p:cNvPr id="3" name="Content Placeholder 2"/>
          <p:cNvSpPr>
            <a:spLocks noGrp="1"/>
          </p:cNvSpPr>
          <p:nvPr>
            <p:ph idx="1"/>
          </p:nvPr>
        </p:nvSpPr>
        <p:spPr/>
        <p:txBody>
          <a:bodyPr>
            <a:normAutofit fontScale="92500" lnSpcReduction="20000"/>
          </a:bodyPr>
          <a:lstStyle/>
          <a:p>
            <a:r>
              <a:rPr lang="en-US" sz="2000" smtClean="0">
                <a:latin typeface="Times New Roman" pitchFamily="18" charset="0"/>
                <a:cs typeface="Times New Roman" pitchFamily="18" charset="0"/>
              </a:rPr>
              <a:t>Sự </a:t>
            </a:r>
            <a:r>
              <a:rPr lang="en-US" sz="2000" dirty="0" err="1">
                <a:latin typeface="Times New Roman" pitchFamily="18" charset="0"/>
                <a:cs typeface="Times New Roman" pitchFamily="18" charset="0"/>
              </a:rPr>
              <a:t>cần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thiết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cung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lựa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chọn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đặc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thù</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thiết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bị</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cụ</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như</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ngôn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ngữ</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khác</a:t>
            </a:r>
            <a:r>
              <a:rPr lang="en-US" sz="2000" dirty="0">
                <a:latin typeface="Times New Roman" pitchFamily="18" charset="0"/>
                <a:cs typeface="Times New Roman" pitchFamily="18" charset="0"/>
              </a:rPr>
              <a:t> </a:t>
            </a:r>
            <a:r>
              <a:rPr lang="en-US" sz="2000" err="1">
                <a:latin typeface="Times New Roman" pitchFamily="18" charset="0"/>
                <a:cs typeface="Times New Roman" pitchFamily="18" charset="0"/>
              </a:rPr>
              <a:t>nhau</a:t>
            </a:r>
            <a:r>
              <a:rPr lang="en-US" sz="2000" smtClean="0">
                <a:latin typeface="Times New Roman" pitchFamily="18" charset="0"/>
                <a:cs typeface="Times New Roman" pitchFamily="18" charset="0"/>
              </a:rPr>
              <a:t>, kích </a:t>
            </a:r>
            <a:r>
              <a:rPr lang="en-US" sz="2000" dirty="0" err="1">
                <a:latin typeface="Times New Roman" pitchFamily="18" charset="0"/>
                <a:cs typeface="Times New Roman" pitchFamily="18" charset="0"/>
              </a:rPr>
              <a:t>thước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màn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Ngày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càng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trở</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trọng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như</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nhiều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thiết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bị</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hỗ</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trợ</a:t>
            </a:r>
            <a:r>
              <a:rPr lang="en-US" sz="2000" dirty="0">
                <a:latin typeface="Times New Roman" pitchFamily="18" charset="0"/>
                <a:cs typeface="Times New Roman" pitchFamily="18" charset="0"/>
              </a:rPr>
              <a:t> Android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sẵn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nhau</a:t>
            </a: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cung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năng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thích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err="1">
                <a:latin typeface="Times New Roman" pitchFamily="18" charset="0"/>
                <a:cs typeface="Times New Roman" pitchFamily="18" charset="0"/>
              </a:rPr>
              <a:t>khác</a:t>
            </a:r>
            <a:r>
              <a:rPr lang="en-US" sz="2000">
                <a:latin typeface="Times New Roman" pitchFamily="18" charset="0"/>
                <a:cs typeface="Times New Roman" pitchFamily="18" charset="0"/>
              </a:rPr>
              <a:t> </a:t>
            </a:r>
            <a:r>
              <a:rPr lang="en-US" sz="2000" smtClean="0">
                <a:latin typeface="Times New Roman" pitchFamily="18" charset="0"/>
                <a:cs typeface="Times New Roman" pitchFamily="18" charset="0"/>
              </a:rPr>
              <a:t>nhau, ta </a:t>
            </a:r>
            <a:r>
              <a:rPr lang="en-US" sz="2000" dirty="0" err="1">
                <a:latin typeface="Times New Roman" pitchFamily="18" charset="0"/>
                <a:cs typeface="Times New Roman" pitchFamily="18" charset="0"/>
              </a:rPr>
              <a:t>phải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tổ</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thư</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mục</a:t>
            </a:r>
            <a:r>
              <a:rPr lang="en-US" sz="2000" dirty="0">
                <a:latin typeface="Times New Roman" pitchFamily="18" charset="0"/>
                <a:cs typeface="Times New Roman" pitchFamily="18" charset="0"/>
              </a:rPr>
              <a:t> res </a:t>
            </a:r>
            <a:r>
              <a:rPr lang="en-US" sz="2000" err="1">
                <a:latin typeface="Times New Roman" pitchFamily="18" charset="0"/>
                <a:cs typeface="Times New Roman" pitchFamily="18" charset="0"/>
              </a:rPr>
              <a:t>dự</a:t>
            </a:r>
            <a:r>
              <a:rPr lang="en-US" sz="2000">
                <a:latin typeface="Times New Roman" pitchFamily="18" charset="0"/>
                <a:cs typeface="Times New Roman" pitchFamily="18" charset="0"/>
              </a:rPr>
              <a:t> </a:t>
            </a:r>
            <a:r>
              <a:rPr lang="en-US" sz="2000" smtClean="0">
                <a:latin typeface="Times New Roman" pitchFamily="18" charset="0"/>
                <a:cs typeface="Times New Roman" pitchFamily="18" charset="0"/>
              </a:rPr>
              <a:t>án</a:t>
            </a: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Bất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cứ</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loại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 </a:t>
            </a:r>
            <a:r>
              <a:rPr lang="en-US" sz="2000" err="1">
                <a:latin typeface="Times New Roman" pitchFamily="18" charset="0"/>
                <a:cs typeface="Times New Roman" pitchFamily="18" charset="0"/>
              </a:rPr>
              <a:t>nào</a:t>
            </a:r>
            <a:r>
              <a:rPr lang="en-US" sz="2000" smtClean="0">
                <a:latin typeface="Times New Roman" pitchFamily="18" charset="0"/>
                <a:cs typeface="Times New Roman" pitchFamily="18" charset="0"/>
              </a:rPr>
              <a:t>, có </a:t>
            </a:r>
            <a:r>
              <a:rPr lang="en-US" sz="2000" dirty="0" err="1">
                <a:latin typeface="Times New Roman" pitchFamily="18" charset="0"/>
                <a:cs typeface="Times New Roman" pitchFamily="18" charset="0"/>
              </a:rPr>
              <a:t>thể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chỉ</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loại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mặc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định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lựa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chọn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endParaRPr lang="en-US" sz="2000" dirty="0">
              <a:latin typeface="Times New Roman" pitchFamily="18" charset="0"/>
              <a:cs typeface="Times New Roman" pitchFamily="18" charset="0"/>
            </a:endParaRPr>
          </a:p>
          <a:p>
            <a:pPr>
              <a:buFont typeface="+mj-lt"/>
              <a:buAutoNum type="arabicPeriod"/>
            </a:pPr>
            <a:r>
              <a:rPr lang="en-US" sz="2000" smtClean="0">
                <a:latin typeface="Times New Roman" pitchFamily="18" charset="0"/>
                <a:cs typeface="Times New Roman" pitchFamily="18" charset="0"/>
              </a:rPr>
              <a:t>Tài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mặc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định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tâm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đến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thiết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bị</a:t>
            </a:r>
            <a:r>
              <a:rPr lang="en-US" sz="2000" dirty="0">
                <a:latin typeface="Times New Roman" pitchFamily="18" charset="0"/>
                <a:cs typeface="Times New Roman" pitchFamily="18" charset="0"/>
              </a:rPr>
              <a:t> hay </a:t>
            </a:r>
            <a:r>
              <a:rPr lang="en-US" sz="2000" dirty="0" err="1">
                <a:latin typeface="Times New Roman" pitchFamily="18" charset="0"/>
                <a:cs typeface="Times New Roman" pitchFamily="18" charset="0"/>
              </a:rPr>
              <a:t>không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bất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lựa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chọn</a:t>
            </a:r>
            <a:r>
              <a:rPr lang="en-US" sz="2000" dirty="0">
                <a:latin typeface="Times New Roman" pitchFamily="18" charset="0"/>
                <a:cs typeface="Times New Roman" pitchFamily="18" charset="0"/>
              </a:rPr>
              <a:t> </a:t>
            </a:r>
          </a:p>
          <a:p>
            <a:pPr>
              <a:buFont typeface="+mj-lt"/>
              <a:buAutoNum type="arabicPeriod"/>
            </a:pPr>
            <a:r>
              <a:rPr lang="en-US" sz="2000" smtClean="0">
                <a:latin typeface="Times New Roman" pitchFamily="18" charset="0"/>
                <a:cs typeface="Times New Roman" pitchFamily="18" charset="0"/>
              </a:rPr>
              <a:t>Tài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lựa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chọn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thiết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kế</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đặc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thù</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bằng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từ</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định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cấu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phù</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hợp</a:t>
            </a:r>
            <a:r>
              <a:rPr lang="en-US" sz="2000" dirty="0">
                <a:latin typeface="Times New Roman" pitchFamily="18" charset="0"/>
                <a:cs typeface="Times New Roman" pitchFamily="18" charset="0"/>
              </a:rPr>
              <a:t> ở </a:t>
            </a:r>
            <a:r>
              <a:rPr lang="en-US" sz="2000" dirty="0" err="1">
                <a:latin typeface="Times New Roman" pitchFamily="18" charset="0"/>
                <a:cs typeface="Times New Roman" pitchFamily="18" charset="0"/>
              </a:rPr>
              <a:t>tên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đường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dẫn</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8606D69-02A2-428D-9313-60C2D884D97D}"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Tree>
    <p:extLst>
      <p:ext uri="{BB962C8B-B14F-4D97-AF65-F5344CB8AC3E}">
        <p14:creationId xmlns:p14="http://schemas.microsoft.com/office/powerpoint/2010/main" val="408208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Lịch sử phát triển</a:t>
            </a:r>
            <a:endParaRPr lang="en-US"/>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4</a:t>
            </a:fld>
            <a:endParaRPr lang="en-US"/>
          </a:p>
        </p:txBody>
      </p:sp>
      <p:sp>
        <p:nvSpPr>
          <p:cNvPr id="6" name="AutoShape 3"/>
          <p:cNvSpPr>
            <a:spLocks noChangeArrowheads="1"/>
          </p:cNvSpPr>
          <p:nvPr/>
        </p:nvSpPr>
        <p:spPr bwMode="auto">
          <a:xfrm>
            <a:off x="3944119" y="4024447"/>
            <a:ext cx="2286000" cy="2300153"/>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Verdana" pitchFamily="34" charset="0"/>
            </a:endParaRPr>
          </a:p>
        </p:txBody>
      </p:sp>
      <p:sp>
        <p:nvSpPr>
          <p:cNvPr id="7" name="AutoShape 5"/>
          <p:cNvSpPr>
            <a:spLocks noChangeArrowheads="1"/>
          </p:cNvSpPr>
          <p:nvPr/>
        </p:nvSpPr>
        <p:spPr bwMode="auto">
          <a:xfrm>
            <a:off x="1066800" y="2743200"/>
            <a:ext cx="1732781" cy="2380453"/>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Verdana" pitchFamily="34" charset="0"/>
            </a:endParaRPr>
          </a:p>
        </p:txBody>
      </p:sp>
      <p:sp>
        <p:nvSpPr>
          <p:cNvPr id="8" name="Text Box 6"/>
          <p:cNvSpPr txBox="1">
            <a:spLocks noChangeArrowheads="1"/>
          </p:cNvSpPr>
          <p:nvPr/>
        </p:nvSpPr>
        <p:spPr bwMode="auto">
          <a:xfrm>
            <a:off x="1143000" y="2971800"/>
            <a:ext cx="14861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dirty="0" err="1" smtClean="0">
                <a:latin typeface="Times New Roman" pitchFamily="18" charset="0"/>
                <a:cs typeface="Times New Roman" pitchFamily="18" charset="0"/>
              </a:rPr>
              <a:t>Tháng</a:t>
            </a:r>
            <a:r>
              <a:rPr lang="en-US" dirty="0" smtClean="0">
                <a:latin typeface="Times New Roman" pitchFamily="18" charset="0"/>
                <a:cs typeface="Times New Roman" pitchFamily="18" charset="0"/>
              </a:rPr>
              <a:t> 7 </a:t>
            </a:r>
            <a:r>
              <a:rPr lang="en-US" dirty="0" err="1" smtClean="0">
                <a:latin typeface="Times New Roman" pitchFamily="18" charset="0"/>
                <a:cs typeface="Times New Roman" pitchFamily="18" charset="0"/>
              </a:rPr>
              <a:t>năm</a:t>
            </a:r>
            <a:r>
              <a:rPr lang="en-US" dirty="0" smtClean="0">
                <a:latin typeface="Times New Roman" pitchFamily="18" charset="0"/>
                <a:cs typeface="Times New Roman" pitchFamily="18" charset="0"/>
              </a:rPr>
              <a:t> 2005 Google </a:t>
            </a:r>
            <a:r>
              <a:rPr lang="en-US" dirty="0" err="1" smtClean="0">
                <a:latin typeface="Times New Roman" pitchFamily="18" charset="0"/>
                <a:cs typeface="Times New Roman" pitchFamily="18" charset="0"/>
              </a:rPr>
              <a:t>mua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Anroid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9" name="Freeform 7"/>
          <p:cNvSpPr>
            <a:spLocks/>
          </p:cNvSpPr>
          <p:nvPr/>
        </p:nvSpPr>
        <p:spPr bwMode="gray">
          <a:xfrm>
            <a:off x="2825278" y="2701128"/>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
        <p:nvSpPr>
          <p:cNvPr id="10" name="AutoShape 8"/>
          <p:cNvSpPr>
            <a:spLocks noChangeAspect="1" noChangeArrowheads="1" noTextEdit="1"/>
          </p:cNvSpPr>
          <p:nvPr/>
        </p:nvSpPr>
        <p:spPr bwMode="gray">
          <a:xfrm flipH="1">
            <a:off x="2052917" y="4975225"/>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Freeform 9"/>
          <p:cNvSpPr>
            <a:spLocks/>
          </p:cNvSpPr>
          <p:nvPr/>
        </p:nvSpPr>
        <p:spPr bwMode="gray">
          <a:xfrm flipH="1">
            <a:off x="5918200" y="2783022"/>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grpSp>
        <p:nvGrpSpPr>
          <p:cNvPr id="12" name="Group 10"/>
          <p:cNvGrpSpPr>
            <a:grpSpLocks/>
          </p:cNvGrpSpPr>
          <p:nvPr/>
        </p:nvGrpSpPr>
        <p:grpSpPr bwMode="auto">
          <a:xfrm>
            <a:off x="3371055" y="1498600"/>
            <a:ext cx="2998788" cy="1601788"/>
            <a:chOff x="1997" y="1314"/>
            <a:chExt cx="1889" cy="1009"/>
          </a:xfrm>
        </p:grpSpPr>
        <p:grpSp>
          <p:nvGrpSpPr>
            <p:cNvPr id="13" name="Group 11"/>
            <p:cNvGrpSpPr>
              <a:grpSpLocks/>
            </p:cNvGrpSpPr>
            <p:nvPr/>
          </p:nvGrpSpPr>
          <p:grpSpPr bwMode="auto">
            <a:xfrm>
              <a:off x="1997" y="1404"/>
              <a:ext cx="1889" cy="919"/>
              <a:chOff x="1973" y="1027"/>
              <a:chExt cx="1926" cy="937"/>
            </a:xfrm>
          </p:grpSpPr>
          <p:sp>
            <p:nvSpPr>
              <p:cNvPr id="18"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5"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20" name="Text Box 19"/>
          <p:cNvSpPr txBox="1">
            <a:spLocks noChangeArrowheads="1"/>
          </p:cNvSpPr>
          <p:nvPr/>
        </p:nvSpPr>
        <p:spPr bwMode="auto">
          <a:xfrm>
            <a:off x="4067944" y="3997087"/>
            <a:ext cx="20383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err="1" smtClean="0">
                <a:latin typeface="Times New Roman" pitchFamily="18" charset="0"/>
                <a:cs typeface="Times New Roman" pitchFamily="18" charset="0"/>
              </a:rPr>
              <a:t>Năm</a:t>
            </a:r>
            <a:r>
              <a:rPr lang="en-US" dirty="0" smtClean="0">
                <a:latin typeface="Times New Roman" pitchFamily="18" charset="0"/>
                <a:cs typeface="Times New Roman" pitchFamily="18" charset="0"/>
              </a:rPr>
              <a:t> 2007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di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thoại</a:t>
            </a:r>
            <a:r>
              <a:rPr lang="en-US" dirty="0" smtClean="0">
                <a:latin typeface="Times New Roman" pitchFamily="18" charset="0"/>
                <a:cs typeface="Times New Roman" pitchFamily="18" charset="0"/>
              </a:rPr>
              <a:t> </a:t>
            </a:r>
            <a:r>
              <a:rPr lang="en-US" smtClean="0">
                <a:latin typeface="Times New Roman" pitchFamily="18" charset="0"/>
                <a:cs typeface="Times New Roman" pitchFamily="18" charset="0"/>
              </a:rPr>
              <a:t>di động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lai</a:t>
            </a:r>
            <a:endParaRPr lang="en-US" dirty="0">
              <a:latin typeface="Times New Roman" pitchFamily="18" charset="0"/>
              <a:cs typeface="Times New Roman" pitchFamily="18" charset="0"/>
            </a:endParaRPr>
          </a:p>
        </p:txBody>
      </p:sp>
      <p:pic>
        <p:nvPicPr>
          <p:cNvPr id="21"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487" y="1594644"/>
            <a:ext cx="2093913" cy="3211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2772" y="2840038"/>
            <a:ext cx="908050"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 Box 19"/>
          <p:cNvSpPr txBox="1">
            <a:spLocks noChangeArrowheads="1"/>
          </p:cNvSpPr>
          <p:nvPr/>
        </p:nvSpPr>
        <p:spPr bwMode="auto">
          <a:xfrm>
            <a:off x="6963568" y="1890679"/>
            <a:ext cx="203835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err="1" smtClean="0">
                <a:latin typeface="Times New Roman" pitchFamily="18" charset="0"/>
                <a:cs typeface="Times New Roman" pitchFamily="18" charset="0"/>
              </a:rPr>
              <a:t>Cũng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năm</a:t>
            </a:r>
            <a:r>
              <a:rPr lang="en-US" dirty="0" smtClean="0">
                <a:latin typeface="Times New Roman" pitchFamily="18" charset="0"/>
                <a:cs typeface="Times New Roman" pitchFamily="18" charset="0"/>
              </a:rPr>
              <a:t> 2007,</a:t>
            </a:r>
            <a:r>
              <a:rPr lang="vi-VN" dirty="0" smtClean="0">
                <a:latin typeface="Times New Roman" pitchFamily="18" charset="0"/>
                <a:cs typeface="Times New Roman" pitchFamily="18" charset="0"/>
              </a:rPr>
              <a:t> nền tảng đầu tiên được ra mắt dựa trên linux kernel 2.6.Google công bố hầu hết các mã nguồn của Android theo bản cấp phép Apache.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228326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Resources</a:t>
            </a:r>
          </a:p>
        </p:txBody>
      </p:sp>
      <p:sp>
        <p:nvSpPr>
          <p:cNvPr id="3" name="Content Placeholder 2"/>
          <p:cNvSpPr>
            <a:spLocks noGrp="1"/>
          </p:cNvSpPr>
          <p:nvPr>
            <p:ph idx="1"/>
          </p:nvPr>
        </p:nvSpPr>
        <p:spPr/>
        <p:txBody>
          <a:bodyPr>
            <a:normAutofit/>
          </a:bodyPr>
          <a:lstStyle/>
          <a:p>
            <a:r>
              <a:rPr lang="en-US" sz="2400" dirty="0" err="1">
                <a:latin typeface="Times New Roman" pitchFamily="18" charset="0"/>
                <a:cs typeface="Times New Roman" pitchFamily="18" charset="0"/>
              </a:rPr>
              <a:t>Cung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cấp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nguyên</a:t>
            </a:r>
            <a:r>
              <a:rPr lang="en-US" sz="2400"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Truy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nguyên</a:t>
            </a:r>
            <a:r>
              <a:rPr lang="en-US" sz="2400"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nguyên</a:t>
            </a: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8606D69-02A2-428D-9313-60C2D884D97D}"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Tree>
    <p:extLst>
      <p:ext uri="{BB962C8B-B14F-4D97-AF65-F5344CB8AC3E}">
        <p14:creationId xmlns:p14="http://schemas.microsoft.com/office/powerpoint/2010/main" val="3333375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Cung</a:t>
            </a:r>
            <a:r>
              <a:rPr lang="en-US" dirty="0" smtClean="0"/>
              <a:t> </a:t>
            </a:r>
            <a:r>
              <a:rPr lang="en-US" dirty="0" err="1" smtClean="0"/>
              <a:t>cấp</a:t>
            </a:r>
            <a:r>
              <a:rPr lang="en-US" dirty="0" smtClean="0"/>
              <a:t> </a:t>
            </a:r>
            <a:r>
              <a:rPr lang="en-US" dirty="0" err="1" smtClean="0"/>
              <a:t>tài</a:t>
            </a:r>
            <a:r>
              <a:rPr lang="en-US" dirty="0" smtClean="0"/>
              <a:t> </a:t>
            </a:r>
            <a:r>
              <a:rPr lang="en-US" dirty="0" err="1" smtClean="0"/>
              <a:t>nguyên</a:t>
            </a:r>
            <a:endParaRPr lang="en-US" dirty="0"/>
          </a:p>
        </p:txBody>
      </p:sp>
      <p:sp>
        <p:nvSpPr>
          <p:cNvPr id="3" name="Content Placeholder 2"/>
          <p:cNvSpPr>
            <a:spLocks noGrp="1"/>
          </p:cNvSpPr>
          <p:nvPr>
            <p:ph idx="1"/>
          </p:nvPr>
        </p:nvSpPr>
        <p:spPr/>
        <p:txBody>
          <a:bodyPr>
            <a:normAutofit fontScale="85000" lnSpcReduction="20000"/>
          </a:bodyPr>
          <a:lstStyle/>
          <a:p>
            <a:r>
              <a:rPr lang="en-US" sz="1800" dirty="0" err="1">
                <a:latin typeface="Times New Roman" pitchFamily="18" charset="0"/>
                <a:cs typeface="Times New Roman" pitchFamily="18" charset="0"/>
              </a:rPr>
              <a:t>Cần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đặt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mỗi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loại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tài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nguyên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vào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thư</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mục</a:t>
            </a:r>
            <a:r>
              <a:rPr lang="en-US" sz="1800" dirty="0">
                <a:latin typeface="Times New Roman" pitchFamily="18" charset="0"/>
                <a:cs typeface="Times New Roman" pitchFamily="18" charset="0"/>
              </a:rPr>
              <a:t> con </a:t>
            </a:r>
            <a:r>
              <a:rPr lang="en-US" sz="1800" dirty="0" err="1">
                <a:latin typeface="Times New Roman" pitchFamily="18" charset="0"/>
                <a:cs typeface="Times New Roman" pitchFamily="18" charset="0"/>
              </a:rPr>
              <a:t>riêng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biệt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thư</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mục</a:t>
            </a:r>
            <a:r>
              <a:rPr lang="en-US" sz="1800" dirty="0">
                <a:latin typeface="Times New Roman" pitchFamily="18" charset="0"/>
                <a:cs typeface="Times New Roman" pitchFamily="18" charset="0"/>
              </a:rPr>
              <a:t> /res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ứng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dụng</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err="1">
                <a:latin typeface="Times New Roman" pitchFamily="18" charset="0"/>
                <a:cs typeface="Times New Roman" pitchFamily="18" charset="0"/>
              </a:rPr>
              <a:t>Thư</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mục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tài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nguyên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được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hỗ</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trợ</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trong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thư</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mục</a:t>
            </a:r>
            <a:r>
              <a:rPr lang="en-US" sz="1800" dirty="0">
                <a:latin typeface="Times New Roman" pitchFamily="18" charset="0"/>
                <a:cs typeface="Times New Roman" pitchFamily="18" charset="0"/>
              </a:rPr>
              <a:t> /res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ứng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dụng</a:t>
            </a:r>
            <a:r>
              <a:rPr lang="en-US" sz="1800" dirty="0">
                <a:latin typeface="Times New Roman" pitchFamily="18" charset="0"/>
                <a:cs typeface="Times New Roman" pitchFamily="18" charset="0"/>
              </a:rPr>
              <a:t> </a:t>
            </a:r>
          </a:p>
          <a:p>
            <a:endParaRPr lang="en-US" sz="1800" dirty="0"/>
          </a:p>
          <a:p>
            <a:endParaRPr lang="en-US" sz="1800" dirty="0">
              <a:latin typeface="Times New Roman" pitchFamily="18" charset="0"/>
              <a:cs typeface="Times New Roman" pitchFamily="18" charset="0"/>
            </a:endParaRPr>
          </a:p>
        </p:txBody>
      </p:sp>
      <p:pic>
        <p:nvPicPr>
          <p:cNvPr id="6" name="Picture 5" descr="groupresource.png"/>
          <p:cNvPicPr>
            <a:picLocks noChangeAspect="1"/>
          </p:cNvPicPr>
          <p:nvPr/>
        </p:nvPicPr>
        <p:blipFill>
          <a:blip r:embed="rId2" cstate="print"/>
          <a:stretch>
            <a:fillRect/>
          </a:stretch>
        </p:blipFill>
        <p:spPr>
          <a:xfrm>
            <a:off x="3347864" y="2209800"/>
            <a:ext cx="2971800" cy="2667000"/>
          </a:xfrm>
          <a:prstGeom prst="rect">
            <a:avLst/>
          </a:prstGeom>
        </p:spPr>
      </p:pic>
      <p:sp>
        <p:nvSpPr>
          <p:cNvPr id="5" name="Slide Number Placeholder 4"/>
          <p:cNvSpPr>
            <a:spLocks noGrp="1"/>
          </p:cNvSpPr>
          <p:nvPr>
            <p:ph type="sldNum" sz="quarter" idx="12"/>
          </p:nvPr>
        </p:nvSpPr>
        <p:spPr/>
        <p:txBody>
          <a:bodyPr/>
          <a:lstStyle/>
          <a:p>
            <a:fld id="{78606D69-02A2-428D-9313-60C2D884D97D}"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SE114 - Nhập môn ứng dụng di động</a:t>
            </a:r>
            <a:endParaRPr lang="en-US"/>
          </a:p>
        </p:txBody>
      </p:sp>
    </p:spTree>
    <p:extLst>
      <p:ext uri="{BB962C8B-B14F-4D97-AF65-F5344CB8AC3E}">
        <p14:creationId xmlns:p14="http://schemas.microsoft.com/office/powerpoint/2010/main" val="3293977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Cung</a:t>
            </a:r>
            <a:r>
              <a:rPr lang="en-US" dirty="0"/>
              <a:t> </a:t>
            </a:r>
            <a:r>
              <a:rPr lang="en-US" dirty="0" err="1"/>
              <a:t>cấp</a:t>
            </a:r>
            <a:r>
              <a:rPr lang="en-US" dirty="0"/>
              <a:t> </a:t>
            </a:r>
            <a:r>
              <a:rPr lang="en-US" dirty="0" err="1"/>
              <a:t>tài</a:t>
            </a:r>
            <a:r>
              <a:rPr lang="en-US" dirty="0"/>
              <a:t> </a:t>
            </a:r>
            <a:r>
              <a:rPr lang="en-US" dirty="0" err="1"/>
              <a:t>nguyên</a:t>
            </a:r>
            <a:endParaRPr lang="en-US" dirty="0"/>
          </a:p>
        </p:txBody>
      </p:sp>
      <p:sp>
        <p:nvSpPr>
          <p:cNvPr id="3" name="Content Placeholder 2"/>
          <p:cNvSpPr>
            <a:spLocks noGrp="1"/>
          </p:cNvSpPr>
          <p:nvPr>
            <p:ph idx="1"/>
          </p:nvPr>
        </p:nvSpPr>
        <p:spPr/>
        <p:txBody>
          <a:bodyPr/>
          <a:lstStyle/>
          <a:p>
            <a:r>
              <a:rPr lang="en-US" sz="1800" dirty="0" err="1">
                <a:latin typeface="Times New Roman" pitchFamily="18" charset="0"/>
                <a:cs typeface="Times New Roman" pitchFamily="18" charset="0"/>
              </a:rPr>
              <a:t>Lưu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tài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nguyên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để</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lựa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chọn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vào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riêng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từng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thư</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mục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vừa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tạo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Những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tập</a:t>
            </a:r>
            <a:r>
              <a:rPr lang="en-US" sz="1800" dirty="0">
                <a:latin typeface="Times New Roman" pitchFamily="18" charset="0"/>
                <a:cs typeface="Times New Roman" pitchFamily="18" charset="0"/>
              </a:rPr>
              <a:t> tin </a:t>
            </a:r>
            <a:r>
              <a:rPr lang="en-US" sz="1800" dirty="0" err="1">
                <a:latin typeface="Times New Roman" pitchFamily="18" charset="0"/>
                <a:cs typeface="Times New Roman" pitchFamily="18" charset="0"/>
              </a:rPr>
              <a:t>tài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nguyên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này</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phải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có</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giống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như</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tập</a:t>
            </a:r>
            <a:r>
              <a:rPr lang="en-US" sz="1800" dirty="0">
                <a:latin typeface="Times New Roman" pitchFamily="18" charset="0"/>
                <a:cs typeface="Times New Roman" pitchFamily="18" charset="0"/>
              </a:rPr>
              <a:t> tin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tài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nguyên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mặc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p>
          <a:p>
            <a:endParaRPr lang="en-US" sz="18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5" y="2336800"/>
            <a:ext cx="3255963" cy="218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78606D69-02A2-428D-9313-60C2D884D97D}"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SE114 - Nhập môn ứng dụng di động</a:t>
            </a:r>
            <a:endParaRPr lang="en-US"/>
          </a:p>
        </p:txBody>
      </p:sp>
    </p:spTree>
    <p:extLst>
      <p:ext uri="{BB962C8B-B14F-4D97-AF65-F5344CB8AC3E}">
        <p14:creationId xmlns:p14="http://schemas.microsoft.com/office/powerpoint/2010/main" val="245128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Truy</a:t>
            </a:r>
            <a:r>
              <a:rPr lang="en-US" dirty="0"/>
              <a:t> </a:t>
            </a:r>
            <a:r>
              <a:rPr lang="en-US" dirty="0" err="1"/>
              <a:t>Cập</a:t>
            </a:r>
            <a:r>
              <a:rPr lang="en-US" dirty="0"/>
              <a:t> </a:t>
            </a:r>
            <a:r>
              <a:rPr lang="en-US" dirty="0" err="1"/>
              <a:t>Tài</a:t>
            </a:r>
            <a:r>
              <a:rPr lang="en-US" dirty="0"/>
              <a:t> </a:t>
            </a:r>
            <a:r>
              <a:rPr lang="en-US" dirty="0" err="1"/>
              <a:t>Nguyên</a:t>
            </a:r>
            <a:endParaRPr lang="en-US" dirty="0"/>
          </a:p>
        </p:txBody>
      </p:sp>
      <p:sp>
        <p:nvSpPr>
          <p:cNvPr id="3" name="Content Placeholder 2"/>
          <p:cNvSpPr>
            <a:spLocks noGrp="1"/>
          </p:cNvSpPr>
          <p:nvPr>
            <p:ph idx="1"/>
          </p:nvPr>
        </p:nvSpPr>
        <p:spPr/>
        <p:txBody>
          <a:bodyPr>
            <a:normAutofit/>
          </a:bodyPr>
          <a:lstStyle/>
          <a:p>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2 </a:t>
            </a:r>
            <a:r>
              <a:rPr lang="en-US" sz="2000" dirty="0" err="1">
                <a:latin typeface="Times New Roman" pitchFamily="18" charset="0"/>
                <a:cs typeface="Times New Roman" pitchFamily="18" charset="0"/>
              </a:rPr>
              <a:t>cách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truy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endParaRPr lang="en-US" sz="2000" dirty="0">
              <a:latin typeface="Times New Roman" pitchFamily="18" charset="0"/>
              <a:cs typeface="Times New Roman" pitchFamily="18" charset="0"/>
            </a:endParaRPr>
          </a:p>
          <a:p>
            <a:pPr marL="457200" indent="-457200">
              <a:buFont typeface="+mj-lt"/>
              <a:buAutoNum type="arabicPeriod"/>
            </a:pP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Code: </a:t>
            </a:r>
          </a:p>
          <a:p>
            <a:pPr marL="457200" indent="-45720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lớp</a:t>
            </a:r>
            <a:r>
              <a:rPr lang="en-US" sz="2000" dirty="0">
                <a:latin typeface="Times New Roman" pitchFamily="18" charset="0"/>
                <a:cs typeface="Times New Roman" pitchFamily="18" charset="0"/>
              </a:rPr>
              <a:t> con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lớp</a:t>
            </a:r>
            <a:r>
              <a:rPr lang="en-US" sz="2000" dirty="0">
                <a:latin typeface="Times New Roman" pitchFamily="18" charset="0"/>
                <a:cs typeface="Times New Roman" pitchFamily="18" charset="0"/>
              </a:rPr>
              <a:t> R, </a:t>
            </a:r>
            <a:r>
              <a:rPr lang="en-US" sz="2000" dirty="0" err="1">
                <a:latin typeface="Times New Roman" pitchFamily="18" charset="0"/>
                <a:cs typeface="Times New Roman" pitchFamily="18" charset="0"/>
              </a:rPr>
              <a:t>ví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R.string.hello</a:t>
            </a:r>
            <a:endParaRPr lang="en-US" sz="2000" dirty="0">
              <a:latin typeface="Times New Roman" pitchFamily="18" charset="0"/>
              <a:cs typeface="Times New Roman" pitchFamily="18" charset="0"/>
            </a:endParaRPr>
          </a:p>
          <a:p>
            <a:pPr marL="457200" indent="-457200">
              <a:buFont typeface="+mj-lt"/>
              <a:buAutoNum type="arabicPeriod" startAt="2"/>
            </a:pP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XML </a:t>
            </a:r>
            <a:r>
              <a:rPr lang="en-US" sz="2000" dirty="0" err="1">
                <a:latin typeface="Times New Roman" pitchFamily="18" charset="0"/>
                <a:cs typeface="Times New Roman" pitchFamily="18" charset="0"/>
              </a:rPr>
              <a:t>tập</a:t>
            </a:r>
            <a:r>
              <a:rPr lang="en-US" sz="2000" dirty="0">
                <a:latin typeface="Times New Roman" pitchFamily="18" charset="0"/>
                <a:cs typeface="Times New Roman" pitchFamily="18" charset="0"/>
              </a:rPr>
              <a:t> tin:</a:t>
            </a:r>
          </a:p>
          <a:p>
            <a:pPr marL="457200" indent="-45720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cú</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pháp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đặc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biệt</a:t>
            </a:r>
            <a:r>
              <a:rPr lang="en-US" sz="2000" dirty="0">
                <a:latin typeface="Times New Roman" pitchFamily="18" charset="0"/>
                <a:cs typeface="Times New Roman" pitchFamily="18" charset="0"/>
              </a:rPr>
              <a:t> XML </a:t>
            </a:r>
            <a:r>
              <a:rPr lang="en-US" sz="2000" dirty="0" err="1">
                <a:latin typeface="Times New Roman" pitchFamily="18" charset="0"/>
                <a:cs typeface="Times New Roman" pitchFamily="18" charset="0"/>
              </a:rPr>
              <a:t>phù</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hợp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ID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định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nghĩa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lớp</a:t>
            </a:r>
            <a:r>
              <a:rPr lang="en-US" sz="2000" dirty="0">
                <a:latin typeface="Times New Roman" pitchFamily="18" charset="0"/>
                <a:cs typeface="Times New Roman" pitchFamily="18" charset="0"/>
              </a:rPr>
              <a:t> R, </a:t>
            </a:r>
            <a:r>
              <a:rPr lang="en-US" sz="2000" dirty="0" err="1">
                <a:latin typeface="Times New Roman" pitchFamily="18" charset="0"/>
                <a:cs typeface="Times New Roman" pitchFamily="18" charset="0"/>
              </a:rPr>
              <a:t>ví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a:t>
            </a:r>
            <a:r>
              <a:rPr lang="en-US" sz="2000" dirty="0">
                <a:latin typeface="Times New Roman" pitchFamily="18" charset="0"/>
                <a:cs typeface="Times New Roman" pitchFamily="18" charset="0"/>
              </a:rPr>
              <a:t>: @string/hello</a:t>
            </a:r>
          </a:p>
          <a:p>
            <a:pPr marL="457200" indent="-457200">
              <a:buNone/>
            </a:pPr>
            <a:r>
              <a:rPr lang="en-US" sz="2000" dirty="0">
                <a:latin typeface="Times New Roman" pitchFamily="18" charset="0"/>
                <a:cs typeface="Times New Roman" pitchFamily="18" charset="0"/>
              </a:rPr>
              <a:t>string: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loại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r>
              <a:rPr lang="en-US" sz="2000" dirty="0">
                <a:latin typeface="Times New Roman" pitchFamily="18" charset="0"/>
                <a:cs typeface="Times New Roman" pitchFamily="18" charset="0"/>
              </a:rPr>
              <a:t>,</a:t>
            </a:r>
          </a:p>
          <a:p>
            <a:pPr marL="457200" indent="-457200">
              <a:buNone/>
            </a:pPr>
            <a:r>
              <a:rPr lang="en-US" sz="2000" dirty="0">
                <a:latin typeface="Times New Roman" pitchFamily="18" charset="0"/>
                <a:cs typeface="Times New Roman" pitchFamily="18" charset="0"/>
              </a:rPr>
              <a:t>hello :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nguyên</a:t>
            </a:r>
            <a:endParaRPr lang="en-US" sz="2000" dirty="0">
              <a:latin typeface="Times New Roman" pitchFamily="18" charset="0"/>
              <a:cs typeface="Times New Roman" pitchFamily="18" charset="0"/>
            </a:endParaRPr>
          </a:p>
          <a:p>
            <a:endParaRPr lang="en-US" sz="2000" dirty="0"/>
          </a:p>
        </p:txBody>
      </p:sp>
      <p:sp>
        <p:nvSpPr>
          <p:cNvPr id="4" name="Slide Number Placeholder 3"/>
          <p:cNvSpPr>
            <a:spLocks noGrp="1"/>
          </p:cNvSpPr>
          <p:nvPr>
            <p:ph type="sldNum" sz="quarter" idx="12"/>
          </p:nvPr>
        </p:nvSpPr>
        <p:spPr/>
        <p:txBody>
          <a:bodyPr/>
          <a:lstStyle/>
          <a:p>
            <a:fld id="{78606D69-02A2-428D-9313-60C2D884D97D}"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Tree>
    <p:extLst>
      <p:ext uri="{BB962C8B-B14F-4D97-AF65-F5344CB8AC3E}">
        <p14:creationId xmlns:p14="http://schemas.microsoft.com/office/powerpoint/2010/main" val="3712765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Loại</a:t>
            </a:r>
            <a:r>
              <a:rPr lang="en-US" dirty="0"/>
              <a:t> </a:t>
            </a:r>
            <a:r>
              <a:rPr lang="en-US" dirty="0" err="1"/>
              <a:t>Tài</a:t>
            </a:r>
            <a:r>
              <a:rPr lang="en-US" dirty="0"/>
              <a:t> </a:t>
            </a:r>
            <a:r>
              <a:rPr lang="en-US" dirty="0" err="1"/>
              <a:t>Nguyên</a:t>
            </a:r>
            <a:endParaRPr lang="en-US" dirty="0"/>
          </a:p>
        </p:txBody>
      </p:sp>
      <p:sp>
        <p:nvSpPr>
          <p:cNvPr id="3" name="Content Placeholder 2"/>
          <p:cNvSpPr>
            <a:spLocks noGrp="1"/>
          </p:cNvSpPr>
          <p:nvPr>
            <p:ph idx="1"/>
          </p:nvPr>
        </p:nvSpPr>
        <p:spPr/>
        <p:txBody>
          <a:bodyPr>
            <a:normAutofit lnSpcReduction="10000"/>
          </a:bodyPr>
          <a:lstStyle/>
          <a:p>
            <a:r>
              <a:rPr lang="en-US" sz="1800" dirty="0">
                <a:latin typeface="Times New Roman" pitchFamily="18" charset="0"/>
                <a:cs typeface="Times New Roman" pitchFamily="18" charset="0"/>
                <a:hlinkClick r:id="rId2"/>
              </a:rPr>
              <a:t>Animation Resources</a:t>
            </a:r>
            <a:r>
              <a:rPr lang="en-US" sz="1800" dirty="0">
                <a:latin typeface="Times New Roman" pitchFamily="18" charset="0"/>
                <a:cs typeface="Times New Roman" pitchFamily="18" charset="0"/>
              </a:rPr>
              <a:t> - res/</a:t>
            </a:r>
            <a:r>
              <a:rPr lang="en-US" sz="1800" dirty="0" err="1">
                <a:latin typeface="Times New Roman" pitchFamily="18" charset="0"/>
                <a:cs typeface="Times New Roman" pitchFamily="18" charset="0"/>
              </a:rPr>
              <a:t>anim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nghĩa</a:t>
            </a:r>
            <a:r>
              <a:rPr lang="en-US" sz="1800" dirty="0">
                <a:latin typeface="Times New Roman" pitchFamily="18" charset="0"/>
                <a:cs typeface="Times New Roman" pitchFamily="18" charset="0"/>
              </a:rPr>
              <a:t> animation </a:t>
            </a:r>
          </a:p>
          <a:p>
            <a:r>
              <a:rPr lang="en-US" sz="1800" dirty="0">
                <a:latin typeface="Times New Roman" pitchFamily="18" charset="0"/>
                <a:cs typeface="Times New Roman" pitchFamily="18" charset="0"/>
                <a:hlinkClick r:id="rId3"/>
              </a:rPr>
              <a:t>Color State List Resource</a:t>
            </a:r>
            <a:r>
              <a:rPr lang="en-US" sz="1800" dirty="0">
                <a:latin typeface="Times New Roman" pitchFamily="18" charset="0"/>
                <a:cs typeface="Times New Roman" pitchFamily="18" charset="0"/>
              </a:rPr>
              <a:t> - res/color/,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nghĩa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màu</a:t>
            </a:r>
            <a:endParaRPr lang="en-US" sz="1800" dirty="0">
              <a:latin typeface="Times New Roman" pitchFamily="18" charset="0"/>
              <a:cs typeface="Times New Roman" pitchFamily="18" charset="0"/>
            </a:endParaRPr>
          </a:p>
          <a:p>
            <a:r>
              <a:rPr lang="en-US" sz="1800" dirty="0" err="1">
                <a:latin typeface="Times New Roman" pitchFamily="18" charset="0"/>
                <a:cs typeface="Times New Roman" pitchFamily="18" charset="0"/>
                <a:hlinkClick r:id="rId4"/>
              </a:rPr>
              <a:t>Drawable</a:t>
            </a:r>
            <a:r>
              <a:rPr lang="en-US" sz="1800" dirty="0">
                <a:latin typeface="Times New Roman" pitchFamily="18" charset="0"/>
                <a:cs typeface="Times New Roman" pitchFamily="18" charset="0"/>
                <a:hlinkClick r:id="rId4"/>
              </a:rPr>
              <a:t> Resources</a:t>
            </a:r>
            <a:r>
              <a:rPr lang="en-US" sz="1800" dirty="0">
                <a:latin typeface="Times New Roman" pitchFamily="18" charset="0"/>
                <a:cs typeface="Times New Roman" pitchFamily="18" charset="0"/>
              </a:rPr>
              <a:t> - res/</a:t>
            </a:r>
            <a:r>
              <a:rPr lang="en-US" sz="1800" dirty="0" err="1">
                <a:latin typeface="Times New Roman" pitchFamily="18" charset="0"/>
                <a:cs typeface="Times New Roman" pitchFamily="18" charset="0"/>
              </a:rPr>
              <a:t>drawable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nghĩa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đồ</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họa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khác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nhau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với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bitmap,xml</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hlinkClick r:id="rId5"/>
              </a:rPr>
              <a:t>Layout Resource</a:t>
            </a:r>
            <a:r>
              <a:rPr lang="en-US" sz="1800" dirty="0">
                <a:latin typeface="Times New Roman" pitchFamily="18" charset="0"/>
                <a:cs typeface="Times New Roman" pitchFamily="18" charset="0"/>
              </a:rPr>
              <a:t> - res/layout/,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nghĩa</a:t>
            </a:r>
            <a:r>
              <a:rPr lang="en-US" sz="1800" dirty="0">
                <a:latin typeface="Times New Roman" pitchFamily="18" charset="0"/>
                <a:cs typeface="Times New Roman" pitchFamily="18" charset="0"/>
              </a:rPr>
              <a:t> layout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ứng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dụng</a:t>
            </a:r>
            <a:r>
              <a:rPr lang="en-US" sz="1800" dirty="0">
                <a:latin typeface="Times New Roman" pitchFamily="18" charset="0"/>
                <a:cs typeface="Times New Roman" pitchFamily="18" charset="0"/>
              </a:rPr>
              <a:t> </a:t>
            </a:r>
          </a:p>
          <a:p>
            <a:r>
              <a:rPr lang="en-US" sz="1800" dirty="0">
                <a:latin typeface="Times New Roman" pitchFamily="18" charset="0"/>
                <a:cs typeface="Times New Roman" pitchFamily="18" charset="0"/>
                <a:hlinkClick r:id="rId6"/>
              </a:rPr>
              <a:t>Menu Resource</a:t>
            </a:r>
            <a:r>
              <a:rPr lang="en-US" sz="1800" dirty="0">
                <a:latin typeface="Times New Roman" pitchFamily="18" charset="0"/>
                <a:cs typeface="Times New Roman" pitchFamily="18" charset="0"/>
              </a:rPr>
              <a:t> - res/menu/,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nghĩa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nội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dụng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của</a:t>
            </a:r>
            <a:r>
              <a:rPr lang="en-US" sz="1800" dirty="0">
                <a:latin typeface="Times New Roman" pitchFamily="18" charset="0"/>
                <a:cs typeface="Times New Roman" pitchFamily="18" charset="0"/>
              </a:rPr>
              <a:t> Menu</a:t>
            </a:r>
          </a:p>
          <a:p>
            <a:r>
              <a:rPr lang="en-US" sz="1800" dirty="0">
                <a:latin typeface="Times New Roman" pitchFamily="18" charset="0"/>
                <a:cs typeface="Times New Roman" pitchFamily="18" charset="0"/>
                <a:hlinkClick r:id="rId7"/>
              </a:rPr>
              <a:t>String Resources</a:t>
            </a:r>
            <a:r>
              <a:rPr lang="en-US" sz="1800" dirty="0">
                <a:latin typeface="Times New Roman" pitchFamily="18" charset="0"/>
                <a:cs typeface="Times New Roman" pitchFamily="18" charset="0"/>
              </a:rPr>
              <a:t> - res/values/,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nghĩa</a:t>
            </a:r>
            <a:r>
              <a:rPr lang="en-US" sz="1800" dirty="0">
                <a:latin typeface="Times New Roman" pitchFamily="18" charset="0"/>
                <a:cs typeface="Times New Roman" pitchFamily="18" charset="0"/>
              </a:rPr>
              <a:t> string , </a:t>
            </a:r>
            <a:r>
              <a:rPr lang="en-US" sz="1800" dirty="0" err="1">
                <a:latin typeface="Times New Roman" pitchFamily="18" charset="0"/>
                <a:cs typeface="Times New Roman" pitchFamily="18" charset="0"/>
              </a:rPr>
              <a:t>mảng</a:t>
            </a:r>
            <a:r>
              <a:rPr lang="en-US" sz="1800" dirty="0">
                <a:latin typeface="Times New Roman" pitchFamily="18" charset="0"/>
                <a:cs typeface="Times New Roman" pitchFamily="18" charset="0"/>
              </a:rPr>
              <a:t> string</a:t>
            </a:r>
          </a:p>
          <a:p>
            <a:r>
              <a:rPr lang="en-US" sz="1800" dirty="0">
                <a:latin typeface="Times New Roman" pitchFamily="18" charset="0"/>
                <a:cs typeface="Times New Roman" pitchFamily="18" charset="0"/>
                <a:hlinkClick r:id="rId8"/>
              </a:rPr>
              <a:t>Style Resource</a:t>
            </a:r>
            <a:r>
              <a:rPr lang="en-US" sz="1800" dirty="0">
                <a:latin typeface="Times New Roman" pitchFamily="18" charset="0"/>
                <a:cs typeface="Times New Roman" pitchFamily="18" charset="0"/>
              </a:rPr>
              <a:t> - res/values/,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nghĩa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cái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nhìn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dạng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thành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phần</a:t>
            </a:r>
            <a:r>
              <a:rPr lang="en-US" sz="1800" dirty="0">
                <a:latin typeface="Times New Roman" pitchFamily="18" charset="0"/>
                <a:cs typeface="Times New Roman" pitchFamily="18" charset="0"/>
              </a:rPr>
              <a:t> UI</a:t>
            </a:r>
          </a:p>
          <a:p>
            <a:r>
              <a:rPr lang="en-US" sz="1800" dirty="0">
                <a:latin typeface="Times New Roman" pitchFamily="18" charset="0"/>
                <a:cs typeface="Times New Roman" pitchFamily="18" charset="0"/>
                <a:hlinkClick r:id="rId9"/>
              </a:rPr>
              <a:t>More Resource Types</a:t>
            </a:r>
            <a:r>
              <a:rPr lang="en-US" sz="1800" dirty="0">
                <a:latin typeface="Times New Roman" pitchFamily="18" charset="0"/>
                <a:cs typeface="Times New Roman" pitchFamily="18" charset="0"/>
              </a:rPr>
              <a:t> - res/values/, </a:t>
            </a:r>
            <a:r>
              <a:rPr lang="en-US" sz="1800" dirty="0" err="1">
                <a:latin typeface="Times New Roman" pitchFamily="18" charset="0"/>
                <a:cs typeface="Times New Roman" pitchFamily="18" charset="0"/>
              </a:rPr>
              <a:t>định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nghĩa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boolean</a:t>
            </a:r>
            <a:r>
              <a:rPr lang="en-US" sz="1800" dirty="0">
                <a:latin typeface="Times New Roman" pitchFamily="18" charset="0"/>
                <a:cs typeface="Times New Roman" pitchFamily="18" charset="0"/>
              </a:rPr>
              <a:t>, integers, dimensions, colors, ….</a:t>
            </a:r>
          </a:p>
          <a:p>
            <a:endParaRPr lang="en-US" sz="1800" dirty="0"/>
          </a:p>
        </p:txBody>
      </p:sp>
      <p:sp>
        <p:nvSpPr>
          <p:cNvPr id="4" name="Slide Number Placeholder 3"/>
          <p:cNvSpPr>
            <a:spLocks noGrp="1"/>
          </p:cNvSpPr>
          <p:nvPr>
            <p:ph type="sldNum" sz="quarter" idx="12"/>
          </p:nvPr>
        </p:nvSpPr>
        <p:spPr/>
        <p:txBody>
          <a:bodyPr/>
          <a:lstStyle/>
          <a:p>
            <a:fld id="{78606D69-02A2-428D-9313-60C2D884D97D}"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Tree>
    <p:extLst>
      <p:ext uri="{BB962C8B-B14F-4D97-AF65-F5344CB8AC3E}">
        <p14:creationId xmlns:p14="http://schemas.microsoft.com/office/powerpoint/2010/main" val="11891166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Môi trường phát triển Android</a:t>
            </a:r>
            <a:endParaRPr lang="en-US"/>
          </a:p>
        </p:txBody>
      </p:sp>
      <p:sp>
        <p:nvSpPr>
          <p:cNvPr id="3" name="Content Placeholder 2"/>
          <p:cNvSpPr>
            <a:spLocks noGrp="1"/>
          </p:cNvSpPr>
          <p:nvPr>
            <p:ph idx="1"/>
          </p:nvPr>
        </p:nvSpPr>
        <p:spPr/>
        <p:txBody>
          <a:bodyPr>
            <a:normAutofit fontScale="62500" lnSpcReduction="20000"/>
          </a:bodyPr>
          <a:lstStyle/>
          <a:p>
            <a:pPr>
              <a:defRPr/>
            </a:pPr>
            <a:r>
              <a:rPr lang="en-US" sz="2000" dirty="0" err="1" smtClean="0"/>
              <a:t>Hệ</a:t>
            </a:r>
            <a:r>
              <a:rPr lang="en-US" sz="2000" dirty="0" smtClean="0"/>
              <a:t> </a:t>
            </a:r>
            <a:r>
              <a:rPr lang="en-US" sz="2000" dirty="0" err="1" smtClean="0"/>
              <a:t>điều</a:t>
            </a:r>
            <a:r>
              <a:rPr lang="en-US" sz="2000" dirty="0" smtClean="0"/>
              <a:t> </a:t>
            </a:r>
            <a:r>
              <a:rPr lang="en-US" sz="2000" dirty="0" err="1" smtClean="0"/>
              <a:t>hành</a:t>
            </a:r>
            <a:r>
              <a:rPr lang="en-US" sz="2000" dirty="0" smtClean="0"/>
              <a:t> </a:t>
            </a:r>
            <a:r>
              <a:rPr lang="en-US" sz="2000" dirty="0" err="1" smtClean="0"/>
              <a:t>hỗ</a:t>
            </a:r>
            <a:r>
              <a:rPr lang="en-US" sz="2000" dirty="0" smtClean="0"/>
              <a:t> </a:t>
            </a:r>
            <a:r>
              <a:rPr lang="en-US" sz="2000" dirty="0" err="1" smtClean="0"/>
              <a:t>trợ</a:t>
            </a:r>
            <a:endParaRPr lang="en-US" sz="2000" dirty="0" smtClean="0"/>
          </a:p>
          <a:p>
            <a:pPr marL="914400" indent="-457200">
              <a:buFont typeface="Wingdings" pitchFamily="2" charset="2"/>
              <a:buAutoNum type="arabicPeriod"/>
              <a:defRPr/>
            </a:pPr>
            <a:r>
              <a:rPr lang="en-US" sz="2000" dirty="0" smtClean="0"/>
              <a:t>Windows XP (32-bit) or Vista (32- or 64-bit), or Windows 7 (32- or 64-bit)</a:t>
            </a:r>
          </a:p>
          <a:p>
            <a:pPr marL="914400" indent="-457200">
              <a:buFont typeface="Wingdings" pitchFamily="2" charset="2"/>
              <a:buAutoNum type="arabicPeriod"/>
              <a:defRPr/>
            </a:pPr>
            <a:r>
              <a:rPr lang="en-US" sz="2000" dirty="0" smtClean="0"/>
              <a:t>Mac OS X 10.4.8 or later (x86 only) </a:t>
            </a:r>
          </a:p>
          <a:p>
            <a:pPr marL="914400" indent="-457200">
              <a:buFont typeface="Wingdings" pitchFamily="2" charset="2"/>
              <a:buAutoNum type="arabicPeriod"/>
              <a:defRPr/>
            </a:pPr>
            <a:r>
              <a:rPr lang="en-US" sz="2000" dirty="0" smtClean="0"/>
              <a:t>Linux (tested on Ubuntu Linux, Lucid Lynx) </a:t>
            </a:r>
          </a:p>
          <a:p>
            <a:pPr>
              <a:defRPr/>
            </a:pPr>
            <a:r>
              <a:rPr lang="en-US" sz="2000" dirty="0" err="1" smtClean="0"/>
              <a:t>Môi</a:t>
            </a:r>
            <a:r>
              <a:rPr lang="en-US" sz="2000" dirty="0" smtClean="0"/>
              <a:t> </a:t>
            </a:r>
            <a:r>
              <a:rPr lang="en-US" sz="2000" dirty="0" err="1" smtClean="0"/>
              <a:t>trường</a:t>
            </a:r>
            <a:r>
              <a:rPr lang="en-US" sz="2000" dirty="0" smtClean="0"/>
              <a:t> </a:t>
            </a:r>
            <a:r>
              <a:rPr lang="en-US" sz="2000" dirty="0" err="1" smtClean="0"/>
              <a:t>phát</a:t>
            </a:r>
            <a:r>
              <a:rPr lang="en-US" sz="2000" dirty="0" smtClean="0"/>
              <a:t> </a:t>
            </a:r>
            <a:r>
              <a:rPr lang="en-US" sz="2000" dirty="0" err="1" smtClean="0"/>
              <a:t>triển</a:t>
            </a:r>
            <a:r>
              <a:rPr lang="en-US" sz="2000" dirty="0" smtClean="0"/>
              <a:t> </a:t>
            </a:r>
            <a:r>
              <a:rPr lang="en-US" sz="2000" dirty="0" err="1" smtClean="0"/>
              <a:t>hỗ</a:t>
            </a:r>
            <a:r>
              <a:rPr lang="en-US" sz="2000" dirty="0" smtClean="0"/>
              <a:t> </a:t>
            </a:r>
            <a:r>
              <a:rPr lang="en-US" sz="2000" dirty="0" err="1" smtClean="0"/>
              <a:t>trợ</a:t>
            </a:r>
            <a:endParaRPr lang="en-US" sz="2000" dirty="0" smtClean="0"/>
          </a:p>
          <a:p>
            <a:pPr marL="914400" lvl="1" indent="-457200">
              <a:buFont typeface="+mj-lt"/>
              <a:buAutoNum type="arabicPeriod"/>
              <a:defRPr/>
            </a:pPr>
            <a:r>
              <a:rPr lang="en-US" sz="2000" dirty="0" smtClean="0">
                <a:hlinkClick r:id="rId2"/>
              </a:rPr>
              <a:t>Eclipse</a:t>
            </a:r>
            <a:r>
              <a:rPr lang="en-US" sz="2000" dirty="0" smtClean="0"/>
              <a:t>  3.5 (Galileo) </a:t>
            </a:r>
            <a:r>
              <a:rPr lang="en-US" sz="2000" dirty="0" err="1" smtClean="0"/>
              <a:t>hoặc</a:t>
            </a:r>
            <a:r>
              <a:rPr lang="en-US" sz="2000" dirty="0" smtClean="0"/>
              <a:t> </a:t>
            </a:r>
            <a:r>
              <a:rPr lang="en-US" sz="2000" dirty="0" err="1" smtClean="0"/>
              <a:t>lớn</a:t>
            </a:r>
            <a:r>
              <a:rPr lang="en-US" sz="2000" dirty="0" smtClean="0"/>
              <a:t> </a:t>
            </a:r>
            <a:r>
              <a:rPr lang="en-US" sz="2000" dirty="0" err="1" smtClean="0"/>
              <a:t>hơn</a:t>
            </a:r>
            <a:endParaRPr lang="en-US" sz="2000" dirty="0" smtClean="0"/>
          </a:p>
          <a:p>
            <a:pPr marL="914400" lvl="1" indent="-457200">
              <a:buFont typeface="+mj-lt"/>
              <a:buAutoNum type="arabicPeriod"/>
              <a:defRPr/>
            </a:pPr>
            <a:r>
              <a:rPr lang="en-US" sz="2000" dirty="0" smtClean="0">
                <a:hlinkClick r:id="rId3"/>
              </a:rPr>
              <a:t>JDK 5 or JDK 6</a:t>
            </a:r>
            <a:r>
              <a:rPr lang="en-US" sz="2000" dirty="0" smtClean="0"/>
              <a:t> (JRE alone is not sufficient) </a:t>
            </a:r>
          </a:p>
          <a:p>
            <a:pPr marL="914400" lvl="1" indent="-457200">
              <a:buFont typeface="+mj-lt"/>
              <a:buAutoNum type="arabicPeriod"/>
              <a:defRPr/>
            </a:pPr>
            <a:r>
              <a:rPr lang="en-US" sz="2000" dirty="0" smtClean="0">
                <a:hlinkClick r:id="rId4"/>
              </a:rPr>
              <a:t>Android Development Tools plugin</a:t>
            </a:r>
            <a:r>
              <a:rPr lang="en-US" sz="2000" dirty="0" smtClean="0"/>
              <a:t> (optional) </a:t>
            </a:r>
          </a:p>
          <a:p>
            <a:pPr marL="914400" lvl="1" indent="-457200">
              <a:buFont typeface="+mj-lt"/>
              <a:buAutoNum type="arabicPeriod"/>
              <a:defRPr/>
            </a:pPr>
            <a:r>
              <a:rPr lang="en-US" sz="2000" dirty="0" smtClean="0"/>
              <a:t>Android Studio</a:t>
            </a:r>
          </a:p>
          <a:p>
            <a:pPr marL="914400" lvl="1" indent="-457200">
              <a:buFont typeface="+mj-lt"/>
              <a:buAutoNum type="arabicPeriod"/>
              <a:defRPr/>
            </a:pPr>
            <a:r>
              <a:rPr lang="en-US" sz="2000" dirty="0" err="1" smtClean="0"/>
              <a:t>Kotlin</a:t>
            </a:r>
            <a:endParaRPr lang="en-US" sz="2000" dirty="0" smtClean="0"/>
          </a:p>
          <a:p>
            <a:pPr>
              <a:defRPr/>
            </a:pPr>
            <a:r>
              <a:rPr lang="en-US" sz="2000" dirty="0" err="1" smtClean="0"/>
              <a:t>Môi</a:t>
            </a:r>
            <a:r>
              <a:rPr lang="en-US" sz="2000" dirty="0" smtClean="0"/>
              <a:t> </a:t>
            </a:r>
            <a:r>
              <a:rPr lang="en-US" sz="2000" dirty="0" err="1" smtClean="0"/>
              <a:t>trường</a:t>
            </a:r>
            <a:r>
              <a:rPr lang="en-US" sz="2000" dirty="0" smtClean="0"/>
              <a:t> </a:t>
            </a:r>
            <a:r>
              <a:rPr lang="en-US" sz="2000" dirty="0" err="1" smtClean="0"/>
              <a:t>phát</a:t>
            </a:r>
            <a:r>
              <a:rPr lang="en-US" sz="2000" dirty="0" smtClean="0"/>
              <a:t> </a:t>
            </a:r>
            <a:r>
              <a:rPr lang="en-US" sz="2000" dirty="0" err="1" smtClean="0"/>
              <a:t>triển</a:t>
            </a:r>
            <a:r>
              <a:rPr lang="en-US" sz="2000" dirty="0" smtClean="0"/>
              <a:t> </a:t>
            </a:r>
            <a:r>
              <a:rPr lang="en-US" sz="2000" dirty="0" err="1" smtClean="0"/>
              <a:t>hoặc</a:t>
            </a:r>
            <a:r>
              <a:rPr lang="en-US" sz="2000" dirty="0" smtClean="0"/>
              <a:t> IDEs </a:t>
            </a:r>
            <a:r>
              <a:rPr lang="en-US" sz="2000" dirty="0" err="1" smtClean="0"/>
              <a:t>khác</a:t>
            </a:r>
            <a:endParaRPr lang="en-US" sz="2000" dirty="0" smtClean="0"/>
          </a:p>
          <a:p>
            <a:pPr marL="914400" indent="-457200">
              <a:buFont typeface="+mj-lt"/>
              <a:buAutoNum type="arabicPeriod"/>
              <a:defRPr/>
            </a:pPr>
            <a:r>
              <a:rPr lang="en-US" sz="2000" dirty="0" smtClean="0">
                <a:hlinkClick r:id="rId5"/>
              </a:rPr>
              <a:t>JDK 5 or JDK 6</a:t>
            </a:r>
            <a:r>
              <a:rPr lang="en-US" sz="2000" dirty="0" smtClean="0"/>
              <a:t> (JRE alone is not sufficient)</a:t>
            </a:r>
          </a:p>
          <a:p>
            <a:pPr marL="914400" indent="-457200">
              <a:buFont typeface="+mj-lt"/>
              <a:buAutoNum type="arabicPeriod"/>
              <a:defRPr/>
            </a:pPr>
            <a:r>
              <a:rPr lang="en-US" sz="2000" dirty="0" smtClean="0"/>
              <a:t>Eclipse </a:t>
            </a:r>
            <a:endParaRPr lang="en-US" sz="2800" dirty="0" smtClean="0"/>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45</a:t>
            </a:fld>
            <a:endParaRPr lang="en-US"/>
          </a:p>
        </p:txBody>
      </p:sp>
    </p:spTree>
    <p:extLst>
      <p:ext uri="{BB962C8B-B14F-4D97-AF65-F5344CB8AC3E}">
        <p14:creationId xmlns:p14="http://schemas.microsoft.com/office/powerpoint/2010/main" val="40876548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Công cụ hỗ trợ</a:t>
            </a:r>
            <a:endParaRPr lang="en-US"/>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46</a:t>
            </a:fld>
            <a:endParaRPr lang="en-US"/>
          </a:p>
        </p:txBody>
      </p:sp>
      <p:pic>
        <p:nvPicPr>
          <p:cNvPr id="6" name="Picture 2"/>
          <p:cNvPicPr>
            <a:picLocks noChangeAspect="1" noChangeArrowheads="1"/>
          </p:cNvPicPr>
          <p:nvPr/>
        </p:nvPicPr>
        <p:blipFill>
          <a:blip r:embed="rId2"/>
          <a:srcRect/>
          <a:stretch>
            <a:fillRect/>
          </a:stretch>
        </p:blipFill>
        <p:spPr bwMode="auto">
          <a:xfrm>
            <a:off x="152400" y="1371600"/>
            <a:ext cx="3810000" cy="211455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177702" y="3727002"/>
            <a:ext cx="1879698" cy="1879698"/>
          </a:xfrm>
          <a:prstGeom prst="rect">
            <a:avLst/>
          </a:prstGeom>
          <a:noFill/>
          <a:ln w="9525">
            <a:noFill/>
            <a:miter lim="800000"/>
            <a:headEnd/>
            <a:tailEnd/>
          </a:ln>
          <a:effectLst/>
        </p:spPr>
      </p:pic>
      <p:pic>
        <p:nvPicPr>
          <p:cNvPr id="8" name="Picture 4"/>
          <p:cNvPicPr>
            <a:picLocks noGrp="1" noChangeAspect="1" noChangeArrowheads="1"/>
          </p:cNvPicPr>
          <p:nvPr>
            <p:ph idx="1"/>
          </p:nvPr>
        </p:nvPicPr>
        <p:blipFill>
          <a:blip r:embed="rId4"/>
          <a:srcRect/>
          <a:stretch>
            <a:fillRect/>
          </a:stretch>
        </p:blipFill>
        <p:spPr bwMode="auto">
          <a:xfrm>
            <a:off x="2069697" y="4161665"/>
            <a:ext cx="2399614" cy="1879698"/>
          </a:xfrm>
          <a:prstGeom prst="rect">
            <a:avLst/>
          </a:prstGeom>
          <a:noFill/>
          <a:ln w="9525">
            <a:noFill/>
            <a:miter lim="800000"/>
            <a:headEnd/>
            <a:tailEnd/>
          </a:ln>
          <a:effectLst/>
        </p:spPr>
      </p:pic>
      <p:pic>
        <p:nvPicPr>
          <p:cNvPr id="9" name="Picture 8"/>
          <p:cNvPicPr>
            <a:picLocks noChangeAspect="1"/>
          </p:cNvPicPr>
          <p:nvPr/>
        </p:nvPicPr>
        <p:blipFill>
          <a:blip r:embed="rId5"/>
          <a:stretch>
            <a:fillRect/>
          </a:stretch>
        </p:blipFill>
        <p:spPr>
          <a:xfrm>
            <a:off x="4084705" y="1339849"/>
            <a:ext cx="5096936" cy="2178051"/>
          </a:xfrm>
          <a:prstGeom prst="rect">
            <a:avLst/>
          </a:prstGeom>
        </p:spPr>
      </p:pic>
      <p:pic>
        <p:nvPicPr>
          <p:cNvPr id="13" name="Picture 12"/>
          <p:cNvPicPr>
            <a:picLocks noChangeAspect="1"/>
          </p:cNvPicPr>
          <p:nvPr/>
        </p:nvPicPr>
        <p:blipFill>
          <a:blip r:embed="rId6"/>
          <a:stretch>
            <a:fillRect/>
          </a:stretch>
        </p:blipFill>
        <p:spPr>
          <a:xfrm>
            <a:off x="4081951" y="3980788"/>
            <a:ext cx="4543425" cy="1009650"/>
          </a:xfrm>
          <a:prstGeom prst="rect">
            <a:avLst/>
          </a:prstGeom>
        </p:spPr>
      </p:pic>
    </p:spTree>
    <p:extLst>
      <p:ext uri="{BB962C8B-B14F-4D97-AF65-F5344CB8AC3E}">
        <p14:creationId xmlns:p14="http://schemas.microsoft.com/office/powerpoint/2010/main" val="214341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plus(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6477000" cy="2133600"/>
          </a:xfrm>
        </p:spPr>
        <p:txBody>
          <a:bodyPr>
            <a:normAutofit/>
          </a:bodyPr>
          <a:lstStyle/>
          <a:p>
            <a:r>
              <a:rPr lang="en-US" dirty="0" err="1" smtClean="0"/>
              <a:t>Thiết</a:t>
            </a:r>
            <a:r>
              <a:rPr lang="en-US" dirty="0" smtClean="0"/>
              <a:t> </a:t>
            </a:r>
            <a:r>
              <a:rPr lang="en-US" dirty="0" err="1" smtClean="0"/>
              <a:t>kế</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trên</a:t>
            </a:r>
            <a:r>
              <a:rPr lang="en-US" dirty="0" smtClean="0"/>
              <a:t> Android</a:t>
            </a:r>
            <a:endParaRPr lang="en-US" dirty="0"/>
          </a:p>
        </p:txBody>
      </p:sp>
    </p:spTree>
    <p:extLst>
      <p:ext uri="{BB962C8B-B14F-4D97-AF65-F5344CB8AC3E}">
        <p14:creationId xmlns:p14="http://schemas.microsoft.com/office/powerpoint/2010/main" val="11241397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giao diện</a:t>
            </a:r>
            <a:endParaRPr lang="en-US" dirty="0"/>
          </a:p>
        </p:txBody>
      </p:sp>
      <p:sp>
        <p:nvSpPr>
          <p:cNvPr id="3" name="Content Placeholder 2"/>
          <p:cNvSpPr>
            <a:spLocks noGrp="1"/>
          </p:cNvSpPr>
          <p:nvPr>
            <p:ph idx="1"/>
          </p:nvPr>
        </p:nvSpPr>
        <p:spPr/>
        <p:txBody>
          <a:bodyPr>
            <a:normAutofit/>
          </a:bodyPr>
          <a:lstStyle/>
          <a:p>
            <a:r>
              <a:rPr lang="en-US" dirty="0" err="1" smtClean="0"/>
              <a:t>Trong</a:t>
            </a:r>
            <a:r>
              <a:rPr lang="en-US" dirty="0" smtClean="0"/>
              <a:t> Android, </a:t>
            </a:r>
            <a:r>
              <a:rPr lang="en-US" dirty="0" err="1" smtClean="0"/>
              <a:t>dùng</a:t>
            </a:r>
            <a:r>
              <a:rPr lang="en-US" dirty="0" smtClean="0"/>
              <a:t> Activity </a:t>
            </a:r>
            <a:r>
              <a:rPr lang="en-US" dirty="0" err="1" smtClean="0"/>
              <a:t>để</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màn</a:t>
            </a:r>
            <a:r>
              <a:rPr lang="en-US" dirty="0" smtClean="0"/>
              <a:t> </a:t>
            </a:r>
            <a:r>
              <a:rPr lang="en-US" dirty="0" err="1" smtClean="0"/>
              <a:t>hình</a:t>
            </a:r>
            <a:r>
              <a:rPr lang="en-US" dirty="0" smtClean="0"/>
              <a:t>.</a:t>
            </a:r>
          </a:p>
          <a:p>
            <a:r>
              <a:rPr lang="en-US" dirty="0" err="1" smtClean="0"/>
              <a:t>Mỗi</a:t>
            </a:r>
            <a:r>
              <a:rPr lang="en-US" dirty="0" smtClean="0"/>
              <a:t> activity </a:t>
            </a:r>
            <a:r>
              <a:rPr lang="en-US" dirty="0" err="1" smtClean="0"/>
              <a:t>sẽ</a:t>
            </a:r>
            <a:r>
              <a:rPr lang="en-US" dirty="0" smtClean="0"/>
              <a:t> </a:t>
            </a:r>
            <a:r>
              <a:rPr lang="en-US" dirty="0" err="1" smtClean="0"/>
              <a:t>chứa</a:t>
            </a:r>
            <a:r>
              <a:rPr lang="en-US" dirty="0" smtClean="0"/>
              <a:t> </a:t>
            </a:r>
            <a:r>
              <a:rPr lang="en-US" dirty="0" err="1" smtClean="0"/>
              <a:t>các</a:t>
            </a:r>
            <a:r>
              <a:rPr lang="en-US" dirty="0" smtClean="0"/>
              <a:t> View </a:t>
            </a:r>
            <a:r>
              <a:rPr lang="en-US" dirty="0" err="1" smtClean="0"/>
              <a:t>theo</a:t>
            </a:r>
            <a:r>
              <a:rPr lang="en-US" dirty="0" smtClean="0"/>
              <a:t> </a:t>
            </a:r>
            <a:r>
              <a:rPr lang="en-US" dirty="0" err="1" smtClean="0"/>
              <a:t>dạng</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cây</a:t>
            </a:r>
            <a:r>
              <a:rPr lang="en-US" dirty="0" smtClean="0"/>
              <a:t>, </a:t>
            </a:r>
            <a:r>
              <a:rPr lang="en-US" dirty="0" err="1" smtClean="0"/>
              <a:t>nghĩa</a:t>
            </a:r>
            <a:r>
              <a:rPr lang="en-US" dirty="0" smtClean="0"/>
              <a:t> </a:t>
            </a:r>
            <a:r>
              <a:rPr lang="en-US" dirty="0" err="1" smtClean="0"/>
              <a:t>là</a:t>
            </a:r>
            <a:r>
              <a:rPr lang="en-US" dirty="0" smtClean="0"/>
              <a:t> </a:t>
            </a:r>
            <a:r>
              <a:rPr lang="en-US" dirty="0" err="1" smtClean="0"/>
              <a:t>một</a:t>
            </a:r>
            <a:r>
              <a:rPr lang="en-US" dirty="0" smtClean="0"/>
              <a:t> Layout </a:t>
            </a:r>
            <a:r>
              <a:rPr lang="en-US" dirty="0" err="1" smtClean="0"/>
              <a:t>gốc</a:t>
            </a:r>
            <a:r>
              <a:rPr lang="en-US" dirty="0" smtClean="0"/>
              <a:t> </a:t>
            </a:r>
            <a:r>
              <a:rPr lang="en-US" dirty="0" err="1" smtClean="0"/>
              <a:t>chứa</a:t>
            </a:r>
            <a:r>
              <a:rPr lang="en-US" dirty="0" smtClean="0"/>
              <a:t> </a:t>
            </a:r>
            <a:r>
              <a:rPr lang="en-US" dirty="0" err="1" smtClean="0"/>
              <a:t>các</a:t>
            </a:r>
            <a:r>
              <a:rPr lang="en-US" dirty="0" smtClean="0"/>
              <a:t> view/layout con </a:t>
            </a:r>
            <a:r>
              <a:rPr lang="en-US" dirty="0" err="1" smtClean="0"/>
              <a:t>bên</a:t>
            </a:r>
            <a:r>
              <a:rPr lang="en-US" dirty="0" smtClean="0"/>
              <a:t> </a:t>
            </a:r>
            <a:r>
              <a:rPr lang="en-US" dirty="0" err="1" smtClean="0"/>
              <a:t>trong</a:t>
            </a:r>
            <a:r>
              <a:rPr lang="en-US" dirty="0" smtClean="0"/>
              <a:t> </a:t>
            </a:r>
            <a:r>
              <a:rPr lang="en-US" dirty="0" err="1" smtClean="0"/>
              <a:t>hoặc</a:t>
            </a:r>
            <a:r>
              <a:rPr lang="en-US" dirty="0" smtClean="0"/>
              <a:t> </a:t>
            </a:r>
            <a:r>
              <a:rPr lang="en-US" dirty="0" err="1" smtClean="0"/>
              <a:t>chỉ</a:t>
            </a:r>
            <a:r>
              <a:rPr lang="en-US" dirty="0" smtClean="0"/>
              <a:t> </a:t>
            </a:r>
            <a:r>
              <a:rPr lang="en-US" dirty="0" err="1" smtClean="0"/>
              <a:t>có</a:t>
            </a:r>
            <a:r>
              <a:rPr lang="en-US" dirty="0" smtClean="0"/>
              <a:t> 1 view </a:t>
            </a:r>
            <a:r>
              <a:rPr lang="en-US" dirty="0" err="1" smtClean="0"/>
              <a:t>duy</a:t>
            </a:r>
            <a:r>
              <a:rPr lang="en-US" dirty="0" smtClean="0"/>
              <a:t> </a:t>
            </a:r>
            <a:r>
              <a:rPr lang="en-US" dirty="0" err="1" smtClean="0"/>
              <a:t>nhất</a:t>
            </a:r>
            <a:r>
              <a:rPr lang="en-US" dirty="0" smtClean="0"/>
              <a:t>. (</a:t>
            </a:r>
            <a:r>
              <a:rPr lang="en-US" dirty="0" err="1" smtClean="0"/>
              <a:t>lưu</a:t>
            </a:r>
            <a:r>
              <a:rPr lang="en-US" dirty="0" smtClean="0"/>
              <a:t> ý Layout </a:t>
            </a:r>
            <a:r>
              <a:rPr lang="en-US" dirty="0" err="1" smtClean="0"/>
              <a:t>cũng</a:t>
            </a:r>
            <a:r>
              <a:rPr lang="en-US" dirty="0" smtClean="0"/>
              <a:t> </a:t>
            </a:r>
            <a:r>
              <a:rPr lang="en-US" dirty="0" err="1" smtClean="0"/>
              <a:t>là</a:t>
            </a:r>
            <a:r>
              <a:rPr lang="en-US" dirty="0" smtClean="0"/>
              <a:t> </a:t>
            </a:r>
            <a:r>
              <a:rPr lang="en-US" err="1" smtClean="0"/>
              <a:t>một</a:t>
            </a:r>
            <a:r>
              <a:rPr lang="en-US" smtClean="0"/>
              <a:t> view)</a:t>
            </a:r>
            <a:endParaRPr lang="en-US" dirty="0" smtClean="0"/>
          </a:p>
          <a:p>
            <a:r>
              <a:rPr lang="en-US" dirty="0" err="1" smtClean="0"/>
              <a:t>Có</a:t>
            </a:r>
            <a:r>
              <a:rPr lang="en-US" dirty="0" smtClean="0"/>
              <a:t> </a:t>
            </a:r>
            <a:r>
              <a:rPr lang="en-US" dirty="0" err="1" smtClean="0"/>
              <a:t>thể</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trong</a:t>
            </a:r>
            <a:r>
              <a:rPr lang="en-US" dirty="0" smtClean="0"/>
              <a:t> code java </a:t>
            </a:r>
            <a:r>
              <a:rPr lang="en-US" dirty="0" err="1" smtClean="0"/>
              <a:t>hoặc</a:t>
            </a:r>
            <a:r>
              <a:rPr lang="en-US" dirty="0" smtClean="0"/>
              <a:t> </a:t>
            </a:r>
            <a:r>
              <a:rPr lang="en-US" dirty="0" err="1" smtClean="0"/>
              <a:t>trong</a:t>
            </a:r>
            <a:r>
              <a:rPr lang="en-US" dirty="0" smtClean="0"/>
              <a:t> file xml </a:t>
            </a:r>
            <a:r>
              <a:rPr lang="en-US" dirty="0" err="1" smtClean="0"/>
              <a:t>trong</a:t>
            </a:r>
            <a:r>
              <a:rPr lang="en-US" dirty="0" smtClean="0"/>
              <a:t> </a:t>
            </a:r>
            <a:r>
              <a:rPr lang="en-US" dirty="0" err="1" smtClean="0"/>
              <a:t>thư</a:t>
            </a:r>
            <a:r>
              <a:rPr lang="en-US" dirty="0" smtClean="0"/>
              <a:t> </a:t>
            </a:r>
            <a:r>
              <a:rPr lang="en-US" dirty="0" err="1" smtClean="0"/>
              <a:t>mục</a:t>
            </a:r>
            <a:r>
              <a:rPr lang="en-US" dirty="0" smtClean="0"/>
              <a:t> layout.</a:t>
            </a:r>
            <a:endParaRPr lang="en-US" dirty="0"/>
          </a:p>
        </p:txBody>
      </p:sp>
      <p:sp>
        <p:nvSpPr>
          <p:cNvPr id="4" name="Slide Number Placeholder 3"/>
          <p:cNvSpPr>
            <a:spLocks noGrp="1"/>
          </p:cNvSpPr>
          <p:nvPr>
            <p:ph type="sldNum" sz="quarter" idx="12"/>
          </p:nvPr>
        </p:nvSpPr>
        <p:spPr/>
        <p:txBody>
          <a:bodyPr/>
          <a:lstStyle/>
          <a:p>
            <a:fld id="{78606D69-02A2-428D-9313-60C2D884D97D}"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Tree>
    <p:extLst>
      <p:ext uri="{BB962C8B-B14F-4D97-AF65-F5344CB8AC3E}">
        <p14:creationId xmlns:p14="http://schemas.microsoft.com/office/powerpoint/2010/main" val="23657942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view</a:t>
            </a:r>
            <a:endParaRPr lang="en-US" dirty="0"/>
          </a:p>
        </p:txBody>
      </p:sp>
      <p:pic>
        <p:nvPicPr>
          <p:cNvPr id="4" name="Content Placeholder 3" descr="device.png"/>
          <p:cNvPicPr>
            <a:picLocks noGrp="1" noChangeAspect="1"/>
          </p:cNvPicPr>
          <p:nvPr>
            <p:ph idx="1"/>
          </p:nvPr>
        </p:nvPicPr>
        <p:blipFill>
          <a:blip r:embed="rId2"/>
          <a:stretch>
            <a:fillRect/>
          </a:stretch>
        </p:blipFill>
        <p:spPr>
          <a:xfrm>
            <a:off x="1066800" y="1600200"/>
            <a:ext cx="2814109" cy="4221163"/>
          </a:xfrm>
        </p:spPr>
      </p:pic>
      <p:pic>
        <p:nvPicPr>
          <p:cNvPr id="5" name="Picture 4" descr="aaa.PNG"/>
          <p:cNvPicPr>
            <a:picLocks noChangeAspect="1"/>
          </p:cNvPicPr>
          <p:nvPr/>
        </p:nvPicPr>
        <p:blipFill>
          <a:blip r:embed="rId3"/>
          <a:stretch>
            <a:fillRect/>
          </a:stretch>
        </p:blipFill>
        <p:spPr>
          <a:xfrm>
            <a:off x="3965944" y="1295400"/>
            <a:ext cx="5178056" cy="5118538"/>
          </a:xfrm>
          <a:prstGeom prst="rect">
            <a:avLst/>
          </a:prstGeom>
        </p:spPr>
      </p:pic>
      <p:sp>
        <p:nvSpPr>
          <p:cNvPr id="6" name="Rounded Rectangle 5"/>
          <p:cNvSpPr/>
          <p:nvPr/>
        </p:nvSpPr>
        <p:spPr>
          <a:xfrm>
            <a:off x="5257800" y="4419600"/>
            <a:ext cx="3886200" cy="2438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pPr/>
              <a:t>49</a:t>
            </a:fld>
            <a:endParaRPr lang="en-US"/>
          </a:p>
        </p:txBody>
      </p:sp>
      <p:sp>
        <p:nvSpPr>
          <p:cNvPr id="8" name="Footer Placeholder 7"/>
          <p:cNvSpPr>
            <a:spLocks noGrp="1"/>
          </p:cNvSpPr>
          <p:nvPr>
            <p:ph type="ftr" sz="quarter" idx="11"/>
          </p:nvPr>
        </p:nvSpPr>
        <p:spPr/>
        <p:txBody>
          <a:bodyPr/>
          <a:lstStyle/>
          <a:p>
            <a:r>
              <a:rPr lang="en-US" smtClean="0"/>
              <a:t>SE114 - Nhập môn ứng dụng di động</a:t>
            </a:r>
            <a:endParaRPr lang="en-US"/>
          </a:p>
        </p:txBody>
      </p:sp>
    </p:spTree>
    <p:extLst>
      <p:ext uri="{BB962C8B-B14F-4D97-AF65-F5344CB8AC3E}">
        <p14:creationId xmlns:p14="http://schemas.microsoft.com/office/powerpoint/2010/main" val="2898617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Lịch sử phát triển</a:t>
            </a:r>
            <a:endParaRPr lang="en-US"/>
          </a:p>
        </p:txBody>
      </p:sp>
      <p:sp>
        <p:nvSpPr>
          <p:cNvPr id="3" name="Content Placeholder 2"/>
          <p:cNvSpPr>
            <a:spLocks noGrp="1"/>
          </p:cNvSpPr>
          <p:nvPr>
            <p:ph idx="1"/>
          </p:nvPr>
        </p:nvSpPr>
        <p:spPr>
          <a:xfrm>
            <a:off x="609598" y="1524000"/>
            <a:ext cx="7848601" cy="4517363"/>
          </a:xfrm>
        </p:spPr>
        <p:txBody>
          <a:bodyPr>
            <a:normAutofit/>
          </a:bodyPr>
          <a:lstStyle/>
          <a:p>
            <a:pPr algn="just"/>
            <a:r>
              <a:rPr lang="vi-VN" dirty="0" smtClean="0"/>
              <a:t>Android hiện nay đang cạnh tranh với một số hệ điều hành dành cho thiết bị di động khác như </a:t>
            </a:r>
            <a:r>
              <a:rPr lang="en-US" dirty="0" smtClean="0"/>
              <a:t>iOS, …</a:t>
            </a:r>
          </a:p>
          <a:p>
            <a:pPr algn="just"/>
            <a:r>
              <a:rPr lang="vi-VN" dirty="0" smtClean="0"/>
              <a:t>Android đã trải qua một số các c</a:t>
            </a:r>
            <a:r>
              <a:rPr lang="en-US" dirty="0" smtClean="0"/>
              <a:t>ậ</a:t>
            </a:r>
            <a:r>
              <a:rPr lang="vi-VN" dirty="0" smtClean="0"/>
              <a:t>p nhật kể từ lần đầu phát hành. Những cập nhật này nhìn chung có nhiệm vụ vá các lỗ hổng và thêm các tính năng mới vào hệ điều hành</a:t>
            </a:r>
            <a:r>
              <a:rPr lang="en-US" dirty="0" smtClean="0"/>
              <a:t>:</a:t>
            </a:r>
          </a:p>
          <a:p>
            <a:pPr lvl="2" algn="just"/>
            <a:r>
              <a:rPr lang="en-US" dirty="0" err="1" smtClean="0"/>
              <a:t>Bản</a:t>
            </a:r>
            <a:r>
              <a:rPr lang="en-US" dirty="0" smtClean="0"/>
              <a:t> 1.0: RC29, </a:t>
            </a:r>
            <a:r>
              <a:rPr lang="en-US" dirty="0" err="1" smtClean="0"/>
              <a:t>phiên</a:t>
            </a:r>
            <a:r>
              <a:rPr lang="en-US" dirty="0" smtClean="0"/>
              <a:t> </a:t>
            </a:r>
            <a:r>
              <a:rPr lang="en-US" dirty="0" err="1" smtClean="0"/>
              <a:t>bản</a:t>
            </a:r>
            <a:r>
              <a:rPr lang="en-US" dirty="0" smtClean="0"/>
              <a:t> </a:t>
            </a:r>
            <a:r>
              <a:rPr lang="en-US" dirty="0" err="1" smtClean="0"/>
              <a:t>đầu</a:t>
            </a:r>
            <a:r>
              <a:rPr lang="en-US" dirty="0" smtClean="0"/>
              <a:t> </a:t>
            </a:r>
            <a:r>
              <a:rPr lang="en-US" dirty="0" err="1" smtClean="0"/>
              <a:t>tiên</a:t>
            </a:r>
            <a:endParaRPr lang="en-US" dirty="0" smtClean="0"/>
          </a:p>
          <a:p>
            <a:pPr lvl="2" algn="just"/>
            <a:r>
              <a:rPr lang="en-US" dirty="0" err="1" smtClean="0"/>
              <a:t>Bản</a:t>
            </a:r>
            <a:r>
              <a:rPr lang="en-US" dirty="0" smtClean="0"/>
              <a:t> 1.1: RC30, </a:t>
            </a:r>
            <a:r>
              <a:rPr lang="en-US" dirty="0" err="1" smtClean="0"/>
              <a:t>vá</a:t>
            </a:r>
            <a:r>
              <a:rPr lang="en-US" dirty="0" smtClean="0"/>
              <a:t> </a:t>
            </a:r>
            <a:r>
              <a:rPr lang="en-US" dirty="0" err="1" smtClean="0"/>
              <a:t>lỗi</a:t>
            </a:r>
            <a:r>
              <a:rPr lang="en-US" dirty="0" smtClean="0"/>
              <a:t> </a:t>
            </a:r>
            <a:r>
              <a:rPr lang="en-US" dirty="0" err="1" smtClean="0"/>
              <a:t>cho</a:t>
            </a:r>
            <a:r>
              <a:rPr lang="en-US" dirty="0" smtClean="0"/>
              <a:t> RC29</a:t>
            </a:r>
          </a:p>
          <a:p>
            <a:pPr lvl="2" algn="just"/>
            <a:r>
              <a:rPr lang="en-US" dirty="0" err="1" smtClean="0">
                <a:cs typeface="Times New Roman"/>
              </a:rPr>
              <a:t>Bản</a:t>
            </a:r>
            <a:r>
              <a:rPr lang="en-US" dirty="0" smtClean="0">
                <a:cs typeface="Times New Roman"/>
              </a:rPr>
              <a:t> 1</a:t>
            </a:r>
            <a:r>
              <a:rPr lang="en-US" dirty="0" smtClean="0"/>
              <a:t>.5: (Cupcake) Based on Linux Kernel 2.6.27 : </a:t>
            </a:r>
            <a:r>
              <a:rPr lang="en-US" dirty="0" err="1" smtClean="0"/>
              <a:t>bản</a:t>
            </a:r>
            <a:r>
              <a:rPr lang="en-US" dirty="0" smtClean="0"/>
              <a:t> </a:t>
            </a:r>
            <a:r>
              <a:rPr lang="en-US" dirty="0" err="1" smtClean="0"/>
              <a:t>cập</a:t>
            </a:r>
            <a:r>
              <a:rPr lang="en-US" dirty="0" smtClean="0"/>
              <a:t> </a:t>
            </a:r>
            <a:r>
              <a:rPr lang="en-US" dirty="0" err="1" smtClean="0"/>
              <a:t>nhật</a:t>
            </a:r>
            <a:r>
              <a:rPr lang="en-US" dirty="0" smtClean="0"/>
              <a:t> 1.5 </a:t>
            </a:r>
            <a:r>
              <a:rPr lang="en-US" dirty="0" err="1" smtClean="0"/>
              <a:t>chính</a:t>
            </a:r>
            <a:r>
              <a:rPr lang="en-US" dirty="0" smtClean="0"/>
              <a:t> </a:t>
            </a:r>
            <a:r>
              <a:rPr lang="en-US" dirty="0" err="1" smtClean="0"/>
              <a:t>thức</a:t>
            </a:r>
            <a:r>
              <a:rPr lang="en-US" dirty="0" smtClean="0"/>
              <a:t> (Cupcake) </a:t>
            </a:r>
            <a:r>
              <a:rPr lang="en-US" dirty="0" err="1" smtClean="0"/>
              <a:t>được</a:t>
            </a:r>
            <a:r>
              <a:rPr lang="en-US" dirty="0" smtClean="0"/>
              <a:t> </a:t>
            </a:r>
            <a:r>
              <a:rPr lang="en-US" dirty="0" err="1" smtClean="0"/>
              <a:t>phát</a:t>
            </a:r>
            <a:r>
              <a:rPr lang="en-US" dirty="0" smtClean="0"/>
              <a:t> </a:t>
            </a:r>
            <a:r>
              <a:rPr lang="en-US" dirty="0" err="1" smtClean="0"/>
              <a:t>hành</a:t>
            </a:r>
            <a:r>
              <a:rPr lang="en-US" dirty="0" smtClean="0"/>
              <a:t> </a:t>
            </a:r>
            <a:r>
              <a:rPr lang="en-US" dirty="0" err="1" smtClean="0"/>
              <a:t>ngày</a:t>
            </a:r>
            <a:r>
              <a:rPr lang="en-US" dirty="0" smtClean="0"/>
              <a:t> 30/4/2009</a:t>
            </a:r>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5</a:t>
            </a:fld>
            <a:endParaRPr lang="en-US"/>
          </a:p>
        </p:txBody>
      </p:sp>
    </p:spTree>
    <p:extLst>
      <p:ext uri="{BB962C8B-B14F-4D97-AF65-F5344CB8AC3E}">
        <p14:creationId xmlns:p14="http://schemas.microsoft.com/office/powerpoint/2010/main" val="42848932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a:t>
            </a:r>
            <a:r>
              <a:rPr lang="en-US" dirty="0" err="1" smtClean="0"/>
              <a:t>mẫu</a:t>
            </a:r>
            <a:r>
              <a:rPr lang="en-US" dirty="0" smtClean="0"/>
              <a:t> </a:t>
            </a:r>
            <a:r>
              <a:rPr lang="en-US" dirty="0" err="1" smtClean="0"/>
              <a:t>của</a:t>
            </a:r>
            <a:r>
              <a:rPr lang="en-US" dirty="0" smtClean="0"/>
              <a:t> </a:t>
            </a:r>
            <a:r>
              <a:rPr lang="en-US" dirty="0" err="1" smtClean="0"/>
              <a:t>helloworld</a:t>
            </a:r>
            <a:endParaRPr lang="en-US" dirty="0"/>
          </a:p>
        </p:txBody>
      </p:sp>
      <p:sp>
        <p:nvSpPr>
          <p:cNvPr id="3" name="Content Placeholder 2"/>
          <p:cNvSpPr>
            <a:spLocks noGrp="1"/>
          </p:cNvSpPr>
          <p:nvPr>
            <p:ph idx="1"/>
          </p:nvPr>
        </p:nvSpPr>
        <p:spPr>
          <a:xfrm>
            <a:off x="228600" y="1524000"/>
            <a:ext cx="8915400" cy="4724400"/>
          </a:xfrm>
        </p:spPr>
        <p:txBody>
          <a:bodyPr>
            <a:noAutofit/>
          </a:bodyPr>
          <a:lstStyle/>
          <a:p>
            <a:pPr>
              <a:buNone/>
            </a:pPr>
            <a:r>
              <a:rPr lang="en-US" sz="2000" dirty="0" smtClean="0">
                <a:solidFill>
                  <a:schemeClr val="accent2">
                    <a:lumMod val="75000"/>
                  </a:schemeClr>
                </a:solidFill>
                <a:latin typeface="Arial" pitchFamily="34" charset="0"/>
                <a:cs typeface="Arial" pitchFamily="34" charset="0"/>
              </a:rPr>
              <a:t>&lt;?xml version="1.0" encoding="utf-8"?&gt;</a:t>
            </a:r>
          </a:p>
          <a:p>
            <a:pPr>
              <a:buNone/>
            </a:pPr>
            <a:r>
              <a:rPr lang="en-US" sz="2000" dirty="0" smtClean="0">
                <a:solidFill>
                  <a:schemeClr val="accent2">
                    <a:lumMod val="75000"/>
                  </a:schemeClr>
                </a:solidFill>
                <a:latin typeface="Arial" pitchFamily="34" charset="0"/>
                <a:cs typeface="Arial" pitchFamily="34" charset="0"/>
              </a:rPr>
              <a:t>&lt;</a:t>
            </a:r>
            <a:r>
              <a:rPr lang="en-US" sz="2000" dirty="0" err="1" smtClean="0">
                <a:solidFill>
                  <a:schemeClr val="accent2">
                    <a:lumMod val="75000"/>
                  </a:schemeClr>
                </a:solidFill>
                <a:latin typeface="Arial" pitchFamily="34" charset="0"/>
                <a:cs typeface="Arial" pitchFamily="34" charset="0"/>
              </a:rPr>
              <a:t>LinearLayout</a:t>
            </a:r>
            <a:r>
              <a:rPr lang="en-US" sz="2000" dirty="0" smtClean="0">
                <a:solidFill>
                  <a:schemeClr val="accent2">
                    <a:lumMod val="75000"/>
                  </a:schemeClr>
                </a:solidFill>
                <a:latin typeface="Arial" pitchFamily="34" charset="0"/>
                <a:cs typeface="Arial" pitchFamily="34" charset="0"/>
              </a:rPr>
              <a:t> </a:t>
            </a:r>
            <a:r>
              <a:rPr lang="en-US" sz="2000" dirty="0" err="1" smtClean="0">
                <a:solidFill>
                  <a:schemeClr val="accent2">
                    <a:lumMod val="75000"/>
                  </a:schemeClr>
                </a:solidFill>
                <a:latin typeface="Arial" pitchFamily="34" charset="0"/>
                <a:cs typeface="Arial" pitchFamily="34" charset="0"/>
              </a:rPr>
              <a:t>xmlns:android</a:t>
            </a:r>
            <a:r>
              <a:rPr lang="en-US" sz="2000" dirty="0" smtClean="0">
                <a:solidFill>
                  <a:schemeClr val="accent2">
                    <a:lumMod val="75000"/>
                  </a:schemeClr>
                </a:solidFill>
                <a:latin typeface="Arial" pitchFamily="34" charset="0"/>
                <a:cs typeface="Arial" pitchFamily="34" charset="0"/>
              </a:rPr>
              <a:t>="http://schemas.android.com/apk/res/android"</a:t>
            </a:r>
          </a:p>
          <a:p>
            <a:pPr>
              <a:buNone/>
            </a:pPr>
            <a:r>
              <a:rPr lang="en-US" sz="2000" dirty="0" smtClean="0">
                <a:solidFill>
                  <a:schemeClr val="accent2">
                    <a:lumMod val="75000"/>
                  </a:schemeClr>
                </a:solidFill>
                <a:latin typeface="Arial" pitchFamily="34" charset="0"/>
                <a:cs typeface="Arial" pitchFamily="34" charset="0"/>
              </a:rPr>
              <a:t>    </a:t>
            </a:r>
            <a:r>
              <a:rPr lang="en-US" sz="2000" dirty="0" err="1" smtClean="0">
                <a:solidFill>
                  <a:schemeClr val="accent2">
                    <a:lumMod val="75000"/>
                  </a:schemeClr>
                </a:solidFill>
                <a:latin typeface="Arial" pitchFamily="34" charset="0"/>
                <a:cs typeface="Arial" pitchFamily="34" charset="0"/>
              </a:rPr>
              <a:t>android:orientation</a:t>
            </a:r>
            <a:r>
              <a:rPr lang="en-US" sz="2000" dirty="0" smtClean="0">
                <a:solidFill>
                  <a:schemeClr val="accent2">
                    <a:lumMod val="75000"/>
                  </a:schemeClr>
                </a:solidFill>
                <a:latin typeface="Arial" pitchFamily="34" charset="0"/>
                <a:cs typeface="Arial" pitchFamily="34" charset="0"/>
              </a:rPr>
              <a:t>="vertical"</a:t>
            </a:r>
          </a:p>
          <a:p>
            <a:pPr>
              <a:buNone/>
            </a:pPr>
            <a:r>
              <a:rPr lang="en-US" sz="2000" dirty="0" smtClean="0">
                <a:solidFill>
                  <a:schemeClr val="accent2">
                    <a:lumMod val="75000"/>
                  </a:schemeClr>
                </a:solidFill>
                <a:latin typeface="Arial" pitchFamily="34" charset="0"/>
                <a:cs typeface="Arial" pitchFamily="34" charset="0"/>
              </a:rPr>
              <a:t>    </a:t>
            </a:r>
            <a:r>
              <a:rPr lang="en-US" sz="2000" dirty="0" err="1" smtClean="0">
                <a:solidFill>
                  <a:schemeClr val="accent2">
                    <a:lumMod val="75000"/>
                  </a:schemeClr>
                </a:solidFill>
                <a:latin typeface="Arial" pitchFamily="34" charset="0"/>
                <a:cs typeface="Arial" pitchFamily="34" charset="0"/>
              </a:rPr>
              <a:t>android:layout_width</a:t>
            </a:r>
            <a:r>
              <a:rPr lang="en-US" sz="2000" dirty="0" smtClean="0">
                <a:solidFill>
                  <a:schemeClr val="accent2">
                    <a:lumMod val="75000"/>
                  </a:schemeClr>
                </a:solidFill>
                <a:latin typeface="Arial" pitchFamily="34" charset="0"/>
                <a:cs typeface="Arial" pitchFamily="34" charset="0"/>
              </a:rPr>
              <a:t>="</a:t>
            </a:r>
            <a:r>
              <a:rPr lang="en-US" sz="2000" dirty="0" err="1" smtClean="0">
                <a:solidFill>
                  <a:schemeClr val="accent2">
                    <a:lumMod val="75000"/>
                  </a:schemeClr>
                </a:solidFill>
                <a:latin typeface="Arial" pitchFamily="34" charset="0"/>
                <a:cs typeface="Arial" pitchFamily="34" charset="0"/>
              </a:rPr>
              <a:t>fill_parent</a:t>
            </a:r>
            <a:r>
              <a:rPr lang="en-US" sz="2000" dirty="0" smtClean="0">
                <a:solidFill>
                  <a:schemeClr val="accent2">
                    <a:lumMod val="75000"/>
                  </a:schemeClr>
                </a:solidFill>
                <a:latin typeface="Arial" pitchFamily="34" charset="0"/>
                <a:cs typeface="Arial" pitchFamily="34" charset="0"/>
              </a:rPr>
              <a:t>"</a:t>
            </a:r>
          </a:p>
          <a:p>
            <a:pPr>
              <a:buNone/>
            </a:pPr>
            <a:r>
              <a:rPr lang="en-US" sz="2000" dirty="0" smtClean="0">
                <a:solidFill>
                  <a:schemeClr val="accent2">
                    <a:lumMod val="75000"/>
                  </a:schemeClr>
                </a:solidFill>
                <a:latin typeface="Arial" pitchFamily="34" charset="0"/>
                <a:cs typeface="Arial" pitchFamily="34" charset="0"/>
              </a:rPr>
              <a:t>    </a:t>
            </a:r>
            <a:r>
              <a:rPr lang="en-US" sz="2000" dirty="0" err="1" smtClean="0">
                <a:solidFill>
                  <a:schemeClr val="accent2">
                    <a:lumMod val="75000"/>
                  </a:schemeClr>
                </a:solidFill>
                <a:latin typeface="Arial" pitchFamily="34" charset="0"/>
                <a:cs typeface="Arial" pitchFamily="34" charset="0"/>
              </a:rPr>
              <a:t>android:layout_height</a:t>
            </a:r>
            <a:r>
              <a:rPr lang="en-US" sz="2000" dirty="0" smtClean="0">
                <a:solidFill>
                  <a:schemeClr val="accent2">
                    <a:lumMod val="75000"/>
                  </a:schemeClr>
                </a:solidFill>
                <a:latin typeface="Arial" pitchFamily="34" charset="0"/>
                <a:cs typeface="Arial" pitchFamily="34" charset="0"/>
              </a:rPr>
              <a:t>="</a:t>
            </a:r>
            <a:r>
              <a:rPr lang="en-US" sz="2000" dirty="0" err="1" smtClean="0">
                <a:solidFill>
                  <a:schemeClr val="accent2">
                    <a:lumMod val="75000"/>
                  </a:schemeClr>
                </a:solidFill>
                <a:latin typeface="Arial" pitchFamily="34" charset="0"/>
                <a:cs typeface="Arial" pitchFamily="34" charset="0"/>
              </a:rPr>
              <a:t>fill_parent</a:t>
            </a:r>
            <a:r>
              <a:rPr lang="en-US" sz="2000" dirty="0" smtClean="0">
                <a:solidFill>
                  <a:schemeClr val="accent2">
                    <a:lumMod val="75000"/>
                  </a:schemeClr>
                </a:solidFill>
                <a:latin typeface="Arial" pitchFamily="34" charset="0"/>
                <a:cs typeface="Arial" pitchFamily="34" charset="0"/>
              </a:rPr>
              <a:t>”&gt;</a:t>
            </a:r>
          </a:p>
          <a:p>
            <a:pPr>
              <a:buNone/>
            </a:pPr>
            <a:endParaRPr lang="en-US" sz="2000" dirty="0" smtClean="0">
              <a:solidFill>
                <a:schemeClr val="accent2">
                  <a:lumMod val="75000"/>
                </a:schemeClr>
              </a:solidFill>
              <a:latin typeface="Arial" pitchFamily="34" charset="0"/>
              <a:cs typeface="Arial" pitchFamily="34" charset="0"/>
            </a:endParaRPr>
          </a:p>
          <a:p>
            <a:pPr>
              <a:buNone/>
            </a:pPr>
            <a:r>
              <a:rPr lang="en-US" sz="2000" dirty="0" smtClean="0">
                <a:solidFill>
                  <a:schemeClr val="accent2">
                    <a:lumMod val="75000"/>
                  </a:schemeClr>
                </a:solidFill>
                <a:latin typeface="Arial" pitchFamily="34" charset="0"/>
                <a:cs typeface="Arial" pitchFamily="34" charset="0"/>
              </a:rPr>
              <a:t>    &lt;</a:t>
            </a:r>
            <a:r>
              <a:rPr lang="en-US" sz="2000" dirty="0" err="1" smtClean="0">
                <a:solidFill>
                  <a:schemeClr val="accent2">
                    <a:lumMod val="75000"/>
                  </a:schemeClr>
                </a:solidFill>
                <a:latin typeface="Arial" pitchFamily="34" charset="0"/>
                <a:cs typeface="Arial" pitchFamily="34" charset="0"/>
              </a:rPr>
              <a:t>TextView</a:t>
            </a:r>
            <a:r>
              <a:rPr lang="en-US" sz="2000" dirty="0" smtClean="0">
                <a:solidFill>
                  <a:schemeClr val="accent2">
                    <a:lumMod val="75000"/>
                  </a:schemeClr>
                </a:solidFill>
                <a:latin typeface="Arial" pitchFamily="34" charset="0"/>
                <a:cs typeface="Arial" pitchFamily="34" charset="0"/>
              </a:rPr>
              <a:t>  </a:t>
            </a:r>
          </a:p>
          <a:p>
            <a:pPr>
              <a:buNone/>
            </a:pPr>
            <a:r>
              <a:rPr lang="en-US" sz="2000" dirty="0" smtClean="0">
                <a:solidFill>
                  <a:schemeClr val="accent2">
                    <a:lumMod val="75000"/>
                  </a:schemeClr>
                </a:solidFill>
                <a:latin typeface="Arial" pitchFamily="34" charset="0"/>
                <a:cs typeface="Arial" pitchFamily="34" charset="0"/>
              </a:rPr>
              <a:t>        </a:t>
            </a:r>
            <a:r>
              <a:rPr lang="en-US" sz="2000" dirty="0" err="1" smtClean="0">
                <a:solidFill>
                  <a:schemeClr val="accent2">
                    <a:lumMod val="75000"/>
                  </a:schemeClr>
                </a:solidFill>
                <a:latin typeface="Arial" pitchFamily="34" charset="0"/>
                <a:cs typeface="Arial" pitchFamily="34" charset="0"/>
              </a:rPr>
              <a:t>android:layout_width</a:t>
            </a:r>
            <a:r>
              <a:rPr lang="en-US" sz="2000" dirty="0" smtClean="0">
                <a:solidFill>
                  <a:schemeClr val="accent2">
                    <a:lumMod val="75000"/>
                  </a:schemeClr>
                </a:solidFill>
                <a:latin typeface="Arial" pitchFamily="34" charset="0"/>
                <a:cs typeface="Arial" pitchFamily="34" charset="0"/>
              </a:rPr>
              <a:t>="</a:t>
            </a:r>
            <a:r>
              <a:rPr lang="en-US" sz="2000" dirty="0" err="1" smtClean="0">
                <a:solidFill>
                  <a:schemeClr val="accent2">
                    <a:lumMod val="75000"/>
                  </a:schemeClr>
                </a:solidFill>
                <a:latin typeface="Arial" pitchFamily="34" charset="0"/>
                <a:cs typeface="Arial" pitchFamily="34" charset="0"/>
              </a:rPr>
              <a:t>fill_parent</a:t>
            </a:r>
            <a:r>
              <a:rPr lang="en-US" sz="2000" dirty="0" smtClean="0">
                <a:solidFill>
                  <a:schemeClr val="accent2">
                    <a:lumMod val="75000"/>
                  </a:schemeClr>
                </a:solidFill>
                <a:latin typeface="Arial" pitchFamily="34" charset="0"/>
                <a:cs typeface="Arial" pitchFamily="34" charset="0"/>
              </a:rPr>
              <a:t>" </a:t>
            </a:r>
          </a:p>
          <a:p>
            <a:pPr>
              <a:buNone/>
            </a:pPr>
            <a:r>
              <a:rPr lang="en-US" sz="2000" dirty="0" smtClean="0">
                <a:solidFill>
                  <a:schemeClr val="accent2">
                    <a:lumMod val="75000"/>
                  </a:schemeClr>
                </a:solidFill>
                <a:latin typeface="Arial" pitchFamily="34" charset="0"/>
                <a:cs typeface="Arial" pitchFamily="34" charset="0"/>
              </a:rPr>
              <a:t>        </a:t>
            </a:r>
            <a:r>
              <a:rPr lang="en-US" sz="2000" dirty="0" err="1" smtClean="0">
                <a:solidFill>
                  <a:schemeClr val="accent2">
                    <a:lumMod val="75000"/>
                  </a:schemeClr>
                </a:solidFill>
                <a:latin typeface="Arial" pitchFamily="34" charset="0"/>
                <a:cs typeface="Arial" pitchFamily="34" charset="0"/>
              </a:rPr>
              <a:t>android:layout_height</a:t>
            </a:r>
            <a:r>
              <a:rPr lang="en-US" sz="2000" dirty="0" smtClean="0">
                <a:solidFill>
                  <a:schemeClr val="accent2">
                    <a:lumMod val="75000"/>
                  </a:schemeClr>
                </a:solidFill>
                <a:latin typeface="Arial" pitchFamily="34" charset="0"/>
                <a:cs typeface="Arial" pitchFamily="34" charset="0"/>
              </a:rPr>
              <a:t>="</a:t>
            </a:r>
            <a:r>
              <a:rPr lang="en-US" sz="2000" dirty="0" err="1" smtClean="0">
                <a:solidFill>
                  <a:schemeClr val="accent2">
                    <a:lumMod val="75000"/>
                  </a:schemeClr>
                </a:solidFill>
                <a:latin typeface="Arial" pitchFamily="34" charset="0"/>
                <a:cs typeface="Arial" pitchFamily="34" charset="0"/>
              </a:rPr>
              <a:t>wrap_content</a:t>
            </a:r>
            <a:r>
              <a:rPr lang="en-US" sz="2000" dirty="0" smtClean="0">
                <a:solidFill>
                  <a:schemeClr val="accent2">
                    <a:lumMod val="75000"/>
                  </a:schemeClr>
                </a:solidFill>
                <a:latin typeface="Arial" pitchFamily="34" charset="0"/>
                <a:cs typeface="Arial" pitchFamily="34" charset="0"/>
              </a:rPr>
              <a:t>" </a:t>
            </a:r>
          </a:p>
          <a:p>
            <a:pPr>
              <a:buNone/>
            </a:pPr>
            <a:r>
              <a:rPr lang="en-US" sz="2000" dirty="0" smtClean="0">
                <a:solidFill>
                  <a:schemeClr val="accent2">
                    <a:lumMod val="75000"/>
                  </a:schemeClr>
                </a:solidFill>
                <a:latin typeface="Arial" pitchFamily="34" charset="0"/>
                <a:cs typeface="Arial" pitchFamily="34" charset="0"/>
              </a:rPr>
              <a:t>        </a:t>
            </a:r>
            <a:r>
              <a:rPr lang="en-US" sz="2000" dirty="0" err="1" smtClean="0">
                <a:solidFill>
                  <a:schemeClr val="accent2">
                    <a:lumMod val="75000"/>
                  </a:schemeClr>
                </a:solidFill>
                <a:latin typeface="Arial" pitchFamily="34" charset="0"/>
                <a:cs typeface="Arial" pitchFamily="34" charset="0"/>
              </a:rPr>
              <a:t>android:text</a:t>
            </a:r>
            <a:r>
              <a:rPr lang="en-US" sz="2000" dirty="0" smtClean="0">
                <a:solidFill>
                  <a:schemeClr val="accent2">
                    <a:lumMod val="75000"/>
                  </a:schemeClr>
                </a:solidFill>
                <a:latin typeface="Arial" pitchFamily="34" charset="0"/>
                <a:cs typeface="Arial" pitchFamily="34" charset="0"/>
              </a:rPr>
              <a:t>=“@string/hello“ /&gt;</a:t>
            </a:r>
          </a:p>
          <a:p>
            <a:pPr>
              <a:buNone/>
            </a:pPr>
            <a:r>
              <a:rPr lang="en-US" sz="2000" dirty="0" smtClean="0">
                <a:solidFill>
                  <a:schemeClr val="accent2">
                    <a:lumMod val="75000"/>
                  </a:schemeClr>
                </a:solidFill>
                <a:latin typeface="Arial" pitchFamily="34" charset="0"/>
                <a:cs typeface="Arial" pitchFamily="34" charset="0"/>
              </a:rPr>
              <a:t>&lt;/</a:t>
            </a:r>
            <a:r>
              <a:rPr lang="en-US" sz="2000" dirty="0" err="1" smtClean="0">
                <a:solidFill>
                  <a:schemeClr val="accent2">
                    <a:lumMod val="75000"/>
                  </a:schemeClr>
                </a:solidFill>
                <a:latin typeface="Arial" pitchFamily="34" charset="0"/>
                <a:cs typeface="Arial" pitchFamily="34" charset="0"/>
              </a:rPr>
              <a:t>LinearLayout</a:t>
            </a:r>
            <a:r>
              <a:rPr lang="en-US" sz="2000" dirty="0" smtClean="0">
                <a:solidFill>
                  <a:schemeClr val="accent2">
                    <a:lumMod val="75000"/>
                  </a:schemeClr>
                </a:solidFill>
                <a:latin typeface="Arial" pitchFamily="34" charset="0"/>
                <a:cs typeface="Arial" pitchFamily="34" charset="0"/>
              </a:rPr>
              <a:t>&gt;</a:t>
            </a:r>
            <a:endParaRPr lang="en-US" sz="2000" dirty="0">
              <a:solidFill>
                <a:schemeClr val="accent2">
                  <a:lumMod val="75000"/>
                </a:schemeClr>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78606D69-02A2-428D-9313-60C2D884D97D}"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Tree>
    <p:extLst>
      <p:ext uri="{BB962C8B-B14F-4D97-AF65-F5344CB8AC3E}">
        <p14:creationId xmlns:p14="http://schemas.microsoft.com/office/powerpoint/2010/main" val="19790506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cơ</a:t>
            </a:r>
            <a:r>
              <a:rPr lang="en-US" dirty="0" smtClean="0"/>
              <a:t> </a:t>
            </a:r>
            <a:r>
              <a:rPr lang="en-US" dirty="0" err="1" smtClean="0"/>
              <a:t>bản</a:t>
            </a:r>
            <a:endParaRPr lang="en-US" dirty="0"/>
          </a:p>
        </p:txBody>
      </p:sp>
      <p:sp>
        <p:nvSpPr>
          <p:cNvPr id="3" name="Content Placeholder 2"/>
          <p:cNvSpPr>
            <a:spLocks noGrp="1"/>
          </p:cNvSpPr>
          <p:nvPr>
            <p:ph idx="1"/>
          </p:nvPr>
        </p:nvSpPr>
        <p:spPr/>
        <p:txBody>
          <a:bodyPr>
            <a:normAutofit/>
          </a:bodyPr>
          <a:lstStyle/>
          <a:p>
            <a:r>
              <a:rPr lang="en-US" dirty="0" err="1" smtClean="0">
                <a:solidFill>
                  <a:schemeClr val="accent2">
                    <a:lumMod val="75000"/>
                  </a:schemeClr>
                </a:solidFill>
              </a:rPr>
              <a:t>Layout_width</a:t>
            </a:r>
            <a:r>
              <a:rPr lang="en-US" dirty="0" smtClean="0">
                <a:solidFill>
                  <a:schemeClr val="accent2">
                    <a:lumMod val="75000"/>
                  </a:schemeClr>
                </a:solidFill>
              </a:rPr>
              <a:t>, </a:t>
            </a:r>
            <a:r>
              <a:rPr lang="en-US" dirty="0" err="1" smtClean="0">
                <a:solidFill>
                  <a:schemeClr val="accent2">
                    <a:lumMod val="75000"/>
                  </a:schemeClr>
                </a:solidFill>
              </a:rPr>
              <a:t>layout_height</a:t>
            </a:r>
            <a:r>
              <a:rPr lang="en-US" dirty="0" smtClean="0"/>
              <a:t>: </a:t>
            </a:r>
            <a:r>
              <a:rPr lang="en-US" dirty="0" err="1" smtClean="0"/>
              <a:t>chiều</a:t>
            </a:r>
            <a:r>
              <a:rPr lang="en-US" dirty="0" smtClean="0"/>
              <a:t> </a:t>
            </a:r>
            <a:r>
              <a:rPr lang="en-US" dirty="0" err="1" smtClean="0"/>
              <a:t>rộng</a:t>
            </a:r>
            <a:r>
              <a:rPr lang="en-US" dirty="0" smtClean="0"/>
              <a:t> </a:t>
            </a:r>
            <a:r>
              <a:rPr lang="en-US" dirty="0" err="1" smtClean="0"/>
              <a:t>của</a:t>
            </a:r>
            <a:r>
              <a:rPr lang="en-US" dirty="0" smtClean="0"/>
              <a:t> view (</a:t>
            </a:r>
            <a:r>
              <a:rPr lang="en-US" dirty="0" err="1" smtClean="0"/>
              <a:t>fill_parent</a:t>
            </a:r>
            <a:r>
              <a:rPr lang="en-US" dirty="0" smtClean="0"/>
              <a:t> </a:t>
            </a:r>
            <a:r>
              <a:rPr lang="en-US" dirty="0" err="1" smtClean="0"/>
              <a:t>là</a:t>
            </a:r>
            <a:r>
              <a:rPr lang="en-US" dirty="0" smtClean="0"/>
              <a:t> to </a:t>
            </a:r>
            <a:r>
              <a:rPr lang="en-US" dirty="0" err="1" smtClean="0"/>
              <a:t>bằng</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của</a:t>
            </a:r>
            <a:r>
              <a:rPr lang="en-US" dirty="0" smtClean="0"/>
              <a:t> layout </a:t>
            </a:r>
            <a:r>
              <a:rPr lang="en-US" dirty="0" err="1" smtClean="0"/>
              <a:t>chứa</a:t>
            </a:r>
            <a:r>
              <a:rPr lang="en-US" dirty="0" smtClean="0"/>
              <a:t> view </a:t>
            </a:r>
            <a:r>
              <a:rPr lang="en-US" dirty="0" err="1" smtClean="0"/>
              <a:t>này</a:t>
            </a:r>
            <a:r>
              <a:rPr lang="en-US" dirty="0" smtClean="0"/>
              <a:t>, </a:t>
            </a:r>
            <a:r>
              <a:rPr lang="en-US" dirty="0" err="1" smtClean="0"/>
              <a:t>wrap_content</a:t>
            </a:r>
            <a:r>
              <a:rPr lang="en-US" dirty="0" smtClean="0"/>
              <a:t> </a:t>
            </a:r>
            <a:r>
              <a:rPr lang="en-US" dirty="0" err="1" smtClean="0"/>
              <a:t>là</a:t>
            </a:r>
            <a:r>
              <a:rPr lang="en-US" dirty="0" smtClean="0"/>
              <a:t> </a:t>
            </a:r>
            <a:r>
              <a:rPr lang="en-US" dirty="0" err="1" smtClean="0"/>
              <a:t>vừa</a:t>
            </a:r>
            <a:r>
              <a:rPr lang="en-US" dirty="0" smtClean="0"/>
              <a:t> </a:t>
            </a:r>
            <a:r>
              <a:rPr lang="en-US" dirty="0" err="1" smtClean="0"/>
              <a:t>đủ</a:t>
            </a:r>
            <a:r>
              <a:rPr lang="en-US" dirty="0" smtClean="0"/>
              <a:t> </a:t>
            </a:r>
            <a:r>
              <a:rPr lang="en-US" dirty="0" err="1" smtClean="0"/>
              <a:t>nội</a:t>
            </a:r>
            <a:r>
              <a:rPr lang="en-US" dirty="0" smtClean="0"/>
              <a:t> dung </a:t>
            </a:r>
            <a:r>
              <a:rPr lang="en-US" dirty="0" err="1" smtClean="0"/>
              <a:t>cần</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của</a:t>
            </a:r>
            <a:r>
              <a:rPr lang="en-US" dirty="0" smtClean="0"/>
              <a:t> view)</a:t>
            </a:r>
          </a:p>
          <a:p>
            <a:r>
              <a:rPr lang="en-US" dirty="0" smtClean="0">
                <a:solidFill>
                  <a:schemeClr val="accent2">
                    <a:lumMod val="75000"/>
                  </a:schemeClr>
                </a:solidFill>
              </a:rPr>
              <a:t>Orientation</a:t>
            </a:r>
            <a:r>
              <a:rPr lang="en-US" dirty="0" smtClean="0"/>
              <a:t>: </a:t>
            </a:r>
            <a:r>
              <a:rPr lang="en-US" dirty="0" err="1" smtClean="0"/>
              <a:t>với</a:t>
            </a:r>
            <a:r>
              <a:rPr lang="en-US" dirty="0" smtClean="0"/>
              <a:t> </a:t>
            </a:r>
            <a:r>
              <a:rPr lang="en-US" dirty="0" err="1" smtClean="0"/>
              <a:t>LinearLayout</a:t>
            </a:r>
            <a:r>
              <a:rPr lang="en-US" dirty="0" smtClean="0"/>
              <a:t>, </a:t>
            </a:r>
            <a:r>
              <a:rPr lang="en-US" dirty="0" err="1" smtClean="0"/>
              <a:t>việc</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các</a:t>
            </a:r>
            <a:r>
              <a:rPr lang="en-US" dirty="0" smtClean="0"/>
              <a:t> view </a:t>
            </a:r>
            <a:r>
              <a:rPr lang="en-US" dirty="0" err="1" smtClean="0"/>
              <a:t>là</a:t>
            </a:r>
            <a:r>
              <a:rPr lang="en-US" dirty="0" smtClean="0"/>
              <a:t> </a:t>
            </a:r>
            <a:r>
              <a:rPr lang="en-US" dirty="0" err="1" smtClean="0"/>
              <a:t>nằm</a:t>
            </a:r>
            <a:r>
              <a:rPr lang="en-US" dirty="0" smtClean="0"/>
              <a:t> </a:t>
            </a:r>
            <a:r>
              <a:rPr lang="en-US" dirty="0" err="1" smtClean="0"/>
              <a:t>kề</a:t>
            </a:r>
            <a:r>
              <a:rPr lang="en-US" dirty="0" smtClean="0"/>
              <a:t> </a:t>
            </a:r>
            <a:r>
              <a:rPr lang="en-US" dirty="0" err="1" smtClean="0"/>
              <a:t>nhau</a:t>
            </a:r>
            <a:r>
              <a:rPr lang="en-US" dirty="0" smtClean="0"/>
              <a:t> </a:t>
            </a:r>
            <a:r>
              <a:rPr lang="en-US" dirty="0" err="1" smtClean="0"/>
              <a:t>theo</a:t>
            </a:r>
            <a:r>
              <a:rPr lang="en-US" dirty="0" smtClean="0"/>
              <a:t> </a:t>
            </a:r>
            <a:r>
              <a:rPr lang="en-US" dirty="0" err="1" smtClean="0"/>
              <a:t>hàng</a:t>
            </a:r>
            <a:r>
              <a:rPr lang="en-US" dirty="0" smtClean="0"/>
              <a:t> </a:t>
            </a:r>
            <a:r>
              <a:rPr lang="en-US" dirty="0" err="1" smtClean="0"/>
              <a:t>ngang</a:t>
            </a:r>
            <a:r>
              <a:rPr lang="en-US" dirty="0" smtClean="0"/>
              <a:t> </a:t>
            </a:r>
            <a:r>
              <a:rPr lang="en-US" dirty="0" err="1" smtClean="0"/>
              <a:t>hoặc</a:t>
            </a:r>
            <a:r>
              <a:rPr lang="en-US" dirty="0" smtClean="0"/>
              <a:t> </a:t>
            </a:r>
            <a:r>
              <a:rPr lang="en-US" dirty="0" err="1" smtClean="0"/>
              <a:t>hàng</a:t>
            </a:r>
            <a:r>
              <a:rPr lang="en-US" dirty="0" smtClean="0"/>
              <a:t> </a:t>
            </a:r>
            <a:r>
              <a:rPr lang="en-US" dirty="0" err="1" smtClean="0"/>
              <a:t>dọc</a:t>
            </a:r>
            <a:r>
              <a:rPr lang="en-US" dirty="0" smtClean="0"/>
              <a:t>, </a:t>
            </a:r>
            <a:r>
              <a:rPr lang="en-US" dirty="0" err="1" smtClean="0"/>
              <a:t>ta</a:t>
            </a:r>
            <a:r>
              <a:rPr lang="en-US" dirty="0" smtClean="0"/>
              <a:t> </a:t>
            </a:r>
            <a:r>
              <a:rPr lang="en-US" dirty="0" err="1" smtClean="0"/>
              <a:t>khai</a:t>
            </a:r>
            <a:r>
              <a:rPr lang="en-US" dirty="0" smtClean="0"/>
              <a:t> </a:t>
            </a:r>
            <a:r>
              <a:rPr lang="en-US" dirty="0" err="1" smtClean="0"/>
              <a:t>báo</a:t>
            </a:r>
            <a:r>
              <a:rPr lang="en-US" dirty="0" smtClean="0"/>
              <a:t> orientation </a:t>
            </a:r>
            <a:r>
              <a:rPr lang="en-US" dirty="0" err="1" smtClean="0"/>
              <a:t>để</a:t>
            </a:r>
            <a:r>
              <a:rPr lang="en-US" dirty="0" smtClean="0"/>
              <a:t> </a:t>
            </a:r>
            <a:r>
              <a:rPr lang="en-US" dirty="0" err="1" smtClean="0"/>
              <a:t>chọn</a:t>
            </a:r>
            <a:r>
              <a:rPr lang="en-US" dirty="0" smtClean="0"/>
              <a:t> </a:t>
            </a:r>
            <a:r>
              <a:rPr lang="en-US" dirty="0" err="1" smtClean="0"/>
              <a:t>sắp</a:t>
            </a:r>
            <a:r>
              <a:rPr lang="en-US" dirty="0" smtClean="0"/>
              <a:t> </a:t>
            </a:r>
            <a:r>
              <a:rPr lang="en-US" dirty="0" err="1" smtClean="0"/>
              <a:t>theo</a:t>
            </a:r>
            <a:r>
              <a:rPr lang="en-US" dirty="0" smtClean="0"/>
              <a:t> </a:t>
            </a:r>
            <a:r>
              <a:rPr lang="en-US" dirty="0" err="1" smtClean="0"/>
              <a:t>kiểu</a:t>
            </a:r>
            <a:r>
              <a:rPr lang="en-US" dirty="0" smtClean="0"/>
              <a:t> </a:t>
            </a:r>
            <a:r>
              <a:rPr lang="en-US" dirty="0" err="1" smtClean="0"/>
              <a:t>nào</a:t>
            </a:r>
            <a:r>
              <a:rPr lang="en-US" dirty="0" smtClean="0"/>
              <a:t> (horizontal/vertical)</a:t>
            </a:r>
            <a:endParaRPr lang="en-US" dirty="0"/>
          </a:p>
        </p:txBody>
      </p:sp>
      <p:sp>
        <p:nvSpPr>
          <p:cNvPr id="4" name="Slide Number Placeholder 3"/>
          <p:cNvSpPr>
            <a:spLocks noGrp="1"/>
          </p:cNvSpPr>
          <p:nvPr>
            <p:ph type="sldNum" sz="quarter" idx="12"/>
          </p:nvPr>
        </p:nvSpPr>
        <p:spPr/>
        <p:txBody>
          <a:bodyPr/>
          <a:lstStyle/>
          <a:p>
            <a:fld id="{78606D69-02A2-428D-9313-60C2D884D97D}"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Tree>
    <p:extLst>
      <p:ext uri="{BB962C8B-B14F-4D97-AF65-F5344CB8AC3E}">
        <p14:creationId xmlns:p14="http://schemas.microsoft.com/office/powerpoint/2010/main" val="37052498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cơ</a:t>
            </a:r>
            <a:r>
              <a:rPr lang="en-US" dirty="0" smtClean="0"/>
              <a:t> </a:t>
            </a:r>
            <a:r>
              <a:rPr lang="en-US" dirty="0" err="1" smtClean="0"/>
              <a:t>bản</a:t>
            </a:r>
            <a:endParaRPr lang="en-US" dirty="0"/>
          </a:p>
        </p:txBody>
      </p:sp>
      <p:sp>
        <p:nvSpPr>
          <p:cNvPr id="3" name="Content Placeholder 2"/>
          <p:cNvSpPr>
            <a:spLocks noGrp="1"/>
          </p:cNvSpPr>
          <p:nvPr>
            <p:ph idx="1"/>
          </p:nvPr>
        </p:nvSpPr>
        <p:spPr/>
        <p:txBody>
          <a:bodyPr/>
          <a:lstStyle/>
          <a:p>
            <a:r>
              <a:rPr lang="en-US" dirty="0" smtClean="0"/>
              <a:t>Gravity: </a:t>
            </a:r>
            <a:r>
              <a:rPr lang="en-US" dirty="0" err="1" smtClean="0"/>
              <a:t>thuộc</a:t>
            </a:r>
            <a:r>
              <a:rPr lang="en-US" dirty="0" smtClean="0"/>
              <a:t> </a:t>
            </a:r>
            <a:r>
              <a:rPr lang="en-US" dirty="0" err="1" smtClean="0"/>
              <a:t>tính</a:t>
            </a:r>
            <a:r>
              <a:rPr lang="en-US" dirty="0" smtClean="0"/>
              <a:t> </a:t>
            </a:r>
            <a:r>
              <a:rPr lang="en-US" dirty="0" err="1" smtClean="0"/>
              <a:t>này</a:t>
            </a:r>
            <a:r>
              <a:rPr lang="en-US" dirty="0" smtClean="0"/>
              <a:t> qui </a:t>
            </a:r>
            <a:r>
              <a:rPr lang="en-US" dirty="0" err="1" smtClean="0"/>
              <a:t>định</a:t>
            </a:r>
            <a:r>
              <a:rPr lang="en-US" dirty="0" smtClean="0"/>
              <a:t> </a:t>
            </a:r>
            <a:r>
              <a:rPr lang="en-US" dirty="0" err="1" smtClean="0"/>
              <a:t>các</a:t>
            </a:r>
            <a:r>
              <a:rPr lang="en-US" dirty="0" smtClean="0"/>
              <a:t> view </a:t>
            </a:r>
            <a:r>
              <a:rPr lang="en-US" dirty="0" err="1" smtClean="0"/>
              <a:t>nằm</a:t>
            </a:r>
            <a:r>
              <a:rPr lang="en-US" dirty="0" smtClean="0"/>
              <a:t> </a:t>
            </a:r>
            <a:r>
              <a:rPr lang="en-US" dirty="0" err="1" smtClean="0"/>
              <a:t>bên</a:t>
            </a:r>
            <a:r>
              <a:rPr lang="en-US" dirty="0" smtClean="0"/>
              <a:t> </a:t>
            </a:r>
            <a:r>
              <a:rPr lang="en-US" dirty="0" err="1" smtClean="0"/>
              <a:t>trong</a:t>
            </a:r>
            <a:r>
              <a:rPr lang="en-US" dirty="0" smtClean="0"/>
              <a:t> layout </a:t>
            </a:r>
            <a:r>
              <a:rPr lang="en-US" dirty="0" err="1" smtClean="0"/>
              <a:t>sẽ</a:t>
            </a:r>
            <a:r>
              <a:rPr lang="en-US" dirty="0" smtClean="0"/>
              <a:t> </a:t>
            </a:r>
            <a:r>
              <a:rPr lang="en-US" dirty="0" err="1" smtClean="0"/>
              <a:t>đặt</a:t>
            </a:r>
            <a:r>
              <a:rPr lang="en-US" dirty="0" smtClean="0"/>
              <a:t> </a:t>
            </a:r>
            <a:r>
              <a:rPr lang="en-US" dirty="0" err="1" smtClean="0"/>
              <a:t>theo</a:t>
            </a:r>
            <a:r>
              <a:rPr lang="en-US" dirty="0" smtClean="0"/>
              <a:t> </a:t>
            </a:r>
            <a:r>
              <a:rPr lang="en-US" dirty="0" err="1" smtClean="0"/>
              <a:t>vị</a:t>
            </a:r>
            <a:r>
              <a:rPr lang="en-US" dirty="0" smtClean="0"/>
              <a:t> </a:t>
            </a:r>
            <a:r>
              <a:rPr lang="en-US" dirty="0" err="1" smtClean="0"/>
              <a:t>trí</a:t>
            </a:r>
            <a:r>
              <a:rPr lang="en-US" dirty="0" smtClean="0"/>
              <a:t> </a:t>
            </a:r>
            <a:r>
              <a:rPr lang="en-US" dirty="0" err="1" smtClean="0"/>
              <a:t>nào</a:t>
            </a:r>
            <a:r>
              <a:rPr lang="en-US" dirty="0" smtClean="0"/>
              <a:t> so </a:t>
            </a:r>
            <a:r>
              <a:rPr lang="en-US" err="1" smtClean="0"/>
              <a:t>với</a:t>
            </a:r>
            <a:r>
              <a:rPr lang="en-US" smtClean="0"/>
              <a:t> layout (</a:t>
            </a:r>
            <a:r>
              <a:rPr lang="en-US" dirty="0" err="1" smtClean="0"/>
              <a:t>trung</a:t>
            </a:r>
            <a:r>
              <a:rPr lang="en-US" dirty="0" smtClean="0"/>
              <a:t> </a:t>
            </a:r>
            <a:r>
              <a:rPr lang="en-US" dirty="0" err="1" smtClean="0"/>
              <a:t>tâm</a:t>
            </a:r>
            <a:r>
              <a:rPr lang="en-US" dirty="0" smtClean="0"/>
              <a:t>, </a:t>
            </a:r>
            <a:r>
              <a:rPr lang="en-US" dirty="0" err="1" smtClean="0"/>
              <a:t>trái</a:t>
            </a:r>
            <a:r>
              <a:rPr lang="en-US" dirty="0" smtClean="0"/>
              <a:t> , </a:t>
            </a:r>
            <a:r>
              <a:rPr lang="en-US" dirty="0" err="1" smtClean="0"/>
              <a:t>phải</a:t>
            </a:r>
            <a:r>
              <a:rPr lang="en-US" dirty="0" smtClean="0"/>
              <a:t>, </a:t>
            </a:r>
            <a:r>
              <a:rPr lang="en-US" dirty="0" err="1" smtClean="0"/>
              <a:t>trên</a:t>
            </a:r>
            <a:r>
              <a:rPr lang="en-US" dirty="0" smtClean="0"/>
              <a:t> </a:t>
            </a:r>
            <a:r>
              <a:rPr lang="en-US" dirty="0" err="1" smtClean="0"/>
              <a:t>dưới</a:t>
            </a:r>
            <a:r>
              <a:rPr lang="en-US" dirty="0" smtClean="0"/>
              <a:t>…)</a:t>
            </a:r>
          </a:p>
          <a:p>
            <a:r>
              <a:rPr lang="en-US" dirty="0" smtClean="0"/>
              <a:t>Weight: </a:t>
            </a:r>
            <a:r>
              <a:rPr lang="en-US" dirty="0" err="1" smtClean="0"/>
              <a:t>để</a:t>
            </a:r>
            <a:r>
              <a:rPr lang="en-US" dirty="0" smtClean="0"/>
              <a:t> </a:t>
            </a:r>
            <a:r>
              <a:rPr lang="en-US" dirty="0" err="1" smtClean="0"/>
              <a:t>các</a:t>
            </a:r>
            <a:r>
              <a:rPr lang="en-US" dirty="0" smtClean="0"/>
              <a:t> </a:t>
            </a:r>
            <a:r>
              <a:rPr lang="en-US" smtClean="0"/>
              <a:t>view phân </a:t>
            </a:r>
            <a:r>
              <a:rPr lang="en-US" dirty="0" err="1" smtClean="0"/>
              <a:t>chia</a:t>
            </a:r>
            <a:r>
              <a:rPr lang="en-US" dirty="0" smtClean="0"/>
              <a:t> </a:t>
            </a:r>
            <a:r>
              <a:rPr lang="en-US" dirty="0" err="1" smtClean="0"/>
              <a:t>tỉ</a:t>
            </a:r>
            <a:r>
              <a:rPr lang="en-US" dirty="0" smtClean="0"/>
              <a:t> </a:t>
            </a:r>
            <a:r>
              <a:rPr lang="en-US" dirty="0" err="1" smtClean="0"/>
              <a:t>lệ</a:t>
            </a:r>
            <a:r>
              <a:rPr lang="en-US" dirty="0" smtClean="0"/>
              <a:t> </a:t>
            </a:r>
            <a:r>
              <a:rPr lang="en-US" dirty="0" err="1" smtClean="0"/>
              <a:t>diện</a:t>
            </a:r>
            <a:r>
              <a:rPr lang="en-US" dirty="0" smtClean="0"/>
              <a:t> </a:t>
            </a:r>
            <a:r>
              <a:rPr lang="en-US" dirty="0" err="1" smtClean="0"/>
              <a:t>tích</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trên</a:t>
            </a:r>
            <a:r>
              <a:rPr lang="en-US" dirty="0" smtClean="0"/>
              <a:t> </a:t>
            </a:r>
            <a:r>
              <a:rPr lang="en-US" dirty="0" err="1" smtClean="0"/>
              <a:t>màn</a:t>
            </a:r>
            <a:r>
              <a:rPr lang="en-US" dirty="0" smtClean="0"/>
              <a:t> </a:t>
            </a:r>
            <a:r>
              <a:rPr lang="en-US" dirty="0" err="1" smtClean="0"/>
              <a:t>hình</a:t>
            </a:r>
            <a:r>
              <a:rPr lang="en-US" dirty="0" smtClean="0"/>
              <a:t> (</a:t>
            </a:r>
            <a:r>
              <a:rPr lang="en-US" dirty="0" err="1" smtClean="0"/>
              <a:t>tỉ</a:t>
            </a:r>
            <a:r>
              <a:rPr lang="en-US" dirty="0" smtClean="0"/>
              <a:t> </a:t>
            </a:r>
            <a:r>
              <a:rPr lang="en-US" dirty="0" err="1" smtClean="0"/>
              <a:t>lệ</a:t>
            </a:r>
            <a:r>
              <a:rPr lang="en-US" dirty="0" smtClean="0"/>
              <a:t> </a:t>
            </a:r>
            <a:r>
              <a:rPr lang="en-US" dirty="0" err="1" smtClean="0"/>
              <a:t>tính</a:t>
            </a:r>
            <a:r>
              <a:rPr lang="en-US" dirty="0" smtClean="0"/>
              <a:t> </a:t>
            </a:r>
            <a:r>
              <a:rPr lang="en-US" dirty="0" err="1" smtClean="0"/>
              <a:t>theo</a:t>
            </a:r>
            <a:r>
              <a:rPr lang="en-US" dirty="0" smtClean="0"/>
              <a:t> weight </a:t>
            </a:r>
            <a:r>
              <a:rPr lang="en-US" dirty="0" err="1" smtClean="0"/>
              <a:t>của</a:t>
            </a:r>
            <a:r>
              <a:rPr lang="en-US" dirty="0" smtClean="0"/>
              <a:t> </a:t>
            </a:r>
            <a:r>
              <a:rPr lang="en-US" dirty="0" err="1" smtClean="0"/>
              <a:t>từng</a:t>
            </a:r>
            <a:r>
              <a:rPr lang="en-US" dirty="0" smtClean="0"/>
              <a:t> view </a:t>
            </a:r>
            <a:r>
              <a:rPr lang="en-US" dirty="0" err="1" smtClean="0"/>
              <a:t>trên</a:t>
            </a:r>
            <a:r>
              <a:rPr lang="en-US" dirty="0" smtClean="0"/>
              <a:t> </a:t>
            </a:r>
            <a:r>
              <a:rPr lang="en-US" dirty="0" err="1" smtClean="0"/>
              <a:t>tổng</a:t>
            </a:r>
            <a:r>
              <a:rPr lang="en-US" dirty="0" smtClean="0"/>
              <a:t> </a:t>
            </a:r>
            <a:r>
              <a:rPr lang="en-US" dirty="0" err="1" smtClean="0"/>
              <a:t>số</a:t>
            </a:r>
            <a:r>
              <a:rPr lang="en-US" dirty="0" smtClean="0"/>
              <a:t> weight, </a:t>
            </a:r>
            <a:r>
              <a:rPr lang="en-US" dirty="0" err="1" smtClean="0"/>
              <a:t>các</a:t>
            </a:r>
            <a:r>
              <a:rPr lang="en-US" dirty="0" smtClean="0"/>
              <a:t> view </a:t>
            </a:r>
            <a:r>
              <a:rPr lang="en-US" dirty="0" err="1" smtClean="0"/>
              <a:t>ko</a:t>
            </a:r>
            <a:r>
              <a:rPr lang="en-US" dirty="0" smtClean="0"/>
              <a:t> </a:t>
            </a:r>
            <a:r>
              <a:rPr lang="en-US" dirty="0" err="1" smtClean="0"/>
              <a:t>khai</a:t>
            </a:r>
            <a:r>
              <a:rPr lang="en-US" dirty="0" smtClean="0"/>
              <a:t> </a:t>
            </a:r>
            <a:r>
              <a:rPr lang="en-US" dirty="0" err="1" smtClean="0"/>
              <a:t>báo</a:t>
            </a:r>
            <a:r>
              <a:rPr lang="en-US" dirty="0" smtClean="0"/>
              <a:t> weight </a:t>
            </a:r>
            <a:r>
              <a:rPr lang="en-US" dirty="0" err="1" smtClean="0"/>
              <a:t>thì</a:t>
            </a:r>
            <a:r>
              <a:rPr lang="en-US" dirty="0" smtClean="0"/>
              <a:t> </a:t>
            </a:r>
            <a:r>
              <a:rPr lang="en-US" dirty="0" err="1" smtClean="0"/>
              <a:t>sẽ</a:t>
            </a:r>
            <a:r>
              <a:rPr lang="en-US" dirty="0" smtClean="0"/>
              <a:t> </a:t>
            </a:r>
            <a:r>
              <a:rPr lang="en-US" dirty="0" err="1" smtClean="0"/>
              <a:t>xem</a:t>
            </a:r>
            <a:r>
              <a:rPr lang="en-US" dirty="0" smtClean="0"/>
              <a:t> qua width </a:t>
            </a:r>
            <a:r>
              <a:rPr lang="en-US" dirty="0" err="1" smtClean="0"/>
              <a:t>và</a:t>
            </a:r>
            <a:r>
              <a:rPr lang="en-US" dirty="0" smtClean="0"/>
              <a:t> height)</a:t>
            </a:r>
            <a:endParaRPr lang="en-US" dirty="0"/>
          </a:p>
        </p:txBody>
      </p:sp>
      <p:sp>
        <p:nvSpPr>
          <p:cNvPr id="4" name="Slide Number Placeholder 3"/>
          <p:cNvSpPr>
            <a:spLocks noGrp="1"/>
          </p:cNvSpPr>
          <p:nvPr>
            <p:ph type="sldNum" sz="quarter" idx="12"/>
          </p:nvPr>
        </p:nvSpPr>
        <p:spPr/>
        <p:txBody>
          <a:bodyPr/>
          <a:lstStyle/>
          <a:p>
            <a:fld id="{78606D69-02A2-428D-9313-60C2D884D97D}"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SE114 - Nhập môn ứng dụng di động</a:t>
            </a:r>
            <a:endParaRPr lang="en-US"/>
          </a:p>
        </p:txBody>
      </p:sp>
    </p:spTree>
    <p:extLst>
      <p:ext uri="{BB962C8B-B14F-4D97-AF65-F5344CB8AC3E}">
        <p14:creationId xmlns:p14="http://schemas.microsoft.com/office/powerpoint/2010/main" val="4256876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bản cập nhật</a:t>
            </a:r>
            <a:endParaRPr lang="en-US"/>
          </a:p>
        </p:txBody>
      </p:sp>
      <p:sp>
        <p:nvSpPr>
          <p:cNvPr id="3" name="Content Placeholder 2"/>
          <p:cNvSpPr>
            <a:spLocks noGrp="1"/>
          </p:cNvSpPr>
          <p:nvPr>
            <p:ph idx="1"/>
          </p:nvPr>
        </p:nvSpPr>
        <p:spPr/>
        <p:txBody>
          <a:bodyPr>
            <a:normAutofit/>
          </a:bodyPr>
          <a:lstStyle/>
          <a:p>
            <a:pPr lvl="2" algn="just"/>
            <a:r>
              <a:rPr lang="en-US" smtClean="0">
                <a:latin typeface="Times New Roman" pitchFamily="18" charset="0"/>
                <a:cs typeface="Times New Roman" pitchFamily="18" charset="0"/>
              </a:rPr>
              <a:t>Bản 1.6 </a:t>
            </a:r>
            <a:r>
              <a:rPr lang="vi-VN" smtClean="0">
                <a:latin typeface="Times New Roman" pitchFamily="18" charset="0"/>
                <a:cs typeface="Times New Roman" pitchFamily="18" charset="0"/>
              </a:rPr>
              <a:t>và SDK được chính thức phát hành</a:t>
            </a:r>
            <a:r>
              <a:rPr lang="en-US" smtClean="0">
                <a:latin typeface="Times New Roman" pitchFamily="18" charset="0"/>
                <a:cs typeface="Times New Roman" pitchFamily="18" charset="0"/>
              </a:rPr>
              <a:t> ngày 15/9/2009</a:t>
            </a:r>
          </a:p>
          <a:p>
            <a:pPr lvl="2" algn="just"/>
            <a:r>
              <a:rPr lang="en-US" smtClean="0">
                <a:latin typeface="Times New Roman" pitchFamily="18" charset="0"/>
                <a:cs typeface="Times New Roman" pitchFamily="18" charset="0"/>
              </a:rPr>
              <a:t>Bản 2.0/2.1: (Eclair) </a:t>
            </a:r>
            <a:r>
              <a:rPr lang="vi-VN" smtClean="0">
                <a:latin typeface="Times New Roman" pitchFamily="18" charset="0"/>
                <a:cs typeface="Times New Roman" pitchFamily="18" charset="0"/>
              </a:rPr>
              <a:t>và SDK chính thức được phát hành</a:t>
            </a:r>
            <a:r>
              <a:rPr lang="en-US" smtClean="0">
                <a:latin typeface="Times New Roman" pitchFamily="18" charset="0"/>
                <a:cs typeface="Times New Roman" pitchFamily="18" charset="0"/>
              </a:rPr>
              <a:t> ngày 26/10/2009.</a:t>
            </a:r>
          </a:p>
          <a:p>
            <a:pPr lvl="3" algn="just"/>
            <a:r>
              <a:rPr lang="en-US" sz="2400" smtClean="0">
                <a:latin typeface="Times New Roman" pitchFamily="18" charset="0"/>
                <a:cs typeface="Times New Roman" pitchFamily="18" charset="0"/>
              </a:rPr>
              <a:t>Android 2.0.1 SDK chính thức ra mắt ngày 3/12/2009.</a:t>
            </a:r>
          </a:p>
          <a:p>
            <a:pPr lvl="3" algn="just"/>
            <a:r>
              <a:rPr lang="en-US" sz="2400" smtClean="0">
                <a:latin typeface="Times New Roman" pitchFamily="18" charset="0"/>
                <a:cs typeface="Times New Roman" pitchFamily="18" charset="0"/>
              </a:rPr>
              <a:t>Android 2.0.1 SDK chính thức ra mắt ngày 3/12/2009.</a:t>
            </a:r>
          </a:p>
          <a:p>
            <a:pPr lvl="2" algn="just"/>
            <a:r>
              <a:rPr lang="en-US" smtClean="0">
                <a:latin typeface="Times New Roman" pitchFamily="18" charset="0"/>
                <a:cs typeface="Times New Roman" pitchFamily="18" charset="0"/>
              </a:rPr>
              <a:t>Bản 2.2: (Froyo) dựa trên Linux Kernel 2.6.32: </a:t>
            </a:r>
            <a:r>
              <a:rPr lang="vi-VN" smtClean="0">
                <a:latin typeface="Times New Roman" pitchFamily="18" charset="0"/>
                <a:cs typeface="Times New Roman" pitchFamily="18" charset="0"/>
              </a:rPr>
              <a:t>được phát hành</a:t>
            </a:r>
            <a:r>
              <a:rPr lang="en-US" smtClean="0">
                <a:latin typeface="Times New Roman" pitchFamily="18" charset="0"/>
                <a:cs typeface="Times New Roman" pitchFamily="18" charset="0"/>
              </a:rPr>
              <a:t> ngày 20/5/2010</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6</a:t>
            </a:fld>
            <a:endParaRPr lang="en-US"/>
          </a:p>
        </p:txBody>
      </p:sp>
    </p:spTree>
    <p:extLst>
      <p:ext uri="{BB962C8B-B14F-4D97-AF65-F5344CB8AC3E}">
        <p14:creationId xmlns:p14="http://schemas.microsoft.com/office/powerpoint/2010/main" val="2166125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bản cập nhật</a:t>
            </a:r>
            <a:endParaRPr lang="en-US"/>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7</a:t>
            </a:fld>
            <a:endParaRPr lang="en-US"/>
          </a:p>
        </p:txBody>
      </p:sp>
      <p:graphicFrame>
        <p:nvGraphicFramePr>
          <p:cNvPr id="7" name="Content Placeholder 1"/>
          <p:cNvGraphicFramePr>
            <a:graphicFrameLocks/>
          </p:cNvGraphicFramePr>
          <p:nvPr>
            <p:extLst>
              <p:ext uri="{D42A27DB-BD31-4B8C-83A1-F6EECF244321}">
                <p14:modId xmlns:p14="http://schemas.microsoft.com/office/powerpoint/2010/main" val="3285559735"/>
              </p:ext>
            </p:extLst>
          </p:nvPr>
        </p:nvGraphicFramePr>
        <p:xfrm>
          <a:off x="914400" y="1828799"/>
          <a:ext cx="6248400" cy="421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9330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Các phiên bản của Android</a:t>
            </a:r>
            <a:endParaRPr lang="en-US"/>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8</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524000"/>
            <a:ext cx="7841083" cy="4295775"/>
          </a:xfrm>
          <a:prstGeom prst="rect">
            <a:avLst/>
          </a:prstGeom>
        </p:spPr>
      </p:pic>
    </p:spTree>
    <p:extLst>
      <p:ext uri="{BB962C8B-B14F-4D97-AF65-F5344CB8AC3E}">
        <p14:creationId xmlns:p14="http://schemas.microsoft.com/office/powerpoint/2010/main" val="291947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Các phiên bản của Android</a:t>
            </a:r>
            <a:endParaRPr lang="en-US"/>
          </a:p>
        </p:txBody>
      </p:sp>
      <p:sp>
        <p:nvSpPr>
          <p:cNvPr id="4" name="Footer Placeholder 3"/>
          <p:cNvSpPr>
            <a:spLocks noGrp="1"/>
          </p:cNvSpPr>
          <p:nvPr>
            <p:ph type="ftr" sz="quarter" idx="11"/>
          </p:nvPr>
        </p:nvSpPr>
        <p:spPr/>
        <p:txBody>
          <a:bodyPr/>
          <a:lstStyle/>
          <a:p>
            <a:r>
              <a:rPr lang="en-US" smtClean="0"/>
              <a:t>SE114 - Nhập môn ứng dụng di động</a:t>
            </a:r>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9</a:t>
            </a:fld>
            <a:endParaRPr lang="en-US"/>
          </a:p>
        </p:txBody>
      </p:sp>
      <p:pic>
        <p:nvPicPr>
          <p:cNvPr id="7" name="Picture 6"/>
          <p:cNvPicPr>
            <a:picLocks noChangeAspect="1"/>
          </p:cNvPicPr>
          <p:nvPr/>
        </p:nvPicPr>
        <p:blipFill>
          <a:blip r:embed="rId2"/>
          <a:stretch>
            <a:fillRect/>
          </a:stretch>
        </p:blipFill>
        <p:spPr>
          <a:xfrm>
            <a:off x="1066800" y="1600200"/>
            <a:ext cx="6004523" cy="3995737"/>
          </a:xfrm>
          <a:prstGeom prst="rect">
            <a:avLst/>
          </a:prstGeom>
        </p:spPr>
      </p:pic>
    </p:spTree>
    <p:extLst>
      <p:ext uri="{BB962C8B-B14F-4D97-AF65-F5344CB8AC3E}">
        <p14:creationId xmlns:p14="http://schemas.microsoft.com/office/powerpoint/2010/main" val="4078314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996</TotalTime>
  <Words>4002</Words>
  <Application>Microsoft Office PowerPoint</Application>
  <PresentationFormat>On-screen Show (4:3)</PresentationFormat>
  <Paragraphs>389</Paragraphs>
  <Slides>52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Tahoma</vt:lpstr>
      <vt:lpstr>Times New Roman</vt:lpstr>
      <vt:lpstr>Trebuchet MS</vt:lpstr>
      <vt:lpstr>Verdana</vt:lpstr>
      <vt:lpstr>Wingdings</vt:lpstr>
      <vt:lpstr>Wingdings 2</vt:lpstr>
      <vt:lpstr>Wingdings 3</vt:lpstr>
      <vt:lpstr>Facet</vt:lpstr>
      <vt:lpstr>Google Android</vt:lpstr>
      <vt:lpstr>Nội dung</vt:lpstr>
      <vt:lpstr>Lịch sử phát triển</vt:lpstr>
      <vt:lpstr>Lịch sử phát triển</vt:lpstr>
      <vt:lpstr>Lịch sử phát triển</vt:lpstr>
      <vt:lpstr>Các bản cập nhật</vt:lpstr>
      <vt:lpstr>Các bản cập nhật</vt:lpstr>
      <vt:lpstr> Các phiên bản của Android</vt:lpstr>
      <vt:lpstr> Các phiên bản của Android</vt:lpstr>
      <vt:lpstr>Thị phần Android</vt:lpstr>
      <vt:lpstr>Khả năng phát triển</vt:lpstr>
      <vt:lpstr>Đặc tính của Android</vt:lpstr>
      <vt:lpstr>Đặc tính của Android</vt:lpstr>
      <vt:lpstr>Đặc tính của Android</vt:lpstr>
      <vt:lpstr>Đặc tính của Android</vt:lpstr>
      <vt:lpstr>Đặc tính của Android</vt:lpstr>
      <vt:lpstr>Đặc tính của Android</vt:lpstr>
      <vt:lpstr>Cấu trúc nền tảng Android</vt:lpstr>
      <vt:lpstr>Cấu trúc nền tảng Android</vt:lpstr>
      <vt:lpstr>Cấu trúc nền tảng Android</vt:lpstr>
      <vt:lpstr>Cấu trúc nền tảng Android</vt:lpstr>
      <vt:lpstr>Cấu trúc nền tảng Android</vt:lpstr>
      <vt:lpstr>Cấu trúc nền tảng Android</vt:lpstr>
      <vt:lpstr>Cấu trúc nền tảng Android</vt:lpstr>
      <vt:lpstr>Ứng dụng Android</vt:lpstr>
      <vt:lpstr>Vai trò của Manifest file trong Application</vt:lpstr>
      <vt:lpstr>Các khái niệm cơ bản</vt:lpstr>
      <vt:lpstr>Các khái niệm cơ bản</vt:lpstr>
      <vt:lpstr>Các khái niệm cơ bản</vt:lpstr>
      <vt:lpstr>Activity</vt:lpstr>
      <vt:lpstr>Activity</vt:lpstr>
      <vt:lpstr>Life cycle callback</vt:lpstr>
      <vt:lpstr>Quản lý Activity Life Cycle</vt:lpstr>
      <vt:lpstr>Các phương thức trong Activity</vt:lpstr>
      <vt:lpstr>Content Provider</vt:lpstr>
      <vt:lpstr>intent</vt:lpstr>
      <vt:lpstr>Service</vt:lpstr>
      <vt:lpstr>BroadcastReceiver</vt:lpstr>
      <vt:lpstr>Application Resources</vt:lpstr>
      <vt:lpstr>Application Resources</vt:lpstr>
      <vt:lpstr>Cung cấp tài nguyên</vt:lpstr>
      <vt:lpstr>Cung cấp tài nguyên</vt:lpstr>
      <vt:lpstr>Truy Cập Tài Nguyên</vt:lpstr>
      <vt:lpstr>Các Loại Tài Nguyên</vt:lpstr>
      <vt:lpstr>Môi trường phát triển Android</vt:lpstr>
      <vt:lpstr>Công cụ hỗ trợ</vt:lpstr>
      <vt:lpstr>Thiết kế giao diện trên Android</vt:lpstr>
      <vt:lpstr>Thiết kế giao diện</vt:lpstr>
      <vt:lpstr>Tree view</vt:lpstr>
      <vt:lpstr>Layout mẫu của helloworld</vt:lpstr>
      <vt:lpstr>Một số thuộc tính cơ bản</vt:lpstr>
      <vt:lpstr>Một số thuộc tính cơ bản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Nguyet Minh</dc:creator>
  <cp:lastModifiedBy>Nguyet Minh Phan</cp:lastModifiedBy>
  <cp:revision>154</cp:revision>
  <dcterms:created xsi:type="dcterms:W3CDTF">2011-12-05T16:57:47Z</dcterms:created>
  <dcterms:modified xsi:type="dcterms:W3CDTF">2017-10-03T04:15:06Z</dcterms:modified>
</cp:coreProperties>
</file>