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11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1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485" autoAdjust="0"/>
  </p:normalViewPr>
  <p:slideViewPr>
    <p:cSldViewPr snapToGrid="0">
      <p:cViewPr varScale="1">
        <p:scale>
          <a:sx n="58" d="100"/>
          <a:sy n="58" d="100"/>
        </p:scale>
        <p:origin x="9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07408-8945-484C-8BDB-71D21595F52A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4D89A-F830-4701-9BD4-1DB8AFF8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1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5A9A8-1E0C-4E36-AD55-BE48C1ACDFB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9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3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02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61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0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055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778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70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27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D1EF-684D-4BFE-B647-36FB510BCEC9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8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8599-EE79-4972-99CC-BDD2DF7D38E4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1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CA99-5802-4C71-8CC9-C339EB3AE2D3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178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3B9C-AF65-4E8E-A151-376B01A01FB5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8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E6F2-16A1-4AE6-B040-3C90E4697AF1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9289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8BDA-53E1-4A7F-8EAB-63A760F3F489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63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2E1E-282B-4B7C-B746-3BF2607E8EF1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07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C7EF-8BA8-41D3-87FF-588808DB8010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9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88F7-7AA8-42AE-9B60-5C04F0919CFF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7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EF3C-C5FF-49F3-A27A-BEB8A0958D15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8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4DB4-96B7-4F91-A1D7-8AB2E3931FAB}" type="datetime1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8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BB1-08B0-45D2-820A-C72E22866CCC}" type="datetime1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C75D-C4D1-41B4-B097-801A266F7F75}" type="datetime1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0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E3D8-9F83-4686-BD75-9B9F504AB232}" type="datetime1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5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484-8B74-4962-8AD1-57BCA250AC3E}" type="datetime1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1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4C55-CDE6-4D17-9E93-5D51BF46F709}" type="datetime1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2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6CFA2-70D8-458A-B7D7-0DEF3600C96C}" type="datetime1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85149C-A81C-43EA-9A2E-D9185B50E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5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590800" y="762000"/>
            <a:ext cx="7543800" cy="2209800"/>
          </a:xfrm>
        </p:spPr>
        <p:txBody>
          <a:bodyPr/>
          <a:lstStyle/>
          <a:p>
            <a:pPr algn="ctr"/>
            <a:r>
              <a:rPr lang="en-US" sz="4900" b="1" dirty="0"/>
              <a:t>Google Android</a:t>
            </a:r>
          </a:p>
        </p:txBody>
      </p:sp>
      <p:sp>
        <p:nvSpPr>
          <p:cNvPr id="3" name="Rectangle 4"/>
          <p:cNvSpPr>
            <a:spLocks/>
          </p:cNvSpPr>
          <p:nvPr/>
        </p:nvSpPr>
        <p:spPr bwMode="auto">
          <a:xfrm>
            <a:off x="3200400" y="36576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2550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vi-VN" sz="3200" dirty="0">
                <a:latin typeface="Times New Roman" pitchFamily="18" charset="0"/>
              </a:rPr>
              <a:t>GV: </a:t>
            </a:r>
            <a:r>
              <a:rPr lang="en-US" sz="3200" dirty="0" err="1">
                <a:latin typeface="Times New Roman" pitchFamily="18" charset="0"/>
              </a:rPr>
              <a:t>ThS</a:t>
            </a:r>
            <a:r>
              <a:rPr lang="en-US" sz="3200" dirty="0">
                <a:latin typeface="Times New Roman" pitchFamily="18" charset="0"/>
              </a:rPr>
              <a:t>. </a:t>
            </a:r>
            <a:r>
              <a:rPr lang="vi-VN" sz="3200" dirty="0">
                <a:latin typeface="Times New Roman" pitchFamily="18" charset="0"/>
              </a:rPr>
              <a:t>Phan Nguyệt Minh</a:t>
            </a:r>
          </a:p>
          <a:p>
            <a:pPr marL="82550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vi-VN" sz="3200">
                <a:solidFill>
                  <a:schemeClr val="accent2"/>
                </a:solidFill>
                <a:latin typeface="Times New Roman" pitchFamily="18" charset="0"/>
              </a:rPr>
              <a:t>minhpn@uit.edu.vn</a:t>
            </a:r>
            <a:endParaRPr lang="vi-VN" sz="32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2362200" y="5029200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2550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>
                <a:solidFill>
                  <a:schemeClr val="accent2"/>
                </a:solidFill>
                <a:latin typeface="Times New Roman" pitchFamily="18" charset="0"/>
              </a:rPr>
              <a:t>http://courses.uit.edu.vn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4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Đặc điểm của SQLite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mtClean="0"/>
              <a:t>Thư viện 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nguồn mở </a:t>
            </a:r>
            <a:r>
              <a:rPr lang="en-US" smtClean="0"/>
              <a:t>và được 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tích hợp </a:t>
            </a:r>
            <a:r>
              <a:rPr lang="en-US" smtClean="0"/>
              <a:t>sẵn trong Android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mtClean="0"/>
              <a:t>Không có server, hoạt động trực tiếp trên 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3 kiểu dữ liệu</a:t>
            </a:r>
            <a:r>
              <a:rPr lang="en-US" smtClean="0"/>
              <a:t>: Text, Integer, Real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19400" y="304801"/>
            <a:ext cx="6651978" cy="734291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SQLiteOpenHelper</a:t>
            </a:r>
            <a:r>
              <a:rPr lang="en-US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7334" y="1600200"/>
            <a:ext cx="98382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Giúp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SQLite</a:t>
            </a:r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err="1"/>
              <a:t>onCreate</a:t>
            </a:r>
            <a:r>
              <a:rPr lang="en-US" sz="2800" dirty="0"/>
              <a:t>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SQLiteDatabase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db</a:t>
            </a:r>
            <a:r>
              <a:rPr lang="en-US" sz="2800" dirty="0"/>
              <a:t>) :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csdl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,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, </a:t>
            </a:r>
            <a:r>
              <a:rPr lang="en-US" sz="2800" dirty="0" err="1"/>
              <a:t>tạo</a:t>
            </a:r>
            <a:r>
              <a:rPr lang="en-US" sz="2800" dirty="0"/>
              <a:t> view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trigger.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err="1"/>
              <a:t>onUpgrade</a:t>
            </a:r>
            <a:r>
              <a:rPr lang="en-US" sz="2800" dirty="0"/>
              <a:t>(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SQLiteDatabse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db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oldVersion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newVersion</a:t>
            </a:r>
            <a:r>
              <a:rPr lang="en-US" sz="2800" dirty="0"/>
              <a:t>):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sửa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, </a:t>
            </a:r>
            <a:r>
              <a:rPr lang="en-US" sz="2800" dirty="0" err="1"/>
              <a:t>xóa</a:t>
            </a:r>
            <a:r>
              <a:rPr lang="en-US" sz="2800" dirty="0"/>
              <a:t>,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r>
              <a:rPr lang="en-US" sz="2800" dirty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01583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43200" y="76201"/>
            <a:ext cx="5867400" cy="734291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smtClean="0"/>
              <a:t>Thao tác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81349" y="1371601"/>
            <a:ext cx="96342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Arial" pitchFamily="34" charset="0"/>
              <a:buChar char="•"/>
            </a:pP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Query  qua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QueryString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SQL</a:t>
            </a:r>
          </a:p>
          <a:p>
            <a:pPr lvl="1" indent="-457200">
              <a:buFont typeface="Arial" pitchFamily="34" charset="0"/>
              <a:buChar char="•"/>
            </a:pPr>
            <a:endParaRPr lang="en-US" sz="2800" dirty="0"/>
          </a:p>
          <a:p>
            <a:pPr lvl="1" indent="-457200">
              <a:buFont typeface="Arial" pitchFamily="34" charset="0"/>
              <a:buChar char="•"/>
            </a:pP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lệnh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insert</a:t>
            </a:r>
            <a:r>
              <a:rPr lang="en-US" sz="2800" dirty="0"/>
              <a:t>(),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delete</a:t>
            </a:r>
            <a:r>
              <a:rPr lang="en-US" sz="2800" dirty="0"/>
              <a:t>(),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  <a:r>
              <a:rPr lang="en-US" sz="2800" dirty="0"/>
              <a:t>()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3212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050055" y="417112"/>
            <a:ext cx="5943600" cy="734291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Cursors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3552" y="2133601"/>
            <a:ext cx="9044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Arial" pitchFamily="34" charset="0"/>
              <a:buChar char="•"/>
            </a:pPr>
            <a:r>
              <a:rPr lang="en-US" sz="2800" dirty="0"/>
              <a:t>Con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  <a:p>
            <a:pPr lvl="1" indent="-457200">
              <a:buFont typeface="Arial" pitchFamily="34" charset="0"/>
              <a:buChar char="•"/>
            </a:pPr>
            <a:endParaRPr lang="en-US" sz="2800" dirty="0"/>
          </a:p>
          <a:p>
            <a:pPr lvl="1" indent="-457200">
              <a:buFont typeface="Arial" pitchFamily="34" charset="0"/>
              <a:buChar char="•"/>
            </a:pP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isFirst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isLast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moveToNext</a:t>
            </a:r>
            <a:r>
              <a:rPr lang="en-US" sz="2800" dirty="0"/>
              <a:t>,..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0221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094123" y="417111"/>
            <a:ext cx="5943600" cy="734291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ContentValues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55923" y="2133600"/>
            <a:ext cx="91834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Arial" pitchFamily="34" charset="0"/>
              <a:buChar char="•"/>
            </a:pPr>
            <a:r>
              <a:rPr lang="vi-VN" sz="2800" dirty="0"/>
              <a:t>kiểu dữ liệu dùng để lưu trữ dữ liệu và đưa vào bảng</a:t>
            </a:r>
            <a:endParaRPr lang="en-US" sz="2800" dirty="0"/>
          </a:p>
          <a:p>
            <a:pPr lvl="1" indent="-457200">
              <a:buFont typeface="Arial" pitchFamily="34" charset="0"/>
              <a:buChar char="•"/>
            </a:pPr>
            <a:endParaRPr lang="en-US" sz="2800" dirty="0"/>
          </a:p>
          <a:p>
            <a:pPr lvl="1" indent="-457200">
              <a:buFont typeface="Arial" pitchFamily="34" charset="0"/>
              <a:buChar char="•"/>
            </a:pP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key </a:t>
            </a:r>
            <a:r>
              <a:rPr lang="en-US" sz="2800" dirty="0" err="1"/>
              <a:t>và</a:t>
            </a:r>
            <a:r>
              <a:rPr lang="en-US" sz="2800" dirty="0"/>
              <a:t> value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75071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667000" y="76201"/>
            <a:ext cx="5943600" cy="734291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vi-VN"/>
              <a:t>MỞ CƠ SỞ DỮ LIỆU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67000" y="1447800"/>
            <a:ext cx="8001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/>
              <a:t>public DBAdapter 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open</a:t>
            </a:r>
            <a:r>
              <a:rPr lang="en-US" sz="2400"/>
              <a:t>() {</a:t>
            </a:r>
          </a:p>
          <a:p>
            <a:pPr lvl="0"/>
            <a:r>
              <a:rPr lang="en-US" sz="2400"/>
              <a:t>	 mDbHelper = new DatabaseHelper(mContext, 	DATABASE_NAME, null, DATABASE_VERSION); </a:t>
            </a:r>
          </a:p>
          <a:p>
            <a:pPr lvl="0"/>
            <a:r>
              <a:rPr lang="en-US" sz="2400"/>
              <a:t>	mDB = mDbHelper.getWritableDatabase(); </a:t>
            </a:r>
          </a:p>
          <a:p>
            <a:pPr lvl="0"/>
            <a:r>
              <a:rPr lang="en-US" sz="2400"/>
              <a:t>	return this;</a:t>
            </a:r>
          </a:p>
          <a:p>
            <a:pPr lvl="0"/>
            <a:r>
              <a:rPr lang="en-US" sz="2400"/>
              <a:t> }</a:t>
            </a:r>
            <a:endParaRPr lang="en-US" sz="2400" b="1"/>
          </a:p>
          <a:p>
            <a:endParaRPr lang="en-US" sz="2800"/>
          </a:p>
          <a:p>
            <a:pPr marL="457200" indent="-457200">
              <a:buFont typeface="Arial" pitchFamily="34" charset="0"/>
              <a:buChar char="•"/>
            </a:pPr>
            <a:endParaRPr lang="en-US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876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95820" y="263488"/>
            <a:ext cx="5943600" cy="734291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2" name="TextBox 1"/>
          <p:cNvSpPr txBox="1"/>
          <p:nvPr/>
        </p:nvSpPr>
        <p:spPr>
          <a:xfrm>
            <a:off x="1740665" y="2133600"/>
            <a:ext cx="89273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long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insertData</a:t>
            </a:r>
            <a:r>
              <a:rPr lang="en-US" sz="2400" dirty="0"/>
              <a:t>(String name, String hotness)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ContentValues</a:t>
            </a:r>
            <a:r>
              <a:rPr lang="en-US" sz="2400" dirty="0"/>
              <a:t> cv = new </a:t>
            </a:r>
            <a:r>
              <a:rPr lang="en-US" sz="2400" dirty="0" err="1"/>
              <a:t>ContentValues</a:t>
            </a:r>
            <a:r>
              <a:rPr lang="en-US" sz="2400" dirty="0"/>
              <a:t>();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cv.put</a:t>
            </a:r>
            <a:r>
              <a:rPr lang="en-US" sz="2400" dirty="0"/>
              <a:t>(KEY_NAME, name);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cv.put</a:t>
            </a:r>
            <a:r>
              <a:rPr lang="en-US" sz="2400" dirty="0"/>
              <a:t>(KEY_HOTNESS, hotness);</a:t>
            </a:r>
          </a:p>
          <a:p>
            <a:r>
              <a:rPr lang="en-US" sz="2400" dirty="0"/>
              <a:t>	return </a:t>
            </a:r>
            <a:r>
              <a:rPr lang="en-US" sz="2400" dirty="0" err="1"/>
              <a:t>ourDatabase.insert</a:t>
            </a:r>
            <a:r>
              <a:rPr lang="en-US" sz="2400" dirty="0"/>
              <a:t>(DATABASE_TABLE, null, cv);</a:t>
            </a:r>
          </a:p>
          <a:p>
            <a:r>
              <a:rPr lang="en-US" sz="2400" dirty="0"/>
              <a:t>}</a:t>
            </a:r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9838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30566" y="186370"/>
            <a:ext cx="5943600" cy="734291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vi-VN" dirty="0"/>
          </a:p>
        </p:txBody>
      </p:sp>
      <p:sp>
        <p:nvSpPr>
          <p:cNvPr id="2" name="TextBox 1"/>
          <p:cNvSpPr txBox="1"/>
          <p:nvPr/>
        </p:nvSpPr>
        <p:spPr>
          <a:xfrm>
            <a:off x="1730566" y="1676400"/>
            <a:ext cx="89374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void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updateData</a:t>
            </a:r>
            <a:r>
              <a:rPr lang="en-US" sz="2400" dirty="0"/>
              <a:t>(long </a:t>
            </a:r>
            <a:r>
              <a:rPr lang="en-US" sz="2400" dirty="0" err="1"/>
              <a:t>lRow</a:t>
            </a:r>
            <a:r>
              <a:rPr lang="en-US" sz="2400" dirty="0"/>
              <a:t>, String </a:t>
            </a:r>
            <a:r>
              <a:rPr lang="en-US" sz="2400" dirty="0" err="1"/>
              <a:t>eName</a:t>
            </a:r>
            <a:r>
              <a:rPr lang="en-US" sz="2400" dirty="0"/>
              <a:t>, String </a:t>
            </a:r>
            <a:r>
              <a:rPr lang="en-US" sz="2400" dirty="0" err="1"/>
              <a:t>eHotness</a:t>
            </a:r>
            <a:r>
              <a:rPr lang="en-US" sz="2400" dirty="0"/>
              <a:t>) {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 err="1"/>
              <a:t>ContentValues</a:t>
            </a:r>
            <a:r>
              <a:rPr lang="en-US" sz="2400" dirty="0"/>
              <a:t> </a:t>
            </a:r>
            <a:r>
              <a:rPr lang="en-US" sz="2400" dirty="0" err="1"/>
              <a:t>cvUpdate</a:t>
            </a:r>
            <a:r>
              <a:rPr lang="en-US" sz="2400" dirty="0"/>
              <a:t> = new </a:t>
            </a:r>
            <a:r>
              <a:rPr lang="en-US" sz="2400" dirty="0" err="1"/>
              <a:t>ContentValues</a:t>
            </a:r>
            <a:r>
              <a:rPr lang="en-US" sz="2400" dirty="0"/>
              <a:t>();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cvUpdate.put</a:t>
            </a:r>
            <a:r>
              <a:rPr lang="en-US" sz="2400" dirty="0"/>
              <a:t>(</a:t>
            </a:r>
            <a:r>
              <a:rPr lang="en-US" sz="2400" i="1" dirty="0"/>
              <a:t>KEY_NAME, </a:t>
            </a:r>
            <a:r>
              <a:rPr lang="en-US" sz="2400" i="1" dirty="0" err="1"/>
              <a:t>eName</a:t>
            </a:r>
            <a:r>
              <a:rPr lang="en-US" sz="2400" i="1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cvUpdate.put</a:t>
            </a:r>
            <a:r>
              <a:rPr lang="en-US" sz="2400" dirty="0"/>
              <a:t>(</a:t>
            </a:r>
            <a:r>
              <a:rPr lang="en-US" sz="2400" i="1" dirty="0"/>
              <a:t>KEY_HOTNESS, </a:t>
            </a:r>
            <a:r>
              <a:rPr lang="en-US" sz="2400" i="1" dirty="0" err="1"/>
              <a:t>eHotness</a:t>
            </a:r>
            <a:r>
              <a:rPr lang="en-US" sz="2400" i="1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ourDatabase.update</a:t>
            </a:r>
            <a:r>
              <a:rPr lang="en-US" sz="2400" dirty="0"/>
              <a:t>(</a:t>
            </a:r>
            <a:r>
              <a:rPr lang="en-US" sz="2400" i="1" dirty="0"/>
              <a:t>DATABASE_TABLE, </a:t>
            </a:r>
            <a:r>
              <a:rPr lang="en-US" sz="2400" i="1" dirty="0" err="1"/>
              <a:t>cvUpdate</a:t>
            </a:r>
            <a:r>
              <a:rPr lang="en-US" sz="2400" i="1" dirty="0"/>
              <a:t>, 	KEY_ROWID + "=" + </a:t>
            </a:r>
            <a:r>
              <a:rPr lang="en-US" sz="2400" i="1" dirty="0" err="1"/>
              <a:t>lRow</a:t>
            </a:r>
            <a:r>
              <a:rPr lang="en-US" sz="2400" i="1" dirty="0"/>
              <a:t>, null);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1895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072089" y="186369"/>
            <a:ext cx="5943600" cy="734291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err="1" smtClean="0"/>
              <a:t>Xóa</a:t>
            </a:r>
            <a:endParaRPr lang="vi-VN" dirty="0"/>
          </a:p>
        </p:txBody>
      </p:sp>
      <p:sp>
        <p:nvSpPr>
          <p:cNvPr id="2" name="TextBox 1"/>
          <p:cNvSpPr txBox="1"/>
          <p:nvPr/>
        </p:nvSpPr>
        <p:spPr>
          <a:xfrm>
            <a:off x="2072089" y="1676400"/>
            <a:ext cx="859591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void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deletleEntry</a:t>
            </a:r>
            <a:r>
              <a:rPr lang="en-US" sz="2400" dirty="0"/>
              <a:t>(long lRow1)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ourDatabase.delete</a:t>
            </a:r>
            <a:r>
              <a:rPr lang="en-US" sz="2400" dirty="0"/>
              <a:t>(</a:t>
            </a:r>
            <a:r>
              <a:rPr lang="en-US" sz="2400" i="1" dirty="0"/>
              <a:t>DATABASE_TABLE, 		KEY_ROWID + "=" + lRow1, null);</a:t>
            </a:r>
          </a:p>
          <a:p>
            <a:r>
              <a:rPr lang="en-US" sz="2400" dirty="0"/>
              <a:t>}</a:t>
            </a:r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92133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838200"/>
            <a:ext cx="7499350" cy="4800600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solidFill>
                <a:srgbClr val="E478DC"/>
              </a:solidFill>
            </a:endParaRPr>
          </a:p>
          <a:p>
            <a:pPr algn="ctr">
              <a:buNone/>
            </a:pPr>
            <a:endParaRPr lang="en-US" dirty="0" smtClean="0">
              <a:solidFill>
                <a:srgbClr val="E478DC"/>
              </a:solidFill>
            </a:endParaRPr>
          </a:p>
          <a:p>
            <a:pPr algn="ctr">
              <a:buNone/>
            </a:pPr>
            <a:endParaRPr lang="en-US" sz="4400" dirty="0">
              <a:solidFill>
                <a:srgbClr val="E478DC"/>
              </a:solidFill>
            </a:endParaRPr>
          </a:p>
          <a:p>
            <a:pPr algn="ctr">
              <a:buNone/>
            </a:pPr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Q/A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403608"/>
            <a:ext cx="8001000" cy="20023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927" y="73571"/>
            <a:ext cx="7406640" cy="1164102"/>
          </a:xfrm>
        </p:spPr>
        <p:txBody>
          <a:bodyPr/>
          <a:lstStyle/>
          <a:p>
            <a:pPr algn="ctr"/>
            <a:r>
              <a:rPr lang="en-US" b="1" dirty="0" err="1" smtClean="0"/>
              <a:t>Sơ</a:t>
            </a:r>
            <a:r>
              <a:rPr lang="en-US" b="1" dirty="0" smtClean="0"/>
              <a:t> </a:t>
            </a:r>
            <a:r>
              <a:rPr lang="en-US" b="1" dirty="0" err="1" smtClean="0"/>
              <a:t>lược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SQLite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4" y="1413164"/>
            <a:ext cx="9609666" cy="460663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err="1">
                <a:solidFill>
                  <a:srgbClr val="C00000"/>
                </a:solidFill>
              </a:rPr>
              <a:t>SQLite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là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gì</a:t>
            </a:r>
            <a:r>
              <a:rPr lang="en-US" sz="3600" b="1" dirty="0">
                <a:solidFill>
                  <a:srgbClr val="C00000"/>
                </a:solidFill>
              </a:rPr>
              <a:t> ?</a:t>
            </a:r>
          </a:p>
          <a:p>
            <a:pPr algn="l"/>
            <a:endParaRPr lang="en-US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SQLite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cơ</a:t>
            </a:r>
            <a:r>
              <a:rPr lang="en-US" sz="2800" i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sở</a:t>
            </a:r>
            <a:r>
              <a:rPr lang="en-US" sz="2800" i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2800" i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2800" i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mã</a:t>
            </a:r>
            <a:r>
              <a:rPr lang="en-US" sz="2800" i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nguồn</a:t>
            </a:r>
            <a:r>
              <a:rPr lang="en-US" sz="2800" i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mở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nhúng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vào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bên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ứng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mà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nó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phục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vụ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SQLite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như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engine </a:t>
            </a:r>
            <a:r>
              <a:rPr lang="en-US" sz="2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cơ</a:t>
            </a:r>
            <a:r>
              <a:rPr lang="en-US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sở</a:t>
            </a:r>
            <a:r>
              <a:rPr lang="en-US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28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SQL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viết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dưới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dạng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thư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viện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bằng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i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ngôn</a:t>
            </a:r>
            <a:r>
              <a:rPr lang="en-US" sz="2800" i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i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ngữ</a:t>
            </a:r>
            <a:r>
              <a:rPr lang="en-US" sz="2800" i="1" dirty="0">
                <a:latin typeface="Tahoma" pitchFamily="34" charset="0"/>
                <a:ea typeface="Tahoma" pitchFamily="34" charset="0"/>
                <a:cs typeface="Tahoma" pitchFamily="34" charset="0"/>
              </a:rPr>
              <a:t> 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914400"/>
            <a:ext cx="7406640" cy="5638800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" name="Cloud 4"/>
          <p:cNvSpPr/>
          <p:nvPr/>
        </p:nvSpPr>
        <p:spPr>
          <a:xfrm>
            <a:off x="2590800" y="1524000"/>
            <a:ext cx="2590800" cy="1219200"/>
          </a:xfrm>
          <a:prstGeom prst="cloud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Richard </a:t>
            </a:r>
            <a:r>
              <a:rPr lang="en-US" sz="2800" dirty="0" err="1">
                <a:solidFill>
                  <a:schemeClr val="tx1"/>
                </a:solidFill>
              </a:rPr>
              <a:t>Hipp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2286000" y="4191000"/>
            <a:ext cx="2590800" cy="1447800"/>
          </a:xfrm>
          <a:prstGeom prst="cloud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8/2000</a:t>
            </a:r>
          </a:p>
        </p:txBody>
      </p:sp>
      <p:sp>
        <p:nvSpPr>
          <p:cNvPr id="7" name="Cloud 6"/>
          <p:cNvSpPr/>
          <p:nvPr/>
        </p:nvSpPr>
        <p:spPr>
          <a:xfrm>
            <a:off x="6248400" y="914400"/>
            <a:ext cx="3733800" cy="2286000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General </a:t>
            </a:r>
            <a:r>
              <a:rPr lang="en-US" sz="2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Dynamics,Hải</a:t>
            </a:r>
            <a:r>
              <a:rPr lang="en-US" sz="2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Quân</a:t>
            </a:r>
            <a:r>
              <a:rPr lang="en-US" sz="2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Hoa</a:t>
            </a:r>
            <a:r>
              <a:rPr lang="en-US" sz="2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Kỳ</a:t>
            </a:r>
            <a:r>
              <a:rPr lang="en-US" sz="2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tàu</a:t>
            </a:r>
            <a:r>
              <a:rPr lang="en-US" sz="2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khu</a:t>
            </a:r>
            <a:r>
              <a:rPr lang="en-US" sz="26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trục</a:t>
            </a:r>
            <a:endParaRPr lang="en-US" sz="2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C:\Users\Duc Tran\Desktop\SQLite_Logo-3e5453f0a4c3e6f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200400"/>
            <a:ext cx="2397303" cy="1066800"/>
          </a:xfrm>
          <a:prstGeom prst="rect">
            <a:avLst/>
          </a:prstGeom>
          <a:noFill/>
        </p:spPr>
      </p:pic>
      <p:sp>
        <p:nvSpPr>
          <p:cNvPr id="8" name="Cloud 7"/>
          <p:cNvSpPr/>
          <p:nvPr/>
        </p:nvSpPr>
        <p:spPr>
          <a:xfrm>
            <a:off x="7578903" y="3276600"/>
            <a:ext cx="2784297" cy="1524000"/>
          </a:xfrm>
          <a:prstGeom prst="cloud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Informix</a:t>
            </a:r>
          </a:p>
        </p:txBody>
      </p:sp>
      <p:sp>
        <p:nvSpPr>
          <p:cNvPr id="9" name="Cloud 8"/>
          <p:cNvSpPr/>
          <p:nvPr/>
        </p:nvSpPr>
        <p:spPr>
          <a:xfrm>
            <a:off x="5334000" y="4953000"/>
            <a:ext cx="3581400" cy="1600200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GNU Database Manager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000" y="152401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Lịch</a:t>
            </a:r>
            <a:r>
              <a:rPr lang="en-US" sz="32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sz="32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</a:t>
            </a:r>
            <a:r>
              <a:rPr lang="en-US" sz="32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đời</a:t>
            </a:r>
            <a:r>
              <a:rPr lang="en-US" sz="32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SQLite</a:t>
            </a:r>
            <a:endParaRPr lang="en-US" sz="3200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4" y="234287"/>
            <a:ext cx="7559040" cy="61722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Kiến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trúc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của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SQLite</a:t>
            </a:r>
            <a:endParaRPr lang="en-US" sz="3600" dirty="0">
              <a:solidFill>
                <a:srgbClr val="C00000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914400"/>
            <a:ext cx="7924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434" y="685800"/>
            <a:ext cx="9365806" cy="5715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rgbClr val="C00000"/>
                </a:solidFill>
              </a:rPr>
              <a:t>Đặc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điểm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của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SQLite</a:t>
            </a:r>
            <a:endParaRPr lang="en-US" sz="3600" dirty="0">
              <a:solidFill>
                <a:srgbClr val="C00000"/>
              </a:solidFill>
            </a:endParaRPr>
          </a:p>
          <a:p>
            <a:pPr algn="l"/>
            <a:endParaRPr lang="en-US" sz="3600" dirty="0"/>
          </a:p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cần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cấu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Di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động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Nhỏ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gọn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Đơn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giản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Linh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hoạt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600" dirty="0"/>
          </a:p>
          <a:p>
            <a:pPr algn="l"/>
            <a:endParaRPr lang="en-US" sz="3600" dirty="0"/>
          </a:p>
          <a:p>
            <a:pPr algn="l"/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85800"/>
            <a:ext cx="7559040" cy="5715000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2050" name="Picture 2" descr="C:\Users\Duc Tran\Desktop\apple.gif"/>
          <p:cNvPicPr>
            <a:picLocks noChangeAspect="1" noChangeArrowheads="1"/>
          </p:cNvPicPr>
          <p:nvPr/>
        </p:nvPicPr>
        <p:blipFill>
          <a:blip r:embed="rId2" cstate="print"/>
          <a:srcRect l="32558" r="32558" b="5000"/>
          <a:stretch>
            <a:fillRect/>
          </a:stretch>
        </p:blipFill>
        <p:spPr bwMode="auto">
          <a:xfrm>
            <a:off x="3505200" y="1295400"/>
            <a:ext cx="1143000" cy="1447800"/>
          </a:xfrm>
          <a:prstGeom prst="rect">
            <a:avLst/>
          </a:prstGeom>
          <a:noFill/>
        </p:spPr>
      </p:pic>
      <p:pic>
        <p:nvPicPr>
          <p:cNvPr id="2051" name="Picture 3" descr="C:\Users\Duc Tran\Desktop\sunmicr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371601"/>
            <a:ext cx="2514600" cy="1000125"/>
          </a:xfrm>
          <a:prstGeom prst="rect">
            <a:avLst/>
          </a:prstGeom>
          <a:noFill/>
        </p:spPr>
      </p:pic>
      <p:pic>
        <p:nvPicPr>
          <p:cNvPr id="2052" name="Picture 4" descr="C:\Users\Duc Tran\Desktop\symbian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4343400"/>
            <a:ext cx="2438400" cy="838200"/>
          </a:xfrm>
          <a:prstGeom prst="rect">
            <a:avLst/>
          </a:prstGeom>
          <a:noFill/>
        </p:spPr>
      </p:pic>
      <p:pic>
        <p:nvPicPr>
          <p:cNvPr id="1026" name="Picture 2" descr="C:\Users\Duc Tran\Desktop\googl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1" y="5562601"/>
            <a:ext cx="2428875" cy="752475"/>
          </a:xfrm>
          <a:prstGeom prst="rect">
            <a:avLst/>
          </a:prstGeom>
          <a:noFill/>
        </p:spPr>
      </p:pic>
      <p:pic>
        <p:nvPicPr>
          <p:cNvPr id="1027" name="Picture 3" descr="C:\Users\Duc Tran\Desktop\firefox.gif"/>
          <p:cNvPicPr>
            <a:picLocks noChangeAspect="1" noChangeArrowheads="1"/>
          </p:cNvPicPr>
          <p:nvPr/>
        </p:nvPicPr>
        <p:blipFill>
          <a:blip r:embed="rId6" cstate="print"/>
          <a:srcRect l="26047" r="29302"/>
          <a:stretch>
            <a:fillRect/>
          </a:stretch>
        </p:blipFill>
        <p:spPr bwMode="auto">
          <a:xfrm>
            <a:off x="8534400" y="3276600"/>
            <a:ext cx="1295400" cy="1219200"/>
          </a:xfrm>
          <a:prstGeom prst="rect">
            <a:avLst/>
          </a:prstGeom>
          <a:noFill/>
        </p:spPr>
      </p:pic>
      <p:pic>
        <p:nvPicPr>
          <p:cNvPr id="1028" name="Picture 4" descr="C:\Users\Duc Tran\Downloads\android_logo.gif"/>
          <p:cNvPicPr>
            <a:picLocks noChangeAspect="1" noChangeArrowheads="1"/>
          </p:cNvPicPr>
          <p:nvPr/>
        </p:nvPicPr>
        <p:blipFill>
          <a:blip r:embed="rId7" cstate="print"/>
          <a:srcRect l="21429" r="21428"/>
          <a:stretch>
            <a:fillRect/>
          </a:stretch>
        </p:blipFill>
        <p:spPr bwMode="auto">
          <a:xfrm>
            <a:off x="5486400" y="2590800"/>
            <a:ext cx="1905000" cy="2057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98753" y="265355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SQLite</a:t>
            </a:r>
            <a:endParaRPr lang="en-US" sz="3600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3600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yste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891014"/>
            <a:ext cx="7672809" cy="55097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B9B-725C-4730-A6E6-33FCC6F974D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2959608" y="32456"/>
            <a:ext cx="749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SQLite</a:t>
            </a:r>
            <a:r>
              <a:rPr lang="en-US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Android</a:t>
            </a:r>
          </a:p>
          <a:p>
            <a:endParaRPr lang="en-US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6934200" y="1447800"/>
            <a:ext cx="1905000" cy="19050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15000" y="3352800"/>
            <a:ext cx="1447800" cy="685800"/>
          </a:xfrm>
          <a:prstGeom prst="rect">
            <a:avLst/>
          </a:prstGeom>
          <a:solidFill>
            <a:schemeClr val="lt1">
              <a:alpha val="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Yếu điểm của SQLite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mtClean="0">
                <a:latin typeface="Arial (Body)"/>
              </a:rPr>
              <a:t>MAX_DB_SIZE? Nếu theo cơ chế lưu toàn bộ data trên 1 file thì chạy trên Windows sẽ bị giới hạn 2GB -&gt; 4GB tùy thuộc dùng FAT32 hoặc NTFS.</a:t>
            </a:r>
          </a:p>
          <a:p>
            <a:pPr algn="just"/>
            <a:r>
              <a:rPr lang="vi-VN" smtClean="0">
                <a:latin typeface="Arial (Body)"/>
              </a:rPr>
              <a:t>Cho phép nhập kiểu dữ liệu động - dynamically typed (</a:t>
            </a:r>
            <a:r>
              <a:rPr lang="en-US" smtClean="0">
                <a:latin typeface="Arial (Body)"/>
              </a:rPr>
              <a:t>V</a:t>
            </a:r>
            <a:r>
              <a:rPr lang="vi-VN" smtClean="0">
                <a:latin typeface="Arial (Body)"/>
              </a:rPr>
              <a:t>d: có thể chèn một dữ liệu kiểu string vào một column kiểu integer)</a:t>
            </a:r>
          </a:p>
          <a:p>
            <a:pPr algn="just"/>
            <a:r>
              <a:rPr lang="vi-VN" smtClean="0">
                <a:latin typeface="Arial (Body)"/>
              </a:rPr>
              <a:t>Chưa hỗ trợ Foreign Key</a:t>
            </a:r>
          </a:p>
          <a:p>
            <a:pPr algn="just"/>
            <a:r>
              <a:rPr lang="vi-VN" smtClean="0">
                <a:latin typeface="Arial (Body)"/>
              </a:rPr>
              <a:t>Chưa hỗ trợ các lệnh ALTER TABLE: DROP COLUMN, ALTER COLUMN, ADD CONSTRAINT</a:t>
            </a:r>
            <a:endParaRPr lang="en-US" smtClean="0">
              <a:latin typeface="Arial (Body)"/>
            </a:endParaRPr>
          </a:p>
          <a:p>
            <a:pPr algn="just"/>
            <a:r>
              <a:rPr lang="en-US" smtClean="0">
                <a:latin typeface="Arial (Body)"/>
              </a:rPr>
              <a:t>Chưa hỗ trợ các lệnh INSERT, DELETE, UPDATE trực tiếp trên VIEW nhưng có thể thực hiện trong TRIGGER</a:t>
            </a:r>
            <a:endParaRPr lang="vi-VN" smtClean="0"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399</TotalTime>
  <Words>577</Words>
  <Application>Microsoft Office PowerPoint</Application>
  <PresentationFormat>Widescreen</PresentationFormat>
  <Paragraphs>134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(Body)</vt:lpstr>
      <vt:lpstr>Calibri</vt:lpstr>
      <vt:lpstr>Tahoma</vt:lpstr>
      <vt:lpstr>Times New Roman</vt:lpstr>
      <vt:lpstr>Trebuchet MS</vt:lpstr>
      <vt:lpstr>Wingdings</vt:lpstr>
      <vt:lpstr>Wingdings 3</vt:lpstr>
      <vt:lpstr>Facet</vt:lpstr>
      <vt:lpstr>Google Android</vt:lpstr>
      <vt:lpstr>SQLite</vt:lpstr>
      <vt:lpstr>Sơ lược về SQLite</vt:lpstr>
      <vt:lpstr>PowerPoint Presentation</vt:lpstr>
      <vt:lpstr>PowerPoint Presentation</vt:lpstr>
      <vt:lpstr>PowerPoint Presentation</vt:lpstr>
      <vt:lpstr>PowerPoint Presentation</vt:lpstr>
      <vt:lpstr> SQLite trong Android </vt:lpstr>
      <vt:lpstr>Yếu điểm của SQLite</vt:lpstr>
      <vt:lpstr>Đặc điểm của SQLite</vt:lpstr>
      <vt:lpstr>SQLiteOpenHelper </vt:lpstr>
      <vt:lpstr>Thao tác</vt:lpstr>
      <vt:lpstr>Cursors</vt:lpstr>
      <vt:lpstr>ContentValues</vt:lpstr>
      <vt:lpstr>MỞ CƠ SỞ DỮ LIỆU</vt:lpstr>
      <vt:lpstr>Thêm </vt:lpstr>
      <vt:lpstr>Cập nhật</vt:lpstr>
      <vt:lpstr>Xóa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Nguyet Minh Phan</dc:creator>
  <cp:lastModifiedBy>Nguyet Minh Phan</cp:lastModifiedBy>
  <cp:revision>24</cp:revision>
  <dcterms:created xsi:type="dcterms:W3CDTF">2017-10-02T22:20:47Z</dcterms:created>
  <dcterms:modified xsi:type="dcterms:W3CDTF">2017-10-22T10:34:36Z</dcterms:modified>
</cp:coreProperties>
</file>