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11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85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08-8945-484C-8BDB-71D21595F52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4D89A-F830-4701-9BD4-1DB8AFF8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5A9A8-1E0C-4E36-AD55-BE48C1ACDF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1EF-684D-4BFE-B647-36FB510BCEC9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599-EE79-4972-99CC-BDD2DF7D38E4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99-5802-4C71-8CC9-C339EB3AE2D3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17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3B9C-AF65-4E8E-A151-376B01A01FB5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6F2-16A1-4AE6-B040-3C90E4697AF1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28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8BDA-53E1-4A7F-8EAB-63A760F3F489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E1E-282B-4B7C-B746-3BF2607E8EF1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C7EF-8BA8-41D3-87FF-588808DB8010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8F7-7AA8-42AE-9B60-5C04F0919CFF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EF3C-C5FF-49F3-A27A-BEB8A0958D15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4DB4-96B7-4F91-A1D7-8AB2E3931FAB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BB1-08B0-45D2-820A-C72E22866CCC}" type="datetime1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C75D-C4D1-41B4-B097-801A266F7F75}" type="datetime1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E3D8-9F83-4686-BD75-9B9F504AB232}" type="datetime1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484-8B74-4962-8AD1-57BCA250AC3E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4C55-CDE6-4D17-9E93-5D51BF46F709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CFA2-70D8-458A-B7D7-0DEF3600C96C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Servic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practices/design/seamlessness.html" TargetMode="External"/><Relationship Id="rId2" Type="http://schemas.openxmlformats.org/officeDocument/2006/relationships/hyperlink" Target="http://developer.android.com/guide/practices/design/responsiven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practices/design/performance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NotificationManager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590800" y="762000"/>
            <a:ext cx="7543800" cy="2209800"/>
          </a:xfrm>
        </p:spPr>
        <p:txBody>
          <a:bodyPr/>
          <a:lstStyle/>
          <a:p>
            <a:pPr algn="ctr"/>
            <a:r>
              <a:rPr lang="en-US" sz="4900" b="1" dirty="0"/>
              <a:t>Google Android</a:t>
            </a:r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3200400" y="3657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vi-VN" sz="3200" dirty="0">
                <a:latin typeface="Times New Roman" pitchFamily="18" charset="0"/>
              </a:rPr>
              <a:t>GV: </a:t>
            </a:r>
            <a:r>
              <a:rPr lang="en-US" sz="3200" dirty="0" err="1">
                <a:latin typeface="Times New Roman" pitchFamily="18" charset="0"/>
              </a:rPr>
              <a:t>ThS</a:t>
            </a:r>
            <a:r>
              <a:rPr lang="en-US" sz="3200" dirty="0">
                <a:latin typeface="Times New Roman" pitchFamily="18" charset="0"/>
              </a:rPr>
              <a:t>. </a:t>
            </a:r>
            <a:r>
              <a:rPr lang="vi-VN" sz="3200" dirty="0">
                <a:latin typeface="Times New Roman" pitchFamily="18" charset="0"/>
              </a:rPr>
              <a:t>Phan Nguyệt Minh</a:t>
            </a:r>
          </a:p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vi-VN" sz="3200">
                <a:solidFill>
                  <a:schemeClr val="accent2"/>
                </a:solidFill>
                <a:latin typeface="Times New Roman" pitchFamily="18" charset="0"/>
              </a:rPr>
              <a:t>minhpn@uit.edu.vn</a:t>
            </a:r>
            <a:endParaRPr lang="vi-VN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2362200" y="50292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http://courses.uit.edu.vn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0"/>
            <a:ext cx="8863273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BOOT_COMPLETED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dialog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dialog </a:t>
            </a:r>
            <a:r>
              <a:rPr lang="en-US" dirty="0" err="1" smtClean="0"/>
              <a:t>chào</a:t>
            </a:r>
            <a:r>
              <a:rPr lang="en-US" dirty="0" smtClean="0"/>
              <a:t>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198" y="1447800"/>
            <a:ext cx="9885802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manifest,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permission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&lt;uses-permission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android.permission.RECEIVE_BOOT_COMPLETED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 /&gt;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receiver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application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&lt;receiver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".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BootReceiver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&lt;intent-filter&gt;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     &lt;action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android.intent.action.BOOT_COMPLETED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"/&gt;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&lt;/intent-filter&gt;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&lt;/receiver&gt;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447800"/>
            <a:ext cx="8923663" cy="4800600"/>
          </a:xfrm>
        </p:spPr>
        <p:txBody>
          <a:bodyPr/>
          <a:lstStyle/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ta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manifest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receiver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 smtClean="0"/>
          </a:p>
          <a:p>
            <a:r>
              <a:rPr lang="en-US" dirty="0" err="1" smtClean="0"/>
              <a:t>BootReceiver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“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Dĩ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qua permission </a:t>
            </a:r>
            <a:r>
              <a:rPr lang="en-US" dirty="0" err="1" smtClean="0"/>
              <a:t>để</a:t>
            </a:r>
            <a:r>
              <a:rPr lang="en-US" dirty="0" smtClean="0"/>
              <a:t> user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1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81" y="1447800"/>
            <a:ext cx="9896819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source,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BootReceiver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BroadcastReceiver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intent.getAction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().equals(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Intent.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ACTION_BOOT_COMPLETED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))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Intent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helloIntent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new Intent(context,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HelloBootActivity.class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helloIntent.setFlags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Intent.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FLAG_ACTIVITY_NEW_TASK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context.startActivity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helloIntent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885307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 </a:t>
            </a:r>
            <a:r>
              <a:rPr lang="en-US" dirty="0" err="1" smtClean="0"/>
              <a:t>vì</a:t>
            </a:r>
            <a:r>
              <a:rPr lang="en-US" dirty="0" smtClean="0"/>
              <a:t> Receiver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context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intent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this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context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Vì</a:t>
            </a:r>
            <a:r>
              <a:rPr lang="vi-VN" dirty="0" smtClean="0"/>
              <a:t> k</a:t>
            </a:r>
            <a:r>
              <a:rPr lang="en-US" dirty="0" err="1" smtClean="0"/>
              <a:t>hông</a:t>
            </a:r>
            <a:r>
              <a:rPr lang="vi-VN" dirty="0" smtClean="0"/>
              <a:t> ở trong 1 activity mà đang ở trong 1 receiver, và một số vấn đề liên quan tới task trong Android nên phải thêm cờ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Intent.</a:t>
            </a:r>
            <a:r>
              <a:rPr lang="en-US" sz="2800" i="1" dirty="0" err="1">
                <a:solidFill>
                  <a:schemeClr val="accent2">
                    <a:lumMod val="75000"/>
                  </a:schemeClr>
                </a:solidFill>
              </a:rPr>
              <a:t>FLAG_ACTIVITY_NEW_TASK</a:t>
            </a:r>
            <a:r>
              <a:rPr lang="vi-VN" sz="2800" dirty="0"/>
              <a:t> </a:t>
            </a:r>
            <a:r>
              <a:rPr lang="vi-VN" dirty="0" smtClean="0"/>
              <a:t>(chỉ có thể k</a:t>
            </a:r>
            <a:r>
              <a:rPr lang="en-US" dirty="0" err="1" smtClean="0"/>
              <a:t>hông</a:t>
            </a:r>
            <a:r>
              <a:rPr lang="vi-VN" dirty="0" smtClean="0"/>
              <a:t> dùng cờ này khi gọi startActivity() từ một activity)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BootReceiver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5400"/>
            <a:ext cx="8995476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HelloBootActivity</a:t>
            </a:r>
            <a:r>
              <a:rPr lang="en-US" sz="2800" dirty="0"/>
              <a:t>, a</a:t>
            </a:r>
            <a:r>
              <a:rPr lang="en-US" dirty="0" smtClean="0"/>
              <a:t>ctivity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dialog,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start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icon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manifest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&lt;activity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android:name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".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HelloBootActivity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	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android:theme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"@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android:style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Theme.Dialog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&lt;/activity&gt;</a:t>
            </a:r>
          </a:p>
          <a:p>
            <a:r>
              <a:rPr lang="en-US" dirty="0" err="1" smtClean="0"/>
              <a:t>Còn</a:t>
            </a:r>
            <a:r>
              <a:rPr lang="en-US" dirty="0" smtClean="0"/>
              <a:t> activity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Button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activity.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383" y="1371600"/>
            <a:ext cx="8956713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receiver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Intent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intent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new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Intent("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org.multiuni.android.BROADCAST_DEMO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sendBroadcast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(intent);</a:t>
            </a:r>
          </a:p>
          <a:p>
            <a:r>
              <a:rPr lang="en-US" dirty="0" err="1" smtClean="0"/>
              <a:t>Hoặc</a:t>
            </a:r>
            <a:r>
              <a:rPr lang="en-US" dirty="0" smtClean="0"/>
              <a:t>: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sendOrderedBroadcast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(intent, "permission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tùy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ý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hoặc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null");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broadcast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ContextWrapper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4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Service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http://developer.android.com/reference/android/app/Service.html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–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3429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onStart</a:t>
            </a:r>
            <a:r>
              <a:rPr lang="en-US" dirty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02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/>
          <p:cNvCxnSpPr>
            <a:stCxn id="45" idx="3"/>
            <a:endCxn id="36" idx="1"/>
          </p:cNvCxnSpPr>
          <p:nvPr/>
        </p:nvCxnSpPr>
        <p:spPr>
          <a:xfrm>
            <a:off x="3657600" y="2057400"/>
            <a:ext cx="838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1000" y="4953000"/>
            <a:ext cx="1981200" cy="990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8200" y="49530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36" idx="2"/>
            <a:endCxn id="37" idx="0"/>
          </p:cNvCxnSpPr>
          <p:nvPr/>
        </p:nvCxnSpPr>
        <p:spPr>
          <a:xfrm rot="5400000">
            <a:off x="4610100" y="2857500"/>
            <a:ext cx="1143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2"/>
            <a:endCxn id="14" idx="0"/>
          </p:cNvCxnSpPr>
          <p:nvPr/>
        </p:nvCxnSpPr>
        <p:spPr>
          <a:xfrm rot="5400000">
            <a:off x="4648200" y="44196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0" y="17158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được</a:t>
            </a:r>
            <a:r>
              <a:rPr lang="en-US" dirty="0"/>
              <a:t> start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7" idx="3"/>
            <a:endCxn id="37" idx="1"/>
          </p:cNvCxnSpPr>
          <p:nvPr/>
        </p:nvCxnSpPr>
        <p:spPr>
          <a:xfrm>
            <a:off x="3657600" y="3657600"/>
            <a:ext cx="838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3200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start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5800" y="18288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34290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20200" y="5029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524000" y="1676400"/>
            <a:ext cx="21336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524000" y="3200400"/>
            <a:ext cx="21336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6858000" y="4733330"/>
            <a:ext cx="1905000" cy="1134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81800" y="4876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stopService</a:t>
            </a:r>
            <a:r>
              <a:rPr lang="en-US" dirty="0"/>
              <a:t>() </a:t>
            </a:r>
            <a:r>
              <a:rPr lang="en-US" dirty="0" err="1"/>
              <a:t>hoặc</a:t>
            </a:r>
            <a:r>
              <a:rPr lang="en-US" dirty="0"/>
              <a:t> service </a:t>
            </a:r>
            <a:r>
              <a:rPr lang="en-US" dirty="0" err="1"/>
              <a:t>tự</a:t>
            </a:r>
            <a:r>
              <a:rPr lang="en-US" dirty="0"/>
              <a:t> stop</a:t>
            </a:r>
          </a:p>
        </p:txBody>
      </p:sp>
      <p:cxnSp>
        <p:nvCxnSpPr>
          <p:cNvPr id="81" name="Straight Arrow Connector 80"/>
          <p:cNvCxnSpPr>
            <a:stCxn id="14" idx="6"/>
            <a:endCxn id="76" idx="1"/>
          </p:cNvCxnSpPr>
          <p:nvPr/>
        </p:nvCxnSpPr>
        <p:spPr>
          <a:xfrm flipV="1">
            <a:off x="6172200" y="5300366"/>
            <a:ext cx="685800" cy="147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7" idx="3"/>
            <a:endCxn id="38" idx="1"/>
          </p:cNvCxnSpPr>
          <p:nvPr/>
        </p:nvCxnSpPr>
        <p:spPr>
          <a:xfrm flipV="1">
            <a:off x="8915400" y="5257801"/>
            <a:ext cx="304800" cy="806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07067" y="1688438"/>
            <a:ext cx="7766936" cy="1646302"/>
          </a:xfrm>
        </p:spPr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–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18" y="1600200"/>
            <a:ext cx="8725359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context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startService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start service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service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()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onStart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service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context </a:t>
            </a:r>
            <a:r>
              <a:rPr lang="en-US" dirty="0" err="1" smtClean="0"/>
              <a:t>muốn</a:t>
            </a:r>
            <a:r>
              <a:rPr lang="en-US" dirty="0" smtClean="0"/>
              <a:t> start service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service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onStart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service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</a:t>
            </a:r>
            <a:r>
              <a:rPr lang="en-US" dirty="0" smtClean="0"/>
              <a:t> service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start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instance </a:t>
            </a:r>
            <a:r>
              <a:rPr lang="en-US" dirty="0" err="1" smtClean="0"/>
              <a:t>của</a:t>
            </a:r>
            <a:r>
              <a:rPr lang="en-US" dirty="0" smtClean="0"/>
              <a:t> service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stopService</a:t>
            </a:r>
            <a:r>
              <a:rPr lang="en-US" dirty="0" smtClean="0"/>
              <a:t>()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– </a:t>
            </a:r>
            <a:r>
              <a:rPr lang="en-US" dirty="0" err="1" smtClean="0"/>
              <a:t>bindService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onBind</a:t>
            </a:r>
            <a:r>
              <a:rPr lang="en-US" dirty="0"/>
              <a:t>()</a:t>
            </a:r>
          </a:p>
        </p:txBody>
      </p:sp>
      <p:cxnSp>
        <p:nvCxnSpPr>
          <p:cNvPr id="6" name="Straight Arrow Connector 5"/>
          <p:cNvCxnSpPr>
            <a:stCxn id="18" idx="2"/>
            <a:endCxn id="15" idx="0"/>
          </p:cNvCxnSpPr>
          <p:nvPr/>
        </p:nvCxnSpPr>
        <p:spPr>
          <a:xfrm rot="5400000">
            <a:off x="2209800" y="27051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71800" y="3810000"/>
            <a:ext cx="2819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800" y="38100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cxnSp>
        <p:nvCxnSpPr>
          <p:cNvPr id="9" name="Straight Arrow Connector 8"/>
          <p:cNvCxnSpPr>
            <a:stCxn id="15" idx="3"/>
            <a:endCxn id="16" idx="1"/>
          </p:cNvCxnSpPr>
          <p:nvPr/>
        </p:nvCxnSpPr>
        <p:spPr>
          <a:xfrm>
            <a:off x="3124200" y="31242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7" idx="0"/>
          </p:cNvCxnSpPr>
          <p:nvPr/>
        </p:nvCxnSpPr>
        <p:spPr>
          <a:xfrm rot="5400000">
            <a:off x="4152900" y="35814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1295401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bindService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6400" y="289560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57600" y="289560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24000" y="1295400"/>
            <a:ext cx="17526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29000" y="5029201"/>
            <a:ext cx="1981200" cy="12675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29000" y="5029201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unbindService</a:t>
            </a:r>
            <a:r>
              <a:rPr lang="en-US" dirty="0"/>
              <a:t>()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ngắt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9" idx="1"/>
          </p:cNvCxnSpPr>
          <p:nvPr/>
        </p:nvCxnSpPr>
        <p:spPr>
          <a:xfrm>
            <a:off x="5410200" y="5410200"/>
            <a:ext cx="1219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3201" y="5181600"/>
            <a:ext cx="1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onUnbind</a:t>
            </a:r>
            <a:r>
              <a:rPr lang="en-US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29400" y="51816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7" idx="4"/>
            <a:endCxn id="21" idx="0"/>
          </p:cNvCxnSpPr>
          <p:nvPr/>
        </p:nvCxnSpPr>
        <p:spPr>
          <a:xfrm rot="5400000">
            <a:off x="4229100" y="48768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8458200" y="4343400"/>
            <a:ext cx="19812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458200" y="43434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client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context </a:t>
            </a:r>
            <a:r>
              <a:rPr lang="en-US" dirty="0" err="1"/>
              <a:t>nào</a:t>
            </a:r>
            <a:r>
              <a:rPr lang="en-US" dirty="0"/>
              <a:t> start service </a:t>
            </a:r>
            <a:r>
              <a:rPr lang="en-US" dirty="0" err="1"/>
              <a:t>này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9" idx="3"/>
          </p:cNvCxnSpPr>
          <p:nvPr/>
        </p:nvCxnSpPr>
        <p:spPr>
          <a:xfrm>
            <a:off x="7924800" y="54102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686800" y="632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686801" y="6324600"/>
            <a:ext cx="138006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67" idx="2"/>
            <a:endCxn id="75" idx="0"/>
          </p:cNvCxnSpPr>
          <p:nvPr/>
        </p:nvCxnSpPr>
        <p:spPr>
          <a:xfrm rot="5400000">
            <a:off x="9260417" y="6136217"/>
            <a:ext cx="304800" cy="719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8534400" y="1371600"/>
            <a:ext cx="19812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534400" y="14478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, client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service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436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onRebind</a:t>
            </a:r>
            <a:r>
              <a:rPr lang="en-US" dirty="0"/>
              <a:t>()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943600" y="39624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934200" y="2514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unBind</a:t>
            </a:r>
            <a:r>
              <a:rPr lang="en-US" dirty="0"/>
              <a:t>() </a:t>
            </a:r>
            <a:r>
              <a:rPr lang="en-US" dirty="0" err="1"/>
              <a:t>với</a:t>
            </a:r>
            <a:r>
              <a:rPr lang="en-US" dirty="0"/>
              <a:t> client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endParaRPr lang="en-US" dirty="0"/>
          </a:p>
        </p:txBody>
      </p:sp>
      <p:cxnSp>
        <p:nvCxnSpPr>
          <p:cNvPr id="214" name="Curved Connector 213"/>
          <p:cNvCxnSpPr>
            <a:stCxn id="29" idx="0"/>
            <a:endCxn id="83" idx="2"/>
          </p:cNvCxnSpPr>
          <p:nvPr/>
        </p:nvCxnSpPr>
        <p:spPr>
          <a:xfrm rot="5400000" flipH="1" flipV="1">
            <a:off x="7029450" y="2686050"/>
            <a:ext cx="2743200" cy="2247900"/>
          </a:xfrm>
          <a:prstGeom prst="curvedConnector3">
            <a:avLst>
              <a:gd name="adj1" fmla="val 354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84" idx="1"/>
            <a:endCxn id="16" idx="0"/>
          </p:cNvCxnSpPr>
          <p:nvPr/>
        </p:nvCxnSpPr>
        <p:spPr>
          <a:xfrm rot="10800000" flipV="1">
            <a:off x="4381500" y="1909465"/>
            <a:ext cx="4152900" cy="98613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6934200" y="2514600"/>
            <a:ext cx="14478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>
            <a:stCxn id="103" idx="1"/>
            <a:endCxn id="7" idx="6"/>
          </p:cNvCxnSpPr>
          <p:nvPr/>
        </p:nvCxnSpPr>
        <p:spPr>
          <a:xfrm rot="10800000" flipV="1">
            <a:off x="5791200" y="4191000"/>
            <a:ext cx="1524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230" idx="0"/>
          </p:cNvCxnSpPr>
          <p:nvPr/>
        </p:nvCxnSpPr>
        <p:spPr>
          <a:xfrm rot="10800000" flipV="1">
            <a:off x="7658100" y="2133600"/>
            <a:ext cx="8763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39"/>
          <p:cNvCxnSpPr>
            <a:stCxn id="230" idx="1"/>
            <a:endCxn id="103" idx="0"/>
          </p:cNvCxnSpPr>
          <p:nvPr/>
        </p:nvCxnSpPr>
        <p:spPr>
          <a:xfrm rot="10800000" flipV="1">
            <a:off x="6591300" y="3086100"/>
            <a:ext cx="342900" cy="876300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6477000" y="6381750"/>
            <a:ext cx="2895600" cy="323850"/>
          </a:xfrm>
        </p:spPr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– </a:t>
            </a:r>
            <a:r>
              <a:rPr lang="en-US" dirty="0" err="1" smtClean="0"/>
              <a:t>bindService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lifecycle </a:t>
            </a:r>
            <a:r>
              <a:rPr lang="en-US" dirty="0" err="1" smtClean="0"/>
              <a:t>của</a:t>
            </a:r>
            <a:r>
              <a:rPr lang="en-US" dirty="0" smtClean="0"/>
              <a:t> service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client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() </a:t>
            </a:r>
            <a:r>
              <a:rPr lang="en-US" dirty="0" err="1" smtClean="0">
                <a:sym typeface="Wingdings" pitchFamily="2" charset="2"/>
              </a:rPr>
              <a:t>rồi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đến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onBind</a:t>
            </a:r>
            <a:r>
              <a:rPr lang="en-US" dirty="0" smtClean="0">
                <a:sym typeface="Wingdings" pitchFamily="2" charset="2"/>
              </a:rPr>
              <a:t>() 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service </a:t>
            </a:r>
            <a:r>
              <a:rPr lang="en-US" dirty="0" err="1" smtClean="0">
                <a:sym typeface="Wingdings" pitchFamily="2" charset="2"/>
              </a:rPr>
              <a:t>chạy</a:t>
            </a:r>
            <a:r>
              <a:rPr lang="en-US" dirty="0" smtClean="0">
                <a:sym typeface="Wingdings" pitchFamily="2" charset="2"/>
              </a:rPr>
              <a:t> background.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Khi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client </a:t>
            </a:r>
            <a:r>
              <a:rPr lang="en-US" dirty="0" err="1" smtClean="0">
                <a:sym typeface="Wingdings" pitchFamily="2" charset="2"/>
              </a:rPr>
              <a:t>kết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nối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service </a:t>
            </a:r>
            <a:r>
              <a:rPr lang="en-US" dirty="0" err="1" smtClean="0">
                <a:sym typeface="Wingdings" pitchFamily="2" charset="2"/>
              </a:rPr>
              <a:t>gọi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onUnbind</a:t>
            </a:r>
            <a:r>
              <a:rPr lang="en-US" dirty="0" smtClean="0">
                <a:sym typeface="Wingdings" pitchFamily="2" charset="2"/>
              </a:rPr>
              <a:t>() </a:t>
            </a:r>
            <a:r>
              <a:rPr lang="en-US" dirty="0" err="1" smtClean="0">
                <a:sym typeface="Wingdings" pitchFamily="2" charset="2"/>
              </a:rPr>
              <a:t>rồi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onDestroy</a:t>
            </a:r>
            <a:r>
              <a:rPr lang="en-US" dirty="0" smtClean="0">
                <a:sym typeface="Wingdings" pitchFamily="2" charset="2"/>
              </a:rPr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316" y="1600200"/>
            <a:ext cx="8681291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context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(start) </a:t>
            </a:r>
            <a:r>
              <a:rPr lang="en-US" dirty="0" err="1" smtClean="0"/>
              <a:t>một</a:t>
            </a:r>
            <a:r>
              <a:rPr lang="en-US" dirty="0" smtClean="0"/>
              <a:t> service,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client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(bind) </a:t>
            </a:r>
            <a:r>
              <a:rPr lang="en-US" dirty="0" err="1" smtClean="0"/>
              <a:t>tới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client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(bind) </a:t>
            </a:r>
            <a:r>
              <a:rPr lang="en-US" dirty="0" err="1" smtClean="0"/>
              <a:t>tới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startService</a:t>
            </a:r>
            <a:r>
              <a:rPr lang="en-US" dirty="0" smtClean="0"/>
              <a:t>()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bindService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808189" cy="5257800"/>
          </a:xfrm>
        </p:spPr>
        <p:txBody>
          <a:bodyPr/>
          <a:lstStyle/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activity (download, upload…)</a:t>
            </a:r>
          </a:p>
          <a:p>
            <a:pPr lvl="1"/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phiền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service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Làm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những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tính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toán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xử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đặn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kết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người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xem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80772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Thread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block.</a:t>
            </a:r>
          </a:p>
          <a:p>
            <a:r>
              <a:rPr lang="en-US" dirty="0" smtClean="0"/>
              <a:t>Thread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Thread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smtClean="0"/>
              <a:t>Java.</a:t>
            </a:r>
            <a:endParaRPr lang="en-US" sz="2400" dirty="0"/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và</a:t>
            </a:r>
            <a:r>
              <a:rPr lang="en-US" dirty="0" smtClean="0"/>
              <a:t>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process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82" y="1600200"/>
            <a:ext cx="8736376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dialog “Application is not responding”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force close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force close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lag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link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>
                <a:hlinkClick r:id="rId2"/>
              </a:rPr>
              <a:t>http://developer.android.com/guide/practices/design/responsiveness.html</a:t>
            </a:r>
            <a:endParaRPr lang="en-US" dirty="0"/>
          </a:p>
          <a:p>
            <a:pPr algn="ctr">
              <a:buNone/>
            </a:pPr>
            <a:r>
              <a:rPr lang="en-US" dirty="0">
                <a:hlinkClick r:id="rId3"/>
              </a:rPr>
              <a:t>http://developer.android.com/guide/practices/design/seamlessness.html</a:t>
            </a:r>
            <a:endParaRPr lang="en-US" dirty="0"/>
          </a:p>
          <a:p>
            <a:pPr algn="ctr">
              <a:buNone/>
            </a:pPr>
            <a:r>
              <a:rPr lang="en-US" dirty="0">
                <a:hlinkClick r:id="rId4"/>
              </a:rPr>
              <a:t>http://developer.android.com/guide/practices/design/performance.html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475" y="1233889"/>
            <a:ext cx="8398525" cy="56241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Thread() {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@Override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public synchronized void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start() {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//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đây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.start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@Override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public void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run() {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// code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thread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.run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thread.start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(); //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bắt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pPr lvl="1"/>
            <a:r>
              <a:rPr lang="en-US" dirty="0" smtClean="0"/>
              <a:t>Thread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start(), 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run(),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start()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load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err="1" smtClean="0"/>
              <a:t>thì</a:t>
            </a:r>
            <a:r>
              <a:rPr lang="en-US" smtClean="0"/>
              <a:t> dùng </a:t>
            </a:r>
            <a:r>
              <a:rPr lang="en-US" dirty="0" smtClean="0"/>
              <a:t>thread,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run(), thread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active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5400"/>
            <a:ext cx="9039543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BroadcastReceiver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Receiver)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bốn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phát-nhận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receiver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receiver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receiver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451" y="1447800"/>
            <a:ext cx="8405869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Android,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thread ta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Handler.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Handler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82" y="1600200"/>
            <a:ext cx="8747393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Thread:</a:t>
            </a:r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run() </a:t>
            </a:r>
            <a:r>
              <a:rPr lang="en-US" dirty="0" err="1" smtClean="0"/>
              <a:t>của</a:t>
            </a:r>
            <a:r>
              <a:rPr lang="en-US" dirty="0" smtClean="0"/>
              <a:t> Thread,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Bitmap </a:t>
            </a:r>
            <a:r>
              <a:rPr lang="en-US" dirty="0" err="1" smtClean="0"/>
              <a:t>về</a:t>
            </a:r>
            <a:r>
              <a:rPr lang="en-US" dirty="0" smtClean="0"/>
              <a:t>.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Bitmap </a:t>
            </a:r>
            <a:r>
              <a:rPr lang="en-US" dirty="0" err="1" smtClean="0"/>
              <a:t>cho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Message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mHandler.obtainMessage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(1, bitmap);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mHandler.sendMessage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Activity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),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Handler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7866888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Handler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mHandler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Handler() {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@Override</a:t>
            </a:r>
          </a:p>
          <a:p>
            <a:pPr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	public void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handleMessage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(Message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msg.what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== 1) 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      //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Hiển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thị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Bitmap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mImageView.setImageBitmap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((Bitmap)msg.obj);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}</a:t>
            </a:r>
          </a:p>
          <a:p>
            <a:pPr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super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.handleMessage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907341" cy="548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mHandler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message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message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bitmap.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Message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callback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handleMessage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Handler.</a:t>
            </a:r>
          </a:p>
          <a:p>
            <a:r>
              <a:rPr lang="en-US" dirty="0" smtClean="0"/>
              <a:t>Handler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message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sendMessageAtTime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sendMessageDelayed</a:t>
            </a:r>
            <a:r>
              <a:rPr lang="en-US" dirty="0" smtClean="0"/>
              <a:t> …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Handler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9050560" cy="5257800"/>
          </a:xfrm>
        </p:spPr>
        <p:txBody>
          <a:bodyPr/>
          <a:lstStyle/>
          <a:p>
            <a:r>
              <a:rPr lang="en-US" dirty="0" smtClean="0"/>
              <a:t>Handler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message queue </a:t>
            </a:r>
            <a:r>
              <a:rPr lang="en-US" dirty="0" err="1" smtClean="0"/>
              <a:t>của</a:t>
            </a:r>
            <a:r>
              <a:rPr lang="en-US" dirty="0" smtClean="0"/>
              <a:t> thread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Handler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ý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message queue </a:t>
            </a:r>
            <a:r>
              <a:rPr lang="en-US" dirty="0" err="1" smtClean="0">
                <a:sym typeface="Wingdings" pitchFamily="2" charset="2"/>
              </a:rPr>
              <a:t>vẫn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message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vẫn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thoát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khỏi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164" y="1600200"/>
            <a:ext cx="8923663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Handler.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(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49" y="1600200"/>
            <a:ext cx="9786651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alarm: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AlarmManager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am = (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AlarmManager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) 	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getSystemService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ALARM_SERVICE);</a:t>
            </a:r>
          </a:p>
          <a:p>
            <a:pPr>
              <a:buNone/>
            </a:pPr>
            <a:endParaRPr lang="en-US" sz="2100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Intent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broadcastIntent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Intent("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org.multiuni.android.ACTION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...");</a:t>
            </a:r>
          </a:p>
          <a:p>
            <a:pPr>
              <a:buNone/>
            </a:pP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PendingIntent.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getBroadcast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100" b="1" i="1" dirty="0">
                <a:solidFill>
                  <a:schemeClr val="accent2">
                    <a:lumMod val="75000"/>
                  </a:schemeClr>
                </a:solidFill>
              </a:rPr>
              <a:t>this, </a:t>
            </a:r>
          </a:p>
          <a:p>
            <a:pPr>
              <a:buNone/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		0,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broadcastIntent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PendingIntent.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FLAG_CANCEL_CURRENT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b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100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am.set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AlarmManager.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RTC_WAKEUP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triggerAtTime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pendingIntent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82" y="1600200"/>
            <a:ext cx="9000780" cy="52578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Alarm.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intent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broadcastIntent</a:t>
            </a:r>
            <a:r>
              <a:rPr lang="en-US" dirty="0" smtClean="0"/>
              <a:t>, intent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broadcast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PendingIntent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context, </a:t>
            </a:r>
            <a:r>
              <a:rPr lang="en-US" dirty="0" err="1" smtClean="0"/>
              <a:t>broadcastIntent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Alarm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6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AlarmManager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894" y="1447800"/>
            <a:ext cx="9873794" cy="4800600"/>
          </a:xfrm>
        </p:spPr>
        <p:txBody>
          <a:bodyPr/>
          <a:lstStyle/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set alarm </a:t>
            </a:r>
            <a:r>
              <a:rPr lang="en-US" dirty="0" err="1" smtClean="0"/>
              <a:t>với</a:t>
            </a:r>
            <a:r>
              <a:rPr lang="en-US" dirty="0" smtClean="0"/>
              <a:t> 3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document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alarm </a:t>
            </a:r>
            <a:r>
              <a:rPr lang="en-US" dirty="0" err="1" smtClean="0"/>
              <a:t>lên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PendingIntent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alarm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intent </a:t>
            </a:r>
            <a:r>
              <a:rPr lang="en-US" dirty="0" err="1" smtClean="0"/>
              <a:t>nào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962425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/>
              <a:t> </a:t>
            </a:r>
            <a:r>
              <a:rPr lang="en-US" dirty="0" err="1" smtClean="0"/>
              <a:t>cầm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/>
              <a:t> </a:t>
            </a:r>
            <a:r>
              <a:rPr lang="en-US" dirty="0" smtClean="0"/>
              <a:t>(tin </a:t>
            </a:r>
            <a:r>
              <a:rPr lang="en-US" dirty="0" err="1" smtClean="0"/>
              <a:t>nhắn</a:t>
            </a:r>
            <a:r>
              <a:rPr lang="en-US" dirty="0" smtClean="0"/>
              <a:t>,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email…)</a:t>
            </a:r>
          </a:p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(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,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…)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Notification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77" y="1447800"/>
            <a:ext cx="9942723" cy="54102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lifecycle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BroadcastReceiver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BroadcastReceiver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BroadcastReceiver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lifecycle </a:t>
            </a:r>
            <a:r>
              <a:rPr lang="en-US" dirty="0" err="1" smtClean="0"/>
              <a:t>của</a:t>
            </a:r>
            <a:r>
              <a:rPr lang="en-US" dirty="0" smtClean="0"/>
              <a:t> Receiver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67" y="1447800"/>
            <a:ext cx="9499221" cy="480060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notification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rung, </a:t>
            </a:r>
            <a:r>
              <a:rPr lang="en-US" dirty="0" err="1" smtClean="0"/>
              <a:t>đèn</a:t>
            </a:r>
            <a:r>
              <a:rPr lang="en-US" dirty="0" smtClean="0"/>
              <a:t> led, icon…</a:t>
            </a:r>
          </a:p>
          <a:p>
            <a:r>
              <a:rPr lang="en-US" dirty="0" smtClean="0"/>
              <a:t>Notification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dạng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time</a:t>
            </a:r>
          </a:p>
          <a:p>
            <a:pPr lvl="1"/>
            <a:r>
              <a:rPr lang="en-US" dirty="0" smtClean="0"/>
              <a:t>On going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://developer.android.com/reference/android/app/NotificationManager.html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838200"/>
            <a:ext cx="7499350" cy="48006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sz="4400" dirty="0">
              <a:solidFill>
                <a:srgbClr val="E478DC"/>
              </a:solidFill>
            </a:endParaRPr>
          </a:p>
          <a:p>
            <a:pPr algn="ctr">
              <a:buNone/>
            </a:pP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60" y="1447800"/>
            <a:ext cx="9895828" cy="4800600"/>
          </a:xfrm>
        </p:spPr>
        <p:txBody>
          <a:bodyPr/>
          <a:lstStyle/>
          <a:p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receiver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kill process </a:t>
            </a:r>
            <a:r>
              <a:rPr lang="en-US" dirty="0" err="1" smtClean="0"/>
              <a:t>chứa</a:t>
            </a:r>
            <a:r>
              <a:rPr lang="en-US" dirty="0" smtClean="0"/>
              <a:t> receiver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code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lâu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onReceive</a:t>
            </a:r>
            <a:r>
              <a:rPr lang="en-US" sz="2800" dirty="0"/>
              <a:t>().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, </a:t>
            </a:r>
            <a:r>
              <a:rPr lang="en-US" sz="2800" dirty="0" err="1"/>
              <a:t>chờ</a:t>
            </a:r>
            <a:r>
              <a:rPr lang="en-US" sz="2800" dirty="0"/>
              <a:t> callback… </a:t>
            </a:r>
            <a:r>
              <a:rPr lang="en-US" sz="2800" dirty="0" err="1"/>
              <a:t>trong</a:t>
            </a:r>
            <a:r>
              <a:rPr lang="en-US" sz="2800" dirty="0"/>
              <a:t> Receiver (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Dialog,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service…)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broadcast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7866888" cy="4800600"/>
          </a:xfrm>
        </p:spPr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pin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package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cắm</a:t>
            </a:r>
            <a:r>
              <a:rPr lang="en-US" dirty="0" smtClean="0"/>
              <a:t> </a:t>
            </a:r>
            <a:r>
              <a:rPr lang="en-US" dirty="0" err="1" smtClean="0"/>
              <a:t>sạc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err="1" smtClean="0"/>
              <a:t>sạc</a:t>
            </a:r>
            <a:r>
              <a:rPr lang="en-US" smtClean="0"/>
              <a:t>…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broadcast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cắm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 smtClean="0"/>
          </a:p>
          <a:p>
            <a:r>
              <a:rPr lang="en-US" smtClean="0"/>
              <a:t>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broadcast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(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err="1" smtClean="0"/>
              <a:t>giúp</a:t>
            </a:r>
            <a:r>
              <a:rPr lang="en-US" smtClean="0"/>
              <a:t> liên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err="1" smtClean="0"/>
              <a:t>dụng</a:t>
            </a:r>
            <a:r>
              <a:rPr lang="en-US" smtClean="0"/>
              <a:t> hoặc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err="1" smtClean="0"/>
              <a:t>đến</a:t>
            </a:r>
            <a:r>
              <a:rPr lang="en-US" smtClean="0"/>
              <a:t> các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41" y="1600200"/>
            <a:ext cx="9254169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context </a:t>
            </a:r>
            <a:r>
              <a:rPr lang="en-US" dirty="0" err="1" smtClean="0"/>
              <a:t>và</a:t>
            </a:r>
            <a:r>
              <a:rPr lang="en-US" dirty="0" smtClean="0"/>
              <a:t> intent.</a:t>
            </a:r>
          </a:p>
          <a:p>
            <a:pPr lvl="1"/>
            <a:r>
              <a:rPr lang="en-US" dirty="0" err="1" smtClean="0"/>
              <a:t>Vì</a:t>
            </a:r>
            <a:r>
              <a:rPr lang="en-US" dirty="0" smtClean="0"/>
              <a:t> Receiver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Context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context </a:t>
            </a:r>
            <a:r>
              <a:rPr lang="en-US" dirty="0" err="1" smtClean="0"/>
              <a:t>mà</a:t>
            </a:r>
            <a:r>
              <a:rPr lang="en-US" dirty="0" smtClean="0"/>
              <a:t> receiver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Context, </a:t>
            </a:r>
            <a:r>
              <a:rPr lang="en-US" dirty="0" err="1" smtClean="0"/>
              <a:t>thứ</a:t>
            </a:r>
            <a:r>
              <a:rPr lang="en-US" dirty="0" smtClean="0"/>
              <a:t> 2,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Context. </a:t>
            </a:r>
            <a:endParaRPr lang="en-US" sz="2000" dirty="0"/>
          </a:p>
          <a:p>
            <a:pPr lvl="3">
              <a:buNone/>
            </a:pP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onReceive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36" y="1447800"/>
            <a:ext cx="8438920" cy="4800600"/>
          </a:xfrm>
        </p:spPr>
        <p:txBody>
          <a:bodyPr/>
          <a:lstStyle/>
          <a:p>
            <a:pPr lvl="1"/>
            <a:r>
              <a:rPr lang="en-US" dirty="0" smtClean="0"/>
              <a:t>Intent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receiver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onReceive</a:t>
            </a:r>
            <a:r>
              <a:rPr lang="en-US" dirty="0" smtClean="0"/>
              <a:t>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Intent.getAction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Intent.get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…Extra(String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dataName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2291</Words>
  <Application>Microsoft Office PowerPoint</Application>
  <PresentationFormat>Widescreen</PresentationFormat>
  <Paragraphs>307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Google Android</vt:lpstr>
      <vt:lpstr>Broadcast Receiver</vt:lpstr>
      <vt:lpstr>Tổng quan</vt:lpstr>
      <vt:lpstr>Lifecycle</vt:lpstr>
      <vt:lpstr>Lưu ý khi sử dụng</vt:lpstr>
      <vt:lpstr>Một số broadcast thông dụng</vt:lpstr>
      <vt:lpstr>Một số broadcast khác </vt:lpstr>
      <vt:lpstr>onReceive() </vt:lpstr>
      <vt:lpstr>onReceive()</vt:lpstr>
      <vt:lpstr>Ví dụ BootReceiver</vt:lpstr>
      <vt:lpstr>Ví dụ BootReceiver</vt:lpstr>
      <vt:lpstr>Ví dụ BootReceiver</vt:lpstr>
      <vt:lpstr>Ví dụ BootReceiver</vt:lpstr>
      <vt:lpstr>Ví dụ BootReceiver</vt:lpstr>
      <vt:lpstr>Ví dụ BootReceiver</vt:lpstr>
      <vt:lpstr>Phát sự kiện</vt:lpstr>
      <vt:lpstr>Service</vt:lpstr>
      <vt:lpstr>Tổng quan</vt:lpstr>
      <vt:lpstr>Lifecycle – startService()</vt:lpstr>
      <vt:lpstr>Lifecycle – startService()</vt:lpstr>
      <vt:lpstr>Lifecycle – bindService()</vt:lpstr>
      <vt:lpstr>Lifecycle – bindService()</vt:lpstr>
      <vt:lpstr>Lifecycle</vt:lpstr>
      <vt:lpstr>Sử dụng service</vt:lpstr>
      <vt:lpstr>Thread</vt:lpstr>
      <vt:lpstr>Thread</vt:lpstr>
      <vt:lpstr>Thread</vt:lpstr>
      <vt:lpstr>Thread</vt:lpstr>
      <vt:lpstr>Thread</vt:lpstr>
      <vt:lpstr>Handler</vt:lpstr>
      <vt:lpstr>Handler</vt:lpstr>
      <vt:lpstr>Handler</vt:lpstr>
      <vt:lpstr>Handler</vt:lpstr>
      <vt:lpstr>Handler</vt:lpstr>
      <vt:lpstr>AlarmManager</vt:lpstr>
      <vt:lpstr>AlarmManager</vt:lpstr>
      <vt:lpstr>AlarmManager</vt:lpstr>
      <vt:lpstr>AlarmManager</vt:lpstr>
      <vt:lpstr>Notification</vt:lpstr>
      <vt:lpstr>Notification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 Phan</dc:creator>
  <cp:lastModifiedBy>Nguyet Minh Phan</cp:lastModifiedBy>
  <cp:revision>24</cp:revision>
  <dcterms:created xsi:type="dcterms:W3CDTF">2017-10-02T22:20:47Z</dcterms:created>
  <dcterms:modified xsi:type="dcterms:W3CDTF">2017-10-22T10:35:47Z</dcterms:modified>
</cp:coreProperties>
</file>