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328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4" r:id="rId10"/>
    <p:sldId id="433" r:id="rId11"/>
    <p:sldId id="435" r:id="rId12"/>
    <p:sldId id="436" r:id="rId13"/>
    <p:sldId id="437" r:id="rId14"/>
    <p:sldId id="438" r:id="rId15"/>
    <p:sldId id="487" r:id="rId16"/>
    <p:sldId id="439" r:id="rId17"/>
    <p:sldId id="488" r:id="rId18"/>
    <p:sldId id="494" r:id="rId19"/>
    <p:sldId id="440" r:id="rId20"/>
    <p:sldId id="443" r:id="rId21"/>
    <p:sldId id="489" r:id="rId22"/>
    <p:sldId id="441" r:id="rId23"/>
    <p:sldId id="442" r:id="rId24"/>
    <p:sldId id="446" r:id="rId25"/>
    <p:sldId id="445" r:id="rId26"/>
    <p:sldId id="444" r:id="rId27"/>
    <p:sldId id="447" r:id="rId28"/>
    <p:sldId id="448" r:id="rId29"/>
    <p:sldId id="449" r:id="rId30"/>
    <p:sldId id="450" r:id="rId31"/>
    <p:sldId id="451" r:id="rId32"/>
    <p:sldId id="452" r:id="rId33"/>
    <p:sldId id="453" r:id="rId34"/>
    <p:sldId id="454" r:id="rId35"/>
    <p:sldId id="455" r:id="rId36"/>
    <p:sldId id="456" r:id="rId37"/>
    <p:sldId id="457" r:id="rId38"/>
    <p:sldId id="460" r:id="rId39"/>
    <p:sldId id="458" r:id="rId40"/>
    <p:sldId id="490" r:id="rId41"/>
    <p:sldId id="461" r:id="rId42"/>
    <p:sldId id="491" r:id="rId43"/>
    <p:sldId id="462" r:id="rId44"/>
    <p:sldId id="492" r:id="rId45"/>
    <p:sldId id="463" r:id="rId46"/>
    <p:sldId id="493" r:id="rId47"/>
    <p:sldId id="459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380" r:id="rId72"/>
    <p:sldId id="392" r:id="rId73"/>
    <p:sldId id="394" r:id="rId74"/>
    <p:sldId id="393" r:id="rId75"/>
    <p:sldId id="395" r:id="rId76"/>
    <p:sldId id="400" r:id="rId7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  <a:srgbClr val="008000"/>
    <a:srgbClr val="000099"/>
    <a:srgbClr val="FF0000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1124" autoAdjust="0"/>
  </p:normalViewPr>
  <p:slideViewPr>
    <p:cSldViewPr>
      <p:cViewPr varScale="1">
        <p:scale>
          <a:sx n="72" d="100"/>
          <a:sy n="72" d="100"/>
        </p:scale>
        <p:origin x="710" y="53"/>
      </p:cViewPr>
      <p:guideLst>
        <p:guide orient="horz" pos="2129"/>
        <p:guide pos="3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9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3352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5105401"/>
            <a:ext cx="10972800" cy="990599"/>
          </a:xfrm>
        </p:spPr>
        <p:txBody>
          <a:bodyPr/>
          <a:lstStyle>
            <a:lvl1pPr>
              <a:buFont typeface="Arial" panose="020B0604020202020204" pitchFamily="34" charset="0"/>
              <a:buChar char="­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4/17/2023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4/17/2023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4/17/2023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4/17/2023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1219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rgbClr val="0066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rgbClr val="0066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</a:t>
            </a:r>
            <a:r>
              <a:rPr lang="vi-VN" altLang="en-US" dirty="0"/>
              <a:t>ư</a:t>
            </a:r>
            <a:r>
              <a:rPr lang="en-US" altLang="en-US" dirty="0" err="1"/>
              <a:t>ơng</a:t>
            </a:r>
            <a:r>
              <a:rPr lang="en-US" altLang="en-US" dirty="0"/>
              <a:t> 9</a:t>
            </a:r>
            <a:br>
              <a:rPr lang="en-US" altLang="en-US" dirty="0"/>
            </a:br>
            <a:r>
              <a:rPr lang="en-US" altLang="en-US" dirty="0">
                <a:solidFill>
                  <a:srgbClr val="0066FF"/>
                </a:solidFill>
              </a:rPr>
              <a:t>THIẾT KẾ LỚP </a:t>
            </a:r>
            <a:r>
              <a:rPr lang="vi-VN" altLang="en-US" dirty="0">
                <a:solidFill>
                  <a:srgbClr val="0066FF"/>
                </a:solidFill>
              </a:rPr>
              <a:t>PHÂN SỐ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6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 defTabSz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Trần Minh </a:t>
            </a:r>
            <a:r>
              <a:rPr lang="en-US" dirty="0" err="1"/>
              <a:t>Khang</a:t>
            </a:r>
            <a:endParaRPr lang="en-US" dirty="0"/>
          </a:p>
          <a:p>
            <a:pPr marL="457200" indent="-457200" algn="l" defTabSz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solidFill>
                  <a:srgbClr val="FF0000"/>
                </a:solidFill>
              </a:rPr>
              <a:t>ThS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Võ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 algn="l" defTabSz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– Source code</a:t>
            </a:r>
          </a:p>
          <a:p>
            <a:pPr marL="457200" indent="-457200" algn="l" defTabSz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>
                <a:solidFill>
                  <a:srgbClr val="FF0000"/>
                </a:solidFill>
              </a:rPr>
              <a:t>Hồ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Ngọc</a:t>
            </a:r>
            <a:r>
              <a:rPr lang="en-US" dirty="0">
                <a:solidFill>
                  <a:srgbClr val="FF0000"/>
                </a:solidFill>
              </a:rPr>
              <a:t> – Source code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kiểm tra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Kiểm tra phân số có nghĩa.</a:t>
            </a:r>
          </a:p>
          <a:p>
            <a:pPr lvl="1"/>
            <a:r>
              <a:rPr lang="en-US"/>
              <a:t>Kiểm tra phân số tối giản.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Kiểm tra phân số dương.</a:t>
            </a:r>
          </a:p>
          <a:p>
            <a:pPr lvl="1"/>
            <a:r>
              <a:rPr lang="en-US"/>
              <a:t>Kiểm tra phân số âm.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Kiểm tra phân số bằng không.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6EE5-21B1-4962-AC91-758CB084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F1FF-E9F1-4FD5-94A1-7B2E7C14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thuộc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tính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của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lớp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phân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số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Tu;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Mau;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/>
              <a:t>      </a:t>
            </a:r>
            <a:r>
              <a:rPr lang="en-US" sz="2800"/>
              <a:t>          </a:t>
            </a:r>
            <a:r>
              <a:rPr lang="vi-VN" sz="2800"/>
              <a:t> </a:t>
            </a:r>
            <a:r>
              <a:rPr lang="vi-VN" sz="2800" dirty="0"/>
              <a:t>…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chemeClr val="tx1"/>
                </a:solidFill>
              </a:rPr>
              <a:t> </a:t>
            </a:r>
            <a:r>
              <a:rPr lang="vi-VN" sz="28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2BAC18-8B48-4F49-9D38-A8CA30F49F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58925"/>
            <a:ext cx="0" cy="20226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226672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8E65-4A30-4F61-A698-6021AC0E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61B0-E9F9-4A20-9F7E-B97C297A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cung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8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vi-VN" sz="280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800">
                <a:solidFill>
                  <a:srgbClr val="0066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phương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cung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cấp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thông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tin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getTu();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getMau();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E911F2-712D-FD08-F60D-A2402F60C6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24200"/>
            <a:ext cx="0" cy="2743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042974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E820-B2E1-4BAA-AA48-E13802C7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EB36-5E7E-434B-8807-6FB9DA53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cung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vi-VN" sz="2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getGiaTri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friend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&amp;,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    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Xuat();</a:t>
            </a:r>
            <a:endParaRPr lang="vi-VN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vi-VN" sz="28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CB2049-127D-BDD3-451F-F150CE8280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2994950"/>
            <a:ext cx="0" cy="233905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200145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A38E-7E5C-4E66-B77A-743DBB5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142F-EF85-48AD-A06E-EAB9D0F3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cung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::getTu()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Tu;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B1A208-4B7C-55CC-52AC-03D999630F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421342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A38E-7E5C-4E66-B77A-743DBB5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142F-EF85-48AD-A06E-EAB9D0F3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cung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::getMau()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4A5D-BAFD-FBA8-3502-7D1DDA2443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956388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cung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getGiaTri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5971F7-BE9B-43A4-163B-9767595727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98876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cung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pt-BR" sz="2800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&lt;&lt;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os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vi-VN" sz="280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os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os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A59225-70FE-86BF-8B0D-880B6D5B1D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9906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015304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cung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cấp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::Xuat()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vi-VN" sz="280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sz="2800">
                <a:solidFill>
                  <a:srgbClr val="808080"/>
                </a:solidFill>
                <a:latin typeface="Consolas" panose="020B0609020204030204" pitchFamily="49" charset="0"/>
              </a:rPr>
              <a:t>cout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 Tu 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 / 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 Mau;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A59225-70FE-86BF-8B0D-880B6D5B1D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262912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2CB1-87CD-482C-932E-0866B936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027D-095C-4927-9B96-E1DF7258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cập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nhật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cập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nhật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thông tin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setTu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setMau(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CPhanSo&amp;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const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vi-VN" sz="2800" dirty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25DAE9-463D-7C56-030B-667EA99F70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3048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20122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Thuộc tính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0066FF"/>
                </a:solidFill>
              </a:rPr>
              <a:t>T</a:t>
            </a:r>
            <a:r>
              <a:rPr lang="en-US"/>
              <a:t>ử số</a:t>
            </a:r>
            <a:r>
              <a:rPr lang="en-US">
                <a:solidFill>
                  <a:srgbClr val="0066FF"/>
                </a:solidFill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Mẫu số.</a:t>
            </a:r>
          </a:p>
          <a:p>
            <a:pPr>
              <a:spcBef>
                <a:spcPts val="0"/>
              </a:spcBef>
            </a:pP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0066FF"/>
                </a:solidFill>
              </a:rPr>
              <a:t>Nhóm 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khởi tạo.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Nhóm ph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thức cung cấp thông tin.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0066FF"/>
                </a:solidFill>
              </a:rPr>
              <a:t>Nhóm 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cập nhật thông tin.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FF0000"/>
                </a:solidFill>
              </a:rPr>
              <a:t>Nhóm ph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thức xử lý.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rgbClr val="0066FF"/>
                </a:solidFill>
              </a:rPr>
              <a:t>Nhóm 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kiểm tra.</a:t>
            </a:r>
          </a:p>
        </p:txBody>
      </p:sp>
      <p:pic>
        <p:nvPicPr>
          <p:cNvPr id="24578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cập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nhật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fi-FI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i-FI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fi-FI" sz="2800" dirty="0">
                <a:solidFill>
                  <a:srgbClr val="000000"/>
                </a:solidFill>
                <a:latin typeface="Consolas" panose="020B0609020204030204" pitchFamily="49" charset="0"/>
              </a:rPr>
              <a:t>::setTu(</a:t>
            </a:r>
            <a:r>
              <a:rPr lang="fi-FI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i-FI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fi-FI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i-FI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437D88-4F2F-9485-CE9B-0AEF35F361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7284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cập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nhật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::setMau(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MauMau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MauMau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437D88-4F2F-9485-CE9B-0AEF35F361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60343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739-6A85-4070-B0CA-57E07105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3195-0313-4CBF-B2AC-9972EB71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cập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nhật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thông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tin.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CPhanSo&amp;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CPhanSo::</a:t>
            </a:r>
            <a:r>
              <a:rPr lang="en-US" sz="2800">
                <a:solidFill>
                  <a:srgbClr val="008080"/>
                </a:solidFill>
                <a:latin typeface="Consolas" panose="020B0609020204030204" pitchFamily="49" charset="0"/>
              </a:rPr>
              <a:t>operator =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(const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x.Tu;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= x.Mau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*this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EA778-E3A6-BBF8-29FF-383B009A50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328372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tra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isCoNghia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isToiGian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isKhong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5E7E8E-EB17-0A92-63E2-62D527A252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3048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554815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tra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isDuong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isAm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 …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7AF444-0E30-07AA-373C-9391775707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3048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866170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48E4-FE16-4C53-A70E-F142BBDE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D4D9-D942-4D0E-BEE4-E1808FC1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kiểm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tra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r>
              <a:rPr lang="vi-VN" sz="2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==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!=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  <a:cs typeface="Courier New" panose="02070309020205020404" pitchFamily="49" charset="0"/>
              </a:rPr>
              <a:t>      …</a:t>
            </a:r>
            <a:endParaRPr lang="vi-VN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2C28DC-F771-E3D6-8AD8-CD60FFC3F1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200400"/>
            <a:ext cx="0" cy="3048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030724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isCoNghia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!= 0)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ADEDC-4841-F525-B6E4-D922DEEC14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607265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isKhong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== 0)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B6D950-EB3F-0862-03A1-9E7C38804E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66631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isDuong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(Tu *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0)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1462A4-4AAD-C900-B11F-38DCB5BDDC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771914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isAm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(Tu *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 0)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2D8C0-100A-00E8-A7A7-57E424E83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43538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05000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khởi tạo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Nhập.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Toán tử vào.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thiết lập mặc định.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thức thiết lập sao chép.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</a:t>
            </a:r>
            <a:r>
              <a:rPr lang="en-US"/>
              <a:t>ức</a:t>
            </a:r>
            <a:r>
              <a:rPr lang="en-US">
                <a:solidFill>
                  <a:srgbClr val="0066FF"/>
                </a:solidFill>
              </a:rPr>
              <a:t> thiết lập khi biết đầy đủ thông tin.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isToiGian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UCLN(Tu, Mau)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== 1)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CE0228-7C17-3F8D-1A61-39ABDE7558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77344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F0678-56FC-50FA-E7CB-480B7203DE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6226081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&gt;=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&gt;=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4D51BC-A8C2-CAFA-8D81-325EA5AA38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911978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9F37D7-6D77-6551-431E-D67B883652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873079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&lt;=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&lt;=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56D786-9501-93E7-E00B-0FECE729A8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51809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==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==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7C8DB1-FED8-6BC6-4012-C7C13DBBE7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09306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kiểm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tra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!=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)Tu /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!=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F4FDE-2F7E-2FF7-5933-46D96ED558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24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013399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khởi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tạo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vo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19E955-959B-1746-D3AF-8C5787E832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1100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khởi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tạo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r>
              <a:rPr lang="vi-VN" sz="2800" dirty="0">
                <a:latin typeface="Consolas" panose="020B0609020204030204" pitchFamily="49" charset="0"/>
              </a:rPr>
              <a:t>  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829A7-1FA8-741D-66FB-0A30B9DED0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76517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1;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03F467-527C-8C72-E0BA-3394000CD3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130242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cung cấp thông tin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Xuất.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Toán tử ra.</a:t>
            </a:r>
          </a:p>
          <a:p>
            <a:pPr lvl="1"/>
            <a:r>
              <a:rPr lang="en-US">
                <a:solidFill>
                  <a:srgbClr val="0066FF"/>
                </a:solidFill>
              </a:rPr>
              <a:t>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cung cấp t</a:t>
            </a:r>
            <a:r>
              <a:rPr lang="en-US"/>
              <a:t>ử số</a:t>
            </a:r>
            <a:r>
              <a:rPr lang="en-US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thức cung cấp mẫu số.</a:t>
            </a:r>
          </a:p>
          <a:p>
            <a:pPr lvl="1"/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thức cung cấp giá trị.</a:t>
            </a:r>
          </a:p>
        </p:txBody>
      </p:sp>
      <p:pic>
        <p:nvPicPr>
          <p:cNvPr id="5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03F467-527C-8C72-E0BA-3394000CD3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2678145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MauMau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MauMau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643E15-4EB9-0932-D5C9-DF06144DF0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832394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643E15-4EB9-0932-D5C9-DF06144DF0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297272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Định nghĩa các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khởi tạo.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1;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C6176C-E3AB-7F72-59DA-16597F3186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343515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Định nghĩa các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khởi tạo.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C6176C-E3AB-7F72-59DA-16597F3186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840681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MauMau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TuTu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MauMau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B97D76-C513-D271-24D2-9BA1CE1DA5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889600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khởi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tạo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  <a:endParaRPr lang="vi-VN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pt-BR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::CPhanSo(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Mau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B97D76-C513-D271-24D2-9BA1CE1DA5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001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8039623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xử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lý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RutGon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Tong(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Hieu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50A885-6F80-021F-EB02-5A643C8590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268895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Nhóm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các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phương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thức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xử</a:t>
            </a:r>
            <a:r>
              <a:rPr lang="vi-VN" sz="2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8000"/>
                </a:solidFill>
                <a:latin typeface="Consolas" panose="020B0609020204030204" pitchFamily="49" charset="0"/>
              </a:rPr>
              <a:t>lý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</a:rPr>
              <a:t>  </a:t>
            </a:r>
            <a:r>
              <a:rPr lang="en-US" sz="2800">
                <a:latin typeface="Consolas" panose="020B0609020204030204" pitchFamily="49" charset="0"/>
              </a:rPr>
              <a:t>     </a:t>
            </a:r>
            <a:r>
              <a:rPr lang="vi-VN" sz="2800">
                <a:latin typeface="Consolas" panose="020B0609020204030204" pitchFamily="49" charset="0"/>
              </a:rPr>
              <a:t> </a:t>
            </a:r>
            <a:r>
              <a:rPr lang="vi-VN" sz="2800" dirty="0">
                <a:latin typeface="Consolas" panose="020B0609020204030204" pitchFamily="49" charset="0"/>
              </a:rPr>
              <a:t>…</a:t>
            </a: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53CBAA-CFDB-50F8-871D-400465394D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53131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*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/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026CA9-4173-50FD-79F5-A2CD41426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860968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cập nhật thông tin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gán.</a:t>
            </a:r>
          </a:p>
          <a:p>
            <a:pPr lvl="1" algn="just"/>
            <a:r>
              <a:rPr lang="en-US">
                <a:solidFill>
                  <a:srgbClr val="0066FF"/>
                </a:solidFill>
              </a:rPr>
              <a:t>Ph</a:t>
            </a:r>
            <a:r>
              <a:rPr lang="vi-VN">
                <a:solidFill>
                  <a:srgbClr val="0066FF"/>
                </a:solidFill>
              </a:rPr>
              <a:t>ư</a:t>
            </a:r>
            <a:r>
              <a:rPr lang="en-US">
                <a:solidFill>
                  <a:srgbClr val="0066FF"/>
                </a:solidFill>
              </a:rPr>
              <a:t>ơng thức cập nhật t</a:t>
            </a:r>
            <a:r>
              <a:rPr lang="en-US"/>
              <a:t>ử số</a:t>
            </a:r>
            <a:r>
              <a:rPr lang="en-US">
                <a:solidFill>
                  <a:srgbClr val="0066FF"/>
                </a:solidFill>
              </a:rPr>
              <a:t>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Ph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thức cập nhật mẫu số.</a:t>
            </a:r>
          </a:p>
          <a:p>
            <a:pPr lvl="1"/>
            <a:endParaRPr lang="en-US"/>
          </a:p>
        </p:txBody>
      </p:sp>
      <p:pic>
        <p:nvPicPr>
          <p:cNvPr id="5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*=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/=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^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vi-VN" sz="2800">
                <a:latin typeface="Consolas" panose="020B0609020204030204" pitchFamily="49" charset="0"/>
              </a:rPr>
              <a:t> </a:t>
            </a:r>
            <a:endParaRPr lang="en-US" sz="280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latin typeface="Consolas" panose="020B0609020204030204" pitchFamily="49" charset="0"/>
              </a:rPr>
              <a:t>        ...</a:t>
            </a:r>
            <a:endParaRPr lang="vi-VN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565DAC-BABE-BC81-0F2E-9F8F0056D7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0926604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    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*=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/=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^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vi-VN" sz="28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latin typeface="Consolas" panose="020B0609020204030204" pitchFamily="49" charset="0"/>
              </a:rPr>
              <a:t> </a:t>
            </a:r>
            <a:r>
              <a:rPr lang="en-US" sz="2800">
                <a:latin typeface="Consolas" panose="020B0609020204030204" pitchFamily="49" charset="0"/>
              </a:rPr>
              <a:t>      </a:t>
            </a:r>
            <a:r>
              <a:rPr lang="vi-VN" sz="2800">
                <a:latin typeface="Consolas" panose="020B0609020204030204" pitchFamily="49" charset="0"/>
              </a:rPr>
              <a:t> </a:t>
            </a:r>
            <a:r>
              <a:rPr lang="vi-VN" sz="2800" dirty="0">
                <a:latin typeface="Consolas" panose="020B0609020204030204" pitchFamily="49" charset="0"/>
              </a:rPr>
              <a:t>…</a:t>
            </a:r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D8A9E-9697-52CB-BEAF-A1EBCD1168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821457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Thiết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kế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vi-V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latin typeface="Consolas" panose="020B0609020204030204" pitchFamily="49" charset="0"/>
              </a:rPr>
              <a:t>   </a:t>
            </a:r>
            <a:r>
              <a:rPr lang="vi-VN" sz="2800">
                <a:latin typeface="Consolas" panose="020B0609020204030204" pitchFamily="49" charset="0"/>
              </a:rPr>
              <a:t>   </a:t>
            </a:r>
            <a:r>
              <a:rPr lang="en-US" sz="2800">
                <a:latin typeface="Consolas" panose="020B0609020204030204" pitchFamily="49" charset="0"/>
              </a:rPr>
              <a:t>  </a:t>
            </a:r>
            <a:r>
              <a:rPr lang="vi-VN" sz="2800">
                <a:latin typeface="Consolas" panose="020B0609020204030204" pitchFamily="49" charset="0"/>
              </a:rPr>
              <a:t>…</a:t>
            </a:r>
            <a:endParaRPr lang="vi-VN" sz="28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    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--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--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vi-VN" sz="28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C8A7F8-8466-3416-0B0C-48CEA6C7F1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5252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6870446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RutGon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int kq = UCLN(Tu, Mau);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Tu = Tu / kq;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Mau = Mau / kq;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78EF68-C9BB-E12F-6307-087C90A373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346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085510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::Tong(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temp.Tu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* Mau +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temp.Mau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9E7F54-3E73-739A-2A88-BFFB4310A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080637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::Hieu(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1C7A86-6FA8-08D8-AF3E-E23BA99E5E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64362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Tich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* 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197A7-2EE3-BEA5-91AE-7A13FA04DD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159526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Thuong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temp.Tu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temp.Mau = 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3B8FCB-2EF6-C15F-9233-B845D3E0A9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644906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+ 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vi-VN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23FAD2-C642-AE0C-424D-D6194A0B02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718209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- 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D8788D-C02F-B5ED-5F56-B3C3D46F5A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135420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xử lý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so sánh bằng</a:t>
            </a:r>
          </a:p>
          <a:p>
            <a:pPr lvl="1" algn="just"/>
            <a:r>
              <a:rPr lang="en-US"/>
              <a:t>Toán tử so sánh khác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so sánh lớn hơn</a:t>
            </a:r>
          </a:p>
          <a:p>
            <a:pPr lvl="1" algn="just"/>
            <a:r>
              <a:rPr lang="en-US"/>
              <a:t>Toán tử so sánh nhỏ hơn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so sánh lớn hơn bằng</a:t>
            </a:r>
          </a:p>
          <a:p>
            <a:pPr lvl="1" algn="just"/>
            <a:r>
              <a:rPr lang="en-US"/>
              <a:t>Toán tử so sánh nhỏ hơn bằng</a:t>
            </a:r>
          </a:p>
          <a:p>
            <a:pPr lvl="1"/>
            <a:endParaRPr lang="en-US"/>
          </a:p>
        </p:txBody>
      </p:sp>
      <p:pic>
        <p:nvPicPr>
          <p:cNvPr id="5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*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  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temp.Tu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temp.Mau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7D1102-997A-80C5-4231-2CDF3B81A6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4314583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/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 * Mau;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FE214D-EEB4-1E13-303E-403021AC39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5140006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+ 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3AD61B-2246-B9A9-7AE1-A759BC85DD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346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9691207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    Tu = Tu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.Mau - Mau 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1221F8-CF6F-A5DA-982F-7551EB101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346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0916479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*=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 *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3D34E8-C4AE-0CE3-2B4B-2CB05698A7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346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6530435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/=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err="1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.Tu *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A7655A-A1C1-CFCF-0384-76C2F2E0B7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5346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7354232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^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80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temp(1,1);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nn-NO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</a:t>
            </a:r>
            <a:r>
              <a:rPr lang="nn-NO" sz="28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28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    temp 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*=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7A53F1-55F1-0D66-A3BB-30219E3D0B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20680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6384101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Tu +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=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62DB74-0230-DCAF-BE8A-0B5F835695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4584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32551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--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Tu -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=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36BA41-1322-4C61-D100-0D8FC4A2E9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4584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674966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++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Tu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*Mau;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=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664CEB-C2EE-9FC2-6FCD-EC887EE73A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4584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983116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Nhóm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ph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ơng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Rút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567D-45DF-46F9-97A4-03E592EE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CPhanSo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4414-D711-4BFA-98DB-9D0B1749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Định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nghĩa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các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phương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thức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xử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lý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t-BR" sz="2800" dirty="0">
                <a:solidFill>
                  <a:srgbClr val="2B91AF"/>
                </a:solidFill>
                <a:latin typeface="Consolas" panose="020B0609020204030204" pitchFamily="49" charset="0"/>
              </a:rPr>
              <a:t>CPhanSo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sz="2800" dirty="0">
                <a:solidFill>
                  <a:srgbClr val="008080"/>
                </a:solidFill>
                <a:latin typeface="Consolas" panose="020B0609020204030204" pitchFamily="49" charset="0"/>
              </a:rPr>
              <a:t>operator --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Tu = Tu – </a:t>
            </a:r>
            <a:r>
              <a:rPr lang="en-US" sz="2800">
                <a:solidFill>
                  <a:srgbClr val="808080"/>
                </a:solidFill>
                <a:latin typeface="Consolas" panose="020B0609020204030204" pitchFamily="49" charset="0"/>
              </a:rPr>
              <a:t>x 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*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   Mau = Mau;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B7E30C-9193-F5DA-2241-229C19B9A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6425" y="3189767"/>
            <a:ext cx="0" cy="145843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294572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class CPhanSo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private: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Tu;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Mau;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Nhóm khởi tạo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KhoiTao();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KhoiTao(int);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KhoiTao(int,int);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KhoiTao(CPhanSo&amp;);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CPhanSo(int,int);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CPhanSo(CPhanSo&amp;);  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4"/>
          <p:cNvCxnSpPr>
            <a:cxnSpLocks noChangeShapeType="1"/>
          </p:cNvCxnSpPr>
          <p:nvPr/>
        </p:nvCxnSpPr>
        <p:spPr bwMode="auto">
          <a:xfrm>
            <a:off x="1297971" y="1097280"/>
            <a:ext cx="0" cy="459403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class CPhanSo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private: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Tu;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Mau;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Nhóm cung cấp thông tin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getTu();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getMau();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float getGiaTri();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Nhóm cập nhật thông tin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setTu(int);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setMau(int);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3C46EC-F186-443A-B6AC-ED403AB830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7971" y="1097280"/>
            <a:ext cx="0" cy="459403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class CPhanSo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Nhóm kiểm tra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isCoNghia();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isToiGian();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isKhong();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isDuong();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int isAm();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bool operator&gt;(CPhanSo&amp;);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bool operator&lt;(CPhanSo&amp;);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bool operator&gt;=(CPhanSo&amp;);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bool operator&lt;=(CPhanSo&amp;);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bool operator==(CPhanSo&amp;);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bool operator!=(CPhanSo&amp;);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D5059F-AD35-4C31-888E-E77819787C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7971" y="1097280"/>
            <a:ext cx="0" cy="459403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class CPhanSo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Nhóm xử lý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~PhanSo();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operator=(CPhanSo&amp;);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void RutGon();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Tong(CPhanSo&amp;);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Hieu(CPhanSo&amp;);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Tich(CPhanSo&amp;);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Thuong(CPhanSo&amp;);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operator+(CPhanSo&amp;);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operator-(CPhanSo&amp;);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operator*(CPhanSo&amp;);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operator/(CPhanSo&amp;);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B41C-3986-418A-A972-5C8DBA6996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7971" y="1097280"/>
            <a:ext cx="0" cy="459403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class CPhanSo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public: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…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// Nhóm xử lý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operator++();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operator--();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operator++(int);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operator--(int);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operator+=(CPhanSo);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operator-=(CPhanSo);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operator*=(CPhanSo);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CPhanSo&amp; operator/=(CPhanSo);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operator^(int);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CPhanSo operator^=(int);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 startAt="11"/>
            </a:pPr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FFD602-CEC3-4743-A78D-D34AF9A10B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7971" y="1097280"/>
            <a:ext cx="0" cy="459403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xử lý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ơng thức phá hủy.</a:t>
            </a:r>
          </a:p>
          <a:p>
            <a:pPr lvl="1" algn="just"/>
            <a:r>
              <a:rPr lang="en-US"/>
              <a:t>Toán tử + hai phân số.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- hai phân số.</a:t>
            </a:r>
          </a:p>
          <a:p>
            <a:pPr lvl="1" algn="just"/>
            <a:r>
              <a:rPr lang="en-US"/>
              <a:t>Toán tử * hai phân số.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/ hai phân số.</a:t>
            </a:r>
          </a:p>
          <a:p>
            <a:pPr lvl="1"/>
            <a:endParaRPr lang="en-US"/>
          </a:p>
        </p:txBody>
      </p:sp>
      <p:pic>
        <p:nvPicPr>
          <p:cNvPr id="6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Lớp đối t</a:t>
            </a:r>
            <a:r>
              <a:rPr lang="vi-VN"/>
              <a:t>ư</a:t>
            </a:r>
            <a:r>
              <a:rPr lang="en-US"/>
              <a:t>ợng phân số CPhanSo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Nhóm ph</a:t>
            </a:r>
            <a:r>
              <a:rPr lang="vi-VN" sz="2800">
                <a:solidFill>
                  <a:schemeClr val="tx1"/>
                </a:solidFill>
                <a:highlight>
                  <a:srgbClr val="FFFF00"/>
                </a:highlight>
              </a:rPr>
              <a:t>ư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</a:rPr>
              <a:t>ơng thức xử lý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++.</a:t>
            </a:r>
          </a:p>
          <a:p>
            <a:pPr lvl="1" algn="just"/>
            <a:r>
              <a:rPr lang="en-US"/>
              <a:t>Toán tử --.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+=.</a:t>
            </a:r>
          </a:p>
          <a:p>
            <a:pPr lvl="1" algn="just"/>
            <a:r>
              <a:rPr lang="en-US"/>
              <a:t>Toán tử -=.</a:t>
            </a:r>
          </a:p>
          <a:p>
            <a:pPr lvl="1" algn="just"/>
            <a:r>
              <a:rPr lang="en-US">
                <a:solidFill>
                  <a:srgbClr val="FF0000"/>
                </a:solidFill>
              </a:rPr>
              <a:t>Toán tử *=.</a:t>
            </a:r>
          </a:p>
          <a:p>
            <a:pPr lvl="1" algn="just"/>
            <a:r>
              <a:rPr lang="en-US"/>
              <a:t>Toán tử /=.</a:t>
            </a:r>
          </a:p>
        </p:txBody>
      </p:sp>
      <p:pic>
        <p:nvPicPr>
          <p:cNvPr id="6" name="Picture 2" descr="Kết quả hình ảnh cho Fr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21525"/>
            <a:ext cx="3629026" cy="24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3763</Words>
  <Application>Microsoft Office PowerPoint</Application>
  <PresentationFormat>Widescreen</PresentationFormat>
  <Paragraphs>655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Consolas</vt:lpstr>
      <vt:lpstr>Courier New</vt:lpstr>
      <vt:lpstr>Default Design</vt:lpstr>
      <vt:lpstr>Chương 9 THIẾT KẾ LỚP PHÂN SỐ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Lớp đối tượng phân số CPhanSo</vt:lpstr>
      <vt:lpstr>4. 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Nguyễn Tấn Trần Minh Khang</cp:lastModifiedBy>
  <cp:revision>987</cp:revision>
  <cp:lastPrinted>2013-08-30T01:32:00Z</cp:lastPrinted>
  <dcterms:created xsi:type="dcterms:W3CDTF">2008-06-14T04:13:00Z</dcterms:created>
  <dcterms:modified xsi:type="dcterms:W3CDTF">2023-04-17T07:45:48Z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