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 id="2147483666" r:id="rId2"/>
    <p:sldMasterId id="2147483735" r:id="rId3"/>
  </p:sldMasterIdLst>
  <p:notesMasterIdLst>
    <p:notesMasterId r:id="rId49"/>
  </p:notesMasterIdLst>
  <p:sldIdLst>
    <p:sldId id="468" r:id="rId4"/>
    <p:sldId id="261" r:id="rId5"/>
    <p:sldId id="543" r:id="rId6"/>
    <p:sldId id="469" r:id="rId7"/>
    <p:sldId id="470" r:id="rId8"/>
    <p:sldId id="503" r:id="rId9"/>
    <p:sldId id="504" r:id="rId10"/>
    <p:sldId id="505" r:id="rId11"/>
    <p:sldId id="506" r:id="rId12"/>
    <p:sldId id="507" r:id="rId13"/>
    <p:sldId id="508" r:id="rId14"/>
    <p:sldId id="509" r:id="rId15"/>
    <p:sldId id="510" r:id="rId16"/>
    <p:sldId id="511" r:id="rId17"/>
    <p:sldId id="536" r:id="rId18"/>
    <p:sldId id="512" r:id="rId19"/>
    <p:sldId id="513" r:id="rId20"/>
    <p:sldId id="514" r:id="rId21"/>
    <p:sldId id="515" r:id="rId22"/>
    <p:sldId id="516" r:id="rId23"/>
    <p:sldId id="517" r:id="rId24"/>
    <p:sldId id="518" r:id="rId25"/>
    <p:sldId id="519" r:id="rId26"/>
    <p:sldId id="539" r:id="rId27"/>
    <p:sldId id="537" r:id="rId28"/>
    <p:sldId id="538" r:id="rId29"/>
    <p:sldId id="520" r:id="rId30"/>
    <p:sldId id="521" r:id="rId31"/>
    <p:sldId id="522" r:id="rId32"/>
    <p:sldId id="523" r:id="rId33"/>
    <p:sldId id="524" r:id="rId34"/>
    <p:sldId id="525" r:id="rId35"/>
    <p:sldId id="526" r:id="rId36"/>
    <p:sldId id="527" r:id="rId37"/>
    <p:sldId id="540" r:id="rId38"/>
    <p:sldId id="528" r:id="rId39"/>
    <p:sldId id="529" r:id="rId40"/>
    <p:sldId id="542" r:id="rId41"/>
    <p:sldId id="541" r:id="rId42"/>
    <p:sldId id="532" r:id="rId43"/>
    <p:sldId id="531" r:id="rId44"/>
    <p:sldId id="533" r:id="rId45"/>
    <p:sldId id="535" r:id="rId46"/>
    <p:sldId id="534" r:id="rId47"/>
    <p:sldId id="544" r:id="rId4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0" userDrawn="1">
          <p15:clr>
            <a:srgbClr val="A4A3A4"/>
          </p15:clr>
        </p15:guide>
        <p15:guide id="2" pos="2880" userDrawn="1">
          <p15:clr>
            <a:srgbClr val="A4A3A4"/>
          </p15:clr>
        </p15:guide>
      </p15:sldGuideLst>
    </p:ext>
    <p:ext uri="{505F2C04-C923-438B-8C0F-E0CD2BADF298}">
      <wppc:fontMiss xmlns:wppc="http://www.wps.cn/officeDocument/PresentationCustomData" xmlns=""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P" lastIdx="1" clrIdx="0">
    <p:extLst>
      <p:ext uri="{19B8F6BF-5375-455C-9EA6-DF929625EA0E}">
        <p15:presenceInfo xmlns:p15="http://schemas.microsoft.com/office/powerpoint/2012/main" userId="PC" providerId="None"/>
      </p:ext>
    </p:extLst>
  </p:cmAuthor>
  <p:cmAuthor id="2" name="Trương Thị Thanh Thùy" initials="TTTT" lastIdx="1" clrIdx="1">
    <p:extLst>
      <p:ext uri="{19B8F6BF-5375-455C-9EA6-DF929625EA0E}">
        <p15:presenceInfo xmlns:p15="http://schemas.microsoft.com/office/powerpoint/2012/main" userId="S::cvchcma2.38@napa.vn::9587817f-e74f-4bb8-854e-48b77ec79f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55439" autoAdjust="0"/>
  </p:normalViewPr>
  <p:slideViewPr>
    <p:cSldViewPr>
      <p:cViewPr varScale="1">
        <p:scale>
          <a:sx n="56" d="100"/>
          <a:sy n="56" d="100"/>
        </p:scale>
        <p:origin x="1604" y="48"/>
      </p:cViewPr>
      <p:guideLst>
        <p:guide orient="horz" pos="18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2022-12-10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382640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16</a:t>
            </a:fld>
            <a:endParaRPr lang="ko-KR" altLang="en-US"/>
          </a:p>
        </p:txBody>
      </p:sp>
    </p:spTree>
    <p:extLst>
      <p:ext uri="{BB962C8B-B14F-4D97-AF65-F5344CB8AC3E}">
        <p14:creationId xmlns:p14="http://schemas.microsoft.com/office/powerpoint/2010/main" val="251459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2833272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69308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288499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353518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7087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229188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149503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Câu</a:t>
            </a:r>
            <a:r>
              <a:rPr lang="en-US" dirty="0"/>
              <a:t> </a:t>
            </a:r>
            <a:r>
              <a:rPr lang="en-US" dirty="0" err="1"/>
              <a:t>hỏi</a:t>
            </a:r>
            <a:r>
              <a:rPr lang="en-US" dirty="0"/>
              <a:t> </a:t>
            </a:r>
            <a:r>
              <a:rPr lang="en-US" dirty="0" err="1"/>
              <a:t>vì</a:t>
            </a:r>
            <a:r>
              <a:rPr lang="en-US" dirty="0"/>
              <a:t> </a:t>
            </a:r>
            <a:r>
              <a:rPr lang="en-US" dirty="0" err="1"/>
              <a:t>sao</a:t>
            </a:r>
            <a:r>
              <a:rPr lang="en-US" dirty="0"/>
              <a:t> </a:t>
            </a:r>
            <a:r>
              <a:rPr lang="en-US" dirty="0" err="1"/>
              <a:t>lại</a:t>
            </a:r>
            <a:r>
              <a:rPr lang="en-US" dirty="0"/>
              <a:t> </a:t>
            </a:r>
            <a:r>
              <a:rPr lang="en-US" dirty="0" err="1"/>
              <a:t>phải</a:t>
            </a:r>
            <a:r>
              <a:rPr lang="en-US" dirty="0"/>
              <a:t> chu </a:t>
            </a:r>
            <a:r>
              <a:rPr lang="en-US" dirty="0" err="1"/>
              <a:t>cấp</a:t>
            </a:r>
            <a:r>
              <a:rPr lang="en-US" dirty="0"/>
              <a:t> </a:t>
            </a:r>
            <a:r>
              <a:rPr lang="en-US" dirty="0" err="1"/>
              <a:t>cho</a:t>
            </a:r>
            <a:r>
              <a:rPr lang="en-US" dirty="0"/>
              <a:t> con </a:t>
            </a:r>
            <a:r>
              <a:rPr lang="en-US" dirty="0" err="1"/>
              <a:t>cái</a:t>
            </a:r>
            <a:r>
              <a:rPr lang="en-US" dirty="0"/>
              <a:t> </a:t>
            </a:r>
            <a:r>
              <a:rPr lang="en-US" dirty="0" err="1"/>
              <a:t>người</a:t>
            </a:r>
            <a:r>
              <a:rPr lang="en-US" dirty="0"/>
              <a:t> </a:t>
            </a:r>
            <a:r>
              <a:rPr lang="en-US" dirty="0" err="1"/>
              <a:t>công</a:t>
            </a:r>
            <a:r>
              <a:rPr lang="en-US" dirty="0"/>
              <a:t> </a:t>
            </a:r>
            <a:r>
              <a:rPr lang="en-US" dirty="0" err="1"/>
              <a:t>nhân</a:t>
            </a:r>
            <a:endParaRPr lang="en-US" dirty="0"/>
          </a:p>
        </p:txBody>
      </p:sp>
      <p:sp>
        <p:nvSpPr>
          <p:cNvPr id="4" name="Slide Number Placeholder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3550622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61" y="1275606"/>
            <a:ext cx="2448545"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5"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7" y="1275606"/>
            <a:ext cx="2448273" cy="2024054"/>
          </a:xfrm>
          <a:prstGeom prst="rect">
            <a:avLst/>
          </a:prstGeom>
          <a:solidFill>
            <a:schemeClr val="bg1">
              <a:lumMod val="95000"/>
            </a:schemeClr>
          </a:solidFill>
          <a:ln w="12700">
            <a:noFill/>
          </a:ln>
        </p:spPr>
        <p:txBody>
          <a:bodyPr anchor="ctr"/>
          <a:lstStyle>
            <a:lvl1pPr marL="0" indent="0" algn="ctr">
              <a:buNone/>
              <a:defRPr sz="90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9" y="1275610"/>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10"/>
            <a:ext cx="2700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10"/>
            <a:ext cx="2736000" cy="1584833"/>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7"/>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30" y="1217153"/>
            <a:ext cx="1945465" cy="3005145"/>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4" name="Rectangle 3"/>
          <p:cNvSpPr/>
          <p:nvPr userDrawn="1"/>
        </p:nvSpPr>
        <p:spPr>
          <a:xfrm>
            <a:off x="546379"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5" name="Rectangle 4"/>
          <p:cNvSpPr/>
          <p:nvPr userDrawn="1"/>
        </p:nvSpPr>
        <p:spPr>
          <a:xfrm>
            <a:off x="546043"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4" name="Picture Placeholder 2"/>
          <p:cNvSpPr>
            <a:spLocks noGrp="1"/>
          </p:cNvSpPr>
          <p:nvPr>
            <p:ph type="pic" idx="15" hasCustomPrompt="1"/>
          </p:nvPr>
        </p:nvSpPr>
        <p:spPr>
          <a:xfrm>
            <a:off x="6656495" y="1171934"/>
            <a:ext cx="1944000" cy="1043608"/>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9" y="2862166"/>
            <a:ext cx="1944000" cy="1224136"/>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ea typeface="+mj-ea"/>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
        <p:nvSpPr>
          <p:cNvPr id="16" name="Rectangle 15"/>
          <p:cNvSpPr/>
          <p:nvPr userDrawn="1"/>
        </p:nvSpPr>
        <p:spPr>
          <a:xfrm>
            <a:off x="6656159"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
        <p:nvSpPr>
          <p:cNvPr id="17" name="Rectangle 16"/>
          <p:cNvSpPr/>
          <p:nvPr userDrawn="1"/>
        </p:nvSpPr>
        <p:spPr>
          <a:xfrm>
            <a:off x="6655823"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latin typeface="UTM Alexander" panose="020406030505060202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42" y="3651874"/>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2" y="419818"/>
            <a:ext cx="442143"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4"/>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12"/>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5760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62581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750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442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6"/>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grpSp>
      <p:sp>
        <p:nvSpPr>
          <p:cNvPr id="7" name="Text Placeholder 9"/>
          <p:cNvSpPr>
            <a:spLocks noGrp="1"/>
          </p:cNvSpPr>
          <p:nvPr>
            <p:ph type="body" sz="quarter" idx="10" hasCustomPrompt="1"/>
          </p:nvPr>
        </p:nvSpPr>
        <p:spPr>
          <a:xfrm>
            <a:off x="2829099" y="3829798"/>
            <a:ext cx="3456384" cy="576063"/>
          </a:xfrm>
          <a:prstGeom prst="rect">
            <a:avLst/>
          </a:prstGeom>
        </p:spPr>
        <p:txBody>
          <a:bodyPr anchor="ctr"/>
          <a:lstStyle>
            <a:lvl1pPr marL="0" indent="0" algn="ctr">
              <a:buNone/>
              <a:defRPr sz="2700" b="1"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1" y="4443958"/>
            <a:ext cx="3456384"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243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1770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02886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4473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85231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9574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83067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333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86683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49755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ln w="5715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ko-KR" altLang="en-US" sz="1350"/>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6"/>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2955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2700" b="1" baseline="0">
                <a:solidFill>
                  <a:schemeClr val="tx1">
                    <a:lumMod val="75000"/>
                    <a:lumOff val="25000"/>
                  </a:schemeClr>
                </a:solidFill>
                <a:latin typeface="+mj-lt"/>
                <a:cs typeface="Arial" panose="020B0604020202020204" pitchFamily="34" charset="0"/>
              </a:defRPr>
            </a:lvl1pPr>
          </a:lstStyle>
          <a:p>
            <a:pPr lvl="0"/>
            <a:r>
              <a:rPr lang="en-US" altLang="ko-KR" sz="27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30" y="3723878"/>
            <a:ext cx="5219924" cy="504056"/>
          </a:xfrm>
          <a:prstGeom prst="rect">
            <a:avLst/>
          </a:prstGeom>
        </p:spPr>
        <p:txBody>
          <a:bodyPr anchor="ctr"/>
          <a:lstStyle>
            <a:lvl1pPr marL="0" indent="0" algn="l">
              <a:lnSpc>
                <a:spcPct val="100000"/>
              </a:lnSpc>
              <a:buNone/>
              <a:defRPr sz="105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1828800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2" name="Block Arc 11"/>
          <p:cNvSpPr/>
          <p:nvPr userDrawn="1"/>
        </p:nvSpPr>
        <p:spPr>
          <a:xfrm>
            <a:off x="2671383"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350" dirty="0">
              <a:solidFill>
                <a:schemeClr val="tx1"/>
              </a:solidFill>
              <a:latin typeface="UTM Alexander" panose="02040603050506020204" pitchFamily="18" charset="0"/>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354008" y="1131593"/>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latin typeface="UTM Alexander" panose="02040603050506020204" pitchFamily="18" charset="0"/>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bg1"/>
                </a:solidFill>
                <a:latin typeface="UTM Alexander" panose="02040603050506020204" pitchFamily="18" charset="0"/>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dirty="0">
                <a:solidFill>
                  <a:schemeClr val="tx1"/>
                </a:solidFill>
                <a:latin typeface="UTM Alexander" panose="0204060305050602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Insert Your Image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270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050" b="0" baseline="0">
                <a:solidFill>
                  <a:schemeClr val="tx1">
                    <a:lumMod val="75000"/>
                    <a:lumOff val="25000"/>
                  </a:schemeClr>
                </a:solidFill>
                <a:latin typeface="UTM Alexander" panose="02040603050506020204" pitchFamily="18" charset="0"/>
                <a:cs typeface="Arial" panose="020B0604020202020204" pitchFamily="34" charset="0"/>
              </a:defRPr>
            </a:lvl1pPr>
          </a:lstStyle>
          <a:p>
            <a:pPr lvl="0"/>
            <a:r>
              <a:rPr lang="en-US" altLang="ko-KR" dirty="0"/>
              <a:t>Insert the title of your subtitle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900" baseline="0">
                <a:solidFill>
                  <a:schemeClr val="tx1">
                    <a:lumMod val="75000"/>
                    <a:lumOff val="25000"/>
                  </a:schemeClr>
                </a:solidFill>
                <a:latin typeface="UTM Alexander" panose="02040603050506020204" pitchFamily="18" charset="0"/>
                <a:cs typeface="Arial" panose="020B0604020202020204" pitchFamily="34" charset="0"/>
              </a:defRPr>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ltLang="ko-KR" dirty="0"/>
              <a:t>Your Picture Here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685783" rtl="0" eaLnBrk="1" latinLnBrk="1" hangingPunct="1">
        <a:spcBef>
          <a:spcPct val="0"/>
        </a:spcBef>
        <a:buNone/>
        <a:defRPr sz="3300" kern="1200">
          <a:solidFill>
            <a:schemeClr val="tx1"/>
          </a:solidFill>
          <a:latin typeface="+mj-lt"/>
          <a:ea typeface="+mj-ea"/>
          <a:cs typeface="+mj-cs"/>
        </a:defRPr>
      </a:lvl1pPr>
    </p:titleStyle>
    <p:bodyStyle>
      <a:lvl1pPr marL="257168" indent="-257168" algn="l" defTabSz="68578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99" indent="-214308" algn="l" defTabSz="685783" rtl="0" eaLnBrk="1" latinLnBrk="1"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28" indent="-171446" algn="l" defTabSz="685783" rtl="0" eaLnBrk="1" latinLnBrk="1"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20"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12"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03"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95"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86"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77" indent="-171446" algn="l" defTabSz="685783" rtl="0" eaLnBrk="1" latinLnBrk="1"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ko-KR"/>
      </a:defPPr>
      <a:lvl1pPr marL="0" algn="l" defTabSz="685783" rtl="0" eaLnBrk="1" latinLnBrk="1" hangingPunct="1">
        <a:defRPr sz="1350" kern="1200">
          <a:solidFill>
            <a:schemeClr val="tx1"/>
          </a:solidFill>
          <a:latin typeface="+mn-lt"/>
          <a:ea typeface="+mn-ea"/>
          <a:cs typeface="+mn-cs"/>
        </a:defRPr>
      </a:lvl1pPr>
      <a:lvl2pPr marL="342892" algn="l" defTabSz="685783" rtl="0" eaLnBrk="1" latinLnBrk="1" hangingPunct="1">
        <a:defRPr sz="1350" kern="1200">
          <a:solidFill>
            <a:schemeClr val="tx1"/>
          </a:solidFill>
          <a:latin typeface="+mn-lt"/>
          <a:ea typeface="+mn-ea"/>
          <a:cs typeface="+mn-cs"/>
        </a:defRPr>
      </a:lvl2pPr>
      <a:lvl3pPr marL="685783" algn="l" defTabSz="685783" rtl="0" eaLnBrk="1" latinLnBrk="1" hangingPunct="1">
        <a:defRPr sz="1350" kern="1200">
          <a:solidFill>
            <a:schemeClr val="tx1"/>
          </a:solidFill>
          <a:latin typeface="+mn-lt"/>
          <a:ea typeface="+mn-ea"/>
          <a:cs typeface="+mn-cs"/>
        </a:defRPr>
      </a:lvl3pPr>
      <a:lvl4pPr marL="1028675" algn="l" defTabSz="685783" rtl="0" eaLnBrk="1" latinLnBrk="1" hangingPunct="1">
        <a:defRPr sz="1350" kern="1200">
          <a:solidFill>
            <a:schemeClr val="tx1"/>
          </a:solidFill>
          <a:latin typeface="+mn-lt"/>
          <a:ea typeface="+mn-ea"/>
          <a:cs typeface="+mn-cs"/>
        </a:defRPr>
      </a:lvl4pPr>
      <a:lvl5pPr marL="1371566" algn="l" defTabSz="685783" rtl="0" eaLnBrk="1" latinLnBrk="1" hangingPunct="1">
        <a:defRPr sz="1350" kern="1200">
          <a:solidFill>
            <a:schemeClr val="tx1"/>
          </a:solidFill>
          <a:latin typeface="+mn-lt"/>
          <a:ea typeface="+mn-ea"/>
          <a:cs typeface="+mn-cs"/>
        </a:defRPr>
      </a:lvl5pPr>
      <a:lvl6pPr marL="1714457" algn="l" defTabSz="685783" rtl="0" eaLnBrk="1" latinLnBrk="1" hangingPunct="1">
        <a:defRPr sz="1350" kern="1200">
          <a:solidFill>
            <a:schemeClr val="tx1"/>
          </a:solidFill>
          <a:latin typeface="+mn-lt"/>
          <a:ea typeface="+mn-ea"/>
          <a:cs typeface="+mn-cs"/>
        </a:defRPr>
      </a:lvl6pPr>
      <a:lvl7pPr marL="2057348" algn="l" defTabSz="685783" rtl="0" eaLnBrk="1" latinLnBrk="1" hangingPunct="1">
        <a:defRPr sz="1350" kern="1200">
          <a:solidFill>
            <a:schemeClr val="tx1"/>
          </a:solidFill>
          <a:latin typeface="+mn-lt"/>
          <a:ea typeface="+mn-ea"/>
          <a:cs typeface="+mn-cs"/>
        </a:defRPr>
      </a:lvl7pPr>
      <a:lvl8pPr marL="2400240" algn="l" defTabSz="685783" rtl="0" eaLnBrk="1" latinLnBrk="1" hangingPunct="1">
        <a:defRPr sz="1350" kern="1200">
          <a:solidFill>
            <a:schemeClr val="tx1"/>
          </a:solidFill>
          <a:latin typeface="+mn-lt"/>
          <a:ea typeface="+mn-ea"/>
          <a:cs typeface="+mn-cs"/>
        </a:defRPr>
      </a:lvl8pPr>
      <a:lvl9pPr marL="2743132" algn="l" defTabSz="685783" rtl="0" eaLnBrk="1" latinLnBrk="1"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12/10/2022</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98137121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697" r:id="rId14"/>
    <p:sldLayoutId id="2147483720" r:id="rId15"/>
    <p:sldLayoutId id="2147483750"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image" Target="../media/image21.jpeg"/><Relationship Id="rId5" Type="http://schemas.openxmlformats.org/officeDocument/2006/relationships/image" Target="../media/image28.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8.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8.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8.xml"/><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8.xml"/><Relationship Id="rId6" Type="http://schemas.openxmlformats.org/officeDocument/2006/relationships/image" Target="../media/image21.jpeg"/><Relationship Id="rId5" Type="http://schemas.openxmlformats.org/officeDocument/2006/relationships/image" Target="../media/image41.jpeg"/><Relationship Id="rId4" Type="http://schemas.openxmlformats.org/officeDocument/2006/relationships/image" Target="../media/image40.jpeg"/></Relationships>
</file>

<file path=ppt/slides/_rels/slide1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8.xml"/><Relationship Id="rId4" Type="http://schemas.openxmlformats.org/officeDocument/2006/relationships/image" Target="../media/image38.jpeg"/></Relationships>
</file>

<file path=ppt/slides/_rels/slide2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8.xml"/><Relationship Id="rId4" Type="http://schemas.openxmlformats.org/officeDocument/2006/relationships/image" Target="../media/image38.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8.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8.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03284" y="2283718"/>
            <a:ext cx="5425830" cy="1884582"/>
          </a:xfrm>
        </p:spPr>
        <p:txBody>
          <a:bodyPr>
            <a:normAutofit fontScale="92500" lnSpcReduction="20000"/>
          </a:bodyPr>
          <a:lstStyle/>
          <a:p>
            <a:pPr algn="ctr">
              <a:lnSpc>
                <a:spcPct val="150000"/>
              </a:lnSpc>
              <a:spcBef>
                <a:spcPts val="0"/>
              </a:spcBef>
            </a:pPr>
            <a:r>
              <a:rPr lang="en-US" altLang="ko-KR" sz="3000" noProof="1">
                <a:latin typeface="UTM Alexander" panose="02040603050506020204" pitchFamily="18" charset="0"/>
                <a:ea typeface="Malgun Gothic" panose="020B0503020000020004" pitchFamily="50" charset="-127"/>
                <a:cs typeface="Times New Roman" panose="02020603050405020304" pitchFamily="18" charset="0"/>
              </a:rPr>
              <a:t>CHƯƠNG 3</a:t>
            </a:r>
          </a:p>
          <a:p>
            <a:pPr algn="ctr">
              <a:lnSpc>
                <a:spcPct val="150000"/>
              </a:lnSpc>
              <a:spcBef>
                <a:spcPts val="0"/>
              </a:spcBef>
            </a:pPr>
            <a:r>
              <a:rPr lang="en-US" altLang="ko-KR" sz="3500" noProof="1">
                <a:latin typeface="UTM Alexander" panose="02040603050506020204" pitchFamily="18" charset="0"/>
                <a:ea typeface="Malgun Gothic" panose="020B0503020000020004" pitchFamily="50" charset="-127"/>
                <a:cs typeface="Times New Roman" panose="02020603050405020304" pitchFamily="18" charset="0"/>
              </a:rPr>
              <a:t>GIÁ TRỊ THẶNG DƯ TRONG NỀN KINH TẾ THỊ TRƯỜNG</a:t>
            </a:r>
            <a:endParaRPr lang="en-US" altLang="ko-KR" sz="3500" dirty="0">
              <a:latin typeface="UTM Alexander" panose="020406030505060202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329C2978-05FB-4684-BB1A-A098F8102ED1}"/>
              </a:ext>
            </a:extLst>
          </p:cNvPr>
          <p:cNvGrpSpPr/>
          <p:nvPr/>
        </p:nvGrpSpPr>
        <p:grpSpPr>
          <a:xfrm>
            <a:off x="2843808" y="2703391"/>
            <a:ext cx="183995" cy="1296145"/>
            <a:chOff x="3424672" y="2643758"/>
            <a:chExt cx="283232" cy="1584176"/>
          </a:xfrm>
        </p:grpSpPr>
        <p:sp>
          <p:nvSpPr>
            <p:cNvPr id="14" name="Rectangle 13">
              <a:extLst>
                <a:ext uri="{FF2B5EF4-FFF2-40B4-BE49-F238E27FC236}">
                  <a16:creationId xmlns:a16="http://schemas.microsoft.com/office/drawing/2014/main" id="{60F710A5-FDA0-4047-9485-B11451579EBF}"/>
                </a:ext>
              </a:extLst>
            </p:cNvPr>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5" name="Rectangle 14">
              <a:extLst>
                <a:ext uri="{FF2B5EF4-FFF2-40B4-BE49-F238E27FC236}">
                  <a16:creationId xmlns:a16="http://schemas.microsoft.com/office/drawing/2014/main" id="{0345DF86-AA08-4F27-A8B7-10813AF1110B}"/>
                </a:ext>
              </a:extLst>
            </p:cNvPr>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 name="Rectangle 15">
              <a:extLst>
                <a:ext uri="{FF2B5EF4-FFF2-40B4-BE49-F238E27FC236}">
                  <a16:creationId xmlns:a16="http://schemas.microsoft.com/office/drawing/2014/main" id="{19B3F050-0C84-4C69-BDEF-A2C7E84A283C}"/>
                </a:ext>
              </a:extLst>
            </p:cNvPr>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7" name="Rectangle 16">
              <a:extLst>
                <a:ext uri="{FF2B5EF4-FFF2-40B4-BE49-F238E27FC236}">
                  <a16:creationId xmlns:a16="http://schemas.microsoft.com/office/drawing/2014/main" id="{1E9CC148-DF62-461E-9CBA-D5D821D388DE}"/>
                </a:ext>
              </a:extLst>
            </p:cNvPr>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Tree>
    <p:extLst>
      <p:ext uri="{BB962C8B-B14F-4D97-AF65-F5344CB8AC3E}">
        <p14:creationId xmlns:p14="http://schemas.microsoft.com/office/powerpoint/2010/main" val="69251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CCEDBA-FF6A-4A49-B185-554AF638F13C}"/>
              </a:ext>
            </a:extLst>
          </p:cNvPr>
          <p:cNvSpPr>
            <a:spLocks noGrp="1"/>
          </p:cNvSpPr>
          <p:nvPr>
            <p:ph type="body" sz="quarter" idx="11"/>
          </p:nvPr>
        </p:nvSpPr>
        <p:spPr>
          <a:xfrm>
            <a:off x="737828" y="2610891"/>
            <a:ext cx="1025860" cy="864096"/>
          </a:xfrm>
        </p:spPr>
        <p:txBody>
          <a:bodyPr>
            <a:normAutofit/>
          </a:bodyPr>
          <a:lstStyle/>
          <a:p>
            <a:r>
              <a:rPr lang="en-US" sz="2800" dirty="0">
                <a:latin typeface="UTM Alexander" panose="02040603050506020204" pitchFamily="18" charset="0"/>
              </a:rPr>
              <a:t>Mua</a:t>
            </a:r>
          </a:p>
        </p:txBody>
      </p:sp>
      <p:pic>
        <p:nvPicPr>
          <p:cNvPr id="6146" name="Picture 2" descr="Hình Ảnh Bắt Tay Đẹp, Ý Nghĩa: thân đối tác, thân thiết, người già">
            <a:extLst>
              <a:ext uri="{FF2B5EF4-FFF2-40B4-BE49-F238E27FC236}">
                <a16:creationId xmlns:a16="http://schemas.microsoft.com/office/drawing/2014/main" id="{B050E0C8-467D-4D8F-8864-4627B0036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19883"/>
            <a:ext cx="2152650" cy="212407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15BB86F5-BE11-4FDF-A921-C458BC80A0E6}"/>
              </a:ext>
            </a:extLst>
          </p:cNvPr>
          <p:cNvSpPr/>
          <p:nvPr/>
        </p:nvSpPr>
        <p:spPr>
          <a:xfrm>
            <a:off x="3779912" y="3381920"/>
            <a:ext cx="792088" cy="48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0714526-80B5-4DF3-8042-688480D01D92}"/>
              </a:ext>
            </a:extLst>
          </p:cNvPr>
          <p:cNvSpPr/>
          <p:nvPr/>
        </p:nvSpPr>
        <p:spPr>
          <a:xfrm rot="10800000">
            <a:off x="971600" y="3381920"/>
            <a:ext cx="792088" cy="48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78C7B9E3-B421-4E1F-B46F-B2430BDBC576}"/>
              </a:ext>
            </a:extLst>
          </p:cNvPr>
          <p:cNvSpPr txBox="1">
            <a:spLocks/>
          </p:cNvSpPr>
          <p:nvPr/>
        </p:nvSpPr>
        <p:spPr>
          <a:xfrm>
            <a:off x="3682566" y="2610891"/>
            <a:ext cx="1025860" cy="86409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err="1">
                <a:latin typeface="UTM Alexander" panose="02040603050506020204" pitchFamily="18" charset="0"/>
              </a:rPr>
              <a:t>Bán</a:t>
            </a:r>
            <a:endParaRPr lang="en-US" sz="2800" dirty="0">
              <a:latin typeface="UTM Alexander" panose="02040603050506020204" pitchFamily="18" charset="0"/>
            </a:endParaRPr>
          </a:p>
        </p:txBody>
      </p:sp>
      <p:pic>
        <p:nvPicPr>
          <p:cNvPr id="6148" name="Picture 4" descr="Hình ảnh Ngày Trên Cả Nước Yêu đau Tay Cọ Vẽ Minh Họa Cho Phim Hoạt Hình  Mặt Nam đau Nhức Răng, Đau Khổ, Người đàn ông Mặc áo Xanh, Khuôn Mặt">
            <a:extLst>
              <a:ext uri="{FF2B5EF4-FFF2-40B4-BE49-F238E27FC236}">
                <a16:creationId xmlns:a16="http://schemas.microsoft.com/office/drawing/2014/main" id="{D63713DB-1AB7-4AA2-B59C-45C122A393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8426" y="1932378"/>
            <a:ext cx="1768275" cy="16925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A05B2B9E-EFAB-4963-BB70-F201CC68D6B7}"/>
              </a:ext>
            </a:extLst>
          </p:cNvPr>
          <p:cNvSpPr/>
          <p:nvPr/>
        </p:nvSpPr>
        <p:spPr>
          <a:xfrm>
            <a:off x="683568" y="411510"/>
            <a:ext cx="5544616" cy="14904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err="1">
                <a:solidFill>
                  <a:srgbClr val="FF0000"/>
                </a:solidFill>
                <a:latin typeface="UTM Alexander" panose="02040603050506020204" pitchFamily="18" charset="0"/>
              </a:rPr>
              <a:t>Tư</a:t>
            </a:r>
            <a:r>
              <a:rPr lang="en-US" sz="3600" dirty="0">
                <a:solidFill>
                  <a:srgbClr val="FF0000"/>
                </a:solidFill>
                <a:latin typeface="UTM Alexander" panose="02040603050506020204" pitchFamily="18" charset="0"/>
              </a:rPr>
              <a:t> </a:t>
            </a:r>
            <a:r>
              <a:rPr lang="en-US" sz="3600" dirty="0" err="1">
                <a:solidFill>
                  <a:srgbClr val="FF0000"/>
                </a:solidFill>
                <a:latin typeface="UTM Alexander" panose="02040603050506020204" pitchFamily="18" charset="0"/>
              </a:rPr>
              <a:t>bản</a:t>
            </a:r>
            <a:r>
              <a:rPr lang="en-US" sz="3600" dirty="0">
                <a:solidFill>
                  <a:srgbClr val="FF0000"/>
                </a:solidFill>
                <a:latin typeface="UTM Alexander" panose="02040603050506020204" pitchFamily="18" charset="0"/>
              </a:rPr>
              <a:t> </a:t>
            </a:r>
            <a:r>
              <a:rPr lang="en-US" sz="3600" dirty="0" err="1">
                <a:solidFill>
                  <a:srgbClr val="FF0000"/>
                </a:solidFill>
                <a:latin typeface="UTM Alexander" panose="02040603050506020204" pitchFamily="18" charset="0"/>
              </a:rPr>
              <a:t>không</a:t>
            </a:r>
            <a:r>
              <a:rPr lang="en-US" sz="3600" dirty="0">
                <a:solidFill>
                  <a:srgbClr val="FF0000"/>
                </a:solidFill>
                <a:latin typeface="UTM Alexander" panose="02040603050506020204" pitchFamily="18" charset="0"/>
              </a:rPr>
              <a:t> </a:t>
            </a:r>
            <a:r>
              <a:rPr lang="en-US" sz="3600" dirty="0" err="1">
                <a:solidFill>
                  <a:srgbClr val="FF0000"/>
                </a:solidFill>
                <a:latin typeface="UTM Alexander" panose="02040603050506020204" pitchFamily="18" charset="0"/>
              </a:rPr>
              <a:t>sinh</a:t>
            </a:r>
            <a:r>
              <a:rPr lang="en-US" sz="3600" dirty="0">
                <a:solidFill>
                  <a:srgbClr val="FF0000"/>
                </a:solidFill>
                <a:latin typeface="UTM Alexander" panose="02040603050506020204" pitchFamily="18" charset="0"/>
              </a:rPr>
              <a:t> ra </a:t>
            </a:r>
          </a:p>
          <a:p>
            <a:pPr algn="ctr"/>
            <a:r>
              <a:rPr lang="en-US" sz="3600" dirty="0" err="1">
                <a:solidFill>
                  <a:srgbClr val="FF0000"/>
                </a:solidFill>
                <a:latin typeface="UTM Alexander" panose="02040603050506020204" pitchFamily="18" charset="0"/>
              </a:rPr>
              <a:t>trong</a:t>
            </a:r>
            <a:r>
              <a:rPr lang="en-US" sz="3600" dirty="0">
                <a:solidFill>
                  <a:srgbClr val="FF0000"/>
                </a:solidFill>
                <a:latin typeface="UTM Alexander" panose="02040603050506020204" pitchFamily="18" charset="0"/>
              </a:rPr>
              <a:t> </a:t>
            </a:r>
            <a:r>
              <a:rPr lang="en-US" sz="3600" dirty="0" err="1">
                <a:solidFill>
                  <a:srgbClr val="FF0000"/>
                </a:solidFill>
                <a:latin typeface="UTM Alexander" panose="02040603050506020204" pitchFamily="18" charset="0"/>
              </a:rPr>
              <a:t>lưu</a:t>
            </a:r>
            <a:r>
              <a:rPr lang="en-US" sz="3600" dirty="0">
                <a:solidFill>
                  <a:srgbClr val="FF0000"/>
                </a:solidFill>
                <a:latin typeface="UTM Alexander" panose="02040603050506020204" pitchFamily="18" charset="0"/>
              </a:rPr>
              <a:t> </a:t>
            </a:r>
            <a:r>
              <a:rPr lang="en-US" sz="3600" dirty="0" err="1">
                <a:solidFill>
                  <a:srgbClr val="FF0000"/>
                </a:solidFill>
                <a:latin typeface="UTM Alexander" panose="02040603050506020204" pitchFamily="18" charset="0"/>
              </a:rPr>
              <a:t>thông</a:t>
            </a:r>
            <a:endParaRPr lang="en-US" sz="3600" dirty="0">
              <a:solidFill>
                <a:srgbClr val="FF0000"/>
              </a:solidFill>
              <a:latin typeface="UTM Alexander" panose="02040603050506020204" pitchFamily="18" charset="0"/>
            </a:endParaRPr>
          </a:p>
        </p:txBody>
      </p:sp>
    </p:spTree>
    <p:extLst>
      <p:ext uri="{BB962C8B-B14F-4D97-AF65-F5344CB8AC3E}">
        <p14:creationId xmlns:p14="http://schemas.microsoft.com/office/powerpoint/2010/main" val="243669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00+ hình ảnh hoạt hình đang suy nghĩ - hinhanhsieudep.net">
            <a:extLst>
              <a:ext uri="{FF2B5EF4-FFF2-40B4-BE49-F238E27FC236}">
                <a16:creationId xmlns:a16="http://schemas.microsoft.com/office/drawing/2014/main" id="{EC37849F-F5D8-4992-B7BF-D5564542E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1" y="287689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78CB7314-A0DA-47D7-ADB7-1207CA36BE88}"/>
              </a:ext>
            </a:extLst>
          </p:cNvPr>
          <p:cNvSpPr/>
          <p:nvPr/>
        </p:nvSpPr>
        <p:spPr>
          <a:xfrm>
            <a:off x="1918673" y="3477873"/>
            <a:ext cx="4104456" cy="10332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err="1">
                <a:solidFill>
                  <a:srgbClr val="FF0000"/>
                </a:solidFill>
                <a:latin typeface="UTM Alexander" panose="02040603050506020204" pitchFamily="18" charset="0"/>
              </a:rPr>
              <a:t>Vậy</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ngoài</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lưu</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thông</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có</a:t>
            </a:r>
            <a:r>
              <a:rPr lang="en-US" sz="3000" dirty="0">
                <a:solidFill>
                  <a:srgbClr val="FF0000"/>
                </a:solidFill>
                <a:latin typeface="UTM Alexander" panose="02040603050506020204" pitchFamily="18" charset="0"/>
              </a:rPr>
              <a:t> </a:t>
            </a:r>
          </a:p>
          <a:p>
            <a:pPr algn="ctr"/>
            <a:r>
              <a:rPr lang="en-US" sz="3000" dirty="0" err="1">
                <a:solidFill>
                  <a:srgbClr val="FF0000"/>
                </a:solidFill>
                <a:latin typeface="UTM Alexander" panose="02040603050506020204" pitchFamily="18" charset="0"/>
              </a:rPr>
              <a:t>tạo</a:t>
            </a:r>
            <a:r>
              <a:rPr lang="en-US" sz="3000" dirty="0">
                <a:solidFill>
                  <a:srgbClr val="FF0000"/>
                </a:solidFill>
                <a:latin typeface="UTM Alexander" panose="02040603050506020204" pitchFamily="18" charset="0"/>
              </a:rPr>
              <a:t> ra </a:t>
            </a:r>
            <a:r>
              <a:rPr lang="en-US" sz="3000" dirty="0" err="1">
                <a:solidFill>
                  <a:srgbClr val="FF0000"/>
                </a:solidFill>
                <a:latin typeface="UTM Alexander" panose="02040603050506020204" pitchFamily="18" charset="0"/>
              </a:rPr>
              <a:t>giá</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trị</a:t>
            </a:r>
            <a:r>
              <a:rPr lang="en-US" sz="3000" dirty="0">
                <a:solidFill>
                  <a:srgbClr val="FF0000"/>
                </a:solidFill>
                <a:latin typeface="UTM Alexander" panose="02040603050506020204" pitchFamily="18" charset="0"/>
              </a:rPr>
              <a:t> </a:t>
            </a:r>
            <a:r>
              <a:rPr lang="en-US" sz="3000" dirty="0" err="1">
                <a:solidFill>
                  <a:srgbClr val="FF0000"/>
                </a:solidFill>
                <a:latin typeface="UTM Alexander" panose="02040603050506020204" pitchFamily="18" charset="0"/>
              </a:rPr>
              <a:t>không</a:t>
            </a:r>
            <a:r>
              <a:rPr lang="en-US" sz="3000" dirty="0">
                <a:solidFill>
                  <a:srgbClr val="FF0000"/>
                </a:solidFill>
                <a:latin typeface="UTM Alexander" panose="02040603050506020204" pitchFamily="18" charset="0"/>
              </a:rPr>
              <a:t>?</a:t>
            </a:r>
          </a:p>
        </p:txBody>
      </p:sp>
      <p:pic>
        <p:nvPicPr>
          <p:cNvPr id="8196" name="Picture 4" descr="Hình ảnh Lợn Tiết Kiệm Trong Phim Hoạt Hình Heo , Heo Con Clipart Ngân  Hàng, Hoạt Hình, Màu Vàng Vector và PNG với nền trong suốt để tải xuống  miễn phí">
            <a:extLst>
              <a:ext uri="{FF2B5EF4-FFF2-40B4-BE49-F238E27FC236}">
                <a16:creationId xmlns:a16="http://schemas.microsoft.com/office/drawing/2014/main" id="{95FF33A0-4DEA-4617-9239-C792469B22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224" y="2876897"/>
            <a:ext cx="2235216" cy="22352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58F89D3B-4618-43A6-8253-46C3120B6BBA}"/>
              </a:ext>
            </a:extLst>
          </p:cNvPr>
          <p:cNvSpPr/>
          <p:nvPr/>
        </p:nvSpPr>
        <p:spPr>
          <a:xfrm>
            <a:off x="546778" y="1203598"/>
            <a:ext cx="3168352"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err="1">
                <a:solidFill>
                  <a:srgbClr val="C00000"/>
                </a:solidFill>
                <a:latin typeface="UTM Alexander" panose="02040603050506020204" pitchFamily="18" charset="0"/>
              </a:rPr>
              <a:t>Tư</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bản</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không</a:t>
            </a:r>
            <a:endParaRPr lang="en-US" sz="3000" dirty="0">
              <a:solidFill>
                <a:srgbClr val="C00000"/>
              </a:solidFill>
              <a:latin typeface="UTM Alexander" panose="02040603050506020204" pitchFamily="18" charset="0"/>
            </a:endParaRPr>
          </a:p>
          <a:p>
            <a:pPr algn="ct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sinh</a:t>
            </a:r>
            <a:r>
              <a:rPr lang="en-US" sz="3000" dirty="0">
                <a:solidFill>
                  <a:srgbClr val="C00000"/>
                </a:solidFill>
                <a:latin typeface="UTM Alexander" panose="02040603050506020204" pitchFamily="18" charset="0"/>
              </a:rPr>
              <a:t> ra </a:t>
            </a:r>
            <a:r>
              <a:rPr lang="en-US" sz="3000" dirty="0" err="1">
                <a:solidFill>
                  <a:srgbClr val="C00000"/>
                </a:solidFill>
                <a:latin typeface="UTM Alexander" panose="02040603050506020204" pitchFamily="18" charset="0"/>
              </a:rPr>
              <a:t>trong</a:t>
            </a:r>
            <a:r>
              <a:rPr lang="en-US" sz="3000" dirty="0">
                <a:solidFill>
                  <a:srgbClr val="C00000"/>
                </a:solidFill>
                <a:latin typeface="UTM Alexander" panose="02040603050506020204" pitchFamily="18" charset="0"/>
              </a:rPr>
              <a:t> </a:t>
            </a:r>
          </a:p>
          <a:p>
            <a:pPr algn="ctr"/>
            <a:r>
              <a:rPr lang="en-US" sz="3000" dirty="0" err="1">
                <a:solidFill>
                  <a:srgbClr val="C00000"/>
                </a:solidFill>
                <a:latin typeface="UTM Alexander" panose="02040603050506020204" pitchFamily="18" charset="0"/>
              </a:rPr>
              <a:t>lưu</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thông</a:t>
            </a:r>
            <a:endParaRPr lang="en-US" sz="3000" dirty="0">
              <a:solidFill>
                <a:srgbClr val="C00000"/>
              </a:solidFill>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E8EB1F69-167F-4339-9215-33F4A56792FB}"/>
              </a:ext>
            </a:extLst>
          </p:cNvPr>
          <p:cNvSpPr/>
          <p:nvPr/>
        </p:nvSpPr>
        <p:spPr>
          <a:xfrm>
            <a:off x="4355976" y="1203598"/>
            <a:ext cx="3024336"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err="1">
                <a:solidFill>
                  <a:srgbClr val="C00000"/>
                </a:solidFill>
                <a:latin typeface="UTM Alexander" panose="02040603050506020204" pitchFamily="18" charset="0"/>
              </a:rPr>
              <a:t>Tư</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bản</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không</a:t>
            </a:r>
            <a:r>
              <a:rPr lang="en-US" sz="3000" dirty="0">
                <a:solidFill>
                  <a:srgbClr val="C00000"/>
                </a:solidFill>
                <a:latin typeface="UTM Alexander" panose="02040603050506020204" pitchFamily="18" charset="0"/>
              </a:rPr>
              <a:t> </a:t>
            </a:r>
          </a:p>
          <a:p>
            <a:pPr algn="ctr"/>
            <a:r>
              <a:rPr lang="en-US" sz="3000" dirty="0" err="1">
                <a:solidFill>
                  <a:srgbClr val="C00000"/>
                </a:solidFill>
                <a:latin typeface="UTM Alexander" panose="02040603050506020204" pitchFamily="18" charset="0"/>
              </a:rPr>
              <a:t>thể</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sinh</a:t>
            </a:r>
            <a:r>
              <a:rPr lang="en-US" sz="3000" dirty="0">
                <a:solidFill>
                  <a:srgbClr val="C00000"/>
                </a:solidFill>
                <a:latin typeface="UTM Alexander" panose="02040603050506020204" pitchFamily="18" charset="0"/>
              </a:rPr>
              <a:t> ra </a:t>
            </a:r>
          </a:p>
          <a:p>
            <a:pPr algn="ctr"/>
            <a:r>
              <a:rPr lang="en-US" sz="3000" dirty="0" err="1">
                <a:solidFill>
                  <a:srgbClr val="C00000"/>
                </a:solidFill>
                <a:latin typeface="UTM Alexander" panose="02040603050506020204" pitchFamily="18" charset="0"/>
              </a:rPr>
              <a:t>ngoài</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lưu</a:t>
            </a:r>
            <a:r>
              <a:rPr lang="en-US" sz="3000" dirty="0">
                <a:solidFill>
                  <a:srgbClr val="C00000"/>
                </a:solidFill>
                <a:latin typeface="UTM Alexander" panose="02040603050506020204" pitchFamily="18" charset="0"/>
              </a:rPr>
              <a:t> </a:t>
            </a:r>
            <a:r>
              <a:rPr lang="en-US" sz="3000" dirty="0" err="1">
                <a:solidFill>
                  <a:srgbClr val="C00000"/>
                </a:solidFill>
                <a:latin typeface="UTM Alexander" panose="02040603050506020204" pitchFamily="18" charset="0"/>
              </a:rPr>
              <a:t>thông</a:t>
            </a:r>
            <a:endParaRPr lang="en-US" sz="3000" dirty="0">
              <a:solidFill>
                <a:srgbClr val="C00000"/>
              </a:solidFill>
              <a:latin typeface="UTM Alexander" panose="02040603050506020204" pitchFamily="18" charset="0"/>
            </a:endParaRPr>
          </a:p>
        </p:txBody>
      </p:sp>
      <p:sp>
        <p:nvSpPr>
          <p:cNvPr id="9" name="Text Placeholder 2">
            <a:extLst>
              <a:ext uri="{FF2B5EF4-FFF2-40B4-BE49-F238E27FC236}">
                <a16:creationId xmlns:a16="http://schemas.microsoft.com/office/drawing/2014/main" id="{889FA495-2B10-4E25-8EBC-3E033EA6F001}"/>
              </a:ext>
            </a:extLst>
          </p:cNvPr>
          <p:cNvSpPr txBox="1">
            <a:spLocks/>
          </p:cNvSpPr>
          <p:nvPr/>
        </p:nvSpPr>
        <p:spPr>
          <a:xfrm>
            <a:off x="812516" y="145521"/>
            <a:ext cx="7431892" cy="86409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latin typeface="UTM Alexander" panose="02040603050506020204" pitchFamily="18" charset="0"/>
              </a:rPr>
              <a:t>MÂU THUẪN CÔNG THỨC CHUNG CỦA TƯ BẢN</a:t>
            </a:r>
          </a:p>
        </p:txBody>
      </p:sp>
    </p:spTree>
    <p:extLst>
      <p:ext uri="{BB962C8B-B14F-4D97-AF65-F5344CB8AC3E}">
        <p14:creationId xmlns:p14="http://schemas.microsoft.com/office/powerpoint/2010/main" val="8986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6"/>
                                        </p:tgtEl>
                                        <p:attrNameLst>
                                          <p:attrName>style.visibility</p:attrName>
                                        </p:attrNameLst>
                                      </p:cBhvr>
                                      <p:to>
                                        <p:strVal val="visible"/>
                                      </p:to>
                                    </p:set>
                                    <p:animEffect transition="in" filter="fade">
                                      <p:cBhvr>
                                        <p:cTn id="15" dur="500"/>
                                        <p:tgtEl>
                                          <p:spTgt spid="819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Tiểu sử Các Mác | C. Mác; Ph. Ăngghen; V. I. Lênin; Hồ Chí Minh">
            <a:extLst>
              <a:ext uri="{FF2B5EF4-FFF2-40B4-BE49-F238E27FC236}">
                <a16:creationId xmlns:a16="http://schemas.microsoft.com/office/drawing/2014/main" id="{EA749C3E-7B24-4A8F-BFCD-D2AF11A6C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52865"/>
            <a:ext cx="1936502" cy="2618229"/>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with Corners Rounded 5">
            <a:extLst>
              <a:ext uri="{FF2B5EF4-FFF2-40B4-BE49-F238E27FC236}">
                <a16:creationId xmlns:a16="http://schemas.microsoft.com/office/drawing/2014/main" id="{F11A4DF6-230D-477D-B9A5-D1214B59232C}"/>
              </a:ext>
            </a:extLst>
          </p:cNvPr>
          <p:cNvSpPr/>
          <p:nvPr/>
        </p:nvSpPr>
        <p:spPr>
          <a:xfrm>
            <a:off x="99790" y="339502"/>
            <a:ext cx="2448272" cy="1764776"/>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dirty="0">
                <a:latin typeface="UTM Alexander" panose="02040603050506020204" pitchFamily="18" charset="0"/>
              </a:rPr>
              <a:t>Tư</a:t>
            </a:r>
            <a:r>
              <a:rPr lang="en-US" sz="2000" dirty="0">
                <a:latin typeface="UTM Alexander" panose="02040603050506020204" pitchFamily="18" charset="0"/>
              </a:rPr>
              <a:t> </a:t>
            </a:r>
            <a:r>
              <a:rPr lang="en-US" sz="2000" dirty="0" err="1">
                <a:latin typeface="UTM Alexander" panose="02040603050506020204" pitchFamily="18" charset="0"/>
              </a:rPr>
              <a:t>bản</a:t>
            </a:r>
            <a:r>
              <a:rPr lang="en-US" sz="2000" dirty="0">
                <a:latin typeface="UTM Alexander" panose="02040603050506020204" pitchFamily="18" charset="0"/>
              </a:rPr>
              <a:t> </a:t>
            </a:r>
            <a:r>
              <a:rPr lang="en-US" sz="2000" dirty="0" err="1">
                <a:latin typeface="UTM Alexander" panose="02040603050506020204" pitchFamily="18" charset="0"/>
              </a:rPr>
              <a:t>không</a:t>
            </a:r>
            <a:r>
              <a:rPr lang="en-US" sz="2000" dirty="0">
                <a:latin typeface="UTM Alexander" panose="02040603050506020204" pitchFamily="18" charset="0"/>
              </a:rPr>
              <a:t> </a:t>
            </a:r>
            <a:r>
              <a:rPr lang="en-US" sz="2000" dirty="0" err="1">
                <a:latin typeface="UTM Alexander" panose="02040603050506020204" pitchFamily="18" charset="0"/>
              </a:rPr>
              <a:t>sinh</a:t>
            </a:r>
            <a:endParaRPr lang="en-US" sz="2000" dirty="0">
              <a:latin typeface="UTM Alexander" panose="02040603050506020204" pitchFamily="18" charset="0"/>
            </a:endParaRPr>
          </a:p>
          <a:p>
            <a:pPr algn="ctr"/>
            <a:r>
              <a:rPr lang="en-US" sz="2000" dirty="0">
                <a:latin typeface="UTM Alexander" panose="02040603050506020204" pitchFamily="18" charset="0"/>
              </a:rPr>
              <a:t>ra </a:t>
            </a:r>
            <a:r>
              <a:rPr lang="en-US" sz="2000" dirty="0" err="1">
                <a:latin typeface="UTM Alexander" panose="02040603050506020204" pitchFamily="18" charset="0"/>
              </a:rPr>
              <a:t>trong</a:t>
            </a:r>
            <a:r>
              <a:rPr lang="en-US" sz="2000" dirty="0">
                <a:latin typeface="UTM Alexander" panose="02040603050506020204" pitchFamily="18" charset="0"/>
              </a:rPr>
              <a:t> </a:t>
            </a:r>
            <a:r>
              <a:rPr lang="en-US" sz="2000" dirty="0" err="1">
                <a:latin typeface="UTM Alexander" panose="02040603050506020204" pitchFamily="18" charset="0"/>
              </a:rPr>
              <a:t>lưu</a:t>
            </a:r>
            <a:r>
              <a:rPr lang="en-US" sz="2000" dirty="0">
                <a:latin typeface="UTM Alexander" panose="02040603050506020204" pitchFamily="18" charset="0"/>
              </a:rPr>
              <a:t> </a:t>
            </a:r>
            <a:r>
              <a:rPr lang="en-US" sz="2000" dirty="0" err="1">
                <a:latin typeface="UTM Alexander" panose="02040603050506020204" pitchFamily="18" charset="0"/>
              </a:rPr>
              <a:t>thông</a:t>
            </a:r>
            <a:r>
              <a:rPr lang="en-US" sz="2000" dirty="0">
                <a:latin typeface="UTM Alexander" panose="02040603050506020204" pitchFamily="18" charset="0"/>
              </a:rPr>
              <a:t>,</a:t>
            </a:r>
          </a:p>
          <a:p>
            <a:pPr algn="ctr"/>
            <a:r>
              <a:rPr lang="en-US" sz="2000" dirty="0" err="1">
                <a:latin typeface="UTM Alexander" panose="02040603050506020204" pitchFamily="18" charset="0"/>
              </a:rPr>
              <a:t>cũng</a:t>
            </a:r>
            <a:r>
              <a:rPr lang="en-US" sz="2000" dirty="0">
                <a:latin typeface="UTM Alexander" panose="02040603050506020204" pitchFamily="18" charset="0"/>
              </a:rPr>
              <a:t> </a:t>
            </a:r>
            <a:r>
              <a:rPr lang="en-US" sz="2000" dirty="0" err="1">
                <a:latin typeface="UTM Alexander" panose="02040603050506020204" pitchFamily="18" charset="0"/>
              </a:rPr>
              <a:t>không</a:t>
            </a:r>
            <a:r>
              <a:rPr lang="en-US" sz="2000" dirty="0">
                <a:latin typeface="UTM Alexander" panose="02040603050506020204" pitchFamily="18" charset="0"/>
              </a:rPr>
              <a:t> </a:t>
            </a:r>
            <a:r>
              <a:rPr lang="en-US" sz="2000" dirty="0" err="1">
                <a:latin typeface="UTM Alexander" panose="02040603050506020204" pitchFamily="18" charset="0"/>
              </a:rPr>
              <a:t>sinh</a:t>
            </a:r>
            <a:endParaRPr lang="en-US" sz="2000" dirty="0">
              <a:latin typeface="UTM Alexander" panose="02040603050506020204" pitchFamily="18" charset="0"/>
            </a:endParaRPr>
          </a:p>
          <a:p>
            <a:pPr algn="ctr"/>
            <a:r>
              <a:rPr lang="en-US" sz="2000" dirty="0">
                <a:latin typeface="UTM Alexander" panose="02040603050506020204" pitchFamily="18" charset="0"/>
              </a:rPr>
              <a:t>ra </a:t>
            </a:r>
            <a:r>
              <a:rPr lang="en-US" sz="2000" dirty="0" err="1">
                <a:latin typeface="UTM Alexander" panose="02040603050506020204" pitchFamily="18" charset="0"/>
              </a:rPr>
              <a:t>ngoài</a:t>
            </a:r>
            <a:r>
              <a:rPr lang="en-US" sz="2000" dirty="0">
                <a:latin typeface="UTM Alexander" panose="02040603050506020204" pitchFamily="18" charset="0"/>
              </a:rPr>
              <a:t> </a:t>
            </a:r>
            <a:r>
              <a:rPr lang="en-US" sz="2000" dirty="0" err="1">
                <a:latin typeface="UTM Alexander" panose="02040603050506020204" pitchFamily="18" charset="0"/>
              </a:rPr>
              <a:t>lưu</a:t>
            </a:r>
            <a:r>
              <a:rPr lang="en-US" sz="2000" dirty="0">
                <a:latin typeface="UTM Alexander" panose="02040603050506020204" pitchFamily="18" charset="0"/>
              </a:rPr>
              <a:t> </a:t>
            </a:r>
            <a:r>
              <a:rPr lang="en-US" sz="2000" dirty="0" err="1">
                <a:latin typeface="UTM Alexander" panose="02040603050506020204" pitchFamily="18" charset="0"/>
              </a:rPr>
              <a:t>thông</a:t>
            </a:r>
            <a:endParaRPr lang="en-US" sz="2000" dirty="0">
              <a:latin typeface="UTM Alexander" panose="02040603050506020204" pitchFamily="18" charset="0"/>
            </a:endParaRPr>
          </a:p>
        </p:txBody>
      </p:sp>
      <p:pic>
        <p:nvPicPr>
          <p:cNvPr id="9218" name="Picture 2" descr="Hình ảnh Vẽ Tay Giỏ Hàng Xe đẩy Phim Hoạt Hình Bia Và đồ Uống Giỏ Hàng Minh  Họa, Giỏ Hàng, Vẽ Tay Giỏ Hàng, Phim Hoạt Hình Xe đẩy miễn phí">
            <a:extLst>
              <a:ext uri="{FF2B5EF4-FFF2-40B4-BE49-F238E27FC236}">
                <a16:creationId xmlns:a16="http://schemas.microsoft.com/office/drawing/2014/main" id="{931AA8FF-BB20-498B-B4E0-AE66C487FA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9738" y="168846"/>
            <a:ext cx="1117786" cy="1117786"/>
          </a:xfrm>
          <a:prstGeom prst="rect">
            <a:avLst/>
          </a:prstGeom>
          <a:noFill/>
        </p:spPr>
      </p:pic>
      <p:sp>
        <p:nvSpPr>
          <p:cNvPr id="9" name="Text Placeholder 1">
            <a:extLst>
              <a:ext uri="{FF2B5EF4-FFF2-40B4-BE49-F238E27FC236}">
                <a16:creationId xmlns:a16="http://schemas.microsoft.com/office/drawing/2014/main" id="{679089A9-1DF5-4AF5-964B-B20CE0D437B2}"/>
              </a:ext>
            </a:extLst>
          </p:cNvPr>
          <p:cNvSpPr txBox="1">
            <a:spLocks/>
          </p:cNvSpPr>
          <p:nvPr/>
        </p:nvSpPr>
        <p:spPr>
          <a:xfrm>
            <a:off x="2816827" y="998600"/>
            <a:ext cx="309634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500" dirty="0">
                <a:solidFill>
                  <a:srgbClr val="FF0000"/>
                </a:solidFill>
                <a:latin typeface="UTM Alexander" panose="02040603050506020204" pitchFamily="18" charset="0"/>
              </a:rPr>
              <a:t>T  -  H  -  T ’</a:t>
            </a:r>
          </a:p>
        </p:txBody>
      </p:sp>
      <p:pic>
        <p:nvPicPr>
          <p:cNvPr id="9224" name="Picture 8" descr="Hình ảnh tiền bạc có làm cho cuộc sống thay đổi không? - Tin tức hằng ngày">
            <a:extLst>
              <a:ext uri="{FF2B5EF4-FFF2-40B4-BE49-F238E27FC236}">
                <a16:creationId xmlns:a16="http://schemas.microsoft.com/office/drawing/2014/main" id="{C9B192C8-3268-4F43-B051-C535E9FE2C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97483" y="327844"/>
            <a:ext cx="480087" cy="7730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5.451 tấm ảnh về túi đựng tiền vàng, thư viện ảnh chất lượng cao tuyệt đẹp  - Mua bán hình ảnh shutterstock giá rẻ chỉ từ 3.000 đ trong 2 phút">
            <a:extLst>
              <a:ext uri="{FF2B5EF4-FFF2-40B4-BE49-F238E27FC236}">
                <a16:creationId xmlns:a16="http://schemas.microsoft.com/office/drawing/2014/main" id="{3CE3A426-E42D-45E5-819E-C1BFDF7D2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5816" y="434779"/>
            <a:ext cx="1597986" cy="1436165"/>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2">
            <a:extLst>
              <a:ext uri="{FF2B5EF4-FFF2-40B4-BE49-F238E27FC236}">
                <a16:creationId xmlns:a16="http://schemas.microsoft.com/office/drawing/2014/main" id="{9260B3DD-E8BE-4BF3-BE27-5F156165A4A7}"/>
              </a:ext>
            </a:extLst>
          </p:cNvPr>
          <p:cNvSpPr txBox="1">
            <a:spLocks/>
          </p:cNvSpPr>
          <p:nvPr/>
        </p:nvSpPr>
        <p:spPr>
          <a:xfrm>
            <a:off x="4722887" y="3941322"/>
            <a:ext cx="1505295" cy="864096"/>
          </a:xfrm>
          <a:prstGeom prst="rect">
            <a:avLst/>
          </a:prstGeom>
        </p:spPr>
        <p:txBody>
          <a:bodyPr vert="horz" lIns="91440" tIns="45720" rIns="91440" bIns="45720" rtlCol="0" anchor="ctr">
            <a:normAutofit fontScale="77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err="1">
                <a:latin typeface="UTM Alexander" panose="02040603050506020204" pitchFamily="18" charset="0"/>
              </a:rPr>
              <a:t>Kết</a:t>
            </a:r>
            <a:r>
              <a:rPr lang="en-US" sz="2800" dirty="0">
                <a:latin typeface="UTM Alexander" panose="02040603050506020204" pitchFamily="18" charset="0"/>
              </a:rPr>
              <a:t> </a:t>
            </a:r>
            <a:r>
              <a:rPr lang="en-US" sz="2800" dirty="0" err="1">
                <a:latin typeface="UTM Alexander" panose="02040603050506020204" pitchFamily="18" charset="0"/>
              </a:rPr>
              <a:t>quả</a:t>
            </a:r>
            <a:endParaRPr lang="en-US" sz="2800" dirty="0">
              <a:latin typeface="UTM Alexander" panose="02040603050506020204" pitchFamily="18" charset="0"/>
            </a:endParaRPr>
          </a:p>
          <a:p>
            <a:r>
              <a:rPr lang="en-US" sz="2800" dirty="0">
                <a:latin typeface="UTM Alexander" panose="02040603050506020204" pitchFamily="18" charset="0"/>
              </a:rPr>
              <a:t>(</a:t>
            </a:r>
            <a:r>
              <a:rPr lang="en-US" sz="2800" dirty="0" err="1">
                <a:latin typeface="UTM Alexander" panose="02040603050506020204" pitchFamily="18" charset="0"/>
              </a:rPr>
              <a:t>sản</a:t>
            </a:r>
            <a:r>
              <a:rPr lang="en-US" sz="2800" dirty="0">
                <a:latin typeface="UTM Alexander" panose="02040603050506020204" pitchFamily="18" charset="0"/>
              </a:rPr>
              <a:t> </a:t>
            </a:r>
            <a:r>
              <a:rPr lang="en-US" sz="2800" dirty="0" err="1">
                <a:latin typeface="UTM Alexander" panose="02040603050506020204" pitchFamily="18" charset="0"/>
              </a:rPr>
              <a:t>phẩm</a:t>
            </a:r>
            <a:r>
              <a:rPr lang="en-US" sz="2800" dirty="0">
                <a:latin typeface="UTM Alexander" panose="02040603050506020204" pitchFamily="18" charset="0"/>
              </a:rPr>
              <a:t>)</a:t>
            </a:r>
          </a:p>
        </p:txBody>
      </p:sp>
      <p:sp>
        <p:nvSpPr>
          <p:cNvPr id="15" name="Text Placeholder 2">
            <a:extLst>
              <a:ext uri="{FF2B5EF4-FFF2-40B4-BE49-F238E27FC236}">
                <a16:creationId xmlns:a16="http://schemas.microsoft.com/office/drawing/2014/main" id="{475DC89B-676B-49CF-9CB1-819C0DE84ED8}"/>
              </a:ext>
            </a:extLst>
          </p:cNvPr>
          <p:cNvSpPr txBox="1">
            <a:spLocks/>
          </p:cNvSpPr>
          <p:nvPr/>
        </p:nvSpPr>
        <p:spPr>
          <a:xfrm>
            <a:off x="2907336" y="1753550"/>
            <a:ext cx="1500937" cy="396624"/>
          </a:xfrm>
          <a:prstGeom prst="rect">
            <a:avLst/>
          </a:prstGeom>
        </p:spPr>
        <p:txBody>
          <a:bodyPr vert="horz" lIns="91440" tIns="45720" rIns="91440" bIns="45720" rtlCol="0" anchor="ctr">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latin typeface="UTM Alexander" panose="02040603050506020204" pitchFamily="18" charset="0"/>
              </a:rPr>
              <a:t>T = H</a:t>
            </a:r>
          </a:p>
        </p:txBody>
      </p:sp>
      <p:grpSp>
        <p:nvGrpSpPr>
          <p:cNvPr id="17" name="Group 16">
            <a:extLst>
              <a:ext uri="{FF2B5EF4-FFF2-40B4-BE49-F238E27FC236}">
                <a16:creationId xmlns:a16="http://schemas.microsoft.com/office/drawing/2014/main" id="{7D2B5707-8F48-4896-A66F-C20FBD187B72}"/>
              </a:ext>
            </a:extLst>
          </p:cNvPr>
          <p:cNvGrpSpPr/>
          <p:nvPr/>
        </p:nvGrpSpPr>
        <p:grpSpPr>
          <a:xfrm rot="13537303" flipH="1">
            <a:off x="2828912" y="272605"/>
            <a:ext cx="1628447" cy="1470781"/>
            <a:chOff x="3707906" y="2571750"/>
            <a:chExt cx="2304254" cy="1994520"/>
          </a:xfrm>
        </p:grpSpPr>
        <p:sp>
          <p:nvSpPr>
            <p:cNvPr id="18" name="Arc 17">
              <a:extLst>
                <a:ext uri="{FF2B5EF4-FFF2-40B4-BE49-F238E27FC236}">
                  <a16:creationId xmlns:a16="http://schemas.microsoft.com/office/drawing/2014/main" id="{EFADAEC9-EA15-4454-8822-C729BF8B2045}"/>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60DD39F-9052-4890-8C5A-CCAE1CDC6FA7}"/>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BBE8789-020A-41CC-A062-175867CA7112}"/>
                </a:ext>
              </a:extLst>
            </p:cNvPr>
            <p:cNvCxnSpPr>
              <a:cxnSpLocks/>
              <a:endCxn id="18"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DB0FE76-4F24-451A-B950-FEA8CA4DA5A4}"/>
              </a:ext>
            </a:extLst>
          </p:cNvPr>
          <p:cNvGrpSpPr/>
          <p:nvPr/>
        </p:nvGrpSpPr>
        <p:grpSpPr>
          <a:xfrm rot="19546000" flipH="1" flipV="1">
            <a:off x="4149100" y="457290"/>
            <a:ext cx="1628447" cy="1287149"/>
            <a:chOff x="3707906" y="2571750"/>
            <a:chExt cx="2304254" cy="1994520"/>
          </a:xfrm>
        </p:grpSpPr>
        <p:sp>
          <p:nvSpPr>
            <p:cNvPr id="23" name="Arc 22">
              <a:extLst>
                <a:ext uri="{FF2B5EF4-FFF2-40B4-BE49-F238E27FC236}">
                  <a16:creationId xmlns:a16="http://schemas.microsoft.com/office/drawing/2014/main" id="{1F6D3FDB-0D7D-46DE-80A0-EB3F6D966D17}"/>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FCE9B1C-CBC3-4F1E-985E-C6BEFAE0D942}"/>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B0EFA0-3305-4C8F-9B55-2C30C9E0F596}"/>
                </a:ext>
              </a:extLst>
            </p:cNvPr>
            <p:cNvCxnSpPr>
              <a:cxnSpLocks/>
              <a:endCxn id="23"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Text Placeholder 2">
            <a:extLst>
              <a:ext uri="{FF2B5EF4-FFF2-40B4-BE49-F238E27FC236}">
                <a16:creationId xmlns:a16="http://schemas.microsoft.com/office/drawing/2014/main" id="{C9DCA54B-383A-4312-A2B4-DBBB630F5CA4}"/>
              </a:ext>
            </a:extLst>
          </p:cNvPr>
          <p:cNvSpPr txBox="1">
            <a:spLocks/>
          </p:cNvSpPr>
          <p:nvPr/>
        </p:nvSpPr>
        <p:spPr>
          <a:xfrm>
            <a:off x="4134262" y="1801130"/>
            <a:ext cx="1500937" cy="396624"/>
          </a:xfrm>
          <a:prstGeom prst="rect">
            <a:avLst/>
          </a:prstGeom>
        </p:spPr>
        <p:txBody>
          <a:bodyPr vert="horz" lIns="91440" tIns="45720" rIns="91440" bIns="45720" rtlCol="0" anchor="ctr">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a:latin typeface="UTM Alexander" panose="02040603050506020204" pitchFamily="18" charset="0"/>
              </a:rPr>
              <a:t>T = H</a:t>
            </a:r>
          </a:p>
        </p:txBody>
      </p:sp>
      <p:sp>
        <p:nvSpPr>
          <p:cNvPr id="10" name="Arrow: Down 9">
            <a:extLst>
              <a:ext uri="{FF2B5EF4-FFF2-40B4-BE49-F238E27FC236}">
                <a16:creationId xmlns:a16="http://schemas.microsoft.com/office/drawing/2014/main" id="{65034EBE-172B-4245-A501-CD9FEC502688}"/>
              </a:ext>
            </a:extLst>
          </p:cNvPr>
          <p:cNvSpPr/>
          <p:nvPr/>
        </p:nvSpPr>
        <p:spPr>
          <a:xfrm>
            <a:off x="4058631" y="1969960"/>
            <a:ext cx="484632" cy="754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2">
            <a:extLst>
              <a:ext uri="{FF2B5EF4-FFF2-40B4-BE49-F238E27FC236}">
                <a16:creationId xmlns:a16="http://schemas.microsoft.com/office/drawing/2014/main" id="{083F4141-16F1-4A17-9B0E-07001A69B1E7}"/>
              </a:ext>
            </a:extLst>
          </p:cNvPr>
          <p:cNvSpPr txBox="1">
            <a:spLocks/>
          </p:cNvSpPr>
          <p:nvPr/>
        </p:nvSpPr>
        <p:spPr>
          <a:xfrm>
            <a:off x="2030638" y="2479972"/>
            <a:ext cx="4755270" cy="86409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500" dirty="0">
                <a:solidFill>
                  <a:srgbClr val="FF0000"/>
                </a:solidFill>
                <a:latin typeface="UTM Alexander" panose="02040603050506020204" pitchFamily="18" charset="0"/>
              </a:rPr>
              <a:t>T - H1 - … </a:t>
            </a:r>
            <a:r>
              <a:rPr lang="en-US" sz="3500" dirty="0">
                <a:solidFill>
                  <a:srgbClr val="C00000"/>
                </a:solidFill>
                <a:latin typeface="UTM Alexander" panose="02040603050506020204" pitchFamily="18" charset="0"/>
              </a:rPr>
              <a:t>- H2 - T ‘</a:t>
            </a:r>
          </a:p>
        </p:txBody>
      </p:sp>
      <p:cxnSp>
        <p:nvCxnSpPr>
          <p:cNvPr id="12" name="Straight Connector 11">
            <a:extLst>
              <a:ext uri="{FF2B5EF4-FFF2-40B4-BE49-F238E27FC236}">
                <a16:creationId xmlns:a16="http://schemas.microsoft.com/office/drawing/2014/main" id="{5831B311-471A-4E35-B587-7571A83727F2}"/>
              </a:ext>
            </a:extLst>
          </p:cNvPr>
          <p:cNvCxnSpPr>
            <a:cxnSpLocks/>
          </p:cNvCxnSpPr>
          <p:nvPr/>
        </p:nvCxnSpPr>
        <p:spPr>
          <a:xfrm>
            <a:off x="3167567" y="3219822"/>
            <a:ext cx="49023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60FAD161-E679-484F-B12E-092FEC30FDCD}"/>
              </a:ext>
            </a:extLst>
          </p:cNvPr>
          <p:cNvCxnSpPr>
            <a:cxnSpLocks/>
          </p:cNvCxnSpPr>
          <p:nvPr/>
        </p:nvCxnSpPr>
        <p:spPr>
          <a:xfrm>
            <a:off x="4990700" y="3200258"/>
            <a:ext cx="49023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216" name="Straight Arrow Connector 9215">
            <a:extLst>
              <a:ext uri="{FF2B5EF4-FFF2-40B4-BE49-F238E27FC236}">
                <a16:creationId xmlns:a16="http://schemas.microsoft.com/office/drawing/2014/main" id="{4C26B8EB-9125-478D-8015-563775EA13DF}"/>
              </a:ext>
            </a:extLst>
          </p:cNvPr>
          <p:cNvCxnSpPr>
            <a:cxnSpLocks/>
          </p:cNvCxnSpPr>
          <p:nvPr/>
        </p:nvCxnSpPr>
        <p:spPr>
          <a:xfrm>
            <a:off x="5235818" y="3219822"/>
            <a:ext cx="0" cy="684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21" name="Straight Connector 9220">
            <a:extLst>
              <a:ext uri="{FF2B5EF4-FFF2-40B4-BE49-F238E27FC236}">
                <a16:creationId xmlns:a16="http://schemas.microsoft.com/office/drawing/2014/main" id="{0C058B1E-D3FB-4C14-8D1E-237B59434F19}"/>
              </a:ext>
            </a:extLst>
          </p:cNvPr>
          <p:cNvCxnSpPr>
            <a:cxnSpLocks/>
          </p:cNvCxnSpPr>
          <p:nvPr/>
        </p:nvCxnSpPr>
        <p:spPr>
          <a:xfrm>
            <a:off x="3401660" y="3219822"/>
            <a:ext cx="11025" cy="579669"/>
          </a:xfrm>
          <a:prstGeom prst="line">
            <a:avLst/>
          </a:prstGeom>
        </p:spPr>
        <p:style>
          <a:lnRef idx="1">
            <a:schemeClr val="dk1"/>
          </a:lnRef>
          <a:fillRef idx="0">
            <a:schemeClr val="dk1"/>
          </a:fillRef>
          <a:effectRef idx="0">
            <a:schemeClr val="dk1"/>
          </a:effectRef>
          <a:fontRef idx="minor">
            <a:schemeClr val="tx1"/>
          </a:fontRef>
        </p:style>
      </p:cxnSp>
      <p:cxnSp>
        <p:nvCxnSpPr>
          <p:cNvPr id="9228" name="Straight Arrow Connector 9227">
            <a:extLst>
              <a:ext uri="{FF2B5EF4-FFF2-40B4-BE49-F238E27FC236}">
                <a16:creationId xmlns:a16="http://schemas.microsoft.com/office/drawing/2014/main" id="{43395F15-15FA-4F95-A74A-98892C7BC749}"/>
              </a:ext>
            </a:extLst>
          </p:cNvPr>
          <p:cNvCxnSpPr>
            <a:cxnSpLocks/>
          </p:cNvCxnSpPr>
          <p:nvPr/>
        </p:nvCxnSpPr>
        <p:spPr>
          <a:xfrm flipH="1">
            <a:off x="3139791" y="3796336"/>
            <a:ext cx="272894"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B4A5400-3D75-4188-A418-FE923BEFB20D}"/>
              </a:ext>
            </a:extLst>
          </p:cNvPr>
          <p:cNvCxnSpPr>
            <a:cxnSpLocks/>
          </p:cNvCxnSpPr>
          <p:nvPr/>
        </p:nvCxnSpPr>
        <p:spPr>
          <a:xfrm>
            <a:off x="3412685" y="3798320"/>
            <a:ext cx="261869" cy="214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C8DC5F33-75B8-4C39-BC6A-DE5C3EB13E8D}"/>
              </a:ext>
            </a:extLst>
          </p:cNvPr>
          <p:cNvSpPr txBox="1">
            <a:spLocks/>
          </p:cNvSpPr>
          <p:nvPr/>
        </p:nvSpPr>
        <p:spPr>
          <a:xfrm>
            <a:off x="7164574" y="937034"/>
            <a:ext cx="1417639" cy="86409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dirty="0" err="1">
                <a:latin typeface="UTM Alexander" panose="02040603050506020204" pitchFamily="18" charset="0"/>
              </a:rPr>
              <a:t>Tư</a:t>
            </a:r>
            <a:r>
              <a:rPr lang="en-US" sz="2800" dirty="0">
                <a:latin typeface="UTM Alexander" panose="02040603050506020204" pitchFamily="18" charset="0"/>
              </a:rPr>
              <a:t> </a:t>
            </a:r>
            <a:r>
              <a:rPr lang="en-US" sz="2800" dirty="0" err="1">
                <a:latin typeface="UTM Alexander" panose="02040603050506020204" pitchFamily="18" charset="0"/>
              </a:rPr>
              <a:t>bản</a:t>
            </a:r>
            <a:endParaRPr lang="en-US" sz="2800" dirty="0">
              <a:latin typeface="UTM Alexander" panose="02040603050506020204" pitchFamily="18" charset="0"/>
            </a:endParaRPr>
          </a:p>
        </p:txBody>
      </p:sp>
      <p:sp>
        <p:nvSpPr>
          <p:cNvPr id="51" name="Text Placeholder 2">
            <a:extLst>
              <a:ext uri="{FF2B5EF4-FFF2-40B4-BE49-F238E27FC236}">
                <a16:creationId xmlns:a16="http://schemas.microsoft.com/office/drawing/2014/main" id="{B200437E-F3F0-45E5-8484-668142B782C1}"/>
              </a:ext>
            </a:extLst>
          </p:cNvPr>
          <p:cNvSpPr txBox="1">
            <a:spLocks/>
          </p:cNvSpPr>
          <p:nvPr/>
        </p:nvSpPr>
        <p:spPr>
          <a:xfrm>
            <a:off x="3382413" y="3767097"/>
            <a:ext cx="907747" cy="74931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a:latin typeface="UTM Alexander" panose="02040603050506020204" pitchFamily="18" charset="0"/>
              </a:rPr>
              <a:t>SLĐ</a:t>
            </a:r>
          </a:p>
        </p:txBody>
      </p:sp>
      <p:sp>
        <p:nvSpPr>
          <p:cNvPr id="52" name="Text Placeholder 2">
            <a:extLst>
              <a:ext uri="{FF2B5EF4-FFF2-40B4-BE49-F238E27FC236}">
                <a16:creationId xmlns:a16="http://schemas.microsoft.com/office/drawing/2014/main" id="{09C2BFF2-6E78-4CE7-A490-0BEBC1E90BA2}"/>
              </a:ext>
            </a:extLst>
          </p:cNvPr>
          <p:cNvSpPr txBox="1">
            <a:spLocks/>
          </p:cNvSpPr>
          <p:nvPr/>
        </p:nvSpPr>
        <p:spPr>
          <a:xfrm>
            <a:off x="2344086" y="3845636"/>
            <a:ext cx="1006613" cy="67077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a:latin typeface="UTM Alexander" panose="02040603050506020204" pitchFamily="18" charset="0"/>
              </a:rPr>
              <a:t>TLSX</a:t>
            </a:r>
          </a:p>
        </p:txBody>
      </p:sp>
      <p:sp>
        <p:nvSpPr>
          <p:cNvPr id="53" name="Text Placeholder 2">
            <a:extLst>
              <a:ext uri="{FF2B5EF4-FFF2-40B4-BE49-F238E27FC236}">
                <a16:creationId xmlns:a16="http://schemas.microsoft.com/office/drawing/2014/main" id="{5ADB93BA-9E65-454E-BB23-7E0CAC4A04FD}"/>
              </a:ext>
            </a:extLst>
          </p:cNvPr>
          <p:cNvSpPr txBox="1">
            <a:spLocks/>
          </p:cNvSpPr>
          <p:nvPr/>
        </p:nvSpPr>
        <p:spPr>
          <a:xfrm>
            <a:off x="1907960" y="4281751"/>
            <a:ext cx="1712015" cy="74931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err="1">
                <a:latin typeface="UTM Alexander" panose="02040603050506020204" pitchFamily="18" charset="0"/>
              </a:rPr>
              <a:t>Chuyển</a:t>
            </a:r>
            <a:r>
              <a:rPr lang="en-US" sz="2200" dirty="0">
                <a:latin typeface="UTM Alexander" panose="02040603050506020204" pitchFamily="18" charset="0"/>
              </a:rPr>
              <a:t> </a:t>
            </a:r>
            <a:r>
              <a:rPr lang="en-US" sz="2200" dirty="0" err="1">
                <a:latin typeface="UTM Alexander" panose="02040603050506020204" pitchFamily="18" charset="0"/>
              </a:rPr>
              <a:t>dịch</a:t>
            </a:r>
            <a:r>
              <a:rPr lang="en-US" sz="2200" dirty="0">
                <a:latin typeface="UTM Alexander" panose="02040603050506020204" pitchFamily="18" charset="0"/>
              </a:rPr>
              <a:t> </a:t>
            </a:r>
            <a:r>
              <a:rPr lang="en-US" sz="2200" dirty="0" err="1">
                <a:latin typeface="UTM Alexander" panose="02040603050506020204" pitchFamily="18" charset="0"/>
              </a:rPr>
              <a:t>giá</a:t>
            </a:r>
            <a:r>
              <a:rPr lang="en-US" sz="2200" dirty="0">
                <a:latin typeface="UTM Alexander" panose="02040603050506020204" pitchFamily="18" charset="0"/>
              </a:rPr>
              <a:t> </a:t>
            </a:r>
            <a:r>
              <a:rPr lang="en-US" sz="2200" dirty="0" err="1">
                <a:latin typeface="UTM Alexander" panose="02040603050506020204" pitchFamily="18" charset="0"/>
              </a:rPr>
              <a:t>trị</a:t>
            </a:r>
            <a:r>
              <a:rPr lang="en-US" sz="2200" dirty="0">
                <a:latin typeface="UTM Alexander" panose="02040603050506020204" pitchFamily="18" charset="0"/>
              </a:rPr>
              <a:t> </a:t>
            </a:r>
            <a:r>
              <a:rPr lang="en-US" sz="2200" dirty="0" err="1">
                <a:latin typeface="UTM Alexander" panose="02040603050506020204" pitchFamily="18" charset="0"/>
              </a:rPr>
              <a:t>vào</a:t>
            </a:r>
            <a:r>
              <a:rPr lang="en-US" sz="2200" dirty="0">
                <a:latin typeface="UTM Alexander" panose="02040603050506020204" pitchFamily="18" charset="0"/>
              </a:rPr>
              <a:t> SP</a:t>
            </a:r>
          </a:p>
        </p:txBody>
      </p:sp>
      <p:sp>
        <p:nvSpPr>
          <p:cNvPr id="2" name="Plus Sign 1">
            <a:extLst>
              <a:ext uri="{FF2B5EF4-FFF2-40B4-BE49-F238E27FC236}">
                <a16:creationId xmlns:a16="http://schemas.microsoft.com/office/drawing/2014/main" id="{24D0C149-9A07-4F0B-ADF8-664AD3EB4583}"/>
              </a:ext>
            </a:extLst>
          </p:cNvPr>
          <p:cNvSpPr/>
          <p:nvPr/>
        </p:nvSpPr>
        <p:spPr>
          <a:xfrm>
            <a:off x="3253746" y="4036731"/>
            <a:ext cx="288030" cy="28858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3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fade">
                                      <p:cBhvr>
                                        <p:cTn id="22" dur="500"/>
                                        <p:tgtEl>
                                          <p:spTgt spid="9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fade">
                                      <p:cBhvr>
                                        <p:cTn id="27" dur="500"/>
                                        <p:tgtEl>
                                          <p:spTgt spid="92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9216"/>
                                        </p:tgtEl>
                                        <p:attrNameLst>
                                          <p:attrName>style.visibility</p:attrName>
                                        </p:attrNameLst>
                                      </p:cBhvr>
                                      <p:to>
                                        <p:strVal val="visible"/>
                                      </p:to>
                                    </p:set>
                                    <p:animEffect transition="in" filter="fade">
                                      <p:cBhvr>
                                        <p:cTn id="72" dur="500"/>
                                        <p:tgtEl>
                                          <p:spTgt spid="921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221"/>
                                        </p:tgtEl>
                                        <p:attrNameLst>
                                          <p:attrName>style.visibility</p:attrName>
                                        </p:attrNameLst>
                                      </p:cBhvr>
                                      <p:to>
                                        <p:strVal val="visible"/>
                                      </p:to>
                                    </p:set>
                                    <p:animEffect transition="in" filter="fade">
                                      <p:cBhvr>
                                        <p:cTn id="80" dur="500"/>
                                        <p:tgtEl>
                                          <p:spTgt spid="9221"/>
                                        </p:tgtEl>
                                      </p:cBhvr>
                                    </p:animEffect>
                                  </p:childTnLst>
                                </p:cTn>
                              </p:par>
                              <p:par>
                                <p:cTn id="81" presetID="10" presetClass="entr" presetSubtype="0" fill="hold" nodeType="withEffect">
                                  <p:stCondLst>
                                    <p:cond delay="0"/>
                                  </p:stCondLst>
                                  <p:childTnLst>
                                    <p:set>
                                      <p:cBhvr>
                                        <p:cTn id="82" dur="1" fill="hold">
                                          <p:stCondLst>
                                            <p:cond delay="0"/>
                                          </p:stCondLst>
                                        </p:cTn>
                                        <p:tgtEl>
                                          <p:spTgt spid="9228"/>
                                        </p:tgtEl>
                                        <p:attrNameLst>
                                          <p:attrName>style.visibility</p:attrName>
                                        </p:attrNameLst>
                                      </p:cBhvr>
                                      <p:to>
                                        <p:strVal val="visible"/>
                                      </p:to>
                                    </p:set>
                                    <p:animEffect transition="in" filter="fade">
                                      <p:cBhvr>
                                        <p:cTn id="83" dur="500"/>
                                        <p:tgtEl>
                                          <p:spTgt spid="9228"/>
                                        </p:tgtEl>
                                      </p:cBhvr>
                                    </p:animEffect>
                                  </p:childTnLst>
                                </p:cTn>
                              </p:par>
                              <p:par>
                                <p:cTn id="84" presetID="10" presetClass="entr" presetSubtype="0" fill="hold"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fade">
                                      <p:cBhvr>
                                        <p:cTn id="94" dur="500"/>
                                        <p:tgtEl>
                                          <p:spTgt spid="5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fade">
                                      <p:cBhvr>
                                        <p:cTn id="99" dur="500"/>
                                        <p:tgtEl>
                                          <p:spTgt spid="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4" grpId="0"/>
      <p:bldP spid="15" grpId="0"/>
      <p:bldP spid="26" grpId="0"/>
      <p:bldP spid="10" grpId="0" animBg="1"/>
      <p:bldP spid="28" grpId="0"/>
      <p:bldP spid="51" grpId="0"/>
      <p:bldP spid="52" grpId="0"/>
      <p:bldP spid="53" grpId="0"/>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5676F-7E85-4235-B635-7DC4A20F6D18}"/>
              </a:ext>
            </a:extLst>
          </p:cNvPr>
          <p:cNvSpPr>
            <a:spLocks noGrp="1"/>
          </p:cNvSpPr>
          <p:nvPr>
            <p:ph type="body" sz="quarter" idx="10"/>
          </p:nvPr>
        </p:nvSpPr>
        <p:spPr/>
        <p:txBody>
          <a:bodyPr>
            <a:normAutofit/>
          </a:bodyPr>
          <a:lstStyle/>
          <a:p>
            <a:pPr algn="l"/>
            <a:r>
              <a:rPr lang="en-US" sz="2400" b="1" dirty="0">
                <a:latin typeface="UTM Alexander" panose="02040603050506020204" pitchFamily="18" charset="0"/>
              </a:rPr>
              <a:t>3.1.2. HÀNG HÓA SỨC LAO ĐỘNG VÀ TIỀN CÔNG TRONG CNTB</a:t>
            </a:r>
          </a:p>
        </p:txBody>
      </p:sp>
      <p:sp>
        <p:nvSpPr>
          <p:cNvPr id="4" name="Text Placeholder 1">
            <a:extLst>
              <a:ext uri="{FF2B5EF4-FFF2-40B4-BE49-F238E27FC236}">
                <a16:creationId xmlns:a16="http://schemas.microsoft.com/office/drawing/2014/main" id="{DB965161-56DC-4AC1-809F-819DABCD6FB1}"/>
              </a:ext>
            </a:extLst>
          </p:cNvPr>
          <p:cNvSpPr txBox="1">
            <a:spLocks/>
          </p:cNvSpPr>
          <p:nvPr/>
        </p:nvSpPr>
        <p:spPr>
          <a:xfrm>
            <a:off x="395536" y="699542"/>
            <a:ext cx="6840760" cy="576064"/>
          </a:xfrm>
          <a:prstGeom prst="rect">
            <a:avLst/>
          </a:prstGeom>
        </p:spPr>
        <p:txBody>
          <a:bodyPr vert="horz" lIns="91440" tIns="45720" rIns="91440" bIns="45720" rtlCol="0" anchor="ctr">
            <a:normAutofit fontScale="850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1" noProof="1">
                <a:latin typeface="UTM Alexander" panose="02040603050506020204" pitchFamily="18" charset="0"/>
              </a:rPr>
              <a:t>3.1.2.1.</a:t>
            </a:r>
            <a:r>
              <a:rPr lang="vi-VN" b="1" noProof="1">
                <a:latin typeface="UTM Alexander" panose="02040603050506020204" pitchFamily="18" charset="0"/>
              </a:rPr>
              <a:t>Điều kiện để sức lao động trở thành hàng hóa</a:t>
            </a:r>
          </a:p>
        </p:txBody>
      </p:sp>
      <p:sp>
        <p:nvSpPr>
          <p:cNvPr id="5" name="Not Equal 4">
            <a:extLst>
              <a:ext uri="{FF2B5EF4-FFF2-40B4-BE49-F238E27FC236}">
                <a16:creationId xmlns:a16="http://schemas.microsoft.com/office/drawing/2014/main" id="{9FCEE552-620D-4337-A514-7E3DF5051E22}"/>
              </a:ext>
            </a:extLst>
          </p:cNvPr>
          <p:cNvSpPr/>
          <p:nvPr/>
        </p:nvSpPr>
        <p:spPr>
          <a:xfrm>
            <a:off x="1630524" y="2146465"/>
            <a:ext cx="914400" cy="410344"/>
          </a:xfrm>
          <a:prstGeom prst="mathNot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 name="Text Placeholder 1">
            <a:extLst>
              <a:ext uri="{FF2B5EF4-FFF2-40B4-BE49-F238E27FC236}">
                <a16:creationId xmlns:a16="http://schemas.microsoft.com/office/drawing/2014/main" id="{F52B0124-5EE3-4618-8156-139656C0179C}"/>
              </a:ext>
            </a:extLst>
          </p:cNvPr>
          <p:cNvSpPr txBox="1">
            <a:spLocks/>
          </p:cNvSpPr>
          <p:nvPr/>
        </p:nvSpPr>
        <p:spPr>
          <a:xfrm>
            <a:off x="251520" y="1437070"/>
            <a:ext cx="367240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noProof="1">
                <a:latin typeface="UTM Alexander" panose="02040603050506020204" pitchFamily="18" charset="0"/>
              </a:rPr>
              <a:t>Hàng </a:t>
            </a:r>
            <a:r>
              <a:rPr lang="vi-VN" noProof="1">
                <a:latin typeface="UTM Alexander" panose="02040603050506020204" pitchFamily="18" charset="0"/>
              </a:rPr>
              <a:t>hóa</a:t>
            </a:r>
            <a:r>
              <a:rPr lang="en-US" noProof="1">
                <a:latin typeface="UTM Alexander" panose="02040603050506020204" pitchFamily="18" charset="0"/>
              </a:rPr>
              <a:t> Sức lao động</a:t>
            </a:r>
            <a:endParaRPr lang="vi-VN" noProof="1">
              <a:latin typeface="UTM Alexander" panose="02040603050506020204" pitchFamily="18" charset="0"/>
            </a:endParaRPr>
          </a:p>
        </p:txBody>
      </p:sp>
      <p:sp>
        <p:nvSpPr>
          <p:cNvPr id="7" name="Text Placeholder 1">
            <a:extLst>
              <a:ext uri="{FF2B5EF4-FFF2-40B4-BE49-F238E27FC236}">
                <a16:creationId xmlns:a16="http://schemas.microsoft.com/office/drawing/2014/main" id="{EB4BD3A3-E37D-4C3B-9694-0793AC3F69EA}"/>
              </a:ext>
            </a:extLst>
          </p:cNvPr>
          <p:cNvSpPr txBox="1">
            <a:spLocks/>
          </p:cNvSpPr>
          <p:nvPr/>
        </p:nvSpPr>
        <p:spPr>
          <a:xfrm>
            <a:off x="300005" y="2586692"/>
            <a:ext cx="367240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noProof="1">
                <a:latin typeface="UTM Alexander" panose="02040603050506020204" pitchFamily="18" charset="0"/>
              </a:rPr>
              <a:t>Sức lao động</a:t>
            </a:r>
            <a:endParaRPr lang="vi-VN" noProof="1">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9AA86824-0CF8-4F25-B333-D490A8CFAB41}"/>
              </a:ext>
            </a:extLst>
          </p:cNvPr>
          <p:cNvSpPr/>
          <p:nvPr/>
        </p:nvSpPr>
        <p:spPr>
          <a:xfrm>
            <a:off x="395536" y="3192639"/>
            <a:ext cx="3528392" cy="18273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noProof="1">
                <a:latin typeface="UTM Alexander" panose="02040603050506020204" pitchFamily="18" charset="0"/>
              </a:rPr>
              <a:t>Sức lao động là năng lực lao </a:t>
            </a:r>
            <a:endParaRPr lang="en-US" sz="2000" noProof="1">
              <a:latin typeface="UTM Alexander" panose="02040603050506020204" pitchFamily="18" charset="0"/>
            </a:endParaRPr>
          </a:p>
          <a:p>
            <a:pPr algn="ctr"/>
            <a:r>
              <a:rPr lang="vi-VN" sz="2000" noProof="1">
                <a:latin typeface="UTM Alexander" panose="02040603050506020204" pitchFamily="18" charset="0"/>
              </a:rPr>
              <a:t>động của con người. Nó bao </a:t>
            </a:r>
            <a:endParaRPr lang="en-US" sz="2000" noProof="1">
              <a:latin typeface="UTM Alexander" panose="02040603050506020204" pitchFamily="18" charset="0"/>
            </a:endParaRPr>
          </a:p>
          <a:p>
            <a:pPr algn="ctr"/>
            <a:r>
              <a:rPr lang="vi-VN" sz="2000" noProof="1">
                <a:latin typeface="UTM Alexander" panose="02040603050506020204" pitchFamily="18" charset="0"/>
              </a:rPr>
              <a:t>hàm toàn bộ thể lực và trí </a:t>
            </a:r>
            <a:endParaRPr lang="en-US" sz="2000" noProof="1">
              <a:latin typeface="UTM Alexander" panose="02040603050506020204" pitchFamily="18" charset="0"/>
            </a:endParaRPr>
          </a:p>
          <a:p>
            <a:pPr algn="ctr"/>
            <a:r>
              <a:rPr lang="vi-VN" sz="2000" noProof="1">
                <a:latin typeface="UTM Alexander" panose="02040603050506020204" pitchFamily="18" charset="0"/>
              </a:rPr>
              <a:t>lực tồn tại trong cơ thể con </a:t>
            </a:r>
          </a:p>
          <a:p>
            <a:pPr algn="ctr"/>
            <a:r>
              <a:rPr lang="vi-VN" sz="2000" noProof="1">
                <a:latin typeface="UTM Alexander" panose="02040603050506020204" pitchFamily="18" charset="0"/>
              </a:rPr>
              <a:t>người có thể sử dụng để tiến hành quá trình sản xuất</a:t>
            </a:r>
            <a:r>
              <a:rPr lang="en-US" sz="2000" noProof="1">
                <a:latin typeface="UTM Alexander" panose="02040603050506020204" pitchFamily="18" charset="0"/>
              </a:rPr>
              <a:t>.</a:t>
            </a:r>
            <a:endParaRPr lang="vi-VN" sz="2000" noProof="1">
              <a:latin typeface="UTM Alexander" panose="02040603050506020204" pitchFamily="18" charset="0"/>
            </a:endParaRPr>
          </a:p>
        </p:txBody>
      </p:sp>
      <p:grpSp>
        <p:nvGrpSpPr>
          <p:cNvPr id="9" name="Group 8">
            <a:extLst>
              <a:ext uri="{FF2B5EF4-FFF2-40B4-BE49-F238E27FC236}">
                <a16:creationId xmlns:a16="http://schemas.microsoft.com/office/drawing/2014/main" id="{90DCDF0D-5C79-42B1-BD80-076476F0B42F}"/>
              </a:ext>
            </a:extLst>
          </p:cNvPr>
          <p:cNvGrpSpPr/>
          <p:nvPr/>
        </p:nvGrpSpPr>
        <p:grpSpPr>
          <a:xfrm rot="9097007" flipH="1">
            <a:off x="2696694" y="1158406"/>
            <a:ext cx="1307375" cy="1871299"/>
            <a:chOff x="3707906" y="2571750"/>
            <a:chExt cx="2304254" cy="1994520"/>
          </a:xfrm>
        </p:grpSpPr>
        <p:sp>
          <p:nvSpPr>
            <p:cNvPr id="10" name="Arc 9">
              <a:extLst>
                <a:ext uri="{FF2B5EF4-FFF2-40B4-BE49-F238E27FC236}">
                  <a16:creationId xmlns:a16="http://schemas.microsoft.com/office/drawing/2014/main" id="{10B1B99C-1959-4094-B567-78457EBDB95D}"/>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CA0A8A4-4714-4AA4-8A56-29C6383E188C}"/>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FFBCCC6-AEC9-477B-B35B-8B33D9E93750}"/>
                </a:ext>
              </a:extLst>
            </p:cNvPr>
            <p:cNvCxnSpPr>
              <a:cxnSpLocks/>
              <a:endCxn id="10"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 name="Text Placeholder 1">
            <a:extLst>
              <a:ext uri="{FF2B5EF4-FFF2-40B4-BE49-F238E27FC236}">
                <a16:creationId xmlns:a16="http://schemas.microsoft.com/office/drawing/2014/main" id="{51117F72-4D5C-4CF2-A42E-C5D4060E34AD}"/>
              </a:ext>
            </a:extLst>
          </p:cNvPr>
          <p:cNvSpPr txBox="1">
            <a:spLocks/>
          </p:cNvSpPr>
          <p:nvPr/>
        </p:nvSpPr>
        <p:spPr>
          <a:xfrm>
            <a:off x="4026966" y="2106693"/>
            <a:ext cx="1992989"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noProof="1">
                <a:solidFill>
                  <a:srgbClr val="002060"/>
                </a:solidFill>
                <a:latin typeface="UTM Alexander" panose="02040603050506020204" pitchFamily="18" charset="0"/>
              </a:rPr>
              <a:t>2 đ</a:t>
            </a:r>
            <a:r>
              <a:rPr lang="vi-VN" noProof="1">
                <a:solidFill>
                  <a:srgbClr val="002060"/>
                </a:solidFill>
                <a:latin typeface="UTM Alexander" panose="02040603050506020204" pitchFamily="18" charset="0"/>
              </a:rPr>
              <a:t>iều kiện</a:t>
            </a:r>
          </a:p>
        </p:txBody>
      </p:sp>
      <p:cxnSp>
        <p:nvCxnSpPr>
          <p:cNvPr id="15" name="Straight Arrow Connector 14">
            <a:extLst>
              <a:ext uri="{FF2B5EF4-FFF2-40B4-BE49-F238E27FC236}">
                <a16:creationId xmlns:a16="http://schemas.microsoft.com/office/drawing/2014/main" id="{BE437820-960F-41D4-BC67-CFB6CC7C0942}"/>
              </a:ext>
            </a:extLst>
          </p:cNvPr>
          <p:cNvCxnSpPr>
            <a:cxnSpLocks/>
          </p:cNvCxnSpPr>
          <p:nvPr/>
        </p:nvCxnSpPr>
        <p:spPr>
          <a:xfrm flipV="1">
            <a:off x="5820412" y="1967944"/>
            <a:ext cx="288032" cy="426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2A1F1BC-4617-4DDF-AD44-A8717DDF1AB2}"/>
              </a:ext>
            </a:extLst>
          </p:cNvPr>
          <p:cNvCxnSpPr>
            <a:cxnSpLocks/>
          </p:cNvCxnSpPr>
          <p:nvPr/>
        </p:nvCxnSpPr>
        <p:spPr>
          <a:xfrm>
            <a:off x="5820412" y="2394725"/>
            <a:ext cx="288032" cy="39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Placeholder 1">
            <a:extLst>
              <a:ext uri="{FF2B5EF4-FFF2-40B4-BE49-F238E27FC236}">
                <a16:creationId xmlns:a16="http://schemas.microsoft.com/office/drawing/2014/main" id="{C0BA5AC0-47C8-48E4-962B-FEBA4B200E4A}"/>
              </a:ext>
            </a:extLst>
          </p:cNvPr>
          <p:cNvSpPr txBox="1">
            <a:spLocks/>
          </p:cNvSpPr>
          <p:nvPr/>
        </p:nvSpPr>
        <p:spPr>
          <a:xfrm>
            <a:off x="6108444" y="1702387"/>
            <a:ext cx="2872525" cy="576064"/>
          </a:xfrm>
          <a:prstGeom prst="rect">
            <a:avLst/>
          </a:prstGeom>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noProof="1">
                <a:solidFill>
                  <a:srgbClr val="002060"/>
                </a:solidFill>
                <a:latin typeface="UTM Alexander" panose="02040603050506020204" pitchFamily="18" charset="0"/>
              </a:rPr>
              <a:t>Người LĐ phải được tự do về thân thể</a:t>
            </a:r>
            <a:endParaRPr lang="vi-VN" sz="2000" noProof="1">
              <a:solidFill>
                <a:srgbClr val="002060"/>
              </a:solidFill>
              <a:latin typeface="UTM Alexander" panose="02040603050506020204" pitchFamily="18" charset="0"/>
            </a:endParaRPr>
          </a:p>
        </p:txBody>
      </p:sp>
      <p:sp>
        <p:nvSpPr>
          <p:cNvPr id="21" name="Text Placeholder 1">
            <a:extLst>
              <a:ext uri="{FF2B5EF4-FFF2-40B4-BE49-F238E27FC236}">
                <a16:creationId xmlns:a16="http://schemas.microsoft.com/office/drawing/2014/main" id="{BF23BEA2-B3B9-48D6-A784-C80A1449786B}"/>
              </a:ext>
            </a:extLst>
          </p:cNvPr>
          <p:cNvSpPr txBox="1">
            <a:spLocks/>
          </p:cNvSpPr>
          <p:nvPr/>
        </p:nvSpPr>
        <p:spPr>
          <a:xfrm>
            <a:off x="6074508" y="2460744"/>
            <a:ext cx="2872525" cy="576064"/>
          </a:xfrm>
          <a:prstGeom prst="rect">
            <a:avLst/>
          </a:prstGeom>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noProof="1">
                <a:solidFill>
                  <a:srgbClr val="002060"/>
                </a:solidFill>
                <a:latin typeface="UTM Alexander" panose="02040603050506020204" pitchFamily="18" charset="0"/>
              </a:rPr>
              <a:t>Người LĐ ko có TLSX và ko có của cải</a:t>
            </a:r>
            <a:endParaRPr lang="vi-VN" sz="2000" noProof="1">
              <a:solidFill>
                <a:srgbClr val="002060"/>
              </a:solidFill>
              <a:latin typeface="UTM Alexander" panose="02040603050506020204" pitchFamily="18" charset="0"/>
            </a:endParaRPr>
          </a:p>
        </p:txBody>
      </p:sp>
      <p:sp>
        <p:nvSpPr>
          <p:cNvPr id="22" name="Text Placeholder 1">
            <a:extLst>
              <a:ext uri="{FF2B5EF4-FFF2-40B4-BE49-F238E27FC236}">
                <a16:creationId xmlns:a16="http://schemas.microsoft.com/office/drawing/2014/main" id="{1756A3E6-6646-4631-887E-CDE6D17D8CDC}"/>
              </a:ext>
            </a:extLst>
          </p:cNvPr>
          <p:cNvSpPr txBox="1">
            <a:spLocks/>
          </p:cNvSpPr>
          <p:nvPr/>
        </p:nvSpPr>
        <p:spPr>
          <a:xfrm>
            <a:off x="4465228" y="3891328"/>
            <a:ext cx="4274852"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900" noProof="1">
                <a:solidFill>
                  <a:srgbClr val="C00000"/>
                </a:solidFill>
                <a:latin typeface="UTM Alexander" panose="02040603050506020204" pitchFamily="18" charset="0"/>
              </a:rPr>
              <a:t>TLSX + SLĐ = SP</a:t>
            </a:r>
            <a:endParaRPr lang="vi-VN" sz="3900" noProof="1">
              <a:solidFill>
                <a:srgbClr val="C00000"/>
              </a:solidFill>
              <a:latin typeface="UTM Alexander" panose="02040603050506020204" pitchFamily="18" charset="0"/>
            </a:endParaRPr>
          </a:p>
        </p:txBody>
      </p:sp>
      <p:sp>
        <p:nvSpPr>
          <p:cNvPr id="23" name="Text Placeholder 1">
            <a:extLst>
              <a:ext uri="{FF2B5EF4-FFF2-40B4-BE49-F238E27FC236}">
                <a16:creationId xmlns:a16="http://schemas.microsoft.com/office/drawing/2014/main" id="{8AC68D14-3EF0-40B3-B8D8-AE23B33052FA}"/>
              </a:ext>
            </a:extLst>
          </p:cNvPr>
          <p:cNvSpPr txBox="1">
            <a:spLocks/>
          </p:cNvSpPr>
          <p:nvPr/>
        </p:nvSpPr>
        <p:spPr>
          <a:xfrm>
            <a:off x="6050766" y="3053414"/>
            <a:ext cx="2872525" cy="576064"/>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noProof="1">
                <a:latin typeface="UTM Alexander" panose="02040603050506020204" pitchFamily="18" charset="0"/>
              </a:rPr>
              <a:t>(Trong thời gian nhất định)</a:t>
            </a:r>
            <a:endParaRPr lang="vi-VN" sz="2000" noProof="1">
              <a:latin typeface="UTM Alexander" panose="02040603050506020204" pitchFamily="18" charset="0"/>
            </a:endParaRPr>
          </a:p>
        </p:txBody>
      </p:sp>
    </p:spTree>
    <p:extLst>
      <p:ext uri="{BB962C8B-B14F-4D97-AF65-F5344CB8AC3E}">
        <p14:creationId xmlns:p14="http://schemas.microsoft.com/office/powerpoint/2010/main" val="10353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animBg="1"/>
      <p:bldP spid="13" grpId="0"/>
      <p:bldP spid="20" grpId="0"/>
      <p:bldP spid="21" grpId="0"/>
      <p:bldP spid="22"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650FA-B134-4CBA-A6EA-0F440B12A26E}"/>
              </a:ext>
            </a:extLst>
          </p:cNvPr>
          <p:cNvSpPr>
            <a:spLocks noGrp="1"/>
          </p:cNvSpPr>
          <p:nvPr>
            <p:ph type="body" sz="quarter" idx="10"/>
          </p:nvPr>
        </p:nvSpPr>
        <p:spPr>
          <a:xfrm>
            <a:off x="467544" y="141283"/>
            <a:ext cx="7509137" cy="576064"/>
          </a:xfrm>
        </p:spPr>
        <p:txBody>
          <a:bodyPr/>
          <a:lstStyle/>
          <a:p>
            <a:pPr algn="l"/>
            <a:r>
              <a:rPr lang="vi-VN" b="1" noProof="1">
                <a:latin typeface="UTM Alexander" panose="02040603050506020204" pitchFamily="18" charset="0"/>
              </a:rPr>
              <a:t>Hai thuộc tính của hàng hóa sức lao động</a:t>
            </a:r>
          </a:p>
        </p:txBody>
      </p:sp>
      <p:sp>
        <p:nvSpPr>
          <p:cNvPr id="4" name="Text Placeholder 1">
            <a:extLst>
              <a:ext uri="{FF2B5EF4-FFF2-40B4-BE49-F238E27FC236}">
                <a16:creationId xmlns:a16="http://schemas.microsoft.com/office/drawing/2014/main" id="{6C9D4DF7-6151-48C6-A5EA-44885C133DDA}"/>
              </a:ext>
            </a:extLst>
          </p:cNvPr>
          <p:cNvSpPr txBox="1">
            <a:spLocks/>
          </p:cNvSpPr>
          <p:nvPr/>
        </p:nvSpPr>
        <p:spPr>
          <a:xfrm>
            <a:off x="323528" y="717347"/>
            <a:ext cx="5904656" cy="576064"/>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vi-VN" sz="2500" noProof="1">
                <a:latin typeface="UTM Alexander" panose="02040603050506020204" pitchFamily="18" charset="0"/>
              </a:rPr>
              <a:t>Thuộc tính 1: Giá trị của hàng hóa sức lao động</a:t>
            </a:r>
          </a:p>
        </p:txBody>
      </p:sp>
      <p:pic>
        <p:nvPicPr>
          <p:cNvPr id="10242" name="Picture 2" descr="Hình ảnh Công Nhân Mũ Xanh áo Vàng Nhà Máy Xưởng, Xanh, Công, Chủ Công Nhân  miễn phí tải tập tin PNG PSDComment và Vector">
            <a:extLst>
              <a:ext uri="{FF2B5EF4-FFF2-40B4-BE49-F238E27FC236}">
                <a16:creationId xmlns:a16="http://schemas.microsoft.com/office/drawing/2014/main" id="{091333F2-4EEB-4DEA-A7D5-8AAAF698C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9" y="3182199"/>
            <a:ext cx="1584176" cy="196130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0589B16B-0BD5-44B5-82C0-B907747E2680}"/>
              </a:ext>
            </a:extLst>
          </p:cNvPr>
          <p:cNvGrpSpPr/>
          <p:nvPr/>
        </p:nvGrpSpPr>
        <p:grpSpPr>
          <a:xfrm>
            <a:off x="1114561" y="1265230"/>
            <a:ext cx="2880592" cy="2169118"/>
            <a:chOff x="1114561" y="1265230"/>
            <a:chExt cx="2880592" cy="2169118"/>
          </a:xfrm>
        </p:grpSpPr>
        <p:sp>
          <p:nvSpPr>
            <p:cNvPr id="6" name="Speech Bubble: Rectangle with Corners Rounded 5">
              <a:extLst>
                <a:ext uri="{FF2B5EF4-FFF2-40B4-BE49-F238E27FC236}">
                  <a16:creationId xmlns:a16="http://schemas.microsoft.com/office/drawing/2014/main" id="{62D9109B-7A41-44D2-AB2E-53303676F68D}"/>
                </a:ext>
              </a:extLst>
            </p:cNvPr>
            <p:cNvSpPr/>
            <p:nvPr/>
          </p:nvSpPr>
          <p:spPr>
            <a:xfrm>
              <a:off x="1114561" y="1293411"/>
              <a:ext cx="2880592" cy="2140937"/>
            </a:xfrm>
            <a:prstGeom prst="wedgeRoundRectCallout">
              <a:avLst>
                <a:gd name="adj1" fmla="val -48846"/>
                <a:gd name="adj2" fmla="val 6768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46" name="Picture 6" descr="Thực phẩm Aliment Vẽ hình ảnh Chế độ ăn uống lành mạnh - đồ ăn png tải về -  Miễn phí trong suốt Thực Phẩm png Tải về.">
              <a:extLst>
                <a:ext uri="{FF2B5EF4-FFF2-40B4-BE49-F238E27FC236}">
                  <a16:creationId xmlns:a16="http://schemas.microsoft.com/office/drawing/2014/main" id="{BC885080-0C0E-4FFD-BFF4-DED6C6FC1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176" y="2159594"/>
              <a:ext cx="1728192" cy="1274754"/>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Tuyển tập 10 tranh tô màu bác sĩ hấp dẫn cho các con">
              <a:extLst>
                <a:ext uri="{FF2B5EF4-FFF2-40B4-BE49-F238E27FC236}">
                  <a16:creationId xmlns:a16="http://schemas.microsoft.com/office/drawing/2014/main" id="{9DA36ACD-530C-457A-9C6C-5AFA3B62E7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560" y="2080798"/>
              <a:ext cx="1359593" cy="1353550"/>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Hình ảnh Trong Lớp Học Lớp Giáo Dục Nhân Vật Hình Vẽ Minh Họa Cho Series,  Tính Cách, Con Trai, Học Hỏi Vector và PNG với nền trong suốt để tải xuống">
              <a:extLst>
                <a:ext uri="{FF2B5EF4-FFF2-40B4-BE49-F238E27FC236}">
                  <a16:creationId xmlns:a16="http://schemas.microsoft.com/office/drawing/2014/main" id="{E7530130-ED1B-409E-82FB-421C89A97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2272" y="1265230"/>
              <a:ext cx="1045170" cy="1045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847B1471-5DE5-4EDA-8D94-1C864F57AC18}"/>
              </a:ext>
            </a:extLst>
          </p:cNvPr>
          <p:cNvGrpSpPr/>
          <p:nvPr/>
        </p:nvGrpSpPr>
        <p:grpSpPr>
          <a:xfrm rot="15276223" flipH="1">
            <a:off x="4117886" y="1420739"/>
            <a:ext cx="1645710" cy="1882266"/>
            <a:chOff x="3707906" y="2571750"/>
            <a:chExt cx="2304252" cy="1994520"/>
          </a:xfrm>
        </p:grpSpPr>
        <p:sp>
          <p:nvSpPr>
            <p:cNvPr id="13" name="Arc 12">
              <a:extLst>
                <a:ext uri="{FF2B5EF4-FFF2-40B4-BE49-F238E27FC236}">
                  <a16:creationId xmlns:a16="http://schemas.microsoft.com/office/drawing/2014/main" id="{EBBBD8C4-5C68-4F2D-870A-D2C1AD628D6C}"/>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2CCEFB00-5DA8-4C33-867E-4791DA2AD01B}"/>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5CE5DFE-257B-4FF1-91CD-62C5EF432205}"/>
                </a:ext>
              </a:extLst>
            </p:cNvPr>
            <p:cNvCxnSpPr>
              <a:cxnSpLocks/>
              <a:endCxn id="13"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E13E6BFD-E25C-4C13-854A-B9DFCAF0C83A}"/>
              </a:ext>
            </a:extLst>
          </p:cNvPr>
          <p:cNvGrpSpPr/>
          <p:nvPr/>
        </p:nvGrpSpPr>
        <p:grpSpPr>
          <a:xfrm rot="18178744">
            <a:off x="3295992" y="2110000"/>
            <a:ext cx="2639946" cy="1387835"/>
            <a:chOff x="3707906" y="2571750"/>
            <a:chExt cx="2304254" cy="1994520"/>
          </a:xfrm>
        </p:grpSpPr>
        <p:sp>
          <p:nvSpPr>
            <p:cNvPr id="18" name="Arc 17">
              <a:extLst>
                <a:ext uri="{FF2B5EF4-FFF2-40B4-BE49-F238E27FC236}">
                  <a16:creationId xmlns:a16="http://schemas.microsoft.com/office/drawing/2014/main" id="{78F29210-01E4-4333-8B0C-F378D01C7C76}"/>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C3252F5E-0F11-4AD1-BF13-D3A8C34528CD}"/>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3E3E25E-2729-4DC2-8DDF-FD2C0292E6E3}"/>
                </a:ext>
              </a:extLst>
            </p:cNvPr>
            <p:cNvCxnSpPr>
              <a:cxnSpLocks/>
              <a:endCxn id="18"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FB9F82C5-BD5D-44BF-915D-5F325EAAA6C4}"/>
              </a:ext>
            </a:extLst>
          </p:cNvPr>
          <p:cNvGrpSpPr/>
          <p:nvPr/>
        </p:nvGrpSpPr>
        <p:grpSpPr>
          <a:xfrm rot="13697325" flipH="1">
            <a:off x="3823743" y="522495"/>
            <a:ext cx="2178241" cy="2382370"/>
            <a:chOff x="3707906" y="2571750"/>
            <a:chExt cx="2304254" cy="1994520"/>
          </a:xfrm>
        </p:grpSpPr>
        <p:sp>
          <p:nvSpPr>
            <p:cNvPr id="22" name="Arc 21">
              <a:extLst>
                <a:ext uri="{FF2B5EF4-FFF2-40B4-BE49-F238E27FC236}">
                  <a16:creationId xmlns:a16="http://schemas.microsoft.com/office/drawing/2014/main" id="{F149EEE2-5401-479F-ABBB-E628BE03EF2A}"/>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F4975A35-2A0C-408A-BCBD-416647573F34}"/>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6FA631-81C7-4891-9F40-766E5AB55DDB}"/>
                </a:ext>
              </a:extLst>
            </p:cNvPr>
            <p:cNvCxnSpPr>
              <a:cxnSpLocks/>
              <a:endCxn id="22"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Text Placeholder 1">
            <a:extLst>
              <a:ext uri="{FF2B5EF4-FFF2-40B4-BE49-F238E27FC236}">
                <a16:creationId xmlns:a16="http://schemas.microsoft.com/office/drawing/2014/main" id="{FDFFE692-2CF7-4BF7-98B7-BF281B2521FF}"/>
              </a:ext>
            </a:extLst>
          </p:cNvPr>
          <p:cNvSpPr txBox="1">
            <a:spLocks/>
          </p:cNvSpPr>
          <p:nvPr/>
        </p:nvSpPr>
        <p:spPr>
          <a:xfrm>
            <a:off x="5231542" y="1442697"/>
            <a:ext cx="3464417"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noProof="1">
                <a:latin typeface="UTM Alexander" panose="02040603050506020204" pitchFamily="18" charset="0"/>
              </a:rPr>
              <a:t>Tư liệu sinh hoạt cho người công nhân</a:t>
            </a:r>
            <a:endParaRPr lang="vi-VN" sz="2000" noProof="1">
              <a:latin typeface="UTM Alexander" panose="02040603050506020204" pitchFamily="18" charset="0"/>
            </a:endParaRPr>
          </a:p>
        </p:txBody>
      </p:sp>
      <p:sp>
        <p:nvSpPr>
          <p:cNvPr id="26" name="Text Placeholder 1">
            <a:extLst>
              <a:ext uri="{FF2B5EF4-FFF2-40B4-BE49-F238E27FC236}">
                <a16:creationId xmlns:a16="http://schemas.microsoft.com/office/drawing/2014/main" id="{C616A849-C63E-467B-A768-2A1EE5A8C548}"/>
              </a:ext>
            </a:extLst>
          </p:cNvPr>
          <p:cNvSpPr txBox="1">
            <a:spLocks/>
          </p:cNvSpPr>
          <p:nvPr/>
        </p:nvSpPr>
        <p:spPr>
          <a:xfrm>
            <a:off x="5527094" y="2182238"/>
            <a:ext cx="3168866"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noProof="1">
                <a:latin typeface="UTM Alexander" panose="02040603050506020204" pitchFamily="18" charset="0"/>
              </a:rPr>
              <a:t>Phí tổn đào tạo công nhân</a:t>
            </a:r>
            <a:endParaRPr lang="vi-VN" sz="2000" noProof="1">
              <a:latin typeface="UTM Alexander" panose="02040603050506020204" pitchFamily="18" charset="0"/>
            </a:endParaRPr>
          </a:p>
        </p:txBody>
      </p:sp>
      <p:sp>
        <p:nvSpPr>
          <p:cNvPr id="27" name="Text Placeholder 1">
            <a:extLst>
              <a:ext uri="{FF2B5EF4-FFF2-40B4-BE49-F238E27FC236}">
                <a16:creationId xmlns:a16="http://schemas.microsoft.com/office/drawing/2014/main" id="{4069EDB0-5570-4B63-AE5E-C4E30F57B4DA}"/>
              </a:ext>
            </a:extLst>
          </p:cNvPr>
          <p:cNvSpPr txBox="1">
            <a:spLocks/>
          </p:cNvSpPr>
          <p:nvPr/>
        </p:nvSpPr>
        <p:spPr>
          <a:xfrm>
            <a:off x="5181810" y="2815261"/>
            <a:ext cx="3037325"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noProof="1">
                <a:latin typeface="UTM Alexander" panose="02040603050506020204" pitchFamily="18" charset="0"/>
              </a:rPr>
              <a:t>Tư liệu sinh hoạt cho con cái người công nhân</a:t>
            </a:r>
            <a:endParaRPr lang="vi-VN" sz="2000" noProof="1">
              <a:latin typeface="UTM Alexander" panose="02040603050506020204" pitchFamily="18" charset="0"/>
            </a:endParaRPr>
          </a:p>
        </p:txBody>
      </p:sp>
      <p:sp>
        <p:nvSpPr>
          <p:cNvPr id="28" name="Text Placeholder 1">
            <a:extLst>
              <a:ext uri="{FF2B5EF4-FFF2-40B4-BE49-F238E27FC236}">
                <a16:creationId xmlns:a16="http://schemas.microsoft.com/office/drawing/2014/main" id="{1D2DEEA4-0BA0-499D-B55A-6CA352205BC1}"/>
              </a:ext>
            </a:extLst>
          </p:cNvPr>
          <p:cNvSpPr txBox="1">
            <a:spLocks/>
          </p:cNvSpPr>
          <p:nvPr/>
        </p:nvSpPr>
        <p:spPr>
          <a:xfrm>
            <a:off x="4427984" y="3505357"/>
            <a:ext cx="486561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500" noProof="1">
                <a:solidFill>
                  <a:srgbClr val="FF0000"/>
                </a:solidFill>
                <a:latin typeface="UTM Alexander" panose="02040603050506020204" pitchFamily="18" charset="0"/>
              </a:rPr>
              <a:t>GT SLĐ = TLSH tái sản xuất SLĐ</a:t>
            </a:r>
            <a:endParaRPr lang="vi-VN" sz="2500" noProof="1">
              <a:solidFill>
                <a:srgbClr val="FF0000"/>
              </a:solidFill>
              <a:latin typeface="UTM Alexander" panose="02040603050506020204" pitchFamily="18" charset="0"/>
            </a:endParaRPr>
          </a:p>
        </p:txBody>
      </p:sp>
      <p:sp>
        <p:nvSpPr>
          <p:cNvPr id="8" name="Rectangle: Rounded Corners 7">
            <a:extLst>
              <a:ext uri="{FF2B5EF4-FFF2-40B4-BE49-F238E27FC236}">
                <a16:creationId xmlns:a16="http://schemas.microsoft.com/office/drawing/2014/main" id="{0FFFD8E6-DA9C-48B1-868F-0E6B780F45AD}"/>
              </a:ext>
            </a:extLst>
          </p:cNvPr>
          <p:cNvSpPr/>
          <p:nvPr/>
        </p:nvSpPr>
        <p:spPr>
          <a:xfrm>
            <a:off x="1245511" y="3924998"/>
            <a:ext cx="3341233"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Nhu cầu TLSH của người công nhân khác nhau theo từng giai đoạn và từng khu vực</a:t>
            </a:r>
          </a:p>
        </p:txBody>
      </p:sp>
    </p:spTree>
    <p:extLst>
      <p:ext uri="{BB962C8B-B14F-4D97-AF65-F5344CB8AC3E}">
        <p14:creationId xmlns:p14="http://schemas.microsoft.com/office/powerpoint/2010/main" val="49019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500"/>
                                        <p:tgtEl>
                                          <p:spTgt spid="102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p:bldP spid="27" grpId="0"/>
      <p:bldP spid="28"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CAD3046-BE5B-4F4A-B8B9-CA59BEEA95B0}"/>
              </a:ext>
            </a:extLst>
          </p:cNvPr>
          <p:cNvGrpSpPr/>
          <p:nvPr/>
        </p:nvGrpSpPr>
        <p:grpSpPr>
          <a:xfrm>
            <a:off x="4572000" y="2139702"/>
            <a:ext cx="4655732" cy="2829004"/>
            <a:chOff x="4572000" y="2139702"/>
            <a:chExt cx="4655732" cy="2829004"/>
          </a:xfrm>
        </p:grpSpPr>
        <p:pic>
          <p:nvPicPr>
            <p:cNvPr id="1026" name="Picture 2" descr="Ảnh người 3d đứng gần một bảng hiệu trống rỗng. | Thư viện stock vector đẹp  miễn phí">
              <a:extLst>
                <a:ext uri="{FF2B5EF4-FFF2-40B4-BE49-F238E27FC236}">
                  <a16:creationId xmlns:a16="http://schemas.microsoft.com/office/drawing/2014/main" id="{951F7318-7D9A-44C3-B758-5542FF72A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139702"/>
              <a:ext cx="4655732" cy="282900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D494A8F7-5AEE-4CC4-A2AC-11D9B1186487}"/>
                </a:ext>
              </a:extLst>
            </p:cNvPr>
            <p:cNvSpPr txBox="1">
              <a:spLocks/>
            </p:cNvSpPr>
            <p:nvPr/>
          </p:nvSpPr>
          <p:spPr>
            <a:xfrm>
              <a:off x="4860032" y="3266172"/>
              <a:ext cx="273630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noProof="1">
                  <a:latin typeface="UTM Alexander" panose="02040603050506020204" pitchFamily="18" charset="0"/>
                </a:rPr>
                <a:t>TIỀN CÔNG</a:t>
              </a:r>
              <a:endParaRPr lang="vi-VN" sz="3600" noProof="1">
                <a:latin typeface="UTM Alexander" panose="02040603050506020204" pitchFamily="18" charset="0"/>
              </a:endParaRPr>
            </a:p>
          </p:txBody>
        </p:sp>
      </p:grpSp>
      <p:sp>
        <p:nvSpPr>
          <p:cNvPr id="7" name="Text Placeholder 1">
            <a:extLst>
              <a:ext uri="{FF2B5EF4-FFF2-40B4-BE49-F238E27FC236}">
                <a16:creationId xmlns:a16="http://schemas.microsoft.com/office/drawing/2014/main" id="{24E40F5C-4CAB-48A7-B628-E11D91B3FBB8}"/>
              </a:ext>
            </a:extLst>
          </p:cNvPr>
          <p:cNvSpPr txBox="1">
            <a:spLocks/>
          </p:cNvSpPr>
          <p:nvPr/>
        </p:nvSpPr>
        <p:spPr>
          <a:xfrm>
            <a:off x="179512" y="51535"/>
            <a:ext cx="5194691" cy="282900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800" noProof="1">
                <a:latin typeface="UTM Alexander" panose="02040603050506020204" pitchFamily="18" charset="0"/>
              </a:rPr>
              <a:t>Bản chất của tiền công biểu hiện bằng tiền của giá trị sức lao động; là giá cả của lao động</a:t>
            </a:r>
            <a:endParaRPr lang="vi-VN" sz="2800" noProof="1">
              <a:latin typeface="UTM Alexander" panose="02040603050506020204" pitchFamily="18" charset="0"/>
            </a:endParaRPr>
          </a:p>
        </p:txBody>
      </p:sp>
    </p:spTree>
    <p:extLst>
      <p:ext uri="{BB962C8B-B14F-4D97-AF65-F5344CB8AC3E}">
        <p14:creationId xmlns:p14="http://schemas.microsoft.com/office/powerpoint/2010/main" val="428733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EFEE5565-2512-47DA-A867-412B623087E5}"/>
              </a:ext>
            </a:extLst>
          </p:cNvPr>
          <p:cNvSpPr txBox="1">
            <a:spLocks/>
          </p:cNvSpPr>
          <p:nvPr/>
        </p:nvSpPr>
        <p:spPr>
          <a:xfrm>
            <a:off x="196280" y="236518"/>
            <a:ext cx="7344816"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vi-VN" sz="2500" noProof="1">
                <a:latin typeface="UTM Alexander" panose="02040603050506020204" pitchFamily="18" charset="0"/>
              </a:rPr>
              <a:t>Thuộc tính </a:t>
            </a:r>
            <a:r>
              <a:rPr lang="en-US" sz="2500" noProof="1">
                <a:latin typeface="UTM Alexander" panose="02040603050506020204" pitchFamily="18" charset="0"/>
              </a:rPr>
              <a:t>2</a:t>
            </a:r>
            <a:r>
              <a:rPr lang="vi-VN" sz="2500" noProof="1">
                <a:latin typeface="UTM Alexander" panose="02040603050506020204" pitchFamily="18" charset="0"/>
              </a:rPr>
              <a:t>: Giá trị </a:t>
            </a:r>
            <a:r>
              <a:rPr lang="en-US" sz="2500" noProof="1">
                <a:latin typeface="UTM Alexander" panose="02040603050506020204" pitchFamily="18" charset="0"/>
              </a:rPr>
              <a:t>sử dụng </a:t>
            </a:r>
            <a:r>
              <a:rPr lang="vi-VN" sz="2500" noProof="1">
                <a:latin typeface="UTM Alexander" panose="02040603050506020204" pitchFamily="18" charset="0"/>
              </a:rPr>
              <a:t>của hàng hóa sức lao động</a:t>
            </a:r>
          </a:p>
        </p:txBody>
      </p:sp>
      <p:sp>
        <p:nvSpPr>
          <p:cNvPr id="5" name="Rectangle: Rounded Corners 4">
            <a:extLst>
              <a:ext uri="{FF2B5EF4-FFF2-40B4-BE49-F238E27FC236}">
                <a16:creationId xmlns:a16="http://schemas.microsoft.com/office/drawing/2014/main" id="{44C3C1C0-4E8F-4556-83AA-A0D7C47AD2B0}"/>
              </a:ext>
            </a:extLst>
          </p:cNvPr>
          <p:cNvSpPr/>
          <p:nvPr/>
        </p:nvSpPr>
        <p:spPr>
          <a:xfrm>
            <a:off x="5368047" y="699542"/>
            <a:ext cx="3744416" cy="18722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latin typeface="UTM Alexander" panose="02040603050506020204" pitchFamily="18" charset="0"/>
              </a:rPr>
              <a:t>Giá</a:t>
            </a:r>
            <a:r>
              <a:rPr lang="en-US" sz="2000" dirty="0">
                <a:latin typeface="UTM Alexander" panose="02040603050506020204" pitchFamily="18" charset="0"/>
              </a:rPr>
              <a:t> </a:t>
            </a:r>
            <a:r>
              <a:rPr lang="en-US" sz="2000" dirty="0" err="1">
                <a:latin typeface="UTM Alexander" panose="02040603050506020204" pitchFamily="18" charset="0"/>
              </a:rPr>
              <a:t>trị</a:t>
            </a:r>
            <a:r>
              <a:rPr lang="en-US" sz="2000" dirty="0">
                <a:latin typeface="UTM Alexander" panose="02040603050506020204" pitchFamily="18" charset="0"/>
              </a:rPr>
              <a:t> </a:t>
            </a:r>
            <a:r>
              <a:rPr lang="en-US" sz="2000" dirty="0" err="1">
                <a:latin typeface="UTM Alexander" panose="02040603050506020204" pitchFamily="18" charset="0"/>
              </a:rPr>
              <a:t>sử</a:t>
            </a:r>
            <a:r>
              <a:rPr lang="en-US" sz="2000" dirty="0">
                <a:latin typeface="UTM Alexander" panose="02040603050506020204" pitchFamily="18" charset="0"/>
              </a:rPr>
              <a:t> </a:t>
            </a:r>
            <a:r>
              <a:rPr lang="en-US" sz="2000" dirty="0" err="1">
                <a:latin typeface="UTM Alexander" panose="02040603050506020204" pitchFamily="18" charset="0"/>
              </a:rPr>
              <a:t>dụng</a:t>
            </a:r>
            <a:r>
              <a:rPr lang="en-US" sz="2000" dirty="0">
                <a:latin typeface="UTM Alexander" panose="02040603050506020204" pitchFamily="18" charset="0"/>
              </a:rPr>
              <a:t> </a:t>
            </a:r>
            <a:r>
              <a:rPr lang="en-US" sz="2000" dirty="0" err="1">
                <a:latin typeface="UTM Alexander" panose="02040603050506020204" pitchFamily="18" charset="0"/>
              </a:rPr>
              <a:t>của</a:t>
            </a:r>
            <a:r>
              <a:rPr lang="en-US" sz="2000" dirty="0">
                <a:latin typeface="UTM Alexander" panose="02040603050506020204" pitchFamily="18" charset="0"/>
              </a:rPr>
              <a:t> </a:t>
            </a:r>
            <a:r>
              <a:rPr lang="en-US" sz="2000" dirty="0" err="1">
                <a:latin typeface="UTM Alexander" panose="02040603050506020204" pitchFamily="18" charset="0"/>
              </a:rPr>
              <a:t>hàng</a:t>
            </a:r>
            <a:r>
              <a:rPr lang="en-US" sz="2000" dirty="0">
                <a:latin typeface="UTM Alexander" panose="02040603050506020204" pitchFamily="18" charset="0"/>
              </a:rPr>
              <a:t> </a:t>
            </a:r>
            <a:r>
              <a:rPr lang="en-US" sz="2000" dirty="0" err="1">
                <a:latin typeface="UTM Alexander" panose="02040603050506020204" pitchFamily="18" charset="0"/>
              </a:rPr>
              <a:t>hóa</a:t>
            </a:r>
            <a:r>
              <a:rPr lang="en-US" sz="2000" dirty="0">
                <a:latin typeface="UTM Alexander" panose="02040603050506020204" pitchFamily="18" charset="0"/>
              </a:rPr>
              <a:t> </a:t>
            </a:r>
            <a:r>
              <a:rPr lang="en-US" sz="2000" dirty="0" err="1">
                <a:latin typeface="UTM Alexander" panose="02040603050506020204" pitchFamily="18" charset="0"/>
              </a:rPr>
              <a:t>sức</a:t>
            </a:r>
            <a:r>
              <a:rPr lang="en-US" sz="2000" dirty="0">
                <a:latin typeface="UTM Alexander" panose="02040603050506020204" pitchFamily="18" charset="0"/>
              </a:rPr>
              <a:t> </a:t>
            </a:r>
            <a:r>
              <a:rPr lang="en-US" sz="2000" dirty="0" err="1">
                <a:latin typeface="UTM Alexander" panose="02040603050506020204" pitchFamily="18" charset="0"/>
              </a:rPr>
              <a:t>lao</a:t>
            </a:r>
            <a:r>
              <a:rPr lang="en-US" sz="2000" dirty="0">
                <a:latin typeface="UTM Alexander" panose="02040603050506020204" pitchFamily="18" charset="0"/>
              </a:rPr>
              <a:t> </a:t>
            </a:r>
            <a:r>
              <a:rPr lang="en-US" sz="2000" dirty="0" err="1">
                <a:latin typeface="UTM Alexander" panose="02040603050506020204" pitchFamily="18" charset="0"/>
              </a:rPr>
              <a:t>động</a:t>
            </a:r>
            <a:r>
              <a:rPr lang="en-US" sz="2000" dirty="0">
                <a:latin typeface="UTM Alexander" panose="02040603050506020204" pitchFamily="18" charset="0"/>
              </a:rPr>
              <a:t> </a:t>
            </a:r>
            <a:r>
              <a:rPr lang="en-US" sz="2000" dirty="0" err="1">
                <a:latin typeface="UTM Alexander" panose="02040603050506020204" pitchFamily="18" charset="0"/>
              </a:rPr>
              <a:t>là</a:t>
            </a:r>
            <a:r>
              <a:rPr lang="en-US" sz="2000" dirty="0">
                <a:latin typeface="UTM Alexander" panose="02040603050506020204" pitchFamily="18" charset="0"/>
              </a:rPr>
              <a:t> </a:t>
            </a:r>
            <a:r>
              <a:rPr lang="en-US" sz="2000" dirty="0" err="1">
                <a:latin typeface="UTM Alexander" panose="02040603050506020204" pitchFamily="18" charset="0"/>
              </a:rPr>
              <a:t>công</a:t>
            </a:r>
            <a:r>
              <a:rPr lang="en-US" sz="2000" dirty="0">
                <a:latin typeface="UTM Alexander" panose="02040603050506020204" pitchFamily="18" charset="0"/>
              </a:rPr>
              <a:t> </a:t>
            </a:r>
            <a:r>
              <a:rPr lang="en-US" sz="2000" dirty="0" err="1">
                <a:latin typeface="UTM Alexander" panose="02040603050506020204" pitchFamily="18" charset="0"/>
              </a:rPr>
              <a:t>dụng</a:t>
            </a:r>
            <a:r>
              <a:rPr lang="en-US" sz="2000" dirty="0">
                <a:latin typeface="UTM Alexander" panose="02040603050506020204" pitchFamily="18" charset="0"/>
              </a:rPr>
              <a:t> </a:t>
            </a:r>
          </a:p>
          <a:p>
            <a:pPr algn="ctr"/>
            <a:r>
              <a:rPr lang="en-US" sz="2000" dirty="0" err="1">
                <a:latin typeface="UTM Alexander" panose="02040603050506020204" pitchFamily="18" charset="0"/>
              </a:rPr>
              <a:t>của</a:t>
            </a:r>
            <a:r>
              <a:rPr lang="en-US" sz="2000" dirty="0">
                <a:latin typeface="UTM Alexander" panose="02040603050506020204" pitchFamily="18" charset="0"/>
              </a:rPr>
              <a:t> </a:t>
            </a:r>
            <a:r>
              <a:rPr lang="en-US" sz="2000" dirty="0" err="1">
                <a:latin typeface="UTM Alexander" panose="02040603050506020204" pitchFamily="18" charset="0"/>
              </a:rPr>
              <a:t>sức</a:t>
            </a:r>
            <a:r>
              <a:rPr lang="en-US" sz="2000" dirty="0">
                <a:latin typeface="UTM Alexander" panose="02040603050506020204" pitchFamily="18" charset="0"/>
              </a:rPr>
              <a:t> </a:t>
            </a:r>
            <a:r>
              <a:rPr lang="en-US" sz="2000" dirty="0" err="1">
                <a:latin typeface="UTM Alexander" panose="02040603050506020204" pitchFamily="18" charset="0"/>
              </a:rPr>
              <a:t>lao</a:t>
            </a:r>
            <a:r>
              <a:rPr lang="en-US" sz="2000" dirty="0">
                <a:latin typeface="UTM Alexander" panose="02040603050506020204" pitchFamily="18" charset="0"/>
              </a:rPr>
              <a:t> </a:t>
            </a:r>
            <a:r>
              <a:rPr lang="en-US" sz="2000" dirty="0" err="1">
                <a:latin typeface="UTM Alexander" panose="02040603050506020204" pitchFamily="18" charset="0"/>
              </a:rPr>
              <a:t>động</a:t>
            </a:r>
            <a:r>
              <a:rPr lang="en-US" sz="2000" dirty="0">
                <a:latin typeface="UTM Alexander" panose="02040603050506020204" pitchFamily="18" charset="0"/>
              </a:rPr>
              <a:t> </a:t>
            </a:r>
            <a:r>
              <a:rPr lang="en-US" sz="2000" dirty="0" err="1">
                <a:latin typeface="UTM Alexander" panose="02040603050506020204" pitchFamily="18" charset="0"/>
              </a:rPr>
              <a:t>có</a:t>
            </a:r>
            <a:r>
              <a:rPr lang="en-US" sz="2000" dirty="0">
                <a:latin typeface="UTM Alexander" panose="02040603050506020204" pitchFamily="18" charset="0"/>
              </a:rPr>
              <a:t> </a:t>
            </a:r>
            <a:r>
              <a:rPr lang="en-US" sz="2000" dirty="0" err="1">
                <a:latin typeface="UTM Alexander" panose="02040603050506020204" pitchFamily="18" charset="0"/>
              </a:rPr>
              <a:t>thể</a:t>
            </a:r>
            <a:r>
              <a:rPr lang="en-US" sz="2000" dirty="0">
                <a:latin typeface="UTM Alexander" panose="02040603050506020204" pitchFamily="18" charset="0"/>
              </a:rPr>
              <a:t> </a:t>
            </a:r>
            <a:r>
              <a:rPr lang="en-US" sz="2000" dirty="0" err="1">
                <a:latin typeface="UTM Alexander" panose="02040603050506020204" pitchFamily="18" charset="0"/>
              </a:rPr>
              <a:t>thõa</a:t>
            </a:r>
            <a:r>
              <a:rPr lang="en-US" sz="2000" dirty="0">
                <a:latin typeface="UTM Alexander" panose="02040603050506020204" pitchFamily="18" charset="0"/>
              </a:rPr>
              <a:t> </a:t>
            </a:r>
            <a:r>
              <a:rPr lang="en-US" sz="2000" dirty="0" err="1">
                <a:latin typeface="UTM Alexander" panose="02040603050506020204" pitchFamily="18" charset="0"/>
              </a:rPr>
              <a:t>mãn</a:t>
            </a:r>
            <a:r>
              <a:rPr lang="en-US" sz="2000" dirty="0">
                <a:latin typeface="UTM Alexander" panose="02040603050506020204" pitchFamily="18" charset="0"/>
              </a:rPr>
              <a:t> </a:t>
            </a:r>
            <a:r>
              <a:rPr lang="en-US" sz="2000" dirty="0" err="1">
                <a:latin typeface="UTM Alexander" panose="02040603050506020204" pitchFamily="18" charset="0"/>
              </a:rPr>
              <a:t>nhu</a:t>
            </a:r>
            <a:r>
              <a:rPr lang="en-US" sz="2000" dirty="0">
                <a:latin typeface="UTM Alexander" panose="02040603050506020204" pitchFamily="18" charset="0"/>
              </a:rPr>
              <a:t> </a:t>
            </a:r>
            <a:r>
              <a:rPr lang="en-US" sz="2000" dirty="0" err="1">
                <a:latin typeface="UTM Alexander" panose="02040603050506020204" pitchFamily="18" charset="0"/>
              </a:rPr>
              <a:t>cầu</a:t>
            </a:r>
            <a:r>
              <a:rPr lang="en-US" sz="2000" dirty="0">
                <a:latin typeface="UTM Alexander" panose="02040603050506020204" pitchFamily="18" charset="0"/>
              </a:rPr>
              <a:t> </a:t>
            </a:r>
            <a:r>
              <a:rPr lang="en-US" sz="2000" dirty="0" err="1">
                <a:latin typeface="UTM Alexander" panose="02040603050506020204" pitchFamily="18" charset="0"/>
              </a:rPr>
              <a:t>của</a:t>
            </a:r>
            <a:r>
              <a:rPr lang="en-US" sz="2000" dirty="0">
                <a:latin typeface="UTM Alexander" panose="02040603050506020204" pitchFamily="18" charset="0"/>
              </a:rPr>
              <a:t> </a:t>
            </a:r>
            <a:r>
              <a:rPr lang="en-US" sz="2000" dirty="0" err="1">
                <a:latin typeface="UTM Alexander" panose="02040603050506020204" pitchFamily="18" charset="0"/>
              </a:rPr>
              <a:t>người</a:t>
            </a:r>
            <a:r>
              <a:rPr lang="en-US" sz="2000" dirty="0">
                <a:latin typeface="UTM Alexander" panose="02040603050506020204" pitchFamily="18" charset="0"/>
              </a:rPr>
              <a:t> </a:t>
            </a:r>
            <a:r>
              <a:rPr lang="en-US" sz="2000" dirty="0" err="1">
                <a:latin typeface="UTM Alexander" panose="02040603050506020204" pitchFamily="18" charset="0"/>
              </a:rPr>
              <a:t>mua</a:t>
            </a:r>
            <a:endParaRPr lang="en-US" sz="2000" dirty="0">
              <a:latin typeface="UTM Alexander" panose="02040603050506020204" pitchFamily="18" charset="0"/>
            </a:endParaRPr>
          </a:p>
          <a:p>
            <a:pPr algn="ctr"/>
            <a:r>
              <a:rPr lang="en-US" sz="2000" dirty="0" err="1">
                <a:latin typeface="UTM Alexander" panose="02040603050506020204" pitchFamily="18" charset="0"/>
              </a:rPr>
              <a:t>vào</a:t>
            </a:r>
            <a:r>
              <a:rPr lang="en-US" sz="2000" dirty="0">
                <a:latin typeface="UTM Alexander" panose="02040603050506020204" pitchFamily="18" charset="0"/>
              </a:rPr>
              <a:t> </a:t>
            </a:r>
            <a:r>
              <a:rPr lang="en-US" sz="2000" dirty="0" err="1">
                <a:latin typeface="UTM Alexander" panose="02040603050506020204" pitchFamily="18" charset="0"/>
              </a:rPr>
              <a:t>quá</a:t>
            </a:r>
            <a:r>
              <a:rPr lang="en-US" sz="2000" dirty="0">
                <a:latin typeface="UTM Alexander" panose="02040603050506020204" pitchFamily="18" charset="0"/>
              </a:rPr>
              <a:t> </a:t>
            </a:r>
            <a:r>
              <a:rPr lang="en-US" sz="2000" dirty="0" err="1">
                <a:latin typeface="UTM Alexander" panose="02040603050506020204" pitchFamily="18" charset="0"/>
              </a:rPr>
              <a:t>trình</a:t>
            </a:r>
            <a:r>
              <a:rPr lang="en-US" sz="2000" dirty="0">
                <a:latin typeface="UTM Alexander" panose="02040603050506020204" pitchFamily="18" charset="0"/>
              </a:rPr>
              <a:t> </a:t>
            </a:r>
            <a:r>
              <a:rPr lang="en-US" sz="2000" dirty="0" err="1">
                <a:latin typeface="UTM Alexander" panose="02040603050506020204" pitchFamily="18" charset="0"/>
              </a:rPr>
              <a:t>sản</a:t>
            </a:r>
            <a:r>
              <a:rPr lang="en-US" sz="2000" dirty="0">
                <a:latin typeface="UTM Alexander" panose="02040603050506020204" pitchFamily="18" charset="0"/>
              </a:rPr>
              <a:t> </a:t>
            </a:r>
            <a:r>
              <a:rPr lang="en-US" sz="2000" dirty="0" err="1">
                <a:latin typeface="UTM Alexander" panose="02040603050506020204" pitchFamily="18" charset="0"/>
              </a:rPr>
              <a:t>xuất</a:t>
            </a:r>
            <a:endParaRPr lang="en-US" sz="2000" dirty="0">
              <a:latin typeface="UTM Alexander" panose="02040603050506020204" pitchFamily="18" charset="0"/>
            </a:endParaRPr>
          </a:p>
        </p:txBody>
      </p:sp>
      <p:pic>
        <p:nvPicPr>
          <p:cNvPr id="12290" name="Picture 2" descr="Những bức tranh về chủ đề học tập của học sinh đẹp nhất">
            <a:extLst>
              <a:ext uri="{FF2B5EF4-FFF2-40B4-BE49-F238E27FC236}">
                <a16:creationId xmlns:a16="http://schemas.microsoft.com/office/drawing/2014/main" id="{C22962E4-242A-40D8-8AE4-23ADCC41F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982" y="910225"/>
            <a:ext cx="1042871" cy="11643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ình ảnh Họa Sĩ, Hoạt Hình., Bằng Tay, Nhân Vật miễn phí tải tập tin PNG  PSDComment và Vector">
            <a:extLst>
              <a:ext uri="{FF2B5EF4-FFF2-40B4-BE49-F238E27FC236}">
                <a16:creationId xmlns:a16="http://schemas.microsoft.com/office/drawing/2014/main" id="{C5128455-14FC-4965-AB63-27B5E360A6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471" y="812582"/>
            <a:ext cx="1164307" cy="1261949"/>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Tranh tô màu cho bé theo chủ đề nghề nghiệp | Coloring books, Coloring  pages, Free kids coloring pages">
            <a:extLst>
              <a:ext uri="{FF2B5EF4-FFF2-40B4-BE49-F238E27FC236}">
                <a16:creationId xmlns:a16="http://schemas.microsoft.com/office/drawing/2014/main" id="{71CB7B12-52C4-4E39-A37C-005C36891F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8059" y="910225"/>
            <a:ext cx="921767" cy="1164306"/>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Download] 999+ tranh tô màu cho bé mọi lứa tuổi | DBK.vn">
            <a:extLst>
              <a:ext uri="{FF2B5EF4-FFF2-40B4-BE49-F238E27FC236}">
                <a16:creationId xmlns:a16="http://schemas.microsoft.com/office/drawing/2014/main" id="{BF936BA1-677C-4E35-A547-AA0B23C935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978" y="861403"/>
            <a:ext cx="823997" cy="11643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15CD9F3D-6CFD-4C1D-84DB-FF07617B6F6D}"/>
              </a:ext>
            </a:extLst>
          </p:cNvPr>
          <p:cNvSpPr txBox="1">
            <a:spLocks/>
          </p:cNvSpPr>
          <p:nvPr/>
        </p:nvSpPr>
        <p:spPr>
          <a:xfrm>
            <a:off x="4474000" y="1347614"/>
            <a:ext cx="1042871"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600" noProof="1">
                <a:latin typeface="UTM Alexander" panose="02040603050506020204" pitchFamily="18" charset="0"/>
              </a:rPr>
              <a:t>Kỹ năng</a:t>
            </a:r>
          </a:p>
          <a:p>
            <a:pPr algn="l"/>
            <a:r>
              <a:rPr lang="en-US" sz="1600" noProof="1">
                <a:latin typeface="UTM Alexander" panose="02040603050506020204" pitchFamily="18" charset="0"/>
              </a:rPr>
              <a:t>NSLĐ</a:t>
            </a:r>
          </a:p>
          <a:p>
            <a:pPr algn="l"/>
            <a:r>
              <a:rPr lang="en-US" sz="1600" noProof="1">
                <a:latin typeface="UTM Alexander" panose="02040603050506020204" pitchFamily="18" charset="0"/>
              </a:rPr>
              <a:t>Tay nghề</a:t>
            </a:r>
            <a:endParaRPr lang="vi-VN" sz="1600" noProof="1">
              <a:latin typeface="UTM Alexander" panose="02040603050506020204" pitchFamily="18" charset="0"/>
            </a:endParaRPr>
          </a:p>
        </p:txBody>
      </p:sp>
      <p:sp>
        <p:nvSpPr>
          <p:cNvPr id="11" name="Rectangle: Rounded Corners 10">
            <a:extLst>
              <a:ext uri="{FF2B5EF4-FFF2-40B4-BE49-F238E27FC236}">
                <a16:creationId xmlns:a16="http://schemas.microsoft.com/office/drawing/2014/main" id="{A5CEB3E8-1F2E-424C-A875-4602C616066E}"/>
              </a:ext>
            </a:extLst>
          </p:cNvPr>
          <p:cNvSpPr/>
          <p:nvPr/>
        </p:nvSpPr>
        <p:spPr>
          <a:xfrm>
            <a:off x="2699792" y="3147814"/>
            <a:ext cx="3744416" cy="12961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latin typeface="UTM Alexander" panose="02040603050506020204" pitchFamily="18" charset="0"/>
              </a:rPr>
              <a:t>Hàng</a:t>
            </a:r>
            <a:r>
              <a:rPr lang="en-US" sz="2000" dirty="0">
                <a:latin typeface="UTM Alexander" panose="02040603050506020204" pitchFamily="18" charset="0"/>
              </a:rPr>
              <a:t> </a:t>
            </a:r>
            <a:r>
              <a:rPr lang="en-US" sz="2000" dirty="0" err="1">
                <a:latin typeface="UTM Alexander" panose="02040603050506020204" pitchFamily="18" charset="0"/>
              </a:rPr>
              <a:t>hóa</a:t>
            </a:r>
            <a:r>
              <a:rPr lang="en-US" sz="2000" dirty="0">
                <a:latin typeface="UTM Alexander" panose="02040603050506020204" pitchFamily="18" charset="0"/>
              </a:rPr>
              <a:t> </a:t>
            </a:r>
            <a:r>
              <a:rPr lang="en-US" sz="2000" dirty="0" err="1">
                <a:latin typeface="UTM Alexander" panose="02040603050506020204" pitchFamily="18" charset="0"/>
              </a:rPr>
              <a:t>sức</a:t>
            </a:r>
            <a:r>
              <a:rPr lang="en-US" sz="2000" dirty="0">
                <a:latin typeface="UTM Alexander" panose="02040603050506020204" pitchFamily="18" charset="0"/>
              </a:rPr>
              <a:t> </a:t>
            </a:r>
            <a:r>
              <a:rPr lang="en-US" sz="2000" dirty="0" err="1">
                <a:latin typeface="UTM Alexander" panose="02040603050506020204" pitchFamily="18" charset="0"/>
              </a:rPr>
              <a:t>lao</a:t>
            </a:r>
            <a:r>
              <a:rPr lang="en-US" sz="2000" dirty="0">
                <a:latin typeface="UTM Alexander" panose="02040603050506020204" pitchFamily="18" charset="0"/>
              </a:rPr>
              <a:t> </a:t>
            </a:r>
            <a:r>
              <a:rPr lang="en-US" sz="2000" dirty="0" err="1">
                <a:latin typeface="UTM Alexander" panose="02040603050506020204" pitchFamily="18" charset="0"/>
              </a:rPr>
              <a:t>động</a:t>
            </a:r>
            <a:r>
              <a:rPr lang="en-US" sz="2000" dirty="0">
                <a:latin typeface="UTM Alexander" panose="02040603050506020204" pitchFamily="18" charset="0"/>
              </a:rPr>
              <a:t> </a:t>
            </a:r>
            <a:r>
              <a:rPr lang="en-US" sz="2000" dirty="0" err="1">
                <a:latin typeface="UTM Alexander" panose="02040603050506020204" pitchFamily="18" charset="0"/>
              </a:rPr>
              <a:t>có</a:t>
            </a:r>
            <a:r>
              <a:rPr lang="en-US" sz="2000" dirty="0">
                <a:latin typeface="UTM Alexander" panose="02040603050506020204" pitchFamily="18" charset="0"/>
              </a:rPr>
              <a:t> </a:t>
            </a:r>
            <a:r>
              <a:rPr lang="en-US" sz="2000" dirty="0" err="1">
                <a:latin typeface="UTM Alexander" panose="02040603050506020204" pitchFamily="18" charset="0"/>
              </a:rPr>
              <a:t>giá</a:t>
            </a:r>
            <a:r>
              <a:rPr lang="en-US" sz="2000" dirty="0">
                <a:latin typeface="UTM Alexander" panose="02040603050506020204" pitchFamily="18" charset="0"/>
              </a:rPr>
              <a:t> </a:t>
            </a:r>
          </a:p>
          <a:p>
            <a:pPr algn="ctr"/>
            <a:r>
              <a:rPr lang="en-US" sz="2000" dirty="0" err="1">
                <a:latin typeface="UTM Alexander" panose="02040603050506020204" pitchFamily="18" charset="0"/>
              </a:rPr>
              <a:t>trị</a:t>
            </a:r>
            <a:r>
              <a:rPr lang="en-US" sz="2000" dirty="0">
                <a:latin typeface="UTM Alexander" panose="02040603050506020204" pitchFamily="18" charset="0"/>
              </a:rPr>
              <a:t> </a:t>
            </a:r>
            <a:r>
              <a:rPr lang="en-US" sz="2000" dirty="0" err="1">
                <a:latin typeface="UTM Alexander" panose="02040603050506020204" pitchFamily="18" charset="0"/>
              </a:rPr>
              <a:t>sử</a:t>
            </a:r>
            <a:r>
              <a:rPr lang="en-US" sz="2000" dirty="0">
                <a:latin typeface="UTM Alexander" panose="02040603050506020204" pitchFamily="18" charset="0"/>
              </a:rPr>
              <a:t> </a:t>
            </a:r>
            <a:r>
              <a:rPr lang="en-US" sz="2000" dirty="0" err="1">
                <a:latin typeface="UTM Alexander" panose="02040603050506020204" pitchFamily="18" charset="0"/>
              </a:rPr>
              <a:t>dụng</a:t>
            </a:r>
            <a:r>
              <a:rPr lang="en-US" sz="2000" dirty="0">
                <a:latin typeface="UTM Alexander" panose="02040603050506020204" pitchFamily="18" charset="0"/>
              </a:rPr>
              <a:t> </a:t>
            </a:r>
            <a:r>
              <a:rPr lang="en-US" sz="2000" dirty="0" err="1">
                <a:latin typeface="UTM Alexander" panose="02040603050506020204" pitchFamily="18" charset="0"/>
              </a:rPr>
              <a:t>đặc</a:t>
            </a:r>
            <a:r>
              <a:rPr lang="en-US" sz="2000" dirty="0">
                <a:latin typeface="UTM Alexander" panose="02040603050506020204" pitchFamily="18" charset="0"/>
              </a:rPr>
              <a:t> </a:t>
            </a:r>
            <a:r>
              <a:rPr lang="en-US" sz="2000" dirty="0" err="1">
                <a:latin typeface="UTM Alexander" panose="02040603050506020204" pitchFamily="18" charset="0"/>
              </a:rPr>
              <a:t>biệt</a:t>
            </a:r>
            <a:r>
              <a:rPr lang="en-US" sz="2000" dirty="0">
                <a:latin typeface="UTM Alexander" panose="02040603050506020204" pitchFamily="18" charset="0"/>
              </a:rPr>
              <a:t>: </a:t>
            </a:r>
            <a:r>
              <a:rPr lang="en-US" sz="2000" dirty="0" err="1">
                <a:latin typeface="UTM Alexander" panose="02040603050506020204" pitchFamily="18" charset="0"/>
              </a:rPr>
              <a:t>khi</a:t>
            </a:r>
            <a:r>
              <a:rPr lang="en-US" sz="2000" dirty="0">
                <a:latin typeface="UTM Alexander" panose="02040603050506020204" pitchFamily="18" charset="0"/>
              </a:rPr>
              <a:t> </a:t>
            </a:r>
            <a:r>
              <a:rPr lang="en-US" sz="2000" dirty="0" err="1">
                <a:latin typeface="UTM Alexander" panose="02040603050506020204" pitchFamily="18" charset="0"/>
              </a:rPr>
              <a:t>sử</a:t>
            </a:r>
            <a:endParaRPr lang="en-US" sz="2000" dirty="0">
              <a:latin typeface="UTM Alexander" panose="02040603050506020204" pitchFamily="18" charset="0"/>
            </a:endParaRPr>
          </a:p>
          <a:p>
            <a:pPr algn="ctr"/>
            <a:r>
              <a:rPr lang="en-US" sz="2000" dirty="0">
                <a:latin typeface="UTM Alexander" panose="02040603050506020204" pitchFamily="18" charset="0"/>
              </a:rPr>
              <a:t> </a:t>
            </a:r>
            <a:r>
              <a:rPr lang="en-US" sz="2000" dirty="0" err="1">
                <a:latin typeface="UTM Alexander" panose="02040603050506020204" pitchFamily="18" charset="0"/>
              </a:rPr>
              <a:t>dụng</a:t>
            </a:r>
            <a:r>
              <a:rPr lang="en-US" sz="2000" dirty="0">
                <a:latin typeface="UTM Alexander" panose="02040603050506020204" pitchFamily="18" charset="0"/>
              </a:rPr>
              <a:t> </a:t>
            </a:r>
            <a:r>
              <a:rPr lang="en-US" sz="2000" dirty="0" err="1">
                <a:latin typeface="UTM Alexander" panose="02040603050506020204" pitchFamily="18" charset="0"/>
              </a:rPr>
              <a:t>có</a:t>
            </a:r>
            <a:r>
              <a:rPr lang="en-US" sz="2000" dirty="0">
                <a:latin typeface="UTM Alexander" panose="02040603050506020204" pitchFamily="18" charset="0"/>
              </a:rPr>
              <a:t> </a:t>
            </a:r>
            <a:r>
              <a:rPr lang="en-US" sz="2000" dirty="0" err="1">
                <a:latin typeface="UTM Alexander" panose="02040603050506020204" pitchFamily="18" charset="0"/>
              </a:rPr>
              <a:t>thể</a:t>
            </a:r>
            <a:r>
              <a:rPr lang="en-US" sz="2000" dirty="0">
                <a:latin typeface="UTM Alexander" panose="02040603050506020204" pitchFamily="18" charset="0"/>
              </a:rPr>
              <a:t> </a:t>
            </a:r>
            <a:r>
              <a:rPr lang="en-US" sz="2000" dirty="0" err="1">
                <a:latin typeface="UTM Alexander" panose="02040603050506020204" pitchFamily="18" charset="0"/>
              </a:rPr>
              <a:t>tạo</a:t>
            </a:r>
            <a:r>
              <a:rPr lang="en-US" sz="2000" dirty="0">
                <a:latin typeface="UTM Alexander" panose="02040603050506020204" pitchFamily="18" charset="0"/>
              </a:rPr>
              <a:t> ra </a:t>
            </a:r>
            <a:r>
              <a:rPr lang="en-US" sz="2000" dirty="0" err="1">
                <a:latin typeface="UTM Alexander" panose="02040603050506020204" pitchFamily="18" charset="0"/>
              </a:rPr>
              <a:t>một</a:t>
            </a:r>
            <a:r>
              <a:rPr lang="en-US" sz="2000" dirty="0">
                <a:latin typeface="UTM Alexander" panose="02040603050506020204" pitchFamily="18" charset="0"/>
              </a:rPr>
              <a:t> </a:t>
            </a:r>
            <a:r>
              <a:rPr lang="en-US" sz="2000" dirty="0" err="1">
                <a:latin typeface="UTM Alexander" panose="02040603050506020204" pitchFamily="18" charset="0"/>
              </a:rPr>
              <a:t>giá</a:t>
            </a:r>
            <a:r>
              <a:rPr lang="en-US" sz="2000" dirty="0">
                <a:latin typeface="UTM Alexander" panose="02040603050506020204" pitchFamily="18" charset="0"/>
              </a:rPr>
              <a:t> </a:t>
            </a:r>
            <a:r>
              <a:rPr lang="en-US" sz="2000" dirty="0" err="1">
                <a:latin typeface="UTM Alexander" panose="02040603050506020204" pitchFamily="18" charset="0"/>
              </a:rPr>
              <a:t>trị</a:t>
            </a:r>
            <a:r>
              <a:rPr lang="en-US" sz="2000" dirty="0">
                <a:latin typeface="UTM Alexander" panose="02040603050506020204" pitchFamily="18" charset="0"/>
              </a:rPr>
              <a:t> </a:t>
            </a:r>
          </a:p>
          <a:p>
            <a:pPr algn="ctr"/>
            <a:r>
              <a:rPr lang="en-US" sz="2000" dirty="0" err="1">
                <a:latin typeface="UTM Alexander" panose="02040603050506020204" pitchFamily="18" charset="0"/>
              </a:rPr>
              <a:t>lớn</a:t>
            </a:r>
            <a:r>
              <a:rPr lang="en-US" sz="2000" dirty="0">
                <a:latin typeface="UTM Alexander" panose="02040603050506020204" pitchFamily="18" charset="0"/>
              </a:rPr>
              <a:t> </a:t>
            </a:r>
            <a:r>
              <a:rPr lang="en-US" sz="2000" dirty="0" err="1">
                <a:latin typeface="UTM Alexander" panose="02040603050506020204" pitchFamily="18" charset="0"/>
              </a:rPr>
              <a:t>hơn</a:t>
            </a:r>
            <a:r>
              <a:rPr lang="en-US" sz="2000" dirty="0">
                <a:latin typeface="UTM Alexander" panose="02040603050506020204" pitchFamily="18" charset="0"/>
              </a:rPr>
              <a:t> </a:t>
            </a:r>
            <a:r>
              <a:rPr lang="en-US" sz="2000" dirty="0" err="1">
                <a:latin typeface="UTM Alexander" panose="02040603050506020204" pitchFamily="18" charset="0"/>
              </a:rPr>
              <a:t>giá</a:t>
            </a:r>
            <a:r>
              <a:rPr lang="en-US" sz="2000" dirty="0">
                <a:latin typeface="UTM Alexander" panose="02040603050506020204" pitchFamily="18" charset="0"/>
              </a:rPr>
              <a:t> </a:t>
            </a:r>
            <a:r>
              <a:rPr lang="en-US" sz="2000" dirty="0" err="1">
                <a:latin typeface="UTM Alexander" panose="02040603050506020204" pitchFamily="18" charset="0"/>
              </a:rPr>
              <a:t>trị</a:t>
            </a:r>
            <a:r>
              <a:rPr lang="en-US" sz="2000" dirty="0">
                <a:latin typeface="UTM Alexander" panose="02040603050506020204" pitchFamily="18" charset="0"/>
              </a:rPr>
              <a:t> </a:t>
            </a:r>
            <a:r>
              <a:rPr lang="en-US" sz="2000" dirty="0" err="1">
                <a:latin typeface="UTM Alexander" panose="02040603050506020204" pitchFamily="18" charset="0"/>
              </a:rPr>
              <a:t>bản</a:t>
            </a:r>
            <a:r>
              <a:rPr lang="en-US" sz="2000" dirty="0">
                <a:latin typeface="UTM Alexander" panose="02040603050506020204" pitchFamily="18" charset="0"/>
              </a:rPr>
              <a:t> </a:t>
            </a:r>
            <a:r>
              <a:rPr lang="en-US" sz="2000" dirty="0" err="1">
                <a:latin typeface="UTM Alexander" panose="02040603050506020204" pitchFamily="18" charset="0"/>
              </a:rPr>
              <a:t>thân</a:t>
            </a:r>
            <a:r>
              <a:rPr lang="en-US" sz="2000" dirty="0">
                <a:latin typeface="UTM Alexander" panose="02040603050506020204" pitchFamily="18" charset="0"/>
              </a:rPr>
              <a:t> </a:t>
            </a:r>
            <a:r>
              <a:rPr lang="en-US" sz="2000" dirty="0" err="1">
                <a:latin typeface="UTM Alexander" panose="02040603050506020204" pitchFamily="18" charset="0"/>
              </a:rPr>
              <a:t>nó</a:t>
            </a:r>
            <a:endParaRPr lang="en-US" sz="2000" dirty="0">
              <a:latin typeface="UTM Alexander" panose="02040603050506020204" pitchFamily="18" charset="0"/>
            </a:endParaRPr>
          </a:p>
        </p:txBody>
      </p:sp>
    </p:spTree>
    <p:extLst>
      <p:ext uri="{BB962C8B-B14F-4D97-AF65-F5344CB8AC3E}">
        <p14:creationId xmlns:p14="http://schemas.microsoft.com/office/powerpoint/2010/main" val="4837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fade">
                                      <p:cBhvr>
                                        <p:cTn id="7" dur="500"/>
                                        <p:tgtEl>
                                          <p:spTgt spid="12292"/>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par>
                                <p:cTn id="11" presetID="10" presetClass="entr" presetSubtype="0" fill="hold" nodeType="withEffect">
                                  <p:stCondLst>
                                    <p:cond delay="0"/>
                                  </p:stCondLst>
                                  <p:childTnLst>
                                    <p:set>
                                      <p:cBhvr>
                                        <p:cTn id="12" dur="1" fill="hold">
                                          <p:stCondLst>
                                            <p:cond delay="0"/>
                                          </p:stCondLst>
                                        </p:cTn>
                                        <p:tgtEl>
                                          <p:spTgt spid="12294"/>
                                        </p:tgtEl>
                                        <p:attrNameLst>
                                          <p:attrName>style.visibility</p:attrName>
                                        </p:attrNameLst>
                                      </p:cBhvr>
                                      <p:to>
                                        <p:strVal val="visible"/>
                                      </p:to>
                                    </p:set>
                                    <p:animEffect transition="in" filter="fade">
                                      <p:cBhvr>
                                        <p:cTn id="13" dur="500"/>
                                        <p:tgtEl>
                                          <p:spTgt spid="12294"/>
                                        </p:tgtEl>
                                      </p:cBhvr>
                                    </p:animEffect>
                                  </p:childTnLst>
                                </p:cTn>
                              </p:par>
                              <p:par>
                                <p:cTn id="14" presetID="10" presetClass="entr" presetSubtype="0" fill="hold" nodeType="withEffect">
                                  <p:stCondLst>
                                    <p:cond delay="0"/>
                                  </p:stCondLst>
                                  <p:childTnLst>
                                    <p:set>
                                      <p:cBhvr>
                                        <p:cTn id="15" dur="1" fill="hold">
                                          <p:stCondLst>
                                            <p:cond delay="0"/>
                                          </p:stCondLst>
                                        </p:cTn>
                                        <p:tgtEl>
                                          <p:spTgt spid="12296"/>
                                        </p:tgtEl>
                                        <p:attrNameLst>
                                          <p:attrName>style.visibility</p:attrName>
                                        </p:attrNameLst>
                                      </p:cBhvr>
                                      <p:to>
                                        <p:strVal val="visible"/>
                                      </p:to>
                                    </p:set>
                                    <p:animEffect transition="in" filter="fade">
                                      <p:cBhvr>
                                        <p:cTn id="16" dur="500"/>
                                        <p:tgtEl>
                                          <p:spTgt spid="1229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ình ảnh Công Nhân Mũ Xanh áo Vàng Nhà Máy Xưởng, Xanh, Công, Chủ Công Nhân  miễn phí tải tập tin PNG PSDComment và Vector">
            <a:extLst>
              <a:ext uri="{FF2B5EF4-FFF2-40B4-BE49-F238E27FC236}">
                <a16:creationId xmlns:a16="http://schemas.microsoft.com/office/drawing/2014/main" id="{CA62F148-23E2-4AEB-A29C-378D9BAB6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266" y="2338363"/>
            <a:ext cx="1782316" cy="260399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FAE20DD5-9AE7-468E-AD62-1D3864DC8114}"/>
              </a:ext>
            </a:extLst>
          </p:cNvPr>
          <p:cNvSpPr txBox="1">
            <a:spLocks/>
          </p:cNvSpPr>
          <p:nvPr/>
        </p:nvSpPr>
        <p:spPr>
          <a:xfrm>
            <a:off x="3514817" y="3631315"/>
            <a:ext cx="1042871"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500" noProof="1">
                <a:solidFill>
                  <a:srgbClr val="FF0000"/>
                </a:solidFill>
                <a:latin typeface="UTM Alexander" panose="02040603050506020204" pitchFamily="18" charset="0"/>
              </a:rPr>
              <a:t>500$</a:t>
            </a:r>
            <a:endParaRPr lang="vi-VN" sz="2500" noProof="1">
              <a:solidFill>
                <a:srgbClr val="FF0000"/>
              </a:solidFill>
              <a:latin typeface="UTM Alexander" panose="02040603050506020204" pitchFamily="18" charset="0"/>
            </a:endParaRPr>
          </a:p>
        </p:txBody>
      </p:sp>
      <p:grpSp>
        <p:nvGrpSpPr>
          <p:cNvPr id="6" name="Group 5">
            <a:extLst>
              <a:ext uri="{FF2B5EF4-FFF2-40B4-BE49-F238E27FC236}">
                <a16:creationId xmlns:a16="http://schemas.microsoft.com/office/drawing/2014/main" id="{EEC1A2DB-A2AD-4EC2-BDC6-2DC28F8FF555}"/>
              </a:ext>
            </a:extLst>
          </p:cNvPr>
          <p:cNvGrpSpPr/>
          <p:nvPr/>
        </p:nvGrpSpPr>
        <p:grpSpPr>
          <a:xfrm rot="3216805" flipH="1">
            <a:off x="792271" y="2205155"/>
            <a:ext cx="2080865" cy="2645600"/>
            <a:chOff x="3707906" y="2571750"/>
            <a:chExt cx="2304254" cy="1994520"/>
          </a:xfrm>
        </p:grpSpPr>
        <p:sp>
          <p:nvSpPr>
            <p:cNvPr id="7" name="Arc 6">
              <a:extLst>
                <a:ext uri="{FF2B5EF4-FFF2-40B4-BE49-F238E27FC236}">
                  <a16:creationId xmlns:a16="http://schemas.microsoft.com/office/drawing/2014/main" id="{6A28A78F-E193-45C2-BD56-777A17C4CE09}"/>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F66FBE-D121-451C-BB1C-61351C9A9428}"/>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46A2CC1-F033-4E41-8E37-13B53ECD93E4}"/>
                </a:ext>
              </a:extLst>
            </p:cNvPr>
            <p:cNvCxnSpPr>
              <a:cxnSpLocks/>
              <a:endCxn id="7"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Text Placeholder 1">
            <a:extLst>
              <a:ext uri="{FF2B5EF4-FFF2-40B4-BE49-F238E27FC236}">
                <a16:creationId xmlns:a16="http://schemas.microsoft.com/office/drawing/2014/main" id="{5D683745-F986-457B-912E-061416D4171D}"/>
              </a:ext>
            </a:extLst>
          </p:cNvPr>
          <p:cNvSpPr txBox="1">
            <a:spLocks/>
          </p:cNvSpPr>
          <p:nvPr/>
        </p:nvSpPr>
        <p:spPr>
          <a:xfrm>
            <a:off x="1705944" y="1970209"/>
            <a:ext cx="1042871"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500" noProof="1">
                <a:solidFill>
                  <a:srgbClr val="FF0000"/>
                </a:solidFill>
                <a:latin typeface="UTM Alexander" panose="02040603050506020204" pitchFamily="18" charset="0"/>
              </a:rPr>
              <a:t>300$</a:t>
            </a:r>
            <a:endParaRPr lang="vi-VN" sz="2500" noProof="1">
              <a:solidFill>
                <a:srgbClr val="FF0000"/>
              </a:solidFill>
              <a:latin typeface="UTM Alexander" panose="02040603050506020204" pitchFamily="18" charset="0"/>
            </a:endParaRPr>
          </a:p>
        </p:txBody>
      </p:sp>
      <p:sp>
        <p:nvSpPr>
          <p:cNvPr id="11" name="Text Placeholder 1">
            <a:extLst>
              <a:ext uri="{FF2B5EF4-FFF2-40B4-BE49-F238E27FC236}">
                <a16:creationId xmlns:a16="http://schemas.microsoft.com/office/drawing/2014/main" id="{51899EB2-0063-4B9E-976F-7505037F5621}"/>
              </a:ext>
            </a:extLst>
          </p:cNvPr>
          <p:cNvSpPr txBox="1">
            <a:spLocks/>
          </p:cNvSpPr>
          <p:nvPr/>
        </p:nvSpPr>
        <p:spPr>
          <a:xfrm>
            <a:off x="419183" y="2826629"/>
            <a:ext cx="1042871"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500" noProof="1">
                <a:solidFill>
                  <a:srgbClr val="FF0000"/>
                </a:solidFill>
                <a:latin typeface="UTM Alexander" panose="02040603050506020204" pitchFamily="18" charset="0"/>
              </a:rPr>
              <a:t>800$</a:t>
            </a:r>
            <a:endParaRPr lang="vi-VN" sz="2500" noProof="1">
              <a:solidFill>
                <a:srgbClr val="FF0000"/>
              </a:solidFill>
              <a:latin typeface="UTM Alexander" panose="02040603050506020204" pitchFamily="18" charset="0"/>
            </a:endParaRPr>
          </a:p>
        </p:txBody>
      </p:sp>
      <p:sp>
        <p:nvSpPr>
          <p:cNvPr id="12" name="Text Placeholder 1">
            <a:extLst>
              <a:ext uri="{FF2B5EF4-FFF2-40B4-BE49-F238E27FC236}">
                <a16:creationId xmlns:a16="http://schemas.microsoft.com/office/drawing/2014/main" id="{DA8DE569-0660-4D35-8E73-BD9E69B27F52}"/>
              </a:ext>
            </a:extLst>
          </p:cNvPr>
          <p:cNvSpPr txBox="1">
            <a:spLocks/>
          </p:cNvSpPr>
          <p:nvPr/>
        </p:nvSpPr>
        <p:spPr>
          <a:xfrm>
            <a:off x="4867738" y="915566"/>
            <a:ext cx="309634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500" dirty="0">
                <a:solidFill>
                  <a:srgbClr val="FF0000"/>
                </a:solidFill>
                <a:latin typeface="UTM Alexander" panose="02040603050506020204" pitchFamily="18" charset="0"/>
              </a:rPr>
              <a:t>T - H - T ’</a:t>
            </a:r>
          </a:p>
        </p:txBody>
      </p:sp>
      <p:sp>
        <p:nvSpPr>
          <p:cNvPr id="14" name="Text Placeholder 1">
            <a:extLst>
              <a:ext uri="{FF2B5EF4-FFF2-40B4-BE49-F238E27FC236}">
                <a16:creationId xmlns:a16="http://schemas.microsoft.com/office/drawing/2014/main" id="{ED2DC65C-8C58-44EB-AB7A-3036EDB5BE5A}"/>
              </a:ext>
            </a:extLst>
          </p:cNvPr>
          <p:cNvSpPr txBox="1">
            <a:spLocks/>
          </p:cNvSpPr>
          <p:nvPr/>
        </p:nvSpPr>
        <p:spPr>
          <a:xfrm>
            <a:off x="3126197" y="4597940"/>
            <a:ext cx="28629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a:latin typeface="UTM Alexander" panose="02040603050506020204" pitchFamily="18" charset="0"/>
              </a:rPr>
              <a:t>GT SLĐ = TLSH </a:t>
            </a:r>
            <a:r>
              <a:rPr lang="en-US" sz="2000" dirty="0" err="1">
                <a:latin typeface="UTM Alexander" panose="02040603050506020204" pitchFamily="18" charset="0"/>
              </a:rPr>
              <a:t>tái</a:t>
            </a:r>
            <a:r>
              <a:rPr lang="en-US" sz="2000" dirty="0">
                <a:latin typeface="UTM Alexander" panose="02040603050506020204" pitchFamily="18" charset="0"/>
              </a:rPr>
              <a:t> </a:t>
            </a:r>
            <a:r>
              <a:rPr lang="en-US" sz="2000" dirty="0" err="1">
                <a:latin typeface="UTM Alexander" panose="02040603050506020204" pitchFamily="18" charset="0"/>
              </a:rPr>
              <a:t>sx</a:t>
            </a:r>
            <a:r>
              <a:rPr lang="en-US" sz="2000" dirty="0">
                <a:latin typeface="UTM Alexander" panose="02040603050506020204" pitchFamily="18" charset="0"/>
              </a:rPr>
              <a:t> LĐ</a:t>
            </a:r>
          </a:p>
        </p:txBody>
      </p:sp>
      <p:sp>
        <p:nvSpPr>
          <p:cNvPr id="16" name="Rectangle: Rounded Corners 15">
            <a:extLst>
              <a:ext uri="{FF2B5EF4-FFF2-40B4-BE49-F238E27FC236}">
                <a16:creationId xmlns:a16="http://schemas.microsoft.com/office/drawing/2014/main" id="{E9BDD3C4-26B3-4762-8A15-31E61DD7B40A}"/>
              </a:ext>
            </a:extLst>
          </p:cNvPr>
          <p:cNvSpPr/>
          <p:nvPr/>
        </p:nvSpPr>
        <p:spPr>
          <a:xfrm>
            <a:off x="736444" y="213164"/>
            <a:ext cx="4024742" cy="1628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200" noProof="1">
                <a:latin typeface="UTM Alexander" panose="02040603050506020204" pitchFamily="18" charset="0"/>
              </a:rPr>
              <a:t>Giá trị dôi ra ngoài giá trị sức lao động, do công nhân làm</a:t>
            </a:r>
          </a:p>
          <a:p>
            <a:pPr algn="ctr"/>
            <a:r>
              <a:rPr lang="vi-VN" sz="2200" noProof="1">
                <a:latin typeface="UTM Alexander" panose="02040603050506020204" pitchFamily="18" charset="0"/>
              </a:rPr>
              <a:t>thuê tạo ra và bị nhà tư bản </a:t>
            </a:r>
          </a:p>
          <a:p>
            <a:pPr algn="ctr"/>
            <a:r>
              <a:rPr lang="vi-VN" sz="2200" noProof="1">
                <a:latin typeface="UTM Alexander" panose="02040603050506020204" pitchFamily="18" charset="0"/>
              </a:rPr>
              <a:t>chiếm đoạt </a:t>
            </a:r>
          </a:p>
        </p:txBody>
      </p:sp>
      <p:grpSp>
        <p:nvGrpSpPr>
          <p:cNvPr id="18" name="Group 17">
            <a:extLst>
              <a:ext uri="{FF2B5EF4-FFF2-40B4-BE49-F238E27FC236}">
                <a16:creationId xmlns:a16="http://schemas.microsoft.com/office/drawing/2014/main" id="{8ABF810A-4DE2-4728-9AAD-316196B5354E}"/>
              </a:ext>
            </a:extLst>
          </p:cNvPr>
          <p:cNvGrpSpPr/>
          <p:nvPr/>
        </p:nvGrpSpPr>
        <p:grpSpPr>
          <a:xfrm>
            <a:off x="5634352" y="2503396"/>
            <a:ext cx="2880592" cy="2216599"/>
            <a:chOff x="1168176" y="1265230"/>
            <a:chExt cx="2880592" cy="2216599"/>
          </a:xfrm>
        </p:grpSpPr>
        <p:sp>
          <p:nvSpPr>
            <p:cNvPr id="19" name="Speech Bubble: Rectangle with Corners Rounded 18">
              <a:extLst>
                <a:ext uri="{FF2B5EF4-FFF2-40B4-BE49-F238E27FC236}">
                  <a16:creationId xmlns:a16="http://schemas.microsoft.com/office/drawing/2014/main" id="{B11EE153-B882-432A-B98D-5E2FA0613A25}"/>
                </a:ext>
              </a:extLst>
            </p:cNvPr>
            <p:cNvSpPr/>
            <p:nvPr/>
          </p:nvSpPr>
          <p:spPr>
            <a:xfrm>
              <a:off x="1168176" y="1340892"/>
              <a:ext cx="2880592" cy="2140937"/>
            </a:xfrm>
            <a:prstGeom prst="wedgeRoundRectCallout">
              <a:avLst>
                <a:gd name="adj1" fmla="val -87392"/>
                <a:gd name="adj2" fmla="val 1811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 name="Picture 6" descr="Thực phẩm Aliment Vẽ hình ảnh Chế độ ăn uống lành mạnh - đồ ăn png tải về -  Miễn phí trong suốt Thực Phẩm png Tải về.">
              <a:extLst>
                <a:ext uri="{FF2B5EF4-FFF2-40B4-BE49-F238E27FC236}">
                  <a16:creationId xmlns:a16="http://schemas.microsoft.com/office/drawing/2014/main" id="{3BDDF8FA-9C5B-4E1C-BEC9-49594BA7F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176" y="2159594"/>
              <a:ext cx="1728192" cy="12747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Tuyển tập 10 tranh tô màu bác sĩ hấp dẫn cho các con">
              <a:extLst>
                <a:ext uri="{FF2B5EF4-FFF2-40B4-BE49-F238E27FC236}">
                  <a16:creationId xmlns:a16="http://schemas.microsoft.com/office/drawing/2014/main" id="{B3FFE01A-ECC9-4990-A99E-3AF17AA04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560" y="2080798"/>
              <a:ext cx="1359593" cy="135355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Hình ảnh Trong Lớp Học Lớp Giáo Dục Nhân Vật Hình Vẽ Minh Họa Cho Series,  Tính Cách, Con Trai, Học Hỏi Vector và PNG với nền trong suốt để tải xuống">
              <a:extLst>
                <a:ext uri="{FF2B5EF4-FFF2-40B4-BE49-F238E27FC236}">
                  <a16:creationId xmlns:a16="http://schemas.microsoft.com/office/drawing/2014/main" id="{2232BA61-76F9-4731-B398-BD2C7B9A18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272" y="1265230"/>
              <a:ext cx="1045170" cy="10451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0BF444BF-EDE7-495C-8DED-D863146BE2E9}"/>
              </a:ext>
            </a:extLst>
          </p:cNvPr>
          <p:cNvGrpSpPr/>
          <p:nvPr/>
        </p:nvGrpSpPr>
        <p:grpSpPr>
          <a:xfrm rot="3216805" flipH="1">
            <a:off x="792271" y="2221482"/>
            <a:ext cx="2080865" cy="2645600"/>
            <a:chOff x="3707906" y="2571750"/>
            <a:chExt cx="2304254" cy="1994520"/>
          </a:xfrm>
        </p:grpSpPr>
        <p:sp>
          <p:nvSpPr>
            <p:cNvPr id="25" name="Arc 24">
              <a:extLst>
                <a:ext uri="{FF2B5EF4-FFF2-40B4-BE49-F238E27FC236}">
                  <a16:creationId xmlns:a16="http://schemas.microsoft.com/office/drawing/2014/main" id="{958C4D20-7EAF-4786-9A1D-A2D467BA525A}"/>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E057D90-2F98-41F4-B144-54C1BA5CF605}"/>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908732-26AF-45B9-89E3-8021D3AE9732}"/>
                </a:ext>
              </a:extLst>
            </p:cNvPr>
            <p:cNvCxnSpPr>
              <a:cxnSpLocks/>
              <a:endCxn id="25"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 Placeholder 1">
            <a:extLst>
              <a:ext uri="{FF2B5EF4-FFF2-40B4-BE49-F238E27FC236}">
                <a16:creationId xmlns:a16="http://schemas.microsoft.com/office/drawing/2014/main" id="{77ACC4DA-CBCC-4F0A-BAA8-08FADECE0B4A}"/>
              </a:ext>
            </a:extLst>
          </p:cNvPr>
          <p:cNvSpPr txBox="1">
            <a:spLocks/>
          </p:cNvSpPr>
          <p:nvPr/>
        </p:nvSpPr>
        <p:spPr>
          <a:xfrm>
            <a:off x="419183" y="2842956"/>
            <a:ext cx="1042871"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500" noProof="1">
                <a:solidFill>
                  <a:srgbClr val="FF0000"/>
                </a:solidFill>
                <a:latin typeface="UTM Alexander" panose="02040603050506020204" pitchFamily="18" charset="0"/>
              </a:rPr>
              <a:t>800$</a:t>
            </a:r>
            <a:endParaRPr lang="vi-VN" sz="2500" noProof="1">
              <a:solidFill>
                <a:srgbClr val="FF0000"/>
              </a:solidFill>
              <a:latin typeface="UTM Alexander" panose="02040603050506020204" pitchFamily="18" charset="0"/>
            </a:endParaRPr>
          </a:p>
        </p:txBody>
      </p:sp>
      <p:grpSp>
        <p:nvGrpSpPr>
          <p:cNvPr id="3" name="Group 2">
            <a:extLst>
              <a:ext uri="{FF2B5EF4-FFF2-40B4-BE49-F238E27FC236}">
                <a16:creationId xmlns:a16="http://schemas.microsoft.com/office/drawing/2014/main" id="{226DE8E7-3C80-4CA5-82E3-F613CDC8F099}"/>
              </a:ext>
            </a:extLst>
          </p:cNvPr>
          <p:cNvGrpSpPr/>
          <p:nvPr/>
        </p:nvGrpSpPr>
        <p:grpSpPr>
          <a:xfrm>
            <a:off x="4572000" y="1539363"/>
            <a:ext cx="3528392" cy="576064"/>
            <a:chOff x="4572000" y="1539363"/>
            <a:chExt cx="3528392" cy="576064"/>
          </a:xfrm>
        </p:grpSpPr>
        <p:sp>
          <p:nvSpPr>
            <p:cNvPr id="23" name="Text Placeholder 1">
              <a:extLst>
                <a:ext uri="{FF2B5EF4-FFF2-40B4-BE49-F238E27FC236}">
                  <a16:creationId xmlns:a16="http://schemas.microsoft.com/office/drawing/2014/main" id="{EEB7471E-B142-41A5-8A93-97EBD81F5862}"/>
                </a:ext>
              </a:extLst>
            </p:cNvPr>
            <p:cNvSpPr txBox="1">
              <a:spLocks/>
            </p:cNvSpPr>
            <p:nvPr/>
          </p:nvSpPr>
          <p:spPr>
            <a:xfrm>
              <a:off x="4572000" y="1539363"/>
              <a:ext cx="3528392"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500" dirty="0">
                  <a:latin typeface="UTM Alexander" panose="02040603050506020204" pitchFamily="18" charset="0"/>
                </a:rPr>
                <a:t>T ‘ = T +    T </a:t>
              </a:r>
            </a:p>
          </p:txBody>
        </p:sp>
        <p:sp>
          <p:nvSpPr>
            <p:cNvPr id="2" name="Isosceles Triangle 1">
              <a:extLst>
                <a:ext uri="{FF2B5EF4-FFF2-40B4-BE49-F238E27FC236}">
                  <a16:creationId xmlns:a16="http://schemas.microsoft.com/office/drawing/2014/main" id="{3D3D9808-4BA1-4DBA-8020-7EF8F9B198EF}"/>
                </a:ext>
              </a:extLst>
            </p:cNvPr>
            <p:cNvSpPr/>
            <p:nvPr/>
          </p:nvSpPr>
          <p:spPr>
            <a:xfrm>
              <a:off x="6732240" y="1680126"/>
              <a:ext cx="237997" cy="259245"/>
            </a:xfrm>
            <a:prstGeom prst="triangl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44841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P spid="14" grpId="0"/>
      <p:bldP spid="16" grpId="0"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4FFD96-A326-4657-B070-1718F5013A7C}"/>
              </a:ext>
            </a:extLst>
          </p:cNvPr>
          <p:cNvSpPr>
            <a:spLocks noGrp="1"/>
          </p:cNvSpPr>
          <p:nvPr>
            <p:ph type="body" sz="quarter" idx="10"/>
          </p:nvPr>
        </p:nvSpPr>
        <p:spPr/>
        <p:txBody>
          <a:bodyPr/>
          <a:lstStyle/>
          <a:p>
            <a:r>
              <a:rPr lang="en-US" dirty="0">
                <a:latin typeface="UTM Alexander" panose="02040603050506020204" pitchFamily="18" charset="0"/>
              </a:rPr>
              <a:t>3.1.3. SẢN XUẤT GIÁ TRỊ THẶNG DƯ</a:t>
            </a:r>
          </a:p>
        </p:txBody>
      </p:sp>
      <p:pic>
        <p:nvPicPr>
          <p:cNvPr id="13314" name="Picture 2" descr="Hình Ảnh Công Nhân May Và 3 Thông Tin Hữu Ích Cần Biết, Access Denied">
            <a:extLst>
              <a:ext uri="{FF2B5EF4-FFF2-40B4-BE49-F238E27FC236}">
                <a16:creationId xmlns:a16="http://schemas.microsoft.com/office/drawing/2014/main" id="{1964D8E1-7D01-4996-976E-A7A7BF34C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44" y="840951"/>
            <a:ext cx="1694110" cy="121464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21B4EC77-6477-443F-B41B-FE22C974FCF7}"/>
              </a:ext>
            </a:extLst>
          </p:cNvPr>
          <p:cNvSpPr txBox="1">
            <a:spLocks/>
          </p:cNvSpPr>
          <p:nvPr/>
        </p:nvSpPr>
        <p:spPr>
          <a:xfrm>
            <a:off x="3203848" y="915566"/>
            <a:ext cx="4968552"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000" dirty="0">
                <a:latin typeface="UTM Alexander" panose="02040603050506020204" pitchFamily="18" charset="0"/>
              </a:rPr>
              <a:t>SX </a:t>
            </a:r>
            <a:r>
              <a:rPr lang="en-US" sz="3000" dirty="0" err="1">
                <a:latin typeface="UTM Alexander" panose="02040603050506020204" pitchFamily="18" charset="0"/>
              </a:rPr>
              <a:t>hàng</a:t>
            </a:r>
            <a:r>
              <a:rPr lang="en-US" sz="3000" dirty="0">
                <a:latin typeface="UTM Alexander" panose="02040603050506020204" pitchFamily="18" charset="0"/>
              </a:rPr>
              <a:t> </a:t>
            </a:r>
            <a:r>
              <a:rPr lang="en-US" sz="3000" dirty="0" err="1">
                <a:latin typeface="UTM Alexander" panose="02040603050506020204" pitchFamily="18" charset="0"/>
              </a:rPr>
              <a:t>hóa</a:t>
            </a:r>
            <a:r>
              <a:rPr lang="en-US" sz="3000" dirty="0">
                <a:latin typeface="UTM Alexander" panose="02040603050506020204" pitchFamily="18" charset="0"/>
              </a:rPr>
              <a:t> = TLSX + SLĐ</a:t>
            </a:r>
          </a:p>
        </p:txBody>
      </p:sp>
      <p:pic>
        <p:nvPicPr>
          <p:cNvPr id="13316" name="Picture 4">
            <a:extLst>
              <a:ext uri="{FF2B5EF4-FFF2-40B4-BE49-F238E27FC236}">
                <a16:creationId xmlns:a16="http://schemas.microsoft.com/office/drawing/2014/main" id="{5577A742-4AE2-411E-B30C-545CF3364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170" y="1491630"/>
            <a:ext cx="7905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LL】Cuộn len nhiều màu chuyên dụng | Shopee Việt Nam">
            <a:extLst>
              <a:ext uri="{FF2B5EF4-FFF2-40B4-BE49-F238E27FC236}">
                <a16:creationId xmlns:a16="http://schemas.microsoft.com/office/drawing/2014/main" id="{BC5927C1-4F62-4C52-ABED-B9006AD98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423" y="1448274"/>
            <a:ext cx="1075841" cy="107584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Phim Hoạt Hình Vẽ Tay Người đàn ông Bất Lực Trong Hành động Với Hình ảnh |  Định dạng hình ảnh PSD 611643169| vn.lovepik.com">
            <a:extLst>
              <a:ext uri="{FF2B5EF4-FFF2-40B4-BE49-F238E27FC236}">
                <a16:creationId xmlns:a16="http://schemas.microsoft.com/office/drawing/2014/main" id="{C30B5BCE-7593-47E7-9AED-CB1661E6AF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170" y="2827315"/>
            <a:ext cx="2213082" cy="2213082"/>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Curved Right 14">
            <a:extLst>
              <a:ext uri="{FF2B5EF4-FFF2-40B4-BE49-F238E27FC236}">
                <a16:creationId xmlns:a16="http://schemas.microsoft.com/office/drawing/2014/main" id="{82260E5A-D205-4733-909E-610CBB590DF8}"/>
              </a:ext>
            </a:extLst>
          </p:cNvPr>
          <p:cNvSpPr/>
          <p:nvPr/>
        </p:nvSpPr>
        <p:spPr>
          <a:xfrm>
            <a:off x="2358381" y="2055596"/>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Speech Bubble: Rectangle with Corners Rounded 15">
            <a:extLst>
              <a:ext uri="{FF2B5EF4-FFF2-40B4-BE49-F238E27FC236}">
                <a16:creationId xmlns:a16="http://schemas.microsoft.com/office/drawing/2014/main" id="{1BC0794E-CAF5-4239-A6C6-359E5A1072AB}"/>
              </a:ext>
            </a:extLst>
          </p:cNvPr>
          <p:cNvSpPr/>
          <p:nvPr/>
        </p:nvSpPr>
        <p:spPr>
          <a:xfrm>
            <a:off x="5796136" y="2055596"/>
            <a:ext cx="1584176" cy="1128802"/>
          </a:xfrm>
          <a:prstGeom prst="wedgeRoundRectCallout">
            <a:avLst>
              <a:gd name="adj1" fmla="val -78554"/>
              <a:gd name="adj2" fmla="val 6721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5.451 tấm ảnh về túi đựng tiền vàng, thư viện ảnh chất lượng cao tuyệt đẹp  - Mua bán hình ảnh shutterstock giá rẻ chỉ từ 3.000 đ trong 2 phút">
            <a:extLst>
              <a:ext uri="{FF2B5EF4-FFF2-40B4-BE49-F238E27FC236}">
                <a16:creationId xmlns:a16="http://schemas.microsoft.com/office/drawing/2014/main" id="{E8A8BBF8-267F-4E08-9F30-27A54864C7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2932" y="2139701"/>
            <a:ext cx="1231180" cy="101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72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500"/>
                                        <p:tgtEl>
                                          <p:spTgt spid="13316"/>
                                        </p:tgtEl>
                                      </p:cBhvr>
                                    </p:animEffect>
                                  </p:childTnLst>
                                </p:cTn>
                              </p:par>
                              <p:par>
                                <p:cTn id="18" presetID="10" presetClass="entr" presetSubtype="0" fill="hold" nodeType="withEffect">
                                  <p:stCondLst>
                                    <p:cond delay="0"/>
                                  </p:stCondLst>
                                  <p:childTnLst>
                                    <p:set>
                                      <p:cBhvr>
                                        <p:cTn id="19" dur="1" fill="hold">
                                          <p:stCondLst>
                                            <p:cond delay="0"/>
                                          </p:stCondLst>
                                        </p:cTn>
                                        <p:tgtEl>
                                          <p:spTgt spid="13318"/>
                                        </p:tgtEl>
                                        <p:attrNameLst>
                                          <p:attrName>style.visibility</p:attrName>
                                        </p:attrNameLst>
                                      </p:cBhvr>
                                      <p:to>
                                        <p:strVal val="visible"/>
                                      </p:to>
                                    </p:set>
                                    <p:animEffect transition="in" filter="fade">
                                      <p:cBhvr>
                                        <p:cTn id="20" dur="500"/>
                                        <p:tgtEl>
                                          <p:spTgt spid="133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320"/>
                                        </p:tgtEl>
                                        <p:attrNameLst>
                                          <p:attrName>style.visibility</p:attrName>
                                        </p:attrNameLst>
                                      </p:cBhvr>
                                      <p:to>
                                        <p:strVal val="visible"/>
                                      </p:to>
                                    </p:set>
                                    <p:animEffect transition="in" filter="fade">
                                      <p:cBhvr>
                                        <p:cTn id="28" dur="500"/>
                                        <p:tgtEl>
                                          <p:spTgt spid="133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14ED77-379A-4B37-808E-AF8C4B054716}"/>
              </a:ext>
            </a:extLst>
          </p:cNvPr>
          <p:cNvSpPr>
            <a:spLocks noGrp="1"/>
          </p:cNvSpPr>
          <p:nvPr>
            <p:ph type="body" sz="quarter" idx="10"/>
          </p:nvPr>
        </p:nvSpPr>
        <p:spPr>
          <a:xfrm>
            <a:off x="2771800" y="1015554"/>
            <a:ext cx="5760640" cy="576064"/>
          </a:xfrm>
        </p:spPr>
        <p:txBody>
          <a:bodyPr>
            <a:normAutofit fontScale="77500" lnSpcReduction="20000"/>
          </a:bodyPr>
          <a:lstStyle/>
          <a:p>
            <a:r>
              <a:rPr lang="vi-VN" noProof="1">
                <a:latin typeface="UTM Alexander" panose="02040603050506020204" pitchFamily="18" charset="0"/>
              </a:rPr>
              <a:t>Thống nhất giữa sản xuất giá trị sử dụng và giá trị thặng dư</a:t>
            </a:r>
          </a:p>
        </p:txBody>
      </p:sp>
      <p:grpSp>
        <p:nvGrpSpPr>
          <p:cNvPr id="8" name="Group 7">
            <a:extLst>
              <a:ext uri="{FF2B5EF4-FFF2-40B4-BE49-F238E27FC236}">
                <a16:creationId xmlns:a16="http://schemas.microsoft.com/office/drawing/2014/main" id="{D11DE5EA-E1DD-4F53-B22F-F2024287F6E4}"/>
              </a:ext>
            </a:extLst>
          </p:cNvPr>
          <p:cNvGrpSpPr/>
          <p:nvPr/>
        </p:nvGrpSpPr>
        <p:grpSpPr>
          <a:xfrm>
            <a:off x="323528" y="1995686"/>
            <a:ext cx="1800200" cy="1440160"/>
            <a:chOff x="3419872" y="2031690"/>
            <a:chExt cx="1800200" cy="1440160"/>
          </a:xfrm>
        </p:grpSpPr>
        <p:sp>
          <p:nvSpPr>
            <p:cNvPr id="4" name="Rectangle: Rounded Corners 3">
              <a:extLst>
                <a:ext uri="{FF2B5EF4-FFF2-40B4-BE49-F238E27FC236}">
                  <a16:creationId xmlns:a16="http://schemas.microsoft.com/office/drawing/2014/main" id="{1745FCD6-2AD1-44FD-9E04-3613B0AC5E35}"/>
                </a:ext>
              </a:extLst>
            </p:cNvPr>
            <p:cNvSpPr/>
            <p:nvPr/>
          </p:nvSpPr>
          <p:spPr>
            <a:xfrm>
              <a:off x="3419872" y="2031690"/>
              <a:ext cx="1800200" cy="14401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 Placeholder 1">
              <a:extLst>
                <a:ext uri="{FF2B5EF4-FFF2-40B4-BE49-F238E27FC236}">
                  <a16:creationId xmlns:a16="http://schemas.microsoft.com/office/drawing/2014/main" id="{CAAA72D4-8336-449E-8898-5A6E9A87C71A}"/>
                </a:ext>
              </a:extLst>
            </p:cNvPr>
            <p:cNvSpPr txBox="1">
              <a:spLocks/>
            </p:cNvSpPr>
            <p:nvPr/>
          </p:nvSpPr>
          <p:spPr>
            <a:xfrm>
              <a:off x="3599892" y="2067694"/>
              <a:ext cx="1440160" cy="1368152"/>
            </a:xfrm>
            <a:prstGeom prst="rect">
              <a:avLst/>
            </a:prstGeom>
          </p:spPr>
          <p:txBody>
            <a:bodyPr vert="horz" lIns="91440" tIns="45720" rIns="91440" bIns="45720" rtlCol="0" anchor="ctr">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a:latin typeface="UTM Alexander" panose="02040603050506020204" pitchFamily="18" charset="0"/>
                </a:rPr>
                <a:t>Đặc điểm quá trình sản xuất TBCN </a:t>
              </a:r>
              <a:endParaRPr lang="en-US" sz="2400" dirty="0">
                <a:latin typeface="UTM Alexander" panose="02040603050506020204" pitchFamily="18" charset="0"/>
              </a:endParaRPr>
            </a:p>
          </p:txBody>
        </p:sp>
      </p:grpSp>
      <p:cxnSp>
        <p:nvCxnSpPr>
          <p:cNvPr id="10" name="Straight Arrow Connector 9">
            <a:extLst>
              <a:ext uri="{FF2B5EF4-FFF2-40B4-BE49-F238E27FC236}">
                <a16:creationId xmlns:a16="http://schemas.microsoft.com/office/drawing/2014/main" id="{7B4B9EBE-AC7B-4B52-AD91-1ABC3CB1EEEC}"/>
              </a:ext>
            </a:extLst>
          </p:cNvPr>
          <p:cNvCxnSpPr>
            <a:cxnSpLocks/>
          </p:cNvCxnSpPr>
          <p:nvPr/>
        </p:nvCxnSpPr>
        <p:spPr>
          <a:xfrm flipV="1">
            <a:off x="2123728" y="1563638"/>
            <a:ext cx="648072"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3BA95FF-0635-4B69-9FA2-82CF4EAC4B28}"/>
              </a:ext>
            </a:extLst>
          </p:cNvPr>
          <p:cNvCxnSpPr>
            <a:cxnSpLocks/>
            <a:stCxn id="4" idx="3"/>
          </p:cNvCxnSpPr>
          <p:nvPr/>
        </p:nvCxnSpPr>
        <p:spPr>
          <a:xfrm>
            <a:off x="2123728" y="2715766"/>
            <a:ext cx="792088"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4">
            <a:extLst>
              <a:ext uri="{FF2B5EF4-FFF2-40B4-BE49-F238E27FC236}">
                <a16:creationId xmlns:a16="http://schemas.microsoft.com/office/drawing/2014/main" id="{576062DD-C2B1-4908-8312-73366875D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832" y="1686967"/>
            <a:ext cx="790575" cy="93345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0A2D4958-4F03-4604-BE2F-26C0142CFBB3}"/>
              </a:ext>
            </a:extLst>
          </p:cNvPr>
          <p:cNvGrpSpPr/>
          <p:nvPr/>
        </p:nvGrpSpPr>
        <p:grpSpPr>
          <a:xfrm rot="8181725">
            <a:off x="4507220" y="796576"/>
            <a:ext cx="2304254" cy="2066528"/>
            <a:chOff x="3707906" y="2499742"/>
            <a:chExt cx="2304254" cy="2066528"/>
          </a:xfrm>
        </p:grpSpPr>
        <p:sp>
          <p:nvSpPr>
            <p:cNvPr id="19" name="Arc 18">
              <a:extLst>
                <a:ext uri="{FF2B5EF4-FFF2-40B4-BE49-F238E27FC236}">
                  <a16:creationId xmlns:a16="http://schemas.microsoft.com/office/drawing/2014/main" id="{CA4B0842-9D96-4BD2-AE94-D65F8C786524}"/>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DC69B4AB-4555-4874-AA80-8380BF07A773}"/>
                </a:ext>
              </a:extLst>
            </p:cNvPr>
            <p:cNvCxnSpPr>
              <a:cxnSpLocks/>
            </p:cNvCxnSpPr>
            <p:nvPr/>
          </p:nvCxnSpPr>
          <p:spPr>
            <a:xfrm>
              <a:off x="4813177" y="2571750"/>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2B932C-18F1-4C7A-A838-F0CAF621D7F5}"/>
                </a:ext>
              </a:extLst>
            </p:cNvPr>
            <p:cNvCxnSpPr>
              <a:cxnSpLocks/>
              <a:stCxn id="19" idx="0"/>
            </p:cNvCxnSpPr>
            <p:nvPr/>
          </p:nvCxnSpPr>
          <p:spPr>
            <a:xfrm flipV="1">
              <a:off x="4813177" y="2499742"/>
              <a:ext cx="72008"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545013-2290-478C-90DC-D54AF6E3E526}"/>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4B4D3C-D5B1-4B8F-BFCD-CC8B815F2821}"/>
                </a:ext>
              </a:extLst>
            </p:cNvPr>
            <p:cNvCxnSpPr>
              <a:cxnSpLocks/>
              <a:endCxn id="19"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Text Placeholder 5">
            <a:extLst>
              <a:ext uri="{FF2B5EF4-FFF2-40B4-BE49-F238E27FC236}">
                <a16:creationId xmlns:a16="http://schemas.microsoft.com/office/drawing/2014/main" id="{AB89D763-72EA-4AFE-8BD6-7267E460E0D2}"/>
              </a:ext>
            </a:extLst>
          </p:cNvPr>
          <p:cNvSpPr txBox="1">
            <a:spLocks/>
          </p:cNvSpPr>
          <p:nvPr/>
        </p:nvSpPr>
        <p:spPr>
          <a:xfrm>
            <a:off x="3743907" y="1889849"/>
            <a:ext cx="960905"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latin typeface="UTM Alexander" panose="02040603050506020204" pitchFamily="18" charset="0"/>
              </a:rPr>
              <a:t>GTSD</a:t>
            </a:r>
          </a:p>
        </p:txBody>
      </p:sp>
      <p:sp>
        <p:nvSpPr>
          <p:cNvPr id="25" name="Text Placeholder 5">
            <a:extLst>
              <a:ext uri="{FF2B5EF4-FFF2-40B4-BE49-F238E27FC236}">
                <a16:creationId xmlns:a16="http://schemas.microsoft.com/office/drawing/2014/main" id="{28F2A4D9-C04D-40D5-85B3-4EC264D00A5E}"/>
              </a:ext>
            </a:extLst>
          </p:cNvPr>
          <p:cNvSpPr txBox="1">
            <a:spLocks/>
          </p:cNvSpPr>
          <p:nvPr/>
        </p:nvSpPr>
        <p:spPr>
          <a:xfrm>
            <a:off x="6327526" y="1869846"/>
            <a:ext cx="960905"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latin typeface="UTM Alexander" panose="02040603050506020204" pitchFamily="18" charset="0"/>
              </a:rPr>
              <a:t>GTTD</a:t>
            </a:r>
          </a:p>
        </p:txBody>
      </p:sp>
      <p:sp>
        <p:nvSpPr>
          <p:cNvPr id="26" name="Text Placeholder 5">
            <a:extLst>
              <a:ext uri="{FF2B5EF4-FFF2-40B4-BE49-F238E27FC236}">
                <a16:creationId xmlns:a16="http://schemas.microsoft.com/office/drawing/2014/main" id="{C359FD29-76C5-4F98-BF11-0C838BC91538}"/>
              </a:ext>
            </a:extLst>
          </p:cNvPr>
          <p:cNvSpPr txBox="1">
            <a:spLocks/>
          </p:cNvSpPr>
          <p:nvPr/>
        </p:nvSpPr>
        <p:spPr>
          <a:xfrm>
            <a:off x="2997519" y="3622324"/>
            <a:ext cx="5760640" cy="576064"/>
          </a:xfrm>
          <a:prstGeom prst="rect">
            <a:avLst/>
          </a:prstGeom>
        </p:spPr>
        <p:txBody>
          <a:bodyPr vert="horz" lIns="91440" tIns="45720" rIns="91440" bIns="45720" rtlCol="0" anchor="ctr">
            <a:normAutofit fontScale="77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noProof="1">
                <a:latin typeface="UTM Alexander" panose="02040603050506020204" pitchFamily="18" charset="0"/>
              </a:rPr>
              <a:t>Công nhân làm việc dưới sự kiểm soát của nhà tư bản và sản phẩm thuộc về nhà tư bản</a:t>
            </a:r>
          </a:p>
        </p:txBody>
      </p:sp>
    </p:spTree>
    <p:extLst>
      <p:ext uri="{BB962C8B-B14F-4D97-AF65-F5344CB8AC3E}">
        <p14:creationId xmlns:p14="http://schemas.microsoft.com/office/powerpoint/2010/main" val="144169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4"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3031269" y="411510"/>
            <a:ext cx="5334044" cy="432048"/>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b="1" dirty="0">
                <a:solidFill>
                  <a:schemeClr val="tx1">
                    <a:lumMod val="75000"/>
                    <a:lumOff val="25000"/>
                  </a:schemeClr>
                </a:solidFill>
                <a:latin typeface="UTM Alexander" panose="02040603050506020204" pitchFamily="18" charset="0"/>
                <a:cs typeface="Times New Roman" panose="02020603050405020304" pitchFamily="18" charset="0"/>
              </a:rPr>
              <a:t>NỘI DUNG</a:t>
            </a:r>
          </a:p>
        </p:txBody>
      </p:sp>
      <p:grpSp>
        <p:nvGrpSpPr>
          <p:cNvPr id="2" name="Group 1"/>
          <p:cNvGrpSpPr/>
          <p:nvPr/>
        </p:nvGrpSpPr>
        <p:grpSpPr>
          <a:xfrm>
            <a:off x="2356043" y="1127958"/>
            <a:ext cx="6376934" cy="977527"/>
            <a:chOff x="2212776" y="1079760"/>
            <a:chExt cx="6610486" cy="914400"/>
          </a:xfrm>
        </p:grpSpPr>
        <p:grpSp>
          <p:nvGrpSpPr>
            <p:cNvPr id="4" name="Group 3"/>
            <p:cNvGrpSpPr/>
            <p:nvPr/>
          </p:nvGrpSpPr>
          <p:grpSpPr>
            <a:xfrm>
              <a:off x="2212776" y="1079760"/>
              <a:ext cx="6610486" cy="914400"/>
              <a:chOff x="1093714" y="3199052"/>
              <a:chExt cx="6610486" cy="914400"/>
            </a:xfrm>
          </p:grpSpPr>
          <p:sp>
            <p:nvSpPr>
              <p:cNvPr id="5" name="Pentagon 4"/>
              <p:cNvSpPr/>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6" name="Pentagon 5"/>
              <p:cNvSpPr/>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7" name="Diamond 6"/>
              <p:cNvSpPr/>
              <p:nvPr/>
            </p:nvSpPr>
            <p:spPr>
              <a:xfrm>
                <a:off x="1093714" y="3199052"/>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8" name="직사각형 39"/>
            <p:cNvSpPr/>
            <p:nvPr/>
          </p:nvSpPr>
          <p:spPr>
            <a:xfrm>
              <a:off x="2270535" y="1337402"/>
              <a:ext cx="642087" cy="374271"/>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3.1</a:t>
              </a:r>
              <a:endParaRPr lang="ko-KR" altLang="en-US" sz="2000" dirty="0">
                <a:solidFill>
                  <a:schemeClr val="bg1"/>
                </a:solidFill>
                <a:latin typeface="UTM Alexander" panose="02040603050506020204" pitchFamily="18" charset="0"/>
                <a:cs typeface="Times New Roman" panose="02020603050405020304" pitchFamily="18" charset="0"/>
              </a:endParaRPr>
            </a:p>
          </p:txBody>
        </p:sp>
        <p:sp>
          <p:nvSpPr>
            <p:cNvPr id="10" name="TextBox 10"/>
            <p:cNvSpPr txBox="1"/>
            <p:nvPr/>
          </p:nvSpPr>
          <p:spPr bwMode="auto">
            <a:xfrm>
              <a:off x="3167153" y="1263154"/>
              <a:ext cx="5500702" cy="37427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LÝ LUẬN CỦA C.MÁC VỀ GIÁ TRỊ THẶNG DƯ</a:t>
              </a:r>
            </a:p>
          </p:txBody>
        </p:sp>
      </p:grpSp>
      <p:grpSp>
        <p:nvGrpSpPr>
          <p:cNvPr id="36" name="Group 35"/>
          <p:cNvGrpSpPr/>
          <p:nvPr/>
        </p:nvGrpSpPr>
        <p:grpSpPr>
          <a:xfrm>
            <a:off x="2411760" y="2264374"/>
            <a:ext cx="6336703" cy="1099742"/>
            <a:chOff x="2264738" y="1982609"/>
            <a:chExt cx="6552728" cy="914400"/>
          </a:xfrm>
        </p:grpSpPr>
        <p:grpSp>
          <p:nvGrpSpPr>
            <p:cNvPr id="12" name="Group 11"/>
            <p:cNvGrpSpPr/>
            <p:nvPr/>
          </p:nvGrpSpPr>
          <p:grpSpPr>
            <a:xfrm>
              <a:off x="2264738" y="1982609"/>
              <a:ext cx="6552728" cy="914400"/>
              <a:chOff x="1151472" y="3187501"/>
              <a:chExt cx="6552728" cy="914400"/>
            </a:xfrm>
          </p:grpSpPr>
          <p:sp>
            <p:nvSpPr>
              <p:cNvPr id="13" name="Pentagon 12"/>
              <p:cNvSpPr/>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4" name="Pentagon 13"/>
              <p:cNvSpPr/>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5" name="Diamond 14"/>
              <p:cNvSpPr/>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24" name="직사각형 39"/>
            <p:cNvSpPr/>
            <p:nvPr/>
          </p:nvSpPr>
          <p:spPr>
            <a:xfrm>
              <a:off x="2264738" y="2282721"/>
              <a:ext cx="647884" cy="332678"/>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3.2</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26" name="TextBox 10"/>
            <p:cNvSpPr txBox="1"/>
            <p:nvPr/>
          </p:nvSpPr>
          <p:spPr bwMode="auto">
            <a:xfrm>
              <a:off x="3175963" y="2185809"/>
              <a:ext cx="5259705" cy="332678"/>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TÍCH LŨY TƯ BẢN</a:t>
              </a:r>
            </a:p>
          </p:txBody>
        </p:sp>
      </p:grpSp>
      <p:grpSp>
        <p:nvGrpSpPr>
          <p:cNvPr id="37" name="Group 36"/>
          <p:cNvGrpSpPr/>
          <p:nvPr/>
        </p:nvGrpSpPr>
        <p:grpSpPr>
          <a:xfrm>
            <a:off x="2411760" y="3391248"/>
            <a:ext cx="6336703" cy="1099742"/>
            <a:chOff x="2261732" y="2905636"/>
            <a:chExt cx="6552728" cy="914400"/>
          </a:xfrm>
        </p:grpSpPr>
        <p:grpSp>
          <p:nvGrpSpPr>
            <p:cNvPr id="16" name="Group 15"/>
            <p:cNvGrpSpPr/>
            <p:nvPr/>
          </p:nvGrpSpPr>
          <p:grpSpPr>
            <a:xfrm>
              <a:off x="2261732" y="2905636"/>
              <a:ext cx="6552728" cy="914400"/>
              <a:chOff x="1151472" y="3187501"/>
              <a:chExt cx="6552728" cy="914400"/>
            </a:xfrm>
          </p:grpSpPr>
          <p:sp>
            <p:nvSpPr>
              <p:cNvPr id="17" name="Pentagon 16"/>
              <p:cNvSpPr/>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8" name="Pentagon 17"/>
              <p:cNvSpPr/>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sp>
            <p:nvSpPr>
              <p:cNvPr id="19" name="Diamond 18"/>
              <p:cNvSpPr/>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ko-KR" altLang="en-US" sz="1600" dirty="0">
                  <a:latin typeface="UTM Alexander" panose="02040603050506020204" pitchFamily="18" charset="0"/>
                  <a:cs typeface="Times New Roman" panose="02020603050405020304" pitchFamily="18" charset="0"/>
                </a:endParaRPr>
              </a:p>
            </p:txBody>
          </p:sp>
        </p:grpSp>
        <p:sp>
          <p:nvSpPr>
            <p:cNvPr id="28" name="직사각형 39"/>
            <p:cNvSpPr/>
            <p:nvPr/>
          </p:nvSpPr>
          <p:spPr>
            <a:xfrm>
              <a:off x="2261732" y="3207242"/>
              <a:ext cx="650891" cy="332679"/>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000" b="1" dirty="0">
                  <a:solidFill>
                    <a:schemeClr val="bg1"/>
                  </a:solidFill>
                  <a:latin typeface="UTM Alexander" panose="02040603050506020204" pitchFamily="18" charset="0"/>
                  <a:cs typeface="Times New Roman" panose="02020603050405020304" pitchFamily="18" charset="0"/>
                </a:rPr>
                <a:t>3.3</a:t>
              </a:r>
              <a:r>
                <a:rPr lang="en-US" altLang="ko-KR" sz="1600" b="1" dirty="0">
                  <a:solidFill>
                    <a:schemeClr val="bg1"/>
                  </a:solidFill>
                  <a:latin typeface="UTM Alexander" panose="02040603050506020204" pitchFamily="18" charset="0"/>
                  <a:cs typeface="Times New Roman" panose="02020603050405020304" pitchFamily="18" charset="0"/>
                </a:rPr>
                <a:t> </a:t>
              </a:r>
              <a:endParaRPr lang="ko-KR" altLang="en-US" sz="1600" dirty="0">
                <a:solidFill>
                  <a:schemeClr val="bg1"/>
                </a:solidFill>
                <a:latin typeface="UTM Alexander" panose="02040603050506020204" pitchFamily="18" charset="0"/>
                <a:cs typeface="Times New Roman" panose="02020603050405020304" pitchFamily="18" charset="0"/>
              </a:endParaRPr>
            </a:p>
          </p:txBody>
        </p:sp>
        <p:sp>
          <p:nvSpPr>
            <p:cNvPr id="30" name="TextBox 10"/>
            <p:cNvSpPr txBox="1"/>
            <p:nvPr/>
          </p:nvSpPr>
          <p:spPr bwMode="auto">
            <a:xfrm>
              <a:off x="3116281" y="3135537"/>
              <a:ext cx="5542773" cy="5885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a:solidFill>
                    <a:schemeClr val="tx1">
                      <a:lumMod val="75000"/>
                      <a:lumOff val="25000"/>
                    </a:schemeClr>
                  </a:solidFill>
                  <a:latin typeface="UTM Alexander" panose="02040603050506020204" pitchFamily="18" charset="0"/>
                  <a:cs typeface="Times New Roman" panose="02020603050405020304" pitchFamily="18" charset="0"/>
                </a:rPr>
                <a:t>CÁC HÌNH THỨC BIỂU HIỆN CỦA GIÁ TRỊ THẶNG DƯ TRONG NỀN KINH TẾ THỊ TRƯỜNG</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DC0F06-8539-4E09-981E-3C7F0BC0BC29}"/>
              </a:ext>
            </a:extLst>
          </p:cNvPr>
          <p:cNvSpPr>
            <a:spLocks noGrp="1"/>
          </p:cNvSpPr>
          <p:nvPr>
            <p:ph type="body" sz="quarter" idx="10"/>
          </p:nvPr>
        </p:nvSpPr>
        <p:spPr>
          <a:xfrm>
            <a:off x="2627784" y="0"/>
            <a:ext cx="3491880" cy="576064"/>
          </a:xfrm>
        </p:spPr>
        <p:txBody>
          <a:bodyPr/>
          <a:lstStyle/>
          <a:p>
            <a:r>
              <a:rPr lang="en-US" dirty="0">
                <a:latin typeface="UTM Alexander" panose="02040603050506020204" pitchFamily="18" charset="0"/>
              </a:rPr>
              <a:t>VÍ DỤ</a:t>
            </a:r>
          </a:p>
        </p:txBody>
      </p:sp>
      <p:pic>
        <p:nvPicPr>
          <p:cNvPr id="15362" name="Picture 2" descr="Tổng hợp hình ảnh hoa bông gòn đẹp nhất - hoa tuyết của đất trời">
            <a:extLst>
              <a:ext uri="{FF2B5EF4-FFF2-40B4-BE49-F238E27FC236}">
                <a16:creationId xmlns:a16="http://schemas.microsoft.com/office/drawing/2014/main" id="{2B0C4C41-8B5D-429D-81E4-C42FFB018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30" y="264088"/>
            <a:ext cx="1512168" cy="846814"/>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ình ảnh : Trang thiết bị, kim loại, Công nghiệp, máy móc, nhà máy, Ngành  công nghiệp, Đơn sắc, chế tạo, công nhân, Kỹ thuật, Thợ thủ công, sản xuất,  Sản xuất,">
            <a:extLst>
              <a:ext uri="{FF2B5EF4-FFF2-40B4-BE49-F238E27FC236}">
                <a16:creationId xmlns:a16="http://schemas.microsoft.com/office/drawing/2014/main" id="{650B7538-2354-4D69-B3C0-9A049E554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2" y="1155301"/>
            <a:ext cx="1512168" cy="8715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ình Ảnh Công Nhân May Và 3 Thông Tin Hữu Ích Cần Biết, Access Denied">
            <a:extLst>
              <a:ext uri="{FF2B5EF4-FFF2-40B4-BE49-F238E27FC236}">
                <a16:creationId xmlns:a16="http://schemas.microsoft.com/office/drawing/2014/main" id="{8932CC0A-4463-434F-9774-5595403E1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77" y="2038186"/>
            <a:ext cx="1512168" cy="98093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a:extLst>
              <a:ext uri="{FF2B5EF4-FFF2-40B4-BE49-F238E27FC236}">
                <a16:creationId xmlns:a16="http://schemas.microsoft.com/office/drawing/2014/main" id="{63F57182-E87F-4D1D-A07C-D6150607A686}"/>
              </a:ext>
            </a:extLst>
          </p:cNvPr>
          <p:cNvSpPr txBox="1">
            <a:spLocks/>
          </p:cNvSpPr>
          <p:nvPr/>
        </p:nvSpPr>
        <p:spPr>
          <a:xfrm>
            <a:off x="1871700" y="493925"/>
            <a:ext cx="151216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50kg </a:t>
            </a:r>
            <a:r>
              <a:rPr lang="en-US" sz="2200" dirty="0" err="1">
                <a:latin typeface="UTM Alexander" panose="02040603050506020204" pitchFamily="18" charset="0"/>
              </a:rPr>
              <a:t>Bông</a:t>
            </a:r>
            <a:endParaRPr lang="en-US" sz="2200" dirty="0">
              <a:latin typeface="UTM Alexander" panose="02040603050506020204" pitchFamily="18" charset="0"/>
            </a:endParaRPr>
          </a:p>
        </p:txBody>
      </p:sp>
      <p:sp>
        <p:nvSpPr>
          <p:cNvPr id="8" name="Text Placeholder 1">
            <a:extLst>
              <a:ext uri="{FF2B5EF4-FFF2-40B4-BE49-F238E27FC236}">
                <a16:creationId xmlns:a16="http://schemas.microsoft.com/office/drawing/2014/main" id="{99BD2DC6-66BE-4457-B513-73ED66B24F8A}"/>
              </a:ext>
            </a:extLst>
          </p:cNvPr>
          <p:cNvSpPr txBox="1">
            <a:spLocks/>
          </p:cNvSpPr>
          <p:nvPr/>
        </p:nvSpPr>
        <p:spPr>
          <a:xfrm>
            <a:off x="3419871" y="507779"/>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a:t>
            </a:r>
          </a:p>
        </p:txBody>
      </p:sp>
      <p:sp>
        <p:nvSpPr>
          <p:cNvPr id="9" name="Text Placeholder 1">
            <a:extLst>
              <a:ext uri="{FF2B5EF4-FFF2-40B4-BE49-F238E27FC236}">
                <a16:creationId xmlns:a16="http://schemas.microsoft.com/office/drawing/2014/main" id="{CFE664A8-466D-4BE7-9639-59F5CAF8C683}"/>
              </a:ext>
            </a:extLst>
          </p:cNvPr>
          <p:cNvSpPr txBox="1">
            <a:spLocks/>
          </p:cNvSpPr>
          <p:nvPr/>
        </p:nvSpPr>
        <p:spPr>
          <a:xfrm>
            <a:off x="1818673" y="1269522"/>
            <a:ext cx="1404155"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0"/>
              </a:spcBef>
            </a:pPr>
            <a:r>
              <a:rPr lang="en-US" sz="2200" dirty="0">
                <a:latin typeface="UTM Alexander" panose="02040603050506020204" pitchFamily="18" charset="0"/>
              </a:rPr>
              <a:t>Hao </a:t>
            </a:r>
            <a:r>
              <a:rPr lang="en-US" sz="2200" dirty="0" err="1">
                <a:latin typeface="UTM Alexander" panose="02040603050506020204" pitchFamily="18" charset="0"/>
              </a:rPr>
              <a:t>mòn</a:t>
            </a:r>
            <a:r>
              <a:rPr lang="en-US" sz="2200" dirty="0">
                <a:latin typeface="UTM Alexander" panose="02040603050506020204" pitchFamily="18" charset="0"/>
              </a:rPr>
              <a:t> </a:t>
            </a:r>
          </a:p>
          <a:p>
            <a:pPr algn="l">
              <a:lnSpc>
                <a:spcPct val="100000"/>
              </a:lnSpc>
              <a:spcBef>
                <a:spcPts val="0"/>
              </a:spcBef>
            </a:pPr>
            <a:r>
              <a:rPr lang="en-US" sz="2200" dirty="0" err="1">
                <a:latin typeface="UTM Alexander" panose="02040603050506020204" pitchFamily="18" charset="0"/>
              </a:rPr>
              <a:t>máy</a:t>
            </a:r>
            <a:r>
              <a:rPr lang="en-US" sz="2200" dirty="0">
                <a:latin typeface="UTM Alexander" panose="02040603050506020204" pitchFamily="18" charset="0"/>
              </a:rPr>
              <a:t> </a:t>
            </a:r>
            <a:r>
              <a:rPr lang="en-US" sz="2200" dirty="0" err="1">
                <a:latin typeface="UTM Alexander" panose="02040603050506020204" pitchFamily="18" charset="0"/>
              </a:rPr>
              <a:t>móc</a:t>
            </a:r>
            <a:endParaRPr lang="en-US" sz="2200" dirty="0">
              <a:latin typeface="UTM Alexander" panose="02040603050506020204" pitchFamily="18" charset="0"/>
            </a:endParaRPr>
          </a:p>
        </p:txBody>
      </p:sp>
      <p:sp>
        <p:nvSpPr>
          <p:cNvPr id="10" name="Text Placeholder 1">
            <a:extLst>
              <a:ext uri="{FF2B5EF4-FFF2-40B4-BE49-F238E27FC236}">
                <a16:creationId xmlns:a16="http://schemas.microsoft.com/office/drawing/2014/main" id="{6EE2A168-C032-46C2-9175-20DE62F9E77E}"/>
              </a:ext>
            </a:extLst>
          </p:cNvPr>
          <p:cNvSpPr txBox="1">
            <a:spLocks/>
          </p:cNvSpPr>
          <p:nvPr/>
        </p:nvSpPr>
        <p:spPr>
          <a:xfrm>
            <a:off x="3487901" y="2181542"/>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15$</a:t>
            </a:r>
          </a:p>
        </p:txBody>
      </p:sp>
      <p:sp>
        <p:nvSpPr>
          <p:cNvPr id="11" name="Text Placeholder 1">
            <a:extLst>
              <a:ext uri="{FF2B5EF4-FFF2-40B4-BE49-F238E27FC236}">
                <a16:creationId xmlns:a16="http://schemas.microsoft.com/office/drawing/2014/main" id="{472F2EF4-48A8-4594-A0BE-BC996BE32244}"/>
              </a:ext>
            </a:extLst>
          </p:cNvPr>
          <p:cNvSpPr txBox="1">
            <a:spLocks/>
          </p:cNvSpPr>
          <p:nvPr/>
        </p:nvSpPr>
        <p:spPr>
          <a:xfrm>
            <a:off x="1853845" y="2230549"/>
            <a:ext cx="1835872" cy="576064"/>
          </a:xfrm>
          <a:prstGeom prst="rect">
            <a:avLst/>
          </a:prstGeom>
        </p:spPr>
        <p:txBody>
          <a:bodyPr vert="horz" lIns="91440" tIns="45720" rIns="91440" bIns="45720" rtlCol="0" anchor="ctr">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Mua HH SLĐ(8h/</a:t>
            </a:r>
            <a:r>
              <a:rPr lang="en-US" sz="2200" dirty="0" err="1">
                <a:latin typeface="UTM Alexander" panose="02040603050506020204" pitchFamily="18" charset="0"/>
              </a:rPr>
              <a:t>ngày</a:t>
            </a:r>
            <a:r>
              <a:rPr lang="en-US" sz="2200" dirty="0">
                <a:latin typeface="UTM Alexander" panose="02040603050506020204" pitchFamily="18" charset="0"/>
              </a:rPr>
              <a:t>)</a:t>
            </a:r>
          </a:p>
        </p:txBody>
      </p:sp>
      <p:sp>
        <p:nvSpPr>
          <p:cNvPr id="12" name="Text Placeholder 1">
            <a:extLst>
              <a:ext uri="{FF2B5EF4-FFF2-40B4-BE49-F238E27FC236}">
                <a16:creationId xmlns:a16="http://schemas.microsoft.com/office/drawing/2014/main" id="{161CA98D-CC5E-4855-A90D-AB8C37332C39}"/>
              </a:ext>
            </a:extLst>
          </p:cNvPr>
          <p:cNvSpPr txBox="1">
            <a:spLocks/>
          </p:cNvSpPr>
          <p:nvPr/>
        </p:nvSpPr>
        <p:spPr>
          <a:xfrm>
            <a:off x="4662735" y="1265730"/>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3$</a:t>
            </a:r>
          </a:p>
        </p:txBody>
      </p:sp>
      <p:cxnSp>
        <p:nvCxnSpPr>
          <p:cNvPr id="5" name="Straight Connector 4">
            <a:extLst>
              <a:ext uri="{FF2B5EF4-FFF2-40B4-BE49-F238E27FC236}">
                <a16:creationId xmlns:a16="http://schemas.microsoft.com/office/drawing/2014/main" id="{F226F98D-C9B3-44BC-BE38-F668E7C255CC}"/>
              </a:ext>
            </a:extLst>
          </p:cNvPr>
          <p:cNvCxnSpPr>
            <a:cxnSpLocks/>
          </p:cNvCxnSpPr>
          <p:nvPr/>
        </p:nvCxnSpPr>
        <p:spPr>
          <a:xfrm flipV="1">
            <a:off x="1972302" y="2790462"/>
            <a:ext cx="2107741" cy="24282"/>
          </a:xfrm>
          <a:prstGeom prst="line">
            <a:avLst/>
          </a:prstGeom>
          <a:ln w="28575"/>
        </p:spPr>
        <p:style>
          <a:lnRef idx="3">
            <a:schemeClr val="dk1"/>
          </a:lnRef>
          <a:fillRef idx="0">
            <a:schemeClr val="dk1"/>
          </a:fillRef>
          <a:effectRef idx="2">
            <a:schemeClr val="dk1"/>
          </a:effectRef>
          <a:fontRef idx="minor">
            <a:schemeClr val="tx1"/>
          </a:fontRef>
        </p:style>
      </p:cxnSp>
      <p:sp>
        <p:nvSpPr>
          <p:cNvPr id="14" name="Arrow: Right 13">
            <a:extLst>
              <a:ext uri="{FF2B5EF4-FFF2-40B4-BE49-F238E27FC236}">
                <a16:creationId xmlns:a16="http://schemas.microsoft.com/office/drawing/2014/main" id="{D1A449B5-28F6-4B3A-A5FB-7472DDD1B232}"/>
              </a:ext>
            </a:extLst>
          </p:cNvPr>
          <p:cNvSpPr/>
          <p:nvPr/>
        </p:nvSpPr>
        <p:spPr>
          <a:xfrm>
            <a:off x="2489649" y="2847972"/>
            <a:ext cx="723446" cy="338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
            <a:extLst>
              <a:ext uri="{FF2B5EF4-FFF2-40B4-BE49-F238E27FC236}">
                <a16:creationId xmlns:a16="http://schemas.microsoft.com/office/drawing/2014/main" id="{C1CC32DF-F875-409B-B850-EF4A579EFE1F}"/>
              </a:ext>
            </a:extLst>
          </p:cNvPr>
          <p:cNvSpPr txBox="1">
            <a:spLocks/>
          </p:cNvSpPr>
          <p:nvPr/>
        </p:nvSpPr>
        <p:spPr>
          <a:xfrm>
            <a:off x="3400306" y="2728999"/>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68$</a:t>
            </a:r>
          </a:p>
        </p:txBody>
      </p:sp>
      <p:grpSp>
        <p:nvGrpSpPr>
          <p:cNvPr id="30" name="Group 29">
            <a:extLst>
              <a:ext uri="{FF2B5EF4-FFF2-40B4-BE49-F238E27FC236}">
                <a16:creationId xmlns:a16="http://schemas.microsoft.com/office/drawing/2014/main" id="{AD00BD03-C8BA-40DA-BB79-E8D5A44F4AA3}"/>
              </a:ext>
            </a:extLst>
          </p:cNvPr>
          <p:cNvGrpSpPr/>
          <p:nvPr/>
        </p:nvGrpSpPr>
        <p:grpSpPr>
          <a:xfrm>
            <a:off x="621130" y="4226553"/>
            <a:ext cx="7632848" cy="285188"/>
            <a:chOff x="683568" y="4227934"/>
            <a:chExt cx="7632848" cy="285188"/>
          </a:xfrm>
        </p:grpSpPr>
        <p:cxnSp>
          <p:nvCxnSpPr>
            <p:cNvPr id="18" name="Straight Connector 17">
              <a:extLst>
                <a:ext uri="{FF2B5EF4-FFF2-40B4-BE49-F238E27FC236}">
                  <a16:creationId xmlns:a16="http://schemas.microsoft.com/office/drawing/2014/main" id="{387ABE10-CA69-4E4A-B04D-370B13CFC61C}"/>
                </a:ext>
              </a:extLst>
            </p:cNvPr>
            <p:cNvCxnSpPr>
              <a:cxnSpLocks/>
            </p:cNvCxnSpPr>
            <p:nvPr/>
          </p:nvCxnSpPr>
          <p:spPr>
            <a:xfrm>
              <a:off x="683568" y="4371950"/>
              <a:ext cx="7632848"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A2681F2-17AD-4611-8369-2FD697A4FF3B}"/>
                </a:ext>
              </a:extLst>
            </p:cNvPr>
            <p:cNvCxnSpPr>
              <a:cxnSpLocks/>
            </p:cNvCxnSpPr>
            <p:nvPr/>
          </p:nvCxnSpPr>
          <p:spPr>
            <a:xfrm>
              <a:off x="4139952" y="4227934"/>
              <a:ext cx="0" cy="285188"/>
            </a:xfrm>
            <a:prstGeom prst="line">
              <a:avLst/>
            </a:prstGeom>
          </p:spPr>
          <p:style>
            <a:lnRef idx="3">
              <a:schemeClr val="dk1"/>
            </a:lnRef>
            <a:fillRef idx="0">
              <a:schemeClr val="dk1"/>
            </a:fillRef>
            <a:effectRef idx="2">
              <a:schemeClr val="dk1"/>
            </a:effectRef>
            <a:fontRef idx="minor">
              <a:schemeClr val="tx1"/>
            </a:fontRef>
          </p:style>
        </p:cxnSp>
      </p:grpSp>
      <p:sp>
        <p:nvSpPr>
          <p:cNvPr id="28" name="Text Placeholder 1">
            <a:extLst>
              <a:ext uri="{FF2B5EF4-FFF2-40B4-BE49-F238E27FC236}">
                <a16:creationId xmlns:a16="http://schemas.microsoft.com/office/drawing/2014/main" id="{EB912F6F-78F6-42BC-B2FA-C6B20CFE4F7C}"/>
              </a:ext>
            </a:extLst>
          </p:cNvPr>
          <p:cNvSpPr txBox="1">
            <a:spLocks/>
          </p:cNvSpPr>
          <p:nvPr/>
        </p:nvSpPr>
        <p:spPr>
          <a:xfrm>
            <a:off x="1847295" y="4285257"/>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4 H</a:t>
            </a:r>
          </a:p>
        </p:txBody>
      </p:sp>
      <p:cxnSp>
        <p:nvCxnSpPr>
          <p:cNvPr id="29" name="Straight Connector 28">
            <a:extLst>
              <a:ext uri="{FF2B5EF4-FFF2-40B4-BE49-F238E27FC236}">
                <a16:creationId xmlns:a16="http://schemas.microsoft.com/office/drawing/2014/main" id="{D83A61C0-6E59-48BB-AFD4-3060EE602A8C}"/>
              </a:ext>
            </a:extLst>
          </p:cNvPr>
          <p:cNvCxnSpPr>
            <a:cxnSpLocks/>
          </p:cNvCxnSpPr>
          <p:nvPr/>
        </p:nvCxnSpPr>
        <p:spPr>
          <a:xfrm flipV="1">
            <a:off x="4373724" y="623807"/>
            <a:ext cx="0" cy="2562426"/>
          </a:xfrm>
          <a:prstGeom prst="line">
            <a:avLst/>
          </a:prstGeom>
          <a:ln w="38100"/>
        </p:spPr>
        <p:style>
          <a:lnRef idx="3">
            <a:schemeClr val="dk1"/>
          </a:lnRef>
          <a:fillRef idx="0">
            <a:schemeClr val="dk1"/>
          </a:fillRef>
          <a:effectRef idx="2">
            <a:schemeClr val="dk1"/>
          </a:effectRef>
          <a:fontRef idx="minor">
            <a:schemeClr val="tx1"/>
          </a:fontRef>
        </p:style>
      </p:cxnSp>
      <p:sp>
        <p:nvSpPr>
          <p:cNvPr id="32" name="Text Placeholder 1">
            <a:extLst>
              <a:ext uri="{FF2B5EF4-FFF2-40B4-BE49-F238E27FC236}">
                <a16:creationId xmlns:a16="http://schemas.microsoft.com/office/drawing/2014/main" id="{F7891B75-016D-48C6-BA59-9FAFD878C55A}"/>
              </a:ext>
            </a:extLst>
          </p:cNvPr>
          <p:cNvSpPr txBox="1">
            <a:spLocks/>
          </p:cNvSpPr>
          <p:nvPr/>
        </p:nvSpPr>
        <p:spPr>
          <a:xfrm>
            <a:off x="4662735" y="489904"/>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a:t>
            </a:r>
          </a:p>
        </p:txBody>
      </p:sp>
      <p:sp>
        <p:nvSpPr>
          <p:cNvPr id="33" name="Text Placeholder 1">
            <a:extLst>
              <a:ext uri="{FF2B5EF4-FFF2-40B4-BE49-F238E27FC236}">
                <a16:creationId xmlns:a16="http://schemas.microsoft.com/office/drawing/2014/main" id="{8228B988-C122-4825-B92C-58FD1428C7B0}"/>
              </a:ext>
            </a:extLst>
          </p:cNvPr>
          <p:cNvSpPr txBox="1">
            <a:spLocks/>
          </p:cNvSpPr>
          <p:nvPr/>
        </p:nvSpPr>
        <p:spPr>
          <a:xfrm>
            <a:off x="3530752" y="1231479"/>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3$</a:t>
            </a:r>
          </a:p>
        </p:txBody>
      </p:sp>
      <p:cxnSp>
        <p:nvCxnSpPr>
          <p:cNvPr id="34" name="Straight Connector 33">
            <a:extLst>
              <a:ext uri="{FF2B5EF4-FFF2-40B4-BE49-F238E27FC236}">
                <a16:creationId xmlns:a16="http://schemas.microsoft.com/office/drawing/2014/main" id="{6CADF219-DEA5-4C72-9253-9C774704D3F0}"/>
              </a:ext>
            </a:extLst>
          </p:cNvPr>
          <p:cNvCxnSpPr>
            <a:cxnSpLocks/>
          </p:cNvCxnSpPr>
          <p:nvPr/>
        </p:nvCxnSpPr>
        <p:spPr>
          <a:xfrm flipV="1">
            <a:off x="4437554" y="2775780"/>
            <a:ext cx="2107741" cy="24282"/>
          </a:xfrm>
          <a:prstGeom prst="line">
            <a:avLst/>
          </a:prstGeom>
          <a:ln w="28575"/>
        </p:spPr>
        <p:style>
          <a:lnRef idx="3">
            <a:schemeClr val="dk1"/>
          </a:lnRef>
          <a:fillRef idx="0">
            <a:schemeClr val="dk1"/>
          </a:fillRef>
          <a:effectRef idx="2">
            <a:schemeClr val="dk1"/>
          </a:effectRef>
          <a:fontRef idx="minor">
            <a:schemeClr val="tx1"/>
          </a:fontRef>
        </p:style>
      </p:cxnSp>
      <p:sp>
        <p:nvSpPr>
          <p:cNvPr id="35" name="Arrow: Right 34">
            <a:extLst>
              <a:ext uri="{FF2B5EF4-FFF2-40B4-BE49-F238E27FC236}">
                <a16:creationId xmlns:a16="http://schemas.microsoft.com/office/drawing/2014/main" id="{971D5F9B-E9AB-4403-99BA-56E8E49F4115}"/>
              </a:ext>
            </a:extLst>
          </p:cNvPr>
          <p:cNvSpPr/>
          <p:nvPr/>
        </p:nvSpPr>
        <p:spPr>
          <a:xfrm>
            <a:off x="4593658" y="2897957"/>
            <a:ext cx="723446" cy="3382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1">
            <a:extLst>
              <a:ext uri="{FF2B5EF4-FFF2-40B4-BE49-F238E27FC236}">
                <a16:creationId xmlns:a16="http://schemas.microsoft.com/office/drawing/2014/main" id="{A48E6616-A069-4DD3-94B6-5B4BEF0C8F82}"/>
              </a:ext>
            </a:extLst>
          </p:cNvPr>
          <p:cNvSpPr txBox="1">
            <a:spLocks/>
          </p:cNvSpPr>
          <p:nvPr/>
        </p:nvSpPr>
        <p:spPr>
          <a:xfrm>
            <a:off x="5401943" y="2728999"/>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53$</a:t>
            </a:r>
          </a:p>
        </p:txBody>
      </p:sp>
      <p:sp>
        <p:nvSpPr>
          <p:cNvPr id="39" name="Text Placeholder 1">
            <a:extLst>
              <a:ext uri="{FF2B5EF4-FFF2-40B4-BE49-F238E27FC236}">
                <a16:creationId xmlns:a16="http://schemas.microsoft.com/office/drawing/2014/main" id="{A91E3ED5-D979-4F34-A0C3-0ECE9BABC8C1}"/>
              </a:ext>
            </a:extLst>
          </p:cNvPr>
          <p:cNvSpPr txBox="1">
            <a:spLocks/>
          </p:cNvSpPr>
          <p:nvPr/>
        </p:nvSpPr>
        <p:spPr>
          <a:xfrm>
            <a:off x="1776265" y="3830117"/>
            <a:ext cx="151216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50kg </a:t>
            </a:r>
            <a:r>
              <a:rPr lang="en-US" sz="2200" dirty="0" err="1">
                <a:latin typeface="UTM Alexander" panose="02040603050506020204" pitchFamily="18" charset="0"/>
              </a:rPr>
              <a:t>sợi</a:t>
            </a:r>
            <a:endParaRPr lang="en-US" sz="2200" dirty="0">
              <a:latin typeface="UTM Alexander" panose="02040603050506020204" pitchFamily="18" charset="0"/>
            </a:endParaRPr>
          </a:p>
        </p:txBody>
      </p:sp>
      <p:sp>
        <p:nvSpPr>
          <p:cNvPr id="40" name="Text Placeholder 1">
            <a:extLst>
              <a:ext uri="{FF2B5EF4-FFF2-40B4-BE49-F238E27FC236}">
                <a16:creationId xmlns:a16="http://schemas.microsoft.com/office/drawing/2014/main" id="{66061B11-05E5-4B0C-AD38-D58681BD3402}"/>
              </a:ext>
            </a:extLst>
          </p:cNvPr>
          <p:cNvSpPr txBox="1">
            <a:spLocks/>
          </p:cNvSpPr>
          <p:nvPr/>
        </p:nvSpPr>
        <p:spPr>
          <a:xfrm>
            <a:off x="5122683" y="3870934"/>
            <a:ext cx="151216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50kg </a:t>
            </a:r>
            <a:r>
              <a:rPr lang="en-US" sz="2200" dirty="0" err="1">
                <a:latin typeface="UTM Alexander" panose="02040603050506020204" pitchFamily="18" charset="0"/>
              </a:rPr>
              <a:t>sợi</a:t>
            </a:r>
            <a:endParaRPr lang="en-US" sz="2200" dirty="0">
              <a:latin typeface="UTM Alexander" panose="02040603050506020204" pitchFamily="18" charset="0"/>
            </a:endParaRPr>
          </a:p>
        </p:txBody>
      </p:sp>
      <p:sp>
        <p:nvSpPr>
          <p:cNvPr id="41" name="Text Placeholder 1">
            <a:extLst>
              <a:ext uri="{FF2B5EF4-FFF2-40B4-BE49-F238E27FC236}">
                <a16:creationId xmlns:a16="http://schemas.microsoft.com/office/drawing/2014/main" id="{F3AA9F51-2C7E-4E1B-874D-2DB4088F03BE}"/>
              </a:ext>
            </a:extLst>
          </p:cNvPr>
          <p:cNvSpPr txBox="1">
            <a:spLocks/>
          </p:cNvSpPr>
          <p:nvPr/>
        </p:nvSpPr>
        <p:spPr>
          <a:xfrm>
            <a:off x="930063" y="3452324"/>
            <a:ext cx="311917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solidFill>
                  <a:schemeClr val="accent5">
                    <a:lumMod val="50000"/>
                  </a:schemeClr>
                </a:solidFill>
                <a:latin typeface="UTM Alexander" panose="02040603050506020204" pitchFamily="18" charset="0"/>
              </a:rPr>
              <a:t> 50$ +  3$ + 15$ = </a:t>
            </a:r>
            <a:r>
              <a:rPr lang="en-US" sz="2400" dirty="0">
                <a:solidFill>
                  <a:schemeClr val="accent5">
                    <a:lumMod val="50000"/>
                  </a:schemeClr>
                </a:solidFill>
                <a:latin typeface="UTM Alexander" panose="02040603050506020204" pitchFamily="18" charset="0"/>
              </a:rPr>
              <a:t>68$</a:t>
            </a:r>
          </a:p>
        </p:txBody>
      </p:sp>
      <p:sp>
        <p:nvSpPr>
          <p:cNvPr id="42" name="Text Placeholder 1">
            <a:extLst>
              <a:ext uri="{FF2B5EF4-FFF2-40B4-BE49-F238E27FC236}">
                <a16:creationId xmlns:a16="http://schemas.microsoft.com/office/drawing/2014/main" id="{66590395-E294-4214-ABD5-B8C34E7CE061}"/>
              </a:ext>
            </a:extLst>
          </p:cNvPr>
          <p:cNvSpPr txBox="1">
            <a:spLocks/>
          </p:cNvSpPr>
          <p:nvPr/>
        </p:nvSpPr>
        <p:spPr>
          <a:xfrm>
            <a:off x="5317104" y="3510380"/>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solidFill>
                  <a:schemeClr val="accent5">
                    <a:lumMod val="50000"/>
                  </a:schemeClr>
                </a:solidFill>
                <a:latin typeface="UTM Alexander" panose="02040603050506020204" pitchFamily="18" charset="0"/>
              </a:rPr>
              <a:t> </a:t>
            </a:r>
            <a:r>
              <a:rPr lang="en-US" sz="2400" dirty="0">
                <a:solidFill>
                  <a:schemeClr val="accent5">
                    <a:lumMod val="50000"/>
                  </a:schemeClr>
                </a:solidFill>
                <a:latin typeface="UTM Alexander" panose="02040603050506020204" pitchFamily="18" charset="0"/>
              </a:rPr>
              <a:t>68$</a:t>
            </a:r>
          </a:p>
        </p:txBody>
      </p:sp>
      <p:sp>
        <p:nvSpPr>
          <p:cNvPr id="37" name="Rectangle: Rounded Corners 36">
            <a:extLst>
              <a:ext uri="{FF2B5EF4-FFF2-40B4-BE49-F238E27FC236}">
                <a16:creationId xmlns:a16="http://schemas.microsoft.com/office/drawing/2014/main" id="{95C76644-9F23-4EFF-BF3D-3BC4864F24F0}"/>
              </a:ext>
            </a:extLst>
          </p:cNvPr>
          <p:cNvSpPr/>
          <p:nvPr/>
        </p:nvSpPr>
        <p:spPr>
          <a:xfrm>
            <a:off x="5940066" y="426728"/>
            <a:ext cx="1872290" cy="684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dirty="0">
                <a:solidFill>
                  <a:srgbClr val="002060"/>
                </a:solidFill>
                <a:latin typeface="UTM Alexander" panose="02040603050506020204" pitchFamily="18" charset="0"/>
              </a:rPr>
              <a:t>Chi ra: </a:t>
            </a:r>
          </a:p>
          <a:p>
            <a:pPr algn="r"/>
            <a:r>
              <a:rPr lang="en-US" sz="2500" dirty="0">
                <a:solidFill>
                  <a:srgbClr val="002060"/>
                </a:solidFill>
                <a:latin typeface="UTM Alexander" panose="02040603050506020204" pitchFamily="18" charset="0"/>
              </a:rPr>
              <a:t>121$</a:t>
            </a:r>
          </a:p>
        </p:txBody>
      </p:sp>
      <p:sp>
        <p:nvSpPr>
          <p:cNvPr id="46" name="Rectangle: Rounded Corners 45">
            <a:extLst>
              <a:ext uri="{FF2B5EF4-FFF2-40B4-BE49-F238E27FC236}">
                <a16:creationId xmlns:a16="http://schemas.microsoft.com/office/drawing/2014/main" id="{C266AA5F-0A13-4A32-B953-48EA736ED1E0}"/>
              </a:ext>
            </a:extLst>
          </p:cNvPr>
          <p:cNvSpPr/>
          <p:nvPr/>
        </p:nvSpPr>
        <p:spPr>
          <a:xfrm>
            <a:off x="6640266" y="2839559"/>
            <a:ext cx="187229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500" dirty="0">
                <a:solidFill>
                  <a:srgbClr val="002060"/>
                </a:solidFill>
                <a:latin typeface="UTM Alexander" panose="02040603050506020204" pitchFamily="18" charset="0"/>
              </a:rPr>
              <a:t>Thu </a:t>
            </a:r>
            <a:r>
              <a:rPr lang="en-US" sz="2500" dirty="0" err="1">
                <a:solidFill>
                  <a:srgbClr val="002060"/>
                </a:solidFill>
                <a:latin typeface="UTM Alexander" panose="02040603050506020204" pitchFamily="18" charset="0"/>
              </a:rPr>
              <a:t>về</a:t>
            </a:r>
            <a:r>
              <a:rPr lang="en-US" sz="2500" dirty="0">
                <a:solidFill>
                  <a:srgbClr val="002060"/>
                </a:solidFill>
                <a:latin typeface="UTM Alexander" panose="02040603050506020204" pitchFamily="18" charset="0"/>
              </a:rPr>
              <a:t>: </a:t>
            </a:r>
          </a:p>
          <a:p>
            <a:pPr algn="r"/>
            <a:r>
              <a:rPr lang="en-US" sz="2500" dirty="0">
                <a:solidFill>
                  <a:srgbClr val="002060"/>
                </a:solidFill>
                <a:latin typeface="UTM Alexander" panose="02040603050506020204" pitchFamily="18" charset="0"/>
              </a:rPr>
              <a:t>136$</a:t>
            </a:r>
          </a:p>
        </p:txBody>
      </p:sp>
      <p:sp>
        <p:nvSpPr>
          <p:cNvPr id="47" name="Text Placeholder 1">
            <a:extLst>
              <a:ext uri="{FF2B5EF4-FFF2-40B4-BE49-F238E27FC236}">
                <a16:creationId xmlns:a16="http://schemas.microsoft.com/office/drawing/2014/main" id="{B2F0B9FA-D980-4A6A-858A-8EFBEFDAAB21}"/>
              </a:ext>
            </a:extLst>
          </p:cNvPr>
          <p:cNvSpPr txBox="1">
            <a:spLocks/>
          </p:cNvSpPr>
          <p:nvPr/>
        </p:nvSpPr>
        <p:spPr>
          <a:xfrm>
            <a:off x="5380973" y="4339298"/>
            <a:ext cx="720081"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4 H</a:t>
            </a:r>
          </a:p>
        </p:txBody>
      </p:sp>
      <p:sp>
        <p:nvSpPr>
          <p:cNvPr id="38" name="Arrow: Right 37">
            <a:extLst>
              <a:ext uri="{FF2B5EF4-FFF2-40B4-BE49-F238E27FC236}">
                <a16:creationId xmlns:a16="http://schemas.microsoft.com/office/drawing/2014/main" id="{3A0B9374-E23A-4057-9D11-DF2D12FE7090}"/>
              </a:ext>
            </a:extLst>
          </p:cNvPr>
          <p:cNvSpPr/>
          <p:nvPr/>
        </p:nvSpPr>
        <p:spPr>
          <a:xfrm>
            <a:off x="5549845" y="1654456"/>
            <a:ext cx="720080" cy="35150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Text Placeholder 1">
            <a:extLst>
              <a:ext uri="{FF2B5EF4-FFF2-40B4-BE49-F238E27FC236}">
                <a16:creationId xmlns:a16="http://schemas.microsoft.com/office/drawing/2014/main" id="{45AEA065-BC51-4F95-A8D0-ADBA80E49320}"/>
              </a:ext>
            </a:extLst>
          </p:cNvPr>
          <p:cNvSpPr txBox="1">
            <a:spLocks/>
          </p:cNvSpPr>
          <p:nvPr/>
        </p:nvSpPr>
        <p:spPr>
          <a:xfrm>
            <a:off x="6291051" y="1553762"/>
            <a:ext cx="2673436" cy="793222"/>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400" dirty="0" err="1">
                <a:solidFill>
                  <a:srgbClr val="C00000"/>
                </a:solidFill>
                <a:latin typeface="UTM Alexander" panose="02040603050506020204" pitchFamily="18" charset="0"/>
              </a:rPr>
              <a:t>Giá</a:t>
            </a:r>
            <a:r>
              <a:rPr lang="en-US" sz="2400" dirty="0">
                <a:solidFill>
                  <a:srgbClr val="C00000"/>
                </a:solidFill>
                <a:latin typeface="UTM Alexander" panose="02040603050506020204" pitchFamily="18" charset="0"/>
              </a:rPr>
              <a:t> </a:t>
            </a:r>
            <a:r>
              <a:rPr lang="en-US" sz="2400" dirty="0" err="1">
                <a:solidFill>
                  <a:srgbClr val="C00000"/>
                </a:solidFill>
                <a:latin typeface="UTM Alexander" panose="02040603050506020204" pitchFamily="18" charset="0"/>
              </a:rPr>
              <a:t>trị</a:t>
            </a:r>
            <a:r>
              <a:rPr lang="en-US" sz="2400" dirty="0">
                <a:solidFill>
                  <a:srgbClr val="C00000"/>
                </a:solidFill>
                <a:latin typeface="UTM Alexander" panose="02040603050506020204" pitchFamily="18" charset="0"/>
              </a:rPr>
              <a:t> </a:t>
            </a:r>
            <a:r>
              <a:rPr lang="en-US" sz="2400" dirty="0" err="1">
                <a:solidFill>
                  <a:srgbClr val="C00000"/>
                </a:solidFill>
                <a:latin typeface="UTM Alexander" panose="02040603050506020204" pitchFamily="18" charset="0"/>
              </a:rPr>
              <a:t>thặng</a:t>
            </a:r>
            <a:r>
              <a:rPr lang="en-US" sz="2400" dirty="0">
                <a:solidFill>
                  <a:srgbClr val="C00000"/>
                </a:solidFill>
                <a:latin typeface="UTM Alexander" panose="02040603050506020204" pitchFamily="18" charset="0"/>
              </a:rPr>
              <a:t> </a:t>
            </a:r>
            <a:r>
              <a:rPr lang="en-US" sz="2400" dirty="0" err="1">
                <a:solidFill>
                  <a:srgbClr val="C00000"/>
                </a:solidFill>
                <a:latin typeface="UTM Alexander" panose="02040603050506020204" pitchFamily="18" charset="0"/>
              </a:rPr>
              <a:t>dư</a:t>
            </a:r>
            <a:r>
              <a:rPr lang="en-US" sz="2400" dirty="0">
                <a:solidFill>
                  <a:srgbClr val="C00000"/>
                </a:solidFill>
                <a:latin typeface="UTM Alexander" panose="02040603050506020204" pitchFamily="18" charset="0"/>
              </a:rPr>
              <a:t>: </a:t>
            </a:r>
          </a:p>
          <a:p>
            <a:pPr algn="l"/>
            <a:r>
              <a:rPr lang="en-US" sz="2400" dirty="0">
                <a:solidFill>
                  <a:srgbClr val="C00000"/>
                </a:solidFill>
                <a:latin typeface="UTM Alexander" panose="02040603050506020204" pitchFamily="18" charset="0"/>
              </a:rPr>
              <a:t>136$ - 121$ = 15$</a:t>
            </a:r>
          </a:p>
        </p:txBody>
      </p:sp>
      <p:sp>
        <p:nvSpPr>
          <p:cNvPr id="50" name="Text Placeholder 1">
            <a:extLst>
              <a:ext uri="{FF2B5EF4-FFF2-40B4-BE49-F238E27FC236}">
                <a16:creationId xmlns:a16="http://schemas.microsoft.com/office/drawing/2014/main" id="{354FA50D-5913-4DDF-A8A0-F2174982785B}"/>
              </a:ext>
            </a:extLst>
          </p:cNvPr>
          <p:cNvSpPr txBox="1">
            <a:spLocks/>
          </p:cNvSpPr>
          <p:nvPr/>
        </p:nvSpPr>
        <p:spPr>
          <a:xfrm>
            <a:off x="621130" y="4673569"/>
            <a:ext cx="3428104" cy="43804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Thời</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gian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lao</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động</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cần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thiết</a:t>
            </a:r>
            <a:r>
              <a:rPr lang="en-US" sz="2000" dirty="0">
                <a:solidFill>
                  <a:schemeClr val="accent5">
                    <a:lumMod val="50000"/>
                  </a:schemeClr>
                </a:solidFill>
                <a:latin typeface="UTM Alexander" panose="02040603050506020204" pitchFamily="18" charset="0"/>
              </a:rPr>
              <a:t> </a:t>
            </a:r>
          </a:p>
        </p:txBody>
      </p:sp>
      <p:sp>
        <p:nvSpPr>
          <p:cNvPr id="51" name="Text Placeholder 1">
            <a:extLst>
              <a:ext uri="{FF2B5EF4-FFF2-40B4-BE49-F238E27FC236}">
                <a16:creationId xmlns:a16="http://schemas.microsoft.com/office/drawing/2014/main" id="{B65F42DC-CBC7-4AF2-8FF4-FC90DC80C506}"/>
              </a:ext>
            </a:extLst>
          </p:cNvPr>
          <p:cNvSpPr txBox="1">
            <a:spLocks/>
          </p:cNvSpPr>
          <p:nvPr/>
        </p:nvSpPr>
        <p:spPr>
          <a:xfrm>
            <a:off x="4195833" y="4673569"/>
            <a:ext cx="3428104" cy="43804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Thời</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gian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lao</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động</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thặng</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dư</a:t>
            </a:r>
            <a:endParaRPr lang="en-US" sz="2000" dirty="0">
              <a:solidFill>
                <a:schemeClr val="accent5">
                  <a:lumMod val="50000"/>
                </a:schemeClr>
              </a:solidFill>
              <a:latin typeface="UTM Alexander" panose="02040603050506020204" pitchFamily="18" charset="0"/>
            </a:endParaRPr>
          </a:p>
        </p:txBody>
      </p:sp>
    </p:spTree>
    <p:extLst>
      <p:ext uri="{BB962C8B-B14F-4D97-AF65-F5344CB8AC3E}">
        <p14:creationId xmlns:p14="http://schemas.microsoft.com/office/powerpoint/2010/main" val="30522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par>
                                <p:cTn id="8" presetID="10" presetClass="entr" presetSubtype="0"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fade">
                                      <p:cBhvr>
                                        <p:cTn id="10" dur="500"/>
                                        <p:tgtEl>
                                          <p:spTgt spid="1536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fade">
                                      <p:cBhvr>
                                        <p:cTn id="118" dur="500"/>
                                        <p:tgtEl>
                                          <p:spTgt spid="37"/>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fade">
                                      <p:cBhvr>
                                        <p:cTn id="123" dur="500"/>
                                        <p:tgtEl>
                                          <p:spTgt spid="3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0"/>
                                        </p:tgtEl>
                                        <p:attrNameLst>
                                          <p:attrName>style.visibility</p:attrName>
                                        </p:attrNameLst>
                                      </p:cBhvr>
                                      <p:to>
                                        <p:strVal val="visible"/>
                                      </p:to>
                                    </p:set>
                                    <p:animEffect transition="in" filter="fade">
                                      <p:cBhvr>
                                        <p:cTn id="131" dur="500"/>
                                        <p:tgtEl>
                                          <p:spTgt spid="5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1"/>
                                        </p:tgtEl>
                                        <p:attrNameLst>
                                          <p:attrName>style.visibility</p:attrName>
                                        </p:attrNameLst>
                                      </p:cBhvr>
                                      <p:to>
                                        <p:strVal val="visible"/>
                                      </p:to>
                                    </p:set>
                                    <p:animEffect transition="in" filter="fade">
                                      <p:cBhvr>
                                        <p:cTn id="13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animBg="1"/>
      <p:bldP spid="17" grpId="0"/>
      <p:bldP spid="32" grpId="0"/>
      <p:bldP spid="33" grpId="0"/>
      <p:bldP spid="35" grpId="0" animBg="1"/>
      <p:bldP spid="36" grpId="0"/>
      <p:bldP spid="39" grpId="0"/>
      <p:bldP spid="40" grpId="0"/>
      <p:bldP spid="41" grpId="0"/>
      <p:bldP spid="42" grpId="0"/>
      <p:bldP spid="37" grpId="0" animBg="1"/>
      <p:bldP spid="46" grpId="0" animBg="1"/>
      <p:bldP spid="47" grpId="0"/>
      <p:bldP spid="38" grpId="0" animBg="1"/>
      <p:bldP spid="49" grpId="0"/>
      <p:bldP spid="50"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3ED7804-C539-4529-9248-B45AD8051755}"/>
              </a:ext>
            </a:extLst>
          </p:cNvPr>
          <p:cNvSpPr/>
          <p:nvPr/>
        </p:nvSpPr>
        <p:spPr>
          <a:xfrm>
            <a:off x="3354254" y="2084181"/>
            <a:ext cx="176141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600" b="1" dirty="0">
                <a:latin typeface="UTM Alexander" panose="02040603050506020204" pitchFamily="18" charset="0"/>
              </a:rPr>
              <a:t>KẾT LUẬN</a:t>
            </a:r>
          </a:p>
        </p:txBody>
      </p:sp>
      <p:sp>
        <p:nvSpPr>
          <p:cNvPr id="5" name="Arrow: Notched Right 4">
            <a:extLst>
              <a:ext uri="{FF2B5EF4-FFF2-40B4-BE49-F238E27FC236}">
                <a16:creationId xmlns:a16="http://schemas.microsoft.com/office/drawing/2014/main" id="{25449093-4BED-483D-8B42-28E236571C0B}"/>
              </a:ext>
            </a:extLst>
          </p:cNvPr>
          <p:cNvSpPr/>
          <p:nvPr/>
        </p:nvSpPr>
        <p:spPr>
          <a:xfrm rot="18637808">
            <a:off x="4964139" y="1731541"/>
            <a:ext cx="477447"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1">
            <a:extLst>
              <a:ext uri="{FF2B5EF4-FFF2-40B4-BE49-F238E27FC236}">
                <a16:creationId xmlns:a16="http://schemas.microsoft.com/office/drawing/2014/main" id="{86C4A848-A911-479F-835F-B95CC95208AB}"/>
              </a:ext>
            </a:extLst>
          </p:cNvPr>
          <p:cNvSpPr>
            <a:spLocks noGrp="1"/>
          </p:cNvSpPr>
          <p:nvPr>
            <p:ph type="body" sz="quarter" idx="10"/>
          </p:nvPr>
        </p:nvSpPr>
        <p:spPr>
          <a:xfrm>
            <a:off x="5030562" y="164380"/>
            <a:ext cx="3912364" cy="1738853"/>
          </a:xfrm>
        </p:spPr>
        <p:txBody>
          <a:bodyPr>
            <a:normAutofit fontScale="92500"/>
          </a:bodyPr>
          <a:lstStyle/>
          <a:p>
            <a:pPr algn="just"/>
            <a:r>
              <a:rPr lang="vi-VN" sz="2500" noProof="1">
                <a:latin typeface="UTM Alexander" panose="02040603050506020204" pitchFamily="18" charset="0"/>
              </a:rPr>
              <a:t>Giá trị thặng dư (m) là bộ phận giá trị mới dôi ra ngoài giá trị sức lao động do người lao động làm thuê tạo ra, nhưng bị nhà tư bản chiế</a:t>
            </a:r>
            <a:r>
              <a:rPr lang="en-US" sz="2500" noProof="1">
                <a:latin typeface="UTM Alexander" panose="02040603050506020204" pitchFamily="18" charset="0"/>
              </a:rPr>
              <a:t>m</a:t>
            </a:r>
            <a:r>
              <a:rPr lang="vi-VN" sz="2500" noProof="1">
                <a:latin typeface="UTM Alexander" panose="02040603050506020204" pitchFamily="18" charset="0"/>
              </a:rPr>
              <a:t> đoạt</a:t>
            </a:r>
          </a:p>
        </p:txBody>
      </p:sp>
      <p:pic>
        <p:nvPicPr>
          <p:cNvPr id="17410" name="Picture 2" descr="Tư bản trong thế kỷ 21': 1% sẽ ăn hết của 99% - Redsvn.net">
            <a:extLst>
              <a:ext uri="{FF2B5EF4-FFF2-40B4-BE49-F238E27FC236}">
                <a16:creationId xmlns:a16="http://schemas.microsoft.com/office/drawing/2014/main" id="{4CF298D2-B8E1-4040-BE12-F1FBD086A3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130775"/>
            <a:ext cx="3071697" cy="2077738"/>
          </a:xfrm>
          <a:prstGeom prst="rect">
            <a:avLst/>
          </a:prstGeom>
          <a:noFill/>
          <a:extLst>
            <a:ext uri="{909E8E84-426E-40DD-AFC4-6F175D3DCCD1}">
              <a14:hiddenFill xmlns:a14="http://schemas.microsoft.com/office/drawing/2010/main">
                <a:solidFill>
                  <a:srgbClr val="FFFFFF"/>
                </a:solidFill>
              </a14:hiddenFill>
            </a:ext>
          </a:extLst>
        </p:spPr>
      </p:pic>
      <p:sp>
        <p:nvSpPr>
          <p:cNvPr id="8" name="Arrow: Notched Right 7">
            <a:extLst>
              <a:ext uri="{FF2B5EF4-FFF2-40B4-BE49-F238E27FC236}">
                <a16:creationId xmlns:a16="http://schemas.microsoft.com/office/drawing/2014/main" id="{3EDA4135-2780-4A4B-A6AE-DBA01FABE937}"/>
              </a:ext>
            </a:extLst>
          </p:cNvPr>
          <p:cNvSpPr/>
          <p:nvPr/>
        </p:nvSpPr>
        <p:spPr>
          <a:xfrm rot="14613182">
            <a:off x="3020016" y="1625138"/>
            <a:ext cx="578263"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
            <a:extLst>
              <a:ext uri="{FF2B5EF4-FFF2-40B4-BE49-F238E27FC236}">
                <a16:creationId xmlns:a16="http://schemas.microsoft.com/office/drawing/2014/main" id="{59EDC982-D24F-44A9-A0EE-AA97D46B3B92}"/>
              </a:ext>
            </a:extLst>
          </p:cNvPr>
          <p:cNvSpPr txBox="1">
            <a:spLocks/>
          </p:cNvSpPr>
          <p:nvPr/>
        </p:nvSpPr>
        <p:spPr>
          <a:xfrm>
            <a:off x="201074" y="236545"/>
            <a:ext cx="3912364" cy="132929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2500" noProof="1">
                <a:latin typeface="UTM Alexander" panose="02040603050506020204" pitchFamily="18" charset="0"/>
              </a:rPr>
              <a:t>Tư bản là giá trị mang lại giá trị thặng dư bằng cách bóc lột lao động làm thuê</a:t>
            </a:r>
            <a:endParaRPr lang="vi-VN" sz="2500" noProof="1">
              <a:latin typeface="UTM Alexander" panose="02040603050506020204" pitchFamily="18" charset="0"/>
            </a:endParaRPr>
          </a:p>
        </p:txBody>
      </p:sp>
      <p:sp>
        <p:nvSpPr>
          <p:cNvPr id="10" name="Arrow: Notched Right 9">
            <a:extLst>
              <a:ext uri="{FF2B5EF4-FFF2-40B4-BE49-F238E27FC236}">
                <a16:creationId xmlns:a16="http://schemas.microsoft.com/office/drawing/2014/main" id="{E8725DE1-28A8-4587-B958-836A36E88942}"/>
              </a:ext>
            </a:extLst>
          </p:cNvPr>
          <p:cNvSpPr/>
          <p:nvPr/>
        </p:nvSpPr>
        <p:spPr>
          <a:xfrm rot="8692254">
            <a:off x="2862969" y="2888729"/>
            <a:ext cx="578263"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D5FCA1D1-5AD1-4F8C-B3F0-7221D5712128}"/>
              </a:ext>
            </a:extLst>
          </p:cNvPr>
          <p:cNvGrpSpPr/>
          <p:nvPr/>
        </p:nvGrpSpPr>
        <p:grpSpPr>
          <a:xfrm>
            <a:off x="90715" y="3304610"/>
            <a:ext cx="4910926" cy="1663423"/>
            <a:chOff x="5079" y="3457466"/>
            <a:chExt cx="4910926" cy="1663423"/>
          </a:xfrm>
        </p:grpSpPr>
        <p:grpSp>
          <p:nvGrpSpPr>
            <p:cNvPr id="11" name="Group 10">
              <a:extLst>
                <a:ext uri="{FF2B5EF4-FFF2-40B4-BE49-F238E27FC236}">
                  <a16:creationId xmlns:a16="http://schemas.microsoft.com/office/drawing/2014/main" id="{2EE195AF-E592-4FDA-8917-ECBC09FBFBC4}"/>
                </a:ext>
              </a:extLst>
            </p:cNvPr>
            <p:cNvGrpSpPr/>
            <p:nvPr/>
          </p:nvGrpSpPr>
          <p:grpSpPr>
            <a:xfrm>
              <a:off x="354964" y="3836442"/>
              <a:ext cx="4409432" cy="390791"/>
              <a:chOff x="683568" y="4229356"/>
              <a:chExt cx="7632848" cy="285188"/>
            </a:xfrm>
          </p:grpSpPr>
          <p:cxnSp>
            <p:nvCxnSpPr>
              <p:cNvPr id="12" name="Straight Connector 11">
                <a:extLst>
                  <a:ext uri="{FF2B5EF4-FFF2-40B4-BE49-F238E27FC236}">
                    <a16:creationId xmlns:a16="http://schemas.microsoft.com/office/drawing/2014/main" id="{9C7CA205-BBC3-446C-BBF7-F689411DFE62}"/>
                  </a:ext>
                </a:extLst>
              </p:cNvPr>
              <p:cNvCxnSpPr>
                <a:cxnSpLocks/>
              </p:cNvCxnSpPr>
              <p:nvPr/>
            </p:nvCxnSpPr>
            <p:spPr>
              <a:xfrm>
                <a:off x="683568" y="4371950"/>
                <a:ext cx="7632848"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1F447A76-CD3D-461E-A6EE-1BF99A280F20}"/>
                  </a:ext>
                </a:extLst>
              </p:cNvPr>
              <p:cNvCxnSpPr>
                <a:cxnSpLocks/>
              </p:cNvCxnSpPr>
              <p:nvPr/>
            </p:nvCxnSpPr>
            <p:spPr>
              <a:xfrm>
                <a:off x="4500639" y="4229356"/>
                <a:ext cx="0" cy="285188"/>
              </a:xfrm>
              <a:prstGeom prst="line">
                <a:avLst/>
              </a:prstGeom>
            </p:spPr>
            <p:style>
              <a:lnRef idx="3">
                <a:schemeClr val="dk1"/>
              </a:lnRef>
              <a:fillRef idx="0">
                <a:schemeClr val="dk1"/>
              </a:fillRef>
              <a:effectRef idx="2">
                <a:schemeClr val="dk1"/>
              </a:effectRef>
              <a:fontRef idx="minor">
                <a:schemeClr val="tx1"/>
              </a:fontRef>
            </p:style>
          </p:cxnSp>
        </p:grpSp>
        <p:sp>
          <p:nvSpPr>
            <p:cNvPr id="14" name="Text Placeholder 1">
              <a:extLst>
                <a:ext uri="{FF2B5EF4-FFF2-40B4-BE49-F238E27FC236}">
                  <a16:creationId xmlns:a16="http://schemas.microsoft.com/office/drawing/2014/main" id="{71451AA7-FD3C-446A-ADC2-E6E181F3CEB5}"/>
                </a:ext>
              </a:extLst>
            </p:cNvPr>
            <p:cNvSpPr txBox="1">
              <a:spLocks/>
            </p:cNvSpPr>
            <p:nvPr/>
          </p:nvSpPr>
          <p:spPr>
            <a:xfrm>
              <a:off x="833546" y="3955288"/>
              <a:ext cx="712385" cy="61250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4 H</a:t>
              </a:r>
            </a:p>
          </p:txBody>
        </p:sp>
        <p:sp>
          <p:nvSpPr>
            <p:cNvPr id="15" name="Text Placeholder 1">
              <a:extLst>
                <a:ext uri="{FF2B5EF4-FFF2-40B4-BE49-F238E27FC236}">
                  <a16:creationId xmlns:a16="http://schemas.microsoft.com/office/drawing/2014/main" id="{08511F6E-9A1E-46F6-99EE-7FB349E7AFEC}"/>
                </a:ext>
              </a:extLst>
            </p:cNvPr>
            <p:cNvSpPr txBox="1">
              <a:spLocks/>
            </p:cNvSpPr>
            <p:nvPr/>
          </p:nvSpPr>
          <p:spPr>
            <a:xfrm>
              <a:off x="605323" y="3491948"/>
              <a:ext cx="1496006" cy="46575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50kg </a:t>
              </a:r>
              <a:r>
                <a:rPr lang="en-US" sz="2200" dirty="0" err="1">
                  <a:latin typeface="UTM Alexander" panose="02040603050506020204" pitchFamily="18" charset="0"/>
                </a:rPr>
                <a:t>sợi</a:t>
              </a:r>
              <a:endParaRPr lang="en-US" sz="2200" dirty="0">
                <a:latin typeface="UTM Alexander" panose="02040603050506020204" pitchFamily="18" charset="0"/>
              </a:endParaRPr>
            </a:p>
          </p:txBody>
        </p:sp>
        <p:sp>
          <p:nvSpPr>
            <p:cNvPr id="16" name="Text Placeholder 1">
              <a:extLst>
                <a:ext uri="{FF2B5EF4-FFF2-40B4-BE49-F238E27FC236}">
                  <a16:creationId xmlns:a16="http://schemas.microsoft.com/office/drawing/2014/main" id="{916AA159-0F97-4CA5-87F7-B5F2273A9120}"/>
                </a:ext>
              </a:extLst>
            </p:cNvPr>
            <p:cNvSpPr txBox="1">
              <a:spLocks/>
            </p:cNvSpPr>
            <p:nvPr/>
          </p:nvSpPr>
          <p:spPr>
            <a:xfrm>
              <a:off x="2781988" y="3457466"/>
              <a:ext cx="1496006" cy="61250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50kg </a:t>
              </a:r>
              <a:r>
                <a:rPr lang="en-US" sz="2200" dirty="0" err="1">
                  <a:latin typeface="UTM Alexander" panose="02040603050506020204" pitchFamily="18" charset="0"/>
                </a:rPr>
                <a:t>sợi</a:t>
              </a:r>
              <a:endParaRPr lang="en-US" sz="2200" dirty="0">
                <a:latin typeface="UTM Alexander" panose="02040603050506020204" pitchFamily="18" charset="0"/>
              </a:endParaRPr>
            </a:p>
          </p:txBody>
        </p:sp>
        <p:sp>
          <p:nvSpPr>
            <p:cNvPr id="17" name="Text Placeholder 1">
              <a:extLst>
                <a:ext uri="{FF2B5EF4-FFF2-40B4-BE49-F238E27FC236}">
                  <a16:creationId xmlns:a16="http://schemas.microsoft.com/office/drawing/2014/main" id="{99DF5C09-947B-4E33-BD92-F0AA6A55CE51}"/>
                </a:ext>
              </a:extLst>
            </p:cNvPr>
            <p:cNvSpPr txBox="1">
              <a:spLocks/>
            </p:cNvSpPr>
            <p:nvPr/>
          </p:nvSpPr>
          <p:spPr>
            <a:xfrm>
              <a:off x="2952954" y="3954483"/>
              <a:ext cx="712385" cy="61250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200" dirty="0">
                  <a:latin typeface="UTM Alexander" panose="02040603050506020204" pitchFamily="18" charset="0"/>
                </a:rPr>
                <a:t> </a:t>
              </a:r>
              <a:r>
                <a:rPr lang="en-US" sz="2400" dirty="0">
                  <a:latin typeface="UTM Alexander" panose="02040603050506020204" pitchFamily="18" charset="0"/>
                </a:rPr>
                <a:t>4 H</a:t>
              </a:r>
            </a:p>
          </p:txBody>
        </p:sp>
        <p:sp>
          <p:nvSpPr>
            <p:cNvPr id="18" name="Text Placeholder 1">
              <a:extLst>
                <a:ext uri="{FF2B5EF4-FFF2-40B4-BE49-F238E27FC236}">
                  <a16:creationId xmlns:a16="http://schemas.microsoft.com/office/drawing/2014/main" id="{F2FB30CC-2D88-4F84-B44A-BA865DB9CC14}"/>
                </a:ext>
              </a:extLst>
            </p:cNvPr>
            <p:cNvSpPr txBox="1">
              <a:spLocks/>
            </p:cNvSpPr>
            <p:nvPr/>
          </p:nvSpPr>
          <p:spPr>
            <a:xfrm>
              <a:off x="5079" y="4182048"/>
              <a:ext cx="2607641" cy="938841"/>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solidFill>
                    <a:schemeClr val="accent5">
                      <a:lumMod val="50000"/>
                    </a:schemeClr>
                  </a:solidFill>
                  <a:latin typeface="UTM Alexander" panose="02040603050506020204" pitchFamily="18" charset="0"/>
                </a:rPr>
                <a:t>Thời</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gian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lao</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động</a:t>
              </a:r>
              <a:r>
                <a:rPr lang="en-US" sz="2000" dirty="0">
                  <a:solidFill>
                    <a:schemeClr val="accent5">
                      <a:lumMod val="50000"/>
                    </a:schemeClr>
                  </a:solidFill>
                  <a:latin typeface="UTM Alexander" panose="02040603050506020204" pitchFamily="18" charset="0"/>
                </a:rPr>
                <a:t> </a:t>
              </a:r>
            </a:p>
            <a:p>
              <a:pPr>
                <a:lnSpc>
                  <a:spcPct val="100000"/>
                </a:lnSpc>
                <a:spcBef>
                  <a:spcPts val="0"/>
                </a:spcBef>
              </a:pPr>
              <a:r>
                <a:rPr lang="en-US" sz="2000" dirty="0" err="1">
                  <a:solidFill>
                    <a:schemeClr val="accent5">
                      <a:lumMod val="50000"/>
                    </a:schemeClr>
                  </a:solidFill>
                  <a:latin typeface="UTM Alexander" panose="02040603050506020204" pitchFamily="18" charset="0"/>
                </a:rPr>
                <a:t>cần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thiết</a:t>
              </a:r>
              <a:r>
                <a:rPr lang="en-US" sz="2000" dirty="0">
                  <a:solidFill>
                    <a:schemeClr val="accent5">
                      <a:lumMod val="50000"/>
                    </a:schemeClr>
                  </a:solidFill>
                  <a:latin typeface="UTM Alexander" panose="02040603050506020204" pitchFamily="18" charset="0"/>
                </a:rPr>
                <a:t> </a:t>
              </a:r>
            </a:p>
          </p:txBody>
        </p:sp>
        <p:sp>
          <p:nvSpPr>
            <p:cNvPr id="19" name="Text Placeholder 1">
              <a:extLst>
                <a:ext uri="{FF2B5EF4-FFF2-40B4-BE49-F238E27FC236}">
                  <a16:creationId xmlns:a16="http://schemas.microsoft.com/office/drawing/2014/main" id="{3BAD65FB-16C5-4D13-833C-F8050D9CD284}"/>
                </a:ext>
              </a:extLst>
            </p:cNvPr>
            <p:cNvSpPr txBox="1">
              <a:spLocks/>
            </p:cNvSpPr>
            <p:nvPr/>
          </p:nvSpPr>
          <p:spPr>
            <a:xfrm>
              <a:off x="2565711" y="4308298"/>
              <a:ext cx="2350294" cy="73054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0"/>
                </a:spcBef>
              </a:pPr>
              <a:r>
                <a:rPr lang="en-US" sz="2000" dirty="0" err="1">
                  <a:solidFill>
                    <a:schemeClr val="accent5">
                      <a:lumMod val="50000"/>
                    </a:schemeClr>
                  </a:solidFill>
                  <a:latin typeface="UTM Alexander" panose="02040603050506020204" pitchFamily="18" charset="0"/>
                </a:rPr>
                <a:t>Thời</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gian</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lao</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động</a:t>
              </a:r>
              <a:r>
                <a:rPr lang="en-US" sz="2000" dirty="0">
                  <a:solidFill>
                    <a:schemeClr val="accent5">
                      <a:lumMod val="50000"/>
                    </a:schemeClr>
                  </a:solidFill>
                  <a:latin typeface="UTM Alexander" panose="02040603050506020204" pitchFamily="18" charset="0"/>
                </a:rPr>
                <a:t> </a:t>
              </a:r>
            </a:p>
            <a:p>
              <a:pPr>
                <a:lnSpc>
                  <a:spcPct val="100000"/>
                </a:lnSpc>
                <a:spcBef>
                  <a:spcPts val="0"/>
                </a:spcBef>
              </a:pPr>
              <a:r>
                <a:rPr lang="en-US" sz="2000" dirty="0" err="1">
                  <a:solidFill>
                    <a:schemeClr val="accent5">
                      <a:lumMod val="50000"/>
                    </a:schemeClr>
                  </a:solidFill>
                  <a:latin typeface="UTM Alexander" panose="02040603050506020204" pitchFamily="18" charset="0"/>
                </a:rPr>
                <a:t>thặng</a:t>
              </a:r>
              <a:r>
                <a:rPr lang="en-US" sz="2000" dirty="0">
                  <a:solidFill>
                    <a:schemeClr val="accent5">
                      <a:lumMod val="50000"/>
                    </a:schemeClr>
                  </a:solidFill>
                  <a:latin typeface="UTM Alexander" panose="02040603050506020204" pitchFamily="18" charset="0"/>
                </a:rPr>
                <a:t> </a:t>
              </a:r>
              <a:r>
                <a:rPr lang="en-US" sz="2000" dirty="0" err="1">
                  <a:solidFill>
                    <a:schemeClr val="accent5">
                      <a:lumMod val="50000"/>
                    </a:schemeClr>
                  </a:solidFill>
                  <a:latin typeface="UTM Alexander" panose="02040603050506020204" pitchFamily="18" charset="0"/>
                </a:rPr>
                <a:t>dư</a:t>
              </a:r>
              <a:endParaRPr lang="en-US" sz="2000" dirty="0">
                <a:solidFill>
                  <a:schemeClr val="accent5">
                    <a:lumMod val="50000"/>
                  </a:schemeClr>
                </a:solidFill>
                <a:latin typeface="UTM Alexander" panose="02040603050506020204" pitchFamily="18" charset="0"/>
              </a:endParaRPr>
            </a:p>
          </p:txBody>
        </p:sp>
      </p:grpSp>
    </p:spTree>
    <p:extLst>
      <p:ext uri="{BB962C8B-B14F-4D97-AF65-F5344CB8AC3E}">
        <p14:creationId xmlns:p14="http://schemas.microsoft.com/office/powerpoint/2010/main" val="59386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10"/>
                                        </p:tgtEl>
                                        <p:attrNameLst>
                                          <p:attrName>style.visibility</p:attrName>
                                        </p:attrNameLst>
                                      </p:cBhvr>
                                      <p:to>
                                        <p:strVal val="visible"/>
                                      </p:to>
                                    </p:set>
                                    <p:animEffect transition="in" filter="fade">
                                      <p:cBhvr>
                                        <p:cTn id="15" dur="500"/>
                                        <p:tgtEl>
                                          <p:spTgt spid="174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62D5-0F58-45A7-9DF0-517C80CF3AF9}"/>
              </a:ext>
            </a:extLst>
          </p:cNvPr>
          <p:cNvSpPr>
            <a:spLocks noGrp="1"/>
          </p:cNvSpPr>
          <p:nvPr>
            <p:ph type="body" sz="quarter" idx="10"/>
          </p:nvPr>
        </p:nvSpPr>
        <p:spPr>
          <a:xfrm>
            <a:off x="539552" y="123478"/>
            <a:ext cx="5832648" cy="576064"/>
          </a:xfrm>
        </p:spPr>
        <p:txBody>
          <a:bodyPr>
            <a:normAutofit fontScale="85000" lnSpcReduction="10000"/>
          </a:bodyPr>
          <a:lstStyle/>
          <a:p>
            <a:r>
              <a:rPr lang="en-US" dirty="0">
                <a:latin typeface="UTM Alexander" panose="02040603050506020204" pitchFamily="18" charset="0"/>
              </a:rPr>
              <a:t> 3.1.3.2. TƯ BẢN BẤT BIẾN, TƯ BẢN KHẢ BIẾN</a:t>
            </a:r>
          </a:p>
        </p:txBody>
      </p:sp>
      <p:pic>
        <p:nvPicPr>
          <p:cNvPr id="18434" name="Picture 2" descr="Tổng quan hình ảnh máy móc, trang thiết bị xưởng ép">
            <a:extLst>
              <a:ext uri="{FF2B5EF4-FFF2-40B4-BE49-F238E27FC236}">
                <a16:creationId xmlns:a16="http://schemas.microsoft.com/office/drawing/2014/main" id="{9A2B94EF-07B5-4477-9C36-1CA6D0CF9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75606"/>
            <a:ext cx="1521519" cy="1139671"/>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Khái niệm, đặc điểm của nguyên vật liệu và nhiệm vụ hạch toán">
            <a:extLst>
              <a:ext uri="{FF2B5EF4-FFF2-40B4-BE49-F238E27FC236}">
                <a16:creationId xmlns:a16="http://schemas.microsoft.com/office/drawing/2014/main" id="{607A78DA-87FB-4153-8937-2FFA2812A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275606"/>
            <a:ext cx="1521519" cy="11396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ình Ảnh Công Nhân May Và 3 Thông Tin Hữu Ích Cần Biết, Access Denied">
            <a:extLst>
              <a:ext uri="{FF2B5EF4-FFF2-40B4-BE49-F238E27FC236}">
                <a16:creationId xmlns:a16="http://schemas.microsoft.com/office/drawing/2014/main" id="{32414755-02B4-4482-BF55-7B30AB0F1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499" y="1275606"/>
            <a:ext cx="1694110" cy="1214645"/>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67B4A0C0-06B0-4C45-A855-F03BF76F5DEB}"/>
              </a:ext>
            </a:extLst>
          </p:cNvPr>
          <p:cNvSpPr txBox="1">
            <a:spLocks/>
          </p:cNvSpPr>
          <p:nvPr/>
        </p:nvSpPr>
        <p:spPr>
          <a:xfrm>
            <a:off x="163736" y="2486349"/>
            <a:ext cx="2195793"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Máy</a:t>
            </a:r>
            <a:r>
              <a:rPr lang="en-US" sz="2000" dirty="0">
                <a:latin typeface="UTM Alexander" panose="02040603050506020204" pitchFamily="18" charset="0"/>
              </a:rPr>
              <a:t> </a:t>
            </a:r>
            <a:r>
              <a:rPr lang="en-US" sz="2000" dirty="0" err="1">
                <a:latin typeface="UTM Alexander" panose="02040603050506020204" pitchFamily="18" charset="0"/>
              </a:rPr>
              <a:t>móc</a:t>
            </a:r>
            <a:r>
              <a:rPr lang="en-US" sz="2000" dirty="0">
                <a:latin typeface="UTM Alexander" panose="02040603050506020204" pitchFamily="18" charset="0"/>
              </a:rPr>
              <a:t>, </a:t>
            </a:r>
            <a:r>
              <a:rPr lang="en-US" sz="2000" dirty="0" err="1">
                <a:latin typeface="UTM Alexander" panose="02040603050506020204" pitchFamily="18" charset="0"/>
              </a:rPr>
              <a:t>thiết</a:t>
            </a:r>
            <a:r>
              <a:rPr lang="en-US" sz="2000" dirty="0">
                <a:latin typeface="UTM Alexander" panose="02040603050506020204" pitchFamily="18" charset="0"/>
              </a:rPr>
              <a:t> </a:t>
            </a:r>
            <a:r>
              <a:rPr lang="en-US" sz="2000" dirty="0" err="1">
                <a:latin typeface="UTM Alexander" panose="02040603050506020204" pitchFamily="18" charset="0"/>
              </a:rPr>
              <a:t>bị</a:t>
            </a:r>
            <a:r>
              <a:rPr lang="en-US" sz="2000" dirty="0">
                <a:latin typeface="UTM Alexander" panose="02040603050506020204" pitchFamily="18" charset="0"/>
              </a:rPr>
              <a:t>, </a:t>
            </a:r>
            <a:r>
              <a:rPr lang="en-US" sz="2000" dirty="0" err="1">
                <a:latin typeface="UTM Alexander" panose="02040603050506020204" pitchFamily="18" charset="0"/>
              </a:rPr>
              <a:t>nhà</a:t>
            </a:r>
            <a:r>
              <a:rPr lang="en-US" sz="2000" dirty="0">
                <a:latin typeface="UTM Alexander" panose="02040603050506020204" pitchFamily="18" charset="0"/>
              </a:rPr>
              <a:t> </a:t>
            </a:r>
            <a:r>
              <a:rPr lang="en-US" sz="2000" dirty="0" err="1">
                <a:latin typeface="UTM Alexander" panose="02040603050506020204" pitchFamily="18" charset="0"/>
              </a:rPr>
              <a:t>xưởng</a:t>
            </a:r>
            <a:r>
              <a:rPr lang="en-US" sz="2000" dirty="0">
                <a:latin typeface="UTM Alexander" panose="02040603050506020204" pitchFamily="18" charset="0"/>
              </a:rPr>
              <a:t> (C1)</a:t>
            </a:r>
          </a:p>
        </p:txBody>
      </p:sp>
      <p:sp>
        <p:nvSpPr>
          <p:cNvPr id="9" name="Text Placeholder 1">
            <a:extLst>
              <a:ext uri="{FF2B5EF4-FFF2-40B4-BE49-F238E27FC236}">
                <a16:creationId xmlns:a16="http://schemas.microsoft.com/office/drawing/2014/main" id="{FA9EF7DC-8924-409D-9E0C-BE58DD26E4B6}"/>
              </a:ext>
            </a:extLst>
          </p:cNvPr>
          <p:cNvSpPr txBox="1">
            <a:spLocks/>
          </p:cNvSpPr>
          <p:nvPr/>
        </p:nvSpPr>
        <p:spPr>
          <a:xfrm>
            <a:off x="2399986" y="2535767"/>
            <a:ext cx="2128028"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Nguyên</a:t>
            </a:r>
            <a:r>
              <a:rPr lang="en-US" sz="2000" dirty="0">
                <a:latin typeface="UTM Alexander" panose="02040603050506020204" pitchFamily="18" charset="0"/>
              </a:rPr>
              <a:t>, </a:t>
            </a:r>
            <a:r>
              <a:rPr lang="en-US" sz="2000" dirty="0" err="1">
                <a:latin typeface="UTM Alexander" panose="02040603050506020204" pitchFamily="18" charset="0"/>
              </a:rPr>
              <a:t>nhiên</a:t>
            </a:r>
            <a:r>
              <a:rPr lang="en-US" sz="2000" dirty="0">
                <a:latin typeface="UTM Alexander" panose="02040603050506020204" pitchFamily="18" charset="0"/>
              </a:rPr>
              <a:t>,</a:t>
            </a:r>
          </a:p>
          <a:p>
            <a:pPr>
              <a:lnSpc>
                <a:spcPct val="100000"/>
              </a:lnSpc>
              <a:spcBef>
                <a:spcPts val="0"/>
              </a:spcBef>
            </a:pPr>
            <a:r>
              <a:rPr lang="en-US" sz="2000" dirty="0">
                <a:latin typeface="UTM Alexander" panose="02040603050506020204" pitchFamily="18" charset="0"/>
              </a:rPr>
              <a:t> </a:t>
            </a:r>
            <a:r>
              <a:rPr lang="en-US" sz="2000" dirty="0" err="1">
                <a:latin typeface="UTM Alexander" panose="02040603050506020204" pitchFamily="18" charset="0"/>
              </a:rPr>
              <a:t>vật</a:t>
            </a:r>
            <a:r>
              <a:rPr lang="en-US" sz="2000" dirty="0">
                <a:latin typeface="UTM Alexander" panose="02040603050506020204" pitchFamily="18" charset="0"/>
              </a:rPr>
              <a:t> </a:t>
            </a:r>
            <a:r>
              <a:rPr lang="en-US" sz="2000" dirty="0" err="1">
                <a:latin typeface="UTM Alexander" panose="02040603050506020204" pitchFamily="18" charset="0"/>
              </a:rPr>
              <a:t>liệu</a:t>
            </a:r>
            <a:r>
              <a:rPr lang="en-US" sz="2000" dirty="0">
                <a:latin typeface="UTM Alexander" panose="02040603050506020204" pitchFamily="18" charset="0"/>
              </a:rPr>
              <a:t> (C2)</a:t>
            </a:r>
          </a:p>
        </p:txBody>
      </p:sp>
      <p:sp>
        <p:nvSpPr>
          <p:cNvPr id="10" name="Text Placeholder 1">
            <a:extLst>
              <a:ext uri="{FF2B5EF4-FFF2-40B4-BE49-F238E27FC236}">
                <a16:creationId xmlns:a16="http://schemas.microsoft.com/office/drawing/2014/main" id="{F94B9FAE-F7D3-44AA-AD55-4838B1F7D8C9}"/>
              </a:ext>
            </a:extLst>
          </p:cNvPr>
          <p:cNvSpPr txBox="1">
            <a:spLocks/>
          </p:cNvSpPr>
          <p:nvPr/>
        </p:nvSpPr>
        <p:spPr>
          <a:xfrm>
            <a:off x="4615988" y="2571750"/>
            <a:ext cx="2128028"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Hàng</a:t>
            </a:r>
            <a:r>
              <a:rPr lang="en-US" sz="2000" dirty="0">
                <a:latin typeface="UTM Alexander" panose="02040603050506020204" pitchFamily="18" charset="0"/>
              </a:rPr>
              <a:t> </a:t>
            </a:r>
            <a:r>
              <a:rPr lang="en-US" sz="2000" dirty="0" err="1">
                <a:latin typeface="UTM Alexander" panose="02040603050506020204" pitchFamily="18" charset="0"/>
              </a:rPr>
              <a:t>hóa</a:t>
            </a:r>
            <a:r>
              <a:rPr lang="en-US" sz="2000" dirty="0">
                <a:latin typeface="UTM Alexander" panose="02040603050506020204" pitchFamily="18" charset="0"/>
              </a:rPr>
              <a:t> </a:t>
            </a:r>
          </a:p>
          <a:p>
            <a:pPr>
              <a:lnSpc>
                <a:spcPct val="100000"/>
              </a:lnSpc>
              <a:spcBef>
                <a:spcPts val="0"/>
              </a:spcBef>
            </a:pPr>
            <a:r>
              <a:rPr lang="en-US" sz="2000" dirty="0" err="1">
                <a:latin typeface="UTM Alexander" panose="02040603050506020204" pitchFamily="18" charset="0"/>
              </a:rPr>
              <a:t>sức</a:t>
            </a:r>
            <a:r>
              <a:rPr lang="en-US" sz="2000" dirty="0">
                <a:latin typeface="UTM Alexander" panose="02040603050506020204" pitchFamily="18" charset="0"/>
              </a:rPr>
              <a:t> </a:t>
            </a:r>
            <a:r>
              <a:rPr lang="en-US" sz="2000" dirty="0" err="1">
                <a:latin typeface="UTM Alexander" panose="02040603050506020204" pitchFamily="18" charset="0"/>
              </a:rPr>
              <a:t>lao</a:t>
            </a:r>
            <a:r>
              <a:rPr lang="en-US" sz="2000" dirty="0">
                <a:latin typeface="UTM Alexander" panose="02040603050506020204" pitchFamily="18" charset="0"/>
              </a:rPr>
              <a:t> </a:t>
            </a:r>
            <a:r>
              <a:rPr lang="en-US" sz="2000" dirty="0" err="1">
                <a:latin typeface="UTM Alexander" panose="02040603050506020204" pitchFamily="18" charset="0"/>
              </a:rPr>
              <a:t>động</a:t>
            </a:r>
            <a:r>
              <a:rPr lang="en-US" sz="2000" dirty="0">
                <a:latin typeface="UTM Alexander" panose="02040603050506020204" pitchFamily="18" charset="0"/>
              </a:rPr>
              <a:t> </a:t>
            </a:r>
          </a:p>
        </p:txBody>
      </p:sp>
      <p:cxnSp>
        <p:nvCxnSpPr>
          <p:cNvPr id="6" name="Straight Connector 5">
            <a:extLst>
              <a:ext uri="{FF2B5EF4-FFF2-40B4-BE49-F238E27FC236}">
                <a16:creationId xmlns:a16="http://schemas.microsoft.com/office/drawing/2014/main" id="{9451A5AC-2D41-4743-9B91-28AD8AC3126F}"/>
              </a:ext>
            </a:extLst>
          </p:cNvPr>
          <p:cNvCxnSpPr>
            <a:cxnSpLocks/>
          </p:cNvCxnSpPr>
          <p:nvPr/>
        </p:nvCxnSpPr>
        <p:spPr>
          <a:xfrm>
            <a:off x="955373" y="3435846"/>
            <a:ext cx="2808312"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Text Placeholder 1">
            <a:extLst>
              <a:ext uri="{FF2B5EF4-FFF2-40B4-BE49-F238E27FC236}">
                <a16:creationId xmlns:a16="http://schemas.microsoft.com/office/drawing/2014/main" id="{455A4BCB-4EB5-43CA-A047-40FEAC708933}"/>
              </a:ext>
            </a:extLst>
          </p:cNvPr>
          <p:cNvSpPr txBox="1">
            <a:spLocks/>
          </p:cNvSpPr>
          <p:nvPr/>
        </p:nvSpPr>
        <p:spPr>
          <a:xfrm>
            <a:off x="1165900" y="3691554"/>
            <a:ext cx="2468170" cy="82441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solidFill>
                  <a:schemeClr val="accent6">
                    <a:lumMod val="50000"/>
                  </a:schemeClr>
                </a:solidFill>
                <a:latin typeface="UTM Alexander" panose="02040603050506020204" pitchFamily="18" charset="0"/>
              </a:rPr>
              <a:t>Tư</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bản</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bất</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biến</a:t>
            </a:r>
            <a:endParaRPr lang="en-US" sz="2000" dirty="0">
              <a:solidFill>
                <a:schemeClr val="accent6">
                  <a:lumMod val="50000"/>
                </a:schemeClr>
              </a:solidFill>
              <a:latin typeface="UTM Alexander" panose="02040603050506020204" pitchFamily="18" charset="0"/>
            </a:endParaRPr>
          </a:p>
          <a:p>
            <a:pPr>
              <a:lnSpc>
                <a:spcPct val="100000"/>
              </a:lnSpc>
              <a:spcBef>
                <a:spcPts val="0"/>
              </a:spcBef>
            </a:pPr>
            <a:r>
              <a:rPr lang="en-US" sz="3200" dirty="0">
                <a:solidFill>
                  <a:schemeClr val="accent6">
                    <a:lumMod val="50000"/>
                  </a:schemeClr>
                </a:solidFill>
                <a:latin typeface="UTM Alexander" panose="02040603050506020204" pitchFamily="18" charset="0"/>
              </a:rPr>
              <a:t>C = C1 + C2</a:t>
            </a:r>
          </a:p>
        </p:txBody>
      </p:sp>
      <p:sp>
        <p:nvSpPr>
          <p:cNvPr id="16" name="Text Placeholder 1">
            <a:extLst>
              <a:ext uri="{FF2B5EF4-FFF2-40B4-BE49-F238E27FC236}">
                <a16:creationId xmlns:a16="http://schemas.microsoft.com/office/drawing/2014/main" id="{B3CA8A2B-304D-4365-898E-7DEC6CC5364A}"/>
              </a:ext>
            </a:extLst>
          </p:cNvPr>
          <p:cNvSpPr txBox="1">
            <a:spLocks/>
          </p:cNvSpPr>
          <p:nvPr/>
        </p:nvSpPr>
        <p:spPr>
          <a:xfrm>
            <a:off x="163736" y="3062413"/>
            <a:ext cx="2195793" cy="35820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a:solidFill>
                  <a:srgbClr val="C00000"/>
                </a:solidFill>
                <a:latin typeface="UTM Alexander" panose="02040603050506020204" pitchFamily="18" charset="0"/>
              </a:rPr>
              <a:t>Hao </a:t>
            </a:r>
            <a:r>
              <a:rPr lang="en-US" sz="2000" dirty="0" err="1">
                <a:solidFill>
                  <a:srgbClr val="C00000"/>
                </a:solidFill>
                <a:latin typeface="UTM Alexander" panose="02040603050506020204" pitchFamily="18" charset="0"/>
              </a:rPr>
              <a:t>mòn</a:t>
            </a:r>
            <a:endParaRPr lang="en-US" sz="2000" dirty="0">
              <a:solidFill>
                <a:srgbClr val="C00000"/>
              </a:solidFill>
              <a:latin typeface="UTM Alexander" panose="02040603050506020204" pitchFamily="18" charset="0"/>
            </a:endParaRPr>
          </a:p>
        </p:txBody>
      </p:sp>
      <p:sp>
        <p:nvSpPr>
          <p:cNvPr id="17" name="Text Placeholder 1">
            <a:extLst>
              <a:ext uri="{FF2B5EF4-FFF2-40B4-BE49-F238E27FC236}">
                <a16:creationId xmlns:a16="http://schemas.microsoft.com/office/drawing/2014/main" id="{CD96E8A0-9CEB-4674-9BA6-212960BD0F0D}"/>
              </a:ext>
            </a:extLst>
          </p:cNvPr>
          <p:cNvSpPr txBox="1">
            <a:spLocks/>
          </p:cNvSpPr>
          <p:nvPr/>
        </p:nvSpPr>
        <p:spPr>
          <a:xfrm>
            <a:off x="2715568" y="3094737"/>
            <a:ext cx="1619728" cy="35820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solidFill>
                  <a:srgbClr val="C00000"/>
                </a:solidFill>
                <a:latin typeface="UTM Alexander" panose="02040603050506020204" pitchFamily="18" charset="0"/>
              </a:rPr>
              <a:t>Toàn</a:t>
            </a:r>
            <a:r>
              <a:rPr lang="en-US" sz="2000" dirty="0">
                <a:solidFill>
                  <a:srgbClr val="C00000"/>
                </a:solidFill>
                <a:latin typeface="UTM Alexander" panose="02040603050506020204" pitchFamily="18" charset="0"/>
              </a:rPr>
              <a:t> </a:t>
            </a:r>
            <a:r>
              <a:rPr lang="en-US" sz="2000" dirty="0" err="1">
                <a:solidFill>
                  <a:srgbClr val="C00000"/>
                </a:solidFill>
                <a:latin typeface="UTM Alexander" panose="02040603050506020204" pitchFamily="18" charset="0"/>
              </a:rPr>
              <a:t>bộ</a:t>
            </a:r>
            <a:endParaRPr lang="en-US" sz="2000" dirty="0">
              <a:solidFill>
                <a:srgbClr val="C00000"/>
              </a:solidFill>
              <a:latin typeface="UTM Alexander" panose="02040603050506020204" pitchFamily="18" charset="0"/>
            </a:endParaRPr>
          </a:p>
        </p:txBody>
      </p:sp>
      <p:cxnSp>
        <p:nvCxnSpPr>
          <p:cNvPr id="18" name="Straight Connector 17">
            <a:extLst>
              <a:ext uri="{FF2B5EF4-FFF2-40B4-BE49-F238E27FC236}">
                <a16:creationId xmlns:a16="http://schemas.microsoft.com/office/drawing/2014/main" id="{AF849379-2877-4AC1-A09D-A39EEB2F02C9}"/>
              </a:ext>
            </a:extLst>
          </p:cNvPr>
          <p:cNvCxnSpPr>
            <a:cxnSpLocks/>
          </p:cNvCxnSpPr>
          <p:nvPr/>
        </p:nvCxnSpPr>
        <p:spPr>
          <a:xfrm>
            <a:off x="4864456" y="3435846"/>
            <a:ext cx="1764196" cy="0"/>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 Placeholder 1">
            <a:extLst>
              <a:ext uri="{FF2B5EF4-FFF2-40B4-BE49-F238E27FC236}">
                <a16:creationId xmlns:a16="http://schemas.microsoft.com/office/drawing/2014/main" id="{270224B4-23C7-4AC8-9258-9E89B0E63B4A}"/>
              </a:ext>
            </a:extLst>
          </p:cNvPr>
          <p:cNvSpPr txBox="1">
            <a:spLocks/>
          </p:cNvSpPr>
          <p:nvPr/>
        </p:nvSpPr>
        <p:spPr>
          <a:xfrm>
            <a:off x="4512469" y="3677803"/>
            <a:ext cx="246817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solidFill>
                  <a:schemeClr val="accent6">
                    <a:lumMod val="50000"/>
                  </a:schemeClr>
                </a:solidFill>
                <a:latin typeface="UTM Alexander" panose="02040603050506020204" pitchFamily="18" charset="0"/>
              </a:rPr>
              <a:t>Tư</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bản</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khả</a:t>
            </a:r>
            <a:r>
              <a:rPr lang="en-US" sz="2000" dirty="0">
                <a:solidFill>
                  <a:schemeClr val="accent6">
                    <a:lumMod val="50000"/>
                  </a:schemeClr>
                </a:solidFill>
                <a:latin typeface="UTM Alexander" panose="02040603050506020204" pitchFamily="18" charset="0"/>
              </a:rPr>
              <a:t> </a:t>
            </a:r>
            <a:r>
              <a:rPr lang="en-US" sz="2000" dirty="0" err="1">
                <a:solidFill>
                  <a:schemeClr val="accent6">
                    <a:lumMod val="50000"/>
                  </a:schemeClr>
                </a:solidFill>
                <a:latin typeface="UTM Alexander" panose="02040603050506020204" pitchFamily="18" charset="0"/>
              </a:rPr>
              <a:t>biến</a:t>
            </a:r>
            <a:endParaRPr lang="en-US" sz="2000" dirty="0">
              <a:solidFill>
                <a:schemeClr val="accent6">
                  <a:lumMod val="50000"/>
                </a:schemeClr>
              </a:solidFill>
              <a:latin typeface="UTM Alexander" panose="02040603050506020204" pitchFamily="18" charset="0"/>
            </a:endParaRPr>
          </a:p>
          <a:p>
            <a:pPr>
              <a:lnSpc>
                <a:spcPct val="100000"/>
              </a:lnSpc>
              <a:spcBef>
                <a:spcPts val="0"/>
              </a:spcBef>
            </a:pPr>
            <a:r>
              <a:rPr lang="en-US" sz="3200" dirty="0">
                <a:solidFill>
                  <a:schemeClr val="accent6">
                    <a:lumMod val="50000"/>
                  </a:schemeClr>
                </a:solidFill>
                <a:latin typeface="UTM Alexander" panose="02040603050506020204" pitchFamily="18" charset="0"/>
              </a:rPr>
              <a:t>V</a:t>
            </a:r>
          </a:p>
        </p:txBody>
      </p:sp>
      <p:cxnSp>
        <p:nvCxnSpPr>
          <p:cNvPr id="19" name="Straight Arrow Connector 18">
            <a:extLst>
              <a:ext uri="{FF2B5EF4-FFF2-40B4-BE49-F238E27FC236}">
                <a16:creationId xmlns:a16="http://schemas.microsoft.com/office/drawing/2014/main" id="{8EB1B705-A4D5-40C0-9E38-81A79CAD284B}"/>
              </a:ext>
            </a:extLst>
          </p:cNvPr>
          <p:cNvCxnSpPr>
            <a:cxnSpLocks/>
          </p:cNvCxnSpPr>
          <p:nvPr/>
        </p:nvCxnSpPr>
        <p:spPr>
          <a:xfrm flipV="1">
            <a:off x="6744016" y="3265897"/>
            <a:ext cx="457200" cy="529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FFA1AC8-6475-482E-BC63-1F757AC99708}"/>
              </a:ext>
            </a:extLst>
          </p:cNvPr>
          <p:cNvCxnSpPr>
            <a:cxnSpLocks/>
          </p:cNvCxnSpPr>
          <p:nvPr/>
        </p:nvCxnSpPr>
        <p:spPr>
          <a:xfrm>
            <a:off x="6744016" y="3795886"/>
            <a:ext cx="564288" cy="455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 Placeholder 1">
            <a:extLst>
              <a:ext uri="{FF2B5EF4-FFF2-40B4-BE49-F238E27FC236}">
                <a16:creationId xmlns:a16="http://schemas.microsoft.com/office/drawing/2014/main" id="{20EF0312-1630-45C2-8EB7-C287EC4B4C11}"/>
              </a:ext>
            </a:extLst>
          </p:cNvPr>
          <p:cNvSpPr txBox="1">
            <a:spLocks/>
          </p:cNvSpPr>
          <p:nvPr/>
        </p:nvSpPr>
        <p:spPr>
          <a:xfrm>
            <a:off x="7157812" y="2985807"/>
            <a:ext cx="141238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Sinh</a:t>
            </a:r>
            <a:r>
              <a:rPr lang="en-US" sz="2000" dirty="0">
                <a:latin typeface="UTM Alexander" panose="02040603050506020204" pitchFamily="18" charset="0"/>
              </a:rPr>
              <a:t> ra m</a:t>
            </a:r>
          </a:p>
        </p:txBody>
      </p:sp>
      <p:sp>
        <p:nvSpPr>
          <p:cNvPr id="29" name="Text Placeholder 1">
            <a:extLst>
              <a:ext uri="{FF2B5EF4-FFF2-40B4-BE49-F238E27FC236}">
                <a16:creationId xmlns:a16="http://schemas.microsoft.com/office/drawing/2014/main" id="{55246951-F547-4F9F-9AFB-75F33DB6FCF4}"/>
              </a:ext>
            </a:extLst>
          </p:cNvPr>
          <p:cNvSpPr txBox="1">
            <a:spLocks/>
          </p:cNvSpPr>
          <p:nvPr/>
        </p:nvSpPr>
        <p:spPr>
          <a:xfrm>
            <a:off x="7092720" y="4251502"/>
            <a:ext cx="182692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Biểu</a:t>
            </a:r>
            <a:r>
              <a:rPr lang="en-US" sz="2000" dirty="0">
                <a:latin typeface="UTM Alexander" panose="02040603050506020204" pitchFamily="18" charset="0"/>
              </a:rPr>
              <a:t> </a:t>
            </a:r>
            <a:r>
              <a:rPr lang="en-US" sz="2000" dirty="0" err="1">
                <a:latin typeface="UTM Alexander" panose="02040603050506020204" pitchFamily="18" charset="0"/>
              </a:rPr>
              <a:t>hiện</a:t>
            </a:r>
            <a:r>
              <a:rPr lang="en-US" sz="2000" dirty="0">
                <a:latin typeface="UTM Alexander" panose="02040603050506020204" pitchFamily="18" charset="0"/>
              </a:rPr>
              <a:t> qua </a:t>
            </a:r>
            <a:r>
              <a:rPr lang="en-US" sz="2000" dirty="0" err="1">
                <a:latin typeface="UTM Alexander" panose="02040603050506020204" pitchFamily="18" charset="0"/>
              </a:rPr>
              <a:t>tiền</a:t>
            </a:r>
            <a:r>
              <a:rPr lang="en-US" sz="2000" dirty="0">
                <a:latin typeface="UTM Alexander" panose="02040603050506020204" pitchFamily="18" charset="0"/>
              </a:rPr>
              <a:t> </a:t>
            </a:r>
            <a:r>
              <a:rPr lang="en-US" sz="2000" dirty="0" err="1">
                <a:latin typeface="UTM Alexander" panose="02040603050506020204" pitchFamily="18" charset="0"/>
              </a:rPr>
              <a:t>công</a:t>
            </a:r>
            <a:endParaRPr lang="en-US" sz="2000" dirty="0">
              <a:latin typeface="UTM Alexander" panose="02040603050506020204" pitchFamily="18" charset="0"/>
            </a:endParaRPr>
          </a:p>
        </p:txBody>
      </p:sp>
    </p:spTree>
    <p:extLst>
      <p:ext uri="{BB962C8B-B14F-4D97-AF65-F5344CB8AC3E}">
        <p14:creationId xmlns:p14="http://schemas.microsoft.com/office/powerpoint/2010/main" val="106396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36"/>
                                        </p:tgtEl>
                                        <p:attrNameLst>
                                          <p:attrName>style.visibility</p:attrName>
                                        </p:attrNameLst>
                                      </p:cBhvr>
                                      <p:to>
                                        <p:strVal val="visible"/>
                                      </p:to>
                                    </p:set>
                                    <p:animEffect transition="in" filter="fade">
                                      <p:cBhvr>
                                        <p:cTn id="15" dur="500"/>
                                        <p:tgtEl>
                                          <p:spTgt spid="184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16" grpId="0"/>
      <p:bldP spid="17" grpId="0"/>
      <p:bldP spid="20"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2C44E53D-BAC1-4EDF-A71D-9023F7EEB05D}"/>
              </a:ext>
            </a:extLst>
          </p:cNvPr>
          <p:cNvSpPr txBox="1">
            <a:spLocks/>
          </p:cNvSpPr>
          <p:nvPr/>
        </p:nvSpPr>
        <p:spPr>
          <a:xfrm>
            <a:off x="1331640" y="771550"/>
            <a:ext cx="273630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800" dirty="0" err="1">
                <a:solidFill>
                  <a:schemeClr val="accent6">
                    <a:lumMod val="50000"/>
                  </a:schemeClr>
                </a:solidFill>
                <a:latin typeface="UTM Alexander" panose="02040603050506020204" pitchFamily="18" charset="0"/>
              </a:rPr>
              <a:t>Tư</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bản</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bất</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biến</a:t>
            </a:r>
            <a:endParaRPr lang="en-US" sz="2800" dirty="0">
              <a:solidFill>
                <a:schemeClr val="accent6">
                  <a:lumMod val="50000"/>
                </a:schemeClr>
              </a:solidFill>
              <a:latin typeface="UTM Alexander" panose="02040603050506020204" pitchFamily="18" charset="0"/>
            </a:endParaRPr>
          </a:p>
          <a:p>
            <a:pPr>
              <a:lnSpc>
                <a:spcPct val="100000"/>
              </a:lnSpc>
              <a:spcBef>
                <a:spcPts val="0"/>
              </a:spcBef>
            </a:pPr>
            <a:r>
              <a:rPr lang="en-US" sz="3200" dirty="0">
                <a:solidFill>
                  <a:schemeClr val="accent6">
                    <a:lumMod val="50000"/>
                  </a:schemeClr>
                </a:solidFill>
                <a:latin typeface="UTM Alexander" panose="02040603050506020204" pitchFamily="18" charset="0"/>
              </a:rPr>
              <a:t>C = C1 + C2</a:t>
            </a:r>
          </a:p>
        </p:txBody>
      </p:sp>
      <p:sp>
        <p:nvSpPr>
          <p:cNvPr id="5" name="Text Placeholder 1">
            <a:extLst>
              <a:ext uri="{FF2B5EF4-FFF2-40B4-BE49-F238E27FC236}">
                <a16:creationId xmlns:a16="http://schemas.microsoft.com/office/drawing/2014/main" id="{249C9E5D-22D1-4481-864B-145DDEE555A8}"/>
              </a:ext>
            </a:extLst>
          </p:cNvPr>
          <p:cNvSpPr txBox="1">
            <a:spLocks/>
          </p:cNvSpPr>
          <p:nvPr/>
        </p:nvSpPr>
        <p:spPr>
          <a:xfrm>
            <a:off x="4566824" y="773915"/>
            <a:ext cx="3101519"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800" dirty="0" err="1">
                <a:solidFill>
                  <a:schemeClr val="accent6">
                    <a:lumMod val="50000"/>
                  </a:schemeClr>
                </a:solidFill>
                <a:latin typeface="UTM Alexander" panose="02040603050506020204" pitchFamily="18" charset="0"/>
              </a:rPr>
              <a:t>Tư</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bản</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khả</a:t>
            </a:r>
            <a:r>
              <a:rPr lang="en-US" sz="2800" dirty="0">
                <a:solidFill>
                  <a:schemeClr val="accent6">
                    <a:lumMod val="50000"/>
                  </a:schemeClr>
                </a:solidFill>
                <a:latin typeface="UTM Alexander" panose="02040603050506020204" pitchFamily="18" charset="0"/>
              </a:rPr>
              <a:t> </a:t>
            </a:r>
            <a:r>
              <a:rPr lang="en-US" sz="2800" dirty="0" err="1">
                <a:solidFill>
                  <a:schemeClr val="accent6">
                    <a:lumMod val="50000"/>
                  </a:schemeClr>
                </a:solidFill>
                <a:latin typeface="UTM Alexander" panose="02040603050506020204" pitchFamily="18" charset="0"/>
              </a:rPr>
              <a:t>biến</a:t>
            </a:r>
            <a:endParaRPr lang="en-US" sz="2800" dirty="0">
              <a:solidFill>
                <a:schemeClr val="accent6">
                  <a:lumMod val="50000"/>
                </a:schemeClr>
              </a:solidFill>
              <a:latin typeface="UTM Alexander" panose="02040603050506020204" pitchFamily="18" charset="0"/>
            </a:endParaRPr>
          </a:p>
          <a:p>
            <a:pPr>
              <a:lnSpc>
                <a:spcPct val="100000"/>
              </a:lnSpc>
              <a:spcBef>
                <a:spcPts val="0"/>
              </a:spcBef>
            </a:pPr>
            <a:r>
              <a:rPr lang="en-US" sz="3200" dirty="0">
                <a:solidFill>
                  <a:schemeClr val="accent6">
                    <a:lumMod val="50000"/>
                  </a:schemeClr>
                </a:solidFill>
                <a:latin typeface="UTM Alexander" panose="02040603050506020204" pitchFamily="18" charset="0"/>
              </a:rPr>
              <a:t>V</a:t>
            </a:r>
          </a:p>
        </p:txBody>
      </p:sp>
      <p:sp>
        <p:nvSpPr>
          <p:cNvPr id="6" name="Flowchart: Alternate Process 5">
            <a:extLst>
              <a:ext uri="{FF2B5EF4-FFF2-40B4-BE49-F238E27FC236}">
                <a16:creationId xmlns:a16="http://schemas.microsoft.com/office/drawing/2014/main" id="{A778BC17-6AE9-4F96-9FED-5B6B6DA17DBE}"/>
              </a:ext>
            </a:extLst>
          </p:cNvPr>
          <p:cNvSpPr/>
          <p:nvPr/>
        </p:nvSpPr>
        <p:spPr>
          <a:xfrm>
            <a:off x="179512" y="1779662"/>
            <a:ext cx="4387312" cy="273630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500" dirty="0" err="1">
                <a:latin typeface="UTM Alexander" panose="02040603050506020204" pitchFamily="18" charset="0"/>
              </a:rPr>
              <a:t>Giá</a:t>
            </a:r>
            <a:r>
              <a:rPr lang="en-US" sz="2500" dirty="0">
                <a:latin typeface="UTM Alexander" panose="02040603050506020204" pitchFamily="18" charset="0"/>
              </a:rPr>
              <a:t> </a:t>
            </a:r>
            <a:r>
              <a:rPr lang="en-US" sz="2500" dirty="0" err="1">
                <a:latin typeface="UTM Alexander" panose="02040603050506020204" pitchFamily="18" charset="0"/>
              </a:rPr>
              <a:t>trị</a:t>
            </a:r>
            <a:r>
              <a:rPr lang="en-US" sz="2500" dirty="0">
                <a:latin typeface="UTM Alexander" panose="02040603050506020204" pitchFamily="18" charset="0"/>
              </a:rPr>
              <a:t> </a:t>
            </a:r>
            <a:r>
              <a:rPr lang="en-US" sz="2500" dirty="0" err="1">
                <a:latin typeface="UTM Alexander" panose="02040603050506020204" pitchFamily="18" charset="0"/>
              </a:rPr>
              <a:t>hàng</a:t>
            </a:r>
            <a:r>
              <a:rPr lang="en-US" sz="2500" dirty="0">
                <a:latin typeface="UTM Alexander" panose="02040603050506020204" pitchFamily="18" charset="0"/>
              </a:rPr>
              <a:t> </a:t>
            </a:r>
            <a:r>
              <a:rPr lang="en-US" sz="2500" dirty="0" err="1">
                <a:latin typeface="UTM Alexander" panose="02040603050506020204" pitchFamily="18" charset="0"/>
              </a:rPr>
              <a:t>hóa</a:t>
            </a:r>
            <a:r>
              <a:rPr lang="en-US" sz="2500" dirty="0">
                <a:latin typeface="UTM Alexander" panose="02040603050506020204" pitchFamily="18" charset="0"/>
              </a:rPr>
              <a:t>: G</a:t>
            </a:r>
          </a:p>
          <a:p>
            <a:pPr algn="just"/>
            <a:r>
              <a:rPr lang="en-US" sz="2500" dirty="0" err="1">
                <a:latin typeface="UTM Alexander" panose="02040603050506020204" pitchFamily="18" charset="0"/>
              </a:rPr>
              <a:t>Tư</a:t>
            </a:r>
            <a:r>
              <a:rPr lang="en-US" sz="2500" dirty="0">
                <a:latin typeface="UTM Alexander" panose="02040603050506020204" pitchFamily="18" charset="0"/>
              </a:rPr>
              <a:t> </a:t>
            </a:r>
            <a:r>
              <a:rPr lang="en-US" sz="2500" dirty="0" err="1">
                <a:latin typeface="UTM Alexander" panose="02040603050506020204" pitchFamily="18" charset="0"/>
              </a:rPr>
              <a:t>bản</a:t>
            </a:r>
            <a:r>
              <a:rPr lang="en-US" sz="2500" dirty="0">
                <a:latin typeface="UTM Alexander" panose="02040603050506020204" pitchFamily="18" charset="0"/>
              </a:rPr>
              <a:t> </a:t>
            </a:r>
            <a:r>
              <a:rPr lang="en-US" sz="2500" dirty="0" err="1">
                <a:latin typeface="UTM Alexander" panose="02040603050506020204" pitchFamily="18" charset="0"/>
              </a:rPr>
              <a:t>bất</a:t>
            </a:r>
            <a:r>
              <a:rPr lang="en-US" sz="2500" dirty="0">
                <a:latin typeface="UTM Alexander" panose="02040603050506020204" pitchFamily="18" charset="0"/>
              </a:rPr>
              <a:t> </a:t>
            </a:r>
            <a:r>
              <a:rPr lang="en-US" sz="2500" dirty="0" err="1">
                <a:latin typeface="UTM Alexander" panose="02040603050506020204" pitchFamily="18" charset="0"/>
              </a:rPr>
              <a:t>biến</a:t>
            </a:r>
            <a:r>
              <a:rPr lang="en-US" sz="2500" dirty="0">
                <a:latin typeface="UTM Alexander" panose="02040603050506020204" pitchFamily="18" charset="0"/>
              </a:rPr>
              <a:t>: c = c1 + c2</a:t>
            </a:r>
          </a:p>
          <a:p>
            <a:pPr algn="just"/>
            <a:r>
              <a:rPr lang="en-US" sz="2500" dirty="0" err="1">
                <a:latin typeface="UTM Alexander" panose="02040603050506020204" pitchFamily="18" charset="0"/>
              </a:rPr>
              <a:t>Tư</a:t>
            </a:r>
            <a:r>
              <a:rPr lang="en-US" sz="2500" dirty="0">
                <a:latin typeface="UTM Alexander" panose="02040603050506020204" pitchFamily="18" charset="0"/>
              </a:rPr>
              <a:t> </a:t>
            </a:r>
            <a:r>
              <a:rPr lang="en-US" sz="2500" dirty="0" err="1">
                <a:latin typeface="UTM Alexander" panose="02040603050506020204" pitchFamily="18" charset="0"/>
              </a:rPr>
              <a:t>bản</a:t>
            </a:r>
            <a:r>
              <a:rPr lang="en-US" sz="2500" dirty="0">
                <a:latin typeface="UTM Alexander" panose="02040603050506020204" pitchFamily="18" charset="0"/>
              </a:rPr>
              <a:t> </a:t>
            </a:r>
            <a:r>
              <a:rPr lang="en-US" sz="2500" dirty="0" err="1">
                <a:latin typeface="UTM Alexander" panose="02040603050506020204" pitchFamily="18" charset="0"/>
              </a:rPr>
              <a:t>khả</a:t>
            </a:r>
            <a:r>
              <a:rPr lang="en-US" sz="2500" dirty="0">
                <a:latin typeface="UTM Alexander" panose="02040603050506020204" pitchFamily="18" charset="0"/>
              </a:rPr>
              <a:t> </a:t>
            </a:r>
            <a:r>
              <a:rPr lang="en-US" sz="2500" dirty="0" err="1">
                <a:latin typeface="UTM Alexander" panose="02040603050506020204" pitchFamily="18" charset="0"/>
              </a:rPr>
              <a:t>biến</a:t>
            </a:r>
            <a:r>
              <a:rPr lang="en-US" sz="2500" dirty="0">
                <a:latin typeface="UTM Alexander" panose="02040603050506020204" pitchFamily="18" charset="0"/>
              </a:rPr>
              <a:t>: v</a:t>
            </a:r>
          </a:p>
          <a:p>
            <a:pPr algn="just"/>
            <a:r>
              <a:rPr lang="en-US" sz="2500" dirty="0" err="1">
                <a:latin typeface="UTM Alexander" panose="02040603050506020204" pitchFamily="18" charset="0"/>
              </a:rPr>
              <a:t>Giá</a:t>
            </a:r>
            <a:r>
              <a:rPr lang="en-US" sz="2500" dirty="0">
                <a:latin typeface="UTM Alexander" panose="02040603050506020204" pitchFamily="18" charset="0"/>
              </a:rPr>
              <a:t> </a:t>
            </a:r>
            <a:r>
              <a:rPr lang="en-US" sz="2500" dirty="0" err="1">
                <a:latin typeface="UTM Alexander" panose="02040603050506020204" pitchFamily="18" charset="0"/>
              </a:rPr>
              <a:t>trị</a:t>
            </a:r>
            <a:r>
              <a:rPr lang="en-US" sz="2500" dirty="0">
                <a:latin typeface="UTM Alexander" panose="02040603050506020204" pitchFamily="18" charset="0"/>
              </a:rPr>
              <a:t> </a:t>
            </a:r>
            <a:r>
              <a:rPr lang="en-US" sz="2500" dirty="0" err="1">
                <a:latin typeface="UTM Alexander" panose="02040603050506020204" pitchFamily="18" charset="0"/>
              </a:rPr>
              <a:t>thặng</a:t>
            </a:r>
            <a:r>
              <a:rPr lang="en-US" sz="2500" dirty="0">
                <a:latin typeface="UTM Alexander" panose="02040603050506020204" pitchFamily="18" charset="0"/>
              </a:rPr>
              <a:t> </a:t>
            </a:r>
            <a:r>
              <a:rPr lang="en-US" sz="2500" dirty="0" err="1">
                <a:latin typeface="UTM Alexander" panose="02040603050506020204" pitchFamily="18" charset="0"/>
              </a:rPr>
              <a:t>dư</a:t>
            </a:r>
            <a:r>
              <a:rPr lang="en-US" sz="2500" dirty="0">
                <a:latin typeface="UTM Alexander" panose="02040603050506020204" pitchFamily="18" charset="0"/>
              </a:rPr>
              <a:t>: m</a:t>
            </a:r>
          </a:p>
          <a:p>
            <a:pPr algn="ctr"/>
            <a:r>
              <a:rPr lang="en-US" sz="2500" dirty="0">
                <a:solidFill>
                  <a:srgbClr val="C00000"/>
                </a:solidFill>
                <a:latin typeface="UTM Alexander" panose="02040603050506020204" pitchFamily="18" charset="0"/>
              </a:rPr>
              <a:t>G = c + v + m</a:t>
            </a:r>
          </a:p>
        </p:txBody>
      </p:sp>
      <p:sp>
        <p:nvSpPr>
          <p:cNvPr id="7" name="Arrow: Right 6">
            <a:extLst>
              <a:ext uri="{FF2B5EF4-FFF2-40B4-BE49-F238E27FC236}">
                <a16:creationId xmlns:a16="http://schemas.microsoft.com/office/drawing/2014/main" id="{CE8BCD36-965E-40D5-A379-E1791F4EDB99}"/>
              </a:ext>
            </a:extLst>
          </p:cNvPr>
          <p:cNvSpPr/>
          <p:nvPr/>
        </p:nvSpPr>
        <p:spPr>
          <a:xfrm>
            <a:off x="4577178" y="2905498"/>
            <a:ext cx="64807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loud 7">
            <a:extLst>
              <a:ext uri="{FF2B5EF4-FFF2-40B4-BE49-F238E27FC236}">
                <a16:creationId xmlns:a16="http://schemas.microsoft.com/office/drawing/2014/main" id="{D08760BD-24F2-47BD-A551-080EE721FC5A}"/>
              </a:ext>
            </a:extLst>
          </p:cNvPr>
          <p:cNvSpPr/>
          <p:nvPr/>
        </p:nvSpPr>
        <p:spPr>
          <a:xfrm>
            <a:off x="5235604" y="1923678"/>
            <a:ext cx="3908396" cy="213853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solidFill>
                  <a:srgbClr val="FF0000"/>
                </a:solidFill>
                <a:latin typeface="UTM Alexander" panose="02040603050506020204" pitchFamily="18" charset="0"/>
              </a:rPr>
              <a:t>Vạch</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rõ</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nguồn</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gốc</a:t>
            </a:r>
            <a:endParaRPr lang="en-US" sz="2000" dirty="0">
              <a:solidFill>
                <a:srgbClr val="FF0000"/>
              </a:solidFill>
              <a:latin typeface="UTM Alexander" panose="02040603050506020204" pitchFamily="18" charset="0"/>
            </a:endParaRPr>
          </a:p>
          <a:p>
            <a:pPr algn="ctr"/>
            <a:r>
              <a:rPr lang="en-US" sz="2000" dirty="0" err="1">
                <a:solidFill>
                  <a:srgbClr val="FF0000"/>
                </a:solidFill>
                <a:latin typeface="UTM Alexander" panose="02040603050506020204" pitchFamily="18" charset="0"/>
              </a:rPr>
              <a:t>của</a:t>
            </a:r>
            <a:r>
              <a:rPr lang="en-US" sz="2000" dirty="0">
                <a:solidFill>
                  <a:srgbClr val="FF0000"/>
                </a:solidFill>
                <a:latin typeface="UTM Alexander" panose="02040603050506020204" pitchFamily="18" charset="0"/>
              </a:rPr>
              <a:t> GTTD </a:t>
            </a:r>
            <a:r>
              <a:rPr lang="en-US" sz="2000" dirty="0" err="1">
                <a:solidFill>
                  <a:srgbClr val="FF0000"/>
                </a:solidFill>
                <a:latin typeface="UTM Alexander" panose="02040603050506020204" pitchFamily="18" charset="0"/>
              </a:rPr>
              <a:t>là</a:t>
            </a:r>
            <a:r>
              <a:rPr lang="en-US" sz="2000" dirty="0">
                <a:solidFill>
                  <a:srgbClr val="FF0000"/>
                </a:solidFill>
                <a:latin typeface="UTM Alexander" panose="02040603050506020204" pitchFamily="18" charset="0"/>
              </a:rPr>
              <a:t> do </a:t>
            </a:r>
            <a:r>
              <a:rPr lang="en-US" sz="2000" dirty="0" err="1">
                <a:solidFill>
                  <a:srgbClr val="FF0000"/>
                </a:solidFill>
                <a:latin typeface="UTM Alexander" panose="02040603050506020204" pitchFamily="18" charset="0"/>
              </a:rPr>
              <a:t>lao</a:t>
            </a:r>
            <a:r>
              <a:rPr lang="en-US" sz="2000" dirty="0">
                <a:solidFill>
                  <a:srgbClr val="FF0000"/>
                </a:solidFill>
                <a:latin typeface="UTM Alexander" panose="02040603050506020204" pitchFamily="18" charset="0"/>
              </a:rPr>
              <a:t> </a:t>
            </a:r>
          </a:p>
          <a:p>
            <a:pPr algn="ctr"/>
            <a:r>
              <a:rPr lang="en-US" sz="2000" dirty="0" err="1">
                <a:solidFill>
                  <a:srgbClr val="FF0000"/>
                </a:solidFill>
                <a:latin typeface="UTM Alexander" panose="02040603050506020204" pitchFamily="18" charset="0"/>
              </a:rPr>
              <a:t>động</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của</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người</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công</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nhân</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không</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được</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trả</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công</a:t>
            </a:r>
            <a:endParaRPr lang="en-US" sz="2000" dirty="0">
              <a:solidFill>
                <a:srgbClr val="FF0000"/>
              </a:solidFill>
              <a:latin typeface="UTM Alexander" panose="02040603050506020204" pitchFamily="18" charset="0"/>
            </a:endParaRPr>
          </a:p>
        </p:txBody>
      </p:sp>
    </p:spTree>
    <p:extLst>
      <p:ext uri="{BB962C8B-B14F-4D97-AF65-F5344CB8AC3E}">
        <p14:creationId xmlns:p14="http://schemas.microsoft.com/office/powerpoint/2010/main" val="241903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9402BF-FE31-4845-B0DD-619E02A6778E}"/>
              </a:ext>
            </a:extLst>
          </p:cNvPr>
          <p:cNvSpPr>
            <a:spLocks noGrp="1"/>
          </p:cNvSpPr>
          <p:nvPr>
            <p:ph type="body" sz="quarter" idx="10"/>
          </p:nvPr>
        </p:nvSpPr>
        <p:spPr>
          <a:xfrm>
            <a:off x="413792" y="833211"/>
            <a:ext cx="3024336" cy="576064"/>
          </a:xfrm>
        </p:spPr>
        <p:txBody>
          <a:bodyPr>
            <a:normAutofit/>
          </a:bodyPr>
          <a:lstStyle/>
          <a:p>
            <a:r>
              <a:rPr lang="en-US" sz="2400" u="sng" dirty="0" err="1">
                <a:latin typeface="UTM Alexander" panose="02040603050506020204" pitchFamily="18" charset="0"/>
              </a:rPr>
              <a:t>Tỷ</a:t>
            </a:r>
            <a:r>
              <a:rPr lang="en-US" sz="2400" u="sng" dirty="0">
                <a:latin typeface="UTM Alexander" panose="02040603050506020204" pitchFamily="18" charset="0"/>
              </a:rPr>
              <a:t> </a:t>
            </a:r>
            <a:r>
              <a:rPr lang="en-US" sz="2400" u="sng" dirty="0" err="1">
                <a:latin typeface="UTM Alexander" panose="02040603050506020204" pitchFamily="18" charset="0"/>
              </a:rPr>
              <a:t>suất</a:t>
            </a:r>
            <a:r>
              <a:rPr lang="en-US" sz="2400" u="sng" dirty="0">
                <a:latin typeface="UTM Alexander" panose="02040603050506020204" pitchFamily="18" charset="0"/>
              </a:rPr>
              <a:t> </a:t>
            </a:r>
            <a:r>
              <a:rPr lang="en-US" sz="2400" u="sng" dirty="0" err="1">
                <a:latin typeface="UTM Alexander" panose="02040603050506020204" pitchFamily="18" charset="0"/>
              </a:rPr>
              <a:t>giá</a:t>
            </a:r>
            <a:r>
              <a:rPr lang="en-US" sz="2400" u="sng" dirty="0">
                <a:latin typeface="UTM Alexander" panose="02040603050506020204" pitchFamily="18" charset="0"/>
              </a:rPr>
              <a:t> </a:t>
            </a:r>
            <a:r>
              <a:rPr lang="en-US" sz="2400" u="sng" dirty="0" err="1">
                <a:latin typeface="UTM Alexander" panose="02040603050506020204" pitchFamily="18" charset="0"/>
              </a:rPr>
              <a:t>trị</a:t>
            </a:r>
            <a:r>
              <a:rPr lang="en-US" sz="2400" u="sng" dirty="0">
                <a:latin typeface="UTM Alexander" panose="02040603050506020204" pitchFamily="18" charset="0"/>
              </a:rPr>
              <a:t> </a:t>
            </a:r>
            <a:r>
              <a:rPr lang="en-US" sz="2400" u="sng" dirty="0" err="1">
                <a:latin typeface="UTM Alexander" panose="02040603050506020204" pitchFamily="18" charset="0"/>
              </a:rPr>
              <a:t>thặng</a:t>
            </a:r>
            <a:r>
              <a:rPr lang="en-US" sz="2400" u="sng" dirty="0">
                <a:latin typeface="UTM Alexander" panose="02040603050506020204" pitchFamily="18" charset="0"/>
              </a:rPr>
              <a:t> </a:t>
            </a:r>
            <a:r>
              <a:rPr lang="en-US" sz="2400" u="sng" dirty="0" err="1">
                <a:latin typeface="UTM Alexander" panose="02040603050506020204" pitchFamily="18" charset="0"/>
              </a:rPr>
              <a:t>dư</a:t>
            </a:r>
            <a:endParaRPr lang="en-US" sz="2400" u="sng" dirty="0">
              <a:latin typeface="UTM Alexander" panose="0204060305050602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E6DC0C-8C2C-4FE9-95B9-7CFB2DC73C02}"/>
                  </a:ext>
                </a:extLst>
              </p:cNvPr>
              <p:cNvSpPr txBox="1"/>
              <p:nvPr/>
            </p:nvSpPr>
            <p:spPr>
              <a:xfrm>
                <a:off x="1907704" y="1419622"/>
                <a:ext cx="3024336" cy="751168"/>
              </a:xfrm>
              <a:prstGeom prst="rect">
                <a:avLst/>
              </a:prstGeom>
              <a:noFill/>
            </p:spPr>
            <p:txBody>
              <a:bodyPr wrap="square">
                <a:spAutoFit/>
              </a:bodyPr>
              <a:lstStyle/>
              <a:p>
                <a:r>
                  <a:rPr lang="en-US" sz="3200" dirty="0">
                    <a:effectLst/>
                    <a:latin typeface="UTM Alexander" panose="02040603050506020204" pitchFamily="18" charset="0"/>
                    <a:ea typeface="Calibri" panose="020F0502020204030204" pitchFamily="34" charset="0"/>
                  </a:rPr>
                  <a:t>m’ =  </a:t>
                </a:r>
                <a14:m>
                  <m:oMath xmlns:m="http://schemas.openxmlformats.org/officeDocument/2006/math">
                    <m:f>
                      <m:fPr>
                        <m:ctrlPr>
                          <a:rPr lang="en-US" sz="3200" i="1">
                            <a:effectLst/>
                            <a:latin typeface="Cambria Math" panose="02040503050406030204" pitchFamily="18"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𝑣</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.100%</m:t>
                    </m:r>
                  </m:oMath>
                </a14:m>
                <a:endParaRPr lang="en-US" sz="3200" dirty="0">
                  <a:latin typeface="UTM Alexander" panose="02040603050506020204" pitchFamily="18" charset="0"/>
                </a:endParaRPr>
              </a:p>
            </p:txBody>
          </p:sp>
        </mc:Choice>
        <mc:Fallback xmlns="">
          <p:sp>
            <p:nvSpPr>
              <p:cNvPr id="5" name="TextBox 4">
                <a:extLst>
                  <a:ext uri="{FF2B5EF4-FFF2-40B4-BE49-F238E27FC236}">
                    <a16:creationId xmlns:a16="http://schemas.microsoft.com/office/drawing/2014/main" id="{FEE6DC0C-8C2C-4FE9-95B9-7CFB2DC73C02}"/>
                  </a:ext>
                </a:extLst>
              </p:cNvPr>
              <p:cNvSpPr txBox="1">
                <a:spLocks noRot="1" noChangeAspect="1" noMove="1" noResize="1" noEditPoints="1" noAdjustHandles="1" noChangeArrowheads="1" noChangeShapeType="1" noTextEdit="1"/>
              </p:cNvSpPr>
              <p:nvPr/>
            </p:nvSpPr>
            <p:spPr>
              <a:xfrm>
                <a:off x="1907704" y="1419622"/>
                <a:ext cx="3024336" cy="751168"/>
              </a:xfrm>
              <a:prstGeom prst="rect">
                <a:avLst/>
              </a:prstGeom>
              <a:blipFill>
                <a:blip r:embed="rId2"/>
                <a:stretch>
                  <a:fillRect l="-5242" t="-6504" b="-8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97C736-46EB-49C6-9EC4-15B76EF003FF}"/>
                  </a:ext>
                </a:extLst>
              </p:cNvPr>
              <p:cNvSpPr txBox="1"/>
              <p:nvPr/>
            </p:nvSpPr>
            <p:spPr>
              <a:xfrm>
                <a:off x="20976" y="2506406"/>
                <a:ext cx="8010128" cy="656205"/>
              </a:xfrm>
              <a:prstGeom prst="rect">
                <a:avLst/>
              </a:prstGeom>
              <a:noFill/>
            </p:spPr>
            <p:txBody>
              <a:bodyPr wrap="square">
                <a:spAutoFit/>
              </a:bodyPr>
              <a:lstStyle/>
              <a:p>
                <a:pPr marL="914400" marR="0" indent="457200" algn="just">
                  <a:lnSpc>
                    <a:spcPct val="115000"/>
                  </a:lnSpc>
                  <a:spcBef>
                    <a:spcPts val="600"/>
                  </a:spcBef>
                  <a:spcAft>
                    <a:spcPts val="600"/>
                  </a:spcAft>
                </a:pPr>
                <a:r>
                  <a:rPr lang="en-US" sz="2000" dirty="0" err="1">
                    <a:effectLst/>
                    <a:latin typeface="UTM Alexander" panose="02040603050506020204" pitchFamily="18" charset="0"/>
                    <a:ea typeface="Calibri" panose="020F0502020204030204" pitchFamily="34" charset="0"/>
                    <a:cs typeface="Times New Roman" panose="02020603050405020304" pitchFamily="18" charset="0"/>
                  </a:rPr>
                  <a:t>Hoặc</a:t>
                </a:r>
                <a:r>
                  <a:rPr lang="en-US" sz="2400" b="1" dirty="0">
                    <a:effectLst/>
                    <a:latin typeface="UTM Alexander" panose="02040603050506020204" pitchFamily="18" charset="0"/>
                    <a:ea typeface="Calibri" panose="020F0502020204030204" pitchFamily="34" charset="0"/>
                    <a:cs typeface="Times New Roman" panose="02020603050405020304" pitchFamily="18" charset="0"/>
                  </a:rPr>
                  <a:t>       </a:t>
                </a:r>
                <a:r>
                  <a:rPr lang="en-US" sz="2000" b="1" dirty="0">
                    <a:effectLst/>
                    <a:latin typeface="UTM Alexander" panose="02040603050506020204" pitchFamily="18" charset="0"/>
                    <a:ea typeface="Calibri" panose="020F0502020204030204" pitchFamily="34" charset="0"/>
                    <a:cs typeface="Times New Roman" panose="02020603050405020304" pitchFamily="18" charset="0"/>
                  </a:rPr>
                  <a:t>m’    =</a:t>
                </a:r>
                <a14:m>
                  <m:oMath xmlns:m="http://schemas.openxmlformats.org/officeDocument/2006/math">
                    <m:r>
                      <a:rPr lang="en-US" sz="2000" b="1" i="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20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b="1" i="1">
                            <a:effectLst/>
                            <a:latin typeface="Cambria Math" panose="02040503050406030204" pitchFamily="18" charset="0"/>
                            <a:ea typeface="Calibri" panose="020F0502020204030204" pitchFamily="34" charset="0"/>
                            <a:cs typeface="Times New Roman" panose="02020603050405020304" pitchFamily="18" charset="0"/>
                          </a:rPr>
                          <m:t>𝑻𝒉</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ờ</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𝒈𝒊𝒂𝒏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𝒍𝒂𝒐</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độ</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𝒏𝒈</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𝒕𝒉</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ặ</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𝒏𝒈</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𝒅</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ư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2000" b="1" i="1">
                            <a:effectLst/>
                            <a:latin typeface="Cambria Math" panose="02040503050406030204" pitchFamily="18" charset="0"/>
                            <a:ea typeface="Calibri" panose="020F0502020204030204" pitchFamily="34" charset="0"/>
                            <a:cs typeface="Times New Roman" panose="02020603050405020304" pitchFamily="18" charset="0"/>
                          </a:rPr>
                          <m:t>𝑻𝒉</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ờ</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𝒊</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𝒈𝒊𝒂𝒏</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𝒍𝒂𝒐</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độ</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𝒏𝒈</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ấ</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𝒚</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ế</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𝒖</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 (</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𝟐</m:t>
                        </m:r>
                        <m:r>
                          <a:rPr lang="en-US" sz="2000" b="1" i="1">
                            <a:effectLst/>
                            <a:latin typeface="Cambria Math" panose="02040503050406030204" pitchFamily="18" charset="0"/>
                            <a:ea typeface="Calibri" panose="020F0502020204030204" pitchFamily="34" charset="0"/>
                            <a:cs typeface="Times New Roman" panose="02020603050405020304" pitchFamily="18" charset="0"/>
                          </a:rPr>
                          <m:t>)</m:t>
                        </m:r>
                      </m:den>
                    </m:f>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2000" b="1" dirty="0">
                  <a:effectLst/>
                  <a:latin typeface="UTM Alexander" panose="02040603050506020204" pitchFamily="18"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ED97C736-46EB-49C6-9EC4-15B76EF003FF}"/>
                  </a:ext>
                </a:extLst>
              </p:cNvPr>
              <p:cNvSpPr txBox="1">
                <a:spLocks noRot="1" noChangeAspect="1" noMove="1" noResize="1" noEditPoints="1" noAdjustHandles="1" noChangeArrowheads="1" noChangeShapeType="1" noTextEdit="1"/>
              </p:cNvSpPr>
              <p:nvPr/>
            </p:nvSpPr>
            <p:spPr>
              <a:xfrm>
                <a:off x="20976" y="2506406"/>
                <a:ext cx="8010128" cy="656205"/>
              </a:xfrm>
              <a:prstGeom prst="rect">
                <a:avLst/>
              </a:prstGeom>
              <a:blipFill>
                <a:blip r:embed="rId3"/>
                <a:stretch>
                  <a:fillRect/>
                </a:stretch>
              </a:blipFill>
            </p:spPr>
            <p:txBody>
              <a:bodyPr/>
              <a:lstStyle/>
              <a:p>
                <a:r>
                  <a:rPr lang="en-US">
                    <a:noFill/>
                  </a:rPr>
                  <a:t> </a:t>
                </a:r>
              </a:p>
            </p:txBody>
          </p:sp>
        </mc:Fallback>
      </mc:AlternateContent>
      <p:sp>
        <p:nvSpPr>
          <p:cNvPr id="8" name="Text Placeholder 1">
            <a:extLst>
              <a:ext uri="{FF2B5EF4-FFF2-40B4-BE49-F238E27FC236}">
                <a16:creationId xmlns:a16="http://schemas.microsoft.com/office/drawing/2014/main" id="{FD1EDA5A-60DC-4C3D-AC78-7EA064BD6CAF}"/>
              </a:ext>
            </a:extLst>
          </p:cNvPr>
          <p:cNvSpPr txBox="1">
            <a:spLocks/>
          </p:cNvSpPr>
          <p:nvPr/>
        </p:nvSpPr>
        <p:spPr>
          <a:xfrm>
            <a:off x="413792" y="3401590"/>
            <a:ext cx="415820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u="sng" dirty="0" err="1">
                <a:latin typeface="UTM Alexander" panose="02040603050506020204" pitchFamily="18" charset="0"/>
              </a:rPr>
              <a:t>Khối</a:t>
            </a:r>
            <a:r>
              <a:rPr lang="en-US" sz="2400" u="sng" dirty="0">
                <a:latin typeface="UTM Alexander" panose="02040603050506020204" pitchFamily="18" charset="0"/>
              </a:rPr>
              <a:t> </a:t>
            </a:r>
            <a:r>
              <a:rPr lang="en-US" sz="2400" u="sng" dirty="0" err="1">
                <a:latin typeface="UTM Alexander" panose="02040603050506020204" pitchFamily="18" charset="0"/>
              </a:rPr>
              <a:t>lượng</a:t>
            </a:r>
            <a:r>
              <a:rPr lang="en-US" sz="2400" u="sng" dirty="0">
                <a:latin typeface="UTM Alexander" panose="02040603050506020204" pitchFamily="18" charset="0"/>
              </a:rPr>
              <a:t> </a:t>
            </a:r>
            <a:r>
              <a:rPr lang="en-US" sz="2400" u="sng" dirty="0" err="1">
                <a:latin typeface="UTM Alexander" panose="02040603050506020204" pitchFamily="18" charset="0"/>
              </a:rPr>
              <a:t>giá</a:t>
            </a:r>
            <a:r>
              <a:rPr lang="en-US" sz="2400" u="sng" dirty="0">
                <a:latin typeface="UTM Alexander" panose="02040603050506020204" pitchFamily="18" charset="0"/>
              </a:rPr>
              <a:t> </a:t>
            </a:r>
            <a:r>
              <a:rPr lang="en-US" sz="2400" u="sng" dirty="0" err="1">
                <a:latin typeface="UTM Alexander" panose="02040603050506020204" pitchFamily="18" charset="0"/>
              </a:rPr>
              <a:t>trị</a:t>
            </a:r>
            <a:r>
              <a:rPr lang="en-US" sz="2400" u="sng" dirty="0">
                <a:latin typeface="UTM Alexander" panose="02040603050506020204" pitchFamily="18" charset="0"/>
              </a:rPr>
              <a:t> </a:t>
            </a:r>
            <a:r>
              <a:rPr lang="en-US" sz="2400" u="sng" dirty="0" err="1">
                <a:latin typeface="UTM Alexander" panose="02040603050506020204" pitchFamily="18" charset="0"/>
              </a:rPr>
              <a:t>thặng</a:t>
            </a:r>
            <a:r>
              <a:rPr lang="en-US" sz="2400" u="sng" dirty="0">
                <a:latin typeface="UTM Alexander" panose="02040603050506020204" pitchFamily="18" charset="0"/>
              </a:rPr>
              <a:t> </a:t>
            </a:r>
            <a:r>
              <a:rPr lang="en-US" sz="2400" u="sng" dirty="0" err="1">
                <a:latin typeface="UTM Alexander" panose="02040603050506020204" pitchFamily="18" charset="0"/>
              </a:rPr>
              <a:t>dư</a:t>
            </a:r>
            <a:endParaRPr lang="en-US" sz="2400" u="sng" dirty="0">
              <a:latin typeface="UTM Alexander" panose="02040603050506020204" pitchFamily="18" charset="0"/>
            </a:endParaRPr>
          </a:p>
        </p:txBody>
      </p:sp>
      <p:sp>
        <p:nvSpPr>
          <p:cNvPr id="9" name="Text Placeholder 1">
            <a:extLst>
              <a:ext uri="{FF2B5EF4-FFF2-40B4-BE49-F238E27FC236}">
                <a16:creationId xmlns:a16="http://schemas.microsoft.com/office/drawing/2014/main" id="{B63997BF-BBCA-4024-9AE1-9E8715A9AD14}"/>
              </a:ext>
            </a:extLst>
          </p:cNvPr>
          <p:cNvSpPr txBox="1">
            <a:spLocks/>
          </p:cNvSpPr>
          <p:nvPr/>
        </p:nvSpPr>
        <p:spPr>
          <a:xfrm>
            <a:off x="0" y="123478"/>
            <a:ext cx="8244408"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UTM Alexander" panose="02040603050506020204" pitchFamily="18" charset="0"/>
              </a:rPr>
              <a:t>TỶ SUẤT VÀ KHỐI LƯỢNG GIÁ TRỊ THẶNG DƯ</a:t>
            </a:r>
          </a:p>
        </p:txBody>
      </p:sp>
      <p:sp>
        <p:nvSpPr>
          <p:cNvPr id="11" name="TextBox 10">
            <a:extLst>
              <a:ext uri="{FF2B5EF4-FFF2-40B4-BE49-F238E27FC236}">
                <a16:creationId xmlns:a16="http://schemas.microsoft.com/office/drawing/2014/main" id="{12F48E56-B5B2-4A5F-B1AD-8CB1F67E44BB}"/>
              </a:ext>
            </a:extLst>
          </p:cNvPr>
          <p:cNvSpPr txBox="1"/>
          <p:nvPr/>
        </p:nvSpPr>
        <p:spPr>
          <a:xfrm>
            <a:off x="5184068" y="3458789"/>
            <a:ext cx="1656184" cy="461665"/>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rPr>
              <a:t>M = </a:t>
            </a:r>
            <a:r>
              <a:rPr lang="en-US" sz="2400" b="1" dirty="0" err="1">
                <a:effectLst/>
                <a:latin typeface="Times New Roman" panose="02020603050405020304" pitchFamily="18" charset="0"/>
                <a:ea typeface="Calibri" panose="020F0502020204030204" pitchFamily="34" charset="0"/>
              </a:rPr>
              <a:t>m’.V</a:t>
            </a:r>
            <a:endParaRPr lang="en-US" b="1" dirty="0"/>
          </a:p>
        </p:txBody>
      </p:sp>
      <p:sp>
        <p:nvSpPr>
          <p:cNvPr id="13" name="TextBox 12">
            <a:extLst>
              <a:ext uri="{FF2B5EF4-FFF2-40B4-BE49-F238E27FC236}">
                <a16:creationId xmlns:a16="http://schemas.microsoft.com/office/drawing/2014/main" id="{0017BA93-48B2-4CB4-B858-E703B57766D2}"/>
              </a:ext>
            </a:extLst>
          </p:cNvPr>
          <p:cNvSpPr txBox="1"/>
          <p:nvPr/>
        </p:nvSpPr>
        <p:spPr>
          <a:xfrm>
            <a:off x="2195736" y="3987123"/>
            <a:ext cx="6552728" cy="646331"/>
          </a:xfrm>
          <a:prstGeom prst="rect">
            <a:avLst/>
          </a:prstGeom>
          <a:noFill/>
        </p:spPr>
        <p:txBody>
          <a:bodyPr wrap="square">
            <a:spAutoFit/>
          </a:bodyPr>
          <a:lstStyle/>
          <a:p>
            <a:pPr marL="0" marR="0" indent="457200"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thặng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914400" marR="0"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41109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8A91E3B0-2C0D-4241-A60A-CD8CB3F3C2EB}"/>
              </a:ext>
            </a:extLst>
          </p:cNvPr>
          <p:cNvSpPr txBox="1">
            <a:spLocks/>
          </p:cNvSpPr>
          <p:nvPr/>
        </p:nvSpPr>
        <p:spPr>
          <a:xfrm>
            <a:off x="201074" y="236545"/>
            <a:ext cx="7611286" cy="53500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2500" noProof="1">
                <a:latin typeface="UTM Alexander" panose="02040603050506020204" pitchFamily="18" charset="0"/>
              </a:rPr>
              <a:t>HAI PHƯƠNG PHÁP SẢN XUẤT RA GIÁ TRỊ THẶNG DƯ</a:t>
            </a:r>
            <a:endParaRPr lang="vi-VN" sz="2500" noProof="1">
              <a:latin typeface="UTM Alexander" panose="02040603050506020204" pitchFamily="18" charset="0"/>
            </a:endParaRPr>
          </a:p>
        </p:txBody>
      </p:sp>
      <p:sp>
        <p:nvSpPr>
          <p:cNvPr id="17" name="Text Placeholder 1">
            <a:extLst>
              <a:ext uri="{FF2B5EF4-FFF2-40B4-BE49-F238E27FC236}">
                <a16:creationId xmlns:a16="http://schemas.microsoft.com/office/drawing/2014/main" id="{F64419E8-F4DB-4F3F-A31D-A41698689B49}"/>
              </a:ext>
            </a:extLst>
          </p:cNvPr>
          <p:cNvSpPr txBox="1">
            <a:spLocks/>
          </p:cNvSpPr>
          <p:nvPr/>
        </p:nvSpPr>
        <p:spPr>
          <a:xfrm>
            <a:off x="395536" y="812631"/>
            <a:ext cx="3240360" cy="535005"/>
          </a:xfrm>
          <a:prstGeom prst="rect">
            <a:avLst/>
          </a:prstGeom>
        </p:spPr>
        <p:txBody>
          <a:bodyPr vert="horz" lIns="91440" tIns="45720" rIns="91440" bIns="45720" rtlCol="0" anchor="ctr">
            <a:normAutofit fontScale="850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2500" b="1" noProof="1">
                <a:latin typeface="UTM Alexander" panose="02040603050506020204" pitchFamily="18" charset="0"/>
              </a:rPr>
              <a:t>Giá trị thặng dư tuyệt đối</a:t>
            </a:r>
            <a:endParaRPr lang="vi-VN" sz="2500" b="1" noProof="1">
              <a:latin typeface="UTM Alexander" panose="02040603050506020204" pitchFamily="18" charset="0"/>
            </a:endParaRPr>
          </a:p>
        </p:txBody>
      </p:sp>
      <p:pic>
        <p:nvPicPr>
          <p:cNvPr id="18" name="Picture 17">
            <a:extLst>
              <a:ext uri="{FF2B5EF4-FFF2-40B4-BE49-F238E27FC236}">
                <a16:creationId xmlns:a16="http://schemas.microsoft.com/office/drawing/2014/main" id="{ADEEB08D-9173-447E-BD70-D7CBD8CC314C}"/>
              </a:ext>
            </a:extLst>
          </p:cNvPr>
          <p:cNvPicPr>
            <a:picLocks noChangeAspect="1"/>
          </p:cNvPicPr>
          <p:nvPr/>
        </p:nvPicPr>
        <p:blipFill>
          <a:blip r:embed="rId2"/>
          <a:stretch>
            <a:fillRect/>
          </a:stretch>
        </p:blipFill>
        <p:spPr>
          <a:xfrm>
            <a:off x="1763688" y="1397008"/>
            <a:ext cx="5333876" cy="656478"/>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78AAF6E-356A-45D8-88D9-BBD10E5D68B7}"/>
                  </a:ext>
                </a:extLst>
              </p:cNvPr>
              <p:cNvSpPr txBox="1"/>
              <p:nvPr/>
            </p:nvSpPr>
            <p:spPr>
              <a:xfrm>
                <a:off x="1916832" y="2008444"/>
                <a:ext cx="5022304" cy="557204"/>
              </a:xfrm>
              <a:prstGeom prst="rect">
                <a:avLst/>
              </a:prstGeom>
              <a:noFill/>
            </p:spPr>
            <p:txBody>
              <a:bodyPr wrap="square">
                <a:spAutoFit/>
              </a:bodyPr>
              <a:lstStyle/>
              <a:p>
                <a:pPr marL="0" marR="0" algn="ctr">
                  <a:lnSpc>
                    <a:spcPct val="115000"/>
                  </a:lnSpc>
                  <a:spcBef>
                    <a:spcPts val="600"/>
                  </a:spcBef>
                  <a:spcAft>
                    <a:spcPts val="600"/>
                  </a:spcAft>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Tỷ</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suất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thặng</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dư</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m’ = </a:t>
                </a:r>
                <a14:m>
                  <m:oMath xmlns:m="http://schemas.openxmlformats.org/officeDocument/2006/math">
                    <m:f>
                      <m:f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effectLst/>
                            <a:latin typeface="Cambria Math" panose="02040503050406030204" pitchFamily="18" charset="0"/>
                            <a:ea typeface="Calibri" panose="020F0502020204030204" pitchFamily="34" charset="0"/>
                            <a:cs typeface="Times New Roman" panose="02020603050405020304" pitchFamily="18" charset="0"/>
                          </a:rPr>
                          <m:t>𝟓</m:t>
                        </m:r>
                      </m:num>
                      <m:den>
                        <m:r>
                          <a:rPr lang="en-US" sz="1800" b="1" i="1">
                            <a:effectLst/>
                            <a:latin typeface="Cambria Math" panose="02040503050406030204" pitchFamily="18" charset="0"/>
                            <a:ea typeface="Calibri" panose="020F0502020204030204" pitchFamily="34" charset="0"/>
                            <a:cs typeface="Times New Roman" panose="02020603050405020304" pitchFamily="18" charset="0"/>
                          </a:rPr>
                          <m:t>𝟓</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100% = 100%</a:t>
                </a:r>
              </a:p>
            </p:txBody>
          </p:sp>
        </mc:Choice>
        <mc:Fallback xmlns="">
          <p:sp>
            <p:nvSpPr>
              <p:cNvPr id="20" name="TextBox 19">
                <a:extLst>
                  <a:ext uri="{FF2B5EF4-FFF2-40B4-BE49-F238E27FC236}">
                    <a16:creationId xmlns:a16="http://schemas.microsoft.com/office/drawing/2014/main" id="{F78AAF6E-356A-45D8-88D9-BBD10E5D68B7}"/>
                  </a:ext>
                </a:extLst>
              </p:cNvPr>
              <p:cNvSpPr txBox="1">
                <a:spLocks noRot="1" noChangeAspect="1" noMove="1" noResize="1" noEditPoints="1" noAdjustHandles="1" noChangeArrowheads="1" noChangeShapeType="1" noTextEdit="1"/>
              </p:cNvSpPr>
              <p:nvPr/>
            </p:nvSpPr>
            <p:spPr>
              <a:xfrm>
                <a:off x="1916832" y="2008444"/>
                <a:ext cx="5022304" cy="557204"/>
              </a:xfrm>
              <a:prstGeom prst="rect">
                <a:avLst/>
              </a:prstGeom>
              <a:blipFill>
                <a:blip r:embed="rId3"/>
                <a:stretch>
                  <a:fillRect b="-4348"/>
                </a:stretch>
              </a:blipFill>
            </p:spPr>
            <p:txBody>
              <a:bodyPr/>
              <a:lstStyle/>
              <a:p>
                <a:r>
                  <a:rPr lang="en-US">
                    <a:noFill/>
                  </a:rPr>
                  <a:t> </a:t>
                </a:r>
              </a:p>
            </p:txBody>
          </p:sp>
        </mc:Fallback>
      </mc:AlternateContent>
      <p:sp>
        <p:nvSpPr>
          <p:cNvPr id="21" name="Arrow: Down 20">
            <a:extLst>
              <a:ext uri="{FF2B5EF4-FFF2-40B4-BE49-F238E27FC236}">
                <a16:creationId xmlns:a16="http://schemas.microsoft.com/office/drawing/2014/main" id="{CE52E74D-80A4-485E-A416-66D4327F28F5}"/>
              </a:ext>
            </a:extLst>
          </p:cNvPr>
          <p:cNvSpPr/>
          <p:nvPr/>
        </p:nvSpPr>
        <p:spPr>
          <a:xfrm>
            <a:off x="4427984" y="2571750"/>
            <a:ext cx="484632" cy="549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24D3D6BB-864E-49EA-9DB0-BFE02ED0D520}"/>
              </a:ext>
            </a:extLst>
          </p:cNvPr>
          <p:cNvPicPr>
            <a:picLocks noChangeAspect="1"/>
          </p:cNvPicPr>
          <p:nvPr/>
        </p:nvPicPr>
        <p:blipFill>
          <a:blip r:embed="rId4"/>
          <a:stretch>
            <a:fillRect/>
          </a:stretch>
        </p:blipFill>
        <p:spPr>
          <a:xfrm>
            <a:off x="1763688" y="3514272"/>
            <a:ext cx="6605797" cy="656478"/>
          </a:xfrm>
          <a:prstGeom prst="rect">
            <a:avLst/>
          </a:prstGeom>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E84F131-610D-4AE2-9B59-1D5B473FD29F}"/>
                  </a:ext>
                </a:extLst>
              </p:cNvPr>
              <p:cNvSpPr txBox="1"/>
              <p:nvPr/>
            </p:nvSpPr>
            <p:spPr>
              <a:xfrm>
                <a:off x="2525564" y="4229766"/>
                <a:ext cx="4572000" cy="552459"/>
              </a:xfrm>
              <a:prstGeom prst="rect">
                <a:avLst/>
              </a:prstGeom>
              <a:noFill/>
            </p:spPr>
            <p:txBody>
              <a:bodyPr wrap="square">
                <a:spAutoFit/>
              </a:bodyPr>
              <a:lstStyle/>
              <a:p>
                <a:pPr marL="0" marR="0" algn="ctr">
                  <a:lnSpc>
                    <a:spcPct val="115000"/>
                  </a:lnSpc>
                  <a:spcBef>
                    <a:spcPts val="600"/>
                  </a:spcBef>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 = </a:t>
                </a:r>
                <a14:m>
                  <m:oMath xmlns:m="http://schemas.openxmlformats.org/officeDocument/2006/math">
                    <m:f>
                      <m:f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effectLst/>
                            <a:latin typeface="Cambria Math" panose="02040503050406030204" pitchFamily="18" charset="0"/>
                            <a:ea typeface="Calibri" panose="020F0502020204030204" pitchFamily="34" charset="0"/>
                            <a:cs typeface="Times New Roman" panose="02020603050405020304" pitchFamily="18" charset="0"/>
                          </a:rPr>
                          <m:t>𝟖</m:t>
                        </m:r>
                      </m:num>
                      <m:den>
                        <m:r>
                          <a:rPr lang="en-US" sz="1800" b="1" i="1">
                            <a:effectLst/>
                            <a:latin typeface="Cambria Math" panose="02040503050406030204" pitchFamily="18" charset="0"/>
                            <a:ea typeface="Calibri" panose="020F0502020204030204" pitchFamily="34" charset="0"/>
                            <a:cs typeface="Times New Roman" panose="02020603050405020304" pitchFamily="18" charset="0"/>
                          </a:rPr>
                          <m:t>𝟓</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100% = 160%</a:t>
                </a:r>
              </a:p>
            </p:txBody>
          </p:sp>
        </mc:Choice>
        <mc:Fallback xmlns="">
          <p:sp>
            <p:nvSpPr>
              <p:cNvPr id="35" name="TextBox 34">
                <a:extLst>
                  <a:ext uri="{FF2B5EF4-FFF2-40B4-BE49-F238E27FC236}">
                    <a16:creationId xmlns:a16="http://schemas.microsoft.com/office/drawing/2014/main" id="{AE84F131-610D-4AE2-9B59-1D5B473FD29F}"/>
                  </a:ext>
                </a:extLst>
              </p:cNvPr>
              <p:cNvSpPr txBox="1">
                <a:spLocks noRot="1" noChangeAspect="1" noMove="1" noResize="1" noEditPoints="1" noAdjustHandles="1" noChangeArrowheads="1" noChangeShapeType="1" noTextEdit="1"/>
              </p:cNvSpPr>
              <p:nvPr/>
            </p:nvSpPr>
            <p:spPr>
              <a:xfrm>
                <a:off x="2525564" y="4229766"/>
                <a:ext cx="4572000" cy="552459"/>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60062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EF1E7C-0F79-4D44-9278-3689B02F7263}"/>
              </a:ext>
            </a:extLst>
          </p:cNvPr>
          <p:cNvPicPr>
            <a:picLocks noChangeAspect="1"/>
          </p:cNvPicPr>
          <p:nvPr/>
        </p:nvPicPr>
        <p:blipFill>
          <a:blip r:embed="rId2"/>
          <a:stretch>
            <a:fillRect/>
          </a:stretch>
        </p:blipFill>
        <p:spPr>
          <a:xfrm>
            <a:off x="1612528" y="1210666"/>
            <a:ext cx="5918941" cy="72848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52A818-CBF2-48BD-BE67-B6CCE7E6E3EA}"/>
                  </a:ext>
                </a:extLst>
              </p:cNvPr>
              <p:cNvSpPr txBox="1"/>
              <p:nvPr/>
            </p:nvSpPr>
            <p:spPr>
              <a:xfrm>
                <a:off x="2285998" y="2022432"/>
                <a:ext cx="4572000" cy="557204"/>
              </a:xfrm>
              <a:prstGeom prst="rect">
                <a:avLst/>
              </a:prstGeom>
              <a:noFill/>
            </p:spPr>
            <p:txBody>
              <a:bodyPr wrap="square">
                <a:spAutoFit/>
              </a:bodyPr>
              <a:lstStyle/>
              <a:p>
                <a:pPr marL="0" marR="0" algn="ctr">
                  <a:lnSpc>
                    <a:spcPct val="115000"/>
                  </a:lnSpc>
                  <a:spcBef>
                    <a:spcPts val="600"/>
                  </a:spcBef>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 = </a:t>
                </a:r>
                <a14:m>
                  <m:oMath xmlns:m="http://schemas.openxmlformats.org/officeDocument/2006/math">
                    <m:f>
                      <m:f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effectLst/>
                            <a:latin typeface="Cambria Math" panose="02040503050406030204" pitchFamily="18" charset="0"/>
                            <a:ea typeface="Calibri" panose="020F0502020204030204" pitchFamily="34" charset="0"/>
                            <a:cs typeface="Times New Roman" panose="02020603050405020304" pitchFamily="18" charset="0"/>
                          </a:rPr>
                          <m:t>𝟓</m:t>
                        </m:r>
                      </m:num>
                      <m:den>
                        <m:r>
                          <a:rPr lang="en-US" sz="1800" b="1" i="1">
                            <a:effectLst/>
                            <a:latin typeface="Cambria Math" panose="02040503050406030204" pitchFamily="18" charset="0"/>
                            <a:ea typeface="Calibri" panose="020F0502020204030204" pitchFamily="34" charset="0"/>
                            <a:cs typeface="Times New Roman" panose="02020603050405020304" pitchFamily="18" charset="0"/>
                          </a:rPr>
                          <m:t>𝟓</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100% = 100%</a:t>
                </a:r>
              </a:p>
            </p:txBody>
          </p:sp>
        </mc:Choice>
        <mc:Fallback xmlns="">
          <p:sp>
            <p:nvSpPr>
              <p:cNvPr id="5" name="TextBox 4">
                <a:extLst>
                  <a:ext uri="{FF2B5EF4-FFF2-40B4-BE49-F238E27FC236}">
                    <a16:creationId xmlns:a16="http://schemas.microsoft.com/office/drawing/2014/main" id="{5852A818-CBF2-48BD-BE67-B6CCE7E6E3EA}"/>
                  </a:ext>
                </a:extLst>
              </p:cNvPr>
              <p:cNvSpPr txBox="1">
                <a:spLocks noRot="1" noChangeAspect="1" noMove="1" noResize="1" noEditPoints="1" noAdjustHandles="1" noChangeArrowheads="1" noChangeShapeType="1" noTextEdit="1"/>
              </p:cNvSpPr>
              <p:nvPr/>
            </p:nvSpPr>
            <p:spPr>
              <a:xfrm>
                <a:off x="2285998" y="2022432"/>
                <a:ext cx="4572000" cy="557204"/>
              </a:xfrm>
              <a:prstGeom prst="rect">
                <a:avLst/>
              </a:prstGeom>
              <a:blipFill>
                <a:blip r:embed="rId3"/>
                <a:stretch>
                  <a:fillRect b="-5495"/>
                </a:stretch>
              </a:blipFill>
            </p:spPr>
            <p:txBody>
              <a:bodyPr/>
              <a:lstStyle/>
              <a:p>
                <a:r>
                  <a:rPr lang="en-US">
                    <a:noFill/>
                  </a:rPr>
                  <a:t> </a:t>
                </a:r>
              </a:p>
            </p:txBody>
          </p:sp>
        </mc:Fallback>
      </mc:AlternateContent>
      <p:sp>
        <p:nvSpPr>
          <p:cNvPr id="6" name="Text Placeholder 1">
            <a:extLst>
              <a:ext uri="{FF2B5EF4-FFF2-40B4-BE49-F238E27FC236}">
                <a16:creationId xmlns:a16="http://schemas.microsoft.com/office/drawing/2014/main" id="{E6F58E56-0872-438C-8F5F-71655B170C85}"/>
              </a:ext>
            </a:extLst>
          </p:cNvPr>
          <p:cNvSpPr txBox="1">
            <a:spLocks/>
          </p:cNvSpPr>
          <p:nvPr/>
        </p:nvSpPr>
        <p:spPr>
          <a:xfrm>
            <a:off x="395536" y="555526"/>
            <a:ext cx="3240360" cy="535005"/>
          </a:xfrm>
          <a:prstGeom prst="rect">
            <a:avLst/>
          </a:prstGeom>
        </p:spPr>
        <p:txBody>
          <a:bodyPr vert="horz" lIns="91440" tIns="45720" rIns="91440" bIns="45720" rtlCol="0" anchor="ctr">
            <a:normAutofit fontScale="85000"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2500" b="1" noProof="1">
                <a:latin typeface="UTM Alexander" panose="02040603050506020204" pitchFamily="18" charset="0"/>
              </a:rPr>
              <a:t>Giá trị thặng dư tương đối</a:t>
            </a:r>
            <a:endParaRPr lang="vi-VN" sz="2500" b="1" noProof="1">
              <a:latin typeface="UTM Alexander" panose="02040603050506020204" pitchFamily="18" charset="0"/>
            </a:endParaRPr>
          </a:p>
        </p:txBody>
      </p:sp>
      <p:sp>
        <p:nvSpPr>
          <p:cNvPr id="7" name="Arrow: Down 6">
            <a:extLst>
              <a:ext uri="{FF2B5EF4-FFF2-40B4-BE49-F238E27FC236}">
                <a16:creationId xmlns:a16="http://schemas.microsoft.com/office/drawing/2014/main" id="{60C731EE-6569-452A-BB26-907607B068F5}"/>
              </a:ext>
            </a:extLst>
          </p:cNvPr>
          <p:cNvSpPr/>
          <p:nvPr/>
        </p:nvSpPr>
        <p:spPr>
          <a:xfrm>
            <a:off x="4329682" y="2579636"/>
            <a:ext cx="484632" cy="549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8D16B29-026A-4465-A5D0-EEE54EE01AC8}"/>
              </a:ext>
            </a:extLst>
          </p:cNvPr>
          <p:cNvGrpSpPr/>
          <p:nvPr/>
        </p:nvGrpSpPr>
        <p:grpSpPr>
          <a:xfrm>
            <a:off x="505436" y="3204349"/>
            <a:ext cx="8027003" cy="589624"/>
            <a:chOff x="505436" y="3204349"/>
            <a:chExt cx="8027003" cy="589624"/>
          </a:xfrm>
        </p:grpSpPr>
        <p:pic>
          <p:nvPicPr>
            <p:cNvPr id="9" name="Picture 8">
              <a:extLst>
                <a:ext uri="{FF2B5EF4-FFF2-40B4-BE49-F238E27FC236}">
                  <a16:creationId xmlns:a16="http://schemas.microsoft.com/office/drawing/2014/main" id="{4E4522C9-FBA8-4964-BAE2-509178DB7C7D}"/>
                </a:ext>
              </a:extLst>
            </p:cNvPr>
            <p:cNvPicPr>
              <a:picLocks noChangeAspect="1"/>
            </p:cNvPicPr>
            <p:nvPr/>
          </p:nvPicPr>
          <p:blipFill>
            <a:blip r:embed="rId4"/>
            <a:stretch>
              <a:fillRect/>
            </a:stretch>
          </p:blipFill>
          <p:spPr>
            <a:xfrm>
              <a:off x="505436" y="3204349"/>
              <a:ext cx="8027003" cy="589624"/>
            </a:xfrm>
            <a:prstGeom prst="rect">
              <a:avLst/>
            </a:prstGeom>
          </p:spPr>
        </p:pic>
        <p:cxnSp>
          <p:nvCxnSpPr>
            <p:cNvPr id="11" name="Straight Connector 10">
              <a:extLst>
                <a:ext uri="{FF2B5EF4-FFF2-40B4-BE49-F238E27FC236}">
                  <a16:creationId xmlns:a16="http://schemas.microsoft.com/office/drawing/2014/main" id="{924D3832-4F5D-4B8A-B002-9BF5C46D08FB}"/>
                </a:ext>
              </a:extLst>
            </p:cNvPr>
            <p:cNvCxnSpPr>
              <a:cxnSpLocks/>
            </p:cNvCxnSpPr>
            <p:nvPr/>
          </p:nvCxnSpPr>
          <p:spPr>
            <a:xfrm>
              <a:off x="3779912" y="3204349"/>
              <a:ext cx="0" cy="21602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E43BB0E-7B7D-45B2-A98E-FD6F5356AFA4}"/>
                </a:ext>
              </a:extLst>
            </p:cNvPr>
            <p:cNvCxnSpPr>
              <a:cxnSpLocks/>
            </p:cNvCxnSpPr>
            <p:nvPr/>
          </p:nvCxnSpPr>
          <p:spPr>
            <a:xfrm>
              <a:off x="7531469" y="3204349"/>
              <a:ext cx="0" cy="216024"/>
            </a:xfrm>
            <a:prstGeom prst="line">
              <a:avLst/>
            </a:prstGeom>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DC426B4-817F-48DC-BC23-21F5679BDEC4}"/>
                  </a:ext>
                </a:extLst>
              </p:cNvPr>
              <p:cNvSpPr txBox="1"/>
              <p:nvPr/>
            </p:nvSpPr>
            <p:spPr>
              <a:xfrm>
                <a:off x="2528314" y="4045086"/>
                <a:ext cx="4572000" cy="550985"/>
              </a:xfrm>
              <a:prstGeom prst="rect">
                <a:avLst/>
              </a:prstGeom>
              <a:noFill/>
            </p:spPr>
            <p:txBody>
              <a:bodyPr wrap="square">
                <a:spAutoFit/>
              </a:bodyPr>
              <a:lstStyle/>
              <a:p>
                <a:pPr marL="0" marR="0" algn="ctr">
                  <a:lnSpc>
                    <a:spcPct val="115000"/>
                  </a:lnSpc>
                  <a:spcBef>
                    <a:spcPts val="600"/>
                  </a:spcBef>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 = </a:t>
                </a:r>
                <a14:m>
                  <m:oMath xmlns:m="http://schemas.openxmlformats.org/officeDocument/2006/math">
                    <m:f>
                      <m:f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1" i="1">
                            <a:effectLst/>
                            <a:latin typeface="Cambria Math" panose="02040503050406030204" pitchFamily="18" charset="0"/>
                            <a:ea typeface="Calibri" panose="020F0502020204030204" pitchFamily="34" charset="0"/>
                            <a:cs typeface="Times New Roman" panose="02020603050405020304" pitchFamily="18" charset="0"/>
                          </a:rPr>
                          <m:t>𝟕</m:t>
                        </m:r>
                      </m:num>
                      <m:den>
                        <m:r>
                          <a:rPr lang="en-US" sz="1800" b="1" i="1">
                            <a:effectLst/>
                            <a:latin typeface="Cambria Math" panose="02040503050406030204" pitchFamily="18" charset="0"/>
                            <a:ea typeface="Calibri" panose="020F0502020204030204" pitchFamily="34" charset="0"/>
                            <a:cs typeface="Times New Roman" panose="02020603050405020304" pitchFamily="18" charset="0"/>
                          </a:rPr>
                          <m:t>𝟑</m:t>
                        </m:r>
                      </m:den>
                    </m:f>
                  </m:oMath>
                </a14:m>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100% = 233%</a:t>
                </a:r>
              </a:p>
            </p:txBody>
          </p:sp>
        </mc:Choice>
        <mc:Fallback xmlns="">
          <p:sp>
            <p:nvSpPr>
              <p:cNvPr id="20" name="TextBox 19">
                <a:extLst>
                  <a:ext uri="{FF2B5EF4-FFF2-40B4-BE49-F238E27FC236}">
                    <a16:creationId xmlns:a16="http://schemas.microsoft.com/office/drawing/2014/main" id="{1DC426B4-817F-48DC-BC23-21F5679BDEC4}"/>
                  </a:ext>
                </a:extLst>
              </p:cNvPr>
              <p:cNvSpPr txBox="1">
                <a:spLocks noRot="1" noChangeAspect="1" noMove="1" noResize="1" noEditPoints="1" noAdjustHandles="1" noChangeArrowheads="1" noChangeShapeType="1" noTextEdit="1"/>
              </p:cNvSpPr>
              <p:nvPr/>
            </p:nvSpPr>
            <p:spPr>
              <a:xfrm>
                <a:off x="2528314" y="4045086"/>
                <a:ext cx="4572000" cy="550985"/>
              </a:xfrm>
              <a:prstGeom prst="rect">
                <a:avLst/>
              </a:prstGeom>
              <a:blipFill>
                <a:blip r:embed="rId5"/>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151576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7C95F6-230D-4244-BB74-2628F839534B}"/>
              </a:ext>
            </a:extLst>
          </p:cNvPr>
          <p:cNvSpPr>
            <a:spLocks noGrp="1"/>
          </p:cNvSpPr>
          <p:nvPr>
            <p:ph type="body" sz="quarter" idx="10"/>
          </p:nvPr>
        </p:nvSpPr>
        <p:spPr>
          <a:xfrm>
            <a:off x="323528" y="123478"/>
            <a:ext cx="6372200" cy="576064"/>
          </a:xfrm>
        </p:spPr>
        <p:txBody>
          <a:bodyPr/>
          <a:lstStyle/>
          <a:p>
            <a:r>
              <a:rPr lang="en-US" dirty="0">
                <a:latin typeface="UTM Alexander" panose="02040603050506020204" pitchFamily="18" charset="0"/>
              </a:rPr>
              <a:t>TIỀN CÔNG TRONG CHỦ NGHĨA TƯ BẢN</a:t>
            </a:r>
          </a:p>
        </p:txBody>
      </p:sp>
      <p:pic>
        <p:nvPicPr>
          <p:cNvPr id="19458" name="Picture 2" descr="Người đàn ông Cầm Euro Rải Rác Hình ảnh | Định dạng hình ảnh JPG 501438182|  vn.lovepik.com">
            <a:extLst>
              <a:ext uri="{FF2B5EF4-FFF2-40B4-BE49-F238E27FC236}">
                <a16:creationId xmlns:a16="http://schemas.microsoft.com/office/drawing/2014/main" id="{31A5C0A2-6F71-4AC7-AF01-F3D5CB210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97" y="1563638"/>
            <a:ext cx="2403896" cy="2880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D932BBE6-DA82-4506-8A8F-47C544CB159C}"/>
              </a:ext>
            </a:extLst>
          </p:cNvPr>
          <p:cNvSpPr txBox="1">
            <a:spLocks/>
          </p:cNvSpPr>
          <p:nvPr/>
        </p:nvSpPr>
        <p:spPr>
          <a:xfrm>
            <a:off x="356733" y="699542"/>
            <a:ext cx="6372200"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err="1">
                <a:latin typeface="UTM Alexander" panose="02040603050506020204" pitchFamily="18" charset="0"/>
              </a:rPr>
              <a:t>Bản</a:t>
            </a:r>
            <a:r>
              <a:rPr lang="en-US" dirty="0">
                <a:latin typeface="UTM Alexander" panose="02040603050506020204" pitchFamily="18" charset="0"/>
              </a:rPr>
              <a:t> </a:t>
            </a:r>
            <a:r>
              <a:rPr lang="en-US" dirty="0" err="1">
                <a:latin typeface="UTM Alexander" panose="02040603050506020204" pitchFamily="18" charset="0"/>
              </a:rPr>
              <a:t>chất</a:t>
            </a:r>
            <a:r>
              <a:rPr lang="en-US" dirty="0">
                <a:latin typeface="UTM Alexander" panose="02040603050506020204" pitchFamily="18" charset="0"/>
              </a:rPr>
              <a:t> </a:t>
            </a:r>
            <a:r>
              <a:rPr lang="en-US" dirty="0" err="1">
                <a:latin typeface="UTM Alexander" panose="02040603050506020204" pitchFamily="18" charset="0"/>
              </a:rPr>
              <a:t>của</a:t>
            </a:r>
            <a:r>
              <a:rPr lang="en-US" dirty="0">
                <a:latin typeface="UTM Alexander" panose="02040603050506020204" pitchFamily="18" charset="0"/>
              </a:rPr>
              <a:t> </a:t>
            </a:r>
            <a:r>
              <a:rPr lang="en-US" dirty="0" err="1">
                <a:latin typeface="UTM Alexander" panose="02040603050506020204" pitchFamily="18" charset="0"/>
              </a:rPr>
              <a:t>tiền</a:t>
            </a:r>
            <a:r>
              <a:rPr lang="en-US" dirty="0">
                <a:latin typeface="UTM Alexander" panose="02040603050506020204" pitchFamily="18" charset="0"/>
              </a:rPr>
              <a:t> </a:t>
            </a:r>
            <a:r>
              <a:rPr lang="en-US" dirty="0" err="1">
                <a:latin typeface="UTM Alexander" panose="02040603050506020204" pitchFamily="18" charset="0"/>
              </a:rPr>
              <a:t>công</a:t>
            </a:r>
            <a:r>
              <a:rPr lang="en-US" dirty="0">
                <a:latin typeface="UTM Alexander" panose="02040603050506020204" pitchFamily="18" charset="0"/>
              </a:rPr>
              <a:t> </a:t>
            </a:r>
            <a:r>
              <a:rPr lang="en-US" dirty="0" err="1">
                <a:latin typeface="UTM Alexander" panose="02040603050506020204" pitchFamily="18" charset="0"/>
              </a:rPr>
              <a:t>trong</a:t>
            </a:r>
            <a:r>
              <a:rPr lang="en-US" dirty="0">
                <a:latin typeface="UTM Alexander" panose="02040603050506020204" pitchFamily="18" charset="0"/>
              </a:rPr>
              <a:t> CNTB</a:t>
            </a:r>
          </a:p>
        </p:txBody>
      </p:sp>
      <p:sp>
        <p:nvSpPr>
          <p:cNvPr id="6" name="Text Placeholder 1">
            <a:extLst>
              <a:ext uri="{FF2B5EF4-FFF2-40B4-BE49-F238E27FC236}">
                <a16:creationId xmlns:a16="http://schemas.microsoft.com/office/drawing/2014/main" id="{2426DB5C-F944-4687-89E1-3CCB8BDA4D49}"/>
              </a:ext>
            </a:extLst>
          </p:cNvPr>
          <p:cNvSpPr txBox="1">
            <a:spLocks/>
          </p:cNvSpPr>
          <p:nvPr/>
        </p:nvSpPr>
        <p:spPr>
          <a:xfrm>
            <a:off x="3419872" y="1364721"/>
            <a:ext cx="4896544" cy="1175783"/>
          </a:xfrm>
          <a:prstGeom prst="rect">
            <a:avLst/>
          </a:prstGeom>
        </p:spPr>
        <p:txBody>
          <a:bodyPr vert="horz" lIns="91440" tIns="45720" rIns="91440" bIns="45720" rtlCol="0" anchor="ctr">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vi-VN" noProof="1">
                <a:solidFill>
                  <a:srgbClr val="C00000"/>
                </a:solidFill>
                <a:latin typeface="UTM Alexander" panose="02040603050506020204" pitchFamily="18" charset="0"/>
              </a:rPr>
              <a:t>Là giá cả của hàng hóa SLĐ, nhưng biểu hiện ra bên ngoài như là giá cả của lao động</a:t>
            </a:r>
          </a:p>
        </p:txBody>
      </p:sp>
      <p:sp>
        <p:nvSpPr>
          <p:cNvPr id="10" name="Flowchart: Alternate Process 9">
            <a:extLst>
              <a:ext uri="{FF2B5EF4-FFF2-40B4-BE49-F238E27FC236}">
                <a16:creationId xmlns:a16="http://schemas.microsoft.com/office/drawing/2014/main" id="{A25ECB3F-0F99-45C5-88C1-D4F4B57D56B5}"/>
              </a:ext>
            </a:extLst>
          </p:cNvPr>
          <p:cNvSpPr/>
          <p:nvPr/>
        </p:nvSpPr>
        <p:spPr>
          <a:xfrm>
            <a:off x="3253667" y="2787774"/>
            <a:ext cx="5594436" cy="190345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latin typeface="UTM Alexander" panose="02040603050506020204" pitchFamily="18" charset="0"/>
              </a:rPr>
              <a:t>Vì</a:t>
            </a:r>
            <a:r>
              <a:rPr lang="en-US" sz="2400" dirty="0">
                <a:latin typeface="UTM Alexander" panose="02040603050506020204" pitchFamily="18" charset="0"/>
              </a:rPr>
              <a:t>: </a:t>
            </a:r>
          </a:p>
          <a:p>
            <a:r>
              <a:rPr lang="en-US" sz="2400" dirty="0">
                <a:latin typeface="UTM Alexander" panose="02040603050506020204" pitchFamily="18" charset="0"/>
              </a:rPr>
              <a:t>- CN </a:t>
            </a:r>
            <a:r>
              <a:rPr lang="en-US" sz="2400" dirty="0" err="1">
                <a:latin typeface="UTM Alexander" panose="02040603050506020204" pitchFamily="18" charset="0"/>
              </a:rPr>
              <a:t>bán</a:t>
            </a:r>
            <a:r>
              <a:rPr lang="en-US" sz="2400" dirty="0">
                <a:latin typeface="UTM Alexander" panose="02040603050506020204" pitchFamily="18" charset="0"/>
              </a:rPr>
              <a:t> </a:t>
            </a:r>
            <a:r>
              <a:rPr lang="en-US" sz="2400" dirty="0" err="1">
                <a:latin typeface="UTM Alexander" panose="02040603050506020204" pitchFamily="18" charset="0"/>
              </a:rPr>
              <a:t>quyền</a:t>
            </a:r>
            <a:r>
              <a:rPr lang="en-US" sz="2400" dirty="0">
                <a:latin typeface="UTM Alexander" panose="02040603050506020204" pitchFamily="18" charset="0"/>
              </a:rPr>
              <a:t> </a:t>
            </a:r>
            <a:r>
              <a:rPr lang="en-US" sz="2400" dirty="0" err="1">
                <a:latin typeface="UTM Alexander" panose="02040603050506020204" pitchFamily="18" charset="0"/>
              </a:rPr>
              <a:t>sử</a:t>
            </a:r>
            <a:r>
              <a:rPr lang="en-US" sz="2400" dirty="0">
                <a:latin typeface="UTM Alexander" panose="02040603050506020204" pitchFamily="18" charset="0"/>
              </a:rPr>
              <a:t> </a:t>
            </a:r>
            <a:r>
              <a:rPr lang="en-US" sz="2400" dirty="0" err="1">
                <a:latin typeface="UTM Alexander" panose="02040603050506020204" pitchFamily="18" charset="0"/>
              </a:rPr>
              <a:t>dụng</a:t>
            </a:r>
            <a:r>
              <a:rPr lang="en-US" sz="2400" dirty="0">
                <a:latin typeface="UTM Alexander" panose="02040603050506020204" pitchFamily="18" charset="0"/>
              </a:rPr>
              <a:t> SLĐ</a:t>
            </a:r>
          </a:p>
          <a:p>
            <a:r>
              <a:rPr lang="en-US" sz="2400" dirty="0">
                <a:latin typeface="UTM Alexander" panose="02040603050506020204" pitchFamily="18" charset="0"/>
              </a:rPr>
              <a:t>- CN </a:t>
            </a:r>
            <a:r>
              <a:rPr lang="en-US" sz="2400" dirty="0" err="1">
                <a:latin typeface="UTM Alexander" panose="02040603050506020204" pitchFamily="18" charset="0"/>
              </a:rPr>
              <a:t>phải</a:t>
            </a:r>
            <a:r>
              <a:rPr lang="en-US" sz="2400" dirty="0">
                <a:latin typeface="UTM Alexander" panose="02040603050506020204" pitchFamily="18" charset="0"/>
              </a:rPr>
              <a:t> </a:t>
            </a:r>
            <a:r>
              <a:rPr lang="en-US" sz="2400" dirty="0" err="1">
                <a:latin typeface="UTM Alexander" panose="02040603050506020204" pitchFamily="18" charset="0"/>
              </a:rPr>
              <a:t>lao</a:t>
            </a:r>
            <a:r>
              <a:rPr lang="en-US" sz="2400" dirty="0">
                <a:latin typeface="UTM Alexander" panose="02040603050506020204" pitchFamily="18" charset="0"/>
              </a:rPr>
              <a:t> </a:t>
            </a:r>
            <a:r>
              <a:rPr lang="en-US" sz="2400" dirty="0" err="1">
                <a:latin typeface="UTM Alexander" panose="02040603050506020204" pitchFamily="18" charset="0"/>
              </a:rPr>
              <a:t>động</a:t>
            </a:r>
            <a:r>
              <a:rPr lang="en-US" sz="2400" dirty="0">
                <a:latin typeface="UTM Alexander" panose="02040603050506020204" pitchFamily="18" charset="0"/>
              </a:rPr>
              <a:t> </a:t>
            </a:r>
            <a:r>
              <a:rPr lang="en-US" sz="2400" dirty="0" err="1">
                <a:latin typeface="UTM Alexander" panose="02040603050506020204" pitchFamily="18" charset="0"/>
              </a:rPr>
              <a:t>mới</a:t>
            </a:r>
            <a:r>
              <a:rPr lang="en-US" sz="2400" dirty="0">
                <a:latin typeface="UTM Alexander" panose="02040603050506020204" pitchFamily="18" charset="0"/>
              </a:rPr>
              <a:t> </a:t>
            </a:r>
            <a:r>
              <a:rPr lang="en-US" sz="2400" dirty="0" err="1">
                <a:latin typeface="UTM Alexander" panose="02040603050506020204" pitchFamily="18" charset="0"/>
              </a:rPr>
              <a:t>có</a:t>
            </a:r>
            <a:r>
              <a:rPr lang="en-US" sz="2400" dirty="0">
                <a:latin typeface="UTM Alexander" panose="02040603050506020204" pitchFamily="18" charset="0"/>
              </a:rPr>
              <a:t> </a:t>
            </a:r>
            <a:r>
              <a:rPr lang="en-US" sz="2400" dirty="0" err="1">
                <a:latin typeface="UTM Alexander" panose="02040603050506020204" pitchFamily="18" charset="0"/>
              </a:rPr>
              <a:t>tiền</a:t>
            </a:r>
            <a:r>
              <a:rPr lang="en-US" sz="2400" dirty="0">
                <a:latin typeface="UTM Alexander" panose="02040603050506020204" pitchFamily="18" charset="0"/>
              </a:rPr>
              <a:t> </a:t>
            </a:r>
            <a:r>
              <a:rPr lang="en-US" sz="2400" dirty="0" err="1">
                <a:latin typeface="UTM Alexander" panose="02040603050506020204" pitchFamily="18" charset="0"/>
              </a:rPr>
              <a:t>công</a:t>
            </a:r>
            <a:endParaRPr lang="en-US" sz="2400" dirty="0">
              <a:latin typeface="UTM Alexander" panose="02040603050506020204" pitchFamily="18" charset="0"/>
            </a:endParaRPr>
          </a:p>
          <a:p>
            <a:r>
              <a:rPr lang="en-US" sz="2400" dirty="0">
                <a:latin typeface="UTM Alexander" panose="02040603050506020204" pitchFamily="18" charset="0"/>
              </a:rPr>
              <a:t>- CN </a:t>
            </a:r>
            <a:r>
              <a:rPr lang="en-US" sz="2400" dirty="0" err="1">
                <a:latin typeface="UTM Alexander" panose="02040603050506020204" pitchFamily="18" charset="0"/>
              </a:rPr>
              <a:t>chỉ</a:t>
            </a:r>
            <a:r>
              <a:rPr lang="en-US" sz="2400" dirty="0">
                <a:latin typeface="UTM Alexander" panose="02040603050506020204" pitchFamily="18" charset="0"/>
              </a:rPr>
              <a:t> </a:t>
            </a:r>
            <a:r>
              <a:rPr lang="en-US" sz="2400" dirty="0" err="1">
                <a:latin typeface="UTM Alexander" panose="02040603050506020204" pitchFamily="18" charset="0"/>
              </a:rPr>
              <a:t>nhận</a:t>
            </a:r>
            <a:r>
              <a:rPr lang="en-US" sz="2400" dirty="0">
                <a:latin typeface="UTM Alexander" panose="02040603050506020204" pitchFamily="18" charset="0"/>
              </a:rPr>
              <a:t> </a:t>
            </a:r>
            <a:r>
              <a:rPr lang="en-US" sz="2400" dirty="0" err="1">
                <a:latin typeface="UTM Alexander" panose="02040603050506020204" pitchFamily="18" charset="0"/>
              </a:rPr>
              <a:t>được</a:t>
            </a:r>
            <a:r>
              <a:rPr lang="en-US" sz="2400" dirty="0">
                <a:latin typeface="UTM Alexander" panose="02040603050506020204" pitchFamily="18" charset="0"/>
              </a:rPr>
              <a:t> </a:t>
            </a:r>
            <a:r>
              <a:rPr lang="en-US" sz="2400" dirty="0" err="1">
                <a:latin typeface="UTM Alexander" panose="02040603050506020204" pitchFamily="18" charset="0"/>
              </a:rPr>
              <a:t>tiền</a:t>
            </a:r>
            <a:r>
              <a:rPr lang="en-US" sz="2400" dirty="0">
                <a:latin typeface="UTM Alexander" panose="02040603050506020204" pitchFamily="18" charset="0"/>
              </a:rPr>
              <a:t> </a:t>
            </a:r>
            <a:r>
              <a:rPr lang="en-US" sz="2400" dirty="0" err="1">
                <a:latin typeface="UTM Alexander" panose="02040603050506020204" pitchFamily="18" charset="0"/>
              </a:rPr>
              <a:t>công</a:t>
            </a:r>
            <a:r>
              <a:rPr lang="en-US" sz="2400" dirty="0">
                <a:latin typeface="UTM Alexander" panose="02040603050506020204" pitchFamily="18" charset="0"/>
              </a:rPr>
              <a:t> </a:t>
            </a:r>
            <a:r>
              <a:rPr lang="en-US" sz="2400" dirty="0" err="1">
                <a:latin typeface="UTM Alexander" panose="02040603050506020204" pitchFamily="18" charset="0"/>
              </a:rPr>
              <a:t>sau</a:t>
            </a:r>
            <a:r>
              <a:rPr lang="en-US" sz="2400" dirty="0">
                <a:latin typeface="UTM Alexander" panose="02040603050506020204" pitchFamily="18" charset="0"/>
              </a:rPr>
              <a:t> </a:t>
            </a:r>
            <a:r>
              <a:rPr lang="en-US" sz="2400" dirty="0" err="1">
                <a:latin typeface="UTM Alexander" panose="02040603050506020204" pitchFamily="18" charset="0"/>
              </a:rPr>
              <a:t>khi</a:t>
            </a:r>
            <a:r>
              <a:rPr lang="en-US" sz="2400" dirty="0">
                <a:latin typeface="UTM Alexander" panose="02040603050506020204" pitchFamily="18" charset="0"/>
              </a:rPr>
              <a:t> </a:t>
            </a:r>
          </a:p>
          <a:p>
            <a:r>
              <a:rPr lang="en-US" sz="2400" dirty="0" err="1">
                <a:latin typeface="UTM Alexander" panose="02040603050506020204" pitchFamily="18" charset="0"/>
              </a:rPr>
              <a:t>đã</a:t>
            </a:r>
            <a:r>
              <a:rPr lang="en-US" sz="2400" dirty="0">
                <a:latin typeface="UTM Alexander" panose="02040603050506020204" pitchFamily="18" charset="0"/>
              </a:rPr>
              <a:t> LĐ</a:t>
            </a:r>
          </a:p>
          <a:p>
            <a:pPr algn="ctr"/>
            <a:endParaRPr lang="en-US" dirty="0">
              <a:latin typeface="UTM Alexander" panose="02040603050506020204" pitchFamily="18" charset="0"/>
            </a:endParaRPr>
          </a:p>
        </p:txBody>
      </p:sp>
    </p:spTree>
    <p:extLst>
      <p:ext uri="{BB962C8B-B14F-4D97-AF65-F5344CB8AC3E}">
        <p14:creationId xmlns:p14="http://schemas.microsoft.com/office/powerpoint/2010/main" val="229164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fade">
                                      <p:cBhvr>
                                        <p:cTn id="12" dur="5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5015B1-9691-45FA-BD97-AE1F17BBAEE8}"/>
              </a:ext>
            </a:extLst>
          </p:cNvPr>
          <p:cNvSpPr>
            <a:spLocks noGrp="1"/>
          </p:cNvSpPr>
          <p:nvPr>
            <p:ph type="body" sz="quarter" idx="10"/>
          </p:nvPr>
        </p:nvSpPr>
        <p:spPr>
          <a:xfrm>
            <a:off x="0" y="123478"/>
            <a:ext cx="4860032" cy="576064"/>
          </a:xfrm>
        </p:spPr>
        <p:txBody>
          <a:bodyPr>
            <a:normAutofit/>
          </a:bodyPr>
          <a:lstStyle/>
          <a:p>
            <a:r>
              <a:rPr lang="en-US" sz="2400" dirty="0" err="1">
                <a:latin typeface="UTM Alexander" panose="02040603050506020204" pitchFamily="18" charset="0"/>
              </a:rPr>
              <a:t>Các</a:t>
            </a:r>
            <a:r>
              <a:rPr lang="en-US" sz="2400" dirty="0">
                <a:latin typeface="UTM Alexander" panose="02040603050506020204" pitchFamily="18" charset="0"/>
              </a:rPr>
              <a:t> </a:t>
            </a:r>
            <a:r>
              <a:rPr lang="en-US" sz="2400" dirty="0" err="1">
                <a:latin typeface="UTM Alexander" panose="02040603050506020204" pitchFamily="18" charset="0"/>
              </a:rPr>
              <a:t>hình</a:t>
            </a:r>
            <a:r>
              <a:rPr lang="en-US" sz="2400" dirty="0">
                <a:latin typeface="UTM Alexander" panose="02040603050506020204" pitchFamily="18" charset="0"/>
              </a:rPr>
              <a:t> </a:t>
            </a:r>
            <a:r>
              <a:rPr lang="en-US" sz="2400" dirty="0" err="1">
                <a:latin typeface="UTM Alexander" panose="02040603050506020204" pitchFamily="18" charset="0"/>
              </a:rPr>
              <a:t>thức</a:t>
            </a:r>
            <a:r>
              <a:rPr lang="en-US" sz="2400" dirty="0">
                <a:latin typeface="UTM Alexander" panose="02040603050506020204" pitchFamily="18" charset="0"/>
              </a:rPr>
              <a:t> </a:t>
            </a:r>
            <a:r>
              <a:rPr lang="en-US" sz="2400" dirty="0" err="1">
                <a:latin typeface="UTM Alexander" panose="02040603050506020204" pitchFamily="18" charset="0"/>
              </a:rPr>
              <a:t>tiền</a:t>
            </a:r>
            <a:r>
              <a:rPr lang="en-US" sz="2400" dirty="0">
                <a:latin typeface="UTM Alexander" panose="02040603050506020204" pitchFamily="18" charset="0"/>
              </a:rPr>
              <a:t> </a:t>
            </a:r>
            <a:r>
              <a:rPr lang="en-US" sz="2400" dirty="0" err="1">
                <a:latin typeface="UTM Alexander" panose="02040603050506020204" pitchFamily="18" charset="0"/>
              </a:rPr>
              <a:t>công</a:t>
            </a:r>
            <a:r>
              <a:rPr lang="en-US" sz="2400" dirty="0">
                <a:latin typeface="UTM Alexander" panose="02040603050506020204" pitchFamily="18" charset="0"/>
              </a:rPr>
              <a:t> </a:t>
            </a:r>
            <a:r>
              <a:rPr lang="en-US" sz="2400" dirty="0" err="1">
                <a:latin typeface="UTM Alexander" panose="02040603050506020204" pitchFamily="18" charset="0"/>
              </a:rPr>
              <a:t>cơ</a:t>
            </a:r>
            <a:r>
              <a:rPr lang="en-US" sz="2400" dirty="0">
                <a:latin typeface="UTM Alexander" panose="02040603050506020204" pitchFamily="18" charset="0"/>
              </a:rPr>
              <a:t> </a:t>
            </a:r>
            <a:r>
              <a:rPr lang="en-US" sz="2400" dirty="0" err="1">
                <a:latin typeface="UTM Alexander" panose="02040603050506020204" pitchFamily="18" charset="0"/>
              </a:rPr>
              <a:t>bản</a:t>
            </a:r>
            <a:endParaRPr lang="en-US" sz="2400" dirty="0">
              <a:latin typeface="UTM Alexander" panose="02040603050506020204" pitchFamily="18" charset="0"/>
            </a:endParaRPr>
          </a:p>
        </p:txBody>
      </p:sp>
      <p:sp>
        <p:nvSpPr>
          <p:cNvPr id="4" name="Text Placeholder 1">
            <a:extLst>
              <a:ext uri="{FF2B5EF4-FFF2-40B4-BE49-F238E27FC236}">
                <a16:creationId xmlns:a16="http://schemas.microsoft.com/office/drawing/2014/main" id="{232858D6-D1F6-4D65-A9E0-6BEBD1A84D13}"/>
              </a:ext>
            </a:extLst>
          </p:cNvPr>
          <p:cNvSpPr txBox="1">
            <a:spLocks/>
          </p:cNvSpPr>
          <p:nvPr/>
        </p:nvSpPr>
        <p:spPr>
          <a:xfrm>
            <a:off x="827584" y="915566"/>
            <a:ext cx="2282387"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UTM Alexander" panose="02040603050506020204" pitchFamily="18" charset="0"/>
              </a:rPr>
              <a:t>THEO THỜI GIAN</a:t>
            </a:r>
          </a:p>
        </p:txBody>
      </p:sp>
      <p:sp>
        <p:nvSpPr>
          <p:cNvPr id="5" name="Text Placeholder 1">
            <a:extLst>
              <a:ext uri="{FF2B5EF4-FFF2-40B4-BE49-F238E27FC236}">
                <a16:creationId xmlns:a16="http://schemas.microsoft.com/office/drawing/2014/main" id="{0006730F-B335-4155-8CB1-D9C03B881970}"/>
              </a:ext>
            </a:extLst>
          </p:cNvPr>
          <p:cNvSpPr txBox="1">
            <a:spLocks/>
          </p:cNvSpPr>
          <p:nvPr/>
        </p:nvSpPr>
        <p:spPr>
          <a:xfrm>
            <a:off x="5220072" y="915566"/>
            <a:ext cx="2282387" cy="576064"/>
          </a:xfrm>
          <a:prstGeom prst="rect">
            <a:avLst/>
          </a:prstGeom>
        </p:spPr>
        <p:txBody>
          <a:bodyPr vert="horz" lIns="91440" tIns="45720" rIns="91440" bIns="45720" rtlCol="0" anchor="ctr">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UTM Alexander" panose="02040603050506020204" pitchFamily="18" charset="0"/>
              </a:rPr>
              <a:t>THEO SẢN PHẨM</a:t>
            </a:r>
          </a:p>
        </p:txBody>
      </p:sp>
      <p:sp>
        <p:nvSpPr>
          <p:cNvPr id="6" name="Flowchart: Alternate Process 5">
            <a:extLst>
              <a:ext uri="{FF2B5EF4-FFF2-40B4-BE49-F238E27FC236}">
                <a16:creationId xmlns:a16="http://schemas.microsoft.com/office/drawing/2014/main" id="{D27B3B88-88C2-41CB-BB97-5657DFE33B11}"/>
              </a:ext>
            </a:extLst>
          </p:cNvPr>
          <p:cNvSpPr/>
          <p:nvPr/>
        </p:nvSpPr>
        <p:spPr>
          <a:xfrm>
            <a:off x="236380" y="1491630"/>
            <a:ext cx="4320481" cy="6126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Trả theo thời gian LĐ của CN cho nhà TB </a:t>
            </a:r>
          </a:p>
        </p:txBody>
      </p:sp>
      <p:sp>
        <p:nvSpPr>
          <p:cNvPr id="7" name="Flowchart: Alternate Process 6">
            <a:extLst>
              <a:ext uri="{FF2B5EF4-FFF2-40B4-BE49-F238E27FC236}">
                <a16:creationId xmlns:a16="http://schemas.microsoft.com/office/drawing/2014/main" id="{7F54AC2C-9807-4C8D-A746-5BC9E3E25B5A}"/>
              </a:ext>
            </a:extLst>
          </p:cNvPr>
          <p:cNvSpPr/>
          <p:nvPr/>
        </p:nvSpPr>
        <p:spPr>
          <a:xfrm>
            <a:off x="219447" y="2213372"/>
            <a:ext cx="4320481" cy="61264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Có thể trả theo giờ, ngày, tuần, tháng</a:t>
            </a:r>
          </a:p>
        </p:txBody>
      </p:sp>
      <p:sp>
        <p:nvSpPr>
          <p:cNvPr id="8" name="Flowchart: Alternate Process 7">
            <a:extLst>
              <a:ext uri="{FF2B5EF4-FFF2-40B4-BE49-F238E27FC236}">
                <a16:creationId xmlns:a16="http://schemas.microsoft.com/office/drawing/2014/main" id="{159B8F47-9D3C-43B6-B860-BF6F21D0AE95}"/>
              </a:ext>
            </a:extLst>
          </p:cNvPr>
          <p:cNvSpPr/>
          <p:nvPr/>
        </p:nvSpPr>
        <p:spPr>
          <a:xfrm>
            <a:off x="219447" y="3069822"/>
            <a:ext cx="4320481" cy="1158111"/>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UTM Alexander" panose="02040603050506020204" pitchFamily="18" charset="0"/>
              </a:rPr>
              <a:t>Yếu tố ảnh hưởng: độ dài của thời gian Ldd, cường độ Lđ, tính chất công việc, </a:t>
            </a:r>
            <a:endParaRPr lang="en-US" noProof="1">
              <a:latin typeface="UTM Alexander" panose="02040603050506020204" pitchFamily="18" charset="0"/>
            </a:endParaRPr>
          </a:p>
          <a:p>
            <a:pPr algn="ctr"/>
            <a:r>
              <a:rPr lang="vi-VN" noProof="1">
                <a:latin typeface="UTM Alexander" panose="02040603050506020204" pitchFamily="18" charset="0"/>
              </a:rPr>
              <a:t>trình độ tay nghề người LĐ,..</a:t>
            </a:r>
          </a:p>
        </p:txBody>
      </p:sp>
      <p:sp>
        <p:nvSpPr>
          <p:cNvPr id="9" name="Flowchart: Alternate Process 8">
            <a:extLst>
              <a:ext uri="{FF2B5EF4-FFF2-40B4-BE49-F238E27FC236}">
                <a16:creationId xmlns:a16="http://schemas.microsoft.com/office/drawing/2014/main" id="{9C9458C5-8B02-48A6-B9DB-ECAF49B0B27E}"/>
              </a:ext>
            </a:extLst>
          </p:cNvPr>
          <p:cNvSpPr/>
          <p:nvPr/>
        </p:nvSpPr>
        <p:spPr>
          <a:xfrm>
            <a:off x="4860032" y="1525223"/>
            <a:ext cx="4064523" cy="68815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noProof="1">
                <a:latin typeface="UTM Alexander" panose="02040603050506020204" pitchFamily="18" charset="0"/>
              </a:rPr>
              <a:t>Trả theo số lượng SP hoặc khối lượng công việc CN đã hoàn thành</a:t>
            </a:r>
            <a:endParaRPr lang="vi-VN" noProof="1">
              <a:latin typeface="UTM Alexander" panose="02040603050506020204" pitchFamily="18" charset="0"/>
            </a:endParaRPr>
          </a:p>
        </p:txBody>
      </p:sp>
      <p:sp>
        <p:nvSpPr>
          <p:cNvPr id="10" name="Text Placeholder 1">
            <a:extLst>
              <a:ext uri="{FF2B5EF4-FFF2-40B4-BE49-F238E27FC236}">
                <a16:creationId xmlns:a16="http://schemas.microsoft.com/office/drawing/2014/main" id="{E83E0D7F-F003-46C7-92E4-2E93391B23B8}"/>
              </a:ext>
            </a:extLst>
          </p:cNvPr>
          <p:cNvSpPr txBox="1">
            <a:spLocks/>
          </p:cNvSpPr>
          <p:nvPr/>
        </p:nvSpPr>
        <p:spPr>
          <a:xfrm>
            <a:off x="4626896" y="2930128"/>
            <a:ext cx="1385263" cy="793750"/>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b="1" dirty="0" err="1">
                <a:latin typeface="UTM Alexander" panose="02040603050506020204" pitchFamily="18" charset="0"/>
              </a:rPr>
              <a:t>Đơn</a:t>
            </a:r>
            <a:r>
              <a:rPr lang="en-US" sz="2000" b="1" dirty="0">
                <a:latin typeface="UTM Alexander" panose="02040603050506020204" pitchFamily="18" charset="0"/>
              </a:rPr>
              <a:t> </a:t>
            </a:r>
            <a:r>
              <a:rPr lang="en-US" sz="2000" b="1" dirty="0" err="1">
                <a:latin typeface="UTM Alexander" panose="02040603050506020204" pitchFamily="18" charset="0"/>
              </a:rPr>
              <a:t>giá</a:t>
            </a:r>
            <a:endParaRPr lang="en-US" sz="2000" b="1" dirty="0">
              <a:latin typeface="UTM Alexander" panose="02040603050506020204" pitchFamily="18" charset="0"/>
            </a:endParaRPr>
          </a:p>
          <a:p>
            <a:pPr>
              <a:lnSpc>
                <a:spcPct val="100000"/>
              </a:lnSpc>
              <a:spcBef>
                <a:spcPts val="0"/>
              </a:spcBef>
            </a:pPr>
            <a:r>
              <a:rPr lang="en-US" sz="2000" b="1" dirty="0">
                <a:latin typeface="UTM Alexander" panose="02040603050506020204" pitchFamily="18" charset="0"/>
              </a:rPr>
              <a:t> </a:t>
            </a:r>
            <a:r>
              <a:rPr lang="en-US" sz="2000" b="1" dirty="0" err="1">
                <a:latin typeface="UTM Alexander" panose="02040603050506020204" pitchFamily="18" charset="0"/>
              </a:rPr>
              <a:t>tiền</a:t>
            </a:r>
            <a:r>
              <a:rPr lang="en-US" sz="2000" b="1" dirty="0">
                <a:latin typeface="UTM Alexander" panose="02040603050506020204" pitchFamily="18" charset="0"/>
              </a:rPr>
              <a:t> </a:t>
            </a:r>
            <a:r>
              <a:rPr lang="en-US" sz="2000" b="1" dirty="0" err="1">
                <a:latin typeface="UTM Alexander" panose="02040603050506020204" pitchFamily="18" charset="0"/>
              </a:rPr>
              <a:t>công</a:t>
            </a:r>
            <a:endParaRPr lang="en-US" sz="2000" b="1" dirty="0">
              <a:latin typeface="UTM Alexander" panose="02040603050506020204" pitchFamily="18" charset="0"/>
            </a:endParaRPr>
          </a:p>
        </p:txBody>
      </p:sp>
      <p:cxnSp>
        <p:nvCxnSpPr>
          <p:cNvPr id="12" name="Straight Connector 11">
            <a:extLst>
              <a:ext uri="{FF2B5EF4-FFF2-40B4-BE49-F238E27FC236}">
                <a16:creationId xmlns:a16="http://schemas.microsoft.com/office/drawing/2014/main" id="{7F82E90D-2439-44C5-92EF-317A69A4236F}"/>
              </a:ext>
            </a:extLst>
          </p:cNvPr>
          <p:cNvCxnSpPr>
            <a:cxnSpLocks/>
          </p:cNvCxnSpPr>
          <p:nvPr/>
        </p:nvCxnSpPr>
        <p:spPr>
          <a:xfrm>
            <a:off x="6732240" y="3299584"/>
            <a:ext cx="1856171" cy="0"/>
          </a:xfrm>
          <a:prstGeom prst="line">
            <a:avLst/>
          </a:prstGeom>
        </p:spPr>
        <p:style>
          <a:lnRef idx="3">
            <a:schemeClr val="dk1"/>
          </a:lnRef>
          <a:fillRef idx="0">
            <a:schemeClr val="dk1"/>
          </a:fillRef>
          <a:effectRef idx="2">
            <a:schemeClr val="dk1"/>
          </a:effectRef>
          <a:fontRef idx="minor">
            <a:schemeClr val="tx1"/>
          </a:fontRef>
        </p:style>
      </p:cxnSp>
      <p:sp>
        <p:nvSpPr>
          <p:cNvPr id="14" name="Equals 13">
            <a:extLst>
              <a:ext uri="{FF2B5EF4-FFF2-40B4-BE49-F238E27FC236}">
                <a16:creationId xmlns:a16="http://schemas.microsoft.com/office/drawing/2014/main" id="{B2F93470-A0DF-4E9A-8D72-18D96ED83DCE}"/>
              </a:ext>
            </a:extLst>
          </p:cNvPr>
          <p:cNvSpPr/>
          <p:nvPr/>
        </p:nvSpPr>
        <p:spPr>
          <a:xfrm>
            <a:off x="6000492" y="3038972"/>
            <a:ext cx="451781" cy="57606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 Placeholder 1">
            <a:extLst>
              <a:ext uri="{FF2B5EF4-FFF2-40B4-BE49-F238E27FC236}">
                <a16:creationId xmlns:a16="http://schemas.microsoft.com/office/drawing/2014/main" id="{BE86C1F9-FFDF-4BE0-B7CC-A2DDAA48F60D}"/>
              </a:ext>
            </a:extLst>
          </p:cNvPr>
          <p:cNvSpPr txBox="1">
            <a:spLocks/>
          </p:cNvSpPr>
          <p:nvPr/>
        </p:nvSpPr>
        <p:spPr>
          <a:xfrm>
            <a:off x="6534471" y="2505834"/>
            <a:ext cx="2390082" cy="793750"/>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Tiền</a:t>
            </a:r>
            <a:r>
              <a:rPr lang="en-US" sz="2000" dirty="0">
                <a:latin typeface="UTM Alexander" panose="02040603050506020204" pitchFamily="18" charset="0"/>
              </a:rPr>
              <a:t> </a:t>
            </a:r>
            <a:r>
              <a:rPr lang="en-US" sz="2000" dirty="0" err="1">
                <a:latin typeface="UTM Alexander" panose="02040603050506020204" pitchFamily="18" charset="0"/>
              </a:rPr>
              <a:t>công</a:t>
            </a:r>
            <a:r>
              <a:rPr lang="en-US" sz="2000" dirty="0">
                <a:latin typeface="UTM Alexander" panose="02040603050506020204" pitchFamily="18" charset="0"/>
              </a:rPr>
              <a:t> </a:t>
            </a:r>
            <a:r>
              <a:rPr lang="en-US" sz="2000" dirty="0" err="1">
                <a:latin typeface="UTM Alexander" panose="02040603050506020204" pitchFamily="18" charset="0"/>
              </a:rPr>
              <a:t>trung</a:t>
            </a:r>
            <a:r>
              <a:rPr lang="en-US" sz="2000" dirty="0">
                <a:latin typeface="UTM Alexander" panose="02040603050506020204" pitchFamily="18" charset="0"/>
              </a:rPr>
              <a:t> </a:t>
            </a:r>
            <a:r>
              <a:rPr lang="en-US" sz="2000" dirty="0" err="1">
                <a:latin typeface="UTM Alexander" panose="02040603050506020204" pitchFamily="18" charset="0"/>
              </a:rPr>
              <a:t>bình</a:t>
            </a:r>
            <a:r>
              <a:rPr lang="en-US" sz="2000" dirty="0">
                <a:latin typeface="UTM Alexander" panose="02040603050506020204" pitchFamily="18" charset="0"/>
              </a:rPr>
              <a:t> 1 CN </a:t>
            </a:r>
            <a:r>
              <a:rPr lang="en-US" sz="2000" dirty="0" err="1">
                <a:latin typeface="UTM Alexander" panose="02040603050506020204" pitchFamily="18" charset="0"/>
              </a:rPr>
              <a:t>trong</a:t>
            </a:r>
            <a:r>
              <a:rPr lang="en-US" sz="2000" dirty="0">
                <a:latin typeface="UTM Alexander" panose="02040603050506020204" pitchFamily="18" charset="0"/>
              </a:rPr>
              <a:t> </a:t>
            </a:r>
            <a:r>
              <a:rPr lang="en-US" sz="2000" dirty="0" err="1">
                <a:latin typeface="UTM Alexander" panose="02040603050506020204" pitchFamily="18" charset="0"/>
              </a:rPr>
              <a:t>ngày</a:t>
            </a:r>
            <a:endParaRPr lang="en-US" sz="2000" dirty="0">
              <a:latin typeface="UTM Alexander" panose="02040603050506020204" pitchFamily="18" charset="0"/>
            </a:endParaRPr>
          </a:p>
        </p:txBody>
      </p:sp>
      <p:sp>
        <p:nvSpPr>
          <p:cNvPr id="17" name="Text Placeholder 1">
            <a:extLst>
              <a:ext uri="{FF2B5EF4-FFF2-40B4-BE49-F238E27FC236}">
                <a16:creationId xmlns:a16="http://schemas.microsoft.com/office/drawing/2014/main" id="{2A943CC9-01A8-4D95-A970-BC7BD603CF27}"/>
              </a:ext>
            </a:extLst>
          </p:cNvPr>
          <p:cNvSpPr txBox="1">
            <a:spLocks/>
          </p:cNvSpPr>
          <p:nvPr/>
        </p:nvSpPr>
        <p:spPr>
          <a:xfrm>
            <a:off x="6535628" y="3431439"/>
            <a:ext cx="2390082" cy="793750"/>
          </a:xfrm>
          <a:prstGeom prst="rect">
            <a:avLst/>
          </a:prstGeom>
        </p:spPr>
        <p:txBody>
          <a:bodyPr vert="horz" lIns="91440" tIns="45720" rIns="91440" bIns="45720" rtlCol="0" anchor="ctr">
            <a:normAutofit fontScale="92500" lnSpcReduction="20000"/>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000" dirty="0" err="1">
                <a:latin typeface="UTM Alexander" panose="02040603050506020204" pitchFamily="18" charset="0"/>
              </a:rPr>
              <a:t>Số</a:t>
            </a:r>
            <a:r>
              <a:rPr lang="en-US" sz="2000" dirty="0">
                <a:latin typeface="UTM Alexander" panose="02040603050506020204" pitchFamily="18" charset="0"/>
              </a:rPr>
              <a:t> SP 1CN </a:t>
            </a:r>
            <a:r>
              <a:rPr lang="en-US" sz="2000" dirty="0" err="1">
                <a:latin typeface="UTM Alexander" panose="02040603050506020204" pitchFamily="18" charset="0"/>
              </a:rPr>
              <a:t>tạo</a:t>
            </a:r>
            <a:r>
              <a:rPr lang="en-US" sz="2000" dirty="0">
                <a:latin typeface="UTM Alexander" panose="02040603050506020204" pitchFamily="18" charset="0"/>
              </a:rPr>
              <a:t> ra </a:t>
            </a:r>
            <a:r>
              <a:rPr lang="en-US" sz="2000" dirty="0" err="1">
                <a:latin typeface="UTM Alexander" panose="02040603050506020204" pitchFamily="18" charset="0"/>
              </a:rPr>
              <a:t>trong</a:t>
            </a:r>
            <a:r>
              <a:rPr lang="en-US" sz="2000" dirty="0">
                <a:latin typeface="UTM Alexander" panose="02040603050506020204" pitchFamily="18" charset="0"/>
              </a:rPr>
              <a:t> </a:t>
            </a:r>
            <a:r>
              <a:rPr lang="en-US" sz="2000" dirty="0" err="1">
                <a:latin typeface="UTM Alexander" panose="02040603050506020204" pitchFamily="18" charset="0"/>
              </a:rPr>
              <a:t>ngày</a:t>
            </a:r>
            <a:r>
              <a:rPr lang="en-US" sz="2000" dirty="0">
                <a:latin typeface="UTM Alexander" panose="02040603050506020204" pitchFamily="18" charset="0"/>
              </a:rPr>
              <a:t> </a:t>
            </a:r>
            <a:r>
              <a:rPr lang="en-US" sz="2000" dirty="0" err="1">
                <a:latin typeface="UTM Alexander" panose="02040603050506020204" pitchFamily="18" charset="0"/>
              </a:rPr>
              <a:t>với</a:t>
            </a:r>
            <a:r>
              <a:rPr lang="en-US" sz="2000" dirty="0">
                <a:latin typeface="UTM Alexander" panose="02040603050506020204" pitchFamily="18" charset="0"/>
              </a:rPr>
              <a:t> ĐK </a:t>
            </a:r>
            <a:r>
              <a:rPr lang="en-US" sz="2000" dirty="0" err="1">
                <a:latin typeface="UTM Alexander" panose="02040603050506020204" pitchFamily="18" charset="0"/>
              </a:rPr>
              <a:t>bình</a:t>
            </a:r>
            <a:r>
              <a:rPr lang="en-US" sz="2000" dirty="0">
                <a:latin typeface="UTM Alexander" panose="02040603050506020204" pitchFamily="18" charset="0"/>
              </a:rPr>
              <a:t> </a:t>
            </a:r>
            <a:r>
              <a:rPr lang="en-US" sz="2000" dirty="0" err="1">
                <a:latin typeface="UTM Alexander" panose="02040603050506020204" pitchFamily="18" charset="0"/>
              </a:rPr>
              <a:t>thường</a:t>
            </a:r>
            <a:endParaRPr lang="en-US" sz="2000" dirty="0">
              <a:latin typeface="UTM Alexander" panose="02040603050506020204" pitchFamily="18" charset="0"/>
            </a:endParaRPr>
          </a:p>
        </p:txBody>
      </p:sp>
      <p:sp>
        <p:nvSpPr>
          <p:cNvPr id="18" name="Text Placeholder 1">
            <a:extLst>
              <a:ext uri="{FF2B5EF4-FFF2-40B4-BE49-F238E27FC236}">
                <a16:creationId xmlns:a16="http://schemas.microsoft.com/office/drawing/2014/main" id="{896B1527-A5EC-4131-9A90-5B4A60298246}"/>
              </a:ext>
            </a:extLst>
          </p:cNvPr>
          <p:cNvSpPr txBox="1">
            <a:spLocks/>
          </p:cNvSpPr>
          <p:nvPr/>
        </p:nvSpPr>
        <p:spPr>
          <a:xfrm>
            <a:off x="4717656" y="4198111"/>
            <a:ext cx="4206897" cy="793750"/>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100000"/>
              </a:lnSpc>
              <a:spcBef>
                <a:spcPts val="0"/>
              </a:spcBef>
            </a:pPr>
            <a:r>
              <a:rPr lang="en-US" sz="2000" b="1" dirty="0" err="1">
                <a:latin typeface="UTM Alexander" panose="02040603050506020204" pitchFamily="18" charset="0"/>
              </a:rPr>
              <a:t>Tác</a:t>
            </a:r>
            <a:r>
              <a:rPr lang="en-US" sz="2000" b="1" dirty="0">
                <a:latin typeface="UTM Alexander" panose="02040603050506020204" pitchFamily="18" charset="0"/>
              </a:rPr>
              <a:t> </a:t>
            </a:r>
            <a:r>
              <a:rPr lang="en-US" sz="2000" b="1" dirty="0" err="1">
                <a:latin typeface="UTM Alexander" panose="02040603050506020204" pitchFamily="18" charset="0"/>
              </a:rPr>
              <a:t>dụng</a:t>
            </a:r>
            <a:r>
              <a:rPr lang="en-US" sz="2000" b="1" dirty="0">
                <a:latin typeface="UTM Alexander" panose="02040603050506020204" pitchFamily="18" charset="0"/>
              </a:rPr>
              <a:t>: </a:t>
            </a:r>
          </a:p>
          <a:p>
            <a:pPr>
              <a:lnSpc>
                <a:spcPct val="100000"/>
              </a:lnSpc>
              <a:spcBef>
                <a:spcPts val="0"/>
              </a:spcBef>
            </a:pPr>
            <a:r>
              <a:rPr lang="en-US" sz="2000" dirty="0" err="1">
                <a:latin typeface="UTM Alexander" panose="02040603050506020204" pitchFamily="18" charset="0"/>
              </a:rPr>
              <a:t>Dễ</a:t>
            </a:r>
            <a:r>
              <a:rPr lang="en-US" sz="2000" dirty="0">
                <a:latin typeface="UTM Alexander" panose="02040603050506020204" pitchFamily="18" charset="0"/>
              </a:rPr>
              <a:t> </a:t>
            </a:r>
            <a:r>
              <a:rPr lang="en-US" sz="2000" dirty="0" err="1">
                <a:latin typeface="UTM Alexander" panose="02040603050506020204" pitchFamily="18" charset="0"/>
              </a:rPr>
              <a:t>quản</a:t>
            </a:r>
            <a:r>
              <a:rPr lang="en-US" sz="2000" dirty="0">
                <a:latin typeface="UTM Alexander" panose="02040603050506020204" pitchFamily="18" charset="0"/>
              </a:rPr>
              <a:t> </a:t>
            </a:r>
            <a:r>
              <a:rPr lang="en-US" sz="2000" dirty="0" err="1">
                <a:latin typeface="UTM Alexander" panose="02040603050506020204" pitchFamily="18" charset="0"/>
              </a:rPr>
              <a:t>lý</a:t>
            </a:r>
            <a:r>
              <a:rPr lang="en-US" sz="2000" dirty="0">
                <a:latin typeface="UTM Alexander" panose="02040603050506020204" pitchFamily="18" charset="0"/>
              </a:rPr>
              <a:t>, CN </a:t>
            </a:r>
            <a:r>
              <a:rPr lang="en-US" sz="2000" dirty="0" err="1">
                <a:latin typeface="UTM Alexander" panose="02040603050506020204" pitchFamily="18" charset="0"/>
              </a:rPr>
              <a:t>tích</a:t>
            </a:r>
            <a:r>
              <a:rPr lang="en-US" sz="2000" dirty="0">
                <a:latin typeface="UTM Alexander" panose="02040603050506020204" pitchFamily="18" charset="0"/>
              </a:rPr>
              <a:t> </a:t>
            </a:r>
            <a:r>
              <a:rPr lang="en-US" sz="2000" dirty="0" err="1">
                <a:latin typeface="UTM Alexander" panose="02040603050506020204" pitchFamily="18" charset="0"/>
              </a:rPr>
              <a:t>cực</a:t>
            </a:r>
            <a:r>
              <a:rPr lang="en-US" sz="2000" dirty="0">
                <a:latin typeface="UTM Alexander" panose="02040603050506020204" pitchFamily="18" charset="0"/>
              </a:rPr>
              <a:t>, LĐ </a:t>
            </a:r>
            <a:r>
              <a:rPr lang="en-US" sz="2000" dirty="0" err="1">
                <a:latin typeface="UTM Alexander" panose="02040603050506020204" pitchFamily="18" charset="0"/>
              </a:rPr>
              <a:t>công</a:t>
            </a:r>
            <a:r>
              <a:rPr lang="en-US" sz="2000" dirty="0">
                <a:latin typeface="UTM Alexander" panose="02040603050506020204" pitchFamily="18" charset="0"/>
              </a:rPr>
              <a:t> </a:t>
            </a:r>
            <a:r>
              <a:rPr lang="en-US" sz="2000" dirty="0" err="1">
                <a:latin typeface="UTM Alexander" panose="02040603050506020204" pitchFamily="18" charset="0"/>
              </a:rPr>
              <a:t>bằng</a:t>
            </a:r>
            <a:endParaRPr lang="en-US" sz="2000" dirty="0">
              <a:latin typeface="UTM Alexander" panose="02040603050506020204" pitchFamily="18" charset="0"/>
            </a:endParaRPr>
          </a:p>
        </p:txBody>
      </p:sp>
    </p:spTree>
    <p:extLst>
      <p:ext uri="{BB962C8B-B14F-4D97-AF65-F5344CB8AC3E}">
        <p14:creationId xmlns:p14="http://schemas.microsoft.com/office/powerpoint/2010/main" val="307276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p:bldP spid="14" grpId="0" animBg="1"/>
      <p:bldP spid="16" grpId="0"/>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C2075C63-78C9-46D2-9CA9-2373C45EF002}"/>
              </a:ext>
            </a:extLst>
          </p:cNvPr>
          <p:cNvSpPr/>
          <p:nvPr/>
        </p:nvSpPr>
        <p:spPr>
          <a:xfrm>
            <a:off x="3508104" y="264231"/>
            <a:ext cx="1748203" cy="612648"/>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UTM Alexander" panose="02040603050506020204" pitchFamily="18" charset="0"/>
              </a:rPr>
              <a:t>HAI LOẠI </a:t>
            </a:r>
          </a:p>
          <a:p>
            <a:pPr algn="ctr"/>
            <a:r>
              <a:rPr lang="en-US" sz="2400" dirty="0">
                <a:latin typeface="UTM Alexander" panose="02040603050506020204" pitchFamily="18" charset="0"/>
              </a:rPr>
              <a:t>TIỀN CÔNG</a:t>
            </a:r>
          </a:p>
        </p:txBody>
      </p:sp>
      <p:sp>
        <p:nvSpPr>
          <p:cNvPr id="5" name="Arrow: Right 4">
            <a:extLst>
              <a:ext uri="{FF2B5EF4-FFF2-40B4-BE49-F238E27FC236}">
                <a16:creationId xmlns:a16="http://schemas.microsoft.com/office/drawing/2014/main" id="{3AFECE80-EE06-4D36-B76F-C3026CC6692C}"/>
              </a:ext>
            </a:extLst>
          </p:cNvPr>
          <p:cNvSpPr/>
          <p:nvPr/>
        </p:nvSpPr>
        <p:spPr>
          <a:xfrm>
            <a:off x="5256307" y="411510"/>
            <a:ext cx="503830" cy="29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5774F80-591B-4BA9-8B43-B0F8A041981A}"/>
              </a:ext>
            </a:extLst>
          </p:cNvPr>
          <p:cNvSpPr/>
          <p:nvPr/>
        </p:nvSpPr>
        <p:spPr>
          <a:xfrm rot="10800000">
            <a:off x="2938009" y="420909"/>
            <a:ext cx="503830" cy="29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Alternate Process 6">
            <a:extLst>
              <a:ext uri="{FF2B5EF4-FFF2-40B4-BE49-F238E27FC236}">
                <a16:creationId xmlns:a16="http://schemas.microsoft.com/office/drawing/2014/main" id="{B24025BD-1606-45A2-B907-4758E1410D2C}"/>
              </a:ext>
            </a:extLst>
          </p:cNvPr>
          <p:cNvSpPr/>
          <p:nvPr/>
        </p:nvSpPr>
        <p:spPr>
          <a:xfrm>
            <a:off x="718322" y="207499"/>
            <a:ext cx="2014921" cy="804749"/>
          </a:xfrm>
          <a:prstGeom prst="flowChartAlternateProcess">
            <a:avLst/>
          </a:prstGeom>
          <a:solidFill>
            <a:schemeClr val="accent5">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noProof="1">
                <a:latin typeface="UTM Alexander" panose="02040603050506020204" pitchFamily="18" charset="0"/>
              </a:rPr>
              <a:t>Tiền công</a:t>
            </a:r>
          </a:p>
          <a:p>
            <a:pPr algn="ctr"/>
            <a:r>
              <a:rPr lang="vi-VN" sz="2400" noProof="1">
                <a:latin typeface="UTM Alexander" panose="02040603050506020204" pitchFamily="18" charset="0"/>
              </a:rPr>
              <a:t>danh nghĩa</a:t>
            </a:r>
          </a:p>
        </p:txBody>
      </p:sp>
      <p:sp>
        <p:nvSpPr>
          <p:cNvPr id="8" name="Flowchart: Alternate Process 7">
            <a:extLst>
              <a:ext uri="{FF2B5EF4-FFF2-40B4-BE49-F238E27FC236}">
                <a16:creationId xmlns:a16="http://schemas.microsoft.com/office/drawing/2014/main" id="{69B7B5A8-63E8-4E41-83C1-E9607546A623}"/>
              </a:ext>
            </a:extLst>
          </p:cNvPr>
          <p:cNvSpPr/>
          <p:nvPr/>
        </p:nvSpPr>
        <p:spPr>
          <a:xfrm>
            <a:off x="6156176" y="168180"/>
            <a:ext cx="1872208" cy="804749"/>
          </a:xfrm>
          <a:prstGeom prst="flowChartAlternateProcess">
            <a:avLst/>
          </a:prstGeom>
          <a:solidFill>
            <a:schemeClr val="accent5">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400" noProof="1">
                <a:latin typeface="UTM Alexander" panose="02040603050506020204" pitchFamily="18" charset="0"/>
              </a:rPr>
              <a:t>Tiền công</a:t>
            </a:r>
          </a:p>
          <a:p>
            <a:pPr algn="ctr"/>
            <a:r>
              <a:rPr lang="vi-VN" sz="2400" noProof="1">
                <a:latin typeface="UTM Alexander" panose="02040603050506020204" pitchFamily="18" charset="0"/>
              </a:rPr>
              <a:t>thực tế</a:t>
            </a:r>
          </a:p>
        </p:txBody>
      </p:sp>
      <p:sp>
        <p:nvSpPr>
          <p:cNvPr id="9" name="Flowchart: Alternate Process 8">
            <a:extLst>
              <a:ext uri="{FF2B5EF4-FFF2-40B4-BE49-F238E27FC236}">
                <a16:creationId xmlns:a16="http://schemas.microsoft.com/office/drawing/2014/main" id="{01654C13-0352-4834-BED0-1CF96EFD2FD3}"/>
              </a:ext>
            </a:extLst>
          </p:cNvPr>
          <p:cNvSpPr/>
          <p:nvPr/>
        </p:nvSpPr>
        <p:spPr>
          <a:xfrm>
            <a:off x="101598" y="1192848"/>
            <a:ext cx="4320480" cy="732093"/>
          </a:xfrm>
          <a:prstGeom prst="flowChartAlternateProcess">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noProof="1">
                <a:latin typeface="UTM Alexander" panose="02040603050506020204" pitchFamily="18" charset="0"/>
              </a:rPr>
              <a:t>Là số lượng tiền mà người lao </a:t>
            </a:r>
          </a:p>
          <a:p>
            <a:pPr algn="ctr"/>
            <a:r>
              <a:rPr lang="vi-VN" sz="2000" noProof="1">
                <a:latin typeface="UTM Alexander" panose="02040603050506020204" pitchFamily="18" charset="0"/>
              </a:rPr>
              <a:t>động nhận được sau khi làm việc</a:t>
            </a:r>
          </a:p>
        </p:txBody>
      </p:sp>
      <p:sp>
        <p:nvSpPr>
          <p:cNvPr id="10" name="Flowchart: Alternate Process 9">
            <a:extLst>
              <a:ext uri="{FF2B5EF4-FFF2-40B4-BE49-F238E27FC236}">
                <a16:creationId xmlns:a16="http://schemas.microsoft.com/office/drawing/2014/main" id="{0B9FE785-7EB1-41D7-9406-B2D1029CD02B}"/>
              </a:ext>
            </a:extLst>
          </p:cNvPr>
          <p:cNvSpPr/>
          <p:nvPr/>
        </p:nvSpPr>
        <p:spPr>
          <a:xfrm>
            <a:off x="4721924" y="1192848"/>
            <a:ext cx="4320480" cy="915448"/>
          </a:xfrm>
          <a:prstGeom prst="flowChartAlternateProcess">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noProof="1">
                <a:latin typeface="UTM Alexander" panose="02040603050506020204" pitchFamily="18" charset="0"/>
              </a:rPr>
              <a:t>Là số lượng TLSH và dịch vụ mà</a:t>
            </a:r>
          </a:p>
          <a:p>
            <a:pPr algn="ctr"/>
            <a:r>
              <a:rPr lang="vi-VN" sz="2000" noProof="1">
                <a:latin typeface="UTM Alexander" panose="02040603050506020204" pitchFamily="18" charset="0"/>
              </a:rPr>
              <a:t>người lao động có thể mua được</a:t>
            </a:r>
          </a:p>
          <a:p>
            <a:pPr algn="ctr"/>
            <a:r>
              <a:rPr lang="vi-VN" sz="2000" noProof="1">
                <a:latin typeface="UTM Alexander" panose="02040603050506020204" pitchFamily="18" charset="0"/>
              </a:rPr>
              <a:t>bằng tiền lương danh nghĩa </a:t>
            </a:r>
          </a:p>
        </p:txBody>
      </p:sp>
      <p:sp>
        <p:nvSpPr>
          <p:cNvPr id="11" name="Flowchart: Alternate Process 10">
            <a:extLst>
              <a:ext uri="{FF2B5EF4-FFF2-40B4-BE49-F238E27FC236}">
                <a16:creationId xmlns:a16="http://schemas.microsoft.com/office/drawing/2014/main" id="{6A28E48D-A21D-47A8-84E0-A15A434BC309}"/>
              </a:ext>
            </a:extLst>
          </p:cNvPr>
          <p:cNvSpPr/>
          <p:nvPr/>
        </p:nvSpPr>
        <p:spPr>
          <a:xfrm>
            <a:off x="130505" y="3771228"/>
            <a:ext cx="4320480" cy="485747"/>
          </a:xfrm>
          <a:prstGeom prst="flowChartAlternateProcess">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noProof="1">
                <a:latin typeface="UTM Alexander" panose="02040603050506020204" pitchFamily="18" charset="0"/>
              </a:rPr>
              <a:t>Là giá trị thị trường của HH SLĐ</a:t>
            </a:r>
          </a:p>
        </p:txBody>
      </p:sp>
      <p:sp>
        <p:nvSpPr>
          <p:cNvPr id="12" name="Flowchart: Alternate Process 11">
            <a:extLst>
              <a:ext uri="{FF2B5EF4-FFF2-40B4-BE49-F238E27FC236}">
                <a16:creationId xmlns:a16="http://schemas.microsoft.com/office/drawing/2014/main" id="{165BF73C-CCF1-4EEB-914F-B2475048EBB3}"/>
              </a:ext>
            </a:extLst>
          </p:cNvPr>
          <p:cNvSpPr/>
          <p:nvPr/>
        </p:nvSpPr>
        <p:spPr>
          <a:xfrm>
            <a:off x="132985" y="4287930"/>
            <a:ext cx="4320480" cy="591340"/>
          </a:xfrm>
          <a:prstGeom prst="flowChartAlternateProcess">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sz="2000" noProof="1">
                <a:latin typeface="UTM Alexander" panose="02040603050506020204" pitchFamily="18" charset="0"/>
              </a:rPr>
              <a:t>Phụ thuộc vào quan hệ</a:t>
            </a:r>
          </a:p>
          <a:p>
            <a:pPr algn="ctr"/>
            <a:r>
              <a:rPr lang="vi-VN" sz="2000" noProof="1">
                <a:latin typeface="UTM Alexander" panose="02040603050506020204" pitchFamily="18" charset="0"/>
              </a:rPr>
              <a:t>cung - cầu về HH SLĐ</a:t>
            </a:r>
          </a:p>
        </p:txBody>
      </p:sp>
      <p:pic>
        <p:nvPicPr>
          <p:cNvPr id="21506" name="Picture 2" descr="Tải ngay 99+ hình ảnh tiền đẹp, độc nhất cho điện thoại của bạn">
            <a:extLst>
              <a:ext uri="{FF2B5EF4-FFF2-40B4-BE49-F238E27FC236}">
                <a16:creationId xmlns:a16="http://schemas.microsoft.com/office/drawing/2014/main" id="{21032759-43ED-4097-9D8F-9ED358589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08296"/>
            <a:ext cx="4098549" cy="147957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Review 2021] Top 6 điện thoại cảm ứng dưới 1 triệu tốt nhất">
            <a:extLst>
              <a:ext uri="{FF2B5EF4-FFF2-40B4-BE49-F238E27FC236}">
                <a16:creationId xmlns:a16="http://schemas.microsoft.com/office/drawing/2014/main" id="{E523FFB5-FF8E-417C-B053-4CD5A376A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414" y="2171028"/>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5" name="Flowchart: Alternate Process 14">
            <a:extLst>
              <a:ext uri="{FF2B5EF4-FFF2-40B4-BE49-F238E27FC236}">
                <a16:creationId xmlns:a16="http://schemas.microsoft.com/office/drawing/2014/main" id="{313890EC-9F79-447C-986C-CFBCABAFDD92}"/>
              </a:ext>
            </a:extLst>
          </p:cNvPr>
          <p:cNvSpPr/>
          <p:nvPr/>
        </p:nvSpPr>
        <p:spPr>
          <a:xfrm>
            <a:off x="4721924" y="3934746"/>
            <a:ext cx="4320480" cy="915448"/>
          </a:xfrm>
          <a:prstGeom prst="flowChartAlternateProcess">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vi-VN" noProof="1">
                <a:latin typeface="UTM Alexander" panose="02040603050506020204" pitchFamily="18" charset="0"/>
              </a:rPr>
              <a:t>Có quan hệ tỷ lệ thuận với tiền lương </a:t>
            </a:r>
          </a:p>
          <a:p>
            <a:pPr algn="ctr"/>
            <a:r>
              <a:rPr lang="vi-VN" noProof="1">
                <a:latin typeface="UTM Alexander" panose="02040603050506020204" pitchFamily="18" charset="0"/>
              </a:rPr>
              <a:t>danh nghĩa và quan hệ tỷ lệ nghịch với giá cả TLSH và dịch vụ khác không đổi</a:t>
            </a:r>
          </a:p>
        </p:txBody>
      </p:sp>
    </p:spTree>
    <p:extLst>
      <p:ext uri="{BB962C8B-B14F-4D97-AF65-F5344CB8AC3E}">
        <p14:creationId xmlns:p14="http://schemas.microsoft.com/office/powerpoint/2010/main" val="96284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506"/>
                                        </p:tgtEl>
                                        <p:attrNameLst>
                                          <p:attrName>style.visibility</p:attrName>
                                        </p:attrNameLst>
                                      </p:cBhvr>
                                      <p:to>
                                        <p:strVal val="visible"/>
                                      </p:to>
                                    </p:set>
                                    <p:animEffect transition="in" filter="fade">
                                      <p:cBhvr>
                                        <p:cTn id="33" dur="500"/>
                                        <p:tgtEl>
                                          <p:spTgt spid="2150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1508"/>
                                        </p:tgtEl>
                                        <p:attrNameLst>
                                          <p:attrName>style.visibility</p:attrName>
                                        </p:attrNameLst>
                                      </p:cBhvr>
                                      <p:to>
                                        <p:strVal val="visible"/>
                                      </p:to>
                                    </p:set>
                                    <p:animEffect transition="in" filter="fade">
                                      <p:cBhvr>
                                        <p:cTn id="51" dur="500"/>
                                        <p:tgtEl>
                                          <p:spTgt spid="2150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D3D4E0A0-ACD5-4821-81F3-2C53C8549186}"/>
              </a:ext>
            </a:extLst>
          </p:cNvPr>
          <p:cNvSpPr txBox="1">
            <a:spLocks/>
          </p:cNvSpPr>
          <p:nvPr/>
        </p:nvSpPr>
        <p:spPr>
          <a:xfrm>
            <a:off x="1835696" y="1059582"/>
            <a:ext cx="6860532" cy="720080"/>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400" b="1" dirty="0">
                <a:solidFill>
                  <a:schemeClr val="tx1"/>
                </a:solidFill>
                <a:latin typeface="UTM Alexander" panose="02040603050506020204" pitchFamily="18" charset="0"/>
              </a:rPr>
              <a:t>3.1.1. CÔNG THỨC LƯU THÔNG CHUNG CỦA TƯ BẢN VÀ MÂU THUẪN CỦA CÔNG THỨC CHUNG</a:t>
            </a:r>
          </a:p>
        </p:txBody>
      </p:sp>
      <p:sp>
        <p:nvSpPr>
          <p:cNvPr id="3" name="Text Placeholder 2">
            <a:extLst>
              <a:ext uri="{FF2B5EF4-FFF2-40B4-BE49-F238E27FC236}">
                <a16:creationId xmlns:a16="http://schemas.microsoft.com/office/drawing/2014/main" id="{BAAC1DA0-E158-41EB-84A2-266BCDA5E027}"/>
              </a:ext>
            </a:extLst>
          </p:cNvPr>
          <p:cNvSpPr txBox="1">
            <a:spLocks/>
          </p:cNvSpPr>
          <p:nvPr/>
        </p:nvSpPr>
        <p:spPr>
          <a:xfrm>
            <a:off x="1835696" y="2283718"/>
            <a:ext cx="6860532" cy="720080"/>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400" b="1" dirty="0">
                <a:solidFill>
                  <a:schemeClr val="tx1"/>
                </a:solidFill>
                <a:latin typeface="UTM Alexander" panose="02040603050506020204" pitchFamily="18" charset="0"/>
              </a:rPr>
              <a:t>3.1.2. HÀNG HÓA SỨC LAO ĐỘNG VÀ TIỀN CÔNG TRONG CHỦ NGHĨA TƯ BẢN</a:t>
            </a:r>
          </a:p>
        </p:txBody>
      </p:sp>
      <p:sp>
        <p:nvSpPr>
          <p:cNvPr id="4" name="Text Placeholder 2">
            <a:extLst>
              <a:ext uri="{FF2B5EF4-FFF2-40B4-BE49-F238E27FC236}">
                <a16:creationId xmlns:a16="http://schemas.microsoft.com/office/drawing/2014/main" id="{8F487214-213F-47AE-A4E0-E187B684D465}"/>
              </a:ext>
            </a:extLst>
          </p:cNvPr>
          <p:cNvSpPr txBox="1">
            <a:spLocks/>
          </p:cNvSpPr>
          <p:nvPr/>
        </p:nvSpPr>
        <p:spPr>
          <a:xfrm>
            <a:off x="1804312" y="3363839"/>
            <a:ext cx="6860532" cy="720080"/>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2400" b="1" dirty="0">
                <a:solidFill>
                  <a:schemeClr val="tx1"/>
                </a:solidFill>
                <a:latin typeface="UTM Alexander" panose="02040603050506020204" pitchFamily="18" charset="0"/>
              </a:rPr>
              <a:t>3.1.3. SẢN XUẤT GIÁ TRỊ THẶNG DƯ</a:t>
            </a:r>
          </a:p>
        </p:txBody>
      </p:sp>
    </p:spTree>
    <p:extLst>
      <p:ext uri="{BB962C8B-B14F-4D97-AF65-F5344CB8AC3E}">
        <p14:creationId xmlns:p14="http://schemas.microsoft.com/office/powerpoint/2010/main" val="1866950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DE645D-9BF0-4253-AD64-A3B1F54E1456}"/>
              </a:ext>
            </a:extLst>
          </p:cNvPr>
          <p:cNvSpPr>
            <a:spLocks noGrp="1"/>
          </p:cNvSpPr>
          <p:nvPr>
            <p:ph type="body" sz="quarter" idx="10"/>
          </p:nvPr>
        </p:nvSpPr>
        <p:spPr/>
        <p:txBody>
          <a:bodyPr/>
          <a:lstStyle/>
          <a:p>
            <a:r>
              <a:rPr lang="en-US" dirty="0">
                <a:latin typeface="UTM Alexander" panose="02040603050506020204" pitchFamily="18" charset="0"/>
              </a:rPr>
              <a:t>KẾT LUẬN</a:t>
            </a:r>
          </a:p>
        </p:txBody>
      </p:sp>
      <p:sp>
        <p:nvSpPr>
          <p:cNvPr id="4" name="Flowchart: Alternate Process 3">
            <a:extLst>
              <a:ext uri="{FF2B5EF4-FFF2-40B4-BE49-F238E27FC236}">
                <a16:creationId xmlns:a16="http://schemas.microsoft.com/office/drawing/2014/main" id="{8EC617D9-19DB-4385-84AF-02757A709746}"/>
              </a:ext>
            </a:extLst>
          </p:cNvPr>
          <p:cNvSpPr/>
          <p:nvPr/>
        </p:nvSpPr>
        <p:spPr>
          <a:xfrm>
            <a:off x="611559" y="1059582"/>
            <a:ext cx="6686707" cy="732093"/>
          </a:xfrm>
          <a:prstGeom prst="flowChartAlternateProcess">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Bản chất của tiền công là giá cả của hàng hóa SLĐ</a:t>
            </a:r>
            <a:endParaRPr lang="vi-VN" sz="2000" noProof="1">
              <a:latin typeface="UTM Alexander" panose="02040603050506020204" pitchFamily="18" charset="0"/>
            </a:endParaRPr>
          </a:p>
        </p:txBody>
      </p:sp>
      <p:sp>
        <p:nvSpPr>
          <p:cNvPr id="5" name="Flowchart: Alternate Process 4">
            <a:extLst>
              <a:ext uri="{FF2B5EF4-FFF2-40B4-BE49-F238E27FC236}">
                <a16:creationId xmlns:a16="http://schemas.microsoft.com/office/drawing/2014/main" id="{75B92AC9-DF13-4C34-81C3-18E5DD25DFB7}"/>
              </a:ext>
            </a:extLst>
          </p:cNvPr>
          <p:cNvSpPr/>
          <p:nvPr/>
        </p:nvSpPr>
        <p:spPr>
          <a:xfrm>
            <a:off x="1475656" y="2022775"/>
            <a:ext cx="6840760" cy="732093"/>
          </a:xfrm>
          <a:prstGeom prst="flowChartAlternateProcess">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Công nhân chỉ nhận được tiền công sau khi đã lao động </a:t>
            </a:r>
            <a:endParaRPr lang="vi-VN" sz="2000" noProof="1">
              <a:latin typeface="UTM Alexander" panose="02040603050506020204" pitchFamily="18" charset="0"/>
            </a:endParaRPr>
          </a:p>
        </p:txBody>
      </p:sp>
      <p:sp>
        <p:nvSpPr>
          <p:cNvPr id="6" name="Flowchart: Alternate Process 5">
            <a:extLst>
              <a:ext uri="{FF2B5EF4-FFF2-40B4-BE49-F238E27FC236}">
                <a16:creationId xmlns:a16="http://schemas.microsoft.com/office/drawing/2014/main" id="{45B17B7E-F9E9-440C-A0C2-FEFD03307D0A}"/>
              </a:ext>
            </a:extLst>
          </p:cNvPr>
          <p:cNvSpPr/>
          <p:nvPr/>
        </p:nvSpPr>
        <p:spPr>
          <a:xfrm>
            <a:off x="594624" y="3085292"/>
            <a:ext cx="6686707" cy="732093"/>
          </a:xfrm>
          <a:prstGeom prst="flowChartAlternateProcess">
            <a:avLst/>
          </a:prstGeom>
          <a:solidFill>
            <a:schemeClr val="accent4">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Có hai hình thức tiền công là: tiền công trả theo thời gian và tiền công trả theo sản phẩm</a:t>
            </a:r>
            <a:endParaRPr lang="vi-VN" sz="2000" noProof="1">
              <a:latin typeface="UTM Alexander" panose="02040603050506020204" pitchFamily="18" charset="0"/>
            </a:endParaRPr>
          </a:p>
        </p:txBody>
      </p:sp>
      <p:sp>
        <p:nvSpPr>
          <p:cNvPr id="7" name="Flowchart: Alternate Process 6">
            <a:extLst>
              <a:ext uri="{FF2B5EF4-FFF2-40B4-BE49-F238E27FC236}">
                <a16:creationId xmlns:a16="http://schemas.microsoft.com/office/drawing/2014/main" id="{D6220657-51D9-47AF-A317-BC48A2270DE1}"/>
              </a:ext>
            </a:extLst>
          </p:cNvPr>
          <p:cNvSpPr/>
          <p:nvPr/>
        </p:nvSpPr>
        <p:spPr>
          <a:xfrm>
            <a:off x="1547664" y="4015417"/>
            <a:ext cx="6840760" cy="732093"/>
          </a:xfrm>
          <a:prstGeom prst="flowChartAlternateProcess">
            <a:avLst/>
          </a:prstGeom>
          <a:solidFill>
            <a:schemeClr val="accent6">
              <a:lumMod val="60000"/>
              <a:lumOff val="4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Có hai hình thức tiền công là: tiền công danh nghĩa và tiền công thực tế</a:t>
            </a:r>
            <a:endParaRPr lang="vi-VN" sz="2000" noProof="1">
              <a:latin typeface="UTM Alexander" panose="02040603050506020204" pitchFamily="18" charset="0"/>
            </a:endParaRPr>
          </a:p>
        </p:txBody>
      </p:sp>
    </p:spTree>
    <p:extLst>
      <p:ext uri="{BB962C8B-B14F-4D97-AF65-F5344CB8AC3E}">
        <p14:creationId xmlns:p14="http://schemas.microsoft.com/office/powerpoint/2010/main" val="60475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257354-3A01-471F-ADF0-54EE6E490F62}"/>
              </a:ext>
            </a:extLst>
          </p:cNvPr>
          <p:cNvSpPr>
            <a:spLocks noGrp="1"/>
          </p:cNvSpPr>
          <p:nvPr>
            <p:ph type="body" sz="quarter" idx="10"/>
          </p:nvPr>
        </p:nvSpPr>
        <p:spPr/>
        <p:txBody>
          <a:bodyPr>
            <a:normAutofit/>
          </a:bodyPr>
          <a:lstStyle/>
          <a:p>
            <a:r>
              <a:rPr lang="en-US" dirty="0">
                <a:latin typeface="UTM Alexander" panose="02040603050506020204" pitchFamily="18" charset="0"/>
              </a:rPr>
              <a:t>3.2. TÍCH LŨY TƯ BẢN </a:t>
            </a:r>
          </a:p>
        </p:txBody>
      </p:sp>
      <p:sp>
        <p:nvSpPr>
          <p:cNvPr id="4" name="Flowchart: Alternate Process 3">
            <a:extLst>
              <a:ext uri="{FF2B5EF4-FFF2-40B4-BE49-F238E27FC236}">
                <a16:creationId xmlns:a16="http://schemas.microsoft.com/office/drawing/2014/main" id="{4095E623-07E3-42FC-8499-0A2D5BFC54D2}"/>
              </a:ext>
            </a:extLst>
          </p:cNvPr>
          <p:cNvSpPr/>
          <p:nvPr/>
        </p:nvSpPr>
        <p:spPr bwMode="auto">
          <a:xfrm>
            <a:off x="1592959" y="2553422"/>
            <a:ext cx="7033846"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800" b="1" noProof="1">
                <a:solidFill>
                  <a:schemeClr val="bg1"/>
                </a:solidFill>
                <a:latin typeface="UTM Alexander" panose="02040603050506020204" pitchFamily="18" charset="0"/>
                <a:cs typeface="Times New Roman" pitchFamily="18" charset="0"/>
              </a:rPr>
              <a:t>Những nhân tố làm tăng quy mô tích lũy</a:t>
            </a:r>
          </a:p>
        </p:txBody>
      </p:sp>
      <p:sp>
        <p:nvSpPr>
          <p:cNvPr id="5" name="Flowchart: Alternate Process 4">
            <a:extLst>
              <a:ext uri="{FF2B5EF4-FFF2-40B4-BE49-F238E27FC236}">
                <a16:creationId xmlns:a16="http://schemas.microsoft.com/office/drawing/2014/main" id="{93341F1D-CB37-403C-8626-ED7B45EA0575}"/>
              </a:ext>
            </a:extLst>
          </p:cNvPr>
          <p:cNvSpPr/>
          <p:nvPr/>
        </p:nvSpPr>
        <p:spPr bwMode="auto">
          <a:xfrm>
            <a:off x="1534344" y="1275606"/>
            <a:ext cx="7086600"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800" b="1" noProof="1">
                <a:solidFill>
                  <a:schemeClr val="bg1"/>
                </a:solidFill>
                <a:latin typeface="Times New Roman" pitchFamily="18" charset="0"/>
                <a:cs typeface="Times New Roman" pitchFamily="18" charset="0"/>
              </a:rPr>
              <a:t> </a:t>
            </a:r>
            <a:r>
              <a:rPr lang="vi-VN" sz="2800" b="1" noProof="1">
                <a:solidFill>
                  <a:schemeClr val="bg1"/>
                </a:solidFill>
                <a:latin typeface="UTM Alexander" panose="02040603050506020204" pitchFamily="18" charset="0"/>
                <a:cs typeface="Times New Roman" pitchFamily="18" charset="0"/>
              </a:rPr>
              <a:t>Bản chất của tích lũy tư bản</a:t>
            </a:r>
            <a:endParaRPr lang="vi-VN" sz="2800" b="1" noProof="1">
              <a:solidFill>
                <a:schemeClr val="bg1"/>
              </a:solidFill>
              <a:latin typeface="Times New Roman" pitchFamily="18" charset="0"/>
              <a:cs typeface="Times New Roman" pitchFamily="18" charset="0"/>
            </a:endParaRPr>
          </a:p>
        </p:txBody>
      </p:sp>
      <p:sp>
        <p:nvSpPr>
          <p:cNvPr id="6" name="Flowchart: Alternate Process 5">
            <a:extLst>
              <a:ext uri="{FF2B5EF4-FFF2-40B4-BE49-F238E27FC236}">
                <a16:creationId xmlns:a16="http://schemas.microsoft.com/office/drawing/2014/main" id="{ADFED4AC-AC4C-41AD-839B-B562C3E72AC3}"/>
              </a:ext>
            </a:extLst>
          </p:cNvPr>
          <p:cNvSpPr/>
          <p:nvPr/>
        </p:nvSpPr>
        <p:spPr bwMode="auto">
          <a:xfrm>
            <a:off x="1569512" y="3790206"/>
            <a:ext cx="7051431"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b="1" noProof="1">
                <a:solidFill>
                  <a:schemeClr val="bg1"/>
                </a:solidFill>
                <a:latin typeface="Times New Roman" pitchFamily="18" charset="0"/>
                <a:cs typeface="Times New Roman" pitchFamily="18" charset="0"/>
              </a:rPr>
              <a:t> </a:t>
            </a:r>
            <a:r>
              <a:rPr lang="vi-VN" sz="2800" b="1" noProof="1">
                <a:solidFill>
                  <a:schemeClr val="bg1"/>
                </a:solidFill>
                <a:latin typeface="UTM Alexander" panose="02040603050506020204" pitchFamily="18" charset="0"/>
                <a:cs typeface="Times New Roman" pitchFamily="18" charset="0"/>
              </a:rPr>
              <a:t>Một số hệ quả của tích lũy tư bản</a:t>
            </a:r>
            <a:endParaRPr lang="vi-VN" sz="2800" b="1" noProof="1">
              <a:solidFill>
                <a:schemeClr val="bg1"/>
              </a:solidFill>
              <a:latin typeface="Times New Roman" pitchFamily="18" charset="0"/>
              <a:cs typeface="Times New Roman" pitchFamily="18" charset="0"/>
            </a:endParaRPr>
          </a:p>
        </p:txBody>
      </p:sp>
      <p:sp>
        <p:nvSpPr>
          <p:cNvPr id="7" name="Hexagon 6">
            <a:extLst>
              <a:ext uri="{FF2B5EF4-FFF2-40B4-BE49-F238E27FC236}">
                <a16:creationId xmlns:a16="http://schemas.microsoft.com/office/drawing/2014/main" id="{930A6786-9887-43C6-8A42-2DBC16FC9EE2}"/>
              </a:ext>
            </a:extLst>
          </p:cNvPr>
          <p:cNvSpPr/>
          <p:nvPr/>
        </p:nvSpPr>
        <p:spPr bwMode="auto">
          <a:xfrm>
            <a:off x="467544" y="1275606"/>
            <a:ext cx="908304"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bg1"/>
                </a:solidFill>
                <a:effectLst/>
                <a:latin typeface="Times New Roman" pitchFamily="18" charset="0"/>
                <a:cs typeface="Times New Roman" pitchFamily="18" charset="0"/>
              </a:rPr>
              <a:t>3.1</a:t>
            </a:r>
            <a:endParaRPr kumimoji="0" lang="en-US" sz="1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8" name="Hexagon 7">
            <a:extLst>
              <a:ext uri="{FF2B5EF4-FFF2-40B4-BE49-F238E27FC236}">
                <a16:creationId xmlns:a16="http://schemas.microsoft.com/office/drawing/2014/main" id="{3037FCC6-22D3-4218-80DB-FC2F5F907250}"/>
              </a:ext>
            </a:extLst>
          </p:cNvPr>
          <p:cNvSpPr/>
          <p:nvPr/>
        </p:nvSpPr>
        <p:spPr bwMode="auto">
          <a:xfrm>
            <a:off x="496851" y="2553422"/>
            <a:ext cx="908304"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Times New Roman" pitchFamily="18" charset="0"/>
                <a:cs typeface="Times New Roman" pitchFamily="18" charset="0"/>
              </a:rPr>
              <a:t>3.2</a:t>
            </a:r>
            <a:endParaRPr kumimoji="0" lang="en-US" sz="1800" b="0"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Hexagon 8">
            <a:extLst>
              <a:ext uri="{FF2B5EF4-FFF2-40B4-BE49-F238E27FC236}">
                <a16:creationId xmlns:a16="http://schemas.microsoft.com/office/drawing/2014/main" id="{ED4880A7-1649-470F-8309-23D440AD54AB}"/>
              </a:ext>
            </a:extLst>
          </p:cNvPr>
          <p:cNvSpPr/>
          <p:nvPr/>
        </p:nvSpPr>
        <p:spPr bwMode="auto">
          <a:xfrm>
            <a:off x="461682" y="3790206"/>
            <a:ext cx="908304"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Times New Roman" pitchFamily="18" charset="0"/>
                <a:cs typeface="Times New Roman" pitchFamily="18" charset="0"/>
              </a:rPr>
              <a:t>3.3</a:t>
            </a:r>
            <a:endParaRPr kumimoji="0" lang="en-US" sz="1800" b="0"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894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E5714-C21B-4581-B99D-B0E947DDD802}"/>
              </a:ext>
            </a:extLst>
          </p:cNvPr>
          <p:cNvSpPr>
            <a:spLocks noGrp="1"/>
          </p:cNvSpPr>
          <p:nvPr>
            <p:ph type="body" sz="quarter" idx="10"/>
          </p:nvPr>
        </p:nvSpPr>
        <p:spPr/>
        <p:txBody>
          <a:bodyPr/>
          <a:lstStyle/>
          <a:p>
            <a:r>
              <a:rPr lang="en-US" dirty="0">
                <a:latin typeface="UTM Alexander" panose="02040603050506020204" pitchFamily="18" charset="0"/>
              </a:rPr>
              <a:t>TÁI SẢN XUẤT VÀ CÁC KIỂU TÁI SẢN XUẤT</a:t>
            </a:r>
          </a:p>
        </p:txBody>
      </p:sp>
      <p:grpSp>
        <p:nvGrpSpPr>
          <p:cNvPr id="4" name="Group 3">
            <a:extLst>
              <a:ext uri="{FF2B5EF4-FFF2-40B4-BE49-F238E27FC236}">
                <a16:creationId xmlns:a16="http://schemas.microsoft.com/office/drawing/2014/main" id="{64D3DD30-FFD0-431B-B358-A32BBCED096D}"/>
              </a:ext>
            </a:extLst>
          </p:cNvPr>
          <p:cNvGrpSpPr>
            <a:grpSpLocks/>
          </p:cNvGrpSpPr>
          <p:nvPr/>
        </p:nvGrpSpPr>
        <p:grpSpPr bwMode="auto">
          <a:xfrm>
            <a:off x="179512" y="1007470"/>
            <a:ext cx="8208912" cy="4032305"/>
            <a:chOff x="2237" y="10598"/>
            <a:chExt cx="9514" cy="4141"/>
          </a:xfrm>
        </p:grpSpPr>
        <p:sp>
          <p:nvSpPr>
            <p:cNvPr id="5" name="Oval 4">
              <a:extLst>
                <a:ext uri="{FF2B5EF4-FFF2-40B4-BE49-F238E27FC236}">
                  <a16:creationId xmlns:a16="http://schemas.microsoft.com/office/drawing/2014/main" id="{1A8D9ED7-1C38-4FC4-9EAD-578F95827F1B}"/>
                </a:ext>
              </a:extLst>
            </p:cNvPr>
            <p:cNvSpPr>
              <a:spLocks noChangeArrowheads="1"/>
            </p:cNvSpPr>
            <p:nvPr/>
          </p:nvSpPr>
          <p:spPr bwMode="auto">
            <a:xfrm>
              <a:off x="3041" y="11511"/>
              <a:ext cx="2211" cy="2184"/>
            </a:xfrm>
            <a:prstGeom prst="ellipse">
              <a:avLst/>
            </a:prstGeom>
            <a:noFill/>
            <a:ln w="9525">
              <a:solidFill>
                <a:srgbClr val="000000"/>
              </a:solidFill>
              <a:round/>
              <a:headEnd/>
              <a:tailEnd/>
            </a:ln>
          </p:spPr>
          <p:txBody>
            <a:bodyPr/>
            <a:lstStyle/>
            <a:p>
              <a:endParaRPr lang="en-US"/>
            </a:p>
          </p:txBody>
        </p:sp>
        <p:sp>
          <p:nvSpPr>
            <p:cNvPr id="6" name="Oval 5">
              <a:extLst>
                <a:ext uri="{FF2B5EF4-FFF2-40B4-BE49-F238E27FC236}">
                  <a16:creationId xmlns:a16="http://schemas.microsoft.com/office/drawing/2014/main" id="{40F0782D-D400-4859-AA86-D26CDDC338A0}"/>
                </a:ext>
              </a:extLst>
            </p:cNvPr>
            <p:cNvSpPr>
              <a:spLocks noChangeArrowheads="1"/>
            </p:cNvSpPr>
            <p:nvPr/>
          </p:nvSpPr>
          <p:spPr bwMode="auto">
            <a:xfrm>
              <a:off x="2237" y="10689"/>
              <a:ext cx="3953" cy="3822"/>
            </a:xfrm>
            <a:prstGeom prst="ellipse">
              <a:avLst/>
            </a:prstGeom>
            <a:noFill/>
            <a:ln w="9525">
              <a:solidFill>
                <a:srgbClr val="000000"/>
              </a:solidFill>
              <a:round/>
              <a:headEnd/>
              <a:tailEnd/>
            </a:ln>
          </p:spPr>
          <p:txBody>
            <a:bodyPr/>
            <a:lstStyle/>
            <a:p>
              <a:endParaRPr lang="en-US"/>
            </a:p>
          </p:txBody>
        </p:sp>
        <p:sp>
          <p:nvSpPr>
            <p:cNvPr id="7" name="Line 6">
              <a:extLst>
                <a:ext uri="{FF2B5EF4-FFF2-40B4-BE49-F238E27FC236}">
                  <a16:creationId xmlns:a16="http://schemas.microsoft.com/office/drawing/2014/main" id="{8B8F7CD9-692C-4F7F-8420-7725FE481F44}"/>
                </a:ext>
              </a:extLst>
            </p:cNvPr>
            <p:cNvSpPr>
              <a:spLocks noChangeShapeType="1"/>
            </p:cNvSpPr>
            <p:nvPr/>
          </p:nvSpPr>
          <p:spPr bwMode="auto">
            <a:xfrm>
              <a:off x="2639" y="11508"/>
              <a:ext cx="1608" cy="0"/>
            </a:xfrm>
            <a:prstGeom prst="line">
              <a:avLst/>
            </a:prstGeom>
            <a:noFill/>
            <a:ln w="9525">
              <a:solidFill>
                <a:srgbClr val="000000"/>
              </a:solidFill>
              <a:round/>
              <a:headEnd/>
              <a:tailEnd/>
            </a:ln>
          </p:spPr>
          <p:txBody>
            <a:bodyPr/>
            <a:lstStyle/>
            <a:p>
              <a:endParaRPr lang="en-US"/>
            </a:p>
          </p:txBody>
        </p:sp>
        <p:sp>
          <p:nvSpPr>
            <p:cNvPr id="8" name="Line 7">
              <a:extLst>
                <a:ext uri="{FF2B5EF4-FFF2-40B4-BE49-F238E27FC236}">
                  <a16:creationId xmlns:a16="http://schemas.microsoft.com/office/drawing/2014/main" id="{16039C84-269A-4F70-B9B9-3650B43C0615}"/>
                </a:ext>
              </a:extLst>
            </p:cNvPr>
            <p:cNvSpPr>
              <a:spLocks noChangeShapeType="1"/>
            </p:cNvSpPr>
            <p:nvPr/>
          </p:nvSpPr>
          <p:spPr bwMode="auto">
            <a:xfrm>
              <a:off x="4247" y="13692"/>
              <a:ext cx="1608" cy="0"/>
            </a:xfrm>
            <a:prstGeom prst="line">
              <a:avLst/>
            </a:prstGeom>
            <a:noFill/>
            <a:ln w="9525">
              <a:solidFill>
                <a:srgbClr val="000000"/>
              </a:solidFill>
              <a:round/>
              <a:headEnd/>
              <a:tailEnd/>
            </a:ln>
          </p:spPr>
          <p:txBody>
            <a:bodyPr/>
            <a:lstStyle/>
            <a:p>
              <a:endParaRPr lang="en-US"/>
            </a:p>
          </p:txBody>
        </p:sp>
        <p:sp>
          <p:nvSpPr>
            <p:cNvPr id="9" name="Line 8">
              <a:extLst>
                <a:ext uri="{FF2B5EF4-FFF2-40B4-BE49-F238E27FC236}">
                  <a16:creationId xmlns:a16="http://schemas.microsoft.com/office/drawing/2014/main" id="{4CE432D8-3983-4528-81CE-FC2CF0B37297}"/>
                </a:ext>
              </a:extLst>
            </p:cNvPr>
            <p:cNvSpPr>
              <a:spLocks noChangeShapeType="1"/>
            </p:cNvSpPr>
            <p:nvPr/>
          </p:nvSpPr>
          <p:spPr bwMode="auto">
            <a:xfrm>
              <a:off x="5252" y="10962"/>
              <a:ext cx="0" cy="1456"/>
            </a:xfrm>
            <a:prstGeom prst="line">
              <a:avLst/>
            </a:prstGeom>
            <a:noFill/>
            <a:ln w="9525">
              <a:solidFill>
                <a:srgbClr val="000000"/>
              </a:solidFill>
              <a:round/>
              <a:headEnd/>
              <a:tailEnd/>
            </a:ln>
          </p:spPr>
          <p:txBody>
            <a:bodyPr/>
            <a:lstStyle/>
            <a:p>
              <a:endParaRPr lang="en-US"/>
            </a:p>
          </p:txBody>
        </p:sp>
        <p:sp>
          <p:nvSpPr>
            <p:cNvPr id="10" name="Line 9">
              <a:extLst>
                <a:ext uri="{FF2B5EF4-FFF2-40B4-BE49-F238E27FC236}">
                  <a16:creationId xmlns:a16="http://schemas.microsoft.com/office/drawing/2014/main" id="{EC8C84BD-040C-403D-BCBC-373843BE1507}"/>
                </a:ext>
              </a:extLst>
            </p:cNvPr>
            <p:cNvSpPr>
              <a:spLocks noChangeShapeType="1"/>
            </p:cNvSpPr>
            <p:nvPr/>
          </p:nvSpPr>
          <p:spPr bwMode="auto">
            <a:xfrm>
              <a:off x="3041" y="12691"/>
              <a:ext cx="0" cy="1456"/>
            </a:xfrm>
            <a:prstGeom prst="line">
              <a:avLst/>
            </a:prstGeom>
            <a:noFill/>
            <a:ln w="9525">
              <a:solidFill>
                <a:srgbClr val="000000"/>
              </a:solidFill>
              <a:round/>
              <a:headEnd/>
              <a:tailEnd/>
            </a:ln>
          </p:spPr>
          <p:txBody>
            <a:bodyPr/>
            <a:lstStyle/>
            <a:p>
              <a:endParaRPr lang="en-US"/>
            </a:p>
          </p:txBody>
        </p:sp>
        <p:sp>
          <p:nvSpPr>
            <p:cNvPr id="11" name="Text Box 10">
              <a:extLst>
                <a:ext uri="{FF2B5EF4-FFF2-40B4-BE49-F238E27FC236}">
                  <a16:creationId xmlns:a16="http://schemas.microsoft.com/office/drawing/2014/main" id="{13A9C6B5-288E-4171-A7C6-DDE16F21F26F}"/>
                </a:ext>
              </a:extLst>
            </p:cNvPr>
            <p:cNvSpPr txBox="1">
              <a:spLocks noChangeArrowheads="1"/>
            </p:cNvSpPr>
            <p:nvPr/>
          </p:nvSpPr>
          <p:spPr bwMode="auto">
            <a:xfrm>
              <a:off x="3150" y="11846"/>
              <a:ext cx="1992" cy="1573"/>
            </a:xfrm>
            <a:prstGeom prst="rect">
              <a:avLst/>
            </a:prstGeom>
            <a:noFill/>
            <a:ln w="9525">
              <a:noFill/>
              <a:miter lim="800000"/>
              <a:headEnd/>
              <a:tailEnd/>
            </a:ln>
          </p:spPr>
          <p:txBody>
            <a:bodyPr/>
            <a:lstStyle/>
            <a:p>
              <a:pPr algn="ctr"/>
              <a:r>
                <a:rPr lang="vi-VN" noProof="1">
                  <a:solidFill>
                    <a:srgbClr val="0070C0"/>
                  </a:solidFill>
                  <a:latin typeface="UTM Alexander" panose="02040603050506020204" pitchFamily="18" charset="0"/>
                  <a:cs typeface="Times New Roman" pitchFamily="18" charset="0"/>
                </a:rPr>
                <a:t>TSX là quá </a:t>
              </a:r>
            </a:p>
            <a:p>
              <a:pPr algn="ctr"/>
              <a:r>
                <a:rPr lang="vi-VN" noProof="1">
                  <a:solidFill>
                    <a:srgbClr val="0070C0"/>
                  </a:solidFill>
                  <a:latin typeface="UTM Alexander" panose="02040603050506020204" pitchFamily="18" charset="0"/>
                  <a:cs typeface="Times New Roman" pitchFamily="18" charset="0"/>
                </a:rPr>
                <a:t>trình SX lặp lại thường xuyên </a:t>
              </a:r>
              <a:endParaRPr lang="en-US" noProof="1">
                <a:solidFill>
                  <a:srgbClr val="0070C0"/>
                </a:solidFill>
                <a:latin typeface="UTM Alexander" panose="02040603050506020204" pitchFamily="18" charset="0"/>
                <a:cs typeface="Times New Roman" pitchFamily="18" charset="0"/>
              </a:endParaRPr>
            </a:p>
            <a:p>
              <a:pPr algn="ctr"/>
              <a:r>
                <a:rPr lang="vi-VN" noProof="1">
                  <a:solidFill>
                    <a:srgbClr val="0070C0"/>
                  </a:solidFill>
                  <a:latin typeface="UTM Alexander" panose="02040603050506020204" pitchFamily="18" charset="0"/>
                  <a:cs typeface="Times New Roman" pitchFamily="18" charset="0"/>
                </a:rPr>
                <a:t>và phục hồi</a:t>
              </a:r>
            </a:p>
            <a:p>
              <a:pPr algn="ctr"/>
              <a:r>
                <a:rPr lang="vi-VN" noProof="1">
                  <a:solidFill>
                    <a:srgbClr val="0070C0"/>
                  </a:solidFill>
                  <a:latin typeface="UTM Alexander" panose="02040603050506020204" pitchFamily="18" charset="0"/>
                  <a:cs typeface="Times New Roman" pitchFamily="18" charset="0"/>
                </a:rPr>
                <a:t> không ngừng</a:t>
              </a:r>
              <a:endParaRPr lang="vi-VN" noProof="1">
                <a:solidFill>
                  <a:srgbClr val="0070C0"/>
                </a:solidFill>
                <a:latin typeface="Times New Roman" pitchFamily="18" charset="0"/>
                <a:cs typeface="Times New Roman" pitchFamily="18" charset="0"/>
              </a:endParaRPr>
            </a:p>
          </p:txBody>
        </p:sp>
        <p:sp>
          <p:nvSpPr>
            <p:cNvPr id="12" name="Text Box 11">
              <a:extLst>
                <a:ext uri="{FF2B5EF4-FFF2-40B4-BE49-F238E27FC236}">
                  <a16:creationId xmlns:a16="http://schemas.microsoft.com/office/drawing/2014/main" id="{9B739213-B278-4635-A7DA-AECE4D912654}"/>
                </a:ext>
              </a:extLst>
            </p:cNvPr>
            <p:cNvSpPr txBox="1">
              <a:spLocks noChangeArrowheads="1"/>
            </p:cNvSpPr>
            <p:nvPr/>
          </p:nvSpPr>
          <p:spPr bwMode="auto">
            <a:xfrm>
              <a:off x="6793" y="11144"/>
              <a:ext cx="1742" cy="819"/>
            </a:xfrm>
            <a:prstGeom prst="rect">
              <a:avLst/>
            </a:prstGeom>
            <a:solidFill>
              <a:srgbClr val="FFFFFF"/>
            </a:solidFill>
            <a:ln w="9525">
              <a:solidFill>
                <a:srgbClr val="000000"/>
              </a:solidFill>
              <a:miter lim="800000"/>
              <a:headEnd/>
              <a:tailEnd/>
            </a:ln>
          </p:spPr>
          <p:txBody>
            <a:bodyPr/>
            <a:lstStyle/>
            <a:p>
              <a:pPr algn="ctr"/>
              <a:endParaRPr lang="vi-VN" sz="2000" noProof="1">
                <a:solidFill>
                  <a:srgbClr val="0070C0"/>
                </a:solidFill>
                <a:latin typeface="Times New Roman" pitchFamily="18" charset="0"/>
                <a:cs typeface="Times New Roman" pitchFamily="18" charset="0"/>
              </a:endParaRPr>
            </a:p>
            <a:p>
              <a:pPr algn="ctr"/>
              <a:r>
                <a:rPr lang="vi-VN" sz="2000" noProof="1">
                  <a:solidFill>
                    <a:srgbClr val="0070C0"/>
                  </a:solidFill>
                  <a:latin typeface="UTM Alexander" panose="02040603050506020204" pitchFamily="18" charset="0"/>
                  <a:cs typeface="Times New Roman" pitchFamily="18" charset="0"/>
                </a:rPr>
                <a:t>Phạm vi</a:t>
              </a:r>
            </a:p>
          </p:txBody>
        </p:sp>
        <p:sp>
          <p:nvSpPr>
            <p:cNvPr id="13" name="Text Box 12">
              <a:extLst>
                <a:ext uri="{FF2B5EF4-FFF2-40B4-BE49-F238E27FC236}">
                  <a16:creationId xmlns:a16="http://schemas.microsoft.com/office/drawing/2014/main" id="{2DBEEB4B-8326-46C1-B538-B0682266D694}"/>
                </a:ext>
              </a:extLst>
            </p:cNvPr>
            <p:cNvSpPr txBox="1">
              <a:spLocks noChangeArrowheads="1"/>
            </p:cNvSpPr>
            <p:nvPr/>
          </p:nvSpPr>
          <p:spPr bwMode="auto">
            <a:xfrm>
              <a:off x="6825" y="13062"/>
              <a:ext cx="1742" cy="713"/>
            </a:xfrm>
            <a:prstGeom prst="rect">
              <a:avLst/>
            </a:prstGeom>
            <a:solidFill>
              <a:srgbClr val="FFFFFF"/>
            </a:solidFill>
            <a:ln w="9525">
              <a:solidFill>
                <a:srgbClr val="000000"/>
              </a:solidFill>
              <a:miter lim="800000"/>
              <a:headEnd/>
              <a:tailEnd/>
            </a:ln>
          </p:spPr>
          <p:txBody>
            <a:bodyPr/>
            <a:lstStyle/>
            <a:p>
              <a:pPr algn="ctr"/>
              <a:r>
                <a:rPr lang="vi-VN" sz="2000" noProof="1">
                  <a:solidFill>
                    <a:srgbClr val="0070C0"/>
                  </a:solidFill>
                  <a:latin typeface="UTM Alexander" panose="02040603050506020204" pitchFamily="18" charset="0"/>
                  <a:cs typeface="Times New Roman" pitchFamily="18" charset="0"/>
                </a:rPr>
                <a:t>Quy mô</a:t>
              </a:r>
            </a:p>
          </p:txBody>
        </p:sp>
        <p:sp>
          <p:nvSpPr>
            <p:cNvPr id="14" name="AutoShape 13">
              <a:extLst>
                <a:ext uri="{FF2B5EF4-FFF2-40B4-BE49-F238E27FC236}">
                  <a16:creationId xmlns:a16="http://schemas.microsoft.com/office/drawing/2014/main" id="{8FC55A23-4BD4-434D-B622-FE6EDD86D5D9}"/>
                </a:ext>
              </a:extLst>
            </p:cNvPr>
            <p:cNvSpPr>
              <a:spLocks noChangeArrowheads="1"/>
            </p:cNvSpPr>
            <p:nvPr/>
          </p:nvSpPr>
          <p:spPr bwMode="auto">
            <a:xfrm>
              <a:off x="6793" y="11963"/>
              <a:ext cx="1675" cy="1092"/>
            </a:xfrm>
            <a:prstGeom prst="diamond">
              <a:avLst/>
            </a:prstGeom>
            <a:solidFill>
              <a:srgbClr val="FFFFFF"/>
            </a:solidFill>
            <a:ln w="9525">
              <a:solidFill>
                <a:srgbClr val="000000"/>
              </a:solidFill>
              <a:miter lim="800000"/>
              <a:headEnd/>
              <a:tailEnd/>
            </a:ln>
          </p:spPr>
          <p:txBody>
            <a:bodyPr/>
            <a:lstStyle/>
            <a:p>
              <a:endParaRPr lang="vi-VN" noProof="1"/>
            </a:p>
          </p:txBody>
        </p:sp>
        <p:sp>
          <p:nvSpPr>
            <p:cNvPr id="15" name="Line 14">
              <a:extLst>
                <a:ext uri="{FF2B5EF4-FFF2-40B4-BE49-F238E27FC236}">
                  <a16:creationId xmlns:a16="http://schemas.microsoft.com/office/drawing/2014/main" id="{5D0A1CA2-6113-437B-BC5E-167E4D7A265E}"/>
                </a:ext>
              </a:extLst>
            </p:cNvPr>
            <p:cNvSpPr>
              <a:spLocks noChangeShapeType="1"/>
            </p:cNvSpPr>
            <p:nvPr/>
          </p:nvSpPr>
          <p:spPr bwMode="auto">
            <a:xfrm>
              <a:off x="6190" y="12509"/>
              <a:ext cx="603" cy="0"/>
            </a:xfrm>
            <a:prstGeom prst="line">
              <a:avLst/>
            </a:prstGeom>
            <a:noFill/>
            <a:ln w="9525">
              <a:solidFill>
                <a:srgbClr val="000000"/>
              </a:solidFill>
              <a:round/>
              <a:headEnd/>
              <a:tailEnd/>
            </a:ln>
          </p:spPr>
          <p:txBody>
            <a:bodyPr/>
            <a:lstStyle/>
            <a:p>
              <a:endParaRPr lang="en-US"/>
            </a:p>
          </p:txBody>
        </p:sp>
        <p:sp>
          <p:nvSpPr>
            <p:cNvPr id="16" name="Line 15">
              <a:extLst>
                <a:ext uri="{FF2B5EF4-FFF2-40B4-BE49-F238E27FC236}">
                  <a16:creationId xmlns:a16="http://schemas.microsoft.com/office/drawing/2014/main" id="{61F4F245-3EF4-43DE-9ED0-625802FF1699}"/>
                </a:ext>
              </a:extLst>
            </p:cNvPr>
            <p:cNvSpPr>
              <a:spLocks noChangeShapeType="1"/>
            </p:cNvSpPr>
            <p:nvPr/>
          </p:nvSpPr>
          <p:spPr bwMode="auto">
            <a:xfrm>
              <a:off x="8468" y="12509"/>
              <a:ext cx="603" cy="0"/>
            </a:xfrm>
            <a:prstGeom prst="line">
              <a:avLst/>
            </a:prstGeom>
            <a:noFill/>
            <a:ln w="9525">
              <a:solidFill>
                <a:srgbClr val="000000"/>
              </a:solidFill>
              <a:round/>
              <a:headEnd/>
              <a:tailEnd/>
            </a:ln>
          </p:spPr>
          <p:txBody>
            <a:bodyPr/>
            <a:lstStyle/>
            <a:p>
              <a:endParaRPr lang="en-US"/>
            </a:p>
          </p:txBody>
        </p:sp>
        <p:sp>
          <p:nvSpPr>
            <p:cNvPr id="17" name="Text Box 16">
              <a:extLst>
                <a:ext uri="{FF2B5EF4-FFF2-40B4-BE49-F238E27FC236}">
                  <a16:creationId xmlns:a16="http://schemas.microsoft.com/office/drawing/2014/main" id="{DCDBB5CF-8096-436B-B7E3-FA51E8D36884}"/>
                </a:ext>
              </a:extLst>
            </p:cNvPr>
            <p:cNvSpPr txBox="1">
              <a:spLocks noChangeArrowheads="1"/>
            </p:cNvSpPr>
            <p:nvPr/>
          </p:nvSpPr>
          <p:spPr bwMode="auto">
            <a:xfrm>
              <a:off x="7093" y="12263"/>
              <a:ext cx="1206" cy="728"/>
            </a:xfrm>
            <a:prstGeom prst="rect">
              <a:avLst/>
            </a:prstGeom>
            <a:noFill/>
            <a:ln w="9525">
              <a:noFill/>
              <a:miter lim="800000"/>
              <a:headEnd/>
              <a:tailEnd/>
            </a:ln>
          </p:spPr>
          <p:txBody>
            <a:bodyPr/>
            <a:lstStyle/>
            <a:p>
              <a:pPr algn="ctr"/>
              <a:r>
                <a:rPr lang="en-US" sz="2000" dirty="0" err="1">
                  <a:solidFill>
                    <a:srgbClr val="0070C0"/>
                  </a:solidFill>
                  <a:latin typeface="UTM Alexander" panose="02040603050506020204" pitchFamily="18" charset="0"/>
                  <a:cs typeface="Times New Roman" pitchFamily="18" charset="0"/>
                </a:rPr>
                <a:t>Căn</a:t>
              </a:r>
              <a:r>
                <a:rPr lang="en-US" sz="2000" dirty="0">
                  <a:solidFill>
                    <a:srgbClr val="0070C0"/>
                  </a:solidFill>
                  <a:latin typeface="UTM Alexander" panose="02040603050506020204" pitchFamily="18" charset="0"/>
                  <a:cs typeface="Times New Roman" pitchFamily="18" charset="0"/>
                </a:rPr>
                <a:t> </a:t>
              </a:r>
              <a:r>
                <a:rPr lang="en-US" sz="2000" dirty="0" err="1">
                  <a:solidFill>
                    <a:srgbClr val="0070C0"/>
                  </a:solidFill>
                  <a:latin typeface="UTM Alexander" panose="02040603050506020204" pitchFamily="18" charset="0"/>
                  <a:cs typeface="Times New Roman" pitchFamily="18" charset="0"/>
                </a:rPr>
                <a:t>cứ</a:t>
              </a:r>
              <a:endParaRPr lang="en-US" sz="2000" dirty="0">
                <a:solidFill>
                  <a:srgbClr val="0070C0"/>
                </a:solidFill>
                <a:latin typeface="UTM Alexander" panose="02040603050506020204" pitchFamily="18" charset="0"/>
                <a:cs typeface="Times New Roman" pitchFamily="18" charset="0"/>
              </a:endParaRPr>
            </a:p>
          </p:txBody>
        </p:sp>
        <p:sp>
          <p:nvSpPr>
            <p:cNvPr id="18" name="Text Box 17">
              <a:extLst>
                <a:ext uri="{FF2B5EF4-FFF2-40B4-BE49-F238E27FC236}">
                  <a16:creationId xmlns:a16="http://schemas.microsoft.com/office/drawing/2014/main" id="{053AEC83-B40C-4ABA-80F6-B99084BDCC97}"/>
                </a:ext>
              </a:extLst>
            </p:cNvPr>
            <p:cNvSpPr txBox="1">
              <a:spLocks noChangeArrowheads="1"/>
            </p:cNvSpPr>
            <p:nvPr/>
          </p:nvSpPr>
          <p:spPr bwMode="auto">
            <a:xfrm>
              <a:off x="9205" y="10598"/>
              <a:ext cx="2546" cy="728"/>
            </a:xfrm>
            <a:prstGeom prst="rect">
              <a:avLst/>
            </a:prstGeom>
            <a:solidFill>
              <a:srgbClr val="FFFFFF"/>
            </a:solidFill>
            <a:ln w="9525">
              <a:solidFill>
                <a:srgbClr val="000000"/>
              </a:solidFill>
              <a:miter lim="800000"/>
              <a:headEnd/>
              <a:tailEnd/>
            </a:ln>
          </p:spPr>
          <p:txBody>
            <a:bodyPr/>
            <a:lstStyle/>
            <a:p>
              <a:pPr algn="ctr"/>
              <a:r>
                <a:rPr lang="vi-VN" sz="2000" noProof="1">
                  <a:solidFill>
                    <a:srgbClr val="0070C0"/>
                  </a:solidFill>
                  <a:latin typeface="UTM Alexander" panose="02040603050506020204" pitchFamily="18" charset="0"/>
                  <a:cs typeface="Times New Roman" pitchFamily="18" charset="0"/>
                </a:rPr>
                <a:t>Tái sản xuất </a:t>
              </a:r>
            </a:p>
            <a:p>
              <a:pPr algn="ctr"/>
              <a:r>
                <a:rPr lang="vi-VN" sz="2000" noProof="1">
                  <a:solidFill>
                    <a:srgbClr val="0070C0"/>
                  </a:solidFill>
                  <a:latin typeface="UTM Alexander" panose="02040603050506020204" pitchFamily="18" charset="0"/>
                  <a:cs typeface="Times New Roman" pitchFamily="18" charset="0"/>
                </a:rPr>
                <a:t>cá biệt</a:t>
              </a:r>
            </a:p>
          </p:txBody>
        </p:sp>
        <p:sp>
          <p:nvSpPr>
            <p:cNvPr id="19" name="Text Box 18">
              <a:extLst>
                <a:ext uri="{FF2B5EF4-FFF2-40B4-BE49-F238E27FC236}">
                  <a16:creationId xmlns:a16="http://schemas.microsoft.com/office/drawing/2014/main" id="{5896C12A-4B24-4613-AF19-B70A19DE4D16}"/>
                </a:ext>
              </a:extLst>
            </p:cNvPr>
            <p:cNvSpPr txBox="1">
              <a:spLocks noChangeArrowheads="1"/>
            </p:cNvSpPr>
            <p:nvPr/>
          </p:nvSpPr>
          <p:spPr bwMode="auto">
            <a:xfrm>
              <a:off x="9205" y="11553"/>
              <a:ext cx="2546" cy="728"/>
            </a:xfrm>
            <a:prstGeom prst="rect">
              <a:avLst/>
            </a:prstGeom>
            <a:solidFill>
              <a:srgbClr val="FFFFFF"/>
            </a:solidFill>
            <a:ln w="9525">
              <a:solidFill>
                <a:srgbClr val="000000"/>
              </a:solidFill>
              <a:miter lim="800000"/>
              <a:headEnd/>
              <a:tailEnd/>
            </a:ln>
          </p:spPr>
          <p:txBody>
            <a:bodyPr/>
            <a:lstStyle/>
            <a:p>
              <a:pPr algn="ctr"/>
              <a:r>
                <a:rPr lang="en-US" sz="2000" dirty="0" err="1">
                  <a:solidFill>
                    <a:srgbClr val="0070C0"/>
                  </a:solidFill>
                  <a:latin typeface="UTM Alexander" panose="02040603050506020204" pitchFamily="18" charset="0"/>
                  <a:cs typeface="Times New Roman" pitchFamily="18" charset="0"/>
                </a:rPr>
                <a:t>Tái</a:t>
              </a:r>
              <a:r>
                <a:rPr lang="en-US" sz="2000" dirty="0">
                  <a:solidFill>
                    <a:srgbClr val="0070C0"/>
                  </a:solidFill>
                  <a:latin typeface="UTM Alexander" panose="02040603050506020204" pitchFamily="18" charset="0"/>
                  <a:cs typeface="Times New Roman" pitchFamily="18" charset="0"/>
                </a:rPr>
                <a:t> </a:t>
              </a:r>
              <a:r>
                <a:rPr lang="en-US" sz="2000" dirty="0" err="1">
                  <a:solidFill>
                    <a:srgbClr val="0070C0"/>
                  </a:solidFill>
                  <a:latin typeface="UTM Alexander" panose="02040603050506020204" pitchFamily="18" charset="0"/>
                  <a:cs typeface="Times New Roman" pitchFamily="18" charset="0"/>
                </a:rPr>
                <a:t>sản</a:t>
              </a:r>
              <a:r>
                <a:rPr lang="en-US" sz="2000" dirty="0">
                  <a:solidFill>
                    <a:srgbClr val="0070C0"/>
                  </a:solidFill>
                  <a:latin typeface="UTM Alexander" panose="02040603050506020204" pitchFamily="18" charset="0"/>
                  <a:cs typeface="Times New Roman" pitchFamily="18" charset="0"/>
                </a:rPr>
                <a:t> </a:t>
              </a:r>
              <a:r>
                <a:rPr lang="en-US" sz="2000" dirty="0" err="1">
                  <a:solidFill>
                    <a:srgbClr val="0070C0"/>
                  </a:solidFill>
                  <a:latin typeface="UTM Alexander" panose="02040603050506020204" pitchFamily="18" charset="0"/>
                  <a:cs typeface="Times New Roman" pitchFamily="18" charset="0"/>
                </a:rPr>
                <a:t>xuất</a:t>
              </a:r>
              <a:r>
                <a:rPr lang="en-US" sz="2000" dirty="0">
                  <a:solidFill>
                    <a:srgbClr val="0070C0"/>
                  </a:solidFill>
                  <a:latin typeface="UTM Alexander" panose="02040603050506020204" pitchFamily="18" charset="0"/>
                  <a:cs typeface="Times New Roman" pitchFamily="18" charset="0"/>
                </a:rPr>
                <a:t> </a:t>
              </a:r>
            </a:p>
            <a:p>
              <a:pPr algn="ctr"/>
              <a:r>
                <a:rPr lang="en-US" sz="2000" dirty="0" err="1">
                  <a:solidFill>
                    <a:srgbClr val="0070C0"/>
                  </a:solidFill>
                  <a:latin typeface="UTM Alexander" panose="02040603050506020204" pitchFamily="18" charset="0"/>
                  <a:cs typeface="Times New Roman" pitchFamily="18" charset="0"/>
                </a:rPr>
                <a:t>xã</a:t>
              </a:r>
              <a:r>
                <a:rPr lang="en-US" sz="2000" dirty="0">
                  <a:solidFill>
                    <a:srgbClr val="0070C0"/>
                  </a:solidFill>
                  <a:latin typeface="UTM Alexander" panose="02040603050506020204" pitchFamily="18" charset="0"/>
                  <a:cs typeface="Times New Roman" pitchFamily="18" charset="0"/>
                </a:rPr>
                <a:t> </a:t>
              </a:r>
              <a:r>
                <a:rPr lang="en-US" sz="2000" dirty="0" err="1">
                  <a:solidFill>
                    <a:srgbClr val="0070C0"/>
                  </a:solidFill>
                  <a:latin typeface="UTM Alexander" panose="02040603050506020204" pitchFamily="18" charset="0"/>
                  <a:cs typeface="Times New Roman" pitchFamily="18" charset="0"/>
                </a:rPr>
                <a:t>hội</a:t>
              </a:r>
              <a:r>
                <a:rPr lang="en-US" sz="2000" dirty="0">
                  <a:solidFill>
                    <a:srgbClr val="0070C0"/>
                  </a:solidFill>
                  <a:latin typeface="UTM Alexander" panose="02040603050506020204" pitchFamily="18" charset="0"/>
                  <a:cs typeface="Times New Roman" pitchFamily="18" charset="0"/>
                </a:rPr>
                <a:t> </a:t>
              </a:r>
            </a:p>
          </p:txBody>
        </p:sp>
        <p:sp>
          <p:nvSpPr>
            <p:cNvPr id="20" name="Text Box 19">
              <a:extLst>
                <a:ext uri="{FF2B5EF4-FFF2-40B4-BE49-F238E27FC236}">
                  <a16:creationId xmlns:a16="http://schemas.microsoft.com/office/drawing/2014/main" id="{0243651A-04F0-40FE-862E-C9CA0EAB71CB}"/>
                </a:ext>
              </a:extLst>
            </p:cNvPr>
            <p:cNvSpPr txBox="1">
              <a:spLocks noChangeArrowheads="1"/>
            </p:cNvSpPr>
            <p:nvPr/>
          </p:nvSpPr>
          <p:spPr bwMode="auto">
            <a:xfrm>
              <a:off x="9205" y="12561"/>
              <a:ext cx="2546" cy="956"/>
            </a:xfrm>
            <a:prstGeom prst="rect">
              <a:avLst/>
            </a:prstGeom>
            <a:solidFill>
              <a:srgbClr val="FFFFFF"/>
            </a:solidFill>
            <a:ln w="9525">
              <a:solidFill>
                <a:srgbClr val="000000"/>
              </a:solidFill>
              <a:miter lim="800000"/>
              <a:headEnd/>
              <a:tailEnd/>
            </a:ln>
          </p:spPr>
          <p:txBody>
            <a:bodyPr/>
            <a:lstStyle/>
            <a:p>
              <a:pPr algn="ctr"/>
              <a:r>
                <a:rPr lang="vi-VN" sz="2000" noProof="1">
                  <a:solidFill>
                    <a:srgbClr val="0070C0"/>
                  </a:solidFill>
                  <a:latin typeface="UTM Alexander" panose="02040603050506020204" pitchFamily="18" charset="0"/>
                  <a:cs typeface="Times New Roman" pitchFamily="18" charset="0"/>
                </a:rPr>
                <a:t>Tái sản xuất giản đơn (quy mô như cũ)</a:t>
              </a:r>
            </a:p>
          </p:txBody>
        </p:sp>
        <p:sp>
          <p:nvSpPr>
            <p:cNvPr id="21" name="Text Box 20">
              <a:extLst>
                <a:ext uri="{FF2B5EF4-FFF2-40B4-BE49-F238E27FC236}">
                  <a16:creationId xmlns:a16="http://schemas.microsoft.com/office/drawing/2014/main" id="{C4B9478F-6D83-47EA-AD3D-9A67B1F8EDFC}"/>
                </a:ext>
              </a:extLst>
            </p:cNvPr>
            <p:cNvSpPr txBox="1">
              <a:spLocks noChangeArrowheads="1"/>
            </p:cNvSpPr>
            <p:nvPr/>
          </p:nvSpPr>
          <p:spPr bwMode="auto">
            <a:xfrm>
              <a:off x="9205" y="13699"/>
              <a:ext cx="2546" cy="1040"/>
            </a:xfrm>
            <a:prstGeom prst="rect">
              <a:avLst/>
            </a:prstGeom>
            <a:solidFill>
              <a:srgbClr val="FFFFFF"/>
            </a:solidFill>
            <a:ln w="9525">
              <a:solidFill>
                <a:srgbClr val="000000"/>
              </a:solidFill>
              <a:miter lim="800000"/>
              <a:headEnd/>
              <a:tailEnd/>
            </a:ln>
          </p:spPr>
          <p:txBody>
            <a:bodyPr/>
            <a:lstStyle/>
            <a:p>
              <a:pPr algn="ctr"/>
              <a:r>
                <a:rPr lang="vi-VN" sz="2000" noProof="1">
                  <a:solidFill>
                    <a:srgbClr val="0070C0"/>
                  </a:solidFill>
                  <a:latin typeface="UTM Alexander" panose="02040603050506020204" pitchFamily="18" charset="0"/>
                  <a:cs typeface="Times New Roman" pitchFamily="18" charset="0"/>
                </a:rPr>
                <a:t>Tái sản xuất mở </a:t>
              </a:r>
            </a:p>
            <a:p>
              <a:pPr algn="ctr"/>
              <a:r>
                <a:rPr lang="vi-VN" sz="2000" noProof="1">
                  <a:solidFill>
                    <a:srgbClr val="0070C0"/>
                  </a:solidFill>
                  <a:latin typeface="UTM Alexander" panose="02040603050506020204" pitchFamily="18" charset="0"/>
                  <a:cs typeface="Times New Roman" pitchFamily="18" charset="0"/>
                </a:rPr>
                <a:t>rộng (quy mô</a:t>
              </a:r>
            </a:p>
            <a:p>
              <a:pPr algn="ctr"/>
              <a:r>
                <a:rPr lang="vi-VN" sz="2000" noProof="1">
                  <a:solidFill>
                    <a:srgbClr val="0070C0"/>
                  </a:solidFill>
                  <a:latin typeface="UTM Alexander" panose="02040603050506020204" pitchFamily="18" charset="0"/>
                  <a:cs typeface="Times New Roman" pitchFamily="18" charset="0"/>
                </a:rPr>
                <a:t> mở rộng)</a:t>
              </a:r>
            </a:p>
          </p:txBody>
        </p:sp>
        <p:sp>
          <p:nvSpPr>
            <p:cNvPr id="22" name="Line 21">
              <a:extLst>
                <a:ext uri="{FF2B5EF4-FFF2-40B4-BE49-F238E27FC236}">
                  <a16:creationId xmlns:a16="http://schemas.microsoft.com/office/drawing/2014/main" id="{3892949D-FDE4-4571-9AAF-76C07D3876FE}"/>
                </a:ext>
              </a:extLst>
            </p:cNvPr>
            <p:cNvSpPr>
              <a:spLocks noChangeShapeType="1"/>
            </p:cNvSpPr>
            <p:nvPr/>
          </p:nvSpPr>
          <p:spPr bwMode="auto">
            <a:xfrm flipV="1">
              <a:off x="8535" y="10962"/>
              <a:ext cx="670" cy="546"/>
            </a:xfrm>
            <a:prstGeom prst="line">
              <a:avLst/>
            </a:prstGeom>
            <a:noFill/>
            <a:ln w="9525">
              <a:solidFill>
                <a:srgbClr val="000000"/>
              </a:solidFill>
              <a:round/>
              <a:headEnd/>
              <a:tailEnd/>
            </a:ln>
          </p:spPr>
          <p:txBody>
            <a:bodyPr/>
            <a:lstStyle/>
            <a:p>
              <a:endParaRPr lang="en-US"/>
            </a:p>
          </p:txBody>
        </p:sp>
        <p:sp>
          <p:nvSpPr>
            <p:cNvPr id="23" name="Line 22">
              <a:extLst>
                <a:ext uri="{FF2B5EF4-FFF2-40B4-BE49-F238E27FC236}">
                  <a16:creationId xmlns:a16="http://schemas.microsoft.com/office/drawing/2014/main" id="{D9C5FAC7-CE10-407B-A099-F81078281476}"/>
                </a:ext>
              </a:extLst>
            </p:cNvPr>
            <p:cNvSpPr>
              <a:spLocks noChangeShapeType="1"/>
            </p:cNvSpPr>
            <p:nvPr/>
          </p:nvSpPr>
          <p:spPr bwMode="auto">
            <a:xfrm flipV="1">
              <a:off x="8535" y="13146"/>
              <a:ext cx="670" cy="273"/>
            </a:xfrm>
            <a:prstGeom prst="line">
              <a:avLst/>
            </a:prstGeom>
            <a:noFill/>
            <a:ln w="9525">
              <a:solidFill>
                <a:srgbClr val="000000"/>
              </a:solidFill>
              <a:round/>
              <a:headEnd/>
              <a:tailEnd/>
            </a:ln>
          </p:spPr>
          <p:txBody>
            <a:bodyPr/>
            <a:lstStyle/>
            <a:p>
              <a:endParaRPr lang="en-US"/>
            </a:p>
          </p:txBody>
        </p:sp>
        <p:sp>
          <p:nvSpPr>
            <p:cNvPr id="24" name="Line 23">
              <a:extLst>
                <a:ext uri="{FF2B5EF4-FFF2-40B4-BE49-F238E27FC236}">
                  <a16:creationId xmlns:a16="http://schemas.microsoft.com/office/drawing/2014/main" id="{D21F94BE-D1D5-46CC-A14F-0176FF088A39}"/>
                </a:ext>
              </a:extLst>
            </p:cNvPr>
            <p:cNvSpPr>
              <a:spLocks noChangeShapeType="1"/>
            </p:cNvSpPr>
            <p:nvPr/>
          </p:nvSpPr>
          <p:spPr bwMode="auto">
            <a:xfrm>
              <a:off x="8535" y="13419"/>
              <a:ext cx="670" cy="819"/>
            </a:xfrm>
            <a:prstGeom prst="line">
              <a:avLst/>
            </a:prstGeom>
            <a:noFill/>
            <a:ln w="9525">
              <a:solidFill>
                <a:srgbClr val="000000"/>
              </a:solidFill>
              <a:round/>
              <a:headEnd/>
              <a:tailEnd/>
            </a:ln>
          </p:spPr>
          <p:txBody>
            <a:bodyPr/>
            <a:lstStyle/>
            <a:p>
              <a:endParaRPr lang="en-US"/>
            </a:p>
          </p:txBody>
        </p:sp>
        <p:sp>
          <p:nvSpPr>
            <p:cNvPr id="25" name="Line 24">
              <a:extLst>
                <a:ext uri="{FF2B5EF4-FFF2-40B4-BE49-F238E27FC236}">
                  <a16:creationId xmlns:a16="http://schemas.microsoft.com/office/drawing/2014/main" id="{621F03AB-12D4-480F-9168-B7CDE707417A}"/>
                </a:ext>
              </a:extLst>
            </p:cNvPr>
            <p:cNvSpPr>
              <a:spLocks noChangeShapeType="1"/>
            </p:cNvSpPr>
            <p:nvPr/>
          </p:nvSpPr>
          <p:spPr bwMode="auto">
            <a:xfrm>
              <a:off x="8535" y="11508"/>
              <a:ext cx="670" cy="546"/>
            </a:xfrm>
            <a:prstGeom prst="line">
              <a:avLst/>
            </a:prstGeom>
            <a:noFill/>
            <a:ln w="9525">
              <a:solidFill>
                <a:srgbClr val="000000"/>
              </a:solidFill>
              <a:round/>
              <a:headEnd/>
              <a:tailEnd/>
            </a:ln>
          </p:spPr>
          <p:txBody>
            <a:bodyPr/>
            <a:lstStyle/>
            <a:p>
              <a:endParaRPr lang="vi-VN" noProof="1"/>
            </a:p>
          </p:txBody>
        </p:sp>
        <p:sp>
          <p:nvSpPr>
            <p:cNvPr id="26" name="Line 25">
              <a:extLst>
                <a:ext uri="{FF2B5EF4-FFF2-40B4-BE49-F238E27FC236}">
                  <a16:creationId xmlns:a16="http://schemas.microsoft.com/office/drawing/2014/main" id="{E94E2900-176E-4A67-BA6E-7C3985938072}"/>
                </a:ext>
              </a:extLst>
            </p:cNvPr>
            <p:cNvSpPr>
              <a:spLocks noChangeShapeType="1"/>
            </p:cNvSpPr>
            <p:nvPr/>
          </p:nvSpPr>
          <p:spPr bwMode="auto">
            <a:xfrm>
              <a:off x="4314" y="13692"/>
              <a:ext cx="67" cy="0"/>
            </a:xfrm>
            <a:prstGeom prst="line">
              <a:avLst/>
            </a:prstGeom>
            <a:noFill/>
            <a:ln w="9525">
              <a:solidFill>
                <a:srgbClr val="000000"/>
              </a:solidFill>
              <a:round/>
              <a:headEnd/>
              <a:tailEnd type="triangle" w="med" len="med"/>
            </a:ln>
          </p:spPr>
          <p:txBody>
            <a:bodyPr/>
            <a:lstStyle/>
            <a:p>
              <a:endParaRPr lang="en-US"/>
            </a:p>
          </p:txBody>
        </p:sp>
        <p:sp>
          <p:nvSpPr>
            <p:cNvPr id="27" name="Line 26">
              <a:extLst>
                <a:ext uri="{FF2B5EF4-FFF2-40B4-BE49-F238E27FC236}">
                  <a16:creationId xmlns:a16="http://schemas.microsoft.com/office/drawing/2014/main" id="{AB63A159-BC86-4945-9E01-44C27086340C}"/>
                </a:ext>
              </a:extLst>
            </p:cNvPr>
            <p:cNvSpPr>
              <a:spLocks noChangeShapeType="1"/>
            </p:cNvSpPr>
            <p:nvPr/>
          </p:nvSpPr>
          <p:spPr bwMode="auto">
            <a:xfrm flipV="1">
              <a:off x="3979" y="11508"/>
              <a:ext cx="67" cy="0"/>
            </a:xfrm>
            <a:prstGeom prst="line">
              <a:avLst/>
            </a:prstGeom>
            <a:noFill/>
            <a:ln w="9525">
              <a:solidFill>
                <a:srgbClr val="000000"/>
              </a:solidFill>
              <a:round/>
              <a:headEnd type="triangle" w="med" len="med"/>
              <a:tailEnd/>
            </a:ln>
          </p:spPr>
          <p:txBody>
            <a:bodyPr/>
            <a:lstStyle/>
            <a:p>
              <a:endParaRPr lang="en-US"/>
            </a:p>
          </p:txBody>
        </p:sp>
        <p:sp>
          <p:nvSpPr>
            <p:cNvPr id="28" name="Line 27">
              <a:extLst>
                <a:ext uri="{FF2B5EF4-FFF2-40B4-BE49-F238E27FC236}">
                  <a16:creationId xmlns:a16="http://schemas.microsoft.com/office/drawing/2014/main" id="{2B36DB78-8787-43AE-AE3B-C4EBDEECBDBD}"/>
                </a:ext>
              </a:extLst>
            </p:cNvPr>
            <p:cNvSpPr>
              <a:spLocks noChangeShapeType="1"/>
            </p:cNvSpPr>
            <p:nvPr/>
          </p:nvSpPr>
          <p:spPr bwMode="auto">
            <a:xfrm rot="-5400000">
              <a:off x="6156" y="12509"/>
              <a:ext cx="67" cy="0"/>
            </a:xfrm>
            <a:prstGeom prst="line">
              <a:avLst/>
            </a:prstGeom>
            <a:noFill/>
            <a:ln w="9525">
              <a:solidFill>
                <a:srgbClr val="000000"/>
              </a:solidFill>
              <a:round/>
              <a:headEnd/>
              <a:tailEnd type="triangle" w="med" len="med"/>
            </a:ln>
          </p:spPr>
          <p:txBody>
            <a:bodyPr/>
            <a:lstStyle/>
            <a:p>
              <a:endParaRPr lang="en-US"/>
            </a:p>
          </p:txBody>
        </p:sp>
        <p:sp>
          <p:nvSpPr>
            <p:cNvPr id="29" name="Line 28">
              <a:extLst>
                <a:ext uri="{FF2B5EF4-FFF2-40B4-BE49-F238E27FC236}">
                  <a16:creationId xmlns:a16="http://schemas.microsoft.com/office/drawing/2014/main" id="{52DB5C5B-D5C2-4667-83C1-2DEE5E358F0D}"/>
                </a:ext>
              </a:extLst>
            </p:cNvPr>
            <p:cNvSpPr>
              <a:spLocks noChangeShapeType="1"/>
            </p:cNvSpPr>
            <p:nvPr/>
          </p:nvSpPr>
          <p:spPr bwMode="auto">
            <a:xfrm rot="5400000">
              <a:off x="2203" y="12567"/>
              <a:ext cx="67" cy="0"/>
            </a:xfrm>
            <a:prstGeom prst="line">
              <a:avLst/>
            </a:prstGeom>
            <a:noFill/>
            <a:ln w="9525">
              <a:solidFill>
                <a:srgbClr val="000000"/>
              </a:solidFill>
              <a:round/>
              <a:headEnd/>
              <a:tailEnd type="triangle" w="med" len="med"/>
            </a:ln>
          </p:spPr>
          <p:txBody>
            <a:bodyPr/>
            <a:lstStyle/>
            <a:p>
              <a:endParaRPr lang="en-US"/>
            </a:p>
          </p:txBody>
        </p:sp>
      </p:grpSp>
    </p:spTree>
    <p:extLst>
      <p:ext uri="{BB962C8B-B14F-4D97-AF65-F5344CB8AC3E}">
        <p14:creationId xmlns:p14="http://schemas.microsoft.com/office/powerpoint/2010/main" val="2929909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49892E7-737B-4893-B52D-FDCADAAAA8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21" y="2131289"/>
            <a:ext cx="3100470" cy="2794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8">
            <a:extLst>
              <a:ext uri="{FF2B5EF4-FFF2-40B4-BE49-F238E27FC236}">
                <a16:creationId xmlns:a16="http://schemas.microsoft.com/office/drawing/2014/main" id="{FFFB8D29-1672-4608-B184-275CE124DCFA}"/>
              </a:ext>
            </a:extLst>
          </p:cNvPr>
          <p:cNvSpPr>
            <a:spLocks noChangeArrowheads="1"/>
          </p:cNvSpPr>
          <p:nvPr/>
        </p:nvSpPr>
        <p:spPr bwMode="auto">
          <a:xfrm>
            <a:off x="3505200" y="228600"/>
            <a:ext cx="5410200" cy="2351680"/>
          </a:xfrm>
          <a:prstGeom prst="cloudCallout">
            <a:avLst>
              <a:gd name="adj1" fmla="val -45238"/>
              <a:gd name="adj2" fmla="val 62188"/>
            </a:avLst>
          </a:prstGeom>
          <a:gradFill rotWithShape="1">
            <a:gsLst>
              <a:gs pos="0">
                <a:srgbClr val="FFFFFF"/>
              </a:gs>
              <a:gs pos="100000">
                <a:srgbClr val="FFFFCC"/>
              </a:gs>
            </a:gsLst>
            <a:path path="rect">
              <a:fillToRect l="50000" t="50000" r="50000" b="50000"/>
            </a:path>
          </a:gradFill>
          <a:ln w="12700">
            <a:solidFill>
              <a:srgbClr val="0000FF"/>
            </a:solidFill>
            <a:round/>
            <a:headEnd/>
            <a:tailEnd/>
          </a:ln>
          <a:effectLst>
            <a:outerShdw dist="107763" dir="2700000" algn="ctr" rotWithShape="0">
              <a:schemeClr val="bg2">
                <a:alpha val="50000"/>
              </a:scheme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sz="2800" i="1" dirty="0" err="1">
                <a:solidFill>
                  <a:srgbClr val="FF0000"/>
                </a:solidFill>
                <a:latin typeface="UTM Alexander" panose="02040603050506020204" pitchFamily="18" charset="0"/>
              </a:rPr>
              <a:t>Để</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mở</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rộng</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quy</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mô</a:t>
            </a:r>
            <a:r>
              <a:rPr lang="en-US" sz="2800" i="1" dirty="0">
                <a:solidFill>
                  <a:srgbClr val="FF0000"/>
                </a:solidFill>
                <a:latin typeface="UTM Alexander" panose="02040603050506020204" pitchFamily="18" charset="0"/>
              </a:rPr>
              <a:t> </a:t>
            </a:r>
          </a:p>
          <a:p>
            <a:pPr algn="ctr" eaLnBrk="1" hangingPunct="1">
              <a:spcBef>
                <a:spcPct val="0"/>
              </a:spcBef>
              <a:buFontTx/>
              <a:buNone/>
            </a:pPr>
            <a:r>
              <a:rPr lang="en-US" sz="2800" i="1" dirty="0">
                <a:solidFill>
                  <a:srgbClr val="FF0000"/>
                </a:solidFill>
                <a:latin typeface="UTM Alexander" panose="02040603050506020204" pitchFamily="18" charset="0"/>
              </a:rPr>
              <a:t>SX </a:t>
            </a:r>
            <a:r>
              <a:rPr lang="en-US" sz="2800" i="1" dirty="0" err="1">
                <a:solidFill>
                  <a:srgbClr val="FF0000"/>
                </a:solidFill>
                <a:latin typeface="UTM Alexander" panose="02040603050506020204" pitchFamily="18" charset="0"/>
              </a:rPr>
              <a:t>nhà</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tư</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bản</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cần</a:t>
            </a:r>
            <a:r>
              <a:rPr lang="en-US" sz="2800" i="1" dirty="0">
                <a:solidFill>
                  <a:srgbClr val="FF0000"/>
                </a:solidFill>
                <a:latin typeface="UTM Alexander" panose="02040603050506020204" pitchFamily="18" charset="0"/>
              </a:rPr>
              <a:t> </a:t>
            </a:r>
          </a:p>
          <a:p>
            <a:pPr algn="ctr" eaLnBrk="1" hangingPunct="1">
              <a:spcBef>
                <a:spcPct val="0"/>
              </a:spcBef>
              <a:buFontTx/>
              <a:buNone/>
            </a:pPr>
            <a:r>
              <a:rPr lang="en-US" sz="2800" i="1" dirty="0" err="1">
                <a:solidFill>
                  <a:srgbClr val="FF0000"/>
                </a:solidFill>
                <a:latin typeface="UTM Alexander" panose="02040603050506020204" pitchFamily="18" charset="0"/>
              </a:rPr>
              <a:t>phải</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làm</a:t>
            </a:r>
            <a:r>
              <a:rPr lang="en-US" sz="2800" i="1" dirty="0">
                <a:solidFill>
                  <a:srgbClr val="FF0000"/>
                </a:solidFill>
                <a:latin typeface="UTM Alexander" panose="02040603050506020204" pitchFamily="18" charset="0"/>
              </a:rPr>
              <a:t> </a:t>
            </a:r>
            <a:r>
              <a:rPr lang="en-US" sz="2800" i="1" dirty="0" err="1">
                <a:solidFill>
                  <a:srgbClr val="FF0000"/>
                </a:solidFill>
                <a:latin typeface="UTM Alexander" panose="02040603050506020204" pitchFamily="18" charset="0"/>
              </a:rPr>
              <a:t>gì</a:t>
            </a:r>
            <a:r>
              <a:rPr lang="en-US" sz="2800" i="1" dirty="0">
                <a:solidFill>
                  <a:srgbClr val="FF0000"/>
                </a:solidFill>
                <a:latin typeface="UTM Alexander" panose="02040603050506020204" pitchFamily="18" charset="0"/>
              </a:rPr>
              <a:t>?</a:t>
            </a:r>
          </a:p>
        </p:txBody>
      </p:sp>
    </p:spTree>
    <p:extLst>
      <p:ext uri="{BB962C8B-B14F-4D97-AF65-F5344CB8AC3E}">
        <p14:creationId xmlns:p14="http://schemas.microsoft.com/office/powerpoint/2010/main" val="878896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58A2A6-736F-428E-8AB1-342CC26F9848}"/>
              </a:ext>
            </a:extLst>
          </p:cNvPr>
          <p:cNvSpPr>
            <a:spLocks noGrp="1"/>
          </p:cNvSpPr>
          <p:nvPr>
            <p:ph type="body" sz="quarter" idx="10"/>
          </p:nvPr>
        </p:nvSpPr>
        <p:spPr>
          <a:xfrm>
            <a:off x="0" y="267494"/>
            <a:ext cx="9144000" cy="576064"/>
          </a:xfrm>
        </p:spPr>
        <p:txBody>
          <a:bodyPr/>
          <a:lstStyle/>
          <a:p>
            <a:r>
              <a:rPr lang="en-US" b="1" i="0" dirty="0">
                <a:solidFill>
                  <a:schemeClr val="tx1"/>
                </a:solidFill>
                <a:latin typeface="Times New Roman" pitchFamily="18" charset="0"/>
                <a:cs typeface="Times New Roman" pitchFamily="18" charset="0"/>
              </a:rPr>
              <a:t>TSX </a:t>
            </a:r>
            <a:r>
              <a:rPr lang="en-US" b="1" i="0" dirty="0" err="1">
                <a:solidFill>
                  <a:schemeClr val="tx1"/>
                </a:solidFill>
                <a:latin typeface="Times New Roman" pitchFamily="18" charset="0"/>
                <a:cs typeface="Times New Roman" pitchFamily="18" charset="0"/>
              </a:rPr>
              <a:t>mở</a:t>
            </a:r>
            <a:r>
              <a:rPr lang="en-US" b="1" i="0" dirty="0">
                <a:solidFill>
                  <a:schemeClr val="tx1"/>
                </a:solidFill>
                <a:latin typeface="Times New Roman" pitchFamily="18" charset="0"/>
                <a:cs typeface="Times New Roman" pitchFamily="18" charset="0"/>
              </a:rPr>
              <a:t> </a:t>
            </a:r>
            <a:r>
              <a:rPr lang="en-US" b="1" i="0" dirty="0" err="1">
                <a:solidFill>
                  <a:schemeClr val="tx1"/>
                </a:solidFill>
                <a:latin typeface="Times New Roman" pitchFamily="18" charset="0"/>
                <a:cs typeface="Times New Roman" pitchFamily="18" charset="0"/>
              </a:rPr>
              <a:t>rộng</a:t>
            </a:r>
            <a:r>
              <a:rPr lang="en-US" b="1" i="0" dirty="0">
                <a:solidFill>
                  <a:schemeClr val="tx1"/>
                </a:solidFill>
                <a:latin typeface="Times New Roman" pitchFamily="18" charset="0"/>
                <a:cs typeface="Times New Roman" pitchFamily="18" charset="0"/>
              </a:rPr>
              <a:t> </a:t>
            </a:r>
            <a:r>
              <a:rPr lang="en-US" b="1" i="0" dirty="0" err="1">
                <a:solidFill>
                  <a:schemeClr val="tx1"/>
                </a:solidFill>
                <a:latin typeface="Times New Roman" pitchFamily="18" charset="0"/>
                <a:cs typeface="Times New Roman" pitchFamily="18" charset="0"/>
              </a:rPr>
              <a:t>bằng</a:t>
            </a:r>
            <a:r>
              <a:rPr lang="en-US" b="1" i="0" dirty="0">
                <a:solidFill>
                  <a:schemeClr val="tx1"/>
                </a:solidFill>
                <a:latin typeface="Times New Roman" pitchFamily="18" charset="0"/>
                <a:cs typeface="Times New Roman" pitchFamily="18" charset="0"/>
              </a:rPr>
              <a:t> </a:t>
            </a:r>
            <a:r>
              <a:rPr lang="en-US" b="1" i="0" dirty="0" err="1">
                <a:solidFill>
                  <a:schemeClr val="tx1"/>
                </a:solidFill>
                <a:latin typeface="Times New Roman" pitchFamily="18" charset="0"/>
                <a:cs typeface="Times New Roman" pitchFamily="18" charset="0"/>
              </a:rPr>
              <a:t>cách</a:t>
            </a:r>
            <a:r>
              <a:rPr lang="en-US" b="1" i="0" dirty="0">
                <a:solidFill>
                  <a:schemeClr val="tx1"/>
                </a:solidFill>
                <a:latin typeface="Times New Roman" pitchFamily="18" charset="0"/>
                <a:cs typeface="Times New Roman" pitchFamily="18" charset="0"/>
              </a:rPr>
              <a:t> t</a:t>
            </a:r>
            <a:r>
              <a:rPr lang="vi-VN" b="1" i="0" dirty="0">
                <a:solidFill>
                  <a:schemeClr val="tx1"/>
                </a:solidFill>
                <a:latin typeface="Times New Roman" pitchFamily="18" charset="0"/>
                <a:cs typeface="Times New Roman" pitchFamily="18" charset="0"/>
              </a:rPr>
              <a:t>ích luỹ tư bản</a:t>
            </a:r>
            <a:endParaRPr lang="en-US" dirty="0">
              <a:solidFill>
                <a:schemeClr val="tx1"/>
              </a:solidFill>
              <a:latin typeface="UTM Alexander" panose="02040603050506020204" pitchFamily="18" charset="0"/>
            </a:endParaRPr>
          </a:p>
        </p:txBody>
      </p:sp>
      <p:sp>
        <p:nvSpPr>
          <p:cNvPr id="5" name="Oval 4">
            <a:extLst>
              <a:ext uri="{FF2B5EF4-FFF2-40B4-BE49-F238E27FC236}">
                <a16:creationId xmlns:a16="http://schemas.microsoft.com/office/drawing/2014/main" id="{D3DAA469-4060-45D1-8276-162B80944B5F}"/>
              </a:ext>
            </a:extLst>
          </p:cNvPr>
          <p:cNvSpPr/>
          <p:nvPr/>
        </p:nvSpPr>
        <p:spPr>
          <a:xfrm>
            <a:off x="457200" y="1059582"/>
            <a:ext cx="7931224" cy="2808312"/>
          </a:xfrm>
          <a:prstGeom prst="ellipse">
            <a:avLst/>
          </a:prstGeom>
          <a:solidFill>
            <a:schemeClr val="accent3">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vi-VN" sz="2400" b="1">
              <a:cs typeface="Arial" pitchFamily="34" charset="0"/>
            </a:endParaRPr>
          </a:p>
        </p:txBody>
      </p:sp>
      <p:grpSp>
        <p:nvGrpSpPr>
          <p:cNvPr id="6" name="Group 32">
            <a:extLst>
              <a:ext uri="{FF2B5EF4-FFF2-40B4-BE49-F238E27FC236}">
                <a16:creationId xmlns:a16="http://schemas.microsoft.com/office/drawing/2014/main" id="{75C0C92C-BCC1-417A-AC71-5A333EBF3A5B}"/>
              </a:ext>
            </a:extLst>
          </p:cNvPr>
          <p:cNvGrpSpPr>
            <a:grpSpLocks/>
          </p:cNvGrpSpPr>
          <p:nvPr/>
        </p:nvGrpSpPr>
        <p:grpSpPr bwMode="auto">
          <a:xfrm>
            <a:off x="990600" y="1184996"/>
            <a:ext cx="6762348" cy="2192664"/>
            <a:chOff x="812" y="1087"/>
            <a:chExt cx="4420" cy="1649"/>
          </a:xfrm>
        </p:grpSpPr>
        <p:pic>
          <p:nvPicPr>
            <p:cNvPr id="7" name="Picture 4" descr="money-note">
              <a:extLst>
                <a:ext uri="{FF2B5EF4-FFF2-40B4-BE49-F238E27FC236}">
                  <a16:creationId xmlns:a16="http://schemas.microsoft.com/office/drawing/2014/main" id="{F0822406-F26B-4F40-AFFC-A91BA774E8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 y="1632"/>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money-note">
              <a:extLst>
                <a:ext uri="{FF2B5EF4-FFF2-40B4-BE49-F238E27FC236}">
                  <a16:creationId xmlns:a16="http://schemas.microsoft.com/office/drawing/2014/main" id="{66928BC8-3E2F-4B25-A9F8-8CB9850E5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8" y="1392"/>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0">
              <a:extLst>
                <a:ext uri="{FF2B5EF4-FFF2-40B4-BE49-F238E27FC236}">
                  <a16:creationId xmlns:a16="http://schemas.microsoft.com/office/drawing/2014/main" id="{F1AB3F43-E35C-4F3D-B589-A85374ACC841}"/>
                </a:ext>
              </a:extLst>
            </p:cNvPr>
            <p:cNvSpPr>
              <a:spLocks noChangeShapeType="1"/>
            </p:cNvSpPr>
            <p:nvPr/>
          </p:nvSpPr>
          <p:spPr bwMode="auto">
            <a:xfrm flipV="1">
              <a:off x="1782" y="1375"/>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4">
              <a:extLst>
                <a:ext uri="{FF2B5EF4-FFF2-40B4-BE49-F238E27FC236}">
                  <a16:creationId xmlns:a16="http://schemas.microsoft.com/office/drawing/2014/main" id="{36B254EF-016E-4849-B66A-1688DC1B3D28}"/>
                </a:ext>
              </a:extLst>
            </p:cNvPr>
            <p:cNvSpPr>
              <a:spLocks noChangeShapeType="1"/>
            </p:cNvSpPr>
            <p:nvPr/>
          </p:nvSpPr>
          <p:spPr bwMode="auto">
            <a:xfrm>
              <a:off x="1782" y="1615"/>
              <a:ext cx="33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 name="Picture 15" descr="money-note">
              <a:extLst>
                <a:ext uri="{FF2B5EF4-FFF2-40B4-BE49-F238E27FC236}">
                  <a16:creationId xmlns:a16="http://schemas.microsoft.com/office/drawing/2014/main" id="{16E5DB02-3106-4085-AF73-A674ED432A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 y="1711"/>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8">
              <a:extLst>
                <a:ext uri="{FF2B5EF4-FFF2-40B4-BE49-F238E27FC236}">
                  <a16:creationId xmlns:a16="http://schemas.microsoft.com/office/drawing/2014/main" id="{4B8FF1A4-A020-4E98-9350-B342246460C8}"/>
                </a:ext>
              </a:extLst>
            </p:cNvPr>
            <p:cNvSpPr>
              <a:spLocks noChangeShapeType="1"/>
            </p:cNvSpPr>
            <p:nvPr/>
          </p:nvSpPr>
          <p:spPr bwMode="auto">
            <a:xfrm flipV="1">
              <a:off x="2838" y="1567"/>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9">
              <a:extLst>
                <a:ext uri="{FF2B5EF4-FFF2-40B4-BE49-F238E27FC236}">
                  <a16:creationId xmlns:a16="http://schemas.microsoft.com/office/drawing/2014/main" id="{4C5DA3CC-4D9C-4F6C-A2E1-B4872A34D38F}"/>
                </a:ext>
              </a:extLst>
            </p:cNvPr>
            <p:cNvSpPr>
              <a:spLocks noChangeShapeType="1"/>
            </p:cNvSpPr>
            <p:nvPr/>
          </p:nvSpPr>
          <p:spPr bwMode="auto">
            <a:xfrm>
              <a:off x="2838" y="1903"/>
              <a:ext cx="432"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Text Box 20">
              <a:extLst>
                <a:ext uri="{FF2B5EF4-FFF2-40B4-BE49-F238E27FC236}">
                  <a16:creationId xmlns:a16="http://schemas.microsoft.com/office/drawing/2014/main" id="{6F78E49F-FA80-43C3-89D8-4E62351236E0}"/>
                </a:ext>
              </a:extLst>
            </p:cNvPr>
            <p:cNvSpPr txBox="1">
              <a:spLocks noChangeArrowheads="1"/>
            </p:cNvSpPr>
            <p:nvPr/>
          </p:nvSpPr>
          <p:spPr bwMode="auto">
            <a:xfrm>
              <a:off x="3212" y="1382"/>
              <a:ext cx="34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sz="2400" b="1">
                  <a:latin typeface="Arial" panose="020B0604020202020204" pitchFamily="34" charset="0"/>
                </a:rPr>
                <a:t>c1</a:t>
              </a:r>
            </a:p>
          </p:txBody>
        </p:sp>
        <p:sp>
          <p:nvSpPr>
            <p:cNvPr id="15" name="Text Box 21">
              <a:extLst>
                <a:ext uri="{FF2B5EF4-FFF2-40B4-BE49-F238E27FC236}">
                  <a16:creationId xmlns:a16="http://schemas.microsoft.com/office/drawing/2014/main" id="{889D12CF-AFE8-4DED-859C-4C2A22A0C322}"/>
                </a:ext>
              </a:extLst>
            </p:cNvPr>
            <p:cNvSpPr txBox="1">
              <a:spLocks noChangeArrowheads="1"/>
            </p:cNvSpPr>
            <p:nvPr/>
          </p:nvSpPr>
          <p:spPr bwMode="auto">
            <a:xfrm>
              <a:off x="3260" y="2054"/>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sz="2400" b="1">
                  <a:latin typeface="Arial" panose="020B0604020202020204" pitchFamily="34" charset="0"/>
                </a:rPr>
                <a:t>v1</a:t>
              </a:r>
            </a:p>
          </p:txBody>
        </p:sp>
        <p:sp>
          <p:nvSpPr>
            <p:cNvPr id="16" name="Line 22">
              <a:extLst>
                <a:ext uri="{FF2B5EF4-FFF2-40B4-BE49-F238E27FC236}">
                  <a16:creationId xmlns:a16="http://schemas.microsoft.com/office/drawing/2014/main" id="{D7D05FC2-E8C5-48CD-A7CE-1813D1CF8AE1}"/>
                </a:ext>
              </a:extLst>
            </p:cNvPr>
            <p:cNvSpPr>
              <a:spLocks noChangeShapeType="1"/>
            </p:cNvSpPr>
            <p:nvPr/>
          </p:nvSpPr>
          <p:spPr bwMode="auto">
            <a:xfrm>
              <a:off x="3558" y="1967"/>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23">
              <a:extLst>
                <a:ext uri="{FF2B5EF4-FFF2-40B4-BE49-F238E27FC236}">
                  <a16:creationId xmlns:a16="http://schemas.microsoft.com/office/drawing/2014/main" id="{2F684BF9-2B20-4683-BF7C-E8CED424C00B}"/>
                </a:ext>
              </a:extLst>
            </p:cNvPr>
            <p:cNvSpPr txBox="1">
              <a:spLocks noChangeArrowheads="1"/>
            </p:cNvSpPr>
            <p:nvPr/>
          </p:nvSpPr>
          <p:spPr bwMode="auto">
            <a:xfrm>
              <a:off x="812" y="1581"/>
              <a:ext cx="278" cy="291"/>
            </a:xfrm>
            <a:prstGeom prst="rect">
              <a:avLst/>
            </a:prstGeom>
            <a:solidFill>
              <a:srgbClr val="FF99CC">
                <a:alpha val="2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sz="2400" b="1">
                  <a:latin typeface="Arial" panose="020B0604020202020204" pitchFamily="34" charset="0"/>
                </a:rPr>
                <a:t>M</a:t>
              </a:r>
            </a:p>
          </p:txBody>
        </p:sp>
        <p:sp>
          <p:nvSpPr>
            <p:cNvPr id="18" name="Text Box 24">
              <a:extLst>
                <a:ext uri="{FF2B5EF4-FFF2-40B4-BE49-F238E27FC236}">
                  <a16:creationId xmlns:a16="http://schemas.microsoft.com/office/drawing/2014/main" id="{5D5DA159-934D-4252-9B17-79B91BFFDCAC}"/>
                </a:ext>
              </a:extLst>
            </p:cNvPr>
            <p:cNvSpPr txBox="1">
              <a:spLocks noChangeArrowheads="1"/>
            </p:cNvSpPr>
            <p:nvPr/>
          </p:nvSpPr>
          <p:spPr bwMode="auto">
            <a:xfrm>
              <a:off x="2876" y="1094"/>
              <a:ext cx="1500" cy="291"/>
            </a:xfrm>
            <a:prstGeom prst="rect">
              <a:avLst/>
            </a:prstGeom>
            <a:solidFill>
              <a:srgbClr val="FFFF99">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sz="2400" b="1">
                  <a:latin typeface="Arial" panose="020B0604020202020204" pitchFamily="34" charset="0"/>
                </a:rPr>
                <a:t>Tiêu dùng (m2)</a:t>
              </a:r>
            </a:p>
          </p:txBody>
        </p:sp>
        <p:sp>
          <p:nvSpPr>
            <p:cNvPr id="19" name="Text Box 25">
              <a:extLst>
                <a:ext uri="{FF2B5EF4-FFF2-40B4-BE49-F238E27FC236}">
                  <a16:creationId xmlns:a16="http://schemas.microsoft.com/office/drawing/2014/main" id="{B77297B7-6863-4E3B-AB8F-54CFD6E18B4E}"/>
                </a:ext>
              </a:extLst>
            </p:cNvPr>
            <p:cNvSpPr txBox="1">
              <a:spLocks noChangeArrowheads="1"/>
            </p:cNvSpPr>
            <p:nvPr/>
          </p:nvSpPr>
          <p:spPr bwMode="auto">
            <a:xfrm>
              <a:off x="2300" y="2445"/>
              <a:ext cx="1311" cy="291"/>
            </a:xfrm>
            <a:prstGeom prst="rect">
              <a:avLst/>
            </a:prstGeom>
            <a:solidFill>
              <a:srgbClr val="CCFFCC">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sz="2400" b="1">
                  <a:latin typeface="Arial" panose="020B0604020202020204" pitchFamily="34" charset="0"/>
                </a:rPr>
                <a:t>Tích luỹ (m1)</a:t>
              </a:r>
            </a:p>
          </p:txBody>
        </p:sp>
        <p:pic>
          <p:nvPicPr>
            <p:cNvPr id="20" name="Picture 26" descr="money-note">
              <a:extLst>
                <a:ext uri="{FF2B5EF4-FFF2-40B4-BE49-F238E27FC236}">
                  <a16:creationId xmlns:a16="http://schemas.microsoft.com/office/drawing/2014/main" id="{8688BA6F-8697-47BB-BAC2-E4C46699FC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6" y="1812"/>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8" descr="money-note">
              <a:extLst>
                <a:ext uri="{FF2B5EF4-FFF2-40B4-BE49-F238E27FC236}">
                  <a16:creationId xmlns:a16="http://schemas.microsoft.com/office/drawing/2014/main" id="{8F27A003-E456-4D5A-8E28-412ABC4D2B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14" y="1087"/>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9" descr="money-note">
              <a:extLst>
                <a:ext uri="{FF2B5EF4-FFF2-40B4-BE49-F238E27FC236}">
                  <a16:creationId xmlns:a16="http://schemas.microsoft.com/office/drawing/2014/main" id="{AAD56468-0A65-4C8C-9C11-D6F92D413A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2" y="1279"/>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0" descr="money-note">
              <a:extLst>
                <a:ext uri="{FF2B5EF4-FFF2-40B4-BE49-F238E27FC236}">
                  <a16:creationId xmlns:a16="http://schemas.microsoft.com/office/drawing/2014/main" id="{E3B48841-43D5-4BDC-BD9D-A776247F9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2" y="1524"/>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1" descr="money-note">
              <a:extLst>
                <a:ext uri="{FF2B5EF4-FFF2-40B4-BE49-F238E27FC236}">
                  <a16:creationId xmlns:a16="http://schemas.microsoft.com/office/drawing/2014/main" id="{A1CBB6C1-CC1E-4AC2-95E7-47F8875915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2" y="1764"/>
              <a:ext cx="570"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Group 30">
            <a:extLst>
              <a:ext uri="{FF2B5EF4-FFF2-40B4-BE49-F238E27FC236}">
                <a16:creationId xmlns:a16="http://schemas.microsoft.com/office/drawing/2014/main" id="{2B17E952-DFAC-4FFF-9310-F92AE3DFCC2A}"/>
              </a:ext>
            </a:extLst>
          </p:cNvPr>
          <p:cNvGrpSpPr>
            <a:grpSpLocks/>
          </p:cNvGrpSpPr>
          <p:nvPr/>
        </p:nvGrpSpPr>
        <p:grpSpPr bwMode="auto">
          <a:xfrm>
            <a:off x="323528" y="3949197"/>
            <a:ext cx="8640960" cy="926809"/>
            <a:chOff x="2819400" y="4114800"/>
            <a:chExt cx="5486400" cy="1752600"/>
          </a:xfrm>
          <a:solidFill>
            <a:schemeClr val="accent1">
              <a:lumMod val="50000"/>
            </a:schemeClr>
          </a:solidFill>
        </p:grpSpPr>
        <p:sp>
          <p:nvSpPr>
            <p:cNvPr id="26" name="Rounded Rectangle 29">
              <a:extLst>
                <a:ext uri="{FF2B5EF4-FFF2-40B4-BE49-F238E27FC236}">
                  <a16:creationId xmlns:a16="http://schemas.microsoft.com/office/drawing/2014/main" id="{2891DE4F-D776-4436-B111-14CC2ADACB3B}"/>
                </a:ext>
              </a:extLst>
            </p:cNvPr>
            <p:cNvSpPr/>
            <p:nvPr/>
          </p:nvSpPr>
          <p:spPr>
            <a:xfrm>
              <a:off x="2819400" y="4114800"/>
              <a:ext cx="5486400" cy="1752600"/>
            </a:xfrm>
            <a:prstGeom prst="roundRect">
              <a:avLst/>
            </a:prstGeom>
            <a:grp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endParaRPr lang="vi-VN" sz="2400" b="1">
                <a:cs typeface="Arial" pitchFamily="34" charset="0"/>
              </a:endParaRPr>
            </a:p>
          </p:txBody>
        </p:sp>
        <p:sp>
          <p:nvSpPr>
            <p:cNvPr id="27" name="TextBox 27">
              <a:extLst>
                <a:ext uri="{FF2B5EF4-FFF2-40B4-BE49-F238E27FC236}">
                  <a16:creationId xmlns:a16="http://schemas.microsoft.com/office/drawing/2014/main" id="{CAF969C3-1835-4787-A59B-7EE9B81F3CFB}"/>
                </a:ext>
              </a:extLst>
            </p:cNvPr>
            <p:cNvSpPr txBox="1">
              <a:spLocks noChangeArrowheads="1"/>
            </p:cNvSpPr>
            <p:nvPr/>
          </p:nvSpPr>
          <p:spPr bwMode="auto">
            <a:xfrm>
              <a:off x="2895600" y="4234555"/>
              <a:ext cx="5349910" cy="1129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vi-VN" sz="2200" b="1" noProof="1">
                  <a:solidFill>
                    <a:schemeClr val="bg1"/>
                  </a:solidFill>
                  <a:latin typeface="UTM Alexander" panose="02040603050506020204" pitchFamily="18" charset="0"/>
                  <a:cs typeface="Times New Roman" pitchFamily="18" charset="0"/>
                </a:rPr>
                <a:t>Tích lũy tư bản là quá trình </a:t>
              </a:r>
              <a:r>
                <a:rPr lang="vi-VN" sz="2200" b="1" noProof="1">
                  <a:solidFill>
                    <a:srgbClr val="FFFF00"/>
                  </a:solidFill>
                  <a:latin typeface="UTM Alexander" panose="02040603050506020204" pitchFamily="18" charset="0"/>
                  <a:cs typeface="Times New Roman" pitchFamily="18" charset="0"/>
                </a:rPr>
                <a:t>chuyển hóa một phần giá trị thặng dư </a:t>
              </a:r>
            </a:p>
            <a:p>
              <a:pPr algn="just" eaLnBrk="1" hangingPunct="1">
                <a:spcBef>
                  <a:spcPct val="0"/>
                </a:spcBef>
                <a:buFontTx/>
                <a:buNone/>
              </a:pPr>
              <a:r>
                <a:rPr lang="vi-VN" sz="2200" b="1" noProof="1">
                  <a:solidFill>
                    <a:srgbClr val="FFFF00"/>
                  </a:solidFill>
                  <a:latin typeface="UTM Alexander" panose="02040603050506020204" pitchFamily="18" charset="0"/>
                  <a:cs typeface="Times New Roman" pitchFamily="18" charset="0"/>
                </a:rPr>
                <a:t>trở lại thành tư bản</a:t>
              </a:r>
              <a:r>
                <a:rPr lang="vi-VN" sz="2200" b="1" noProof="1">
                  <a:solidFill>
                    <a:schemeClr val="bg1"/>
                  </a:solidFill>
                  <a:latin typeface="UTM Alexander" panose="02040603050506020204" pitchFamily="18" charset="0"/>
                  <a:cs typeface="Times New Roman" pitchFamily="18" charset="0"/>
                </a:rPr>
                <a:t> hay là </a:t>
              </a:r>
              <a:r>
                <a:rPr lang="vi-VN" sz="2200" b="1" noProof="1">
                  <a:solidFill>
                    <a:srgbClr val="FFFF00"/>
                  </a:solidFill>
                  <a:latin typeface="UTM Alexander" panose="02040603050506020204" pitchFamily="18" charset="0"/>
                  <a:cs typeface="Times New Roman" pitchFamily="18" charset="0"/>
                </a:rPr>
                <a:t>quá trình tư bản hóa giá trị thặng dư.</a:t>
              </a:r>
              <a:endParaRPr lang="vi-VN" sz="2200" b="1" noProof="1">
                <a:solidFill>
                  <a:srgbClr val="FFFF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74202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3FCC7-903C-4CD4-BB84-016021C4C958}"/>
              </a:ext>
            </a:extLst>
          </p:cNvPr>
          <p:cNvSpPr txBox="1"/>
          <p:nvPr/>
        </p:nvSpPr>
        <p:spPr>
          <a:xfrm>
            <a:off x="755576" y="1032202"/>
            <a:ext cx="7632848" cy="1571841"/>
          </a:xfrm>
          <a:prstGeom prst="rect">
            <a:avLst/>
          </a:prstGeom>
          <a:noFill/>
        </p:spPr>
        <p:txBody>
          <a:bodyPr wrap="square">
            <a:spAutoFit/>
          </a:bodyPr>
          <a:lstStyle/>
          <a:p>
            <a:pPr marL="0" marR="0" indent="457200" algn="just">
              <a:lnSpc>
                <a:spcPct val="115000"/>
              </a:lnSpc>
              <a:spcBef>
                <a:spcPts val="300"/>
              </a:spcBef>
              <a:spcAft>
                <a:spcPts val="300"/>
              </a:spcAft>
            </a:pPr>
            <a:r>
              <a:rPr lang="vi-VN" sz="1800" b="1" noProof="1">
                <a:effectLst/>
                <a:latin typeface="Times New Roman" panose="02020603050405020304" pitchFamily="18" charset="0"/>
                <a:ea typeface="Calibri" panose="020F0502020204030204" pitchFamily="34" charset="0"/>
                <a:cs typeface="Times New Roman" panose="02020603050405020304" pitchFamily="18" charset="0"/>
              </a:rPr>
              <a:t>Nhà tư bản phải ứng trước: 5000 đơn vị tư bản:</a:t>
            </a:r>
          </a:p>
          <a:p>
            <a:pPr marL="0" marR="0" indent="457200" algn="just">
              <a:lnSpc>
                <a:spcPct val="115000"/>
              </a:lnSpc>
              <a:spcBef>
                <a:spcPts val="300"/>
              </a:spcBef>
              <a:spcAft>
                <a:spcPts val="300"/>
              </a:spcAft>
            </a:pPr>
            <a:r>
              <a:rPr lang="vi-VN" sz="1800" b="1" noProof="1">
                <a:effectLst/>
                <a:latin typeface="Times New Roman" panose="02020603050405020304" pitchFamily="18" charset="0"/>
                <a:ea typeface="Calibri" panose="020F0502020204030204" pitchFamily="34" charset="0"/>
                <a:cs typeface="Times New Roman" panose="02020603050405020304" pitchFamily="18" charset="0"/>
              </a:rPr>
              <a:t>Tư liệu sản xuất (c ) là 4000 đơn vị, </a:t>
            </a:r>
          </a:p>
          <a:p>
            <a:pPr marL="0" marR="0" indent="457200" algn="just">
              <a:lnSpc>
                <a:spcPct val="115000"/>
              </a:lnSpc>
              <a:spcBef>
                <a:spcPts val="300"/>
              </a:spcBef>
              <a:spcAft>
                <a:spcPts val="300"/>
              </a:spcAft>
            </a:pPr>
            <a:r>
              <a:rPr lang="vi-VN" sz="1800" b="1" noProof="1">
                <a:effectLst/>
                <a:latin typeface="Times New Roman" panose="02020603050405020304" pitchFamily="18" charset="0"/>
                <a:ea typeface="Calibri" panose="020F0502020204030204" pitchFamily="34" charset="0"/>
                <a:cs typeface="Times New Roman" panose="02020603050405020304" pitchFamily="18" charset="0"/>
              </a:rPr>
              <a:t>đầu tư thuê nhân công (v) là 1000 đơn vị</a:t>
            </a:r>
            <a:r>
              <a:rPr lang="vi-VN" b="1" noProof="1">
                <a:latin typeface="Times New Roman" panose="02020603050405020304" pitchFamily="18" charset="0"/>
                <a:ea typeface="Calibri" panose="020F0502020204030204" pitchFamily="34" charset="0"/>
                <a:cs typeface="Times New Roman" panose="02020603050405020304" pitchFamily="18" charset="0"/>
              </a:rPr>
              <a:t>;</a:t>
            </a:r>
          </a:p>
          <a:p>
            <a:pPr marL="0" marR="0" indent="457200" algn="just">
              <a:lnSpc>
                <a:spcPct val="115000"/>
              </a:lnSpc>
              <a:spcBef>
                <a:spcPts val="300"/>
              </a:spcBef>
              <a:spcAft>
                <a:spcPts val="300"/>
              </a:spcAft>
            </a:pPr>
            <a:r>
              <a:rPr lang="vi-VN" sz="1800" b="1" noProof="1">
                <a:effectLst/>
                <a:latin typeface="Times New Roman" panose="02020603050405020304" pitchFamily="18" charset="0"/>
                <a:ea typeface="Calibri" panose="020F0502020204030204" pitchFamily="34" charset="0"/>
                <a:cs typeface="Times New Roman" panose="02020603050405020304" pitchFamily="18" charset="0"/>
              </a:rPr>
              <a:t>Giả sử trình độ bóc lột giá trị thặng dư là 100%.</a:t>
            </a:r>
          </a:p>
        </p:txBody>
      </p:sp>
      <p:sp>
        <p:nvSpPr>
          <p:cNvPr id="6" name="TextBox 5">
            <a:extLst>
              <a:ext uri="{FF2B5EF4-FFF2-40B4-BE49-F238E27FC236}">
                <a16:creationId xmlns:a16="http://schemas.microsoft.com/office/drawing/2014/main" id="{C9E2C13F-881B-4DF0-B586-D6A53640EEF2}"/>
              </a:ext>
            </a:extLst>
          </p:cNvPr>
          <p:cNvSpPr txBox="1"/>
          <p:nvPr/>
        </p:nvSpPr>
        <p:spPr>
          <a:xfrm>
            <a:off x="786584" y="621154"/>
            <a:ext cx="1841199" cy="450508"/>
          </a:xfrm>
          <a:prstGeom prst="rect">
            <a:avLst/>
          </a:prstGeom>
          <a:noFill/>
        </p:spPr>
        <p:txBody>
          <a:bodyPr wrap="square">
            <a:spAutoFit/>
          </a:bodyPr>
          <a:lstStyle/>
          <a:p>
            <a:pPr marL="0" marR="0" indent="457200" algn="just">
              <a:lnSpc>
                <a:spcPct val="115000"/>
              </a:lnSpc>
              <a:spcBef>
                <a:spcPts val="300"/>
              </a:spcBef>
              <a:spcAft>
                <a:spcPts val="300"/>
              </a:spcAft>
            </a:pPr>
            <a:r>
              <a:rPr lang="en-US" sz="2200" b="1" noProof="1">
                <a:effectLst/>
                <a:latin typeface="Times New Roman" panose="02020603050405020304" pitchFamily="18" charset="0"/>
                <a:ea typeface="Calibri" panose="020F0502020204030204" pitchFamily="34" charset="0"/>
                <a:cs typeface="Times New Roman" panose="02020603050405020304" pitchFamily="18" charset="0"/>
              </a:rPr>
              <a:t>VÍ DỤ:</a:t>
            </a:r>
            <a:endParaRPr lang="vi-VN" sz="2200" b="1" noProof="1">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617D822-2F9E-480A-8CFB-C156DCE04A3E}"/>
              </a:ext>
            </a:extLst>
          </p:cNvPr>
          <p:cNvSpPr txBox="1"/>
          <p:nvPr/>
        </p:nvSpPr>
        <p:spPr>
          <a:xfrm>
            <a:off x="722353" y="3029272"/>
            <a:ext cx="7776864" cy="385362"/>
          </a:xfrm>
          <a:prstGeom prst="rect">
            <a:avLst/>
          </a:prstGeom>
          <a:noFill/>
        </p:spPr>
        <p:txBody>
          <a:bodyPr wrap="square">
            <a:spAutoFit/>
          </a:bodyPr>
          <a:lstStyle/>
          <a:p>
            <a:pPr marL="0" marR="0" indent="457200" algn="just">
              <a:lnSpc>
                <a:spcPct val="115000"/>
              </a:lnSpc>
              <a:spcBef>
                <a:spcPts val="600"/>
              </a:spcBef>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Chu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4000c + 1000v + 1000m</a:t>
            </a:r>
          </a:p>
        </p:txBody>
      </p:sp>
      <p:sp>
        <p:nvSpPr>
          <p:cNvPr id="9" name="TextBox 8">
            <a:extLst>
              <a:ext uri="{FF2B5EF4-FFF2-40B4-BE49-F238E27FC236}">
                <a16:creationId xmlns:a16="http://schemas.microsoft.com/office/drawing/2014/main" id="{4035EA9F-9F98-4D86-929B-2FC1A3F7633D}"/>
              </a:ext>
            </a:extLst>
          </p:cNvPr>
          <p:cNvSpPr txBox="1"/>
          <p:nvPr/>
        </p:nvSpPr>
        <p:spPr>
          <a:xfrm>
            <a:off x="706588" y="3579862"/>
            <a:ext cx="8185892" cy="385362"/>
          </a:xfrm>
          <a:prstGeom prst="rect">
            <a:avLst/>
          </a:prstGeom>
          <a:noFill/>
        </p:spPr>
        <p:txBody>
          <a:bodyPr wrap="square">
            <a:spAutoFit/>
          </a:bodyPr>
          <a:lstStyle/>
          <a:p>
            <a:pPr marL="0" marR="0" indent="457200" algn="just">
              <a:lnSpc>
                <a:spcPct val="115000"/>
              </a:lnSpc>
              <a:spcBef>
                <a:spcPts val="600"/>
              </a:spcBef>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Chu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hai</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4000c + 400c1 + 1000v + 100v1 + 1000m + 100m1…</a:t>
            </a:r>
          </a:p>
        </p:txBody>
      </p:sp>
    </p:spTree>
    <p:extLst>
      <p:ext uri="{BB962C8B-B14F-4D97-AF65-F5344CB8AC3E}">
        <p14:creationId xmlns:p14="http://schemas.microsoft.com/office/powerpoint/2010/main" val="131880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454B5BC-DC76-4DFB-936F-44C12068263B}"/>
              </a:ext>
            </a:extLst>
          </p:cNvPr>
          <p:cNvSpPr>
            <a:spLocks noChangeArrowheads="1"/>
          </p:cNvSpPr>
          <p:nvPr/>
        </p:nvSpPr>
        <p:spPr bwMode="auto">
          <a:xfrm>
            <a:off x="10179" y="69706"/>
            <a:ext cx="7956376" cy="685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vi-VN" sz="2800" b="1" noProof="1">
                <a:latin typeface="Times New Roman" pitchFamily="18" charset="0"/>
                <a:cs typeface="Times New Roman" pitchFamily="18" charset="0"/>
              </a:rPr>
              <a:t> 3.2.2.Các nhân tố ảnh hưởng đến qui mô tích lũyTB</a:t>
            </a:r>
          </a:p>
        </p:txBody>
      </p:sp>
      <p:sp>
        <p:nvSpPr>
          <p:cNvPr id="5" name="Rectangle 3">
            <a:extLst>
              <a:ext uri="{FF2B5EF4-FFF2-40B4-BE49-F238E27FC236}">
                <a16:creationId xmlns:a16="http://schemas.microsoft.com/office/drawing/2014/main" id="{51D12026-AFD6-428D-8C59-A880878BF54E}"/>
              </a:ext>
            </a:extLst>
          </p:cNvPr>
          <p:cNvSpPr>
            <a:spLocks noChangeArrowheads="1"/>
          </p:cNvSpPr>
          <p:nvPr/>
        </p:nvSpPr>
        <p:spPr bwMode="auto">
          <a:xfrm>
            <a:off x="4288077" y="1454006"/>
            <a:ext cx="4419600" cy="914400"/>
          </a:xfrm>
          <a:prstGeom prst="rect">
            <a:avLst/>
          </a:prstGeom>
          <a:solidFill>
            <a:srgbClr val="00B050"/>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cs typeface="Times New Roman" pitchFamily="18" charset="0"/>
              </a:rPr>
              <a:t>Tỷ lệ phân chia m</a:t>
            </a:r>
          </a:p>
          <a:p>
            <a:pPr algn="ctr" eaLnBrk="1" hangingPunct="1"/>
            <a:r>
              <a:rPr lang="vi-VN" altLang="en-US" sz="2400" noProof="1">
                <a:solidFill>
                  <a:schemeClr val="bg1"/>
                </a:solidFill>
                <a:latin typeface="UTM Alexander" panose="02040603050506020204" pitchFamily="18" charset="0"/>
                <a:cs typeface="Times New Roman" pitchFamily="18" charset="0"/>
              </a:rPr>
              <a:t>thành tích lũy và tiêu dùng</a:t>
            </a:r>
          </a:p>
        </p:txBody>
      </p:sp>
      <p:sp>
        <p:nvSpPr>
          <p:cNvPr id="6" name="Rectangle 4">
            <a:extLst>
              <a:ext uri="{FF2B5EF4-FFF2-40B4-BE49-F238E27FC236}">
                <a16:creationId xmlns:a16="http://schemas.microsoft.com/office/drawing/2014/main" id="{E3FCE48B-63BD-49BC-B6B3-E4FBBEDE07A2}"/>
              </a:ext>
            </a:extLst>
          </p:cNvPr>
          <p:cNvSpPr>
            <a:spLocks noChangeArrowheads="1"/>
          </p:cNvSpPr>
          <p:nvPr/>
        </p:nvSpPr>
        <p:spPr bwMode="auto">
          <a:xfrm>
            <a:off x="467544" y="1377806"/>
            <a:ext cx="3352800" cy="990600"/>
          </a:xfrm>
          <a:prstGeom prst="rect">
            <a:avLst/>
          </a:prstGeom>
          <a:solidFill>
            <a:srgbClr val="00B050"/>
          </a:solidFill>
          <a:ln w="38100">
            <a:solidFill>
              <a:schemeClr val="tx1"/>
            </a:solidFill>
            <a:miter lim="800000"/>
            <a:headEnd/>
            <a:tailEnd/>
          </a:ln>
        </p:spPr>
        <p:txBody>
          <a:bodyPr wrap="none" anchor="ctr"/>
          <a:lstStyle/>
          <a:p>
            <a:pPr algn="ctr" eaLnBrk="1" hangingPunct="1">
              <a:defRPr/>
            </a:pPr>
            <a:r>
              <a:rPr lang="vi-VN" sz="2400" noProof="1">
                <a:solidFill>
                  <a:schemeClr val="bg1"/>
                </a:solidFill>
                <a:latin typeface="UTM Alexander" panose="02040603050506020204" pitchFamily="18" charset="0"/>
                <a:cs typeface="Times New Roman" pitchFamily="18" charset="0"/>
              </a:rPr>
              <a:t>Khối lượng giá </a:t>
            </a:r>
          </a:p>
          <a:p>
            <a:pPr algn="ctr" eaLnBrk="1" hangingPunct="1">
              <a:defRPr/>
            </a:pPr>
            <a:r>
              <a:rPr lang="vi-VN" sz="2400" noProof="1">
                <a:solidFill>
                  <a:schemeClr val="bg1"/>
                </a:solidFill>
                <a:latin typeface="UTM Alexander" panose="02040603050506020204" pitchFamily="18" charset="0"/>
                <a:cs typeface="Times New Roman" pitchFamily="18" charset="0"/>
              </a:rPr>
              <a:t>trị thặng dư (M)</a:t>
            </a:r>
          </a:p>
        </p:txBody>
      </p:sp>
      <p:sp>
        <p:nvSpPr>
          <p:cNvPr id="7" name="Rectangle 7">
            <a:extLst>
              <a:ext uri="{FF2B5EF4-FFF2-40B4-BE49-F238E27FC236}">
                <a16:creationId xmlns:a16="http://schemas.microsoft.com/office/drawing/2014/main" id="{1FB10F88-220D-4698-88F1-E34CC4F8183A}"/>
              </a:ext>
            </a:extLst>
          </p:cNvPr>
          <p:cNvSpPr>
            <a:spLocks noChangeArrowheads="1"/>
          </p:cNvSpPr>
          <p:nvPr/>
        </p:nvSpPr>
        <p:spPr bwMode="auto">
          <a:xfrm>
            <a:off x="3581400" y="2571750"/>
            <a:ext cx="5410200" cy="285750"/>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en-US" altLang="en-US" sz="2400" dirty="0" err="1">
                <a:solidFill>
                  <a:schemeClr val="bg1"/>
                </a:solidFill>
                <a:latin typeface="UTM Alexander" panose="02040603050506020204" pitchFamily="18" charset="0"/>
                <a:cs typeface="Times New Roman" pitchFamily="18" charset="0"/>
              </a:rPr>
              <a:t>Trình</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độ</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khai</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thác</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sức</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lao</a:t>
            </a:r>
            <a:r>
              <a:rPr lang="en-US" altLang="en-US" sz="2400" dirty="0">
                <a:solidFill>
                  <a:schemeClr val="bg1"/>
                </a:solidFill>
                <a:latin typeface="UTM Alexander" panose="02040603050506020204" pitchFamily="18" charset="0"/>
                <a:cs typeface="Times New Roman" pitchFamily="18" charset="0"/>
              </a:rPr>
              <a:t> </a:t>
            </a:r>
            <a:r>
              <a:rPr lang="en-US" altLang="en-US" sz="2400" dirty="0" err="1">
                <a:solidFill>
                  <a:schemeClr val="bg1"/>
                </a:solidFill>
                <a:latin typeface="UTM Alexander" panose="02040603050506020204" pitchFamily="18" charset="0"/>
                <a:cs typeface="Times New Roman" pitchFamily="18" charset="0"/>
              </a:rPr>
              <a:t>động</a:t>
            </a:r>
            <a:endParaRPr lang="en-US" altLang="en-US" sz="2400" dirty="0">
              <a:solidFill>
                <a:schemeClr val="bg1"/>
              </a:solidFill>
              <a:latin typeface="UTM Alexander" panose="02040603050506020204" pitchFamily="18" charset="0"/>
              <a:cs typeface="Times New Roman" pitchFamily="18" charset="0"/>
            </a:endParaRPr>
          </a:p>
        </p:txBody>
      </p:sp>
      <p:sp>
        <p:nvSpPr>
          <p:cNvPr id="8" name="Rectangle 8">
            <a:extLst>
              <a:ext uri="{FF2B5EF4-FFF2-40B4-BE49-F238E27FC236}">
                <a16:creationId xmlns:a16="http://schemas.microsoft.com/office/drawing/2014/main" id="{CC304F15-9330-4086-BACF-63BB44F19CA4}"/>
              </a:ext>
            </a:extLst>
          </p:cNvPr>
          <p:cNvSpPr>
            <a:spLocks noChangeArrowheads="1"/>
          </p:cNvSpPr>
          <p:nvPr/>
        </p:nvSpPr>
        <p:spPr bwMode="auto">
          <a:xfrm>
            <a:off x="3581400" y="3133869"/>
            <a:ext cx="5410200" cy="514350"/>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cs typeface="Times New Roman" pitchFamily="18" charset="0"/>
              </a:rPr>
              <a:t>Năng suất lao động xã hội</a:t>
            </a:r>
          </a:p>
        </p:txBody>
      </p:sp>
      <p:sp>
        <p:nvSpPr>
          <p:cNvPr id="9" name="Rectangle 9">
            <a:extLst>
              <a:ext uri="{FF2B5EF4-FFF2-40B4-BE49-F238E27FC236}">
                <a16:creationId xmlns:a16="http://schemas.microsoft.com/office/drawing/2014/main" id="{01E3EE1E-2E5B-4CA9-A87D-4B26535D8E00}"/>
              </a:ext>
            </a:extLst>
          </p:cNvPr>
          <p:cNvSpPr>
            <a:spLocks noChangeArrowheads="1"/>
          </p:cNvSpPr>
          <p:nvPr/>
        </p:nvSpPr>
        <p:spPr bwMode="auto">
          <a:xfrm>
            <a:off x="3608677" y="3756314"/>
            <a:ext cx="5410200" cy="431945"/>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cs typeface="Times New Roman" pitchFamily="18" charset="0"/>
              </a:rPr>
              <a:t>Sử dụng hiệu quả máy móc</a:t>
            </a:r>
          </a:p>
        </p:txBody>
      </p:sp>
      <p:sp>
        <p:nvSpPr>
          <p:cNvPr id="10" name="Rectangle 10">
            <a:extLst>
              <a:ext uri="{FF2B5EF4-FFF2-40B4-BE49-F238E27FC236}">
                <a16:creationId xmlns:a16="http://schemas.microsoft.com/office/drawing/2014/main" id="{7B213DC6-3B00-4317-A11E-0957A0542E8C}"/>
              </a:ext>
            </a:extLst>
          </p:cNvPr>
          <p:cNvSpPr>
            <a:spLocks noChangeArrowheads="1"/>
          </p:cNvSpPr>
          <p:nvPr/>
        </p:nvSpPr>
        <p:spPr bwMode="auto">
          <a:xfrm>
            <a:off x="3608677" y="4266719"/>
            <a:ext cx="5410200" cy="489575"/>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cs typeface="Times New Roman" pitchFamily="18" charset="0"/>
              </a:rPr>
              <a:t>Đại lượng tư bản ứng trước</a:t>
            </a:r>
          </a:p>
        </p:txBody>
      </p:sp>
      <p:sp>
        <p:nvSpPr>
          <p:cNvPr id="11" name="Rectangle 11">
            <a:extLst>
              <a:ext uri="{FF2B5EF4-FFF2-40B4-BE49-F238E27FC236}">
                <a16:creationId xmlns:a16="http://schemas.microsoft.com/office/drawing/2014/main" id="{AF640711-F5FE-46A8-8EB7-95746E4412EF}"/>
              </a:ext>
            </a:extLst>
          </p:cNvPr>
          <p:cNvSpPr>
            <a:spLocks noChangeArrowheads="1"/>
          </p:cNvSpPr>
          <p:nvPr/>
        </p:nvSpPr>
        <p:spPr bwMode="auto">
          <a:xfrm>
            <a:off x="456845" y="2775095"/>
            <a:ext cx="2514600" cy="1981200"/>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rPr>
              <a:t>Các nhân tố </a:t>
            </a:r>
          </a:p>
          <a:p>
            <a:pPr algn="ctr" eaLnBrk="1" hangingPunct="1"/>
            <a:r>
              <a:rPr lang="vi-VN" altLang="en-US" sz="2400" noProof="1">
                <a:solidFill>
                  <a:schemeClr val="bg1"/>
                </a:solidFill>
                <a:latin typeface="UTM Alexander" panose="02040603050506020204" pitchFamily="18" charset="0"/>
              </a:rPr>
              <a:t>làm tăng M</a:t>
            </a:r>
          </a:p>
        </p:txBody>
      </p:sp>
      <p:cxnSp>
        <p:nvCxnSpPr>
          <p:cNvPr id="12" name="AutoShape 12">
            <a:extLst>
              <a:ext uri="{FF2B5EF4-FFF2-40B4-BE49-F238E27FC236}">
                <a16:creationId xmlns:a16="http://schemas.microsoft.com/office/drawing/2014/main" id="{18811F3E-0B65-48B8-84D8-D6F5EFB3C1E2}"/>
              </a:ext>
            </a:extLst>
          </p:cNvPr>
          <p:cNvCxnSpPr>
            <a:cxnSpLocks noChangeShapeType="1"/>
            <a:stCxn id="11" idx="3"/>
            <a:endCxn id="7" idx="1"/>
          </p:cNvCxnSpPr>
          <p:nvPr/>
        </p:nvCxnSpPr>
        <p:spPr bwMode="auto">
          <a:xfrm flipV="1">
            <a:off x="2971445" y="2714625"/>
            <a:ext cx="609955" cy="1051070"/>
          </a:xfrm>
          <a:prstGeom prst="straightConnector1">
            <a:avLst/>
          </a:prstGeom>
          <a:noFill/>
          <a:ln w="38100">
            <a:solidFill>
              <a:schemeClr val="tx1"/>
            </a:solidFill>
            <a:round/>
            <a:headEnd/>
            <a:tailEnd type="triangle" w="med" len="med"/>
          </a:ln>
        </p:spPr>
      </p:cxnSp>
      <p:cxnSp>
        <p:nvCxnSpPr>
          <p:cNvPr id="13" name="AutoShape 13">
            <a:extLst>
              <a:ext uri="{FF2B5EF4-FFF2-40B4-BE49-F238E27FC236}">
                <a16:creationId xmlns:a16="http://schemas.microsoft.com/office/drawing/2014/main" id="{6CA796A7-DE6A-41A0-9E48-96BEA4277620}"/>
              </a:ext>
            </a:extLst>
          </p:cNvPr>
          <p:cNvCxnSpPr>
            <a:cxnSpLocks noChangeShapeType="1"/>
            <a:stCxn id="11" idx="3"/>
            <a:endCxn id="8" idx="1"/>
          </p:cNvCxnSpPr>
          <p:nvPr/>
        </p:nvCxnSpPr>
        <p:spPr bwMode="auto">
          <a:xfrm flipV="1">
            <a:off x="2971445" y="3391044"/>
            <a:ext cx="609955" cy="374651"/>
          </a:xfrm>
          <a:prstGeom prst="straightConnector1">
            <a:avLst/>
          </a:prstGeom>
          <a:noFill/>
          <a:ln w="38100">
            <a:solidFill>
              <a:schemeClr val="tx1"/>
            </a:solidFill>
            <a:round/>
            <a:headEnd/>
            <a:tailEnd type="triangle" w="med" len="med"/>
          </a:ln>
        </p:spPr>
      </p:cxnSp>
      <p:cxnSp>
        <p:nvCxnSpPr>
          <p:cNvPr id="14" name="AutoShape 14">
            <a:extLst>
              <a:ext uri="{FF2B5EF4-FFF2-40B4-BE49-F238E27FC236}">
                <a16:creationId xmlns:a16="http://schemas.microsoft.com/office/drawing/2014/main" id="{94DE5871-161A-471E-865A-FF1ACFF65367}"/>
              </a:ext>
            </a:extLst>
          </p:cNvPr>
          <p:cNvCxnSpPr>
            <a:cxnSpLocks noChangeShapeType="1"/>
            <a:stCxn id="11" idx="3"/>
            <a:endCxn id="9" idx="1"/>
          </p:cNvCxnSpPr>
          <p:nvPr/>
        </p:nvCxnSpPr>
        <p:spPr bwMode="auto">
          <a:xfrm>
            <a:off x="2971445" y="3765695"/>
            <a:ext cx="637232" cy="206592"/>
          </a:xfrm>
          <a:prstGeom prst="straightConnector1">
            <a:avLst/>
          </a:prstGeom>
          <a:noFill/>
          <a:ln w="38100">
            <a:solidFill>
              <a:schemeClr val="tx1"/>
            </a:solidFill>
            <a:round/>
            <a:headEnd/>
            <a:tailEnd type="triangle" w="med" len="med"/>
          </a:ln>
        </p:spPr>
      </p:cxnSp>
      <p:cxnSp>
        <p:nvCxnSpPr>
          <p:cNvPr id="15" name="AutoShape 15">
            <a:extLst>
              <a:ext uri="{FF2B5EF4-FFF2-40B4-BE49-F238E27FC236}">
                <a16:creationId xmlns:a16="http://schemas.microsoft.com/office/drawing/2014/main" id="{3015A040-BEF8-4EAC-A774-7E5B79143456}"/>
              </a:ext>
            </a:extLst>
          </p:cNvPr>
          <p:cNvCxnSpPr>
            <a:cxnSpLocks noChangeShapeType="1"/>
            <a:stCxn id="11" idx="3"/>
            <a:endCxn id="10" idx="1"/>
          </p:cNvCxnSpPr>
          <p:nvPr/>
        </p:nvCxnSpPr>
        <p:spPr bwMode="auto">
          <a:xfrm>
            <a:off x="2971445" y="3765695"/>
            <a:ext cx="637232" cy="745812"/>
          </a:xfrm>
          <a:prstGeom prst="straightConnector1">
            <a:avLst/>
          </a:prstGeom>
          <a:noFill/>
          <a:ln w="38100">
            <a:solidFill>
              <a:schemeClr val="tx1"/>
            </a:solidFill>
            <a:round/>
            <a:headEnd/>
            <a:tailEnd type="triangle" w="med" len="med"/>
          </a:ln>
        </p:spPr>
      </p:cxnSp>
      <p:cxnSp>
        <p:nvCxnSpPr>
          <p:cNvPr id="16" name="AutoShape 16">
            <a:extLst>
              <a:ext uri="{FF2B5EF4-FFF2-40B4-BE49-F238E27FC236}">
                <a16:creationId xmlns:a16="http://schemas.microsoft.com/office/drawing/2014/main" id="{68D16D5E-192E-43C2-B075-D57934560551}"/>
              </a:ext>
            </a:extLst>
          </p:cNvPr>
          <p:cNvCxnSpPr>
            <a:cxnSpLocks noChangeShapeType="1"/>
          </p:cNvCxnSpPr>
          <p:nvPr/>
        </p:nvCxnSpPr>
        <p:spPr bwMode="auto">
          <a:xfrm flipH="1">
            <a:off x="2555776" y="806162"/>
            <a:ext cx="1732301" cy="527338"/>
          </a:xfrm>
          <a:prstGeom prst="straightConnector1">
            <a:avLst/>
          </a:prstGeom>
          <a:noFill/>
          <a:ln w="38100">
            <a:solidFill>
              <a:schemeClr val="tx1"/>
            </a:solidFill>
            <a:round/>
            <a:headEnd/>
            <a:tailEnd type="triangle" w="med" len="med"/>
          </a:ln>
        </p:spPr>
      </p:cxnSp>
      <p:cxnSp>
        <p:nvCxnSpPr>
          <p:cNvPr id="17" name="AutoShape 17">
            <a:extLst>
              <a:ext uri="{FF2B5EF4-FFF2-40B4-BE49-F238E27FC236}">
                <a16:creationId xmlns:a16="http://schemas.microsoft.com/office/drawing/2014/main" id="{9B61110F-4FFE-4AA1-852B-12E1890799AF}"/>
              </a:ext>
            </a:extLst>
          </p:cNvPr>
          <p:cNvCxnSpPr>
            <a:cxnSpLocks noChangeShapeType="1"/>
          </p:cNvCxnSpPr>
          <p:nvPr/>
        </p:nvCxnSpPr>
        <p:spPr bwMode="auto">
          <a:xfrm>
            <a:off x="4280024" y="818285"/>
            <a:ext cx="1516112" cy="635721"/>
          </a:xfrm>
          <a:prstGeom prst="straightConnector1">
            <a:avLst/>
          </a:prstGeom>
          <a:noFill/>
          <a:ln w="38100">
            <a:solidFill>
              <a:schemeClr val="tx1"/>
            </a:solidFill>
            <a:round/>
            <a:headEnd/>
            <a:tailEnd type="triangle" w="med" len="med"/>
          </a:ln>
        </p:spPr>
      </p:cxnSp>
      <p:sp>
        <p:nvSpPr>
          <p:cNvPr id="39" name="Rectangle 7">
            <a:extLst>
              <a:ext uri="{FF2B5EF4-FFF2-40B4-BE49-F238E27FC236}">
                <a16:creationId xmlns:a16="http://schemas.microsoft.com/office/drawing/2014/main" id="{7440955A-F9C5-41EF-88BA-49C527D39D29}"/>
              </a:ext>
            </a:extLst>
          </p:cNvPr>
          <p:cNvSpPr>
            <a:spLocks noChangeArrowheads="1"/>
          </p:cNvSpPr>
          <p:nvPr/>
        </p:nvSpPr>
        <p:spPr bwMode="auto">
          <a:xfrm>
            <a:off x="3581400" y="2518064"/>
            <a:ext cx="5410200" cy="514350"/>
          </a:xfrm>
          <a:prstGeom prst="rect">
            <a:avLst/>
          </a:prstGeom>
          <a:solidFill>
            <a:schemeClr val="accent5">
              <a:lumMod val="25000"/>
            </a:schemeClr>
          </a:solidFill>
          <a:ln w="38100">
            <a:solidFill>
              <a:schemeClr val="tx1"/>
            </a:solidFill>
            <a:miter lim="800000"/>
            <a:headEnd/>
            <a:tailEnd/>
          </a:ln>
        </p:spPr>
        <p:txBody>
          <a:bodyPr wrap="none" anchor="ctr"/>
          <a:lstStyle/>
          <a:p>
            <a:pPr algn="ctr" eaLnBrk="1" hangingPunct="1"/>
            <a:r>
              <a:rPr lang="vi-VN" altLang="en-US" sz="2400" noProof="1">
                <a:solidFill>
                  <a:schemeClr val="bg1"/>
                </a:solidFill>
                <a:latin typeface="UTM Alexander" panose="02040603050506020204" pitchFamily="18" charset="0"/>
                <a:cs typeface="Times New Roman" pitchFamily="18" charset="0"/>
              </a:rPr>
              <a:t>Trình độ khai thác sức lao động</a:t>
            </a:r>
          </a:p>
        </p:txBody>
      </p:sp>
    </p:spTree>
    <p:extLst>
      <p:ext uri="{BB962C8B-B14F-4D97-AF65-F5344CB8AC3E}">
        <p14:creationId xmlns:p14="http://schemas.microsoft.com/office/powerpoint/2010/main" val="426272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85EEB20-5282-4DE0-B637-0DBA2A35F24D}"/>
              </a:ext>
            </a:extLst>
          </p:cNvPr>
          <p:cNvSpPr>
            <a:spLocks noChangeArrowheads="1"/>
          </p:cNvSpPr>
          <p:nvPr/>
        </p:nvSpPr>
        <p:spPr bwMode="auto">
          <a:xfrm>
            <a:off x="10179" y="69706"/>
            <a:ext cx="7956376" cy="685800"/>
          </a:xfrm>
          <a:prstGeom prst="rect">
            <a:avLst/>
          </a:prstGeom>
          <a:no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vi-VN" sz="2800" b="1" noProof="1">
                <a:latin typeface="Times New Roman" pitchFamily="18" charset="0"/>
                <a:cs typeface="Times New Roman" pitchFamily="18" charset="0"/>
              </a:rPr>
              <a:t> 3.2.</a:t>
            </a:r>
            <a:r>
              <a:rPr lang="en-US" sz="2800" b="1" noProof="1">
                <a:latin typeface="Times New Roman" pitchFamily="18" charset="0"/>
                <a:cs typeface="Times New Roman" pitchFamily="18" charset="0"/>
              </a:rPr>
              <a:t>3</a:t>
            </a:r>
            <a:r>
              <a:rPr lang="vi-VN" sz="2800" b="1" noProof="1">
                <a:latin typeface="Times New Roman" pitchFamily="18" charset="0"/>
                <a:cs typeface="Times New Roman" pitchFamily="18" charset="0"/>
              </a:rPr>
              <a:t>.</a:t>
            </a:r>
            <a:r>
              <a:rPr lang="en-US" sz="2800" b="1" noProof="1">
                <a:latin typeface="Times New Roman" pitchFamily="18" charset="0"/>
                <a:cs typeface="Times New Roman" pitchFamily="18" charset="0"/>
              </a:rPr>
              <a:t> Một số hệ quả của tích lũy tư bản</a:t>
            </a:r>
            <a:endParaRPr lang="vi-VN" sz="2800" b="1" noProof="1">
              <a:latin typeface="Times New Roman" pitchFamily="18" charset="0"/>
              <a:cs typeface="Times New Roman" pitchFamily="18" charset="0"/>
            </a:endParaRPr>
          </a:p>
        </p:txBody>
      </p:sp>
      <p:sp>
        <p:nvSpPr>
          <p:cNvPr id="5" name="Flowchart: Alternate Process 4">
            <a:extLst>
              <a:ext uri="{FF2B5EF4-FFF2-40B4-BE49-F238E27FC236}">
                <a16:creationId xmlns:a16="http://schemas.microsoft.com/office/drawing/2014/main" id="{02F88931-7BAE-4264-860B-E937684FF722}"/>
              </a:ext>
            </a:extLst>
          </p:cNvPr>
          <p:cNvSpPr/>
          <p:nvPr/>
        </p:nvSpPr>
        <p:spPr>
          <a:xfrm>
            <a:off x="528851" y="943587"/>
            <a:ext cx="6425648" cy="685800"/>
          </a:xfrm>
          <a:prstGeom prst="flowChartAlternateProcess">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Tăng cấu tạo hữu cơ của tư bản</a:t>
            </a:r>
            <a:endParaRPr lang="vi-VN" sz="2000" noProof="1">
              <a:latin typeface="UTM Alexander" panose="02040603050506020204" pitchFamily="18" charset="0"/>
            </a:endParaRPr>
          </a:p>
        </p:txBody>
      </p:sp>
      <p:sp>
        <p:nvSpPr>
          <p:cNvPr id="6" name="Flowchart: Alternate Process 5">
            <a:extLst>
              <a:ext uri="{FF2B5EF4-FFF2-40B4-BE49-F238E27FC236}">
                <a16:creationId xmlns:a16="http://schemas.microsoft.com/office/drawing/2014/main" id="{1D65141B-7E75-4C29-B2FD-01A76BC77A37}"/>
              </a:ext>
            </a:extLst>
          </p:cNvPr>
          <p:cNvSpPr/>
          <p:nvPr/>
        </p:nvSpPr>
        <p:spPr>
          <a:xfrm>
            <a:off x="528851" y="3720426"/>
            <a:ext cx="6563429" cy="685800"/>
          </a:xfrm>
          <a:prstGeom prst="flowChartAlternateProcess">
            <a:avLst/>
          </a:prstGeom>
          <a:solidFill>
            <a:schemeClr val="accent1">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000" noProof="1">
                <a:latin typeface="UTM Alexander" panose="02040603050506020204" pitchFamily="18" charset="0"/>
              </a:rPr>
              <a:t>Làm tăng tích tụ và tập trung tư bản</a:t>
            </a:r>
            <a:endParaRPr lang="vi-VN" sz="2000" noProof="1">
              <a:latin typeface="UTM Alexander" panose="02040603050506020204" pitchFamily="18" charset="0"/>
            </a:endParaRPr>
          </a:p>
        </p:txBody>
      </p:sp>
      <p:sp>
        <p:nvSpPr>
          <p:cNvPr id="7" name="Flowchart: Alternate Process 6">
            <a:extLst>
              <a:ext uri="{FF2B5EF4-FFF2-40B4-BE49-F238E27FC236}">
                <a16:creationId xmlns:a16="http://schemas.microsoft.com/office/drawing/2014/main" id="{908A75A5-97FE-47BF-9FA5-D6DC18DF360D}"/>
              </a:ext>
            </a:extLst>
          </p:cNvPr>
          <p:cNvSpPr/>
          <p:nvPr/>
        </p:nvSpPr>
        <p:spPr>
          <a:xfrm>
            <a:off x="1611204" y="1980431"/>
            <a:ext cx="6425648" cy="1402188"/>
          </a:xfrm>
          <a:prstGeom prst="flowChartAlternateProcess">
            <a:avLst/>
          </a:prstGeom>
          <a:solidFill>
            <a:schemeClr val="accent4">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r>
              <a:rPr lang="vi-VN" sz="2000" noProof="1">
                <a:solidFill>
                  <a:srgbClr val="FF0000"/>
                </a:solidFill>
                <a:latin typeface="UTM Alexander" panose="02040603050506020204" pitchFamily="18" charset="0"/>
              </a:rPr>
              <a:t>Quá trình tích lũy tư bản làm tăng chênh lệch giữa thu </a:t>
            </a:r>
          </a:p>
          <a:p>
            <a:r>
              <a:rPr lang="vi-VN" sz="2000" noProof="1">
                <a:solidFill>
                  <a:srgbClr val="FF0000"/>
                </a:solidFill>
                <a:latin typeface="UTM Alexander" panose="02040603050506020204" pitchFamily="18" charset="0"/>
              </a:rPr>
              <a:t>nhập của nhà tư bản và người lao động cả tuyệt đối lẫn </a:t>
            </a:r>
          </a:p>
          <a:p>
            <a:r>
              <a:rPr lang="vi-VN" sz="2000" noProof="1">
                <a:solidFill>
                  <a:srgbClr val="FF0000"/>
                </a:solidFill>
                <a:latin typeface="UTM Alexander" panose="02040603050506020204" pitchFamily="18" charset="0"/>
              </a:rPr>
              <a:t>tương đối.</a:t>
            </a:r>
            <a:r>
              <a:rPr lang="vi-VN" sz="2000" b="1" noProof="1">
                <a:solidFill>
                  <a:srgbClr val="FF0000"/>
                </a:solidFill>
                <a:latin typeface="UTM Alexander" panose="02040603050506020204" pitchFamily="18" charset="0"/>
                <a:cs typeface="Times New Roman" panose="02020603050405020304" pitchFamily="18" charset="0"/>
              </a:rPr>
              <a:t> </a:t>
            </a:r>
            <a:r>
              <a:rPr lang="vi-VN" sz="2000" noProof="1">
                <a:solidFill>
                  <a:srgbClr val="FF0000"/>
                </a:solidFill>
                <a:latin typeface="UTM Alexander" panose="02040603050506020204" pitchFamily="18" charset="0"/>
                <a:cs typeface="Times New Roman" panose="02020603050405020304" pitchFamily="18" charset="0"/>
              </a:rPr>
              <a:t>=&gt; nạn thất nghiệp </a:t>
            </a:r>
            <a:r>
              <a:rPr lang="vi-VN" sz="2000" noProof="1">
                <a:solidFill>
                  <a:srgbClr val="FF0000"/>
                </a:solidFill>
                <a:latin typeface="UTM Alexander" panose="02040603050506020204" pitchFamily="18" charset="0"/>
                <a:cs typeface="Times New Roman" panose="02020603050405020304" pitchFamily="18" charset="0"/>
                <a:sym typeface="Wingdings" pitchFamily="2" charset="2"/>
              </a:rPr>
              <a:t> </a:t>
            </a:r>
            <a:r>
              <a:rPr lang="vi-VN" sz="2000" noProof="1">
                <a:solidFill>
                  <a:srgbClr val="FF0000"/>
                </a:solidFill>
                <a:latin typeface="UTM Alexander" panose="02040603050506020204" pitchFamily="18" charset="0"/>
                <a:cs typeface="Times New Roman" panose="02020603050405020304" pitchFamily="18" charset="0"/>
              </a:rPr>
              <a:t>bần cùng hóa giai cấp </a:t>
            </a:r>
          </a:p>
          <a:p>
            <a:r>
              <a:rPr lang="vi-VN" sz="2000" noProof="1">
                <a:solidFill>
                  <a:srgbClr val="FF0000"/>
                </a:solidFill>
                <a:latin typeface="UTM Alexander" panose="02040603050506020204" pitchFamily="18" charset="0"/>
                <a:cs typeface="Times New Roman" panose="02020603050405020304" pitchFamily="18" charset="0"/>
              </a:rPr>
              <a:t>công nhân </a:t>
            </a:r>
            <a:r>
              <a:rPr lang="vi-VN" sz="2000" b="1" noProof="1">
                <a:solidFill>
                  <a:srgbClr val="FF0000"/>
                </a:solidFill>
                <a:latin typeface="UTM Alexander" panose="02040603050506020204" pitchFamily="18" charset="0"/>
                <a:cs typeface="Times New Roman" panose="02020603050405020304" pitchFamily="18" charset="0"/>
              </a:rPr>
              <a:t>=&gt; </a:t>
            </a:r>
            <a:r>
              <a:rPr lang="vi-VN" sz="2000" noProof="1">
                <a:solidFill>
                  <a:srgbClr val="FF0000"/>
                </a:solidFill>
                <a:latin typeface="UTM Alexander" panose="02040603050506020204" pitchFamily="18" charset="0"/>
                <a:cs typeface="Times New Roman" panose="02020603050405020304" pitchFamily="18" charset="0"/>
              </a:rPr>
              <a:t>bất bình đẳng xã hội ngày càng tăng</a:t>
            </a:r>
            <a:endParaRPr lang="vi-VN" sz="2000" noProof="1">
              <a:latin typeface="UTM Alexander" panose="02040603050506020204" pitchFamily="18" charset="0"/>
            </a:endParaRPr>
          </a:p>
        </p:txBody>
      </p:sp>
    </p:spTree>
    <p:extLst>
      <p:ext uri="{BB962C8B-B14F-4D97-AF65-F5344CB8AC3E}">
        <p14:creationId xmlns:p14="http://schemas.microsoft.com/office/powerpoint/2010/main" val="2120131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5A5465-592D-4CE0-930B-59C2CC647591}"/>
              </a:ext>
            </a:extLst>
          </p:cNvPr>
          <p:cNvSpPr>
            <a:spLocks noGrp="1"/>
          </p:cNvSpPr>
          <p:nvPr>
            <p:ph type="body" sz="quarter" idx="10"/>
          </p:nvPr>
        </p:nvSpPr>
        <p:spPr>
          <a:xfrm>
            <a:off x="0" y="339502"/>
            <a:ext cx="7092280" cy="576064"/>
          </a:xfrm>
        </p:spPr>
        <p:txBody>
          <a:bodyPr>
            <a:normAutofit/>
          </a:bodyPr>
          <a:lstStyle/>
          <a:p>
            <a:r>
              <a:rPr lang="en-US" sz="2400" dirty="0">
                <a:latin typeface="UTM Alexander" panose="02040603050506020204" pitchFamily="18" charset="0"/>
              </a:rPr>
              <a:t>3.3. TUẦN HOÀN VÀ CHU CHUYỂN CỦA TƯ BẢN</a:t>
            </a:r>
          </a:p>
        </p:txBody>
      </p:sp>
      <p:sp>
        <p:nvSpPr>
          <p:cNvPr id="5" name="TextBox 4">
            <a:extLst>
              <a:ext uri="{FF2B5EF4-FFF2-40B4-BE49-F238E27FC236}">
                <a16:creationId xmlns:a16="http://schemas.microsoft.com/office/drawing/2014/main" id="{50431FF8-BB2B-4FA1-9DF0-E78FEBEA8F36}"/>
              </a:ext>
            </a:extLst>
          </p:cNvPr>
          <p:cNvSpPr txBox="1"/>
          <p:nvPr/>
        </p:nvSpPr>
        <p:spPr>
          <a:xfrm>
            <a:off x="179512" y="922542"/>
            <a:ext cx="8352928" cy="923330"/>
          </a:xfrm>
          <a:prstGeom prst="rect">
            <a:avLst/>
          </a:prstGeom>
          <a:noFill/>
        </p:spPr>
        <p:txBody>
          <a:bodyPr wrap="square">
            <a:spAutoFit/>
          </a:bodyPr>
          <a:lstStyle/>
          <a:p>
            <a:pPr marL="0" marR="0" indent="457200" algn="just"/>
            <a:r>
              <a:rPr lang="vi-VN" b="1" i="1" noProof="1">
                <a:effectLst/>
                <a:latin typeface="Times New Roman" panose="02020603050405020304" pitchFamily="18" charset="0"/>
                <a:ea typeface="Calibri" panose="020F0502020204030204" pitchFamily="34" charset="0"/>
                <a:cs typeface="Times New Roman" panose="02020603050405020304" pitchFamily="18" charset="0"/>
              </a:rPr>
              <a:t>Tuần hoàn của tư bản là quá trình vận động của tư bản lần lượt trải qua ba</a:t>
            </a:r>
            <a:r>
              <a:rPr lang="en-US" b="1" i="1" noProof="1">
                <a:effectLst/>
                <a:latin typeface="UTM Alexander" panose="02040603050506020204" pitchFamily="18" charset="0"/>
                <a:ea typeface="Calibri" panose="020F0502020204030204" pitchFamily="34" charset="0"/>
                <a:cs typeface="Times New Roman" panose="02020603050405020304" pitchFamily="18" charset="0"/>
              </a:rPr>
              <a:t> </a:t>
            </a:r>
            <a:r>
              <a:rPr lang="vi-VN" b="1" i="1" noProof="1">
                <a:effectLst/>
                <a:latin typeface="Times New Roman" panose="02020603050405020304" pitchFamily="18" charset="0"/>
                <a:ea typeface="Calibri" panose="020F0502020204030204" pitchFamily="34" charset="0"/>
                <a:cs typeface="Times New Roman" panose="02020603050405020304" pitchFamily="18" charset="0"/>
              </a:rPr>
              <a:t>giai </a:t>
            </a:r>
            <a:endParaRPr lang="en-US" b="1" i="1" noProof="1">
              <a:effectLst/>
              <a:latin typeface="UTM Alexander" panose="02040603050506020204" pitchFamily="18" charset="0"/>
              <a:ea typeface="Calibri" panose="020F0502020204030204" pitchFamily="34" charset="0"/>
              <a:cs typeface="Times New Roman" panose="02020603050405020304" pitchFamily="18" charset="0"/>
            </a:endParaRPr>
          </a:p>
          <a:p>
            <a:pPr marL="0" marR="0" indent="457200" algn="just"/>
            <a:r>
              <a:rPr lang="vi-VN" b="1" i="1" noProof="1">
                <a:effectLst/>
                <a:latin typeface="Times New Roman" panose="02020603050405020304" pitchFamily="18" charset="0"/>
                <a:ea typeface="Calibri" panose="020F0502020204030204" pitchFamily="34" charset="0"/>
                <a:cs typeface="Times New Roman" panose="02020603050405020304" pitchFamily="18" charset="0"/>
              </a:rPr>
              <a:t>đoạn, mang ba hình thái (tư bản tiền tệ, tư bản sản xuất và tư bản hàng hóa) và </a:t>
            </a:r>
            <a:endParaRPr lang="en-US" b="1" i="1" noProof="1">
              <a:effectLst/>
              <a:latin typeface="UTM Alexander" panose="02040603050506020204" pitchFamily="18" charset="0"/>
              <a:ea typeface="Calibri" panose="020F0502020204030204" pitchFamily="34" charset="0"/>
              <a:cs typeface="Times New Roman" panose="02020603050405020304" pitchFamily="18" charset="0"/>
            </a:endParaRPr>
          </a:p>
          <a:p>
            <a:pPr marL="0" marR="0" indent="457200" algn="just"/>
            <a:r>
              <a:rPr lang="vi-VN" b="1" i="1" noProof="1">
                <a:effectLst/>
                <a:latin typeface="Times New Roman" panose="02020603050405020304" pitchFamily="18" charset="0"/>
                <a:ea typeface="Calibri" panose="020F0502020204030204" pitchFamily="34" charset="0"/>
                <a:cs typeface="Times New Roman" panose="02020603050405020304" pitchFamily="18" charset="0"/>
              </a:rPr>
              <a:t>thực hiện ba chức năng quay trở về hình thái ban đầu cùng với giá trị thặng dư.</a:t>
            </a:r>
            <a:endParaRPr lang="vi-VN" b="1" noProof="1">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7" name="Group 26">
            <a:extLst>
              <a:ext uri="{FF2B5EF4-FFF2-40B4-BE49-F238E27FC236}">
                <a16:creationId xmlns:a16="http://schemas.microsoft.com/office/drawing/2014/main" id="{B0A89857-4FAA-4276-892E-03C76B60BFDF}"/>
              </a:ext>
            </a:extLst>
          </p:cNvPr>
          <p:cNvGrpSpPr/>
          <p:nvPr/>
        </p:nvGrpSpPr>
        <p:grpSpPr>
          <a:xfrm>
            <a:off x="1402547" y="2150713"/>
            <a:ext cx="5906858" cy="1130106"/>
            <a:chOff x="1402547" y="2150713"/>
            <a:chExt cx="5906858" cy="1130106"/>
          </a:xfrm>
        </p:grpSpPr>
        <p:sp>
          <p:nvSpPr>
            <p:cNvPr id="17" name="TextBox 16">
              <a:extLst>
                <a:ext uri="{FF2B5EF4-FFF2-40B4-BE49-F238E27FC236}">
                  <a16:creationId xmlns:a16="http://schemas.microsoft.com/office/drawing/2014/main" id="{787EB7AB-3CC4-4BB1-8C01-551122589440}"/>
                </a:ext>
              </a:extLst>
            </p:cNvPr>
            <p:cNvSpPr txBox="1"/>
            <p:nvPr/>
          </p:nvSpPr>
          <p:spPr>
            <a:xfrm>
              <a:off x="1402547" y="2202418"/>
              <a:ext cx="5906858" cy="738664"/>
            </a:xfrm>
            <a:prstGeom prst="rect">
              <a:avLst/>
            </a:prstGeom>
            <a:noFill/>
          </p:spPr>
          <p:txBody>
            <a:bodyPr wrap="square">
              <a:spAutoFit/>
            </a:bodyPr>
            <a:lstStyle/>
            <a:p>
              <a:endParaRPr lang="en-US" dirty="0"/>
            </a:p>
            <a:p>
              <a:r>
                <a:rPr lang="en-US" sz="2400" dirty="0">
                  <a:latin typeface="UTM Alexander" panose="02040603050506020204" pitchFamily="18" charset="0"/>
                </a:rPr>
                <a:t>... T –  H                  ... SX ... H' – T' ...</a:t>
              </a:r>
            </a:p>
          </p:txBody>
        </p:sp>
        <p:cxnSp>
          <p:nvCxnSpPr>
            <p:cNvPr id="19" name="Straight Arrow Connector 18">
              <a:extLst>
                <a:ext uri="{FF2B5EF4-FFF2-40B4-BE49-F238E27FC236}">
                  <a16:creationId xmlns:a16="http://schemas.microsoft.com/office/drawing/2014/main" id="{C23A458B-5C7A-4834-9BE6-7E08C1D9C77C}"/>
                </a:ext>
              </a:extLst>
            </p:cNvPr>
            <p:cNvCxnSpPr>
              <a:cxnSpLocks/>
            </p:cNvCxnSpPr>
            <p:nvPr/>
          </p:nvCxnSpPr>
          <p:spPr>
            <a:xfrm flipV="1">
              <a:off x="2699792" y="2427734"/>
              <a:ext cx="36004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6B97E2-A5A7-48E0-9131-ADE08236AB20}"/>
                </a:ext>
              </a:extLst>
            </p:cNvPr>
            <p:cNvCxnSpPr>
              <a:cxnSpLocks/>
            </p:cNvCxnSpPr>
            <p:nvPr/>
          </p:nvCxnSpPr>
          <p:spPr>
            <a:xfrm>
              <a:off x="2699792" y="2715766"/>
              <a:ext cx="360040" cy="2253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 Placeholder 1">
              <a:extLst>
                <a:ext uri="{FF2B5EF4-FFF2-40B4-BE49-F238E27FC236}">
                  <a16:creationId xmlns:a16="http://schemas.microsoft.com/office/drawing/2014/main" id="{71DB6D14-D0FE-44F5-80DA-EB6AA0986713}"/>
                </a:ext>
              </a:extLst>
            </p:cNvPr>
            <p:cNvSpPr txBox="1">
              <a:spLocks/>
            </p:cNvSpPr>
            <p:nvPr/>
          </p:nvSpPr>
          <p:spPr>
            <a:xfrm>
              <a:off x="2826060" y="2150713"/>
              <a:ext cx="1440160"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UTM Alexander" panose="02040603050506020204" pitchFamily="18" charset="0"/>
                </a:rPr>
                <a:t>TLSX</a:t>
              </a:r>
            </a:p>
          </p:txBody>
        </p:sp>
        <p:sp>
          <p:nvSpPr>
            <p:cNvPr id="26" name="Text Placeholder 1">
              <a:extLst>
                <a:ext uri="{FF2B5EF4-FFF2-40B4-BE49-F238E27FC236}">
                  <a16:creationId xmlns:a16="http://schemas.microsoft.com/office/drawing/2014/main" id="{F4096565-C35B-4FC3-84B3-F83FDA5F085F}"/>
                </a:ext>
              </a:extLst>
            </p:cNvPr>
            <p:cNvSpPr txBox="1">
              <a:spLocks/>
            </p:cNvSpPr>
            <p:nvPr/>
          </p:nvSpPr>
          <p:spPr>
            <a:xfrm>
              <a:off x="2843075" y="2704755"/>
              <a:ext cx="1440160"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solidFill>
                    <a:schemeClr val="tx1"/>
                  </a:solidFill>
                  <a:latin typeface="UTM Alexander" panose="02040603050506020204" pitchFamily="18" charset="0"/>
                </a:rPr>
                <a:t>SLĐ</a:t>
              </a:r>
            </a:p>
          </p:txBody>
        </p:sp>
      </p:grpSp>
      <p:sp>
        <p:nvSpPr>
          <p:cNvPr id="29" name="TextBox 28">
            <a:extLst>
              <a:ext uri="{FF2B5EF4-FFF2-40B4-BE49-F238E27FC236}">
                <a16:creationId xmlns:a16="http://schemas.microsoft.com/office/drawing/2014/main" id="{86BE94F3-5837-4A80-904B-AB09438F7FF1}"/>
              </a:ext>
            </a:extLst>
          </p:cNvPr>
          <p:cNvSpPr txBox="1"/>
          <p:nvPr/>
        </p:nvSpPr>
        <p:spPr>
          <a:xfrm>
            <a:off x="773832" y="3291830"/>
            <a:ext cx="8352928" cy="707886"/>
          </a:xfrm>
          <a:prstGeom prst="rect">
            <a:avLst/>
          </a:prstGeom>
          <a:noFill/>
        </p:spPr>
        <p:txBody>
          <a:bodyPr wrap="square">
            <a:spAutoFit/>
          </a:bodyPr>
          <a:lstStyle/>
          <a:p>
            <a:r>
              <a:rPr lang="en-US" sz="2000" b="1" i="1" dirty="0">
                <a:effectLst/>
                <a:latin typeface="Times New Roman" panose="02020603050405020304" pitchFamily="18" charset="0"/>
                <a:ea typeface="Calibri" panose="020F0502020204030204" pitchFamily="34" charset="0"/>
              </a:rPr>
              <a:t>Chu </a:t>
            </a:r>
            <a:r>
              <a:rPr lang="en-US" sz="2000" b="1" i="1" dirty="0" err="1">
                <a:effectLst/>
                <a:latin typeface="Times New Roman" panose="02020603050405020304" pitchFamily="18" charset="0"/>
                <a:ea typeface="Calibri" panose="020F0502020204030204" pitchFamily="34" charset="0"/>
              </a:rPr>
              <a:t>chuyển</a:t>
            </a:r>
            <a:r>
              <a:rPr lang="en-US" sz="2000" b="1" i="1" dirty="0">
                <a:effectLst/>
                <a:latin typeface="Times New Roman" panose="02020603050405020304" pitchFamily="18" charset="0"/>
                <a:ea typeface="Calibri" panose="020F0502020204030204" pitchFamily="34" charset="0"/>
              </a:rPr>
              <a:t> </a:t>
            </a:r>
            <a:r>
              <a:rPr lang="en-US" sz="2000" b="1" i="1" dirty="0" err="1">
                <a:effectLst/>
                <a:latin typeface="Times New Roman" panose="02020603050405020304" pitchFamily="18" charset="0"/>
                <a:ea typeface="Calibri" panose="020F0502020204030204" pitchFamily="34" charset="0"/>
              </a:rPr>
              <a:t>của</a:t>
            </a:r>
            <a:r>
              <a:rPr lang="en-US" sz="2000" b="1" i="1" dirty="0">
                <a:effectLst/>
                <a:latin typeface="Times New Roman" panose="02020603050405020304" pitchFamily="18" charset="0"/>
                <a:ea typeface="Calibri" panose="020F0502020204030204" pitchFamily="34" charset="0"/>
              </a:rPr>
              <a:t> </a:t>
            </a:r>
            <a:r>
              <a:rPr lang="en-US" sz="2000" b="1" i="1" dirty="0" err="1">
                <a:effectLst/>
                <a:latin typeface="Times New Roman" panose="02020603050405020304" pitchFamily="18" charset="0"/>
                <a:ea typeface="Calibri" panose="020F0502020204030204" pitchFamily="34" charset="0"/>
              </a:rPr>
              <a:t>tư</a:t>
            </a:r>
            <a:r>
              <a:rPr lang="en-US" sz="2000" b="1" i="1" dirty="0">
                <a:effectLst/>
                <a:latin typeface="Times New Roman" panose="02020603050405020304" pitchFamily="18" charset="0"/>
                <a:ea typeface="Calibri" panose="020F0502020204030204" pitchFamily="34" charset="0"/>
              </a:rPr>
              <a:t> </a:t>
            </a:r>
            <a:r>
              <a:rPr lang="en-US" sz="2000" b="1" i="1" dirty="0" err="1">
                <a:effectLst/>
                <a:latin typeface="Times New Roman" panose="02020603050405020304" pitchFamily="18" charset="0"/>
                <a:ea typeface="Calibri" panose="020F0502020204030204" pitchFamily="34" charset="0"/>
              </a:rPr>
              <a:t>bản</a:t>
            </a:r>
            <a:r>
              <a:rPr lang="en-US" sz="2000" b="1" i="1" dirty="0">
                <a:effectLst/>
                <a:latin typeface="Times New Roman" panose="02020603050405020304" pitchFamily="18" charset="0"/>
                <a:ea typeface="Calibri" panose="020F0502020204030204" pitchFamily="34" charset="0"/>
              </a:rPr>
              <a:t> </a:t>
            </a:r>
            <a:r>
              <a:rPr lang="en-US" sz="2000" b="1" i="1" dirty="0" err="1">
                <a:effectLst/>
                <a:latin typeface="Times New Roman" panose="02020603050405020304" pitchFamily="18" charset="0"/>
                <a:ea typeface="Calibri" panose="020F0502020204030204" pitchFamily="34" charset="0"/>
              </a:rPr>
              <a:t>là</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sự</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tuần</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hoàn</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của</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tư</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bản</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được</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xét</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trong</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khoảng</a:t>
            </a:r>
            <a:endParaRPr lang="en-US" sz="2000" b="1" dirty="0">
              <a:effectLst/>
              <a:latin typeface="Times New Roman" panose="02020603050405020304" pitchFamily="18" charset="0"/>
              <a:ea typeface="Calibri" panose="020F0502020204030204" pitchFamily="34" charset="0"/>
            </a:endParaRPr>
          </a:p>
          <a:p>
            <a:r>
              <a:rPr lang="en-US" sz="2000" b="1" dirty="0" err="1">
                <a:effectLst/>
                <a:latin typeface="Times New Roman" panose="02020603050405020304" pitchFamily="18" charset="0"/>
                <a:ea typeface="Calibri" panose="020F0502020204030204" pitchFamily="34" charset="0"/>
              </a:rPr>
              <a:t>thời</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gian</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định</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kỳ</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thường</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là</a:t>
            </a:r>
            <a:r>
              <a:rPr lang="en-US" sz="2000" b="1" dirty="0">
                <a:effectLst/>
                <a:latin typeface="Times New Roman" panose="02020603050405020304" pitchFamily="18" charset="0"/>
                <a:ea typeface="Calibri" panose="020F0502020204030204" pitchFamily="34" charset="0"/>
              </a:rPr>
              <a:t> 1 </a:t>
            </a:r>
            <a:r>
              <a:rPr lang="en-US" sz="2000" b="1" dirty="0" err="1">
                <a:effectLst/>
                <a:latin typeface="Times New Roman" panose="02020603050405020304" pitchFamily="18" charset="0"/>
                <a:ea typeface="Calibri" panose="020F0502020204030204" pitchFamily="34" charset="0"/>
              </a:rPr>
              <a:t>năm</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lặp</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đi</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lặp</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lại</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và</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không</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ngừng</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đổi</a:t>
            </a:r>
            <a:r>
              <a:rPr lang="en-US" sz="2000" b="1" dirty="0">
                <a:effectLst/>
                <a:latin typeface="Times New Roman" panose="02020603050405020304" pitchFamily="18" charset="0"/>
                <a:ea typeface="Calibri" panose="020F0502020204030204" pitchFamily="34" charset="0"/>
              </a:rPr>
              <a:t> </a:t>
            </a:r>
            <a:r>
              <a:rPr lang="en-US" sz="2000" b="1" dirty="0" err="1">
                <a:effectLst/>
                <a:latin typeface="Times New Roman" panose="02020603050405020304" pitchFamily="18" charset="0"/>
                <a:ea typeface="Calibri" panose="020F0502020204030204" pitchFamily="34" charset="0"/>
              </a:rPr>
              <a:t>mới</a:t>
            </a:r>
            <a:r>
              <a:rPr lang="en-US" sz="2000" b="1" dirty="0">
                <a:effectLst/>
                <a:latin typeface="Times New Roman" panose="02020603050405020304" pitchFamily="18" charset="0"/>
                <a:ea typeface="Calibri" panose="020F0502020204030204" pitchFamily="34" charset="0"/>
              </a:rPr>
              <a:t>.</a:t>
            </a:r>
            <a:endParaRPr lang="en-US" sz="2000" b="1" dirty="0"/>
          </a:p>
        </p:txBody>
      </p:sp>
      <p:sp>
        <p:nvSpPr>
          <p:cNvPr id="31" name="TextBox 30">
            <a:extLst>
              <a:ext uri="{FF2B5EF4-FFF2-40B4-BE49-F238E27FC236}">
                <a16:creationId xmlns:a16="http://schemas.microsoft.com/office/drawing/2014/main" id="{9A7C7720-AE60-484D-A195-0D01CBA8EDD3}"/>
              </a:ext>
            </a:extLst>
          </p:cNvPr>
          <p:cNvSpPr txBox="1"/>
          <p:nvPr/>
        </p:nvSpPr>
        <p:spPr>
          <a:xfrm>
            <a:off x="2016224" y="4202374"/>
            <a:ext cx="6300192" cy="369332"/>
          </a:xfrm>
          <a:prstGeom prst="rect">
            <a:avLst/>
          </a:prstGeom>
          <a:noFill/>
        </p:spPr>
        <p:txBody>
          <a:bodyPr wrap="square">
            <a:spAutoFit/>
          </a:bodyPr>
          <a:lstStyle/>
          <a:p>
            <a:r>
              <a:rPr lang="en-US" sz="1800" b="1" dirty="0">
                <a:effectLst/>
                <a:latin typeface="Times New Roman" panose="02020603050405020304" pitchFamily="18" charset="0"/>
                <a:ea typeface="Calibri" panose="020F0502020204030204" pitchFamily="34" charset="0"/>
              </a:rPr>
              <a:t>n = </a:t>
            </a:r>
            <a:r>
              <a:rPr lang="en-US" sz="1800" b="1" dirty="0" err="1">
                <a:effectLst/>
                <a:latin typeface="Times New Roman" panose="02020603050405020304" pitchFamily="18" charset="0"/>
                <a:ea typeface="Calibri" panose="020F0502020204030204" pitchFamily="34" charset="0"/>
              </a:rPr>
              <a:t>số</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thời</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một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năm</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số</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thời</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gian</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một</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vòng</a:t>
            </a:r>
            <a:r>
              <a:rPr lang="en-US" sz="1800" b="1" dirty="0">
                <a:effectLst/>
                <a:latin typeface="Times New Roman" panose="02020603050405020304" pitchFamily="18" charset="0"/>
                <a:ea typeface="Calibri" panose="020F0502020204030204" pitchFamily="34" charset="0"/>
              </a:rPr>
              <a:t> chu </a:t>
            </a:r>
            <a:r>
              <a:rPr lang="en-US" sz="1800" b="1" dirty="0" err="1">
                <a:effectLst/>
                <a:latin typeface="Times New Roman" panose="02020603050405020304" pitchFamily="18" charset="0"/>
                <a:ea typeface="Calibri" panose="020F0502020204030204" pitchFamily="34" charset="0"/>
              </a:rPr>
              <a:t>chuyển</a:t>
            </a:r>
            <a:endParaRPr lang="en-US" b="1" dirty="0"/>
          </a:p>
        </p:txBody>
      </p:sp>
    </p:spTree>
    <p:extLst>
      <p:ext uri="{BB962C8B-B14F-4D97-AF65-F5344CB8AC3E}">
        <p14:creationId xmlns:p14="http://schemas.microsoft.com/office/powerpoint/2010/main" val="41436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75F423A4-F04C-4659-AA10-A2407D2954A3}"/>
              </a:ext>
            </a:extLst>
          </p:cNvPr>
          <p:cNvSpPr>
            <a:spLocks noGrp="1"/>
          </p:cNvSpPr>
          <p:nvPr>
            <p:ph type="body" sz="quarter" idx="11"/>
          </p:nvPr>
        </p:nvSpPr>
        <p:spPr>
          <a:xfrm>
            <a:off x="467544" y="339502"/>
            <a:ext cx="5040560" cy="720080"/>
          </a:xfrm>
        </p:spPr>
        <p:txBody>
          <a:bodyPr>
            <a:normAutofit/>
          </a:bodyPr>
          <a:lstStyle/>
          <a:p>
            <a:r>
              <a:rPr lang="vi-VN" sz="2400" noProof="1">
                <a:latin typeface="UTM Alexander" panose="02040603050506020204" pitchFamily="18" charset="0"/>
              </a:rPr>
              <a:t>Tư bản cố định và tư bản lưu động</a:t>
            </a:r>
          </a:p>
        </p:txBody>
      </p:sp>
      <p:sp>
        <p:nvSpPr>
          <p:cNvPr id="6" name="TextBox 5">
            <a:extLst>
              <a:ext uri="{FF2B5EF4-FFF2-40B4-BE49-F238E27FC236}">
                <a16:creationId xmlns:a16="http://schemas.microsoft.com/office/drawing/2014/main" id="{E3AF3A6C-D00A-4B72-B197-3FFB27946BEF}"/>
              </a:ext>
            </a:extLst>
          </p:cNvPr>
          <p:cNvSpPr txBox="1"/>
          <p:nvPr/>
        </p:nvSpPr>
        <p:spPr>
          <a:xfrm>
            <a:off x="1772816" y="1563638"/>
            <a:ext cx="5598368" cy="430887"/>
          </a:xfrm>
          <a:prstGeom prst="rect">
            <a:avLst/>
          </a:prstGeom>
          <a:noFill/>
        </p:spPr>
        <p:txBody>
          <a:bodyPr wrap="square">
            <a:spAutoFit/>
          </a:bodyPr>
          <a:lstStyle/>
          <a:p>
            <a:r>
              <a:rPr lang="en-US" sz="2200" b="1" dirty="0" err="1">
                <a:effectLst/>
                <a:latin typeface="Times New Roman" panose="02020603050405020304" pitchFamily="18" charset="0"/>
                <a:ea typeface="Calibri" panose="020F0502020204030204" pitchFamily="34" charset="0"/>
              </a:rPr>
              <a:t>Công</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thức</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giá</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trị</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hàng</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hóa</a:t>
            </a:r>
            <a:r>
              <a:rPr lang="en-US" sz="2200" b="1" dirty="0">
                <a:effectLst/>
                <a:latin typeface="Times New Roman" panose="02020603050405020304" pitchFamily="18" charset="0"/>
                <a:ea typeface="Calibri" panose="020F0502020204030204" pitchFamily="34" charset="0"/>
              </a:rPr>
              <a:t> = c</a:t>
            </a:r>
            <a:r>
              <a:rPr lang="en-US" sz="2200" b="1" baseline="-25000" dirty="0">
                <a:effectLst/>
                <a:latin typeface="Times New Roman" panose="02020603050405020304" pitchFamily="18" charset="0"/>
                <a:ea typeface="Calibri" panose="020F0502020204030204" pitchFamily="34" charset="0"/>
              </a:rPr>
              <a:t>1</a:t>
            </a:r>
            <a:r>
              <a:rPr lang="en-US" sz="2200" b="1" dirty="0">
                <a:effectLst/>
                <a:latin typeface="Times New Roman" panose="02020603050405020304" pitchFamily="18" charset="0"/>
                <a:ea typeface="Calibri" panose="020F0502020204030204" pitchFamily="34" charset="0"/>
              </a:rPr>
              <a:t> + c</a:t>
            </a:r>
            <a:r>
              <a:rPr lang="en-US" sz="2200" b="1" baseline="-25000" dirty="0">
                <a:effectLst/>
                <a:latin typeface="Times New Roman" panose="02020603050405020304" pitchFamily="18" charset="0"/>
                <a:ea typeface="Calibri" panose="020F0502020204030204" pitchFamily="34" charset="0"/>
              </a:rPr>
              <a:t>2</a:t>
            </a:r>
            <a:r>
              <a:rPr lang="en-US" sz="2200" b="1" dirty="0">
                <a:effectLst/>
                <a:latin typeface="Times New Roman" panose="02020603050405020304" pitchFamily="18" charset="0"/>
                <a:ea typeface="Calibri" panose="020F0502020204030204" pitchFamily="34" charset="0"/>
              </a:rPr>
              <a:t> + v + m</a:t>
            </a:r>
            <a:endParaRPr lang="en-US" sz="2200" b="1" dirty="0"/>
          </a:p>
        </p:txBody>
      </p:sp>
    </p:spTree>
    <p:extLst>
      <p:ext uri="{BB962C8B-B14F-4D97-AF65-F5344CB8AC3E}">
        <p14:creationId xmlns:p14="http://schemas.microsoft.com/office/powerpoint/2010/main" val="85753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438736" y="3533928"/>
            <a:ext cx="1008112" cy="720080"/>
          </a:xfrm>
        </p:spPr>
        <p:txBody>
          <a:bodyPr>
            <a:noAutofit/>
          </a:bodyPr>
          <a:lstStyle/>
          <a:p>
            <a:r>
              <a:rPr lang="en-US" sz="3600" dirty="0">
                <a:solidFill>
                  <a:srgbClr val="FF0000"/>
                </a:solidFill>
                <a:latin typeface="UTM Alexander" panose="02040603050506020204" pitchFamily="18" charset="0"/>
              </a:rPr>
              <a:t>H</a:t>
            </a:r>
          </a:p>
        </p:txBody>
      </p:sp>
      <p:pic>
        <p:nvPicPr>
          <p:cNvPr id="1028" name="Picture 4">
            <a:extLst>
              <a:ext uri="{FF2B5EF4-FFF2-40B4-BE49-F238E27FC236}">
                <a16:creationId xmlns:a16="http://schemas.microsoft.com/office/drawing/2014/main" id="{9E91C370-1E87-4CC5-B364-BD78C970F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13" y="2453932"/>
            <a:ext cx="1152127" cy="115212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descr="HÌNH ẢNH MẦM NON: HÌNH ẢNH CON GÀ TRỐNG CHUẨN ĐẸP">
            <a:extLst>
              <a:ext uri="{FF2B5EF4-FFF2-40B4-BE49-F238E27FC236}">
                <a16:creationId xmlns:a16="http://schemas.microsoft.com/office/drawing/2014/main" id="{4F4AF205-3898-49B5-A1E9-A84375083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296" y="2314310"/>
            <a:ext cx="1666301" cy="133436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ộ sưu tập 50 hình nền thỏi và đồng tiền vàng - Gold full hd tuyệt đẹp">
            <a:extLst>
              <a:ext uri="{FF2B5EF4-FFF2-40B4-BE49-F238E27FC236}">
                <a16:creationId xmlns:a16="http://schemas.microsoft.com/office/drawing/2014/main" id="{D3EF1202-295E-441D-BD6A-0DE8BCC88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5110" y="2414116"/>
            <a:ext cx="2057370" cy="11521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iểu sử Các Mác | C. Mác; Ph. Ăngghen; V. I. Lênin; Hồ Chí Minh">
            <a:extLst>
              <a:ext uri="{FF2B5EF4-FFF2-40B4-BE49-F238E27FC236}">
                <a16:creationId xmlns:a16="http://schemas.microsoft.com/office/drawing/2014/main" id="{3B9CC2B4-3011-4F5C-97BA-CF159329C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1801" y="2408403"/>
            <a:ext cx="1936502" cy="261822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CA381458-099B-472F-BBF3-C13BA4D9717D}"/>
              </a:ext>
            </a:extLst>
          </p:cNvPr>
          <p:cNvCxnSpPr>
            <a:cxnSpLocks/>
          </p:cNvCxnSpPr>
          <p:nvPr/>
        </p:nvCxnSpPr>
        <p:spPr>
          <a:xfrm>
            <a:off x="1652852" y="3029995"/>
            <a:ext cx="57606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0ECCCC1-20C2-4711-A88C-85DB4A7C5F5D}"/>
              </a:ext>
            </a:extLst>
          </p:cNvPr>
          <p:cNvCxnSpPr>
            <a:cxnSpLocks/>
          </p:cNvCxnSpPr>
          <p:nvPr/>
        </p:nvCxnSpPr>
        <p:spPr>
          <a:xfrm rot="16200000" flipH="1">
            <a:off x="2780964" y="4055791"/>
            <a:ext cx="512577" cy="3331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hought Bubble: Cloud 13">
            <a:extLst>
              <a:ext uri="{FF2B5EF4-FFF2-40B4-BE49-F238E27FC236}">
                <a16:creationId xmlns:a16="http://schemas.microsoft.com/office/drawing/2014/main" id="{AAC69228-982B-4C38-AEF3-BF730573CA2C}"/>
              </a:ext>
            </a:extLst>
          </p:cNvPr>
          <p:cNvSpPr/>
          <p:nvPr/>
        </p:nvSpPr>
        <p:spPr>
          <a:xfrm>
            <a:off x="6097884" y="277739"/>
            <a:ext cx="3024335" cy="1480394"/>
          </a:xfrm>
          <a:prstGeom prst="cloudCallout">
            <a:avLst>
              <a:gd name="adj1" fmla="val -9075"/>
              <a:gd name="adj2" fmla="val 865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b="1" noProof="1">
                <a:solidFill>
                  <a:schemeClr val="tx1"/>
                </a:solidFill>
                <a:latin typeface="UTM Alexander" panose="02040603050506020204" pitchFamily="18" charset="0"/>
              </a:rPr>
              <a:t>Nguồn gốc và bản chất của tư bản?</a:t>
            </a:r>
          </a:p>
        </p:txBody>
      </p:sp>
      <p:cxnSp>
        <p:nvCxnSpPr>
          <p:cNvPr id="21" name="Straight Connector 20">
            <a:extLst>
              <a:ext uri="{FF2B5EF4-FFF2-40B4-BE49-F238E27FC236}">
                <a16:creationId xmlns:a16="http://schemas.microsoft.com/office/drawing/2014/main" id="{569B826C-72A2-4C82-8122-795709B28FF9}"/>
              </a:ext>
            </a:extLst>
          </p:cNvPr>
          <p:cNvCxnSpPr>
            <a:cxnSpLocks/>
          </p:cNvCxnSpPr>
          <p:nvPr/>
        </p:nvCxnSpPr>
        <p:spPr>
          <a:xfrm>
            <a:off x="3694448" y="3091155"/>
            <a:ext cx="57606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39F8AB5-E0A8-4EC6-A1D2-42C90A0D9897}"/>
              </a:ext>
            </a:extLst>
          </p:cNvPr>
          <p:cNvGrpSpPr/>
          <p:nvPr/>
        </p:nvGrpSpPr>
        <p:grpSpPr>
          <a:xfrm>
            <a:off x="1691680" y="972687"/>
            <a:ext cx="3024335" cy="1334368"/>
            <a:chOff x="2742749" y="746944"/>
            <a:chExt cx="2326103" cy="1241246"/>
          </a:xfrm>
        </p:grpSpPr>
        <p:sp>
          <p:nvSpPr>
            <p:cNvPr id="12" name="Speech Bubble: Rectangle with Corners Rounded 11">
              <a:extLst>
                <a:ext uri="{FF2B5EF4-FFF2-40B4-BE49-F238E27FC236}">
                  <a16:creationId xmlns:a16="http://schemas.microsoft.com/office/drawing/2014/main" id="{A7C7FB39-882C-431A-915B-8D345366A586}"/>
                </a:ext>
              </a:extLst>
            </p:cNvPr>
            <p:cNvSpPr/>
            <p:nvPr/>
          </p:nvSpPr>
          <p:spPr>
            <a:xfrm>
              <a:off x="2762288" y="834918"/>
              <a:ext cx="2306564" cy="1153272"/>
            </a:xfrm>
            <a:prstGeom prst="wedgeRoundRectCallout">
              <a:avLst>
                <a:gd name="adj1" fmla="val -8558"/>
                <a:gd name="adj2" fmla="val 8881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2" name="Picture 2" descr="Bàn về nguồn gốc của tiền tệ để giải thích cơ sở giá trị của tiền kĩ thuật  số – Not Cuder">
              <a:extLst>
                <a:ext uri="{FF2B5EF4-FFF2-40B4-BE49-F238E27FC236}">
                  <a16:creationId xmlns:a16="http://schemas.microsoft.com/office/drawing/2014/main" id="{979A53E0-F2D9-4384-86B7-FFD74BAB2B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2749" y="746944"/>
              <a:ext cx="2306563" cy="1153282"/>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 Placeholder 2">
            <a:extLst>
              <a:ext uri="{FF2B5EF4-FFF2-40B4-BE49-F238E27FC236}">
                <a16:creationId xmlns:a16="http://schemas.microsoft.com/office/drawing/2014/main" id="{92151ABB-1600-4563-9152-203F1561A83D}"/>
              </a:ext>
            </a:extLst>
          </p:cNvPr>
          <p:cNvSpPr txBox="1">
            <a:spLocks/>
          </p:cNvSpPr>
          <p:nvPr/>
        </p:nvSpPr>
        <p:spPr>
          <a:xfrm>
            <a:off x="2553262" y="3532702"/>
            <a:ext cx="967980" cy="63985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solidFill>
                  <a:srgbClr val="FF0000"/>
                </a:solidFill>
                <a:latin typeface="UTM Alexander" panose="02040603050506020204" pitchFamily="18" charset="0"/>
              </a:rPr>
              <a:t>T</a:t>
            </a:r>
          </a:p>
        </p:txBody>
      </p:sp>
      <p:sp>
        <p:nvSpPr>
          <p:cNvPr id="25" name="Text Placeholder 2">
            <a:extLst>
              <a:ext uri="{FF2B5EF4-FFF2-40B4-BE49-F238E27FC236}">
                <a16:creationId xmlns:a16="http://schemas.microsoft.com/office/drawing/2014/main" id="{9A91773B-79B8-4C4C-B52C-6407290EC63A}"/>
              </a:ext>
            </a:extLst>
          </p:cNvPr>
          <p:cNvSpPr txBox="1">
            <a:spLocks/>
          </p:cNvSpPr>
          <p:nvPr/>
        </p:nvSpPr>
        <p:spPr>
          <a:xfrm>
            <a:off x="4380745" y="3452361"/>
            <a:ext cx="1008112" cy="720080"/>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solidFill>
                  <a:srgbClr val="FF0000"/>
                </a:solidFill>
                <a:latin typeface="UTM Alexander" panose="02040603050506020204" pitchFamily="18" charset="0"/>
              </a:rPr>
              <a:t>H</a:t>
            </a:r>
          </a:p>
        </p:txBody>
      </p:sp>
      <p:sp>
        <p:nvSpPr>
          <p:cNvPr id="27" name="Text Placeholder 2">
            <a:extLst>
              <a:ext uri="{FF2B5EF4-FFF2-40B4-BE49-F238E27FC236}">
                <a16:creationId xmlns:a16="http://schemas.microsoft.com/office/drawing/2014/main" id="{6DBB36BB-1C36-4B5C-BF65-7EDEBE5B3A2E}"/>
              </a:ext>
            </a:extLst>
          </p:cNvPr>
          <p:cNvSpPr txBox="1">
            <a:spLocks/>
          </p:cNvSpPr>
          <p:nvPr/>
        </p:nvSpPr>
        <p:spPr>
          <a:xfrm>
            <a:off x="2122537" y="4427164"/>
            <a:ext cx="2449463" cy="720080"/>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000" dirty="0" err="1">
                <a:solidFill>
                  <a:srgbClr val="FF0000"/>
                </a:solidFill>
                <a:latin typeface="UTM Alexander" panose="02040603050506020204" pitchFamily="18" charset="0"/>
              </a:rPr>
              <a:t>Hình</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thái</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biểu</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hiện</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của</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tư</a:t>
            </a:r>
            <a:r>
              <a:rPr lang="en-US" sz="2000" dirty="0">
                <a:solidFill>
                  <a:srgbClr val="FF0000"/>
                </a:solidFill>
                <a:latin typeface="UTM Alexander" panose="02040603050506020204" pitchFamily="18" charset="0"/>
              </a:rPr>
              <a:t> </a:t>
            </a:r>
            <a:r>
              <a:rPr lang="en-US" sz="2000" dirty="0" err="1">
                <a:solidFill>
                  <a:srgbClr val="FF0000"/>
                </a:solidFill>
                <a:latin typeface="UTM Alexander" panose="02040603050506020204" pitchFamily="18" charset="0"/>
              </a:rPr>
              <a:t>bản</a:t>
            </a:r>
            <a:endParaRPr lang="en-US" sz="2000" dirty="0">
              <a:solidFill>
                <a:srgbClr val="FF0000"/>
              </a:solidFill>
              <a:latin typeface="UTM Alexander" panose="02040603050506020204" pitchFamily="18" charset="0"/>
            </a:endParaRPr>
          </a:p>
        </p:txBody>
      </p:sp>
    </p:spTree>
    <p:extLst>
      <p:ext uri="{BB962C8B-B14F-4D97-AF65-F5344CB8AC3E}">
        <p14:creationId xmlns:p14="http://schemas.microsoft.com/office/powerpoint/2010/main" val="359958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0"/>
                                        </p:tgtEl>
                                        <p:attrNameLst>
                                          <p:attrName>style.visibility</p:attrName>
                                        </p:attrNameLst>
                                      </p:cBhvr>
                                      <p:to>
                                        <p:strVal val="visible"/>
                                      </p:to>
                                    </p:set>
                                    <p:animEffect transition="in" filter="fade">
                                      <p:cBhvr>
                                        <p:cTn id="32" dur="500"/>
                                        <p:tgtEl>
                                          <p:spTgt spid="10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1034"/>
                                        </p:tgtEl>
                                        <p:attrNameLst>
                                          <p:attrName>style.visibility</p:attrName>
                                        </p:attrNameLst>
                                      </p:cBhvr>
                                      <p:to>
                                        <p:strVal val="visible"/>
                                      </p:to>
                                    </p:set>
                                    <p:animEffect transition="in" filter="barn(inVertical)">
                                      <p:cBhvr>
                                        <p:cTn id="48" dur="500"/>
                                        <p:tgtEl>
                                          <p:spTgt spid="10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4" grpId="0"/>
      <p:bldP spid="25"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257354-3A01-471F-ADF0-54EE6E490F62}"/>
              </a:ext>
            </a:extLst>
          </p:cNvPr>
          <p:cNvSpPr>
            <a:spLocks noGrp="1"/>
          </p:cNvSpPr>
          <p:nvPr>
            <p:ph type="body" sz="quarter" idx="10"/>
          </p:nvPr>
        </p:nvSpPr>
        <p:spPr>
          <a:xfrm>
            <a:off x="16933" y="224758"/>
            <a:ext cx="9144000" cy="576064"/>
          </a:xfrm>
        </p:spPr>
        <p:txBody>
          <a:bodyPr>
            <a:noAutofit/>
          </a:bodyPr>
          <a:lstStyle/>
          <a:p>
            <a:r>
              <a:rPr lang="en-US" sz="2400" b="1" dirty="0">
                <a:latin typeface="UTM Alexander" panose="02040603050506020204" pitchFamily="18" charset="0"/>
              </a:rPr>
              <a:t>4.3. CÁC HÌNH THỨC BIỂU HIỆN </a:t>
            </a:r>
          </a:p>
          <a:p>
            <a:r>
              <a:rPr lang="en-US" sz="2400" b="1" dirty="0">
                <a:latin typeface="UTM Alexander" panose="02040603050506020204" pitchFamily="18" charset="0"/>
              </a:rPr>
              <a:t>CỦA GIÁ TRỊ THẶNG DƯ TRONG NỀN KTTT</a:t>
            </a:r>
          </a:p>
        </p:txBody>
      </p:sp>
      <p:sp>
        <p:nvSpPr>
          <p:cNvPr id="4" name="Flowchart: Alternate Process 3">
            <a:extLst>
              <a:ext uri="{FF2B5EF4-FFF2-40B4-BE49-F238E27FC236}">
                <a16:creationId xmlns:a16="http://schemas.microsoft.com/office/drawing/2014/main" id="{4095E623-07E3-42FC-8499-0A2D5BFC54D2}"/>
              </a:ext>
            </a:extLst>
          </p:cNvPr>
          <p:cNvSpPr/>
          <p:nvPr/>
        </p:nvSpPr>
        <p:spPr bwMode="auto">
          <a:xfrm>
            <a:off x="1592959" y="2553422"/>
            <a:ext cx="7033846"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sz="2800" b="1" noProof="1">
                <a:solidFill>
                  <a:schemeClr val="bg1"/>
                </a:solidFill>
                <a:latin typeface="UTM Alexander" panose="02040603050506020204" pitchFamily="18" charset="0"/>
                <a:cs typeface="Times New Roman" pitchFamily="18" charset="0"/>
              </a:rPr>
              <a:t>Lợi tức</a:t>
            </a:r>
            <a:endParaRPr lang="vi-VN" sz="2800" b="1" noProof="1">
              <a:solidFill>
                <a:schemeClr val="bg1"/>
              </a:solidFill>
              <a:latin typeface="UTM Alexander" panose="02040603050506020204" pitchFamily="18" charset="0"/>
              <a:cs typeface="Times New Roman" pitchFamily="18" charset="0"/>
            </a:endParaRPr>
          </a:p>
        </p:txBody>
      </p:sp>
      <p:sp>
        <p:nvSpPr>
          <p:cNvPr id="5" name="Flowchart: Alternate Process 4">
            <a:extLst>
              <a:ext uri="{FF2B5EF4-FFF2-40B4-BE49-F238E27FC236}">
                <a16:creationId xmlns:a16="http://schemas.microsoft.com/office/drawing/2014/main" id="{93341F1D-CB37-403C-8626-ED7B45EA0575}"/>
              </a:ext>
            </a:extLst>
          </p:cNvPr>
          <p:cNvSpPr/>
          <p:nvPr/>
        </p:nvSpPr>
        <p:spPr bwMode="auto">
          <a:xfrm>
            <a:off x="1534344" y="1275606"/>
            <a:ext cx="7086600"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sz="2800" b="1" noProof="1">
                <a:solidFill>
                  <a:schemeClr val="bg1"/>
                </a:solidFill>
                <a:latin typeface="Times New Roman" pitchFamily="18" charset="0"/>
                <a:cs typeface="Times New Roman" pitchFamily="18" charset="0"/>
              </a:rPr>
              <a:t> </a:t>
            </a:r>
            <a:r>
              <a:rPr lang="en-US" sz="2800" b="1" noProof="1">
                <a:solidFill>
                  <a:schemeClr val="bg1"/>
                </a:solidFill>
                <a:latin typeface="UTM Alexander" panose="02040603050506020204" pitchFamily="18" charset="0"/>
                <a:cs typeface="Times New Roman" pitchFamily="18" charset="0"/>
              </a:rPr>
              <a:t>Lợi nhuận</a:t>
            </a:r>
            <a:endParaRPr lang="vi-VN" sz="2800" b="1" noProof="1">
              <a:solidFill>
                <a:schemeClr val="bg1"/>
              </a:solidFill>
              <a:latin typeface="Times New Roman" pitchFamily="18" charset="0"/>
              <a:cs typeface="Times New Roman" pitchFamily="18" charset="0"/>
            </a:endParaRPr>
          </a:p>
        </p:txBody>
      </p:sp>
      <p:sp>
        <p:nvSpPr>
          <p:cNvPr id="6" name="Flowchart: Alternate Process 5">
            <a:extLst>
              <a:ext uri="{FF2B5EF4-FFF2-40B4-BE49-F238E27FC236}">
                <a16:creationId xmlns:a16="http://schemas.microsoft.com/office/drawing/2014/main" id="{ADFED4AC-AC4C-41AD-839B-B562C3E72AC3}"/>
              </a:ext>
            </a:extLst>
          </p:cNvPr>
          <p:cNvSpPr/>
          <p:nvPr/>
        </p:nvSpPr>
        <p:spPr bwMode="auto">
          <a:xfrm>
            <a:off x="1569512" y="3790206"/>
            <a:ext cx="7051431" cy="762000"/>
          </a:xfrm>
          <a:prstGeom prst="flowChartAlternateProcess">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vi-VN" b="1" noProof="1">
                <a:solidFill>
                  <a:schemeClr val="bg1"/>
                </a:solidFill>
                <a:latin typeface="Times New Roman" pitchFamily="18" charset="0"/>
                <a:cs typeface="Times New Roman" pitchFamily="18" charset="0"/>
              </a:rPr>
              <a:t> </a:t>
            </a:r>
            <a:r>
              <a:rPr lang="en-US" sz="2800" b="1" noProof="1">
                <a:solidFill>
                  <a:schemeClr val="bg1"/>
                </a:solidFill>
                <a:latin typeface="UTM Alexander" panose="02040603050506020204" pitchFamily="18" charset="0"/>
                <a:cs typeface="Times New Roman" pitchFamily="18" charset="0"/>
              </a:rPr>
              <a:t>Địa tô tư bản chủ nghĩa </a:t>
            </a:r>
            <a:endParaRPr lang="vi-VN" sz="2800" b="1" noProof="1">
              <a:solidFill>
                <a:schemeClr val="bg1"/>
              </a:solidFill>
              <a:latin typeface="Times New Roman" pitchFamily="18" charset="0"/>
              <a:cs typeface="Times New Roman" pitchFamily="18" charset="0"/>
            </a:endParaRPr>
          </a:p>
        </p:txBody>
      </p:sp>
      <p:sp>
        <p:nvSpPr>
          <p:cNvPr id="7" name="Hexagon 6">
            <a:extLst>
              <a:ext uri="{FF2B5EF4-FFF2-40B4-BE49-F238E27FC236}">
                <a16:creationId xmlns:a16="http://schemas.microsoft.com/office/drawing/2014/main" id="{930A6786-9887-43C6-8A42-2DBC16FC9EE2}"/>
              </a:ext>
            </a:extLst>
          </p:cNvPr>
          <p:cNvSpPr/>
          <p:nvPr/>
        </p:nvSpPr>
        <p:spPr bwMode="auto">
          <a:xfrm>
            <a:off x="281200" y="1275606"/>
            <a:ext cx="1096108"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bg1"/>
                </a:solidFill>
                <a:effectLst/>
                <a:latin typeface="Times New Roman" pitchFamily="18" charset="0"/>
                <a:cs typeface="Times New Roman" pitchFamily="18" charset="0"/>
              </a:rPr>
              <a:t>4.3.1</a:t>
            </a:r>
          </a:p>
        </p:txBody>
      </p:sp>
      <p:sp>
        <p:nvSpPr>
          <p:cNvPr id="8" name="Hexagon 7">
            <a:extLst>
              <a:ext uri="{FF2B5EF4-FFF2-40B4-BE49-F238E27FC236}">
                <a16:creationId xmlns:a16="http://schemas.microsoft.com/office/drawing/2014/main" id="{3037FCC6-22D3-4218-80DB-FC2F5F907250}"/>
              </a:ext>
            </a:extLst>
          </p:cNvPr>
          <p:cNvSpPr/>
          <p:nvPr/>
        </p:nvSpPr>
        <p:spPr bwMode="auto">
          <a:xfrm>
            <a:off x="281200" y="2553422"/>
            <a:ext cx="1096108"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bg1"/>
                </a:solidFill>
                <a:effectLst/>
                <a:latin typeface="Times New Roman" pitchFamily="18" charset="0"/>
                <a:cs typeface="Times New Roman" pitchFamily="18" charset="0"/>
              </a:rPr>
              <a:t>4.3.2</a:t>
            </a:r>
          </a:p>
        </p:txBody>
      </p:sp>
      <p:sp>
        <p:nvSpPr>
          <p:cNvPr id="9" name="Hexagon 8">
            <a:extLst>
              <a:ext uri="{FF2B5EF4-FFF2-40B4-BE49-F238E27FC236}">
                <a16:creationId xmlns:a16="http://schemas.microsoft.com/office/drawing/2014/main" id="{ED4880A7-1649-470F-8309-23D440AD54AB}"/>
              </a:ext>
            </a:extLst>
          </p:cNvPr>
          <p:cNvSpPr/>
          <p:nvPr/>
        </p:nvSpPr>
        <p:spPr bwMode="auto">
          <a:xfrm>
            <a:off x="304646" y="3790206"/>
            <a:ext cx="1072662" cy="762000"/>
          </a:xfrm>
          <a:prstGeom prst="hexagon">
            <a:avLst/>
          </a:prstGeom>
          <a:solidFill>
            <a:schemeClr val="accent5">
              <a:lumMod val="5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bg1"/>
                </a:solidFill>
                <a:effectLst/>
                <a:latin typeface="Times New Roman" pitchFamily="18" charset="0"/>
                <a:cs typeface="Times New Roman" pitchFamily="18" charset="0"/>
              </a:rPr>
              <a:t>4.3.3</a:t>
            </a:r>
          </a:p>
        </p:txBody>
      </p:sp>
    </p:spTree>
    <p:extLst>
      <p:ext uri="{BB962C8B-B14F-4D97-AF65-F5344CB8AC3E}">
        <p14:creationId xmlns:p14="http://schemas.microsoft.com/office/powerpoint/2010/main" val="121301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3EF4E-3A14-4761-9AAB-63BD73A85F45}"/>
              </a:ext>
            </a:extLst>
          </p:cNvPr>
          <p:cNvSpPr>
            <a:spLocks noGrp="1"/>
          </p:cNvSpPr>
          <p:nvPr>
            <p:ph type="body" sz="quarter" idx="10"/>
          </p:nvPr>
        </p:nvSpPr>
        <p:spPr>
          <a:xfrm>
            <a:off x="0" y="255295"/>
            <a:ext cx="9144000" cy="576064"/>
          </a:xfrm>
        </p:spPr>
        <p:txBody>
          <a:bodyPr/>
          <a:lstStyle/>
          <a:p>
            <a:r>
              <a:rPr lang="en-US" dirty="0">
                <a:latin typeface="UTM Alexander" panose="02040603050506020204" pitchFamily="18" charset="0"/>
              </a:rPr>
              <a:t>4.3.1. LỢI NHUẬN</a:t>
            </a:r>
          </a:p>
        </p:txBody>
      </p:sp>
      <p:sp>
        <p:nvSpPr>
          <p:cNvPr id="4" name="Rectangle 3">
            <a:extLst>
              <a:ext uri="{FF2B5EF4-FFF2-40B4-BE49-F238E27FC236}">
                <a16:creationId xmlns:a16="http://schemas.microsoft.com/office/drawing/2014/main" id="{074FD1E6-17CF-4AA7-A3A1-2C6BFD5744EB}"/>
              </a:ext>
            </a:extLst>
          </p:cNvPr>
          <p:cNvSpPr/>
          <p:nvPr/>
        </p:nvSpPr>
        <p:spPr>
          <a:xfrm>
            <a:off x="611560" y="1203598"/>
            <a:ext cx="8229600" cy="3108543"/>
          </a:xfrm>
          <a:prstGeom prst="rect">
            <a:avLst/>
          </a:prstGeom>
        </p:spPr>
        <p:txBody>
          <a:bodyPr wrap="square">
            <a:spAutoFit/>
          </a:bodyPr>
          <a:lstStyle/>
          <a:p>
            <a:pPr algn="just"/>
            <a:r>
              <a:rPr lang="en-US" sz="2800" b="1" i="1" dirty="0" err="1">
                <a:solidFill>
                  <a:srgbClr val="CC3300"/>
                </a:solidFill>
                <a:latin typeface="UTM Alexander" panose="02040603050506020204" pitchFamily="18" charset="0"/>
                <a:cs typeface="Times New Roman" pitchFamily="18" charset="0"/>
              </a:rPr>
              <a:t>C.Mác</a:t>
            </a:r>
            <a:r>
              <a:rPr lang="en-US" sz="2800" b="1" i="1" dirty="0">
                <a:solidFill>
                  <a:srgbClr val="CC3300"/>
                </a:solidFill>
                <a:latin typeface="UTM Alexander" panose="02040603050506020204" pitchFamily="18" charset="0"/>
                <a:cs typeface="Times New Roman" pitchFamily="18" charset="0"/>
              </a:rPr>
              <a:t> </a:t>
            </a:r>
            <a:r>
              <a:rPr lang="en-US" sz="2800" b="1" i="1" dirty="0" err="1">
                <a:solidFill>
                  <a:srgbClr val="CC3300"/>
                </a:solidFill>
                <a:latin typeface="UTM Alexander" panose="02040603050506020204" pitchFamily="18" charset="0"/>
                <a:cs typeface="Times New Roman" pitchFamily="18" charset="0"/>
              </a:rPr>
              <a:t>khái</a:t>
            </a:r>
            <a:r>
              <a:rPr lang="en-US" sz="2800" b="1" i="1" dirty="0">
                <a:solidFill>
                  <a:srgbClr val="CC3300"/>
                </a:solidFill>
                <a:latin typeface="UTM Alexander" panose="02040603050506020204" pitchFamily="18" charset="0"/>
                <a:cs typeface="Times New Roman" pitchFamily="18" charset="0"/>
              </a:rPr>
              <a:t> </a:t>
            </a:r>
            <a:r>
              <a:rPr lang="en-US" sz="2800" b="1" i="1" dirty="0" err="1">
                <a:solidFill>
                  <a:srgbClr val="CC3300"/>
                </a:solidFill>
                <a:latin typeface="UTM Alexander" panose="02040603050506020204" pitchFamily="18" charset="0"/>
                <a:cs typeface="Times New Roman" pitchFamily="18" charset="0"/>
              </a:rPr>
              <a:t>quát</a:t>
            </a:r>
            <a:r>
              <a:rPr lang="en-US" sz="2800" b="1" i="1"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Giá</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trị</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thặng</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dư</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được</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quan</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niệm</a:t>
            </a:r>
            <a:r>
              <a:rPr lang="en-US" sz="2800" dirty="0">
                <a:solidFill>
                  <a:srgbClr val="CC3300"/>
                </a:solidFill>
                <a:latin typeface="UTM Alexander" panose="02040603050506020204" pitchFamily="18" charset="0"/>
                <a:cs typeface="Times New Roman" pitchFamily="18" charset="0"/>
              </a:rPr>
              <a:t> </a:t>
            </a:r>
          </a:p>
          <a:p>
            <a:pPr algn="just"/>
            <a:r>
              <a:rPr lang="en-US" sz="2800" dirty="0" err="1">
                <a:solidFill>
                  <a:srgbClr val="CC3300"/>
                </a:solidFill>
                <a:latin typeface="UTM Alexander" panose="02040603050506020204" pitchFamily="18" charset="0"/>
                <a:cs typeface="Times New Roman" pitchFamily="18" charset="0"/>
              </a:rPr>
              <a:t>là</a:t>
            </a:r>
            <a:r>
              <a:rPr lang="en-US" sz="2800" dirty="0">
                <a:solidFill>
                  <a:srgbClr val="CC3300"/>
                </a:solidFill>
                <a:latin typeface="UTM Alexander" panose="02040603050506020204" pitchFamily="18" charset="0"/>
                <a:cs typeface="Times New Roman" pitchFamily="18" charset="0"/>
              </a:rPr>
              <a:t> con </a:t>
            </a:r>
            <a:r>
              <a:rPr lang="en-US" sz="2800" dirty="0" err="1">
                <a:solidFill>
                  <a:srgbClr val="CC3300"/>
                </a:solidFill>
                <a:latin typeface="UTM Alexander" panose="02040603050506020204" pitchFamily="18" charset="0"/>
                <a:cs typeface="Times New Roman" pitchFamily="18" charset="0"/>
              </a:rPr>
              <a:t>đẻ</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của</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toàn</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bộ</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tư</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bản</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ứng</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trước</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mang</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hình</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thái</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là</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lợi</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nhuận</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Ký</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hiệu</a:t>
            </a:r>
            <a:r>
              <a:rPr lang="en-US" sz="2800" dirty="0">
                <a:solidFill>
                  <a:srgbClr val="CC3300"/>
                </a:solidFill>
                <a:latin typeface="UTM Alexander" panose="02040603050506020204" pitchFamily="18" charset="0"/>
                <a:cs typeface="Times New Roman" pitchFamily="18" charset="0"/>
              </a:rPr>
              <a:t> </a:t>
            </a:r>
            <a:r>
              <a:rPr lang="en-US" sz="2800" dirty="0" err="1">
                <a:solidFill>
                  <a:srgbClr val="CC3300"/>
                </a:solidFill>
                <a:latin typeface="UTM Alexander" panose="02040603050506020204" pitchFamily="18" charset="0"/>
                <a:cs typeface="Times New Roman" pitchFamily="18" charset="0"/>
              </a:rPr>
              <a:t>là</a:t>
            </a:r>
            <a:r>
              <a:rPr lang="en-US" sz="2800" dirty="0">
                <a:solidFill>
                  <a:srgbClr val="CC3300"/>
                </a:solidFill>
                <a:latin typeface="UTM Alexander" panose="02040603050506020204" pitchFamily="18" charset="0"/>
                <a:cs typeface="Times New Roman" pitchFamily="18" charset="0"/>
              </a:rPr>
              <a:t> P). </a:t>
            </a:r>
          </a:p>
          <a:p>
            <a:pPr algn="just"/>
            <a:endParaRPr lang="en-US" sz="2800" dirty="0">
              <a:solidFill>
                <a:srgbClr val="CC3300"/>
              </a:solidFill>
              <a:latin typeface="UTM Alexander" panose="02040603050506020204" pitchFamily="18" charset="0"/>
              <a:cs typeface="Times New Roman" pitchFamily="18" charset="0"/>
            </a:endParaRPr>
          </a:p>
          <a:p>
            <a:r>
              <a:rPr lang="en-US" sz="2800" b="1" i="1" dirty="0">
                <a:solidFill>
                  <a:srgbClr val="0000FF"/>
                </a:solidFill>
                <a:latin typeface="UTM Alexander" panose="02040603050506020204" pitchFamily="18" charset="0"/>
                <a:cs typeface="Times New Roman" pitchFamily="18" charset="0"/>
              </a:rPr>
              <a:t>P </a:t>
            </a:r>
            <a:r>
              <a:rPr lang="en-US" sz="2800" b="1" i="1" dirty="0" err="1">
                <a:solidFill>
                  <a:srgbClr val="0000FF"/>
                </a:solidFill>
                <a:latin typeface="UTM Alexander" panose="02040603050506020204" pitchFamily="18" charset="0"/>
                <a:cs typeface="Times New Roman" pitchFamily="18" charset="0"/>
              </a:rPr>
              <a:t>là</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hình</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thái</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biểu</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hiện</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của</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giá</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trị</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thặng</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dư</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trên</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bề</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mặt</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nền</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kinh</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tế</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thị</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trường</a:t>
            </a:r>
            <a:r>
              <a:rPr lang="en-US" sz="2800" b="1" i="1" dirty="0">
                <a:solidFill>
                  <a:srgbClr val="0000FF"/>
                </a:solidFill>
                <a:latin typeface="UTM Alexander" panose="02040603050506020204" pitchFamily="18" charset="0"/>
                <a:cs typeface="Times New Roman" pitchFamily="18" charset="0"/>
              </a:rPr>
              <a:t>  </a:t>
            </a:r>
          </a:p>
          <a:p>
            <a:pPr algn="ctr"/>
            <a:r>
              <a:rPr lang="en-US" sz="2800" b="1" i="1" dirty="0">
                <a:solidFill>
                  <a:srgbClr val="0000FF"/>
                </a:solidFill>
                <a:latin typeface="UTM Alexander" panose="02040603050506020204" pitchFamily="18" charset="0"/>
                <a:cs typeface="Times New Roman" pitchFamily="18" charset="0"/>
              </a:rPr>
              <a:t>(P =  </a:t>
            </a:r>
            <a:r>
              <a:rPr lang="en-US" sz="2800" b="1" i="1" dirty="0" err="1">
                <a:solidFill>
                  <a:srgbClr val="0000FF"/>
                </a:solidFill>
                <a:latin typeface="UTM Alexander" panose="02040603050506020204" pitchFamily="18" charset="0"/>
                <a:cs typeface="Times New Roman" pitchFamily="18" charset="0"/>
              </a:rPr>
              <a:t>Doanh</a:t>
            </a:r>
            <a:r>
              <a:rPr lang="en-US" sz="2800" b="1" i="1" dirty="0">
                <a:solidFill>
                  <a:srgbClr val="0000FF"/>
                </a:solidFill>
                <a:latin typeface="UTM Alexander" panose="02040603050506020204" pitchFamily="18" charset="0"/>
                <a:cs typeface="Times New Roman" pitchFamily="18" charset="0"/>
              </a:rPr>
              <a:t> </a:t>
            </a:r>
            <a:r>
              <a:rPr lang="en-US" sz="2800" b="1" i="1" dirty="0" err="1">
                <a:solidFill>
                  <a:srgbClr val="0000FF"/>
                </a:solidFill>
                <a:latin typeface="UTM Alexander" panose="02040603050506020204" pitchFamily="18" charset="0"/>
                <a:cs typeface="Times New Roman" pitchFamily="18" charset="0"/>
              </a:rPr>
              <a:t>thu</a:t>
            </a:r>
            <a:r>
              <a:rPr lang="en-US" sz="2800" b="1" i="1" dirty="0">
                <a:solidFill>
                  <a:srgbClr val="0000FF"/>
                </a:solidFill>
                <a:latin typeface="UTM Alexander" panose="02040603050506020204" pitchFamily="18" charset="0"/>
                <a:cs typeface="Times New Roman" pitchFamily="18" charset="0"/>
              </a:rPr>
              <a:t> - chi </a:t>
            </a:r>
            <a:r>
              <a:rPr lang="en-US" sz="2800" b="1" i="1" dirty="0" err="1">
                <a:solidFill>
                  <a:srgbClr val="0000FF"/>
                </a:solidFill>
                <a:latin typeface="UTM Alexander" panose="02040603050506020204" pitchFamily="18" charset="0"/>
                <a:cs typeface="Times New Roman" pitchFamily="18" charset="0"/>
              </a:rPr>
              <a:t>phí</a:t>
            </a:r>
            <a:r>
              <a:rPr lang="en-US" sz="2800" b="1" i="1" dirty="0">
                <a:solidFill>
                  <a:srgbClr val="0000FF"/>
                </a:solidFill>
                <a:latin typeface="UTM Alexander" panose="02040603050506020204" pitchFamily="18" charset="0"/>
                <a:cs typeface="Times New Roman" pitchFamily="18" charset="0"/>
              </a:rPr>
              <a:t>)</a:t>
            </a:r>
          </a:p>
        </p:txBody>
      </p:sp>
    </p:spTree>
    <p:extLst>
      <p:ext uri="{BB962C8B-B14F-4D97-AF65-F5344CB8AC3E}">
        <p14:creationId xmlns:p14="http://schemas.microsoft.com/office/powerpoint/2010/main" val="30749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DD571D72-807B-4D65-94D7-658EEB387CC7}"/>
              </a:ext>
            </a:extLst>
          </p:cNvPr>
          <p:cNvSpPr>
            <a:spLocks noGrp="1"/>
          </p:cNvSpPr>
          <p:nvPr>
            <p:ph type="body" sz="quarter" idx="10"/>
          </p:nvPr>
        </p:nvSpPr>
        <p:spPr>
          <a:xfrm>
            <a:off x="0" y="123825"/>
            <a:ext cx="9144000" cy="576263"/>
          </a:xfrm>
        </p:spPr>
        <p:txBody>
          <a:bodyPr/>
          <a:lstStyle/>
          <a:p>
            <a:r>
              <a:rPr lang="en-US" dirty="0">
                <a:latin typeface="UTM Alexander" panose="02040603050506020204" pitchFamily="18" charset="0"/>
              </a:rPr>
              <a:t>LỢI NHUẬN BÌNH QUÂN</a:t>
            </a:r>
          </a:p>
        </p:txBody>
      </p:sp>
      <p:sp>
        <p:nvSpPr>
          <p:cNvPr id="5" name="Rectangle 2">
            <a:extLst>
              <a:ext uri="{FF2B5EF4-FFF2-40B4-BE49-F238E27FC236}">
                <a16:creationId xmlns:a16="http://schemas.microsoft.com/office/drawing/2014/main" id="{99CCE152-2353-4CB7-BB13-3DD74558675B}"/>
              </a:ext>
            </a:extLst>
          </p:cNvPr>
          <p:cNvSpPr>
            <a:spLocks noChangeArrowheads="1"/>
          </p:cNvSpPr>
          <p:nvPr/>
        </p:nvSpPr>
        <p:spPr bwMode="auto">
          <a:xfrm>
            <a:off x="4025464" y="767083"/>
            <a:ext cx="4952999" cy="1269110"/>
          </a:xfrm>
          <a:prstGeom prst="rect">
            <a:avLst/>
          </a:prstGeom>
          <a:solidFill>
            <a:schemeClr val="bg1"/>
          </a:solidFill>
          <a:ln w="38100">
            <a:solidFill>
              <a:schemeClr val="tx1"/>
            </a:solidFill>
            <a:miter lim="800000"/>
            <a:headEnd/>
            <a:tailEnd/>
          </a:ln>
        </p:spPr>
        <p:txBody>
          <a:bodyPr/>
          <a:lstStyle/>
          <a:p>
            <a:pPr marL="342900" indent="-342900" algn="ctr" eaLnBrk="1" hangingPunct="1"/>
            <a:r>
              <a:rPr lang="vi-VN" altLang="en-US" sz="2200" noProof="1">
                <a:solidFill>
                  <a:srgbClr val="0000FF"/>
                </a:solidFill>
                <a:latin typeface="UTM Alexander" panose="02040603050506020204" pitchFamily="18" charset="0"/>
                <a:cs typeface="Times New Roman" pitchFamily="18" charset="0"/>
              </a:rPr>
              <a:t>Là cạnh tranh giữa các nhà TB  </a:t>
            </a:r>
          </a:p>
          <a:p>
            <a:pPr marL="342900" indent="-342900" algn="ctr" eaLnBrk="1" hangingPunct="1"/>
            <a:r>
              <a:rPr lang="vi-VN" altLang="en-US" sz="2200" noProof="1">
                <a:solidFill>
                  <a:srgbClr val="0000FF"/>
                </a:solidFill>
                <a:latin typeface="UTM Alexander" panose="02040603050506020204" pitchFamily="18" charset="0"/>
                <a:cs typeface="Times New Roman" pitchFamily="18" charset="0"/>
              </a:rPr>
              <a:t>trong các ngành SX khác nhau nhằm mục đích  thu được</a:t>
            </a:r>
            <a:r>
              <a:rPr lang="vi-VN" sz="2200" noProof="1">
                <a:solidFill>
                  <a:srgbClr val="0000FF"/>
                </a:solidFill>
                <a:latin typeface="UTM Alexander" panose="02040603050506020204" pitchFamily="18" charset="0"/>
                <a:cs typeface="Times New Roman" pitchFamily="18" charset="0"/>
              </a:rPr>
              <a:t> p’ cao nhất</a:t>
            </a:r>
            <a:endParaRPr lang="vi-VN" altLang="en-US" sz="2200" b="1" i="1" noProof="1">
              <a:solidFill>
                <a:srgbClr val="0000FF"/>
              </a:solidFill>
              <a:latin typeface="UTM Alexander" panose="02040603050506020204" pitchFamily="18" charset="0"/>
              <a:cs typeface="Times New Roman" pitchFamily="18" charset="0"/>
            </a:endParaRPr>
          </a:p>
        </p:txBody>
      </p:sp>
      <p:sp>
        <p:nvSpPr>
          <p:cNvPr id="6" name="Text Box 3">
            <a:extLst>
              <a:ext uri="{FF2B5EF4-FFF2-40B4-BE49-F238E27FC236}">
                <a16:creationId xmlns:a16="http://schemas.microsoft.com/office/drawing/2014/main" id="{F94B1A7D-BF75-414B-B693-FF1398782998}"/>
              </a:ext>
            </a:extLst>
          </p:cNvPr>
          <p:cNvSpPr txBox="1">
            <a:spLocks noChangeArrowheads="1"/>
          </p:cNvSpPr>
          <p:nvPr/>
        </p:nvSpPr>
        <p:spPr bwMode="auto">
          <a:xfrm>
            <a:off x="4043696" y="3197072"/>
            <a:ext cx="4953000" cy="769441"/>
          </a:xfrm>
          <a:prstGeom prst="rect">
            <a:avLst/>
          </a:prstGeom>
          <a:solidFill>
            <a:schemeClr val="bg1"/>
          </a:solidFill>
          <a:ln w="38100">
            <a:solidFill>
              <a:schemeClr val="tx1"/>
            </a:solidFill>
            <a:miter lim="800000"/>
            <a:headEnd/>
            <a:tailEnd/>
          </a:ln>
        </p:spPr>
        <p:txBody>
          <a:bodyPr>
            <a:spAutoFit/>
          </a:bodyPr>
          <a:lstStyle/>
          <a:p>
            <a:pPr algn="ctr" eaLnBrk="1" hangingPunct="1"/>
            <a:r>
              <a:rPr lang="vi-VN" altLang="en-US" sz="2200" noProof="1">
                <a:solidFill>
                  <a:srgbClr val="0000FF"/>
                </a:solidFill>
                <a:latin typeface="UTM Alexander" panose="02040603050506020204" pitchFamily="18" charset="0"/>
                <a:cs typeface="Times New Roman" pitchFamily="18" charset="0"/>
              </a:rPr>
              <a:t>Tự do di chuyển tư bản từ ngành này </a:t>
            </a:r>
          </a:p>
          <a:p>
            <a:pPr algn="ctr" eaLnBrk="1" hangingPunct="1"/>
            <a:r>
              <a:rPr lang="vi-VN" altLang="en-US" sz="2200" noProof="1">
                <a:solidFill>
                  <a:srgbClr val="0000FF"/>
                </a:solidFill>
                <a:latin typeface="UTM Alexander" panose="02040603050506020204" pitchFamily="18" charset="0"/>
                <a:cs typeface="Times New Roman" pitchFamily="18" charset="0"/>
              </a:rPr>
              <a:t>sang ngành khác</a:t>
            </a:r>
          </a:p>
        </p:txBody>
      </p:sp>
      <p:sp>
        <p:nvSpPr>
          <p:cNvPr id="7" name="Text Box 4">
            <a:extLst>
              <a:ext uri="{FF2B5EF4-FFF2-40B4-BE49-F238E27FC236}">
                <a16:creationId xmlns:a16="http://schemas.microsoft.com/office/drawing/2014/main" id="{AE196566-E64A-4329-B043-357C5EF8E27B}"/>
              </a:ext>
            </a:extLst>
          </p:cNvPr>
          <p:cNvSpPr txBox="1">
            <a:spLocks noChangeArrowheads="1"/>
          </p:cNvSpPr>
          <p:nvPr/>
        </p:nvSpPr>
        <p:spPr bwMode="auto">
          <a:xfrm>
            <a:off x="4043696" y="4118699"/>
            <a:ext cx="4889500" cy="861774"/>
          </a:xfrm>
          <a:prstGeom prst="rect">
            <a:avLst/>
          </a:prstGeom>
          <a:solidFill>
            <a:schemeClr val="bg1"/>
          </a:solidFill>
          <a:ln w="38100">
            <a:solidFill>
              <a:schemeClr val="tx1"/>
            </a:solidFill>
            <a:miter lim="800000"/>
            <a:headEnd/>
            <a:tailEnd/>
          </a:ln>
        </p:spPr>
        <p:txBody>
          <a:bodyPr wrap="square" tIns="182880" bIns="0" anchor="ctr" anchorCtr="0">
            <a:spAutoFit/>
          </a:bodyPr>
          <a:lstStyle/>
          <a:p>
            <a:pPr algn="ctr" eaLnBrk="1" hangingPunct="1"/>
            <a:r>
              <a:rPr lang="vi-VN" altLang="en-US" sz="2200" noProof="1">
                <a:solidFill>
                  <a:srgbClr val="0000FF"/>
                </a:solidFill>
                <a:latin typeface="UTM Alexander" panose="02040603050506020204" pitchFamily="18" charset="0"/>
                <a:cs typeface="Times New Roman" pitchFamily="18" charset="0"/>
              </a:rPr>
              <a:t>Hình thành lợi nhuận bình quân và</a:t>
            </a:r>
          </a:p>
          <a:p>
            <a:pPr algn="ctr" eaLnBrk="1" hangingPunct="1"/>
            <a:r>
              <a:rPr lang="vi-VN" altLang="en-US" sz="2200" noProof="1">
                <a:solidFill>
                  <a:srgbClr val="0000FF"/>
                </a:solidFill>
                <a:latin typeface="UTM Alexander" panose="02040603050506020204" pitchFamily="18" charset="0"/>
                <a:cs typeface="Times New Roman" pitchFamily="18" charset="0"/>
              </a:rPr>
              <a:t>giá cả SX</a:t>
            </a:r>
            <a:endParaRPr lang="vi-VN" altLang="en-US" sz="2200" noProof="1">
              <a:latin typeface="UTM Alexander" panose="02040603050506020204" pitchFamily="18" charset="0"/>
              <a:cs typeface="Times New Roman" pitchFamily="18" charset="0"/>
            </a:endParaRPr>
          </a:p>
        </p:txBody>
      </p:sp>
      <p:sp>
        <p:nvSpPr>
          <p:cNvPr id="8" name="Rectangle 5">
            <a:extLst>
              <a:ext uri="{FF2B5EF4-FFF2-40B4-BE49-F238E27FC236}">
                <a16:creationId xmlns:a16="http://schemas.microsoft.com/office/drawing/2014/main" id="{32F3761B-0BE3-4DE3-A899-EAF63E850C0E}"/>
              </a:ext>
            </a:extLst>
          </p:cNvPr>
          <p:cNvSpPr>
            <a:spLocks noChangeArrowheads="1"/>
          </p:cNvSpPr>
          <p:nvPr/>
        </p:nvSpPr>
        <p:spPr bwMode="auto">
          <a:xfrm>
            <a:off x="2271640" y="3296847"/>
            <a:ext cx="1509785" cy="569893"/>
          </a:xfrm>
          <a:prstGeom prst="rect">
            <a:avLst/>
          </a:prstGeom>
          <a:solidFill>
            <a:srgbClr val="FFFFCC"/>
          </a:solidFill>
          <a:ln w="38100">
            <a:solidFill>
              <a:schemeClr val="tx1"/>
            </a:solidFill>
            <a:miter lim="800000"/>
            <a:headEnd/>
            <a:tailEnd/>
          </a:ln>
        </p:spPr>
        <p:txBody>
          <a:bodyPr wrap="none" anchor="ctr"/>
          <a:lstStyle/>
          <a:p>
            <a:pPr algn="ctr" eaLnBrk="1" hangingPunct="1"/>
            <a:r>
              <a:rPr lang="vi-VN" altLang="en-US" sz="2200" noProof="1">
                <a:solidFill>
                  <a:srgbClr val="0000FF"/>
                </a:solidFill>
                <a:latin typeface="UTM Alexander" panose="02040603050506020204" pitchFamily="18" charset="0"/>
                <a:cs typeface="Times New Roman" pitchFamily="18" charset="0"/>
              </a:rPr>
              <a:t>Biện pháp</a:t>
            </a:r>
          </a:p>
        </p:txBody>
      </p:sp>
      <p:sp>
        <p:nvSpPr>
          <p:cNvPr id="9" name="Rectangle 6">
            <a:extLst>
              <a:ext uri="{FF2B5EF4-FFF2-40B4-BE49-F238E27FC236}">
                <a16:creationId xmlns:a16="http://schemas.microsoft.com/office/drawing/2014/main" id="{AE7CB0DD-EFFE-4677-9DD6-FD3653C42AAF}"/>
              </a:ext>
            </a:extLst>
          </p:cNvPr>
          <p:cNvSpPr>
            <a:spLocks noChangeArrowheads="1"/>
          </p:cNvSpPr>
          <p:nvPr/>
        </p:nvSpPr>
        <p:spPr bwMode="auto">
          <a:xfrm>
            <a:off x="152400" y="1772261"/>
            <a:ext cx="1463566" cy="1295400"/>
          </a:xfrm>
          <a:prstGeom prst="rect">
            <a:avLst/>
          </a:prstGeom>
          <a:solidFill>
            <a:schemeClr val="bg1"/>
          </a:solidFill>
          <a:ln w="38100">
            <a:solidFill>
              <a:schemeClr val="tx1"/>
            </a:solidFill>
            <a:miter lim="800000"/>
            <a:headEnd/>
            <a:tailEnd/>
          </a:ln>
        </p:spPr>
        <p:txBody>
          <a:bodyPr wrap="none" anchor="ctr"/>
          <a:lstStyle/>
          <a:p>
            <a:pPr algn="ctr" eaLnBrk="1" hangingPunct="1"/>
            <a:r>
              <a:rPr lang="vi-VN" altLang="en-US" sz="2200" b="1" noProof="1">
                <a:solidFill>
                  <a:srgbClr val="0000FF"/>
                </a:solidFill>
                <a:latin typeface="UTM Alexander" panose="02040603050506020204" pitchFamily="18" charset="0"/>
                <a:cs typeface="Times New Roman" pitchFamily="18" charset="0"/>
              </a:rPr>
              <a:t>Cạnh tranh</a:t>
            </a:r>
          </a:p>
          <a:p>
            <a:pPr algn="ctr" eaLnBrk="1" hangingPunct="1"/>
            <a:r>
              <a:rPr lang="vi-VN" altLang="en-US" sz="2200" b="1" noProof="1">
                <a:solidFill>
                  <a:srgbClr val="0000FF"/>
                </a:solidFill>
                <a:latin typeface="UTM Alexander" panose="02040603050506020204" pitchFamily="18" charset="0"/>
                <a:cs typeface="Times New Roman" pitchFamily="18" charset="0"/>
              </a:rPr>
              <a:t> giữa các </a:t>
            </a:r>
          </a:p>
          <a:p>
            <a:pPr algn="ctr" eaLnBrk="1" hangingPunct="1"/>
            <a:r>
              <a:rPr lang="vi-VN" altLang="en-US" sz="2200" b="1" noProof="1">
                <a:solidFill>
                  <a:srgbClr val="0000FF"/>
                </a:solidFill>
                <a:latin typeface="UTM Alexander" panose="02040603050506020204" pitchFamily="18" charset="0"/>
                <a:cs typeface="Times New Roman" pitchFamily="18" charset="0"/>
              </a:rPr>
              <a:t>ngành</a:t>
            </a:r>
          </a:p>
        </p:txBody>
      </p:sp>
      <p:sp>
        <p:nvSpPr>
          <p:cNvPr id="10" name="Rectangle 7">
            <a:extLst>
              <a:ext uri="{FF2B5EF4-FFF2-40B4-BE49-F238E27FC236}">
                <a16:creationId xmlns:a16="http://schemas.microsoft.com/office/drawing/2014/main" id="{6FFBE065-EC00-4A9E-94DF-E31153492483}"/>
              </a:ext>
            </a:extLst>
          </p:cNvPr>
          <p:cNvSpPr>
            <a:spLocks noChangeArrowheads="1"/>
          </p:cNvSpPr>
          <p:nvPr/>
        </p:nvSpPr>
        <p:spPr bwMode="auto">
          <a:xfrm>
            <a:off x="2286000" y="1066800"/>
            <a:ext cx="1495425" cy="533400"/>
          </a:xfrm>
          <a:prstGeom prst="rect">
            <a:avLst/>
          </a:prstGeom>
          <a:solidFill>
            <a:srgbClr val="FFFFCC"/>
          </a:solidFill>
          <a:ln w="38100">
            <a:solidFill>
              <a:schemeClr val="tx1"/>
            </a:solidFill>
            <a:miter lim="800000"/>
            <a:headEnd/>
            <a:tailEnd/>
          </a:ln>
        </p:spPr>
        <p:txBody>
          <a:bodyPr wrap="none" anchor="ctr"/>
          <a:lstStyle/>
          <a:p>
            <a:pPr algn="ctr" eaLnBrk="1" hangingPunct="1"/>
            <a:r>
              <a:rPr lang="vi-VN" altLang="en-US" sz="2200" noProof="1">
                <a:solidFill>
                  <a:srgbClr val="0000FF"/>
                </a:solidFill>
                <a:latin typeface="UTM Alexander" panose="02040603050506020204" pitchFamily="18" charset="0"/>
                <a:cs typeface="Times New Roman" pitchFamily="18" charset="0"/>
              </a:rPr>
              <a:t>Khái niệm</a:t>
            </a:r>
          </a:p>
        </p:txBody>
      </p:sp>
      <p:sp>
        <p:nvSpPr>
          <p:cNvPr id="11" name="Rectangle 8">
            <a:extLst>
              <a:ext uri="{FF2B5EF4-FFF2-40B4-BE49-F238E27FC236}">
                <a16:creationId xmlns:a16="http://schemas.microsoft.com/office/drawing/2014/main" id="{C1964247-95CA-4577-B4B2-05966460C0CE}"/>
              </a:ext>
            </a:extLst>
          </p:cNvPr>
          <p:cNvSpPr>
            <a:spLocks noChangeArrowheads="1"/>
          </p:cNvSpPr>
          <p:nvPr/>
        </p:nvSpPr>
        <p:spPr bwMode="auto">
          <a:xfrm>
            <a:off x="2257425" y="4202227"/>
            <a:ext cx="1524000" cy="561985"/>
          </a:xfrm>
          <a:prstGeom prst="rect">
            <a:avLst/>
          </a:prstGeom>
          <a:solidFill>
            <a:srgbClr val="FFFFCC"/>
          </a:solidFill>
          <a:ln w="38100">
            <a:solidFill>
              <a:schemeClr val="tx1"/>
            </a:solidFill>
            <a:miter lim="800000"/>
            <a:headEnd/>
            <a:tailEnd/>
          </a:ln>
        </p:spPr>
        <p:txBody>
          <a:bodyPr wrap="none" anchor="ctr"/>
          <a:lstStyle/>
          <a:p>
            <a:pPr algn="ctr" eaLnBrk="1" hangingPunct="1"/>
            <a:r>
              <a:rPr lang="vi-VN" altLang="en-US" sz="2200" b="1" noProof="1">
                <a:solidFill>
                  <a:srgbClr val="0000FF"/>
                </a:solidFill>
                <a:latin typeface="UTM Alexander" panose="02040603050506020204" pitchFamily="18" charset="0"/>
                <a:cs typeface="Times New Roman" pitchFamily="18" charset="0"/>
              </a:rPr>
              <a:t>Kết quả</a:t>
            </a:r>
          </a:p>
        </p:txBody>
      </p:sp>
      <p:cxnSp>
        <p:nvCxnSpPr>
          <p:cNvPr id="12" name="AutoShape 9">
            <a:extLst>
              <a:ext uri="{FF2B5EF4-FFF2-40B4-BE49-F238E27FC236}">
                <a16:creationId xmlns:a16="http://schemas.microsoft.com/office/drawing/2014/main" id="{0A3604DA-603B-45F2-BCC7-FD43424C214F}"/>
              </a:ext>
            </a:extLst>
          </p:cNvPr>
          <p:cNvCxnSpPr>
            <a:cxnSpLocks noChangeShapeType="1"/>
            <a:stCxn id="9" idx="3"/>
            <a:endCxn id="10" idx="1"/>
          </p:cNvCxnSpPr>
          <p:nvPr/>
        </p:nvCxnSpPr>
        <p:spPr bwMode="auto">
          <a:xfrm flipV="1">
            <a:off x="1615966" y="1333500"/>
            <a:ext cx="670034" cy="1086461"/>
          </a:xfrm>
          <a:prstGeom prst="straightConnector1">
            <a:avLst/>
          </a:prstGeom>
          <a:noFill/>
          <a:ln w="38100">
            <a:solidFill>
              <a:schemeClr val="tx1"/>
            </a:solidFill>
            <a:round/>
            <a:headEnd/>
            <a:tailEnd type="triangle" w="med" len="med"/>
          </a:ln>
        </p:spPr>
      </p:cxnSp>
      <p:sp>
        <p:nvSpPr>
          <p:cNvPr id="13" name="Line 15">
            <a:extLst>
              <a:ext uri="{FF2B5EF4-FFF2-40B4-BE49-F238E27FC236}">
                <a16:creationId xmlns:a16="http://schemas.microsoft.com/office/drawing/2014/main" id="{C5D144CF-38AA-4853-8971-1337467E810C}"/>
              </a:ext>
            </a:extLst>
          </p:cNvPr>
          <p:cNvSpPr>
            <a:spLocks noChangeShapeType="1"/>
          </p:cNvSpPr>
          <p:nvPr/>
        </p:nvSpPr>
        <p:spPr bwMode="auto">
          <a:xfrm>
            <a:off x="3800366" y="1323321"/>
            <a:ext cx="228600" cy="0"/>
          </a:xfrm>
          <a:prstGeom prst="line">
            <a:avLst/>
          </a:prstGeom>
          <a:noFill/>
          <a:ln w="38100">
            <a:solidFill>
              <a:schemeClr val="tx1"/>
            </a:solidFill>
            <a:round/>
            <a:headEnd/>
            <a:tailEnd type="triangle" w="med" len="med"/>
          </a:ln>
        </p:spPr>
        <p:txBody>
          <a:bodyPr/>
          <a:lstStyle/>
          <a:p>
            <a:endParaRPr lang="en-US" sz="2200">
              <a:latin typeface="UTM Alexander" panose="02040603050506020204" pitchFamily="18" charset="0"/>
            </a:endParaRPr>
          </a:p>
        </p:txBody>
      </p:sp>
      <p:cxnSp>
        <p:nvCxnSpPr>
          <p:cNvPr id="14" name="AutoShape 16">
            <a:extLst>
              <a:ext uri="{FF2B5EF4-FFF2-40B4-BE49-F238E27FC236}">
                <a16:creationId xmlns:a16="http://schemas.microsoft.com/office/drawing/2014/main" id="{E9AB94F3-6826-497E-B5D1-C642C922CC6D}"/>
              </a:ext>
            </a:extLst>
          </p:cNvPr>
          <p:cNvCxnSpPr>
            <a:cxnSpLocks noChangeShapeType="1"/>
          </p:cNvCxnSpPr>
          <p:nvPr/>
        </p:nvCxnSpPr>
        <p:spPr bwMode="auto">
          <a:xfrm flipV="1">
            <a:off x="3755208" y="4480044"/>
            <a:ext cx="261938" cy="3175"/>
          </a:xfrm>
          <a:prstGeom prst="straightConnector1">
            <a:avLst/>
          </a:prstGeom>
          <a:noFill/>
          <a:ln w="38100">
            <a:solidFill>
              <a:schemeClr val="tx1"/>
            </a:solidFill>
            <a:round/>
            <a:headEnd/>
            <a:tailEnd type="triangle" w="med" len="med"/>
          </a:ln>
        </p:spPr>
      </p:cxnSp>
      <p:sp>
        <p:nvSpPr>
          <p:cNvPr id="15" name="Line 15">
            <a:extLst>
              <a:ext uri="{FF2B5EF4-FFF2-40B4-BE49-F238E27FC236}">
                <a16:creationId xmlns:a16="http://schemas.microsoft.com/office/drawing/2014/main" id="{7C9F991E-FDDA-4AFA-BF89-438E2A816AD9}"/>
              </a:ext>
            </a:extLst>
          </p:cNvPr>
          <p:cNvSpPr>
            <a:spLocks noChangeShapeType="1"/>
          </p:cNvSpPr>
          <p:nvPr/>
        </p:nvSpPr>
        <p:spPr bwMode="auto">
          <a:xfrm>
            <a:off x="3815096" y="3565158"/>
            <a:ext cx="228600" cy="0"/>
          </a:xfrm>
          <a:prstGeom prst="line">
            <a:avLst/>
          </a:prstGeom>
          <a:noFill/>
          <a:ln w="38100">
            <a:solidFill>
              <a:schemeClr val="tx1"/>
            </a:solidFill>
            <a:round/>
            <a:headEnd/>
            <a:tailEnd type="triangle" w="med" len="med"/>
          </a:ln>
        </p:spPr>
        <p:txBody>
          <a:bodyPr/>
          <a:lstStyle/>
          <a:p>
            <a:endParaRPr lang="en-US" sz="2200">
              <a:latin typeface="UTM Alexander" panose="02040603050506020204" pitchFamily="18" charset="0"/>
            </a:endParaRPr>
          </a:p>
        </p:txBody>
      </p:sp>
      <p:sp>
        <p:nvSpPr>
          <p:cNvPr id="16" name="Text Box 8">
            <a:extLst>
              <a:ext uri="{FF2B5EF4-FFF2-40B4-BE49-F238E27FC236}">
                <a16:creationId xmlns:a16="http://schemas.microsoft.com/office/drawing/2014/main" id="{E222B26F-5DBE-49BA-B7B6-1FAA3109FFB7}"/>
              </a:ext>
            </a:extLst>
          </p:cNvPr>
          <p:cNvSpPr txBox="1">
            <a:spLocks noChangeArrowheads="1"/>
          </p:cNvSpPr>
          <p:nvPr/>
        </p:nvSpPr>
        <p:spPr bwMode="auto">
          <a:xfrm>
            <a:off x="4051449" y="2187029"/>
            <a:ext cx="4953000" cy="769441"/>
          </a:xfrm>
          <a:prstGeom prst="rect">
            <a:avLst/>
          </a:prstGeom>
          <a:solidFill>
            <a:schemeClr val="bg1"/>
          </a:solidFill>
          <a:ln w="38100">
            <a:solidFill>
              <a:schemeClr val="tx1"/>
            </a:solidFill>
            <a:miter lim="800000"/>
            <a:headEnd/>
            <a:tailEnd/>
          </a:ln>
        </p:spPr>
        <p:txBody>
          <a:bodyPr wrap="square">
            <a:spAutoFit/>
          </a:bodyPr>
          <a:lstStyle/>
          <a:p>
            <a:pPr algn="ctr" eaLnBrk="1" hangingPunct="1"/>
            <a:r>
              <a:rPr lang="vi-VN" altLang="en-US" sz="2200" noProof="1">
                <a:solidFill>
                  <a:srgbClr val="0000FF"/>
                </a:solidFill>
                <a:latin typeface="UTM Alexander" panose="02040603050506020204" pitchFamily="18" charset="0"/>
                <a:cs typeface="Times New Roman" pitchFamily="18" charset="0"/>
              </a:rPr>
              <a:t>Do cấu tạo hữu cơ; do tốc độ chu</a:t>
            </a:r>
          </a:p>
          <a:p>
            <a:pPr algn="ctr" eaLnBrk="1" hangingPunct="1"/>
            <a:r>
              <a:rPr lang="vi-VN" altLang="en-US" sz="2200" noProof="1">
                <a:solidFill>
                  <a:srgbClr val="0000FF"/>
                </a:solidFill>
                <a:latin typeface="UTM Alexander" panose="02040603050506020204" pitchFamily="18" charset="0"/>
                <a:cs typeface="Times New Roman" pitchFamily="18" charset="0"/>
              </a:rPr>
              <a:t>chuyển của tư bản khác nhau</a:t>
            </a:r>
          </a:p>
        </p:txBody>
      </p:sp>
      <p:sp>
        <p:nvSpPr>
          <p:cNvPr id="17" name="Rectangle 12">
            <a:extLst>
              <a:ext uri="{FF2B5EF4-FFF2-40B4-BE49-F238E27FC236}">
                <a16:creationId xmlns:a16="http://schemas.microsoft.com/office/drawing/2014/main" id="{C3901DD6-43FD-48A8-959B-31956681AD1D}"/>
              </a:ext>
            </a:extLst>
          </p:cNvPr>
          <p:cNvSpPr>
            <a:spLocks noChangeArrowheads="1"/>
          </p:cNvSpPr>
          <p:nvPr/>
        </p:nvSpPr>
        <p:spPr bwMode="auto">
          <a:xfrm>
            <a:off x="2271640" y="2227746"/>
            <a:ext cx="1524000" cy="566143"/>
          </a:xfrm>
          <a:prstGeom prst="rect">
            <a:avLst/>
          </a:prstGeom>
          <a:solidFill>
            <a:srgbClr val="FFFFCC"/>
          </a:solidFill>
          <a:ln w="38100">
            <a:solidFill>
              <a:schemeClr val="tx1"/>
            </a:solidFill>
            <a:miter lim="800000"/>
            <a:headEnd/>
            <a:tailEnd/>
          </a:ln>
        </p:spPr>
        <p:txBody>
          <a:bodyPr wrap="none" anchor="ctr"/>
          <a:lstStyle/>
          <a:p>
            <a:pPr algn="ctr" eaLnBrk="1" hangingPunct="1"/>
            <a:r>
              <a:rPr lang="vi-VN" altLang="en-US" sz="2200" noProof="1">
                <a:solidFill>
                  <a:srgbClr val="0000FF"/>
                </a:solidFill>
                <a:latin typeface="UTM Alexander" panose="02040603050506020204" pitchFamily="18" charset="0"/>
                <a:cs typeface="Times New Roman" pitchFamily="18" charset="0"/>
              </a:rPr>
              <a:t>Ng. nhân</a:t>
            </a:r>
          </a:p>
        </p:txBody>
      </p:sp>
      <p:cxnSp>
        <p:nvCxnSpPr>
          <p:cNvPr id="18" name="AutoShape 13">
            <a:extLst>
              <a:ext uri="{FF2B5EF4-FFF2-40B4-BE49-F238E27FC236}">
                <a16:creationId xmlns:a16="http://schemas.microsoft.com/office/drawing/2014/main" id="{CF1C5D6E-099B-40A3-A262-4346849DE5FF}"/>
              </a:ext>
            </a:extLst>
          </p:cNvPr>
          <p:cNvCxnSpPr>
            <a:cxnSpLocks noChangeShapeType="1"/>
            <a:stCxn id="9" idx="3"/>
          </p:cNvCxnSpPr>
          <p:nvPr/>
        </p:nvCxnSpPr>
        <p:spPr bwMode="auto">
          <a:xfrm>
            <a:off x="1615966" y="2419961"/>
            <a:ext cx="662854" cy="90856"/>
          </a:xfrm>
          <a:prstGeom prst="straightConnector1">
            <a:avLst/>
          </a:prstGeom>
          <a:noFill/>
          <a:ln w="38100">
            <a:solidFill>
              <a:schemeClr val="tx1"/>
            </a:solidFill>
            <a:round/>
            <a:headEnd/>
            <a:tailEnd type="triangle" w="med" len="med"/>
          </a:ln>
        </p:spPr>
      </p:cxnSp>
      <p:sp>
        <p:nvSpPr>
          <p:cNvPr id="19" name="Line 15">
            <a:extLst>
              <a:ext uri="{FF2B5EF4-FFF2-40B4-BE49-F238E27FC236}">
                <a16:creationId xmlns:a16="http://schemas.microsoft.com/office/drawing/2014/main" id="{67078200-1907-4D4A-80A5-5CE0299BDAB6}"/>
              </a:ext>
            </a:extLst>
          </p:cNvPr>
          <p:cNvSpPr>
            <a:spLocks noChangeShapeType="1"/>
          </p:cNvSpPr>
          <p:nvPr/>
        </p:nvSpPr>
        <p:spPr bwMode="auto">
          <a:xfrm>
            <a:off x="3822849" y="2510817"/>
            <a:ext cx="228600" cy="0"/>
          </a:xfrm>
          <a:prstGeom prst="line">
            <a:avLst/>
          </a:prstGeom>
          <a:noFill/>
          <a:ln w="38100">
            <a:solidFill>
              <a:schemeClr val="tx1"/>
            </a:solidFill>
            <a:round/>
            <a:headEnd/>
            <a:tailEnd type="triangle" w="med" len="med"/>
          </a:ln>
        </p:spPr>
        <p:txBody>
          <a:bodyPr/>
          <a:lstStyle/>
          <a:p>
            <a:endParaRPr lang="en-US" sz="2200">
              <a:latin typeface="UTM Alexander" panose="02040603050506020204" pitchFamily="18" charset="0"/>
            </a:endParaRPr>
          </a:p>
        </p:txBody>
      </p:sp>
      <p:cxnSp>
        <p:nvCxnSpPr>
          <p:cNvPr id="29" name="AutoShape 11">
            <a:extLst>
              <a:ext uri="{FF2B5EF4-FFF2-40B4-BE49-F238E27FC236}">
                <a16:creationId xmlns:a16="http://schemas.microsoft.com/office/drawing/2014/main" id="{CE72CE29-4978-4388-8498-613474C98E4F}"/>
              </a:ext>
            </a:extLst>
          </p:cNvPr>
          <p:cNvCxnSpPr>
            <a:cxnSpLocks noChangeShapeType="1"/>
            <a:endCxn id="11" idx="1"/>
          </p:cNvCxnSpPr>
          <p:nvPr/>
        </p:nvCxnSpPr>
        <p:spPr bwMode="auto">
          <a:xfrm>
            <a:off x="1649637" y="2461813"/>
            <a:ext cx="607788" cy="2021407"/>
          </a:xfrm>
          <a:prstGeom prst="straightConnector1">
            <a:avLst/>
          </a:prstGeom>
          <a:noFill/>
          <a:ln w="38100">
            <a:solidFill>
              <a:schemeClr val="tx1"/>
            </a:solidFill>
            <a:round/>
            <a:headEnd/>
            <a:tailEnd type="triangle" w="med" len="med"/>
          </a:ln>
        </p:spPr>
      </p:cxnSp>
      <p:cxnSp>
        <p:nvCxnSpPr>
          <p:cNvPr id="31" name="AutoShape 11">
            <a:extLst>
              <a:ext uri="{FF2B5EF4-FFF2-40B4-BE49-F238E27FC236}">
                <a16:creationId xmlns:a16="http://schemas.microsoft.com/office/drawing/2014/main" id="{A4A8ED90-F30F-4278-AA81-9446176D603B}"/>
              </a:ext>
            </a:extLst>
          </p:cNvPr>
          <p:cNvCxnSpPr>
            <a:cxnSpLocks noChangeShapeType="1"/>
            <a:endCxn id="8" idx="1"/>
          </p:cNvCxnSpPr>
          <p:nvPr/>
        </p:nvCxnSpPr>
        <p:spPr bwMode="auto">
          <a:xfrm>
            <a:off x="1659081" y="2419961"/>
            <a:ext cx="612559" cy="1161833"/>
          </a:xfrm>
          <a:prstGeom prst="straightConnector1">
            <a:avLst/>
          </a:prstGeom>
          <a:noFill/>
          <a:ln w="38100">
            <a:solidFill>
              <a:schemeClr val="tx1"/>
            </a:solidFill>
            <a:round/>
            <a:headEnd/>
            <a:tailEnd type="triangle" w="med" len="med"/>
          </a:ln>
        </p:spPr>
      </p:cxnSp>
    </p:spTree>
    <p:extLst>
      <p:ext uri="{BB962C8B-B14F-4D97-AF65-F5344CB8AC3E}">
        <p14:creationId xmlns:p14="http://schemas.microsoft.com/office/powerpoint/2010/main" val="24987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par>
                                <p:cTn id="48" presetID="22" presetClass="entr" presetSubtype="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left)">
                                      <p:cBhvr>
                                        <p:cTn id="58" dur="500"/>
                                        <p:tgtEl>
                                          <p:spTgt spid="2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P spid="15" grpId="0" animBg="1"/>
      <p:bldP spid="16" grpId="0" animBg="1"/>
      <p:bldP spid="17"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3EF4E-3A14-4761-9AAB-63BD73A85F45}"/>
              </a:ext>
            </a:extLst>
          </p:cNvPr>
          <p:cNvSpPr>
            <a:spLocks noGrp="1"/>
          </p:cNvSpPr>
          <p:nvPr>
            <p:ph type="body" sz="quarter" idx="10"/>
          </p:nvPr>
        </p:nvSpPr>
        <p:spPr>
          <a:xfrm>
            <a:off x="0" y="255295"/>
            <a:ext cx="9144000" cy="576064"/>
          </a:xfrm>
        </p:spPr>
        <p:txBody>
          <a:bodyPr/>
          <a:lstStyle/>
          <a:p>
            <a:r>
              <a:rPr lang="en-US" b="1" dirty="0">
                <a:latin typeface="UTM Alexander" panose="02040603050506020204" pitchFamily="18" charset="0"/>
              </a:rPr>
              <a:t>4.3.2. LỢI TỨC</a:t>
            </a:r>
          </a:p>
        </p:txBody>
      </p:sp>
      <p:sp>
        <p:nvSpPr>
          <p:cNvPr id="4" name="Rectangle 3">
            <a:extLst>
              <a:ext uri="{FF2B5EF4-FFF2-40B4-BE49-F238E27FC236}">
                <a16:creationId xmlns:a16="http://schemas.microsoft.com/office/drawing/2014/main" id="{074FD1E6-17CF-4AA7-A3A1-2C6BFD5744EB}"/>
              </a:ext>
            </a:extLst>
          </p:cNvPr>
          <p:cNvSpPr/>
          <p:nvPr/>
        </p:nvSpPr>
        <p:spPr>
          <a:xfrm>
            <a:off x="611560" y="1203598"/>
            <a:ext cx="8229600" cy="1815882"/>
          </a:xfrm>
          <a:prstGeom prst="rect">
            <a:avLst/>
          </a:prstGeom>
        </p:spPr>
        <p:txBody>
          <a:bodyPr wrap="square">
            <a:spAutoFit/>
          </a:bodyPr>
          <a:lstStyle/>
          <a:p>
            <a:pPr algn="just"/>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Tư</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bản</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cho</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vay</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khác</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tư</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bản</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sản</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xuất</a:t>
            </a:r>
            <a:r>
              <a:rPr lang="en-US" sz="2800" b="1" dirty="0">
                <a:latin typeface="UTM Alexander" panose="02040603050506020204" pitchFamily="18" charset="0"/>
                <a:cs typeface="Times New Roman" pitchFamily="18" charset="0"/>
              </a:rPr>
              <a:t> ở </a:t>
            </a:r>
            <a:r>
              <a:rPr lang="en-US" sz="2800" b="1" dirty="0" err="1">
                <a:latin typeface="UTM Alexander" panose="02040603050506020204" pitchFamily="18" charset="0"/>
                <a:cs typeface="Times New Roman" pitchFamily="18" charset="0"/>
              </a:rPr>
              <a:t>điểm</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nào</a:t>
            </a:r>
            <a:r>
              <a:rPr lang="en-US" sz="2800" b="1" dirty="0">
                <a:latin typeface="UTM Alexander" panose="02040603050506020204" pitchFamily="18" charset="0"/>
                <a:cs typeface="Times New Roman" pitchFamily="18" charset="0"/>
              </a:rPr>
              <a:t>?</a:t>
            </a:r>
          </a:p>
          <a:p>
            <a:pPr algn="just"/>
            <a:endParaRPr lang="en-US" sz="2800" dirty="0">
              <a:latin typeface="UTM Alexander" panose="02040603050506020204" pitchFamily="18" charset="0"/>
              <a:cs typeface="Times New Roman" pitchFamily="18" charset="0"/>
            </a:endParaRPr>
          </a:p>
          <a:p>
            <a:pPr algn="just"/>
            <a:endParaRPr lang="en-US" sz="2800" dirty="0">
              <a:latin typeface="UTM Alexander" panose="02040603050506020204" pitchFamily="18" charset="0"/>
              <a:cs typeface="Times New Roman" pitchFamily="18" charset="0"/>
            </a:endParaRPr>
          </a:p>
          <a:p>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Nguồn</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gốc</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của</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lợi</a:t>
            </a:r>
            <a:r>
              <a:rPr lang="en-US" sz="2800" b="1" dirty="0">
                <a:latin typeface="UTM Alexander" panose="02040603050506020204" pitchFamily="18" charset="0"/>
                <a:cs typeface="Times New Roman" pitchFamily="18" charset="0"/>
              </a:rPr>
              <a:t> </a:t>
            </a:r>
            <a:r>
              <a:rPr lang="en-US" sz="2800" b="1" dirty="0" err="1">
                <a:latin typeface="UTM Alexander" panose="02040603050506020204" pitchFamily="18" charset="0"/>
                <a:cs typeface="Times New Roman" pitchFamily="18" charset="0"/>
              </a:rPr>
              <a:t>tức</a:t>
            </a:r>
            <a:r>
              <a:rPr lang="en-US" sz="2800" b="1" dirty="0">
                <a:latin typeface="UTM Alexander" panose="02040603050506020204" pitchFamily="18" charset="0"/>
                <a:cs typeface="Times New Roman" pitchFamily="18" charset="0"/>
              </a:rPr>
              <a:t>?</a:t>
            </a:r>
          </a:p>
        </p:txBody>
      </p:sp>
      <p:sp>
        <p:nvSpPr>
          <p:cNvPr id="5" name="TextBox 4">
            <a:extLst>
              <a:ext uri="{FF2B5EF4-FFF2-40B4-BE49-F238E27FC236}">
                <a16:creationId xmlns:a16="http://schemas.microsoft.com/office/drawing/2014/main" id="{CF0AF478-A53B-43B3-A8E4-A91058572650}"/>
              </a:ext>
            </a:extLst>
          </p:cNvPr>
          <p:cNvSpPr txBox="1"/>
          <p:nvPr/>
        </p:nvSpPr>
        <p:spPr>
          <a:xfrm>
            <a:off x="755576" y="3391719"/>
            <a:ext cx="7848872" cy="769441"/>
          </a:xfrm>
          <a:prstGeom prst="rect">
            <a:avLst/>
          </a:prstGeom>
          <a:noFill/>
        </p:spPr>
        <p:txBody>
          <a:bodyPr wrap="square">
            <a:spAutoFit/>
          </a:bodyPr>
          <a:lstStyle/>
          <a:p>
            <a:r>
              <a:rPr lang="en-US" sz="2200" b="1" dirty="0" err="1">
                <a:effectLst/>
                <a:latin typeface="Times New Roman" panose="02020603050405020304" pitchFamily="18" charset="0"/>
                <a:ea typeface="Calibri" panose="020F0502020204030204" pitchFamily="34" charset="0"/>
              </a:rPr>
              <a:t>Lợi</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tức</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chính</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là</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giá</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cả</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của</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việc</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sử</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dụng</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một</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khoản</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tiền</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nào</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đó</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mà</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người</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đi</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vay</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trả</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cho</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người</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cho</a:t>
            </a:r>
            <a:r>
              <a:rPr lang="en-US" sz="2200" b="1" dirty="0">
                <a:effectLst/>
                <a:latin typeface="Times New Roman" panose="02020603050405020304" pitchFamily="18" charset="0"/>
                <a:ea typeface="Calibri" panose="020F0502020204030204" pitchFamily="34" charset="0"/>
              </a:rPr>
              <a:t> </a:t>
            </a:r>
            <a:r>
              <a:rPr lang="en-US" sz="2200" b="1" dirty="0" err="1">
                <a:effectLst/>
                <a:latin typeface="Times New Roman" panose="02020603050405020304" pitchFamily="18" charset="0"/>
                <a:ea typeface="Calibri" panose="020F0502020204030204" pitchFamily="34" charset="0"/>
              </a:rPr>
              <a:t>vay</a:t>
            </a:r>
            <a:endParaRPr lang="en-US" sz="2200" b="1" dirty="0"/>
          </a:p>
        </p:txBody>
      </p:sp>
    </p:spTree>
    <p:extLst>
      <p:ext uri="{BB962C8B-B14F-4D97-AF65-F5344CB8AC3E}">
        <p14:creationId xmlns:p14="http://schemas.microsoft.com/office/powerpoint/2010/main" val="194250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3EF4E-3A14-4761-9AAB-63BD73A85F45}"/>
              </a:ext>
            </a:extLst>
          </p:cNvPr>
          <p:cNvSpPr>
            <a:spLocks noGrp="1"/>
          </p:cNvSpPr>
          <p:nvPr>
            <p:ph type="body" sz="quarter" idx="10"/>
          </p:nvPr>
        </p:nvSpPr>
        <p:spPr>
          <a:xfrm>
            <a:off x="0" y="255295"/>
            <a:ext cx="9144000" cy="576064"/>
          </a:xfrm>
        </p:spPr>
        <p:txBody>
          <a:bodyPr/>
          <a:lstStyle/>
          <a:p>
            <a:r>
              <a:rPr lang="en-US" b="1" dirty="0">
                <a:latin typeface="UTM Alexander" panose="02040603050506020204" pitchFamily="18" charset="0"/>
              </a:rPr>
              <a:t>4.3.3. ĐỊA TÔ TBCN</a:t>
            </a:r>
          </a:p>
        </p:txBody>
      </p:sp>
      <p:sp>
        <p:nvSpPr>
          <p:cNvPr id="5" name="Content Placeholder 2">
            <a:extLst>
              <a:ext uri="{FF2B5EF4-FFF2-40B4-BE49-F238E27FC236}">
                <a16:creationId xmlns:a16="http://schemas.microsoft.com/office/drawing/2014/main" id="{F9C3B30F-91AE-4294-AF68-B40E93672971}"/>
              </a:ext>
            </a:extLst>
          </p:cNvPr>
          <p:cNvSpPr txBox="1">
            <a:spLocks/>
          </p:cNvSpPr>
          <p:nvPr/>
        </p:nvSpPr>
        <p:spPr>
          <a:xfrm>
            <a:off x="457200" y="1059582"/>
            <a:ext cx="8229600" cy="359280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200" dirty="0">
                <a:latin typeface="UTM Alexander" panose="02040603050506020204" pitchFamily="18" charset="0"/>
              </a:rPr>
              <a:t>TB </a:t>
            </a:r>
            <a:r>
              <a:rPr lang="en-US" sz="2200" dirty="0" err="1">
                <a:latin typeface="UTM Alexander" panose="02040603050506020204" pitchFamily="18" charset="0"/>
              </a:rPr>
              <a:t>kinh</a:t>
            </a:r>
            <a:r>
              <a:rPr lang="en-US" sz="2200" dirty="0">
                <a:latin typeface="UTM Alexander" panose="02040603050506020204" pitchFamily="18" charset="0"/>
              </a:rPr>
              <a:t> doanh nông nghiệp: là bộ phận TBXH đầu tư vào lĩnh vực nông nghiệp.</a:t>
            </a:r>
          </a:p>
          <a:p>
            <a:r>
              <a:rPr lang="en-US" sz="2200" dirty="0" err="1">
                <a:latin typeface="UTM Alexander" panose="02040603050506020204" pitchFamily="18" charset="0"/>
              </a:rPr>
              <a:t>Địa</a:t>
            </a:r>
            <a:r>
              <a:rPr lang="en-US" sz="2200" dirty="0">
                <a:latin typeface="UTM Alexander" panose="02040603050506020204" pitchFamily="18" charset="0"/>
              </a:rPr>
              <a:t> </a:t>
            </a:r>
            <a:r>
              <a:rPr lang="en-US" sz="2200" dirty="0" err="1">
                <a:latin typeface="UTM Alexander" panose="02040603050506020204" pitchFamily="18" charset="0"/>
              </a:rPr>
              <a:t>tô</a:t>
            </a:r>
            <a:r>
              <a:rPr lang="en-US" sz="2200" dirty="0">
                <a:latin typeface="UTM Alexander" panose="02040603050506020204" pitchFamily="18" charset="0"/>
              </a:rPr>
              <a:t> (R): là phần m còn lại sau khi đã khấu trừ đi p bình quân mà các nhà TB kinh doanh nông nghiệp phải trả cho địa chủ.</a:t>
            </a:r>
          </a:p>
          <a:p>
            <a:endParaRPr lang="en-US" sz="2200" dirty="0">
              <a:latin typeface="UTM Alexander" panose="02040603050506020204" pitchFamily="18" charset="0"/>
            </a:endParaRPr>
          </a:p>
          <a:p>
            <a:r>
              <a:rPr lang="en-US" sz="2200" dirty="0" err="1">
                <a:latin typeface="UTM Alexander" panose="02040603050506020204" pitchFamily="18" charset="0"/>
              </a:rPr>
              <a:t>Hình</a:t>
            </a:r>
            <a:r>
              <a:rPr lang="en-US" sz="2200" dirty="0">
                <a:latin typeface="UTM Alexander" panose="02040603050506020204" pitchFamily="18" charset="0"/>
              </a:rPr>
              <a:t> </a:t>
            </a:r>
            <a:r>
              <a:rPr lang="en-US" sz="2200" dirty="0" err="1">
                <a:latin typeface="UTM Alexander" panose="02040603050506020204" pitchFamily="18" charset="0"/>
              </a:rPr>
              <a:t>thức</a:t>
            </a:r>
            <a:r>
              <a:rPr lang="en-US" sz="2200" dirty="0">
                <a:latin typeface="UTM Alexander" panose="02040603050506020204" pitchFamily="18" charset="0"/>
              </a:rPr>
              <a:t>: </a:t>
            </a:r>
          </a:p>
          <a:p>
            <a:r>
              <a:rPr lang="en-US" sz="2200" dirty="0">
                <a:latin typeface="UTM Alexander" panose="02040603050506020204" pitchFamily="18" charset="0"/>
              </a:rPr>
              <a:t>- </a:t>
            </a:r>
            <a:r>
              <a:rPr lang="en-US" sz="2200" dirty="0" err="1">
                <a:latin typeface="UTM Alexander" panose="02040603050506020204" pitchFamily="18" charset="0"/>
              </a:rPr>
              <a:t>Địa</a:t>
            </a:r>
            <a:r>
              <a:rPr lang="en-US" sz="2200" dirty="0">
                <a:latin typeface="UTM Alexander" panose="02040603050506020204" pitchFamily="18" charset="0"/>
              </a:rPr>
              <a:t> </a:t>
            </a:r>
            <a:r>
              <a:rPr lang="en-US" sz="2200" dirty="0" err="1">
                <a:latin typeface="UTM Alexander" panose="02040603050506020204" pitchFamily="18" charset="0"/>
              </a:rPr>
              <a:t>tô</a:t>
            </a:r>
            <a:r>
              <a:rPr lang="en-US" sz="2200" dirty="0">
                <a:latin typeface="UTM Alexander" panose="02040603050506020204" pitchFamily="18" charset="0"/>
              </a:rPr>
              <a:t> </a:t>
            </a:r>
            <a:r>
              <a:rPr lang="en-US" sz="2200" dirty="0" err="1">
                <a:latin typeface="UTM Alexander" panose="02040603050506020204" pitchFamily="18" charset="0"/>
              </a:rPr>
              <a:t>chênh</a:t>
            </a:r>
            <a:r>
              <a:rPr lang="en-US" sz="2200" dirty="0">
                <a:latin typeface="UTM Alexander" panose="02040603050506020204" pitchFamily="18" charset="0"/>
              </a:rPr>
              <a:t> </a:t>
            </a:r>
            <a:r>
              <a:rPr lang="en-US" sz="2200" dirty="0" err="1">
                <a:latin typeface="UTM Alexander" panose="02040603050506020204" pitchFamily="18" charset="0"/>
              </a:rPr>
              <a:t>lệch</a:t>
            </a:r>
            <a:r>
              <a:rPr lang="en-US" sz="2200" dirty="0">
                <a:latin typeface="UTM Alexander" panose="02040603050506020204" pitchFamily="18" charset="0"/>
              </a:rPr>
              <a:t>;</a:t>
            </a:r>
          </a:p>
          <a:p>
            <a:r>
              <a:rPr lang="en-US" sz="2200" dirty="0">
                <a:latin typeface="UTM Alexander" panose="02040603050506020204" pitchFamily="18" charset="0"/>
              </a:rPr>
              <a:t>- </a:t>
            </a:r>
            <a:r>
              <a:rPr lang="en-US" sz="2200" dirty="0" err="1">
                <a:latin typeface="UTM Alexander" panose="02040603050506020204" pitchFamily="18" charset="0"/>
              </a:rPr>
              <a:t>Địa</a:t>
            </a:r>
            <a:r>
              <a:rPr lang="en-US" sz="2200" dirty="0">
                <a:latin typeface="UTM Alexander" panose="02040603050506020204" pitchFamily="18" charset="0"/>
              </a:rPr>
              <a:t> </a:t>
            </a:r>
            <a:r>
              <a:rPr lang="en-US" sz="2200" dirty="0" err="1">
                <a:latin typeface="UTM Alexander" panose="02040603050506020204" pitchFamily="18" charset="0"/>
              </a:rPr>
              <a:t>tô</a:t>
            </a:r>
            <a:r>
              <a:rPr lang="en-US" sz="2200" dirty="0">
                <a:latin typeface="UTM Alexander" panose="02040603050506020204" pitchFamily="18" charset="0"/>
              </a:rPr>
              <a:t> </a:t>
            </a:r>
            <a:r>
              <a:rPr lang="en-US" sz="2200" dirty="0" err="1">
                <a:latin typeface="UTM Alexander" panose="02040603050506020204" pitchFamily="18" charset="0"/>
              </a:rPr>
              <a:t>tuyệt</a:t>
            </a:r>
            <a:r>
              <a:rPr lang="en-US" sz="2200" dirty="0">
                <a:latin typeface="UTM Alexander" panose="02040603050506020204" pitchFamily="18" charset="0"/>
              </a:rPr>
              <a:t> </a:t>
            </a:r>
            <a:r>
              <a:rPr lang="en-US" sz="2200" dirty="0" err="1">
                <a:latin typeface="UTM Alexander" panose="02040603050506020204" pitchFamily="18" charset="0"/>
              </a:rPr>
              <a:t>đối</a:t>
            </a:r>
            <a:endParaRPr lang="en-US" sz="2200" dirty="0">
              <a:latin typeface="UTM Alexander" panose="02040603050506020204" pitchFamily="18" charset="0"/>
            </a:endParaRPr>
          </a:p>
          <a:p>
            <a:r>
              <a:rPr lang="en-US" sz="2200" dirty="0">
                <a:latin typeface="UTM Alexander" panose="02040603050506020204" pitchFamily="18" charset="0"/>
              </a:rPr>
              <a:t>- </a:t>
            </a:r>
            <a:r>
              <a:rPr lang="en-US" sz="2200" dirty="0" err="1">
                <a:latin typeface="UTM Alexander" panose="02040603050506020204" pitchFamily="18" charset="0"/>
              </a:rPr>
              <a:t>Địa</a:t>
            </a:r>
            <a:r>
              <a:rPr lang="en-US" sz="2200" dirty="0">
                <a:latin typeface="UTM Alexander" panose="02040603050506020204" pitchFamily="18" charset="0"/>
              </a:rPr>
              <a:t> </a:t>
            </a:r>
            <a:r>
              <a:rPr lang="en-US" sz="2200" dirty="0" err="1">
                <a:latin typeface="UTM Alexander" panose="02040603050506020204" pitchFamily="18" charset="0"/>
              </a:rPr>
              <a:t>tô</a:t>
            </a:r>
            <a:r>
              <a:rPr lang="en-US" sz="2200" dirty="0">
                <a:latin typeface="UTM Alexander" panose="02040603050506020204" pitchFamily="18" charset="0"/>
              </a:rPr>
              <a:t> </a:t>
            </a:r>
            <a:r>
              <a:rPr lang="en-US" sz="2200" dirty="0" err="1">
                <a:latin typeface="UTM Alexander" panose="02040603050506020204" pitchFamily="18" charset="0"/>
              </a:rPr>
              <a:t>độc</a:t>
            </a:r>
            <a:r>
              <a:rPr lang="en-US" sz="2200" dirty="0">
                <a:latin typeface="UTM Alexander" panose="02040603050506020204" pitchFamily="18" charset="0"/>
              </a:rPr>
              <a:t> </a:t>
            </a:r>
            <a:r>
              <a:rPr lang="en-US" sz="2200" dirty="0" err="1">
                <a:latin typeface="UTM Alexander" panose="02040603050506020204" pitchFamily="18" charset="0"/>
              </a:rPr>
              <a:t>quyền</a:t>
            </a:r>
            <a:r>
              <a:rPr lang="en-US" sz="2200" dirty="0">
                <a:latin typeface="UTM Alexander" panose="02040603050506020204" pitchFamily="18" charset="0"/>
              </a:rPr>
              <a:t> </a:t>
            </a:r>
          </a:p>
        </p:txBody>
      </p:sp>
    </p:spTree>
    <p:extLst>
      <p:ext uri="{BB962C8B-B14F-4D97-AF65-F5344CB8AC3E}">
        <p14:creationId xmlns:p14="http://schemas.microsoft.com/office/powerpoint/2010/main" val="136558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heel(1)">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heel(1)">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heel(1)">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heel(1)">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F93F64-68FE-2CF8-B0C7-83D76DC453C6}"/>
              </a:ext>
            </a:extLst>
          </p:cNvPr>
          <p:cNvSpPr>
            <a:spLocks noGrp="1"/>
          </p:cNvSpPr>
          <p:nvPr>
            <p:ph type="body" sz="quarter" idx="10"/>
          </p:nvPr>
        </p:nvSpPr>
        <p:spPr>
          <a:xfrm>
            <a:off x="-29676" y="1419622"/>
            <a:ext cx="9144000" cy="1512168"/>
          </a:xfrm>
        </p:spPr>
        <p:txBody>
          <a:bodyPr>
            <a:normAutofit fontScale="32500" lnSpcReduction="20000"/>
          </a:bodyPr>
          <a:lstStyle/>
          <a:p>
            <a:r>
              <a:rPr lang="en-US" sz="9800" b="1" dirty="0">
                <a:latin typeface="UTM Alexander"/>
              </a:rPr>
              <a:t>KIỂM TRA LẦN 1</a:t>
            </a:r>
          </a:p>
          <a:p>
            <a:r>
              <a:rPr lang="en-US" sz="9800" b="1" dirty="0">
                <a:latin typeface="UTM Alexander"/>
              </a:rPr>
              <a:t>MÔN  KINH TẾ CHÍNH TRỊ </a:t>
            </a:r>
            <a:r>
              <a:rPr lang="en-US" sz="9800" b="1">
                <a:latin typeface="UTM Alexander"/>
              </a:rPr>
              <a:t>MÁC - </a:t>
            </a:r>
            <a:r>
              <a:rPr lang="en-US" sz="9800" b="1" dirty="0">
                <a:latin typeface="UTM Alexander"/>
              </a:rPr>
              <a:t>LÊNIN</a:t>
            </a:r>
          </a:p>
          <a:p>
            <a:r>
              <a:rPr lang="en-US" sz="9800" b="1" dirty="0">
                <a:latin typeface="UTM Alexander"/>
              </a:rPr>
              <a:t>THỜI GIAN: 13H30 - 14H30’</a:t>
            </a:r>
          </a:p>
          <a:p>
            <a:endParaRPr lang="en-US" dirty="0"/>
          </a:p>
        </p:txBody>
      </p:sp>
    </p:spTree>
    <p:extLst>
      <p:ext uri="{BB962C8B-B14F-4D97-AF65-F5344CB8AC3E}">
        <p14:creationId xmlns:p14="http://schemas.microsoft.com/office/powerpoint/2010/main" val="213699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E93473-B347-4885-9497-51C9D9F7F94C}"/>
              </a:ext>
            </a:extLst>
          </p:cNvPr>
          <p:cNvSpPr>
            <a:spLocks noGrp="1"/>
          </p:cNvSpPr>
          <p:nvPr>
            <p:ph type="body" sz="quarter" idx="11"/>
          </p:nvPr>
        </p:nvSpPr>
        <p:spPr>
          <a:xfrm>
            <a:off x="885843" y="470249"/>
            <a:ext cx="7430573" cy="421911"/>
          </a:xfrm>
        </p:spPr>
        <p:txBody>
          <a:bodyPr>
            <a:noAutofit/>
          </a:bodyPr>
          <a:lstStyle/>
          <a:p>
            <a:r>
              <a:rPr lang="en-US" sz="2400" b="1" dirty="0">
                <a:latin typeface="UTM Alexander" panose="02040603050506020204" pitchFamily="18" charset="0"/>
              </a:rPr>
              <a:t>3.1.1.1. CÔNG THỨC CHUNG CỦA TƯ BẢN</a:t>
            </a:r>
          </a:p>
        </p:txBody>
      </p:sp>
      <p:grpSp>
        <p:nvGrpSpPr>
          <p:cNvPr id="26" name="Group 25">
            <a:extLst>
              <a:ext uri="{FF2B5EF4-FFF2-40B4-BE49-F238E27FC236}">
                <a16:creationId xmlns:a16="http://schemas.microsoft.com/office/drawing/2014/main" id="{D5B150C8-9096-409F-B879-7A6D39963F6E}"/>
              </a:ext>
            </a:extLst>
          </p:cNvPr>
          <p:cNvGrpSpPr/>
          <p:nvPr/>
        </p:nvGrpSpPr>
        <p:grpSpPr>
          <a:xfrm>
            <a:off x="2195736" y="1563638"/>
            <a:ext cx="1364238" cy="3456384"/>
            <a:chOff x="2149297" y="2270599"/>
            <a:chExt cx="1270574" cy="2749423"/>
          </a:xfrm>
        </p:grpSpPr>
        <p:cxnSp>
          <p:nvCxnSpPr>
            <p:cNvPr id="5" name="Straight Connector 4">
              <a:extLst>
                <a:ext uri="{FF2B5EF4-FFF2-40B4-BE49-F238E27FC236}">
                  <a16:creationId xmlns:a16="http://schemas.microsoft.com/office/drawing/2014/main" id="{52096F57-146A-41FC-A13B-E857CDACF648}"/>
                </a:ext>
              </a:extLst>
            </p:cNvPr>
            <p:cNvCxnSpPr>
              <a:cxnSpLocks/>
            </p:cNvCxnSpPr>
            <p:nvPr/>
          </p:nvCxnSpPr>
          <p:spPr>
            <a:xfrm flipH="1">
              <a:off x="2267743" y="2283718"/>
              <a:ext cx="2" cy="2736304"/>
            </a:xfrm>
            <a:prstGeom prst="line">
              <a:avLst/>
            </a:prstGeom>
            <a:ln w="57150"/>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D9403D28-F787-480B-A0A1-0EDF29A04248}"/>
                </a:ext>
              </a:extLst>
            </p:cNvPr>
            <p:cNvCxnSpPr>
              <a:cxnSpLocks/>
            </p:cNvCxnSpPr>
            <p:nvPr/>
          </p:nvCxnSpPr>
          <p:spPr>
            <a:xfrm>
              <a:off x="2267743" y="4998756"/>
              <a:ext cx="1152128"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B95D8D3-F291-4968-AD47-4BB6CF5F270C}"/>
                </a:ext>
              </a:extLst>
            </p:cNvPr>
            <p:cNvCxnSpPr>
              <a:cxnSpLocks/>
            </p:cNvCxnSpPr>
            <p:nvPr/>
          </p:nvCxnSpPr>
          <p:spPr>
            <a:xfrm>
              <a:off x="2267744" y="2281027"/>
              <a:ext cx="126830" cy="110480"/>
            </a:xfrm>
            <a:prstGeom prst="line">
              <a:avLst/>
            </a:prstGeom>
            <a:ln w="57150"/>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09470197-34A4-40A5-B41B-8AAC86631015}"/>
                </a:ext>
              </a:extLst>
            </p:cNvPr>
            <p:cNvCxnSpPr>
              <a:cxnSpLocks/>
            </p:cNvCxnSpPr>
            <p:nvPr/>
          </p:nvCxnSpPr>
          <p:spPr>
            <a:xfrm flipH="1">
              <a:off x="2149297" y="2270599"/>
              <a:ext cx="118446" cy="131336"/>
            </a:xfrm>
            <a:prstGeom prst="line">
              <a:avLst/>
            </a:prstGeom>
            <a:ln w="57150"/>
          </p:spPr>
          <p:style>
            <a:lnRef idx="3">
              <a:schemeClr val="dk1"/>
            </a:lnRef>
            <a:fillRef idx="0">
              <a:schemeClr val="dk1"/>
            </a:fillRef>
            <a:effectRef idx="2">
              <a:schemeClr val="dk1"/>
            </a:effectRef>
            <a:fontRef idx="minor">
              <a:schemeClr val="tx1"/>
            </a:fontRef>
          </p:style>
        </p:cxnSp>
      </p:grpSp>
      <p:grpSp>
        <p:nvGrpSpPr>
          <p:cNvPr id="42" name="Group 41">
            <a:extLst>
              <a:ext uri="{FF2B5EF4-FFF2-40B4-BE49-F238E27FC236}">
                <a16:creationId xmlns:a16="http://schemas.microsoft.com/office/drawing/2014/main" id="{05ED4F22-F715-4060-8FEE-1145A5B4A88B}"/>
              </a:ext>
            </a:extLst>
          </p:cNvPr>
          <p:cNvGrpSpPr/>
          <p:nvPr/>
        </p:nvGrpSpPr>
        <p:grpSpPr>
          <a:xfrm rot="13396306" flipH="1">
            <a:off x="2458164" y="2417496"/>
            <a:ext cx="2016289" cy="1994520"/>
            <a:chOff x="3707906" y="2571750"/>
            <a:chExt cx="2304254" cy="1994520"/>
          </a:xfrm>
        </p:grpSpPr>
        <p:sp>
          <p:nvSpPr>
            <p:cNvPr id="27" name="Arc 26">
              <a:extLst>
                <a:ext uri="{FF2B5EF4-FFF2-40B4-BE49-F238E27FC236}">
                  <a16:creationId xmlns:a16="http://schemas.microsoft.com/office/drawing/2014/main" id="{B9C19D4E-F083-494C-8324-A3B3499BE4D7}"/>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83BC2893-5311-4703-AA24-189897FC48BD}"/>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273F1CD-3C61-45C4-B564-8D3583F17E06}"/>
                </a:ext>
              </a:extLst>
            </p:cNvPr>
            <p:cNvCxnSpPr>
              <a:cxnSpLocks/>
              <a:endCxn id="27"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Text Placeholder 2">
            <a:extLst>
              <a:ext uri="{FF2B5EF4-FFF2-40B4-BE49-F238E27FC236}">
                <a16:creationId xmlns:a16="http://schemas.microsoft.com/office/drawing/2014/main" id="{D4E16894-38A3-42CA-8D5E-1AAD000F16C4}"/>
              </a:ext>
            </a:extLst>
          </p:cNvPr>
          <p:cNvSpPr txBox="1">
            <a:spLocks/>
          </p:cNvSpPr>
          <p:nvPr/>
        </p:nvSpPr>
        <p:spPr>
          <a:xfrm>
            <a:off x="103641" y="3480097"/>
            <a:ext cx="2210542" cy="60730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err="1">
                <a:latin typeface="UTM Alexander" panose="02040603050506020204" pitchFamily="18" charset="0"/>
              </a:rPr>
              <a:t>Kinh</a:t>
            </a:r>
            <a:r>
              <a:rPr lang="en-US" sz="2400" dirty="0">
                <a:latin typeface="UTM Alexander" panose="02040603050506020204" pitchFamily="18" charset="0"/>
              </a:rPr>
              <a:t> </a:t>
            </a:r>
            <a:r>
              <a:rPr lang="en-US" sz="2400" dirty="0" err="1">
                <a:latin typeface="UTM Alexander" panose="02040603050506020204" pitchFamily="18" charset="0"/>
              </a:rPr>
              <a:t>tế</a:t>
            </a:r>
            <a:r>
              <a:rPr lang="en-US" sz="2400" dirty="0">
                <a:latin typeface="UTM Alexander" panose="02040603050506020204" pitchFamily="18" charset="0"/>
              </a:rPr>
              <a:t> </a:t>
            </a:r>
            <a:r>
              <a:rPr lang="en-US" sz="2400" dirty="0" err="1">
                <a:latin typeface="UTM Alexander" panose="02040603050506020204" pitchFamily="18" charset="0"/>
              </a:rPr>
              <a:t>hàng</a:t>
            </a:r>
            <a:r>
              <a:rPr lang="en-US" sz="2400" dirty="0">
                <a:latin typeface="UTM Alexander" panose="02040603050506020204" pitchFamily="18" charset="0"/>
              </a:rPr>
              <a:t> </a:t>
            </a:r>
            <a:r>
              <a:rPr lang="en-US" sz="2400" dirty="0" err="1">
                <a:latin typeface="UTM Alexander" panose="02040603050506020204" pitchFamily="18" charset="0"/>
              </a:rPr>
              <a:t>hóa</a:t>
            </a:r>
            <a:r>
              <a:rPr lang="en-US" sz="2400" dirty="0">
                <a:latin typeface="UTM Alexander" panose="02040603050506020204" pitchFamily="18" charset="0"/>
              </a:rPr>
              <a:t> </a:t>
            </a:r>
            <a:r>
              <a:rPr lang="en-US" sz="2400" dirty="0" err="1">
                <a:latin typeface="UTM Alexander" panose="02040603050506020204" pitchFamily="18" charset="0"/>
              </a:rPr>
              <a:t>giản</a:t>
            </a:r>
            <a:r>
              <a:rPr lang="en-US" sz="2400" dirty="0">
                <a:latin typeface="UTM Alexander" panose="02040603050506020204" pitchFamily="18" charset="0"/>
              </a:rPr>
              <a:t> </a:t>
            </a:r>
            <a:r>
              <a:rPr lang="en-US" sz="2400" dirty="0" err="1">
                <a:latin typeface="UTM Alexander" panose="02040603050506020204" pitchFamily="18" charset="0"/>
              </a:rPr>
              <a:t>đơn</a:t>
            </a:r>
            <a:endParaRPr lang="en-US" sz="2400" dirty="0">
              <a:latin typeface="UTM Alexander" panose="02040603050506020204" pitchFamily="18" charset="0"/>
            </a:endParaRPr>
          </a:p>
        </p:txBody>
      </p:sp>
      <p:sp>
        <p:nvSpPr>
          <p:cNvPr id="44" name="Text Placeholder 2">
            <a:extLst>
              <a:ext uri="{FF2B5EF4-FFF2-40B4-BE49-F238E27FC236}">
                <a16:creationId xmlns:a16="http://schemas.microsoft.com/office/drawing/2014/main" id="{F9666389-6D8F-4ABF-B639-13305B0C5A24}"/>
              </a:ext>
            </a:extLst>
          </p:cNvPr>
          <p:cNvSpPr txBox="1">
            <a:spLocks/>
          </p:cNvSpPr>
          <p:nvPr/>
        </p:nvSpPr>
        <p:spPr>
          <a:xfrm>
            <a:off x="2458409" y="3572795"/>
            <a:ext cx="2210542" cy="42191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latin typeface="UTM Alexander" panose="02040603050506020204" pitchFamily="18" charset="0"/>
              </a:rPr>
              <a:t>H - T - H</a:t>
            </a:r>
          </a:p>
        </p:txBody>
      </p:sp>
      <p:sp>
        <p:nvSpPr>
          <p:cNvPr id="45" name="Text Placeholder 2">
            <a:extLst>
              <a:ext uri="{FF2B5EF4-FFF2-40B4-BE49-F238E27FC236}">
                <a16:creationId xmlns:a16="http://schemas.microsoft.com/office/drawing/2014/main" id="{0B7BF5BA-AFB6-4469-978B-577FAEF848A6}"/>
              </a:ext>
            </a:extLst>
          </p:cNvPr>
          <p:cNvSpPr txBox="1">
            <a:spLocks/>
          </p:cNvSpPr>
          <p:nvPr/>
        </p:nvSpPr>
        <p:spPr>
          <a:xfrm>
            <a:off x="71815" y="2130626"/>
            <a:ext cx="2210542" cy="60730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err="1">
                <a:latin typeface="UTM Alexander" panose="02040603050506020204" pitchFamily="18" charset="0"/>
              </a:rPr>
              <a:t>Kinh</a:t>
            </a:r>
            <a:r>
              <a:rPr lang="en-US" sz="2400" dirty="0">
                <a:latin typeface="UTM Alexander" panose="02040603050506020204" pitchFamily="18" charset="0"/>
              </a:rPr>
              <a:t> </a:t>
            </a:r>
            <a:r>
              <a:rPr lang="en-US" sz="2400" dirty="0" err="1">
                <a:latin typeface="UTM Alexander" panose="02040603050506020204" pitchFamily="18" charset="0"/>
              </a:rPr>
              <a:t>tế</a:t>
            </a:r>
            <a:r>
              <a:rPr lang="en-US" sz="2400" dirty="0">
                <a:latin typeface="UTM Alexander" panose="02040603050506020204" pitchFamily="18" charset="0"/>
              </a:rPr>
              <a:t> TT</a:t>
            </a:r>
          </a:p>
          <a:p>
            <a:r>
              <a:rPr lang="en-US" sz="2400" dirty="0">
                <a:latin typeface="UTM Alexander" panose="02040603050506020204" pitchFamily="18" charset="0"/>
              </a:rPr>
              <a:t>TBCN</a:t>
            </a:r>
          </a:p>
        </p:txBody>
      </p:sp>
      <p:sp>
        <p:nvSpPr>
          <p:cNvPr id="46" name="Text Placeholder 2">
            <a:extLst>
              <a:ext uri="{FF2B5EF4-FFF2-40B4-BE49-F238E27FC236}">
                <a16:creationId xmlns:a16="http://schemas.microsoft.com/office/drawing/2014/main" id="{544A6475-CD0B-4828-BC21-F289B0E1AF59}"/>
              </a:ext>
            </a:extLst>
          </p:cNvPr>
          <p:cNvSpPr txBox="1">
            <a:spLocks/>
          </p:cNvSpPr>
          <p:nvPr/>
        </p:nvSpPr>
        <p:spPr>
          <a:xfrm>
            <a:off x="2424261" y="2149998"/>
            <a:ext cx="2210542" cy="421911"/>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3600" dirty="0">
                <a:latin typeface="UTM Alexander" panose="02040603050506020204" pitchFamily="18" charset="0"/>
              </a:rPr>
              <a:t>T - H - T’</a:t>
            </a:r>
          </a:p>
        </p:txBody>
      </p:sp>
      <p:sp>
        <p:nvSpPr>
          <p:cNvPr id="47" name="Text Placeholder 2">
            <a:extLst>
              <a:ext uri="{FF2B5EF4-FFF2-40B4-BE49-F238E27FC236}">
                <a16:creationId xmlns:a16="http://schemas.microsoft.com/office/drawing/2014/main" id="{54F57C77-FDF6-4FBD-AE2A-121A15C38F73}"/>
              </a:ext>
            </a:extLst>
          </p:cNvPr>
          <p:cNvSpPr txBox="1">
            <a:spLocks/>
          </p:cNvSpPr>
          <p:nvPr/>
        </p:nvSpPr>
        <p:spPr>
          <a:xfrm>
            <a:off x="2361039" y="4312522"/>
            <a:ext cx="2210542" cy="60730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err="1">
                <a:latin typeface="UTM Alexander" panose="02040603050506020204" pitchFamily="18" charset="0"/>
              </a:rPr>
              <a:t>Bán</a:t>
            </a:r>
            <a:r>
              <a:rPr lang="en-US" sz="2400" dirty="0">
                <a:latin typeface="UTM Alexander" panose="02040603050506020204" pitchFamily="18" charset="0"/>
              </a:rPr>
              <a:t>      Mua</a:t>
            </a:r>
          </a:p>
        </p:txBody>
      </p:sp>
      <p:grpSp>
        <p:nvGrpSpPr>
          <p:cNvPr id="48" name="Group 47">
            <a:extLst>
              <a:ext uri="{FF2B5EF4-FFF2-40B4-BE49-F238E27FC236}">
                <a16:creationId xmlns:a16="http://schemas.microsoft.com/office/drawing/2014/main" id="{19DE4088-7081-430A-BFE8-4904C64652A8}"/>
              </a:ext>
            </a:extLst>
          </p:cNvPr>
          <p:cNvGrpSpPr/>
          <p:nvPr/>
        </p:nvGrpSpPr>
        <p:grpSpPr>
          <a:xfrm rot="13396306" flipH="1">
            <a:off x="2521388" y="963608"/>
            <a:ext cx="2016289" cy="1994520"/>
            <a:chOff x="3707906" y="2571750"/>
            <a:chExt cx="2304254" cy="1994520"/>
          </a:xfrm>
        </p:grpSpPr>
        <p:sp>
          <p:nvSpPr>
            <p:cNvPr id="49" name="Arc 48">
              <a:extLst>
                <a:ext uri="{FF2B5EF4-FFF2-40B4-BE49-F238E27FC236}">
                  <a16:creationId xmlns:a16="http://schemas.microsoft.com/office/drawing/2014/main" id="{F5D27C82-3CF0-4698-9E16-D5D8A3132314}"/>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0B6D6233-38CA-4708-95F3-762185D8AA9E}"/>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DF70802-C010-4DC4-B9E7-95B57FA34569}"/>
                </a:ext>
              </a:extLst>
            </p:cNvPr>
            <p:cNvCxnSpPr>
              <a:cxnSpLocks/>
              <a:endCxn id="49"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52" name="Text Placeholder 2">
            <a:extLst>
              <a:ext uri="{FF2B5EF4-FFF2-40B4-BE49-F238E27FC236}">
                <a16:creationId xmlns:a16="http://schemas.microsoft.com/office/drawing/2014/main" id="{30AA2405-DBB9-4040-A891-C03D295628B1}"/>
              </a:ext>
            </a:extLst>
          </p:cNvPr>
          <p:cNvSpPr txBox="1">
            <a:spLocks/>
          </p:cNvSpPr>
          <p:nvPr/>
        </p:nvSpPr>
        <p:spPr>
          <a:xfrm>
            <a:off x="2442897" y="2682879"/>
            <a:ext cx="2210542" cy="607305"/>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050" b="0" kern="1200" baseline="0">
                <a:solidFill>
                  <a:schemeClr val="tx1">
                    <a:lumMod val="75000"/>
                    <a:lumOff val="25000"/>
                  </a:schemeClr>
                </a:solidFill>
                <a:latin typeface="+mn-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dirty="0">
                <a:latin typeface="UTM Alexander" panose="02040603050506020204" pitchFamily="18" charset="0"/>
              </a:rPr>
              <a:t>Mua      </a:t>
            </a:r>
            <a:r>
              <a:rPr lang="en-US" sz="2400" dirty="0" err="1">
                <a:latin typeface="UTM Alexander" panose="02040603050506020204" pitchFamily="18" charset="0"/>
              </a:rPr>
              <a:t>Bán</a:t>
            </a:r>
            <a:endParaRPr lang="en-US" sz="2400" dirty="0">
              <a:latin typeface="UTM Alexander" panose="02040603050506020204" pitchFamily="18" charset="0"/>
            </a:endParaRPr>
          </a:p>
        </p:txBody>
      </p:sp>
      <p:pic>
        <p:nvPicPr>
          <p:cNvPr id="3074" name="Picture 2" descr="5.451 tấm ảnh về túi đựng tiền vàng, thư viện ảnh chất lượng cao tuyệt đẹp  - Mua bán hình ảnh shutterstock giá rẻ chỉ từ 3.000 đ trong 2 phút">
            <a:extLst>
              <a:ext uri="{FF2B5EF4-FFF2-40B4-BE49-F238E27FC236}">
                <a16:creationId xmlns:a16="http://schemas.microsoft.com/office/drawing/2014/main" id="{2DE745BE-6F67-4493-898C-18F1F9B0D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119" y="1524538"/>
            <a:ext cx="1597986" cy="143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72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074"/>
                                        </p:tgtEl>
                                        <p:attrNameLst>
                                          <p:attrName>style.visibility</p:attrName>
                                        </p:attrNameLst>
                                      </p:cBhvr>
                                      <p:to>
                                        <p:strVal val="visible"/>
                                      </p:to>
                                    </p:set>
                                    <p:animEffect transition="in" filter="fade">
                                      <p:cBhvr>
                                        <p:cTn id="5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1498D8-9181-4DB6-A2D0-F2583F8EBE9E}"/>
              </a:ext>
            </a:extLst>
          </p:cNvPr>
          <p:cNvSpPr>
            <a:spLocks noGrp="1"/>
          </p:cNvSpPr>
          <p:nvPr>
            <p:ph type="body" sz="quarter" idx="10"/>
          </p:nvPr>
        </p:nvSpPr>
        <p:spPr/>
        <p:txBody>
          <a:bodyPr/>
          <a:lstStyle/>
          <a:p>
            <a:r>
              <a:rPr lang="en-US" dirty="0">
                <a:latin typeface="UTM Alexander" panose="02040603050506020204" pitchFamily="18" charset="0"/>
              </a:rPr>
              <a:t>SO SÁNH CÔNG THỨC CHUNG CỦA TƯ BẢN</a:t>
            </a:r>
          </a:p>
        </p:txBody>
      </p:sp>
      <p:sp>
        <p:nvSpPr>
          <p:cNvPr id="4" name="Rectangle 3">
            <a:extLst>
              <a:ext uri="{FF2B5EF4-FFF2-40B4-BE49-F238E27FC236}">
                <a16:creationId xmlns:a16="http://schemas.microsoft.com/office/drawing/2014/main" id="{E0D37DD7-71F5-467A-BF81-E2856E31CC63}"/>
              </a:ext>
            </a:extLst>
          </p:cNvPr>
          <p:cNvSpPr/>
          <p:nvPr/>
        </p:nvSpPr>
        <p:spPr>
          <a:xfrm>
            <a:off x="76200" y="909825"/>
            <a:ext cx="2209800" cy="523220"/>
          </a:xfrm>
          <a:prstGeom prst="rect">
            <a:avLst/>
          </a:prstGeom>
          <a:solidFill>
            <a:srgbClr val="92D050"/>
          </a:solidFill>
        </p:spPr>
        <p:txBody>
          <a:bodyPr wrap="square">
            <a:spAutoFit/>
          </a:bodyPr>
          <a:lstStyle/>
          <a:p>
            <a:pPr algn="ctr"/>
            <a:r>
              <a:rPr lang="en-US" sz="2800" dirty="0" err="1">
                <a:solidFill>
                  <a:srgbClr val="0000FF"/>
                </a:solidFill>
                <a:latin typeface="UTM Alexander" panose="02040603050506020204" pitchFamily="18" charset="0"/>
                <a:cs typeface="Times New Roman" panose="02020603050405020304" pitchFamily="18" charset="0"/>
              </a:rPr>
              <a:t>Giống</a:t>
            </a:r>
            <a:r>
              <a:rPr lang="en-US" sz="2800" dirty="0">
                <a:solidFill>
                  <a:srgbClr val="0000FF"/>
                </a:solidFill>
                <a:latin typeface="UTM Alexander" panose="02040603050506020204" pitchFamily="18" charset="0"/>
                <a:cs typeface="Times New Roman" panose="02020603050405020304" pitchFamily="18" charset="0"/>
              </a:rPr>
              <a:t> </a:t>
            </a:r>
            <a:r>
              <a:rPr lang="en-US" sz="2800" dirty="0" err="1">
                <a:solidFill>
                  <a:srgbClr val="0000FF"/>
                </a:solidFill>
                <a:latin typeface="UTM Alexander" panose="02040603050506020204" pitchFamily="18" charset="0"/>
                <a:cs typeface="Times New Roman" panose="02020603050405020304" pitchFamily="18" charset="0"/>
              </a:rPr>
              <a:t>nhau</a:t>
            </a:r>
            <a:r>
              <a:rPr lang="en-US" sz="2800" dirty="0">
                <a:solidFill>
                  <a:srgbClr val="0000FF"/>
                </a:solidFill>
                <a:latin typeface="UTM Alexander" panose="02040603050506020204" pitchFamily="18" charset="0"/>
                <a:cs typeface="Times New Roman" panose="02020603050405020304" pitchFamily="18" charset="0"/>
              </a:rPr>
              <a:t>:</a:t>
            </a:r>
            <a:endParaRPr lang="vi-VN" sz="2800" dirty="0">
              <a:solidFill>
                <a:srgbClr val="0000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4BF8FDE-E71F-4CAA-BE80-2B92BF014685}"/>
              </a:ext>
            </a:extLst>
          </p:cNvPr>
          <p:cNvSpPr/>
          <p:nvPr/>
        </p:nvSpPr>
        <p:spPr>
          <a:xfrm>
            <a:off x="2577152" y="411510"/>
            <a:ext cx="5734000" cy="1600438"/>
          </a:xfrm>
          <a:prstGeom prst="rect">
            <a:avLst/>
          </a:prstGeom>
          <a:noFill/>
        </p:spPr>
        <p:txBody>
          <a:bodyPr wrap="square">
            <a:spAutoFit/>
          </a:bodyPr>
          <a:lstStyle/>
          <a:p>
            <a:pPr eaLnBrk="1" hangingPunct="1">
              <a:lnSpc>
                <a:spcPct val="60000"/>
              </a:lnSpc>
              <a:spcBef>
                <a:spcPct val="50000"/>
              </a:spcBef>
            </a:pPr>
            <a:r>
              <a:rPr lang="en-US" sz="2000" dirty="0">
                <a:solidFill>
                  <a:srgbClr val="0000FF"/>
                </a:solidFill>
                <a:latin typeface="Times New Roman" panose="02020603050405020304" pitchFamily="18" charset="0"/>
                <a:cs typeface="Times New Roman" panose="02020603050405020304" pitchFamily="18" charset="0"/>
              </a:rPr>
              <a:t> </a:t>
            </a:r>
          </a:p>
          <a:p>
            <a:pPr eaLnBrk="1" hangingPunct="1">
              <a:lnSpc>
                <a:spcPct val="60000"/>
              </a:lnSpc>
              <a:spcBef>
                <a:spcPct val="50000"/>
              </a:spcBef>
            </a:pP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Đều</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có</a:t>
            </a:r>
            <a:r>
              <a:rPr lang="en-US" sz="2000" dirty="0">
                <a:solidFill>
                  <a:srgbClr val="0000FF"/>
                </a:solidFill>
                <a:latin typeface="Times New Roman" panose="02020603050405020304" pitchFamily="18" charset="0"/>
                <a:cs typeface="Times New Roman" panose="02020603050405020304" pitchFamily="18" charset="0"/>
              </a:rPr>
              <a:t> 2 </a:t>
            </a:r>
            <a:r>
              <a:rPr lang="en-US" sz="2000" dirty="0" err="1">
                <a:solidFill>
                  <a:srgbClr val="0000FF"/>
                </a:solidFill>
                <a:latin typeface="Times New Roman" panose="02020603050405020304" pitchFamily="18" charset="0"/>
                <a:cs typeface="Times New Roman" panose="02020603050405020304" pitchFamily="18" charset="0"/>
              </a:rPr>
              <a:t>yếu</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tố</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hàng</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và</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tiền</a:t>
            </a:r>
            <a:endParaRPr lang="en-US" sz="2000" dirty="0">
              <a:solidFill>
                <a:srgbClr val="0000FF"/>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en-US" sz="2000" dirty="0">
                <a:solidFill>
                  <a:srgbClr val="0000FF"/>
                </a:solidFill>
                <a:latin typeface=".VnTime" pitchFamily="34" charset="0"/>
              </a:rPr>
              <a:t>- </a:t>
            </a:r>
            <a:r>
              <a:rPr lang="en-US" sz="2000" dirty="0" err="1">
                <a:solidFill>
                  <a:srgbClr val="0000FF"/>
                </a:solidFill>
                <a:latin typeface="Times New Roman" panose="02020603050405020304" pitchFamily="18" charset="0"/>
                <a:cs typeface="Times New Roman" panose="02020603050405020304" pitchFamily="18" charset="0"/>
              </a:rPr>
              <a:t>Đều</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có</a:t>
            </a:r>
            <a:r>
              <a:rPr lang="en-US" sz="2000" dirty="0">
                <a:solidFill>
                  <a:srgbClr val="0000FF"/>
                </a:solidFill>
                <a:latin typeface="Times New Roman" panose="02020603050405020304" pitchFamily="18" charset="0"/>
                <a:cs typeface="Times New Roman" panose="02020603050405020304" pitchFamily="18" charset="0"/>
              </a:rPr>
              <a:t> 2 </a:t>
            </a:r>
            <a:r>
              <a:rPr lang="en-US" sz="2000" dirty="0" err="1">
                <a:solidFill>
                  <a:srgbClr val="0000FF"/>
                </a:solidFill>
                <a:latin typeface="Times New Roman" panose="02020603050405020304" pitchFamily="18" charset="0"/>
                <a:cs typeface="Times New Roman" panose="02020603050405020304" pitchFamily="18" charset="0"/>
              </a:rPr>
              <a:t>hành</a:t>
            </a:r>
            <a:r>
              <a:rPr lang="en-US" sz="2000" dirty="0">
                <a:solidFill>
                  <a:srgbClr val="0000FF"/>
                </a:solidFill>
                <a:latin typeface="Times New Roman" panose="02020603050405020304" pitchFamily="18" charset="0"/>
                <a:cs typeface="Times New Roman" panose="02020603050405020304" pitchFamily="18" charset="0"/>
              </a:rPr>
              <a:t> vi: </a:t>
            </a:r>
            <a:r>
              <a:rPr lang="en-US" sz="2000" dirty="0" err="1">
                <a:solidFill>
                  <a:srgbClr val="0000FF"/>
                </a:solidFill>
                <a:latin typeface="Times New Roman" panose="02020603050405020304" pitchFamily="18" charset="0"/>
                <a:cs typeface="Times New Roman" panose="02020603050405020304" pitchFamily="18" charset="0"/>
              </a:rPr>
              <a:t>mua</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và</a:t>
            </a:r>
            <a:r>
              <a:rPr lang="en-US" sz="2000" dirty="0">
                <a:solidFill>
                  <a:srgbClr val="0000FF"/>
                </a:solidFill>
                <a:latin typeface="Times New Roman" panose="02020603050405020304" pitchFamily="18" charset="0"/>
                <a:cs typeface="Times New Roman" panose="02020603050405020304" pitchFamily="18" charset="0"/>
              </a:rPr>
              <a:t> </a:t>
            </a:r>
            <a:r>
              <a:rPr lang="en-US" sz="2000" dirty="0" err="1">
                <a:solidFill>
                  <a:srgbClr val="0000FF"/>
                </a:solidFill>
                <a:latin typeface="Times New Roman" panose="02020603050405020304" pitchFamily="18" charset="0"/>
                <a:cs typeface="Times New Roman" panose="02020603050405020304" pitchFamily="18" charset="0"/>
              </a:rPr>
              <a:t>bản</a:t>
            </a:r>
            <a:endParaRPr lang="en-US" sz="2000" dirty="0">
              <a:solidFill>
                <a:srgbClr val="0000FF"/>
              </a:solidFill>
              <a:latin typeface="Times New Roman" panose="02020603050405020304" pitchFamily="18" charset="0"/>
              <a:cs typeface="Times New Roman" panose="02020603050405020304" pitchFamily="18" charset="0"/>
            </a:endParaRPr>
          </a:p>
          <a:p>
            <a:pPr eaLnBrk="1" hangingPunct="1">
              <a:lnSpc>
                <a:spcPct val="60000"/>
              </a:lnSpc>
              <a:spcBef>
                <a:spcPct val="50000"/>
              </a:spcBef>
            </a:pPr>
            <a:r>
              <a:rPr lang="en-US" altLang="en-US" sz="2000" dirty="0">
                <a:solidFill>
                  <a:srgbClr val="0000FF"/>
                </a:solidFill>
                <a:latin typeface="Times New Roman" pitchFamily="18" charset="0"/>
                <a:cs typeface="Times New Roman" pitchFamily="18" charset="0"/>
              </a:rPr>
              <a:t>- QHKT: </a:t>
            </a:r>
            <a:r>
              <a:rPr lang="en-US" altLang="en-US" sz="2000" dirty="0" err="1">
                <a:solidFill>
                  <a:srgbClr val="0000FF"/>
                </a:solidFill>
                <a:latin typeface="Times New Roman" pitchFamily="18" charset="0"/>
                <a:cs typeface="Times New Roman" pitchFamily="18" charset="0"/>
              </a:rPr>
              <a:t>Đều</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có</a:t>
            </a:r>
            <a:r>
              <a:rPr lang="en-US" altLang="en-US" sz="2000" dirty="0">
                <a:solidFill>
                  <a:srgbClr val="0000FF"/>
                </a:solidFill>
                <a:latin typeface="Times New Roman" pitchFamily="18" charset="0"/>
                <a:cs typeface="Times New Roman" pitchFamily="18" charset="0"/>
              </a:rPr>
              <a:t> MQH </a:t>
            </a:r>
            <a:r>
              <a:rPr lang="en-US" altLang="en-US" sz="2000" dirty="0" err="1">
                <a:solidFill>
                  <a:srgbClr val="0000FF"/>
                </a:solidFill>
                <a:latin typeface="Times New Roman" pitchFamily="18" charset="0"/>
                <a:cs typeface="Times New Roman" pitchFamily="18" charset="0"/>
              </a:rPr>
              <a:t>giữa</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người</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mua</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và</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người</a:t>
            </a:r>
            <a:r>
              <a:rPr lang="en-US" altLang="en-US" sz="2000" dirty="0">
                <a:solidFill>
                  <a:srgbClr val="0000FF"/>
                </a:solidFill>
                <a:latin typeface="Times New Roman" pitchFamily="18" charset="0"/>
                <a:cs typeface="Times New Roman" pitchFamily="18" charset="0"/>
              </a:rPr>
              <a:t> </a:t>
            </a:r>
            <a:r>
              <a:rPr lang="en-US" altLang="en-US" sz="2000" dirty="0" err="1">
                <a:solidFill>
                  <a:srgbClr val="0000FF"/>
                </a:solidFill>
                <a:latin typeface="Times New Roman" pitchFamily="18" charset="0"/>
                <a:cs typeface="Times New Roman" pitchFamily="18" charset="0"/>
              </a:rPr>
              <a:t>bán</a:t>
            </a:r>
            <a:endParaRPr lang="en-US" altLang="en-US" sz="2000" dirty="0">
              <a:solidFill>
                <a:srgbClr val="0000FF"/>
              </a:solidFill>
              <a:latin typeface="Times New Roman" pitchFamily="18" charset="0"/>
              <a:cs typeface="Times New Roman" pitchFamily="18" charset="0"/>
            </a:endParaRPr>
          </a:p>
          <a:p>
            <a:endParaRPr lang="vi-VN" sz="2000" dirty="0">
              <a:solidFill>
                <a:srgbClr val="0000FF"/>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256B96F-C69A-4283-A103-BC4505770B66}"/>
              </a:ext>
            </a:extLst>
          </p:cNvPr>
          <p:cNvSpPr/>
          <p:nvPr/>
        </p:nvSpPr>
        <p:spPr>
          <a:xfrm>
            <a:off x="88605" y="1765478"/>
            <a:ext cx="2209800" cy="523220"/>
          </a:xfrm>
          <a:prstGeom prst="rect">
            <a:avLst/>
          </a:prstGeom>
          <a:solidFill>
            <a:srgbClr val="92D050"/>
          </a:solidFill>
        </p:spPr>
        <p:txBody>
          <a:bodyPr wrap="square">
            <a:spAutoFit/>
          </a:bodyPr>
          <a:lstStyle/>
          <a:p>
            <a:pPr algn="ctr"/>
            <a:r>
              <a:rPr lang="en-US" sz="2800" dirty="0">
                <a:solidFill>
                  <a:srgbClr val="0000FF"/>
                </a:solidFill>
                <a:latin typeface="Times New Roman" panose="02020603050405020304" pitchFamily="18" charset="0"/>
                <a:cs typeface="Times New Roman" panose="02020603050405020304" pitchFamily="18" charset="0"/>
              </a:rPr>
              <a:t> </a:t>
            </a:r>
            <a:r>
              <a:rPr lang="en-US" sz="2800" dirty="0" err="1">
                <a:solidFill>
                  <a:srgbClr val="0000FF"/>
                </a:solidFill>
                <a:latin typeface="UTM Alexander" panose="02040603050506020204" pitchFamily="18" charset="0"/>
                <a:cs typeface="Times New Roman" panose="02020603050405020304" pitchFamily="18" charset="0"/>
              </a:rPr>
              <a:t>Khác</a:t>
            </a:r>
            <a:r>
              <a:rPr lang="en-US" sz="2800" dirty="0">
                <a:solidFill>
                  <a:srgbClr val="0000FF"/>
                </a:solidFill>
                <a:latin typeface="UTM Alexander" panose="02040603050506020204" pitchFamily="18" charset="0"/>
                <a:cs typeface="Times New Roman" panose="02020603050405020304" pitchFamily="18" charset="0"/>
              </a:rPr>
              <a:t> </a:t>
            </a:r>
            <a:r>
              <a:rPr lang="en-US" sz="2800" dirty="0" err="1">
                <a:solidFill>
                  <a:srgbClr val="0000FF"/>
                </a:solidFill>
                <a:latin typeface="UTM Alexander" panose="02040603050506020204" pitchFamily="18" charset="0"/>
                <a:cs typeface="Times New Roman" panose="02020603050405020304" pitchFamily="18" charset="0"/>
              </a:rPr>
              <a:t>nhau</a:t>
            </a:r>
            <a:r>
              <a:rPr lang="en-US" sz="2800" dirty="0">
                <a:solidFill>
                  <a:srgbClr val="0000FF"/>
                </a:solidFill>
                <a:latin typeface="UTM Alexander" panose="02040603050506020204" pitchFamily="18" charset="0"/>
                <a:cs typeface="Times New Roman" panose="02020603050405020304" pitchFamily="18" charset="0"/>
              </a:rPr>
              <a:t>:</a:t>
            </a:r>
            <a:endParaRPr lang="vi-VN" sz="2800" dirty="0">
              <a:solidFill>
                <a:srgbClr val="0000FF"/>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4FD1B84-F845-4FF7-ADF6-17651866194A}"/>
              </a:ext>
            </a:extLst>
          </p:cNvPr>
          <p:cNvSpPr/>
          <p:nvPr/>
        </p:nvSpPr>
        <p:spPr>
          <a:xfrm>
            <a:off x="2119952" y="403248"/>
            <a:ext cx="457200" cy="2339102"/>
          </a:xfrm>
          <a:prstGeom prst="rect">
            <a:avLst/>
          </a:prstGeom>
        </p:spPr>
        <p:txBody>
          <a:bodyPr wrap="square">
            <a:spAutoFit/>
          </a:bodyPr>
          <a:lstStyle/>
          <a:p>
            <a:pPr eaLnBrk="1" hangingPunct="1">
              <a:spcBef>
                <a:spcPct val="50000"/>
              </a:spcBef>
            </a:pPr>
            <a:r>
              <a:rPr lang="en-US" altLang="en-US" sz="8000" dirty="0">
                <a:solidFill>
                  <a:srgbClr val="0000FF"/>
                </a:solidFill>
                <a:latin typeface=".VnTime" pitchFamily="34" charset="0"/>
                <a:sym typeface="Symbol" pitchFamily="18" charset="2"/>
              </a:rPr>
              <a:t></a:t>
            </a:r>
          </a:p>
          <a:p>
            <a:pPr eaLnBrk="1" hangingPunct="1">
              <a:spcBef>
                <a:spcPct val="50000"/>
              </a:spcBef>
            </a:pPr>
            <a:endParaRPr lang="en-US" altLang="en-US" sz="4400" dirty="0">
              <a:solidFill>
                <a:srgbClr val="0000FF"/>
              </a:solidFill>
              <a:latin typeface=".VnTime" pitchFamily="34" charset="0"/>
            </a:endParaRPr>
          </a:p>
        </p:txBody>
      </p:sp>
      <p:graphicFrame>
        <p:nvGraphicFramePr>
          <p:cNvPr id="8" name="Table 7">
            <a:extLst>
              <a:ext uri="{FF2B5EF4-FFF2-40B4-BE49-F238E27FC236}">
                <a16:creationId xmlns:a16="http://schemas.microsoft.com/office/drawing/2014/main" id="{310384C3-38BE-4666-894B-B1E22183713A}"/>
              </a:ext>
            </a:extLst>
          </p:cNvPr>
          <p:cNvGraphicFramePr>
            <a:graphicFrameLocks noGrp="1"/>
          </p:cNvGraphicFramePr>
          <p:nvPr>
            <p:extLst>
              <p:ext uri="{D42A27DB-BD31-4B8C-83A1-F6EECF244321}">
                <p14:modId xmlns:p14="http://schemas.microsoft.com/office/powerpoint/2010/main" val="1500298612"/>
              </p:ext>
            </p:extLst>
          </p:nvPr>
        </p:nvGraphicFramePr>
        <p:xfrm>
          <a:off x="90377" y="2475873"/>
          <a:ext cx="8991600" cy="3126622"/>
        </p:xfrm>
        <a:graphic>
          <a:graphicData uri="http://schemas.openxmlformats.org/drawingml/2006/table">
            <a:tbl>
              <a:tblPr firstRow="1" bandRow="1">
                <a:tableStyleId>{5C22544A-7EE6-4342-B048-85BDC9FD1C3A}</a:tableStyleId>
              </a:tblPr>
              <a:tblGrid>
                <a:gridCol w="29972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547576">
                <a:tc>
                  <a:txBody>
                    <a:bodyPr/>
                    <a:lstStyle/>
                    <a:p>
                      <a:pPr algn="ctr"/>
                      <a:r>
                        <a:rPr lang="en-US" sz="2000" dirty="0" err="1">
                          <a:latin typeface="UTM Alexander" panose="02040603050506020204" pitchFamily="18" charset="0"/>
                          <a:cs typeface="Times New Roman" pitchFamily="18" charset="0"/>
                        </a:rPr>
                        <a:t>Nội</a:t>
                      </a:r>
                      <a:r>
                        <a:rPr lang="en-US" sz="2000" dirty="0">
                          <a:latin typeface="UTM Alexander" panose="02040603050506020204" pitchFamily="18" charset="0"/>
                          <a:cs typeface="Times New Roman" pitchFamily="18" charset="0"/>
                        </a:rPr>
                        <a:t> dung so </a:t>
                      </a:r>
                      <a:r>
                        <a:rPr lang="en-US" sz="2000" dirty="0" err="1">
                          <a:latin typeface="UTM Alexander" panose="02040603050506020204" pitchFamily="18" charset="0"/>
                          <a:cs typeface="Times New Roman" pitchFamily="18" charset="0"/>
                        </a:rPr>
                        <a:t>sánh</a:t>
                      </a:r>
                      <a:endParaRPr lang="en-US"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H – T - H</a:t>
                      </a:r>
                    </a:p>
                  </a:txBody>
                  <a:tcPr/>
                </a:tc>
                <a:tc>
                  <a:txBody>
                    <a:bodyPr/>
                    <a:lstStyle/>
                    <a:p>
                      <a:pPr algn="ctr"/>
                      <a:r>
                        <a:rPr lang="en-US" sz="2000">
                          <a:latin typeface="Times New Roman" pitchFamily="18" charset="0"/>
                          <a:cs typeface="Times New Roman" pitchFamily="18" charset="0"/>
                        </a:rPr>
                        <a:t>T – H – T</a:t>
                      </a:r>
                      <a:r>
                        <a:rPr lang="en-US" sz="2000" baseline="30000">
                          <a:latin typeface="Times New Roman" pitchFamily="18" charset="0"/>
                          <a:cs typeface="Times New Roman" pitchFamily="18" charset="0"/>
                        </a:rPr>
                        <a:t>’</a:t>
                      </a:r>
                      <a:endParaRPr lang="en-US" sz="200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19660">
                <a:tc>
                  <a:txBody>
                    <a:bodyPr/>
                    <a:lstStyle/>
                    <a:p>
                      <a:pPr algn="ctr"/>
                      <a:r>
                        <a:rPr lang="en-US" sz="2000">
                          <a:solidFill>
                            <a:srgbClr val="0000FF"/>
                          </a:solidFill>
                          <a:latin typeface="Times New Roman" pitchFamily="18" charset="0"/>
                          <a:cs typeface="Times New Roman" pitchFamily="18" charset="0"/>
                        </a:rPr>
                        <a:t>Thứ</a:t>
                      </a:r>
                      <a:r>
                        <a:rPr lang="en-US" sz="2000" baseline="0">
                          <a:solidFill>
                            <a:srgbClr val="0000FF"/>
                          </a:solidFill>
                          <a:latin typeface="Times New Roman" pitchFamily="18" charset="0"/>
                          <a:cs typeface="Times New Roman" pitchFamily="18" charset="0"/>
                        </a:rPr>
                        <a:t> tự hành vi</a:t>
                      </a:r>
                      <a:endParaRPr lang="en-US" sz="2000">
                        <a:solidFill>
                          <a:srgbClr val="0000FF"/>
                        </a:solidFill>
                        <a:latin typeface="Times New Roman" pitchFamily="18" charset="0"/>
                        <a:cs typeface="Times New Roman" pitchFamily="18" charset="0"/>
                      </a:endParaRPr>
                    </a:p>
                  </a:txBody>
                  <a:tcPr/>
                </a:tc>
                <a:tc>
                  <a:txBody>
                    <a:bodyPr/>
                    <a:lstStyle/>
                    <a:p>
                      <a:pPr algn="ctr"/>
                      <a:r>
                        <a:rPr lang="en-US" sz="2000">
                          <a:solidFill>
                            <a:srgbClr val="0000FF"/>
                          </a:solidFill>
                          <a:latin typeface="Times New Roman" pitchFamily="18" charset="0"/>
                          <a:cs typeface="Times New Roman" pitchFamily="18" charset="0"/>
                        </a:rPr>
                        <a:t>Bán</a:t>
                      </a:r>
                      <a:r>
                        <a:rPr lang="en-US" sz="2000" baseline="0">
                          <a:solidFill>
                            <a:srgbClr val="0000FF"/>
                          </a:solidFill>
                          <a:latin typeface="Times New Roman" pitchFamily="18" charset="0"/>
                          <a:cs typeface="Times New Roman" pitchFamily="18" charset="0"/>
                        </a:rPr>
                        <a:t> trước, mua sau</a:t>
                      </a:r>
                      <a:endParaRPr lang="en-US" sz="2000">
                        <a:solidFill>
                          <a:srgbClr val="0000FF"/>
                        </a:solidFill>
                        <a:latin typeface="Times New Roman" pitchFamily="18" charset="0"/>
                        <a:cs typeface="Times New Roman" pitchFamily="18" charset="0"/>
                      </a:endParaRPr>
                    </a:p>
                  </a:txBody>
                  <a:tcPr/>
                </a:tc>
                <a:tc>
                  <a:txBody>
                    <a:bodyPr/>
                    <a:lstStyle/>
                    <a:p>
                      <a:pPr algn="ctr"/>
                      <a:r>
                        <a:rPr lang="en-US" sz="2000">
                          <a:solidFill>
                            <a:srgbClr val="0000FF"/>
                          </a:solidFill>
                          <a:latin typeface="Times New Roman" pitchFamily="18" charset="0"/>
                          <a:cs typeface="Times New Roman" pitchFamily="18" charset="0"/>
                        </a:rPr>
                        <a:t>Mua trước,</a:t>
                      </a:r>
                      <a:r>
                        <a:rPr lang="en-US" sz="2000" baseline="0">
                          <a:solidFill>
                            <a:srgbClr val="0000FF"/>
                          </a:solidFill>
                          <a:latin typeface="Times New Roman" pitchFamily="18" charset="0"/>
                          <a:cs typeface="Times New Roman" pitchFamily="18" charset="0"/>
                        </a:rPr>
                        <a:t> bán sau</a:t>
                      </a:r>
                      <a:endParaRPr lang="en-US" sz="2000">
                        <a:solidFill>
                          <a:srgbClr val="0000FF"/>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19660">
                <a:tc>
                  <a:txBody>
                    <a:bodyPr/>
                    <a:lstStyle/>
                    <a:p>
                      <a:pPr algn="ctr"/>
                      <a:r>
                        <a:rPr lang="en-US" sz="2000">
                          <a:solidFill>
                            <a:srgbClr val="0000FF"/>
                          </a:solidFill>
                          <a:latin typeface="Times New Roman" pitchFamily="18" charset="0"/>
                          <a:cs typeface="Times New Roman" pitchFamily="18" charset="0"/>
                        </a:rPr>
                        <a:t>Vật</a:t>
                      </a:r>
                      <a:r>
                        <a:rPr lang="en-US" sz="2000" baseline="0">
                          <a:solidFill>
                            <a:srgbClr val="0000FF"/>
                          </a:solidFill>
                          <a:latin typeface="Times New Roman" pitchFamily="18" charset="0"/>
                          <a:cs typeface="Times New Roman" pitchFamily="18" charset="0"/>
                        </a:rPr>
                        <a:t> môi giới</a:t>
                      </a:r>
                      <a:endParaRPr lang="en-US" sz="2000">
                        <a:solidFill>
                          <a:srgbClr val="0000FF"/>
                        </a:solidFill>
                        <a:latin typeface="Times New Roman" pitchFamily="18" charset="0"/>
                        <a:cs typeface="Times New Roman" pitchFamily="18" charset="0"/>
                      </a:endParaRPr>
                    </a:p>
                  </a:txBody>
                  <a:tcPr/>
                </a:tc>
                <a:tc>
                  <a:txBody>
                    <a:bodyPr/>
                    <a:lstStyle/>
                    <a:p>
                      <a:pPr algn="ctr"/>
                      <a:r>
                        <a:rPr lang="en-US" sz="2000" dirty="0" err="1">
                          <a:solidFill>
                            <a:srgbClr val="0000FF"/>
                          </a:solidFill>
                          <a:latin typeface="Times New Roman" pitchFamily="18" charset="0"/>
                          <a:cs typeface="Times New Roman" pitchFamily="18" charset="0"/>
                        </a:rPr>
                        <a:t>Tiền</a:t>
                      </a:r>
                      <a:endParaRPr lang="en-US" sz="2000" dirty="0">
                        <a:solidFill>
                          <a:srgbClr val="0000FF"/>
                        </a:solidFill>
                        <a:latin typeface="Times New Roman" pitchFamily="18" charset="0"/>
                        <a:cs typeface="Times New Roman" pitchFamily="18" charset="0"/>
                      </a:endParaRPr>
                    </a:p>
                  </a:txBody>
                  <a:tcPr/>
                </a:tc>
                <a:tc>
                  <a:txBody>
                    <a:bodyPr/>
                    <a:lstStyle/>
                    <a:p>
                      <a:pPr algn="ctr"/>
                      <a:r>
                        <a:rPr lang="en-US" sz="2000">
                          <a:solidFill>
                            <a:srgbClr val="0000FF"/>
                          </a:solidFill>
                          <a:latin typeface="Times New Roman" pitchFamily="18" charset="0"/>
                          <a:cs typeface="Times New Roman" pitchFamily="18" charset="0"/>
                        </a:rPr>
                        <a:t>Hàng</a:t>
                      </a:r>
                      <a:r>
                        <a:rPr lang="en-US" sz="2000" baseline="0">
                          <a:solidFill>
                            <a:srgbClr val="0000FF"/>
                          </a:solidFill>
                          <a:latin typeface="Times New Roman" pitchFamily="18" charset="0"/>
                          <a:cs typeface="Times New Roman" pitchFamily="18" charset="0"/>
                        </a:rPr>
                        <a:t> hóa</a:t>
                      </a:r>
                      <a:endParaRPr lang="en-US" sz="2000">
                        <a:solidFill>
                          <a:srgbClr val="0000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16061">
                <a:tc>
                  <a:txBody>
                    <a:bodyPr/>
                    <a:lstStyle/>
                    <a:p>
                      <a:pPr algn="ctr"/>
                      <a:r>
                        <a:rPr lang="en-US" sz="2000">
                          <a:solidFill>
                            <a:srgbClr val="0000FF"/>
                          </a:solidFill>
                          <a:latin typeface="Times New Roman" pitchFamily="18" charset="0"/>
                          <a:cs typeface="Times New Roman" pitchFamily="18" charset="0"/>
                        </a:rPr>
                        <a:t>Mục</a:t>
                      </a:r>
                      <a:r>
                        <a:rPr lang="en-US" sz="2000" baseline="0">
                          <a:solidFill>
                            <a:srgbClr val="0000FF"/>
                          </a:solidFill>
                          <a:latin typeface="Times New Roman" pitchFamily="18" charset="0"/>
                          <a:cs typeface="Times New Roman" pitchFamily="18" charset="0"/>
                        </a:rPr>
                        <a:t> đích trao đổi</a:t>
                      </a:r>
                      <a:endParaRPr lang="en-US" sz="2000">
                        <a:solidFill>
                          <a:srgbClr val="0000FF"/>
                        </a:solidFill>
                        <a:latin typeface="Times New Roman" pitchFamily="18" charset="0"/>
                        <a:cs typeface="Times New Roman" pitchFamily="18" charset="0"/>
                      </a:endParaRPr>
                    </a:p>
                  </a:txBody>
                  <a:tcPr/>
                </a:tc>
                <a:tc>
                  <a:txBody>
                    <a:bodyPr/>
                    <a:lstStyle/>
                    <a:p>
                      <a:pPr algn="ctr"/>
                      <a:r>
                        <a:rPr lang="en-US" sz="2000" dirty="0" err="1">
                          <a:solidFill>
                            <a:srgbClr val="0000FF"/>
                          </a:solidFill>
                          <a:latin typeface="Times New Roman" pitchFamily="18" charset="0"/>
                          <a:cs typeface="Times New Roman" pitchFamily="18" charset="0"/>
                        </a:rPr>
                        <a:t>Giá</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trị</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sử</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dụng</a:t>
                      </a:r>
                      <a:endParaRPr lang="en-US" sz="2000" baseline="0" dirty="0">
                        <a:solidFill>
                          <a:srgbClr val="0000FF"/>
                        </a:solidFill>
                        <a:latin typeface="Times New Roman" pitchFamily="18" charset="0"/>
                        <a:cs typeface="Times New Roman" pitchFamily="18" charset="0"/>
                      </a:endParaRPr>
                    </a:p>
                    <a:p>
                      <a:pPr algn="ctr"/>
                      <a:r>
                        <a:rPr lang="en-US" sz="2000" baseline="0" dirty="0">
                          <a:solidFill>
                            <a:srgbClr val="0000FF"/>
                          </a:solidFill>
                          <a:latin typeface="Times New Roman" pitchFamily="18" charset="0"/>
                          <a:cs typeface="Times New Roman" pitchFamily="18" charset="0"/>
                        </a:rPr>
                        <a:t>H1 - T - H2</a:t>
                      </a:r>
                      <a:endParaRPr lang="en-US" sz="2000" dirty="0">
                        <a:solidFill>
                          <a:srgbClr val="0000FF"/>
                        </a:solidFill>
                        <a:latin typeface="Times New Roman" pitchFamily="18" charset="0"/>
                        <a:cs typeface="Times New Roman" pitchFamily="18" charset="0"/>
                      </a:endParaRPr>
                    </a:p>
                  </a:txBody>
                  <a:tcPr/>
                </a:tc>
                <a:tc>
                  <a:txBody>
                    <a:bodyPr/>
                    <a:lstStyle/>
                    <a:p>
                      <a:pPr algn="ctr"/>
                      <a:r>
                        <a:rPr lang="en-US" sz="2000" dirty="0" err="1">
                          <a:solidFill>
                            <a:srgbClr val="0000FF"/>
                          </a:solidFill>
                          <a:latin typeface="Times New Roman" pitchFamily="18" charset="0"/>
                          <a:cs typeface="Times New Roman" pitchFamily="18" charset="0"/>
                        </a:rPr>
                        <a:t>Giá</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trị</a:t>
                      </a:r>
                      <a:r>
                        <a:rPr lang="en-US" sz="2000" baseline="0" dirty="0">
                          <a:solidFill>
                            <a:srgbClr val="0000FF"/>
                          </a:solidFill>
                          <a:latin typeface="Times New Roman" pitchFamily="18" charset="0"/>
                          <a:cs typeface="Times New Roman" pitchFamily="18" charset="0"/>
                        </a:rPr>
                        <a:t> </a:t>
                      </a:r>
                    </a:p>
                    <a:p>
                      <a:pPr algn="ctr"/>
                      <a:r>
                        <a:rPr lang="en-US" sz="2000" baseline="0" dirty="0">
                          <a:solidFill>
                            <a:srgbClr val="0000FF"/>
                          </a:solidFill>
                          <a:latin typeface="Times New Roman" pitchFamily="18" charset="0"/>
                          <a:cs typeface="Times New Roman" pitchFamily="18" charset="0"/>
                        </a:rPr>
                        <a:t>T - H - T’</a:t>
                      </a:r>
                      <a:endParaRPr lang="en-US" sz="2000" dirty="0">
                        <a:solidFill>
                          <a:srgbClr val="0000FF"/>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870505">
                <a:tc>
                  <a:txBody>
                    <a:bodyPr/>
                    <a:lstStyle/>
                    <a:p>
                      <a:pPr algn="ctr"/>
                      <a:r>
                        <a:rPr lang="en-US" sz="2000">
                          <a:solidFill>
                            <a:srgbClr val="0000FF"/>
                          </a:solidFill>
                          <a:latin typeface="Times New Roman" pitchFamily="18" charset="0"/>
                          <a:cs typeface="Times New Roman" pitchFamily="18" charset="0"/>
                        </a:rPr>
                        <a:t>Giới</a:t>
                      </a:r>
                      <a:r>
                        <a:rPr lang="en-US" sz="2000" baseline="0">
                          <a:solidFill>
                            <a:srgbClr val="0000FF"/>
                          </a:solidFill>
                          <a:latin typeface="Times New Roman" pitchFamily="18" charset="0"/>
                          <a:cs typeface="Times New Roman" pitchFamily="18" charset="0"/>
                        </a:rPr>
                        <a:t> hạn vận động</a:t>
                      </a:r>
                      <a:endParaRPr lang="en-US" sz="2000">
                        <a:solidFill>
                          <a:srgbClr val="0000FF"/>
                        </a:solidFill>
                        <a:latin typeface="Times New Roman" pitchFamily="18" charset="0"/>
                        <a:cs typeface="Times New Roman" pitchFamily="18" charset="0"/>
                      </a:endParaRPr>
                    </a:p>
                  </a:txBody>
                  <a:tcPr/>
                </a:tc>
                <a:tc>
                  <a:txBody>
                    <a:bodyPr/>
                    <a:lstStyle/>
                    <a:p>
                      <a:pPr algn="ctr"/>
                      <a:r>
                        <a:rPr lang="en-US" sz="2000" dirty="0" err="1">
                          <a:solidFill>
                            <a:srgbClr val="0000FF"/>
                          </a:solidFill>
                          <a:latin typeface="Times New Roman" pitchFamily="18" charset="0"/>
                          <a:cs typeface="Times New Roman" pitchFamily="18" charset="0"/>
                        </a:rPr>
                        <a:t>Kết</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thúc</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khi</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có</a:t>
                      </a:r>
                      <a:r>
                        <a:rPr lang="en-US" sz="2000" baseline="0" dirty="0">
                          <a:solidFill>
                            <a:srgbClr val="0000FF"/>
                          </a:solidFill>
                          <a:latin typeface="Times New Roman" pitchFamily="18" charset="0"/>
                          <a:cs typeface="Times New Roman" pitchFamily="18" charset="0"/>
                        </a:rPr>
                        <a:t> GTSD</a:t>
                      </a:r>
                      <a:endParaRPr lang="en-US" sz="2000" dirty="0">
                        <a:solidFill>
                          <a:srgbClr val="0000FF"/>
                        </a:solidFill>
                        <a:latin typeface="Times New Roman" pitchFamily="18" charset="0"/>
                        <a:cs typeface="Times New Roman" pitchFamily="18" charset="0"/>
                      </a:endParaRPr>
                    </a:p>
                  </a:txBody>
                  <a:tcPr/>
                </a:tc>
                <a:tc>
                  <a:txBody>
                    <a:bodyPr/>
                    <a:lstStyle/>
                    <a:p>
                      <a:pPr algn="ctr"/>
                      <a:r>
                        <a:rPr lang="en-US" sz="2000" dirty="0" err="1">
                          <a:solidFill>
                            <a:srgbClr val="0000FF"/>
                          </a:solidFill>
                          <a:latin typeface="Times New Roman" pitchFamily="18" charset="0"/>
                          <a:cs typeface="Times New Roman" pitchFamily="18" charset="0"/>
                        </a:rPr>
                        <a:t>Không</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có</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giới</a:t>
                      </a:r>
                      <a:r>
                        <a:rPr lang="en-US" sz="2000" baseline="0" dirty="0">
                          <a:solidFill>
                            <a:srgbClr val="0000FF"/>
                          </a:solidFill>
                          <a:latin typeface="Times New Roman" pitchFamily="18" charset="0"/>
                          <a:cs typeface="Times New Roman" pitchFamily="18" charset="0"/>
                        </a:rPr>
                        <a:t> </a:t>
                      </a:r>
                      <a:r>
                        <a:rPr lang="en-US" sz="2000" baseline="0" dirty="0" err="1">
                          <a:solidFill>
                            <a:srgbClr val="0000FF"/>
                          </a:solidFill>
                          <a:latin typeface="Times New Roman" pitchFamily="18" charset="0"/>
                          <a:cs typeface="Times New Roman" pitchFamily="18" charset="0"/>
                        </a:rPr>
                        <a:t>hạn</a:t>
                      </a:r>
                      <a:endParaRPr lang="en-US" sz="2000" dirty="0">
                        <a:solidFill>
                          <a:srgbClr val="0000FF"/>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363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ircle(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Tiểu sử Các Mác | C. Mác; Ph. Ăngghen; V. I. Lênin; Hồ Chí Minh">
            <a:extLst>
              <a:ext uri="{FF2B5EF4-FFF2-40B4-BE49-F238E27FC236}">
                <a16:creationId xmlns:a16="http://schemas.microsoft.com/office/drawing/2014/main" id="{6D6C58FA-A14F-4B2B-AA3D-D9A7D1ED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61" y="2378041"/>
            <a:ext cx="1936502" cy="2618229"/>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93324996-CB37-45CB-AF57-E74CC62E9F88}"/>
              </a:ext>
            </a:extLst>
          </p:cNvPr>
          <p:cNvSpPr/>
          <p:nvPr/>
        </p:nvSpPr>
        <p:spPr>
          <a:xfrm>
            <a:off x="2699792" y="483518"/>
            <a:ext cx="5688632" cy="1480394"/>
          </a:xfrm>
          <a:prstGeom prst="cloudCallout">
            <a:avLst>
              <a:gd name="adj1" fmla="val -44274"/>
              <a:gd name="adj2" fmla="val 1021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latin typeface="UTM Alexander" panose="02040603050506020204" pitchFamily="18" charset="0"/>
              </a:rPr>
              <a:t>Tư</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bản</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là</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giá</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trị</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mang</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lại</a:t>
            </a:r>
            <a:r>
              <a:rPr lang="en-US" sz="2400" b="1" dirty="0">
                <a:solidFill>
                  <a:schemeClr val="tx1"/>
                </a:solidFill>
                <a:latin typeface="UTM Alexander" panose="02040603050506020204" pitchFamily="18" charset="0"/>
              </a:rPr>
              <a:t> </a:t>
            </a:r>
          </a:p>
          <a:p>
            <a:pPr algn="ctr"/>
            <a:r>
              <a:rPr lang="en-US" sz="2400" b="1" dirty="0" err="1">
                <a:solidFill>
                  <a:schemeClr val="tx1"/>
                </a:solidFill>
                <a:latin typeface="UTM Alexander" panose="02040603050506020204" pitchFamily="18" charset="0"/>
              </a:rPr>
              <a:t>giá</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trị</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thặng</a:t>
            </a:r>
            <a:r>
              <a:rPr lang="en-US" sz="2400" b="1" dirty="0">
                <a:solidFill>
                  <a:schemeClr val="tx1"/>
                </a:solidFill>
                <a:latin typeface="UTM Alexander" panose="02040603050506020204" pitchFamily="18" charset="0"/>
              </a:rPr>
              <a:t> </a:t>
            </a:r>
            <a:r>
              <a:rPr lang="en-US" sz="2400" b="1" dirty="0" err="1">
                <a:solidFill>
                  <a:schemeClr val="tx1"/>
                </a:solidFill>
                <a:latin typeface="UTM Alexander" panose="02040603050506020204" pitchFamily="18" charset="0"/>
              </a:rPr>
              <a:t>dư</a:t>
            </a:r>
            <a:endParaRPr lang="en-US" sz="2400" b="1" dirty="0">
              <a:solidFill>
                <a:schemeClr val="tx1"/>
              </a:solidFill>
              <a:latin typeface="UTM Alexander" panose="02040603050506020204" pitchFamily="18" charset="0"/>
            </a:endParaRPr>
          </a:p>
        </p:txBody>
      </p:sp>
    </p:spTree>
    <p:extLst>
      <p:ext uri="{BB962C8B-B14F-4D97-AF65-F5344CB8AC3E}">
        <p14:creationId xmlns:p14="http://schemas.microsoft.com/office/powerpoint/2010/main" val="238951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D8463B-98D4-44B5-89A6-C71594FA11C4}"/>
              </a:ext>
            </a:extLst>
          </p:cNvPr>
          <p:cNvSpPr>
            <a:spLocks noGrp="1"/>
          </p:cNvSpPr>
          <p:nvPr>
            <p:ph type="body" sz="quarter" idx="10"/>
          </p:nvPr>
        </p:nvSpPr>
        <p:spPr/>
        <p:txBody>
          <a:bodyPr/>
          <a:lstStyle/>
          <a:p>
            <a:pPr algn="l"/>
            <a:r>
              <a:rPr lang="en-US" dirty="0">
                <a:latin typeface="UTM Alexander" panose="02040603050506020204" pitchFamily="18" charset="0"/>
              </a:rPr>
              <a:t>3.1.1.2. MÂU THUẪN CÔNG THỨC CHUNG CỦA TƯ BẢN</a:t>
            </a:r>
          </a:p>
        </p:txBody>
      </p:sp>
      <p:pic>
        <p:nvPicPr>
          <p:cNvPr id="4" name="Picture 10" descr="Tiểu sử Các Mác | C. Mác; Ph. Ăngghen; V. I. Lênin; Hồ Chí Minh">
            <a:extLst>
              <a:ext uri="{FF2B5EF4-FFF2-40B4-BE49-F238E27FC236}">
                <a16:creationId xmlns:a16="http://schemas.microsoft.com/office/drawing/2014/main" id="{36D9A0E6-3380-45D2-93EB-8A69FA599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131590"/>
            <a:ext cx="1256283" cy="169854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050F25BD-DAEB-4833-B45F-DF9EADBE617F}"/>
              </a:ext>
            </a:extLst>
          </p:cNvPr>
          <p:cNvSpPr txBox="1">
            <a:spLocks/>
          </p:cNvSpPr>
          <p:nvPr/>
        </p:nvSpPr>
        <p:spPr>
          <a:xfrm>
            <a:off x="1320925" y="1422325"/>
            <a:ext cx="3096344"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4500" dirty="0">
                <a:solidFill>
                  <a:srgbClr val="FF0000"/>
                </a:solidFill>
                <a:latin typeface="UTM Alexander" panose="02040603050506020204" pitchFamily="18" charset="0"/>
              </a:rPr>
              <a:t>T - H - T ’</a:t>
            </a:r>
          </a:p>
        </p:txBody>
      </p:sp>
      <p:grpSp>
        <p:nvGrpSpPr>
          <p:cNvPr id="8" name="Group 7">
            <a:extLst>
              <a:ext uri="{FF2B5EF4-FFF2-40B4-BE49-F238E27FC236}">
                <a16:creationId xmlns:a16="http://schemas.microsoft.com/office/drawing/2014/main" id="{2C485244-4066-4E21-ACF1-D8815A8FB040}"/>
              </a:ext>
            </a:extLst>
          </p:cNvPr>
          <p:cNvGrpSpPr/>
          <p:nvPr/>
        </p:nvGrpSpPr>
        <p:grpSpPr>
          <a:xfrm>
            <a:off x="1037680" y="2254071"/>
            <a:ext cx="3528392" cy="576064"/>
            <a:chOff x="179512" y="3262182"/>
            <a:chExt cx="3528392" cy="576064"/>
          </a:xfrm>
        </p:grpSpPr>
        <p:sp>
          <p:nvSpPr>
            <p:cNvPr id="6" name="Text Placeholder 1">
              <a:extLst>
                <a:ext uri="{FF2B5EF4-FFF2-40B4-BE49-F238E27FC236}">
                  <a16:creationId xmlns:a16="http://schemas.microsoft.com/office/drawing/2014/main" id="{62B03017-0B3F-4AB0-87DF-E6EB8FFF7774}"/>
                </a:ext>
              </a:extLst>
            </p:cNvPr>
            <p:cNvSpPr txBox="1">
              <a:spLocks/>
            </p:cNvSpPr>
            <p:nvPr/>
          </p:nvSpPr>
          <p:spPr>
            <a:xfrm>
              <a:off x="179512" y="3262182"/>
              <a:ext cx="3528392"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500" dirty="0">
                  <a:latin typeface="UTM Alexander" panose="02040603050506020204" pitchFamily="18" charset="0"/>
                </a:rPr>
                <a:t>T ‘ = T +     T </a:t>
              </a:r>
            </a:p>
          </p:txBody>
        </p:sp>
        <p:sp>
          <p:nvSpPr>
            <p:cNvPr id="7" name="Isosceles Triangle 6">
              <a:extLst>
                <a:ext uri="{FF2B5EF4-FFF2-40B4-BE49-F238E27FC236}">
                  <a16:creationId xmlns:a16="http://schemas.microsoft.com/office/drawing/2014/main" id="{D62391D7-81E3-4012-8339-9293E01D7635}"/>
                </a:ext>
              </a:extLst>
            </p:cNvPr>
            <p:cNvSpPr/>
            <p:nvPr/>
          </p:nvSpPr>
          <p:spPr>
            <a:xfrm>
              <a:off x="2339752" y="3442202"/>
              <a:ext cx="216024" cy="216024"/>
            </a:xfrm>
            <a:prstGeom prst="triangl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500">
                <a:latin typeface="UTM Alexander" panose="02040603050506020204" pitchFamily="18" charset="0"/>
              </a:endParaRPr>
            </a:p>
          </p:txBody>
        </p:sp>
      </p:grpSp>
      <p:pic>
        <p:nvPicPr>
          <p:cNvPr id="4098" name="Picture 2" descr="Đối thoại với Nguyễn Hữu Liêm | Đàn Chim Việt Online - Thông tin - Chính  trị - Nghị luận">
            <a:extLst>
              <a:ext uri="{FF2B5EF4-FFF2-40B4-BE49-F238E27FC236}">
                <a16:creationId xmlns:a16="http://schemas.microsoft.com/office/drawing/2014/main" id="{F056A615-38FF-41E6-BA6A-D313D9C4A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1046" y="297784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Thought Bubble: Cloud 8">
            <a:extLst>
              <a:ext uri="{FF2B5EF4-FFF2-40B4-BE49-F238E27FC236}">
                <a16:creationId xmlns:a16="http://schemas.microsoft.com/office/drawing/2014/main" id="{F55B2B2F-2F16-4258-8488-93A9D6718C25}"/>
              </a:ext>
            </a:extLst>
          </p:cNvPr>
          <p:cNvSpPr/>
          <p:nvPr/>
        </p:nvSpPr>
        <p:spPr>
          <a:xfrm>
            <a:off x="3998742" y="767918"/>
            <a:ext cx="2918099" cy="1218213"/>
          </a:xfrm>
          <a:prstGeom prst="cloudCallout">
            <a:avLst>
              <a:gd name="adj1" fmla="val 16872"/>
              <a:gd name="adj2" fmla="val 12446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UTM Alexander" panose="02040603050506020204" pitchFamily="18" charset="0"/>
              </a:rPr>
              <a:t>Mâu</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thuẫn</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với</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lý</a:t>
            </a:r>
            <a:r>
              <a:rPr lang="en-US" dirty="0">
                <a:solidFill>
                  <a:schemeClr val="tx1"/>
                </a:solidFill>
                <a:latin typeface="UTM Alexander" panose="02040603050506020204" pitchFamily="18" charset="0"/>
              </a:rPr>
              <a:t> </a:t>
            </a:r>
          </a:p>
          <a:p>
            <a:pPr algn="ctr"/>
            <a:r>
              <a:rPr lang="en-US" dirty="0" err="1">
                <a:solidFill>
                  <a:schemeClr val="tx1"/>
                </a:solidFill>
                <a:latin typeface="UTM Alexander" panose="02040603050506020204" pitchFamily="18" charset="0"/>
              </a:rPr>
              <a:t>luận</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hàng</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hóa</a:t>
            </a:r>
            <a:r>
              <a:rPr lang="en-US" dirty="0">
                <a:solidFill>
                  <a:schemeClr val="tx1"/>
                </a:solidFill>
                <a:latin typeface="UTM Alexander" panose="02040603050506020204" pitchFamily="18" charset="0"/>
              </a:rPr>
              <a:t>,</a:t>
            </a:r>
          </a:p>
          <a:p>
            <a:pPr algn="ctr"/>
            <a:r>
              <a:rPr lang="en-US" dirty="0" err="1">
                <a:solidFill>
                  <a:schemeClr val="tx1"/>
                </a:solidFill>
                <a:latin typeface="UTM Alexander" panose="02040603050506020204" pitchFamily="18" charset="0"/>
              </a:rPr>
              <a:t>giá</a:t>
            </a:r>
            <a:r>
              <a:rPr lang="en-US" dirty="0">
                <a:solidFill>
                  <a:schemeClr val="tx1"/>
                </a:solidFill>
                <a:latin typeface="UTM Alexander" panose="02040603050506020204" pitchFamily="18" charset="0"/>
              </a:rPr>
              <a:t> </a:t>
            </a:r>
            <a:r>
              <a:rPr lang="en-US" dirty="0" err="1">
                <a:solidFill>
                  <a:schemeClr val="tx1"/>
                </a:solidFill>
                <a:latin typeface="UTM Alexander" panose="02040603050506020204" pitchFamily="18" charset="0"/>
              </a:rPr>
              <a:t>trị</a:t>
            </a:r>
            <a:r>
              <a:rPr lang="en-US" dirty="0">
                <a:solidFill>
                  <a:schemeClr val="tx1"/>
                </a:solidFill>
                <a:latin typeface="UTM Alexander" panose="02040603050506020204" pitchFamily="18" charset="0"/>
              </a:rPr>
              <a:t>?</a:t>
            </a:r>
          </a:p>
        </p:txBody>
      </p:sp>
      <p:sp>
        <p:nvSpPr>
          <p:cNvPr id="11" name="Thought Bubble: Cloud 10">
            <a:extLst>
              <a:ext uri="{FF2B5EF4-FFF2-40B4-BE49-F238E27FC236}">
                <a16:creationId xmlns:a16="http://schemas.microsoft.com/office/drawing/2014/main" id="{C5523F0C-44EE-423F-A9B8-E17AB20C6F2A}"/>
              </a:ext>
            </a:extLst>
          </p:cNvPr>
          <p:cNvSpPr/>
          <p:nvPr/>
        </p:nvSpPr>
        <p:spPr>
          <a:xfrm>
            <a:off x="6057456" y="1710613"/>
            <a:ext cx="2918099" cy="1218213"/>
          </a:xfrm>
          <a:prstGeom prst="cloudCallout">
            <a:avLst>
              <a:gd name="adj1" fmla="val -34193"/>
              <a:gd name="adj2" fmla="val 8971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UTM Alexander" panose="02040603050506020204" pitchFamily="18" charset="0"/>
              </a:rPr>
              <a:t>Tiền</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tệ</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tạo</a:t>
            </a:r>
            <a:r>
              <a:rPr lang="en-US" sz="1600" dirty="0">
                <a:solidFill>
                  <a:schemeClr val="tx1"/>
                </a:solidFill>
                <a:latin typeface="UTM Alexander" panose="02040603050506020204" pitchFamily="18" charset="0"/>
              </a:rPr>
              <a:t> ra </a:t>
            </a:r>
            <a:r>
              <a:rPr lang="en-US" sz="1600" dirty="0" err="1">
                <a:solidFill>
                  <a:schemeClr val="tx1"/>
                </a:solidFill>
                <a:latin typeface="UTM Alexander" panose="02040603050506020204" pitchFamily="18" charset="0"/>
              </a:rPr>
              <a:t>giá</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trị</a:t>
            </a:r>
            <a:r>
              <a:rPr lang="en-US" sz="1600" dirty="0">
                <a:solidFill>
                  <a:schemeClr val="tx1"/>
                </a:solidFill>
                <a:latin typeface="UTM Alexander" panose="02040603050506020204" pitchFamily="18" charset="0"/>
              </a:rPr>
              <a:t>?</a:t>
            </a:r>
          </a:p>
          <a:p>
            <a:pPr algn="ctr"/>
            <a:r>
              <a:rPr lang="en-US" sz="1600" dirty="0" err="1">
                <a:solidFill>
                  <a:schemeClr val="tx1"/>
                </a:solidFill>
                <a:latin typeface="UTM Alexander" panose="02040603050506020204" pitchFamily="18" charset="0"/>
              </a:rPr>
              <a:t>Lưu</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thông</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tạo</a:t>
            </a:r>
            <a:r>
              <a:rPr lang="en-US" sz="1600" dirty="0">
                <a:solidFill>
                  <a:schemeClr val="tx1"/>
                </a:solidFill>
                <a:latin typeface="UTM Alexander" panose="02040603050506020204" pitchFamily="18" charset="0"/>
              </a:rPr>
              <a:t> ra </a:t>
            </a:r>
            <a:r>
              <a:rPr lang="en-US" sz="1600" dirty="0" err="1">
                <a:solidFill>
                  <a:schemeClr val="tx1"/>
                </a:solidFill>
                <a:latin typeface="UTM Alexander" panose="02040603050506020204" pitchFamily="18" charset="0"/>
              </a:rPr>
              <a:t>giá</a:t>
            </a:r>
            <a:r>
              <a:rPr lang="en-US" sz="1600" dirty="0">
                <a:solidFill>
                  <a:schemeClr val="tx1"/>
                </a:solidFill>
                <a:latin typeface="UTM Alexander" panose="02040603050506020204" pitchFamily="18" charset="0"/>
              </a:rPr>
              <a:t> </a:t>
            </a:r>
            <a:r>
              <a:rPr lang="en-US" sz="1600" dirty="0" err="1">
                <a:solidFill>
                  <a:schemeClr val="tx1"/>
                </a:solidFill>
                <a:latin typeface="UTM Alexander" panose="02040603050506020204" pitchFamily="18" charset="0"/>
              </a:rPr>
              <a:t>trị</a:t>
            </a:r>
            <a:r>
              <a:rPr lang="en-US" sz="1600" dirty="0">
                <a:solidFill>
                  <a:schemeClr val="tx1"/>
                </a:solidFill>
                <a:latin typeface="UTM Alexander" panose="02040603050506020204" pitchFamily="18" charset="0"/>
              </a:rPr>
              <a:t>?</a:t>
            </a:r>
          </a:p>
        </p:txBody>
      </p:sp>
      <p:sp>
        <p:nvSpPr>
          <p:cNvPr id="10" name="Rectangle: Rounded Corners 9">
            <a:extLst>
              <a:ext uri="{FF2B5EF4-FFF2-40B4-BE49-F238E27FC236}">
                <a16:creationId xmlns:a16="http://schemas.microsoft.com/office/drawing/2014/main" id="{8C61E0D0-7E83-42DB-8E94-830D2A919413}"/>
              </a:ext>
            </a:extLst>
          </p:cNvPr>
          <p:cNvSpPr/>
          <p:nvPr/>
        </p:nvSpPr>
        <p:spPr>
          <a:xfrm>
            <a:off x="172923" y="3723878"/>
            <a:ext cx="3816424"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dirty="0">
                <a:solidFill>
                  <a:srgbClr val="FF0000"/>
                </a:solidFill>
                <a:latin typeface="UTM Alexander" panose="02040603050506020204" pitchFamily="18" charset="0"/>
              </a:rPr>
              <a:t>LƯU THÔNG KHÔNG</a:t>
            </a:r>
          </a:p>
          <a:p>
            <a:pPr algn="ctr"/>
            <a:r>
              <a:rPr lang="en-US" sz="3000" dirty="0">
                <a:solidFill>
                  <a:srgbClr val="FF0000"/>
                </a:solidFill>
                <a:latin typeface="UTM Alexander" panose="02040603050506020204" pitchFamily="18" charset="0"/>
              </a:rPr>
              <a:t> TẠO RA GIÁ TRỊ</a:t>
            </a:r>
          </a:p>
        </p:txBody>
      </p:sp>
    </p:spTree>
    <p:extLst>
      <p:ext uri="{BB962C8B-B14F-4D97-AF65-F5344CB8AC3E}">
        <p14:creationId xmlns:p14="http://schemas.microsoft.com/office/powerpoint/2010/main" val="1086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1"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AC2575-A3CB-494A-8DDC-EE786D654EDB}"/>
              </a:ext>
            </a:extLst>
          </p:cNvPr>
          <p:cNvSpPr/>
          <p:nvPr/>
        </p:nvSpPr>
        <p:spPr>
          <a:xfrm>
            <a:off x="157106" y="1641278"/>
            <a:ext cx="2160240" cy="1284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UTM Alexander" panose="02040603050506020204" pitchFamily="18" charset="0"/>
              </a:rPr>
              <a:t>Xét</a:t>
            </a:r>
            <a:r>
              <a:rPr lang="en-US" sz="2400" dirty="0">
                <a:solidFill>
                  <a:schemeClr val="tx1"/>
                </a:solidFill>
                <a:latin typeface="UTM Alexander" panose="02040603050506020204" pitchFamily="18" charset="0"/>
              </a:rPr>
              <a:t> 2 </a:t>
            </a:r>
            <a:r>
              <a:rPr lang="en-US" sz="2400" dirty="0" err="1">
                <a:solidFill>
                  <a:schemeClr val="tx1"/>
                </a:solidFill>
                <a:latin typeface="UTM Alexander" panose="02040603050506020204" pitchFamily="18" charset="0"/>
              </a:rPr>
              <a:t>trường</a:t>
            </a:r>
            <a:endParaRPr lang="en-US" sz="2400" dirty="0">
              <a:solidFill>
                <a:schemeClr val="tx1"/>
              </a:solidFill>
              <a:latin typeface="UTM Alexander" panose="02040603050506020204" pitchFamily="18" charset="0"/>
            </a:endParaRPr>
          </a:p>
          <a:p>
            <a:pPr algn="ctr"/>
            <a:r>
              <a:rPr lang="en-US" sz="2400" dirty="0" err="1">
                <a:solidFill>
                  <a:schemeClr val="tx1"/>
                </a:solidFill>
                <a:latin typeface="UTM Alexander" panose="02040603050506020204" pitchFamily="18" charset="0"/>
              </a:rPr>
              <a:t>hợp</a:t>
            </a:r>
            <a:r>
              <a:rPr lang="en-US" sz="2400" dirty="0">
                <a:solidFill>
                  <a:schemeClr val="tx1"/>
                </a:solidFill>
                <a:latin typeface="UTM Alexander" panose="02040603050506020204" pitchFamily="18" charset="0"/>
              </a:rPr>
              <a:t> </a:t>
            </a:r>
            <a:r>
              <a:rPr lang="en-US" sz="2400" dirty="0" err="1">
                <a:solidFill>
                  <a:schemeClr val="tx1"/>
                </a:solidFill>
                <a:latin typeface="UTM Alexander" panose="02040603050506020204" pitchFamily="18" charset="0"/>
              </a:rPr>
              <a:t>lưu</a:t>
            </a:r>
            <a:r>
              <a:rPr lang="en-US" sz="2400" dirty="0">
                <a:solidFill>
                  <a:schemeClr val="tx1"/>
                </a:solidFill>
                <a:latin typeface="UTM Alexander" panose="02040603050506020204" pitchFamily="18" charset="0"/>
              </a:rPr>
              <a:t> </a:t>
            </a:r>
            <a:r>
              <a:rPr lang="en-US" sz="2400" dirty="0" err="1">
                <a:solidFill>
                  <a:schemeClr val="tx1"/>
                </a:solidFill>
                <a:latin typeface="UTM Alexander" panose="02040603050506020204" pitchFamily="18" charset="0"/>
              </a:rPr>
              <a:t>thông</a:t>
            </a:r>
            <a:r>
              <a:rPr lang="en-US" sz="2400" dirty="0">
                <a:solidFill>
                  <a:schemeClr val="tx1"/>
                </a:solidFill>
                <a:latin typeface="UTM Alexander" panose="02040603050506020204" pitchFamily="18" charset="0"/>
              </a:rPr>
              <a:t>:</a:t>
            </a:r>
          </a:p>
        </p:txBody>
      </p:sp>
      <p:cxnSp>
        <p:nvCxnSpPr>
          <p:cNvPr id="8" name="Straight Connector 7">
            <a:extLst>
              <a:ext uri="{FF2B5EF4-FFF2-40B4-BE49-F238E27FC236}">
                <a16:creationId xmlns:a16="http://schemas.microsoft.com/office/drawing/2014/main" id="{E5784919-BE6D-4016-BAF4-2F585569CA1A}"/>
              </a:ext>
            </a:extLst>
          </p:cNvPr>
          <p:cNvCxnSpPr>
            <a:cxnSpLocks/>
          </p:cNvCxnSpPr>
          <p:nvPr/>
        </p:nvCxnSpPr>
        <p:spPr>
          <a:xfrm>
            <a:off x="3714332" y="1728033"/>
            <a:ext cx="25858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3B63E78-40D3-47F3-BFE2-55D00356B12F}"/>
              </a:ext>
            </a:extLst>
          </p:cNvPr>
          <p:cNvSpPr/>
          <p:nvPr/>
        </p:nvSpPr>
        <p:spPr>
          <a:xfrm>
            <a:off x="7251852" y="987574"/>
            <a:ext cx="1735041" cy="12961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latin typeface="UTM Alexander" panose="02040603050506020204" pitchFamily="18" charset="0"/>
              </a:rPr>
              <a:t>Không</a:t>
            </a:r>
            <a:r>
              <a:rPr lang="en-US" b="1" dirty="0">
                <a:latin typeface="UTM Alexander" panose="02040603050506020204" pitchFamily="18" charset="0"/>
              </a:rPr>
              <a:t> </a:t>
            </a:r>
            <a:r>
              <a:rPr lang="en-US" b="1" dirty="0" err="1">
                <a:latin typeface="UTM Alexander" panose="02040603050506020204" pitchFamily="18" charset="0"/>
              </a:rPr>
              <a:t>tạo</a:t>
            </a:r>
            <a:r>
              <a:rPr lang="en-US" b="1" dirty="0">
                <a:latin typeface="UTM Alexander" panose="02040603050506020204" pitchFamily="18" charset="0"/>
              </a:rPr>
              <a:t> </a:t>
            </a:r>
            <a:r>
              <a:rPr lang="en-US" b="1" dirty="0" err="1">
                <a:latin typeface="UTM Alexander" panose="02040603050506020204" pitchFamily="18" charset="0"/>
              </a:rPr>
              <a:t>giá</a:t>
            </a:r>
            <a:r>
              <a:rPr lang="en-US" b="1" dirty="0">
                <a:latin typeface="UTM Alexander" panose="02040603050506020204" pitchFamily="18" charset="0"/>
              </a:rPr>
              <a:t> </a:t>
            </a:r>
            <a:r>
              <a:rPr lang="en-US" b="1" dirty="0" err="1">
                <a:latin typeface="UTM Alexander" panose="02040603050506020204" pitchFamily="18" charset="0"/>
              </a:rPr>
              <a:t>trị</a:t>
            </a:r>
            <a:r>
              <a:rPr lang="en-US" b="1" dirty="0">
                <a:latin typeface="UTM Alexander" panose="02040603050506020204" pitchFamily="18" charset="0"/>
              </a:rPr>
              <a:t> </a:t>
            </a:r>
            <a:r>
              <a:rPr lang="en-US" b="1" dirty="0" err="1">
                <a:latin typeface="UTM Alexander" panose="02040603050506020204" pitchFamily="18" charset="0"/>
              </a:rPr>
              <a:t>mới</a:t>
            </a:r>
            <a:endParaRPr lang="en-US" b="1" dirty="0">
              <a:latin typeface="UTM Alexander" panose="02040603050506020204" pitchFamily="18" charset="0"/>
            </a:endParaRPr>
          </a:p>
        </p:txBody>
      </p:sp>
      <p:sp>
        <p:nvSpPr>
          <p:cNvPr id="11" name="Arrow: Down 10">
            <a:extLst>
              <a:ext uri="{FF2B5EF4-FFF2-40B4-BE49-F238E27FC236}">
                <a16:creationId xmlns:a16="http://schemas.microsoft.com/office/drawing/2014/main" id="{20801C60-4D22-49BA-AC60-3FDCE8A0263C}"/>
              </a:ext>
            </a:extLst>
          </p:cNvPr>
          <p:cNvSpPr/>
          <p:nvPr/>
        </p:nvSpPr>
        <p:spPr>
          <a:xfrm rot="14737662">
            <a:off x="2620633" y="144895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5EDD3BED-F893-4C32-8FC1-EC3D0A8473B5}"/>
              </a:ext>
            </a:extLst>
          </p:cNvPr>
          <p:cNvSpPr/>
          <p:nvPr/>
        </p:nvSpPr>
        <p:spPr>
          <a:xfrm rot="18526396">
            <a:off x="2591534" y="2198412"/>
            <a:ext cx="484632" cy="1085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
            <a:extLst>
              <a:ext uri="{FF2B5EF4-FFF2-40B4-BE49-F238E27FC236}">
                <a16:creationId xmlns:a16="http://schemas.microsoft.com/office/drawing/2014/main" id="{DAFEEBAB-767D-4B71-9B05-FD8767E900F5}"/>
              </a:ext>
            </a:extLst>
          </p:cNvPr>
          <p:cNvSpPr>
            <a:spLocks noGrp="1"/>
          </p:cNvSpPr>
          <p:nvPr>
            <p:ph type="body" sz="quarter" idx="10"/>
          </p:nvPr>
        </p:nvSpPr>
        <p:spPr>
          <a:xfrm>
            <a:off x="3408552" y="1144206"/>
            <a:ext cx="3059832" cy="576064"/>
          </a:xfrm>
        </p:spPr>
        <p:txBody>
          <a:bodyPr/>
          <a:lstStyle/>
          <a:p>
            <a:r>
              <a:rPr lang="en-US" dirty="0" err="1">
                <a:latin typeface="UTM Alexander" panose="02040603050506020204" pitchFamily="18" charset="0"/>
              </a:rPr>
              <a:t>Trao</a:t>
            </a:r>
            <a:r>
              <a:rPr lang="en-US" dirty="0">
                <a:latin typeface="UTM Alexander" panose="02040603050506020204" pitchFamily="18" charset="0"/>
              </a:rPr>
              <a:t> </a:t>
            </a:r>
            <a:r>
              <a:rPr lang="en-US" dirty="0" err="1">
                <a:latin typeface="UTM Alexander" panose="02040603050506020204" pitchFamily="18" charset="0"/>
              </a:rPr>
              <a:t>đổi</a:t>
            </a:r>
            <a:r>
              <a:rPr lang="en-US" dirty="0">
                <a:latin typeface="UTM Alexander" panose="02040603050506020204" pitchFamily="18" charset="0"/>
              </a:rPr>
              <a:t> </a:t>
            </a:r>
            <a:r>
              <a:rPr lang="en-US" dirty="0" err="1">
                <a:latin typeface="UTM Alexander" panose="02040603050506020204" pitchFamily="18" charset="0"/>
              </a:rPr>
              <a:t>ngang</a:t>
            </a:r>
            <a:r>
              <a:rPr lang="en-US" dirty="0">
                <a:latin typeface="UTM Alexander" panose="02040603050506020204" pitchFamily="18" charset="0"/>
              </a:rPr>
              <a:t> </a:t>
            </a:r>
            <a:r>
              <a:rPr lang="en-US" dirty="0" err="1">
                <a:latin typeface="UTM Alexander" panose="02040603050506020204" pitchFamily="18" charset="0"/>
              </a:rPr>
              <a:t>giá</a:t>
            </a:r>
            <a:endParaRPr lang="en-US" dirty="0">
              <a:latin typeface="UTM Alexander" panose="02040603050506020204" pitchFamily="18" charset="0"/>
            </a:endParaRPr>
          </a:p>
        </p:txBody>
      </p:sp>
      <p:sp>
        <p:nvSpPr>
          <p:cNvPr id="15" name="Text Placeholder 1">
            <a:extLst>
              <a:ext uri="{FF2B5EF4-FFF2-40B4-BE49-F238E27FC236}">
                <a16:creationId xmlns:a16="http://schemas.microsoft.com/office/drawing/2014/main" id="{E559AA29-2787-4E61-815D-C00ABE251360}"/>
              </a:ext>
            </a:extLst>
          </p:cNvPr>
          <p:cNvSpPr txBox="1">
            <a:spLocks/>
          </p:cNvSpPr>
          <p:nvPr/>
        </p:nvSpPr>
        <p:spPr>
          <a:xfrm>
            <a:off x="3505867" y="1876917"/>
            <a:ext cx="3059832" cy="576064"/>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latin typeface="UTM Alexander" panose="02040603050506020204" pitchFamily="18" charset="0"/>
              </a:rPr>
              <a:t>T = H = T</a:t>
            </a:r>
          </a:p>
        </p:txBody>
      </p:sp>
      <p:sp>
        <p:nvSpPr>
          <p:cNvPr id="16" name="Text Placeholder 1">
            <a:extLst>
              <a:ext uri="{FF2B5EF4-FFF2-40B4-BE49-F238E27FC236}">
                <a16:creationId xmlns:a16="http://schemas.microsoft.com/office/drawing/2014/main" id="{4DE4BD35-893F-4EF0-A11A-A5943A23DE5E}"/>
              </a:ext>
            </a:extLst>
          </p:cNvPr>
          <p:cNvSpPr txBox="1">
            <a:spLocks/>
          </p:cNvSpPr>
          <p:nvPr/>
        </p:nvSpPr>
        <p:spPr>
          <a:xfrm>
            <a:off x="3408552" y="2869030"/>
            <a:ext cx="3755736"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500" dirty="0" err="1">
                <a:latin typeface="UTM Alexander" panose="02040603050506020204" pitchFamily="18" charset="0"/>
              </a:rPr>
              <a:t>Trao</a:t>
            </a:r>
            <a:r>
              <a:rPr lang="en-US" sz="2500" dirty="0">
                <a:latin typeface="UTM Alexander" panose="02040603050506020204" pitchFamily="18" charset="0"/>
              </a:rPr>
              <a:t> </a:t>
            </a:r>
            <a:r>
              <a:rPr lang="en-US" sz="2500" dirty="0" err="1">
                <a:latin typeface="UTM Alexander" panose="02040603050506020204" pitchFamily="18" charset="0"/>
              </a:rPr>
              <a:t>đổi</a:t>
            </a:r>
            <a:r>
              <a:rPr lang="en-US" sz="2500" dirty="0">
                <a:latin typeface="UTM Alexander" panose="02040603050506020204" pitchFamily="18" charset="0"/>
              </a:rPr>
              <a:t> </a:t>
            </a:r>
            <a:r>
              <a:rPr lang="en-US" sz="2500" dirty="0" err="1">
                <a:latin typeface="UTM Alexander" panose="02040603050506020204" pitchFamily="18" charset="0"/>
              </a:rPr>
              <a:t>không</a:t>
            </a:r>
            <a:r>
              <a:rPr lang="en-US" sz="2500" dirty="0">
                <a:latin typeface="UTM Alexander" panose="02040603050506020204" pitchFamily="18" charset="0"/>
              </a:rPr>
              <a:t> </a:t>
            </a:r>
            <a:r>
              <a:rPr lang="en-US" sz="2500" dirty="0" err="1">
                <a:latin typeface="UTM Alexander" panose="02040603050506020204" pitchFamily="18" charset="0"/>
              </a:rPr>
              <a:t>ngang</a:t>
            </a:r>
            <a:r>
              <a:rPr lang="en-US" sz="2500" dirty="0">
                <a:latin typeface="UTM Alexander" panose="02040603050506020204" pitchFamily="18" charset="0"/>
              </a:rPr>
              <a:t> </a:t>
            </a:r>
            <a:r>
              <a:rPr lang="en-US" sz="2500" dirty="0" err="1">
                <a:latin typeface="UTM Alexander" panose="02040603050506020204" pitchFamily="18" charset="0"/>
              </a:rPr>
              <a:t>giá</a:t>
            </a:r>
            <a:endParaRPr lang="en-US" sz="2500" dirty="0">
              <a:latin typeface="UTM Alexander" panose="02040603050506020204" pitchFamily="18" charset="0"/>
            </a:endParaRPr>
          </a:p>
        </p:txBody>
      </p:sp>
      <p:cxnSp>
        <p:nvCxnSpPr>
          <p:cNvPr id="17" name="Straight Connector 16">
            <a:extLst>
              <a:ext uri="{FF2B5EF4-FFF2-40B4-BE49-F238E27FC236}">
                <a16:creationId xmlns:a16="http://schemas.microsoft.com/office/drawing/2014/main" id="{3A4210D8-F9F2-4A32-9564-DE02030012B4}"/>
              </a:ext>
            </a:extLst>
          </p:cNvPr>
          <p:cNvCxnSpPr>
            <a:cxnSpLocks/>
          </p:cNvCxnSpPr>
          <p:nvPr/>
        </p:nvCxnSpPr>
        <p:spPr>
          <a:xfrm>
            <a:off x="3714332" y="3435846"/>
            <a:ext cx="3233932" cy="92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rrow: Down 17">
            <a:extLst>
              <a:ext uri="{FF2B5EF4-FFF2-40B4-BE49-F238E27FC236}">
                <a16:creationId xmlns:a16="http://schemas.microsoft.com/office/drawing/2014/main" id="{E78703C5-9D1D-4DD8-9D84-9EBE8559487E}"/>
              </a:ext>
            </a:extLst>
          </p:cNvPr>
          <p:cNvSpPr/>
          <p:nvPr/>
        </p:nvSpPr>
        <p:spPr>
          <a:xfrm rot="16200000">
            <a:off x="6599877" y="1312506"/>
            <a:ext cx="484632" cy="644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7EEF330-1C8B-4C61-801C-3B62B01ECB1F}"/>
              </a:ext>
            </a:extLst>
          </p:cNvPr>
          <p:cNvGrpSpPr/>
          <p:nvPr/>
        </p:nvGrpSpPr>
        <p:grpSpPr>
          <a:xfrm rot="21314681">
            <a:off x="4750998" y="3427367"/>
            <a:ext cx="1313382" cy="1646462"/>
            <a:chOff x="3707906" y="2571750"/>
            <a:chExt cx="2304254" cy="1994520"/>
          </a:xfrm>
        </p:grpSpPr>
        <p:sp>
          <p:nvSpPr>
            <p:cNvPr id="21" name="Arc 20">
              <a:extLst>
                <a:ext uri="{FF2B5EF4-FFF2-40B4-BE49-F238E27FC236}">
                  <a16:creationId xmlns:a16="http://schemas.microsoft.com/office/drawing/2014/main" id="{BEE89BD3-03A8-45B3-A7D6-25636039701D}"/>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A7379AB8-CF1D-45C5-BCC4-309CD04E52DD}"/>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76F4B2-7573-4705-A68D-3E5F66FB29CC}"/>
                </a:ext>
              </a:extLst>
            </p:cNvPr>
            <p:cNvCxnSpPr>
              <a:cxnSpLocks/>
              <a:endCxn id="21"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C1AC8E34-03BC-46CA-9D34-147B5536C1F0}"/>
              </a:ext>
            </a:extLst>
          </p:cNvPr>
          <p:cNvGrpSpPr/>
          <p:nvPr/>
        </p:nvGrpSpPr>
        <p:grpSpPr>
          <a:xfrm rot="834834" flipH="1">
            <a:off x="3932432" y="3408369"/>
            <a:ext cx="944055" cy="1758475"/>
            <a:chOff x="3707906" y="2571750"/>
            <a:chExt cx="2304254" cy="1994520"/>
          </a:xfrm>
        </p:grpSpPr>
        <p:sp>
          <p:nvSpPr>
            <p:cNvPr id="25" name="Arc 24">
              <a:extLst>
                <a:ext uri="{FF2B5EF4-FFF2-40B4-BE49-F238E27FC236}">
                  <a16:creationId xmlns:a16="http://schemas.microsoft.com/office/drawing/2014/main" id="{5661DE0E-2FF9-4B2D-9375-7864DB01181A}"/>
                </a:ext>
              </a:extLst>
            </p:cNvPr>
            <p:cNvSpPr/>
            <p:nvPr/>
          </p:nvSpPr>
          <p:spPr>
            <a:xfrm>
              <a:off x="3707906" y="2571750"/>
              <a:ext cx="2210542" cy="199452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7767369-58A0-4064-9688-769874D82D38}"/>
                </a:ext>
              </a:extLst>
            </p:cNvPr>
            <p:cNvCxnSpPr>
              <a:cxnSpLocks/>
            </p:cNvCxnSpPr>
            <p:nvPr/>
          </p:nvCxnSpPr>
          <p:spPr>
            <a:xfrm>
              <a:off x="5846440" y="3421245"/>
              <a:ext cx="7200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78A3C9-FB85-4229-9227-BCC07CC20873}"/>
                </a:ext>
              </a:extLst>
            </p:cNvPr>
            <p:cNvCxnSpPr>
              <a:cxnSpLocks/>
              <a:endCxn id="25" idx="2"/>
            </p:cNvCxnSpPr>
            <p:nvPr/>
          </p:nvCxnSpPr>
          <p:spPr>
            <a:xfrm flipH="1">
              <a:off x="5918448" y="3421245"/>
              <a:ext cx="93712" cy="1477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 Placeholder 1">
            <a:extLst>
              <a:ext uri="{FF2B5EF4-FFF2-40B4-BE49-F238E27FC236}">
                <a16:creationId xmlns:a16="http://schemas.microsoft.com/office/drawing/2014/main" id="{3F059E84-B4B9-4795-8DD5-468A42E05221}"/>
              </a:ext>
            </a:extLst>
          </p:cNvPr>
          <p:cNvSpPr txBox="1">
            <a:spLocks/>
          </p:cNvSpPr>
          <p:nvPr/>
        </p:nvSpPr>
        <p:spPr>
          <a:xfrm>
            <a:off x="422173" y="4305822"/>
            <a:ext cx="466527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400" dirty="0">
                <a:latin typeface="UTM Alexander" panose="02040603050506020204" pitchFamily="18" charset="0"/>
              </a:rPr>
              <a:t>Mua </a:t>
            </a:r>
            <a:r>
              <a:rPr lang="en-US" sz="2400" dirty="0" err="1">
                <a:latin typeface="UTM Alexander" panose="02040603050506020204" pitchFamily="18" charset="0"/>
              </a:rPr>
              <a:t>rẻ</a:t>
            </a:r>
            <a:endParaRPr lang="en-US" sz="2400" dirty="0">
              <a:latin typeface="UTM Alexander" panose="02040603050506020204" pitchFamily="18" charset="0"/>
            </a:endParaRPr>
          </a:p>
          <a:p>
            <a:pPr>
              <a:lnSpc>
                <a:spcPct val="100000"/>
              </a:lnSpc>
              <a:spcBef>
                <a:spcPts val="0"/>
              </a:spcBef>
            </a:pPr>
            <a:r>
              <a:rPr lang="en-US" sz="2400" dirty="0">
                <a:latin typeface="UTM Alexander" panose="02040603050506020204" pitchFamily="18" charset="0"/>
              </a:rPr>
              <a:t>(Mua </a:t>
            </a:r>
            <a:r>
              <a:rPr lang="en-US" sz="2400" dirty="0" err="1">
                <a:latin typeface="UTM Alexander" panose="02040603050506020204" pitchFamily="18" charset="0"/>
              </a:rPr>
              <a:t>được</a:t>
            </a:r>
            <a:r>
              <a:rPr lang="en-US" sz="2400" dirty="0">
                <a:latin typeface="UTM Alexander" panose="02040603050506020204" pitchFamily="18" charset="0"/>
              </a:rPr>
              <a:t> </a:t>
            </a:r>
            <a:r>
              <a:rPr lang="en-US" sz="2400" dirty="0" err="1">
                <a:latin typeface="UTM Alexander" panose="02040603050506020204" pitchFamily="18" charset="0"/>
              </a:rPr>
              <a:t>nhiều</a:t>
            </a:r>
            <a:r>
              <a:rPr lang="en-US" sz="2400" dirty="0">
                <a:latin typeface="UTM Alexander" panose="02040603050506020204" pitchFamily="18" charset="0"/>
              </a:rPr>
              <a:t> </a:t>
            </a:r>
            <a:r>
              <a:rPr lang="en-US" sz="2400" dirty="0" err="1">
                <a:latin typeface="UTM Alexander" panose="02040603050506020204" pitchFamily="18" charset="0"/>
              </a:rPr>
              <a:t>hàng</a:t>
            </a:r>
            <a:r>
              <a:rPr lang="en-US" sz="2400" dirty="0">
                <a:latin typeface="UTM Alexander" panose="02040603050506020204" pitchFamily="18" charset="0"/>
              </a:rPr>
              <a:t> </a:t>
            </a:r>
            <a:r>
              <a:rPr lang="en-US" sz="2400" dirty="0" err="1">
                <a:latin typeface="UTM Alexander" panose="02040603050506020204" pitchFamily="18" charset="0"/>
              </a:rPr>
              <a:t>hóa</a:t>
            </a:r>
            <a:r>
              <a:rPr lang="en-US" sz="2400" dirty="0">
                <a:latin typeface="UTM Alexander" panose="02040603050506020204" pitchFamily="18" charset="0"/>
              </a:rPr>
              <a:t> </a:t>
            </a:r>
            <a:r>
              <a:rPr lang="en-US" sz="2400" dirty="0" err="1">
                <a:latin typeface="UTM Alexander" panose="02040603050506020204" pitchFamily="18" charset="0"/>
              </a:rPr>
              <a:t>hơn</a:t>
            </a:r>
            <a:r>
              <a:rPr lang="en-US" sz="2400" dirty="0">
                <a:latin typeface="UTM Alexander" panose="02040603050506020204" pitchFamily="18" charset="0"/>
              </a:rPr>
              <a:t>)</a:t>
            </a:r>
          </a:p>
        </p:txBody>
      </p:sp>
      <p:sp>
        <p:nvSpPr>
          <p:cNvPr id="29" name="Text Placeholder 1">
            <a:extLst>
              <a:ext uri="{FF2B5EF4-FFF2-40B4-BE49-F238E27FC236}">
                <a16:creationId xmlns:a16="http://schemas.microsoft.com/office/drawing/2014/main" id="{F96BC67B-945F-49CA-87B8-2A881ED3016B}"/>
              </a:ext>
            </a:extLst>
          </p:cNvPr>
          <p:cNvSpPr txBox="1">
            <a:spLocks/>
          </p:cNvSpPr>
          <p:nvPr/>
        </p:nvSpPr>
        <p:spPr>
          <a:xfrm>
            <a:off x="4615629" y="4325898"/>
            <a:ext cx="4665270" cy="576064"/>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n-US" sz="2400" dirty="0" err="1">
                <a:latin typeface="UTM Alexander" panose="02040603050506020204" pitchFamily="18" charset="0"/>
              </a:rPr>
              <a:t>Bán</a:t>
            </a:r>
            <a:r>
              <a:rPr lang="en-US" sz="2400" dirty="0">
                <a:latin typeface="UTM Alexander" panose="02040603050506020204" pitchFamily="18" charset="0"/>
              </a:rPr>
              <a:t> </a:t>
            </a:r>
            <a:r>
              <a:rPr lang="en-US" sz="2400" dirty="0" err="1">
                <a:latin typeface="UTM Alexander" panose="02040603050506020204" pitchFamily="18" charset="0"/>
              </a:rPr>
              <a:t>đắt</a:t>
            </a:r>
            <a:endParaRPr lang="en-US" sz="2400" dirty="0">
              <a:latin typeface="UTM Alexander" panose="02040603050506020204" pitchFamily="18" charset="0"/>
            </a:endParaRPr>
          </a:p>
          <a:p>
            <a:pPr>
              <a:lnSpc>
                <a:spcPct val="100000"/>
              </a:lnSpc>
              <a:spcBef>
                <a:spcPts val="0"/>
              </a:spcBef>
            </a:pPr>
            <a:r>
              <a:rPr lang="en-US" sz="2400" dirty="0">
                <a:latin typeface="UTM Alexander" panose="02040603050506020204" pitchFamily="18" charset="0"/>
              </a:rPr>
              <a:t>      (</a:t>
            </a:r>
            <a:r>
              <a:rPr lang="en-US" sz="2400" dirty="0" err="1">
                <a:latin typeface="UTM Alexander" panose="02040603050506020204" pitchFamily="18" charset="0"/>
              </a:rPr>
              <a:t>Bán</a:t>
            </a:r>
            <a:r>
              <a:rPr lang="en-US" sz="2400" dirty="0">
                <a:latin typeface="UTM Alexander" panose="02040603050506020204" pitchFamily="18" charset="0"/>
              </a:rPr>
              <a:t> </a:t>
            </a:r>
            <a:r>
              <a:rPr lang="en-US" sz="2400" dirty="0" err="1">
                <a:latin typeface="UTM Alexander" panose="02040603050506020204" pitchFamily="18" charset="0"/>
              </a:rPr>
              <a:t>được</a:t>
            </a:r>
            <a:r>
              <a:rPr lang="en-US" sz="2400" dirty="0">
                <a:latin typeface="UTM Alexander" panose="02040603050506020204" pitchFamily="18" charset="0"/>
              </a:rPr>
              <a:t> </a:t>
            </a:r>
            <a:r>
              <a:rPr lang="en-US" sz="2400" dirty="0" err="1">
                <a:latin typeface="UTM Alexander" panose="02040603050506020204" pitchFamily="18" charset="0"/>
              </a:rPr>
              <a:t>nhiều</a:t>
            </a:r>
            <a:r>
              <a:rPr lang="en-US" sz="2400" dirty="0">
                <a:latin typeface="UTM Alexander" panose="02040603050506020204" pitchFamily="18" charset="0"/>
              </a:rPr>
              <a:t> </a:t>
            </a:r>
            <a:r>
              <a:rPr lang="en-US" sz="2400" dirty="0" err="1">
                <a:latin typeface="UTM Alexander" panose="02040603050506020204" pitchFamily="18" charset="0"/>
              </a:rPr>
              <a:t>tiền</a:t>
            </a:r>
            <a:r>
              <a:rPr lang="en-US" sz="2400" dirty="0">
                <a:latin typeface="UTM Alexander" panose="02040603050506020204" pitchFamily="18" charset="0"/>
              </a:rPr>
              <a:t> </a:t>
            </a:r>
            <a:r>
              <a:rPr lang="en-US" sz="2400" dirty="0" err="1">
                <a:latin typeface="UTM Alexander" panose="02040603050506020204" pitchFamily="18" charset="0"/>
              </a:rPr>
              <a:t>hơn</a:t>
            </a:r>
            <a:r>
              <a:rPr lang="en-US" sz="2400" dirty="0">
                <a:latin typeface="UTM Alexander" panose="02040603050506020204" pitchFamily="18" charset="0"/>
              </a:rPr>
              <a:t>)</a:t>
            </a:r>
          </a:p>
        </p:txBody>
      </p:sp>
    </p:spTree>
    <p:extLst>
      <p:ext uri="{BB962C8B-B14F-4D97-AF65-F5344CB8AC3E}">
        <p14:creationId xmlns:p14="http://schemas.microsoft.com/office/powerpoint/2010/main" val="24177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build="p"/>
      <p:bldP spid="15" grpId="0"/>
      <p:bldP spid="16" grpId="0"/>
      <p:bldP spid="18" grpId="0" animBg="1"/>
      <p:bldP spid="28" grpId="0"/>
      <p:bldP spid="29" grpId="0"/>
    </p:bldLst>
  </p:timing>
</p:sld>
</file>

<file path=ppt/theme/theme1.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ontents Slide Mast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18158</TotalTime>
  <Words>2549</Words>
  <Application>Microsoft Office PowerPoint</Application>
  <PresentationFormat>On-screen Show (16:9)</PresentationFormat>
  <Paragraphs>403</Paragraphs>
  <Slides>45</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45</vt:i4>
      </vt:variant>
    </vt:vector>
  </HeadingPairs>
  <TitlesOfParts>
    <vt:vector size="56" baseType="lpstr">
      <vt:lpstr>맑은 고딕</vt:lpstr>
      <vt:lpstr>.VnTime</vt:lpstr>
      <vt:lpstr>Arial</vt:lpstr>
      <vt:lpstr>Calibri</vt:lpstr>
      <vt:lpstr>Calibri Light</vt:lpstr>
      <vt:lpstr>Cambria Math</vt:lpstr>
      <vt:lpstr>Times New Roman</vt:lpstr>
      <vt:lpstr>UTM Alexander</vt:lpstr>
      <vt:lpstr>Contents Slide Master</vt:lpstr>
      <vt:lpstr>Section Break Slide Master</vt:lpstr>
      <vt:lpstr>1_Contents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Trương Thị Thanh Thùy</cp:lastModifiedBy>
  <cp:revision>565</cp:revision>
  <dcterms:created xsi:type="dcterms:W3CDTF">2016-12-05T23:26:00Z</dcterms:created>
  <dcterms:modified xsi:type="dcterms:W3CDTF">2022-12-10T06:20:25Z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