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1" r:id="rId1"/>
    <p:sldMasterId id="2147483666" r:id="rId2"/>
    <p:sldMasterId id="2147483735" r:id="rId3"/>
  </p:sldMasterIdLst>
  <p:notesMasterIdLst>
    <p:notesMasterId r:id="rId41"/>
  </p:notesMasterIdLst>
  <p:sldIdLst>
    <p:sldId id="538" r:id="rId4"/>
    <p:sldId id="539" r:id="rId5"/>
    <p:sldId id="503" r:id="rId6"/>
    <p:sldId id="546" r:id="rId7"/>
    <p:sldId id="469" r:id="rId8"/>
    <p:sldId id="535" r:id="rId9"/>
    <p:sldId id="505" r:id="rId10"/>
    <p:sldId id="507" r:id="rId11"/>
    <p:sldId id="471" r:id="rId12"/>
    <p:sldId id="509" r:id="rId13"/>
    <p:sldId id="510" r:id="rId14"/>
    <p:sldId id="511" r:id="rId15"/>
    <p:sldId id="541" r:id="rId16"/>
    <p:sldId id="542" r:id="rId17"/>
    <p:sldId id="543" r:id="rId18"/>
    <p:sldId id="544" r:id="rId19"/>
    <p:sldId id="512" r:id="rId20"/>
    <p:sldId id="339" r:id="rId21"/>
    <p:sldId id="520" r:id="rId22"/>
    <p:sldId id="536" r:id="rId23"/>
    <p:sldId id="545" r:id="rId24"/>
    <p:sldId id="513" r:id="rId25"/>
    <p:sldId id="514" r:id="rId26"/>
    <p:sldId id="515" r:id="rId27"/>
    <p:sldId id="516" r:id="rId28"/>
    <p:sldId id="517" r:id="rId29"/>
    <p:sldId id="518" r:id="rId30"/>
    <p:sldId id="519" r:id="rId31"/>
    <p:sldId id="522" r:id="rId32"/>
    <p:sldId id="540" r:id="rId33"/>
    <p:sldId id="524" r:id="rId34"/>
    <p:sldId id="526" r:id="rId35"/>
    <p:sldId id="528" r:id="rId36"/>
    <p:sldId id="529" r:id="rId37"/>
    <p:sldId id="530" r:id="rId38"/>
    <p:sldId id="531" r:id="rId39"/>
    <p:sldId id="532" r:id="rId4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0" userDrawn="1">
          <p15:clr>
            <a:srgbClr val="A4A3A4"/>
          </p15:clr>
        </p15:guide>
        <p15:guide id="2" pos="2880" userDrawn="1">
          <p15:clr>
            <a:srgbClr val="A4A3A4"/>
          </p15:clr>
        </p15:guide>
      </p15:sldGuideLst>
    </p:ext>
    <p:ext uri="{505F2C04-C923-438B-8C0F-E0CD2BADF298}">
      <wppc:fontMiss xmlns:wppc="http://www.wps.cn/officeDocument/PresentationCustomData" xmlns="" type="true"/>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 initials="P" lastIdx="1" clrIdx="0">
    <p:extLst>
      <p:ext uri="{19B8F6BF-5375-455C-9EA6-DF929625EA0E}">
        <p15:presenceInfo xmlns:p15="http://schemas.microsoft.com/office/powerpoint/2012/main" userId="PC" providerId="None"/>
      </p:ext>
    </p:extLst>
  </p:cmAuthor>
  <p:cmAuthor id="2" name="Trương Thị Thanh Thùy" initials="TTTT" lastIdx="1" clrIdx="1">
    <p:extLst>
      <p:ext uri="{19B8F6BF-5375-455C-9EA6-DF929625EA0E}">
        <p15:presenceInfo xmlns:p15="http://schemas.microsoft.com/office/powerpoint/2012/main" userId="S::cvchcma2.38@napa.vn::9587817f-e74f-4bb8-854e-48b77ec79fc2" providerId="AD"/>
      </p:ext>
    </p:extLst>
  </p:cmAuthor>
  <p:cmAuthor id="3" name="Trương Thị Thanh Thùy" initials="TTTT [2]" lastIdx="1" clrIdx="2">
    <p:extLst>
      <p:ext uri="{19B8F6BF-5375-455C-9EA6-DF929625EA0E}">
        <p15:presenceInfo xmlns:p15="http://schemas.microsoft.com/office/powerpoint/2012/main" userId="S::PP3707129@hcma.edu.vn::6d4f6388-494f-426b-89b4-415940d3b65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8DFBB"/>
    <a:srgbClr val="9AD3E9"/>
    <a:srgbClr val="F8B2A3"/>
    <a:srgbClr val="A4B4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9940" autoAdjust="0"/>
  </p:normalViewPr>
  <p:slideViewPr>
    <p:cSldViewPr>
      <p:cViewPr varScale="1">
        <p:scale>
          <a:sx n="81" d="100"/>
          <a:sy n="81" d="100"/>
        </p:scale>
        <p:origin x="884" y="60"/>
      </p:cViewPr>
      <p:guideLst>
        <p:guide orient="horz" pos="18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commentAuthors" Target="commentAuthor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3-05-04T07:24:25.746"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FE4780-4742-4AF7-B9F6-29387D06C872}" type="datetimeFigureOut">
              <a:rPr lang="ko-KR" altLang="en-US" smtClean="0"/>
              <a:t>2023-05-04</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20E160-F603-41F3-A192-DC95957721C3}" type="slidenum">
              <a:rPr lang="ko-KR" altLang="en-US" smtClean="0"/>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1" noProof="1">
                <a:solidFill>
                  <a:schemeClr val="tx1"/>
                </a:solidFill>
                <a:latin typeface="UTM Alexander" panose="02040603050506020204" pitchFamily="18" charset="0"/>
              </a:rPr>
              <a:t>sự phát triển của LLSX dưới tác động của tiến bộ khoa học kỹ thuật -&gt; các doanh nghiệp phải ứng dụng những tiến bộ kỹ thuật mới vào sản xuất kinh doanh -&gt; đẩy nhanh quá trình tích tụ và tập trung sản xuất, hình thành các doanh nghiệp có quy mô lớn. </a:t>
            </a:r>
            <a:endParaRPr lang="en-US" dirty="0"/>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7</a:t>
            </a:fld>
            <a:endParaRPr lang="ko-KR" altLang="en-US"/>
          </a:p>
        </p:txBody>
      </p:sp>
    </p:spTree>
    <p:extLst>
      <p:ext uri="{BB962C8B-B14F-4D97-AF65-F5344CB8AC3E}">
        <p14:creationId xmlns:p14="http://schemas.microsoft.com/office/powerpoint/2010/main" val="2489652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noProof="1">
                <a:latin typeface="UTM Alexander" panose="02040603050506020204" pitchFamily="18" charset="0"/>
              </a:rPr>
              <a:t>Tư bản tài chính thông qua chế độ tham dự vươn ra thống trị các ngành khác chi</a:t>
            </a:r>
          </a:p>
          <a:p>
            <a:pPr algn="just"/>
            <a:r>
              <a:rPr lang="en-US" sz="1200" noProof="1">
                <a:latin typeface="UTM Alexander" panose="02040603050506020204" pitchFamily="18" charset="0"/>
              </a:rPr>
              <a:t>phối nền kinh tế  chi phối chính trị biến nhà nước thành công cụ phục vụ lợi ích của chúng  </a:t>
            </a:r>
            <a:endParaRPr lang="vi-VN" sz="1200" noProof="1">
              <a:latin typeface="UTM Alexander" panose="02040603050506020204" pitchFamily="18" charset="0"/>
            </a:endParaRPr>
          </a:p>
          <a:p>
            <a:endParaRPr lang="en-US" dirty="0"/>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25</a:t>
            </a:fld>
            <a:endParaRPr lang="ko-KR" altLang="en-US"/>
          </a:p>
        </p:txBody>
      </p:sp>
    </p:spTree>
    <p:extLst>
      <p:ext uri="{BB962C8B-B14F-4D97-AF65-F5344CB8AC3E}">
        <p14:creationId xmlns:p14="http://schemas.microsoft.com/office/powerpoint/2010/main" val="325626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Phân</a:t>
            </a:r>
            <a:r>
              <a:rPr lang="en-US" dirty="0"/>
              <a:t> </a:t>
            </a:r>
            <a:r>
              <a:rPr lang="en-US" dirty="0" err="1"/>
              <a:t>biệt</a:t>
            </a:r>
            <a:r>
              <a:rPr lang="en-US" dirty="0"/>
              <a:t> </a:t>
            </a:r>
            <a:r>
              <a:rPr lang="en-US" dirty="0" err="1"/>
              <a:t>xuất</a:t>
            </a:r>
            <a:r>
              <a:rPr lang="en-US" dirty="0"/>
              <a:t> </a:t>
            </a:r>
            <a:r>
              <a:rPr lang="en-US" dirty="0" err="1"/>
              <a:t>khẩu</a:t>
            </a:r>
            <a:r>
              <a:rPr lang="en-US" dirty="0"/>
              <a:t> </a:t>
            </a:r>
            <a:r>
              <a:rPr lang="en-US" dirty="0" err="1"/>
              <a:t>tư</a:t>
            </a:r>
            <a:r>
              <a:rPr lang="en-US" dirty="0"/>
              <a:t> </a:t>
            </a:r>
            <a:r>
              <a:rPr lang="en-US" dirty="0" err="1"/>
              <a:t>bản</a:t>
            </a:r>
            <a:r>
              <a:rPr lang="en-US" dirty="0"/>
              <a:t> </a:t>
            </a:r>
            <a:r>
              <a:rPr lang="en-US" dirty="0" err="1"/>
              <a:t>và</a:t>
            </a:r>
            <a:r>
              <a:rPr lang="en-US" dirty="0"/>
              <a:t> </a:t>
            </a:r>
            <a:r>
              <a:rPr lang="en-US" dirty="0" err="1"/>
              <a:t>xuất</a:t>
            </a:r>
            <a:r>
              <a:rPr lang="en-US" dirty="0"/>
              <a:t> </a:t>
            </a:r>
            <a:r>
              <a:rPr lang="en-US" dirty="0" err="1"/>
              <a:t>khẩu</a:t>
            </a:r>
            <a:r>
              <a:rPr lang="en-US" dirty="0"/>
              <a:t> hang </a:t>
            </a:r>
            <a:r>
              <a:rPr lang="en-US" dirty="0" err="1"/>
              <a:t>hóa</a:t>
            </a:r>
            <a:r>
              <a:rPr lang="en-US" dirty="0"/>
              <a:t>?</a:t>
            </a:r>
          </a:p>
          <a:p>
            <a:r>
              <a:rPr lang="en-US" dirty="0" err="1"/>
              <a:t>Xuất</a:t>
            </a:r>
            <a:r>
              <a:rPr lang="en-US" dirty="0"/>
              <a:t> </a:t>
            </a:r>
            <a:r>
              <a:rPr lang="en-US" dirty="0" err="1"/>
              <a:t>khẩu</a:t>
            </a:r>
            <a:r>
              <a:rPr lang="en-US" dirty="0"/>
              <a:t> hang </a:t>
            </a:r>
            <a:r>
              <a:rPr lang="en-US" dirty="0" err="1"/>
              <a:t>hóa</a:t>
            </a:r>
            <a:r>
              <a:rPr lang="en-US" dirty="0"/>
              <a:t> </a:t>
            </a:r>
            <a:r>
              <a:rPr lang="en-US" dirty="0" err="1"/>
              <a:t>là</a:t>
            </a:r>
            <a:r>
              <a:rPr lang="en-US" dirty="0"/>
              <a:t> </a:t>
            </a:r>
            <a:r>
              <a:rPr lang="en-US" dirty="0" err="1"/>
              <a:t>xuất</a:t>
            </a:r>
            <a:r>
              <a:rPr lang="en-US" dirty="0"/>
              <a:t> </a:t>
            </a:r>
            <a:r>
              <a:rPr lang="en-US" dirty="0" err="1"/>
              <a:t>khẩu</a:t>
            </a:r>
            <a:r>
              <a:rPr lang="en-US" dirty="0"/>
              <a:t> </a:t>
            </a:r>
            <a:r>
              <a:rPr lang="en-US" dirty="0" err="1"/>
              <a:t>giá</a:t>
            </a:r>
            <a:r>
              <a:rPr lang="en-US" dirty="0"/>
              <a:t> </a:t>
            </a:r>
            <a:r>
              <a:rPr lang="en-US" dirty="0" err="1"/>
              <a:t>trị</a:t>
            </a:r>
            <a:r>
              <a:rPr lang="en-US" dirty="0"/>
              <a:t> </a:t>
            </a:r>
            <a:r>
              <a:rPr lang="en-US" dirty="0" err="1"/>
              <a:t>trong</a:t>
            </a:r>
            <a:r>
              <a:rPr lang="en-US" dirty="0"/>
              <a:t> </a:t>
            </a:r>
            <a:r>
              <a:rPr lang="en-US" dirty="0" err="1"/>
              <a:t>đó</a:t>
            </a:r>
            <a:r>
              <a:rPr lang="en-US" dirty="0"/>
              <a:t> </a:t>
            </a:r>
            <a:r>
              <a:rPr lang="en-US" dirty="0" err="1"/>
              <a:t>có</a:t>
            </a:r>
            <a:r>
              <a:rPr lang="en-US" dirty="0"/>
              <a:t> </a:t>
            </a:r>
            <a:r>
              <a:rPr lang="en-US" dirty="0" err="1"/>
              <a:t>chứa</a:t>
            </a:r>
            <a:r>
              <a:rPr lang="en-US" dirty="0"/>
              <a:t> </a:t>
            </a:r>
            <a:r>
              <a:rPr lang="en-US" dirty="0" err="1"/>
              <a:t>đựng</a:t>
            </a:r>
            <a:r>
              <a:rPr lang="en-US" dirty="0"/>
              <a:t> </a:t>
            </a:r>
            <a:r>
              <a:rPr lang="en-US" dirty="0" err="1"/>
              <a:t>giá</a:t>
            </a:r>
            <a:r>
              <a:rPr lang="en-US" dirty="0"/>
              <a:t> </a:t>
            </a:r>
            <a:r>
              <a:rPr lang="en-US" dirty="0" err="1"/>
              <a:t>trị</a:t>
            </a:r>
            <a:r>
              <a:rPr lang="en-US" dirty="0"/>
              <a:t> </a:t>
            </a:r>
            <a:r>
              <a:rPr lang="en-US" dirty="0" err="1"/>
              <a:t>thặng</a:t>
            </a:r>
            <a:r>
              <a:rPr lang="en-US" dirty="0"/>
              <a:t> </a:t>
            </a:r>
            <a:r>
              <a:rPr lang="en-US" dirty="0" err="1"/>
              <a:t>dư</a:t>
            </a:r>
            <a:r>
              <a:rPr lang="en-US" dirty="0"/>
              <a:t> </a:t>
            </a:r>
            <a:r>
              <a:rPr lang="en-US" dirty="0" err="1"/>
              <a:t>dưới</a:t>
            </a:r>
            <a:r>
              <a:rPr lang="en-US" dirty="0"/>
              <a:t> </a:t>
            </a:r>
            <a:r>
              <a:rPr lang="en-US" dirty="0" err="1"/>
              <a:t>hình</a:t>
            </a:r>
            <a:r>
              <a:rPr lang="en-US" dirty="0"/>
              <a:t> </a:t>
            </a:r>
            <a:r>
              <a:rPr lang="en-US" dirty="0" err="1"/>
              <a:t>thái</a:t>
            </a:r>
            <a:r>
              <a:rPr lang="en-US" dirty="0"/>
              <a:t> HH sang </a:t>
            </a:r>
            <a:r>
              <a:rPr lang="en-US" dirty="0" err="1"/>
              <a:t>các</a:t>
            </a:r>
            <a:r>
              <a:rPr lang="en-US" dirty="0"/>
              <a:t> </a:t>
            </a:r>
            <a:r>
              <a:rPr lang="en-US" dirty="0" err="1"/>
              <a:t>nước</a:t>
            </a:r>
            <a:r>
              <a:rPr lang="en-US" dirty="0"/>
              <a:t> </a:t>
            </a:r>
            <a:r>
              <a:rPr lang="en-US" dirty="0" err="1"/>
              <a:t>nhập</a:t>
            </a:r>
            <a:r>
              <a:rPr lang="en-US" dirty="0"/>
              <a:t> </a:t>
            </a:r>
            <a:r>
              <a:rPr lang="en-US" dirty="0" err="1"/>
              <a:t>khẩu</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giá</a:t>
            </a:r>
            <a:r>
              <a:rPr lang="en-US" dirty="0"/>
              <a:t> </a:t>
            </a:r>
            <a:r>
              <a:rPr lang="en-US" dirty="0" err="1"/>
              <a:t>trị</a:t>
            </a:r>
            <a:r>
              <a:rPr lang="en-US" dirty="0"/>
              <a:t> </a:t>
            </a:r>
            <a:r>
              <a:rPr lang="en-US" dirty="0" err="1"/>
              <a:t>và</a:t>
            </a:r>
            <a:r>
              <a:rPr lang="en-US" dirty="0"/>
              <a:t> m. Con XKTB </a:t>
            </a:r>
            <a:r>
              <a:rPr lang="en-US" dirty="0" err="1"/>
              <a:t>là</a:t>
            </a:r>
            <a:r>
              <a:rPr lang="en-US" dirty="0"/>
              <a:t> </a:t>
            </a:r>
            <a:r>
              <a:rPr lang="en-US" dirty="0" err="1"/>
              <a:t>xuất</a:t>
            </a:r>
            <a:r>
              <a:rPr lang="en-US" dirty="0"/>
              <a:t> </a:t>
            </a:r>
            <a:r>
              <a:rPr lang="en-US" dirty="0" err="1"/>
              <a:t>khẩu</a:t>
            </a:r>
            <a:r>
              <a:rPr lang="en-US" dirty="0"/>
              <a:t> </a:t>
            </a:r>
            <a:r>
              <a:rPr lang="en-US" dirty="0" err="1"/>
              <a:t>giá</a:t>
            </a:r>
            <a:r>
              <a:rPr lang="en-US" dirty="0"/>
              <a:t> </a:t>
            </a:r>
            <a:r>
              <a:rPr lang="en-US" dirty="0" err="1"/>
              <a:t>trị</a:t>
            </a:r>
            <a:r>
              <a:rPr lang="en-US" dirty="0"/>
              <a:t> </a:t>
            </a:r>
            <a:r>
              <a:rPr lang="en-US" dirty="0" err="1"/>
              <a:t>chưa</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thặng</a:t>
            </a:r>
            <a:r>
              <a:rPr lang="en-US" dirty="0"/>
              <a:t> </a:t>
            </a:r>
            <a:r>
              <a:rPr lang="en-US" dirty="0" err="1"/>
              <a:t>dư</a:t>
            </a:r>
            <a:r>
              <a:rPr lang="en-US" dirty="0"/>
              <a:t> </a:t>
            </a:r>
            <a:r>
              <a:rPr lang="en-US" dirty="0" err="1"/>
              <a:t>nhằm</a:t>
            </a:r>
            <a:r>
              <a:rPr lang="en-US" dirty="0"/>
              <a:t> </a:t>
            </a:r>
            <a:r>
              <a:rPr lang="en-US" dirty="0" err="1"/>
              <a:t>mục</a:t>
            </a:r>
            <a:r>
              <a:rPr lang="en-US" dirty="0"/>
              <a:t> </a:t>
            </a:r>
            <a:r>
              <a:rPr lang="en-US" dirty="0" err="1"/>
              <a:t>đích</a:t>
            </a:r>
            <a:r>
              <a:rPr lang="en-US" dirty="0"/>
              <a:t> </a:t>
            </a:r>
            <a:r>
              <a:rPr lang="en-US" dirty="0" err="1"/>
              <a:t>nhằm</a:t>
            </a:r>
            <a:r>
              <a:rPr lang="en-US" dirty="0"/>
              <a:t> </a:t>
            </a:r>
            <a:r>
              <a:rPr lang="en-US" dirty="0" err="1"/>
              <a:t>chiếm</a:t>
            </a:r>
            <a:r>
              <a:rPr lang="en-US" dirty="0"/>
              <a:t> </a:t>
            </a:r>
            <a:r>
              <a:rPr lang="en-US" dirty="0" err="1"/>
              <a:t>đoạt</a:t>
            </a:r>
            <a:r>
              <a:rPr lang="en-US" dirty="0"/>
              <a:t> m ở </a:t>
            </a:r>
            <a:r>
              <a:rPr lang="en-US" dirty="0" err="1"/>
              <a:t>nước</a:t>
            </a:r>
            <a:r>
              <a:rPr lang="en-US" dirty="0"/>
              <a:t> </a:t>
            </a:r>
            <a:r>
              <a:rPr lang="en-US" dirty="0" err="1"/>
              <a:t>nhập</a:t>
            </a:r>
            <a:r>
              <a:rPr lang="en-US" dirty="0"/>
              <a:t> </a:t>
            </a:r>
            <a:r>
              <a:rPr lang="en-US" dirty="0" err="1"/>
              <a:t>khẩu</a:t>
            </a:r>
            <a:r>
              <a:rPr lang="en-US" dirty="0"/>
              <a:t> TB. </a:t>
            </a:r>
          </a:p>
          <a:p>
            <a:r>
              <a:rPr lang="en-US" dirty="0" err="1"/>
              <a:t>Nét</a:t>
            </a:r>
            <a:r>
              <a:rPr lang="en-US" dirty="0"/>
              <a:t> </a:t>
            </a:r>
            <a:r>
              <a:rPr lang="en-US" dirty="0" err="1"/>
              <a:t>cơ</a:t>
            </a:r>
            <a:r>
              <a:rPr lang="en-US" dirty="0"/>
              <a:t> </a:t>
            </a:r>
            <a:r>
              <a:rPr lang="en-US" dirty="0" err="1"/>
              <a:t>bản</a:t>
            </a:r>
            <a:r>
              <a:rPr lang="en-US" dirty="0"/>
              <a:t> </a:t>
            </a:r>
            <a:r>
              <a:rPr lang="en-US" dirty="0" err="1"/>
              <a:t>của</a:t>
            </a:r>
            <a:r>
              <a:rPr lang="en-US" dirty="0"/>
              <a:t> </a:t>
            </a:r>
            <a:r>
              <a:rPr lang="en-US" dirty="0" err="1"/>
              <a:t>thời</a:t>
            </a:r>
            <a:r>
              <a:rPr lang="en-US" dirty="0"/>
              <a:t> </a:t>
            </a:r>
            <a:r>
              <a:rPr lang="en-US" dirty="0" err="1"/>
              <a:t>kỳ</a:t>
            </a:r>
            <a:r>
              <a:rPr lang="en-US" dirty="0"/>
              <a:t> </a:t>
            </a:r>
            <a:r>
              <a:rPr lang="en-US" dirty="0" err="1"/>
              <a:t>tự</a:t>
            </a:r>
            <a:r>
              <a:rPr lang="en-US" dirty="0"/>
              <a:t> do </a:t>
            </a:r>
            <a:r>
              <a:rPr lang="en-US" dirty="0" err="1"/>
              <a:t>cạnh</a:t>
            </a:r>
            <a:r>
              <a:rPr lang="en-US" dirty="0"/>
              <a:t> </a:t>
            </a:r>
            <a:r>
              <a:rPr lang="en-US" dirty="0" err="1"/>
              <a:t>tranh</a:t>
            </a:r>
            <a:r>
              <a:rPr lang="en-US" dirty="0"/>
              <a:t> </a:t>
            </a:r>
            <a:r>
              <a:rPr lang="en-US" dirty="0" err="1"/>
              <a:t>là</a:t>
            </a:r>
            <a:r>
              <a:rPr lang="en-US" dirty="0"/>
              <a:t> </a:t>
            </a:r>
            <a:r>
              <a:rPr lang="en-US" dirty="0" err="1"/>
              <a:t>xuất</a:t>
            </a:r>
            <a:r>
              <a:rPr lang="en-US" dirty="0"/>
              <a:t> </a:t>
            </a:r>
            <a:r>
              <a:rPr lang="en-US" dirty="0" err="1"/>
              <a:t>khẩu</a:t>
            </a:r>
            <a:r>
              <a:rPr lang="en-US" dirty="0"/>
              <a:t> hang </a:t>
            </a:r>
            <a:r>
              <a:rPr lang="en-US" dirty="0" err="1"/>
              <a:t>hóa</a:t>
            </a:r>
            <a:r>
              <a:rPr lang="en-US" dirty="0"/>
              <a:t>,  </a:t>
            </a:r>
            <a:r>
              <a:rPr lang="en-US" dirty="0" err="1"/>
              <a:t>có</a:t>
            </a:r>
            <a:r>
              <a:rPr lang="en-US" dirty="0"/>
              <a:t> XKTB </a:t>
            </a:r>
            <a:r>
              <a:rPr lang="en-US" dirty="0" err="1"/>
              <a:t>nhưng</a:t>
            </a:r>
            <a:r>
              <a:rPr lang="en-US" dirty="0"/>
              <a:t> </a:t>
            </a:r>
            <a:r>
              <a:rPr lang="en-US" dirty="0" err="1"/>
              <a:t>nhỏ</a:t>
            </a:r>
            <a:r>
              <a:rPr lang="en-US" dirty="0"/>
              <a:t> </a:t>
            </a:r>
            <a:r>
              <a:rPr lang="en-US" dirty="0" err="1"/>
              <a:t>lẻ</a:t>
            </a:r>
            <a:r>
              <a:rPr lang="en-US" dirty="0"/>
              <a:t> </a:t>
            </a:r>
            <a:r>
              <a:rPr lang="en-US" dirty="0" err="1"/>
              <a:t>và</a:t>
            </a:r>
            <a:r>
              <a:rPr lang="en-US" dirty="0"/>
              <a:t> </a:t>
            </a:r>
            <a:r>
              <a:rPr lang="en-US" dirty="0" err="1"/>
              <a:t>ít</a:t>
            </a:r>
            <a:r>
              <a:rPr lang="en-US" dirty="0"/>
              <a:t>. </a:t>
            </a:r>
            <a:r>
              <a:rPr lang="en-US" dirty="0" err="1"/>
              <a:t>Còn</a:t>
            </a:r>
            <a:r>
              <a:rPr lang="en-US" dirty="0"/>
              <a:t> </a:t>
            </a:r>
            <a:r>
              <a:rPr lang="en-US" dirty="0" err="1"/>
              <a:t>đặc</a:t>
            </a:r>
            <a:r>
              <a:rPr lang="en-US" dirty="0"/>
              <a:t> </a:t>
            </a:r>
            <a:r>
              <a:rPr lang="en-US" dirty="0" err="1"/>
              <a:t>trưng</a:t>
            </a:r>
            <a:r>
              <a:rPr lang="en-US" dirty="0"/>
              <a:t> </a:t>
            </a:r>
            <a:r>
              <a:rPr lang="en-US" dirty="0" err="1"/>
              <a:t>của</a:t>
            </a:r>
            <a:r>
              <a:rPr lang="en-US" dirty="0"/>
              <a:t> ĐQ </a:t>
            </a:r>
            <a:r>
              <a:rPr lang="en-US" dirty="0" err="1"/>
              <a:t>là</a:t>
            </a:r>
            <a:r>
              <a:rPr lang="en-US" dirty="0"/>
              <a:t> XKTB, </a:t>
            </a:r>
            <a:r>
              <a:rPr lang="en-US" dirty="0" err="1"/>
              <a:t>vẫn</a:t>
            </a:r>
            <a:r>
              <a:rPr lang="en-US" dirty="0"/>
              <a:t> </a:t>
            </a:r>
            <a:r>
              <a:rPr lang="en-US" dirty="0" err="1"/>
              <a:t>có</a:t>
            </a:r>
            <a:r>
              <a:rPr lang="en-US" dirty="0"/>
              <a:t> </a:t>
            </a:r>
            <a:r>
              <a:rPr lang="en-US" dirty="0" err="1"/>
              <a:t>xk</a:t>
            </a:r>
            <a:r>
              <a:rPr lang="en-US" dirty="0"/>
              <a:t> HH </a:t>
            </a:r>
            <a:r>
              <a:rPr lang="en-US" dirty="0" err="1"/>
              <a:t>nhưng</a:t>
            </a:r>
            <a:r>
              <a:rPr lang="en-US" dirty="0"/>
              <a:t> </a:t>
            </a:r>
            <a:r>
              <a:rPr lang="en-US" dirty="0" err="1"/>
              <a:t>đặ</a:t>
            </a:r>
            <a:r>
              <a:rPr lang="en-US" dirty="0"/>
              <a:t> </a:t>
            </a:r>
            <a:r>
              <a:rPr lang="en-US" dirty="0" err="1"/>
              <a:t>trung</a:t>
            </a:r>
            <a:r>
              <a:rPr lang="en-US" dirty="0"/>
              <a:t> </a:t>
            </a:r>
            <a:r>
              <a:rPr lang="en-US" dirty="0" err="1"/>
              <a:t>mang</a:t>
            </a:r>
            <a:r>
              <a:rPr lang="en-US" dirty="0"/>
              <a:t> </a:t>
            </a:r>
            <a:r>
              <a:rPr lang="en-US" dirty="0" err="1"/>
              <a:t>nét</a:t>
            </a:r>
            <a:r>
              <a:rPr lang="en-US" dirty="0"/>
              <a:t> </a:t>
            </a:r>
            <a:r>
              <a:rPr lang="en-US" dirty="0" err="1"/>
              <a:t>phổ</a:t>
            </a:r>
            <a:r>
              <a:rPr lang="en-US" dirty="0"/>
              <a:t> </a:t>
            </a:r>
            <a:r>
              <a:rPr lang="en-US" dirty="0" err="1"/>
              <a:t>biến</a:t>
            </a:r>
            <a:r>
              <a:rPr lang="en-US" dirty="0"/>
              <a:t>. </a:t>
            </a:r>
            <a:r>
              <a:rPr lang="en-US" dirty="0" err="1"/>
              <a:t>Vì</a:t>
            </a:r>
            <a:r>
              <a:rPr lang="en-US" dirty="0"/>
              <a:t> ở TK XIX ở </a:t>
            </a:r>
            <a:r>
              <a:rPr lang="en-US" dirty="0" err="1"/>
              <a:t>các</a:t>
            </a:r>
            <a:r>
              <a:rPr lang="en-US" dirty="0"/>
              <a:t> </a:t>
            </a:r>
            <a:r>
              <a:rPr lang="en-US" dirty="0" err="1"/>
              <a:t>nước</a:t>
            </a:r>
            <a:r>
              <a:rPr lang="en-US" dirty="0"/>
              <a:t> TB </a:t>
            </a:r>
            <a:r>
              <a:rPr lang="en-US" dirty="0" err="1"/>
              <a:t>phát</a:t>
            </a:r>
            <a:r>
              <a:rPr lang="en-US" dirty="0"/>
              <a:t> </a:t>
            </a:r>
            <a:r>
              <a:rPr lang="en-US" dirty="0" err="1"/>
              <a:t>triển</a:t>
            </a:r>
            <a:r>
              <a:rPr lang="en-US" dirty="0"/>
              <a:t> do </a:t>
            </a:r>
            <a:r>
              <a:rPr lang="en-US" dirty="0" err="1"/>
              <a:t>sự</a:t>
            </a:r>
            <a:r>
              <a:rPr lang="en-US" dirty="0"/>
              <a:t> </a:t>
            </a:r>
            <a:r>
              <a:rPr lang="en-US" dirty="0" err="1"/>
              <a:t>phát</a:t>
            </a:r>
            <a:r>
              <a:rPr lang="en-US" dirty="0"/>
              <a:t> </a:t>
            </a:r>
            <a:r>
              <a:rPr lang="en-US" dirty="0" err="1"/>
              <a:t>triển</a:t>
            </a:r>
            <a:r>
              <a:rPr lang="en-US" dirty="0"/>
              <a:t> </a:t>
            </a:r>
            <a:r>
              <a:rPr lang="en-US" dirty="0" err="1"/>
              <a:t>của</a:t>
            </a:r>
            <a:r>
              <a:rPr lang="en-US" dirty="0"/>
              <a:t> LLSX, </a:t>
            </a:r>
            <a:r>
              <a:rPr lang="en-US" dirty="0" err="1"/>
              <a:t>sự</a:t>
            </a:r>
            <a:r>
              <a:rPr lang="en-US" dirty="0"/>
              <a:t> </a:t>
            </a:r>
            <a:r>
              <a:rPr lang="en-US" dirty="0" err="1"/>
              <a:t>tiến</a:t>
            </a:r>
            <a:r>
              <a:rPr lang="en-US" dirty="0"/>
              <a:t> </a:t>
            </a:r>
            <a:r>
              <a:rPr lang="en-US" dirty="0" err="1"/>
              <a:t>bộ</a:t>
            </a:r>
            <a:r>
              <a:rPr lang="en-US" dirty="0"/>
              <a:t> </a:t>
            </a:r>
            <a:r>
              <a:rPr lang="en-US" dirty="0" err="1"/>
              <a:t>của</a:t>
            </a:r>
            <a:r>
              <a:rPr lang="en-US" dirty="0"/>
              <a:t> KHKT -&gt;NSLĐ XH </a:t>
            </a:r>
            <a:r>
              <a:rPr lang="en-US" dirty="0" err="1"/>
              <a:t>cao</a:t>
            </a:r>
            <a:r>
              <a:rPr lang="en-US" dirty="0"/>
              <a:t> </a:t>
            </a:r>
            <a:r>
              <a:rPr lang="en-US" dirty="0" err="1"/>
              <a:t>lên</a:t>
            </a:r>
            <a:r>
              <a:rPr lang="en-US" dirty="0"/>
              <a:t>. </a:t>
            </a:r>
            <a:r>
              <a:rPr lang="en-US" dirty="0" err="1"/>
              <a:t>Các</a:t>
            </a:r>
            <a:r>
              <a:rPr lang="en-US" dirty="0"/>
              <a:t> </a:t>
            </a:r>
            <a:r>
              <a:rPr lang="en-US" dirty="0" err="1"/>
              <a:t>ngành</a:t>
            </a:r>
            <a:r>
              <a:rPr lang="en-US" dirty="0"/>
              <a:t> </a:t>
            </a:r>
            <a:r>
              <a:rPr lang="en-US" dirty="0" err="1"/>
              <a:t>phát</a:t>
            </a:r>
            <a:r>
              <a:rPr lang="en-US" dirty="0"/>
              <a:t> </a:t>
            </a:r>
            <a:r>
              <a:rPr lang="en-US" dirty="0" err="1"/>
              <a:t>triển</a:t>
            </a:r>
            <a:r>
              <a:rPr lang="en-US" dirty="0"/>
              <a:t> </a:t>
            </a:r>
            <a:r>
              <a:rPr lang="en-US" dirty="0" err="1"/>
              <a:t>thặng</a:t>
            </a:r>
            <a:r>
              <a:rPr lang="en-US" dirty="0"/>
              <a:t> </a:t>
            </a:r>
            <a:r>
              <a:rPr lang="en-US" dirty="0" err="1"/>
              <a:t>dư</a:t>
            </a:r>
            <a:r>
              <a:rPr lang="en-US" dirty="0"/>
              <a:t> </a:t>
            </a:r>
            <a:r>
              <a:rPr lang="en-US" dirty="0" err="1"/>
              <a:t>nhiều</a:t>
            </a:r>
            <a:r>
              <a:rPr lang="en-US" dirty="0"/>
              <a:t>. </a:t>
            </a:r>
            <a:r>
              <a:rPr lang="en-US" dirty="0" err="1"/>
              <a:t>Trong</a:t>
            </a:r>
            <a:r>
              <a:rPr lang="en-US" dirty="0"/>
              <a:t> </a:t>
            </a:r>
            <a:r>
              <a:rPr lang="en-US" dirty="0" err="1"/>
              <a:t>khi</a:t>
            </a:r>
            <a:r>
              <a:rPr lang="en-US" dirty="0"/>
              <a:t> </a:t>
            </a:r>
            <a:r>
              <a:rPr lang="en-US" dirty="0" err="1"/>
              <a:t>đó</a:t>
            </a:r>
            <a:r>
              <a:rPr lang="en-US" dirty="0"/>
              <a:t> </a:t>
            </a:r>
            <a:r>
              <a:rPr lang="en-US" dirty="0" err="1"/>
              <a:t>hầu</a:t>
            </a:r>
            <a:r>
              <a:rPr lang="en-US" dirty="0"/>
              <a:t> </a:t>
            </a:r>
            <a:r>
              <a:rPr lang="en-US" dirty="0" err="1"/>
              <a:t>hết</a:t>
            </a:r>
            <a:r>
              <a:rPr lang="en-US" dirty="0"/>
              <a:t> </a:t>
            </a:r>
            <a:r>
              <a:rPr lang="en-US" dirty="0" err="1"/>
              <a:t>các</a:t>
            </a:r>
            <a:r>
              <a:rPr lang="en-US" dirty="0"/>
              <a:t> </a:t>
            </a:r>
            <a:r>
              <a:rPr lang="en-US" dirty="0" err="1"/>
              <a:t>ngành</a:t>
            </a:r>
            <a:r>
              <a:rPr lang="en-US" dirty="0"/>
              <a:t> </a:t>
            </a:r>
            <a:r>
              <a:rPr lang="en-US" dirty="0" err="1"/>
              <a:t>nghề</a:t>
            </a:r>
            <a:r>
              <a:rPr lang="en-US" dirty="0"/>
              <a:t> </a:t>
            </a:r>
            <a:r>
              <a:rPr lang="en-US" dirty="0" err="1"/>
              <a:t>trong</a:t>
            </a:r>
            <a:r>
              <a:rPr lang="en-US" dirty="0"/>
              <a:t> </a:t>
            </a:r>
            <a:r>
              <a:rPr lang="en-US" dirty="0" err="1"/>
              <a:t>nước</a:t>
            </a:r>
            <a:r>
              <a:rPr lang="en-US" dirty="0"/>
              <a:t> </a:t>
            </a:r>
            <a:r>
              <a:rPr lang="en-US" dirty="0" err="1"/>
              <a:t>đã</a:t>
            </a:r>
            <a:r>
              <a:rPr lang="en-US" dirty="0"/>
              <a:t> </a:t>
            </a:r>
            <a:r>
              <a:rPr lang="en-US" dirty="0" err="1"/>
              <a:t>bị</a:t>
            </a:r>
            <a:r>
              <a:rPr lang="en-US" dirty="0"/>
              <a:t> </a:t>
            </a:r>
            <a:r>
              <a:rPr lang="en-US" dirty="0" err="1"/>
              <a:t>độc</a:t>
            </a:r>
            <a:r>
              <a:rPr lang="en-US" dirty="0"/>
              <a:t> </a:t>
            </a:r>
            <a:r>
              <a:rPr lang="en-US" dirty="0" err="1"/>
              <a:t>quyền</a:t>
            </a:r>
            <a:r>
              <a:rPr lang="en-US" dirty="0"/>
              <a:t> </a:t>
            </a:r>
            <a:r>
              <a:rPr lang="en-US" dirty="0" err="1"/>
              <a:t>hóa</a:t>
            </a:r>
            <a:r>
              <a:rPr lang="en-US" dirty="0"/>
              <a:t>. Do </a:t>
            </a:r>
            <a:r>
              <a:rPr lang="en-US" dirty="0" err="1"/>
              <a:t>đó</a:t>
            </a:r>
            <a:r>
              <a:rPr lang="en-US" dirty="0"/>
              <a:t> </a:t>
            </a:r>
            <a:r>
              <a:rPr lang="en-US" dirty="0" err="1"/>
              <a:t>tạo</a:t>
            </a:r>
            <a:r>
              <a:rPr lang="en-US" dirty="0"/>
              <a:t> </a:t>
            </a:r>
            <a:r>
              <a:rPr lang="en-US" dirty="0" err="1"/>
              <a:t>nên</a:t>
            </a:r>
            <a:r>
              <a:rPr lang="en-US" dirty="0"/>
              <a:t> </a:t>
            </a:r>
            <a:r>
              <a:rPr lang="en-US" dirty="0" err="1"/>
              <a:t>tư</a:t>
            </a:r>
            <a:r>
              <a:rPr lang="en-US" dirty="0"/>
              <a:t> </a:t>
            </a:r>
            <a:r>
              <a:rPr lang="en-US" dirty="0" err="1"/>
              <a:t>bản</a:t>
            </a:r>
            <a:r>
              <a:rPr lang="en-US" dirty="0"/>
              <a:t> </a:t>
            </a:r>
            <a:r>
              <a:rPr lang="en-US" dirty="0" err="1"/>
              <a:t>thừa</a:t>
            </a:r>
            <a:r>
              <a:rPr lang="en-US" dirty="0"/>
              <a:t>. </a:t>
            </a:r>
            <a:r>
              <a:rPr lang="en-US" dirty="0" err="1"/>
              <a:t>Thừa</a:t>
            </a:r>
            <a:r>
              <a:rPr lang="en-US" dirty="0"/>
              <a:t> ở </a:t>
            </a:r>
            <a:r>
              <a:rPr lang="en-US" dirty="0" err="1"/>
              <a:t>đây</a:t>
            </a:r>
            <a:r>
              <a:rPr lang="en-US" dirty="0"/>
              <a:t> </a:t>
            </a:r>
            <a:r>
              <a:rPr lang="en-US" dirty="0" err="1"/>
              <a:t>không</a:t>
            </a:r>
            <a:r>
              <a:rPr lang="en-US" dirty="0"/>
              <a:t> </a:t>
            </a:r>
            <a:r>
              <a:rPr lang="en-US" dirty="0" err="1"/>
              <a:t>phải</a:t>
            </a:r>
            <a:r>
              <a:rPr lang="en-US" dirty="0"/>
              <a:t> </a:t>
            </a:r>
            <a:r>
              <a:rPr lang="en-US" dirty="0" err="1"/>
              <a:t>thừa</a:t>
            </a:r>
            <a:r>
              <a:rPr lang="en-US" dirty="0"/>
              <a:t> so </a:t>
            </a:r>
            <a:r>
              <a:rPr lang="en-US" dirty="0" err="1"/>
              <a:t>với</a:t>
            </a:r>
            <a:r>
              <a:rPr lang="en-US" dirty="0"/>
              <a:t> </a:t>
            </a:r>
            <a:r>
              <a:rPr lang="en-US" dirty="0" err="1"/>
              <a:t>nhu</a:t>
            </a:r>
            <a:r>
              <a:rPr lang="en-US" dirty="0"/>
              <a:t> </a:t>
            </a:r>
            <a:r>
              <a:rPr lang="en-US" dirty="0" err="1"/>
              <a:t>cầu</a:t>
            </a:r>
            <a:r>
              <a:rPr lang="en-US" dirty="0"/>
              <a:t> </a:t>
            </a:r>
            <a:r>
              <a:rPr lang="en-US" dirty="0" err="1"/>
              <a:t>đầu</a:t>
            </a:r>
            <a:r>
              <a:rPr lang="en-US" dirty="0"/>
              <a:t> </a:t>
            </a:r>
            <a:r>
              <a:rPr lang="en-US" dirty="0" err="1"/>
              <a:t>tư</a:t>
            </a:r>
            <a:r>
              <a:rPr lang="en-US" dirty="0"/>
              <a:t> </a:t>
            </a:r>
            <a:r>
              <a:rPr lang="en-US" dirty="0" err="1"/>
              <a:t>phát</a:t>
            </a:r>
            <a:r>
              <a:rPr lang="en-US" dirty="0"/>
              <a:t> </a:t>
            </a:r>
            <a:r>
              <a:rPr lang="en-US" dirty="0" err="1"/>
              <a:t>triển</a:t>
            </a:r>
            <a:r>
              <a:rPr lang="en-US" dirty="0"/>
              <a:t> </a:t>
            </a:r>
            <a:r>
              <a:rPr lang="en-US" dirty="0" err="1"/>
              <a:t>của</a:t>
            </a:r>
            <a:r>
              <a:rPr lang="en-US" dirty="0"/>
              <a:t> </a:t>
            </a:r>
            <a:r>
              <a:rPr lang="en-US" dirty="0" err="1"/>
              <a:t>đất</a:t>
            </a:r>
            <a:r>
              <a:rPr lang="en-US" dirty="0"/>
              <a:t> </a:t>
            </a:r>
            <a:r>
              <a:rPr lang="en-US" dirty="0" err="1"/>
              <a:t>nước</a:t>
            </a:r>
            <a:r>
              <a:rPr lang="en-US" dirty="0"/>
              <a:t> </a:t>
            </a:r>
            <a:r>
              <a:rPr lang="en-US" dirty="0" err="1"/>
              <a:t>mà</a:t>
            </a:r>
            <a:r>
              <a:rPr lang="en-US" dirty="0"/>
              <a:t> </a:t>
            </a:r>
            <a:r>
              <a:rPr lang="en-US" dirty="0" err="1"/>
              <a:t>thừa</a:t>
            </a:r>
            <a:r>
              <a:rPr lang="en-US" dirty="0"/>
              <a:t> so </a:t>
            </a:r>
            <a:r>
              <a:rPr lang="en-US" dirty="0" err="1"/>
              <a:t>với</a:t>
            </a:r>
            <a:r>
              <a:rPr lang="en-US" dirty="0"/>
              <a:t> </a:t>
            </a:r>
            <a:r>
              <a:rPr lang="en-US" dirty="0" err="1"/>
              <a:t>sự</a:t>
            </a:r>
            <a:r>
              <a:rPr lang="en-US" dirty="0"/>
              <a:t> </a:t>
            </a:r>
            <a:r>
              <a:rPr lang="en-US" dirty="0" err="1"/>
              <a:t>đầu</a:t>
            </a:r>
            <a:r>
              <a:rPr lang="en-US" dirty="0"/>
              <a:t> </a:t>
            </a:r>
            <a:r>
              <a:rPr lang="en-US" dirty="0" err="1"/>
              <a:t>tư</a:t>
            </a:r>
            <a:r>
              <a:rPr lang="en-US" dirty="0"/>
              <a:t> </a:t>
            </a:r>
            <a:r>
              <a:rPr lang="en-US" dirty="0" err="1"/>
              <a:t>để</a:t>
            </a:r>
            <a:r>
              <a:rPr lang="en-US" dirty="0"/>
              <a:t> </a:t>
            </a:r>
            <a:r>
              <a:rPr lang="en-US" dirty="0" err="1"/>
              <a:t>có</a:t>
            </a:r>
            <a:r>
              <a:rPr lang="en-US" dirty="0"/>
              <a:t> </a:t>
            </a:r>
            <a:r>
              <a:rPr lang="en-US" dirty="0" err="1"/>
              <a:t>đươc</a:t>
            </a:r>
            <a:r>
              <a:rPr lang="en-US" dirty="0"/>
              <a:t> </a:t>
            </a:r>
            <a:r>
              <a:rPr lang="en-US" dirty="0" err="1"/>
              <a:t>lợi</a:t>
            </a:r>
            <a:r>
              <a:rPr lang="en-US" dirty="0"/>
              <a:t> </a:t>
            </a:r>
            <a:r>
              <a:rPr lang="en-US" dirty="0" err="1"/>
              <a:t>nhuận</a:t>
            </a:r>
            <a:r>
              <a:rPr lang="en-US" dirty="0"/>
              <a:t> </a:t>
            </a:r>
            <a:r>
              <a:rPr lang="en-US" dirty="0" err="1"/>
              <a:t>độc</a:t>
            </a:r>
            <a:r>
              <a:rPr lang="en-US" dirty="0"/>
              <a:t> </a:t>
            </a:r>
            <a:r>
              <a:rPr lang="en-US" dirty="0" err="1"/>
              <a:t>quyền</a:t>
            </a:r>
            <a:r>
              <a:rPr lang="en-US" dirty="0"/>
              <a:t> </a:t>
            </a:r>
            <a:r>
              <a:rPr lang="en-US" dirty="0" err="1"/>
              <a:t>cao</a:t>
            </a:r>
            <a:r>
              <a:rPr lang="en-US" dirty="0"/>
              <a:t>. </a:t>
            </a:r>
            <a:r>
              <a:rPr lang="en-US" dirty="0" err="1"/>
              <a:t>Trong</a:t>
            </a:r>
            <a:r>
              <a:rPr lang="en-US" dirty="0"/>
              <a:t> </a:t>
            </a:r>
            <a:r>
              <a:rPr lang="en-US" dirty="0" err="1"/>
              <a:t>đó</a:t>
            </a:r>
            <a:r>
              <a:rPr lang="en-US" dirty="0"/>
              <a:t> ở </a:t>
            </a:r>
            <a:r>
              <a:rPr lang="en-US" dirty="0" err="1"/>
              <a:t>các</a:t>
            </a:r>
            <a:r>
              <a:rPr lang="en-US" dirty="0"/>
              <a:t> </a:t>
            </a:r>
            <a:r>
              <a:rPr lang="en-US" dirty="0" err="1"/>
              <a:t>nc</a:t>
            </a:r>
            <a:r>
              <a:rPr lang="en-US" dirty="0"/>
              <a:t> </a:t>
            </a:r>
            <a:r>
              <a:rPr lang="en-US" dirty="0" err="1"/>
              <a:t>nghèo</a:t>
            </a:r>
            <a:r>
              <a:rPr lang="en-US" dirty="0"/>
              <a:t>…. </a:t>
            </a:r>
            <a:r>
              <a:rPr lang="en-US" dirty="0" err="1"/>
              <a:t>Thiếu</a:t>
            </a:r>
            <a:r>
              <a:rPr lang="en-US" dirty="0"/>
              <a:t> </a:t>
            </a:r>
            <a:r>
              <a:rPr lang="en-US" dirty="0" err="1"/>
              <a:t>đủ</a:t>
            </a:r>
            <a:r>
              <a:rPr lang="en-US" dirty="0"/>
              <a:t> </a:t>
            </a:r>
            <a:r>
              <a:rPr lang="en-US" dirty="0" err="1"/>
              <a:t>thứ</a:t>
            </a:r>
            <a:r>
              <a:rPr lang="en-US" dirty="0"/>
              <a:t> </a:t>
            </a:r>
            <a:r>
              <a:rPr lang="en-US" dirty="0" err="1"/>
              <a:t>nên</a:t>
            </a:r>
            <a:r>
              <a:rPr lang="en-US" dirty="0"/>
              <a:t> </a:t>
            </a:r>
            <a:r>
              <a:rPr lang="en-US" dirty="0" err="1"/>
              <a:t>việc</a:t>
            </a:r>
            <a:r>
              <a:rPr lang="en-US" dirty="0"/>
              <a:t> </a:t>
            </a:r>
            <a:r>
              <a:rPr lang="en-US" dirty="0" err="1"/>
              <a:t>đầu</a:t>
            </a:r>
            <a:r>
              <a:rPr lang="en-US" dirty="0"/>
              <a:t> </a:t>
            </a:r>
            <a:r>
              <a:rPr lang="en-US" dirty="0" err="1"/>
              <a:t>tư</a:t>
            </a:r>
            <a:r>
              <a:rPr lang="en-US" dirty="0"/>
              <a:t> Tb </a:t>
            </a:r>
            <a:r>
              <a:rPr lang="en-US" dirty="0" err="1"/>
              <a:t>vẫn</a:t>
            </a:r>
            <a:r>
              <a:rPr lang="en-US" dirty="0"/>
              <a:t> </a:t>
            </a:r>
            <a:r>
              <a:rPr lang="en-US" dirty="0" err="1"/>
              <a:t>có</a:t>
            </a:r>
            <a:r>
              <a:rPr lang="en-US" dirty="0"/>
              <a:t> </a:t>
            </a:r>
            <a:r>
              <a:rPr lang="en-US" dirty="0" err="1"/>
              <a:t>thể</a:t>
            </a:r>
            <a:r>
              <a:rPr lang="en-US" dirty="0"/>
              <a:t> </a:t>
            </a:r>
            <a:r>
              <a:rPr lang="en-US" dirty="0" err="1"/>
              <a:t>kiếm</a:t>
            </a:r>
            <a:r>
              <a:rPr lang="en-US" dirty="0"/>
              <a:t> </a:t>
            </a:r>
            <a:r>
              <a:rPr lang="en-US" dirty="0" err="1"/>
              <a:t>đc</a:t>
            </a:r>
            <a:r>
              <a:rPr lang="en-US" dirty="0"/>
              <a:t> </a:t>
            </a:r>
            <a:r>
              <a:rPr lang="en-US" dirty="0" err="1"/>
              <a:t>lợi</a:t>
            </a:r>
            <a:r>
              <a:rPr lang="en-US" dirty="0"/>
              <a:t> </a:t>
            </a:r>
            <a:r>
              <a:rPr lang="en-US" dirty="0" err="1"/>
              <a:t>nhuận</a:t>
            </a:r>
            <a:r>
              <a:rPr lang="en-US" dirty="0"/>
              <a:t> </a:t>
            </a:r>
            <a:r>
              <a:rPr lang="en-US" dirty="0" err="1"/>
              <a:t>độc</a:t>
            </a:r>
            <a:r>
              <a:rPr lang="en-US" dirty="0"/>
              <a:t> </a:t>
            </a:r>
            <a:r>
              <a:rPr lang="en-US" dirty="0" err="1"/>
              <a:t>quyền</a:t>
            </a:r>
            <a:r>
              <a:rPr lang="en-US" dirty="0"/>
              <a:t> </a:t>
            </a:r>
            <a:r>
              <a:rPr lang="en-US" dirty="0" err="1"/>
              <a:t>cao</a:t>
            </a:r>
            <a:r>
              <a:rPr lang="en-US" dirty="0"/>
              <a:t>. </a:t>
            </a:r>
          </a:p>
          <a:p>
            <a:r>
              <a:rPr lang="en-US" dirty="0" err="1"/>
              <a:t>Trực</a:t>
            </a:r>
            <a:r>
              <a:rPr lang="en-US" dirty="0"/>
              <a:t> </a:t>
            </a:r>
            <a:r>
              <a:rPr lang="en-US" dirty="0" err="1"/>
              <a:t>tiếp</a:t>
            </a:r>
            <a:r>
              <a:rPr lang="en-US" dirty="0"/>
              <a:t> </a:t>
            </a:r>
            <a:r>
              <a:rPr lang="en-US" dirty="0" err="1"/>
              <a:t>là</a:t>
            </a:r>
            <a:r>
              <a:rPr lang="en-US" dirty="0"/>
              <a:t> </a:t>
            </a:r>
            <a:r>
              <a:rPr lang="en-US" dirty="0" err="1"/>
              <a:t>tách</a:t>
            </a:r>
            <a:r>
              <a:rPr lang="en-US" dirty="0"/>
              <a:t> </a:t>
            </a:r>
            <a:r>
              <a:rPr lang="en-US" dirty="0" err="1"/>
              <a:t>rời</a:t>
            </a:r>
            <a:r>
              <a:rPr lang="en-US" dirty="0"/>
              <a:t> </a:t>
            </a:r>
            <a:r>
              <a:rPr lang="en-US" dirty="0" err="1"/>
              <a:t>quyền</a:t>
            </a:r>
            <a:r>
              <a:rPr lang="en-US" dirty="0"/>
              <a:t> </a:t>
            </a:r>
            <a:r>
              <a:rPr lang="en-US" dirty="0" err="1"/>
              <a:t>sử</a:t>
            </a:r>
            <a:r>
              <a:rPr lang="en-US" dirty="0"/>
              <a:t> </a:t>
            </a:r>
            <a:r>
              <a:rPr lang="en-US" dirty="0" err="1"/>
              <a:t>dụng</a:t>
            </a:r>
            <a:r>
              <a:rPr lang="en-US" dirty="0"/>
              <a:t> </a:t>
            </a:r>
            <a:r>
              <a:rPr lang="en-US" dirty="0" err="1"/>
              <a:t>với</a:t>
            </a:r>
            <a:r>
              <a:rPr lang="en-US" dirty="0"/>
              <a:t> </a:t>
            </a:r>
            <a:r>
              <a:rPr lang="en-US" dirty="0" err="1"/>
              <a:t>quyền</a:t>
            </a:r>
            <a:r>
              <a:rPr lang="en-US" dirty="0"/>
              <a:t> </a:t>
            </a:r>
            <a:r>
              <a:rPr lang="en-US" dirty="0" err="1"/>
              <a:t>sở</a:t>
            </a:r>
            <a:r>
              <a:rPr lang="en-US" dirty="0"/>
              <a:t> </a:t>
            </a:r>
            <a:r>
              <a:rPr lang="en-US" dirty="0" err="1"/>
              <a:t>hữu</a:t>
            </a:r>
            <a:r>
              <a:rPr lang="en-US" dirty="0"/>
              <a:t> FDI</a:t>
            </a:r>
          </a:p>
          <a:p>
            <a:r>
              <a:rPr lang="en-US" dirty="0" err="1"/>
              <a:t>Giám</a:t>
            </a:r>
            <a:r>
              <a:rPr lang="en-US" dirty="0"/>
              <a:t> </a:t>
            </a:r>
            <a:r>
              <a:rPr lang="en-US" dirty="0" err="1"/>
              <a:t>tiếp</a:t>
            </a:r>
            <a:r>
              <a:rPr lang="en-US" dirty="0"/>
              <a:t> </a:t>
            </a:r>
            <a:r>
              <a:rPr lang="en-US" dirty="0" err="1"/>
              <a:t>có</a:t>
            </a:r>
            <a:r>
              <a:rPr lang="en-US" dirty="0"/>
              <a:t> </a:t>
            </a:r>
            <a:r>
              <a:rPr lang="en-US" dirty="0" err="1"/>
              <a:t>ngườn</a:t>
            </a:r>
            <a:r>
              <a:rPr lang="en-US" dirty="0"/>
              <a:t> </a:t>
            </a:r>
            <a:r>
              <a:rPr lang="en-US" dirty="0" err="1"/>
              <a:t>vay</a:t>
            </a:r>
            <a:r>
              <a:rPr lang="en-US" dirty="0"/>
              <a:t> </a:t>
            </a:r>
            <a:r>
              <a:rPr lang="en-US" dirty="0" err="1"/>
              <a:t>quan</a:t>
            </a:r>
            <a:r>
              <a:rPr lang="en-US" dirty="0"/>
              <a:t> </a:t>
            </a:r>
            <a:r>
              <a:rPr lang="en-US" dirty="0" err="1"/>
              <a:t>trọng</a:t>
            </a:r>
            <a:r>
              <a:rPr lang="en-US" dirty="0"/>
              <a:t> </a:t>
            </a:r>
            <a:r>
              <a:rPr lang="en-US" dirty="0" err="1"/>
              <a:t>là</a:t>
            </a:r>
            <a:r>
              <a:rPr lang="en-US" dirty="0"/>
              <a:t> ODA </a:t>
            </a:r>
            <a:r>
              <a:rPr lang="en-US" dirty="0" err="1"/>
              <a:t>là</a:t>
            </a:r>
            <a:r>
              <a:rPr lang="en-US" dirty="0"/>
              <a:t> </a:t>
            </a:r>
            <a:r>
              <a:rPr lang="en-US" dirty="0" err="1"/>
              <a:t>đầu</a:t>
            </a:r>
            <a:r>
              <a:rPr lang="en-US" dirty="0"/>
              <a:t> </a:t>
            </a:r>
            <a:r>
              <a:rPr lang="en-US" dirty="0" err="1"/>
              <a:t>tư</a:t>
            </a:r>
            <a:r>
              <a:rPr lang="en-US" dirty="0"/>
              <a:t> </a:t>
            </a:r>
            <a:r>
              <a:rPr lang="en-US" dirty="0" err="1"/>
              <a:t>cơ</a:t>
            </a:r>
            <a:r>
              <a:rPr lang="en-US" dirty="0"/>
              <a:t> </a:t>
            </a:r>
            <a:r>
              <a:rPr lang="en-US" dirty="0" err="1"/>
              <a:t>sở</a:t>
            </a:r>
            <a:r>
              <a:rPr lang="en-US" dirty="0"/>
              <a:t> </a:t>
            </a:r>
            <a:r>
              <a:rPr lang="en-US" dirty="0" err="1"/>
              <a:t>hạ</a:t>
            </a:r>
            <a:r>
              <a:rPr lang="en-US" dirty="0"/>
              <a:t> </a:t>
            </a:r>
            <a:r>
              <a:rPr lang="en-US" dirty="0" err="1"/>
              <a:t>tầng</a:t>
            </a:r>
            <a:r>
              <a:rPr lang="en-US" dirty="0"/>
              <a:t> </a:t>
            </a:r>
          </a:p>
          <a:p>
            <a:endParaRPr lang="en-US" dirty="0"/>
          </a:p>
          <a:p>
            <a:r>
              <a:rPr lang="en-US" dirty="0"/>
              <a:t>XKTBNN do NN </a:t>
            </a:r>
            <a:r>
              <a:rPr lang="en-US" dirty="0" err="1"/>
              <a:t>đảm</a:t>
            </a:r>
            <a:r>
              <a:rPr lang="en-US" dirty="0"/>
              <a:t> </a:t>
            </a:r>
            <a:r>
              <a:rPr lang="en-US" dirty="0" err="1"/>
              <a:t>nhận</a:t>
            </a:r>
            <a:r>
              <a:rPr lang="en-US" dirty="0"/>
              <a:t> </a:t>
            </a:r>
            <a:r>
              <a:rPr lang="en-US" dirty="0" err="1"/>
              <a:t>và</a:t>
            </a:r>
            <a:r>
              <a:rPr lang="en-US" dirty="0"/>
              <a:t> </a:t>
            </a:r>
            <a:r>
              <a:rPr lang="en-US" dirty="0" err="1"/>
              <a:t>Mục</a:t>
            </a:r>
            <a:r>
              <a:rPr lang="en-US" dirty="0"/>
              <a:t> </a:t>
            </a:r>
            <a:r>
              <a:rPr lang="en-US" dirty="0" err="1"/>
              <a:t>đích</a:t>
            </a:r>
            <a:r>
              <a:rPr lang="en-US" dirty="0"/>
              <a:t> </a:t>
            </a:r>
            <a:r>
              <a:rPr lang="en-US" dirty="0" err="1"/>
              <a:t>cơ</a:t>
            </a:r>
            <a:r>
              <a:rPr lang="en-US" dirty="0"/>
              <a:t> </a:t>
            </a:r>
            <a:r>
              <a:rPr lang="en-US" dirty="0" err="1"/>
              <a:t>bản</a:t>
            </a:r>
            <a:r>
              <a:rPr lang="en-US" dirty="0"/>
              <a:t> </a:t>
            </a:r>
            <a:r>
              <a:rPr lang="en-US" dirty="0" err="1"/>
              <a:t>là</a:t>
            </a:r>
            <a:r>
              <a:rPr lang="en-US" dirty="0"/>
              <a:t> </a:t>
            </a:r>
            <a:r>
              <a:rPr lang="en-US" dirty="0" err="1"/>
              <a:t>có</a:t>
            </a:r>
            <a:r>
              <a:rPr lang="en-US" dirty="0"/>
              <a:t> </a:t>
            </a:r>
            <a:r>
              <a:rPr lang="en-US" dirty="0" err="1"/>
              <a:t>hình</a:t>
            </a:r>
            <a:r>
              <a:rPr lang="en-US" dirty="0"/>
              <a:t> </a:t>
            </a:r>
            <a:r>
              <a:rPr lang="en-US" dirty="0" err="1"/>
              <a:t>thành</a:t>
            </a:r>
            <a:r>
              <a:rPr lang="en-US" dirty="0"/>
              <a:t> </a:t>
            </a:r>
            <a:r>
              <a:rPr lang="en-US" dirty="0" err="1"/>
              <a:t>các</a:t>
            </a:r>
            <a:r>
              <a:rPr lang="en-US" dirty="0"/>
              <a:t> </a:t>
            </a:r>
            <a:r>
              <a:rPr lang="en-US" dirty="0" err="1"/>
              <a:t>liên</a:t>
            </a:r>
            <a:r>
              <a:rPr lang="en-US" dirty="0"/>
              <a:t> </a:t>
            </a:r>
            <a:r>
              <a:rPr lang="en-US" dirty="0" err="1"/>
              <a:t>minh</a:t>
            </a:r>
            <a:r>
              <a:rPr lang="en-US" dirty="0"/>
              <a:t> </a:t>
            </a:r>
            <a:r>
              <a:rPr lang="en-US" dirty="0" err="1"/>
              <a:t>về</a:t>
            </a:r>
            <a:r>
              <a:rPr lang="en-US" dirty="0"/>
              <a:t> KT, CT </a:t>
            </a:r>
            <a:r>
              <a:rPr lang="en-US" dirty="0" err="1"/>
              <a:t>và</a:t>
            </a:r>
            <a:r>
              <a:rPr lang="en-US" dirty="0"/>
              <a:t> </a:t>
            </a:r>
            <a:r>
              <a:rPr lang="en-US" dirty="0" err="1"/>
              <a:t>quan</a:t>
            </a:r>
            <a:r>
              <a:rPr lang="en-US" dirty="0"/>
              <a:t> </a:t>
            </a:r>
            <a:r>
              <a:rPr lang="en-US" dirty="0" err="1"/>
              <a:t>sự</a:t>
            </a:r>
            <a:r>
              <a:rPr lang="en-US" dirty="0"/>
              <a:t> </a:t>
            </a:r>
            <a:r>
              <a:rPr lang="en-US" dirty="0" err="1"/>
              <a:t>và</a:t>
            </a:r>
            <a:r>
              <a:rPr lang="en-US" dirty="0"/>
              <a:t> </a:t>
            </a:r>
            <a:r>
              <a:rPr lang="en-US" dirty="0" err="1"/>
              <a:t>dọn</a:t>
            </a:r>
            <a:r>
              <a:rPr lang="en-US" dirty="0"/>
              <a:t> </a:t>
            </a:r>
            <a:r>
              <a:rPr lang="en-US" dirty="0" err="1"/>
              <a:t>đg</a:t>
            </a:r>
            <a:r>
              <a:rPr lang="en-US" dirty="0"/>
              <a:t> </a:t>
            </a:r>
            <a:r>
              <a:rPr lang="en-US" dirty="0" err="1"/>
              <a:t>cho</a:t>
            </a:r>
            <a:r>
              <a:rPr lang="en-US" dirty="0"/>
              <a:t> XKTB </a:t>
            </a:r>
            <a:r>
              <a:rPr lang="en-US" dirty="0" err="1"/>
              <a:t>tư</a:t>
            </a:r>
            <a:r>
              <a:rPr lang="en-US" dirty="0"/>
              <a:t> </a:t>
            </a:r>
            <a:r>
              <a:rPr lang="en-US" dirty="0" err="1"/>
              <a:t>nhân</a:t>
            </a:r>
            <a:r>
              <a:rPr lang="en-US" dirty="0"/>
              <a:t>. </a:t>
            </a:r>
          </a:p>
          <a:p>
            <a:r>
              <a:rPr lang="en-US" dirty="0"/>
              <a:t>XBTBTN </a:t>
            </a:r>
            <a:r>
              <a:rPr lang="en-US" dirty="0" err="1"/>
              <a:t>là</a:t>
            </a:r>
            <a:r>
              <a:rPr lang="en-US" dirty="0"/>
              <a:t> do </a:t>
            </a:r>
            <a:r>
              <a:rPr lang="en-US" dirty="0" err="1"/>
              <a:t>tư</a:t>
            </a:r>
            <a:r>
              <a:rPr lang="en-US" dirty="0"/>
              <a:t> </a:t>
            </a:r>
            <a:r>
              <a:rPr lang="en-US" dirty="0" err="1"/>
              <a:t>nhân</a:t>
            </a:r>
            <a:r>
              <a:rPr lang="en-US" dirty="0"/>
              <a:t> </a:t>
            </a:r>
            <a:r>
              <a:rPr lang="en-US" dirty="0" err="1"/>
              <a:t>thực</a:t>
            </a:r>
            <a:r>
              <a:rPr lang="en-US" dirty="0"/>
              <a:t> </a:t>
            </a:r>
            <a:r>
              <a:rPr lang="en-US" dirty="0" err="1"/>
              <a:t>hiện</a:t>
            </a:r>
            <a:r>
              <a:rPr lang="en-US" dirty="0"/>
              <a:t> </a:t>
            </a:r>
            <a:r>
              <a:rPr lang="en-US" dirty="0" err="1"/>
              <a:t>và</a:t>
            </a:r>
            <a:r>
              <a:rPr lang="en-US" dirty="0"/>
              <a:t> </a:t>
            </a:r>
            <a:r>
              <a:rPr lang="en-US" dirty="0" err="1"/>
              <a:t>mục</a:t>
            </a:r>
            <a:r>
              <a:rPr lang="en-US" dirty="0"/>
              <a:t> </a:t>
            </a:r>
            <a:r>
              <a:rPr lang="en-US" dirty="0" err="1"/>
              <a:t>đích</a:t>
            </a:r>
            <a:r>
              <a:rPr lang="en-US" dirty="0"/>
              <a:t> </a:t>
            </a:r>
            <a:r>
              <a:rPr lang="en-US" dirty="0" err="1"/>
              <a:t>là</a:t>
            </a:r>
            <a:r>
              <a:rPr lang="en-US" dirty="0"/>
              <a:t> </a:t>
            </a:r>
            <a:r>
              <a:rPr lang="en-US" dirty="0" err="1"/>
              <a:t>thu</a:t>
            </a:r>
            <a:r>
              <a:rPr lang="en-US" dirty="0"/>
              <a:t> </a:t>
            </a:r>
            <a:r>
              <a:rPr lang="en-US" dirty="0" err="1"/>
              <a:t>được</a:t>
            </a:r>
            <a:r>
              <a:rPr lang="en-US" dirty="0"/>
              <a:t> </a:t>
            </a:r>
            <a:r>
              <a:rPr lang="en-US" dirty="0" err="1"/>
              <a:t>lợi</a:t>
            </a:r>
            <a:r>
              <a:rPr lang="en-US" dirty="0"/>
              <a:t> </a:t>
            </a:r>
            <a:r>
              <a:rPr lang="en-US" dirty="0" err="1"/>
              <a:t>nhuận</a:t>
            </a:r>
            <a:r>
              <a:rPr lang="en-US" dirty="0"/>
              <a:t> </a:t>
            </a:r>
            <a:r>
              <a:rPr lang="en-US" dirty="0" err="1"/>
              <a:t>độc</a:t>
            </a:r>
            <a:r>
              <a:rPr lang="en-US" dirty="0"/>
              <a:t> </a:t>
            </a:r>
            <a:r>
              <a:rPr lang="en-US" dirty="0" err="1"/>
              <a:t>quyền</a:t>
            </a:r>
            <a:r>
              <a:rPr lang="en-US" dirty="0"/>
              <a:t> </a:t>
            </a:r>
          </a:p>
          <a:p>
            <a:endParaRPr lang="en-US" dirty="0"/>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26</a:t>
            </a:fld>
            <a:endParaRPr lang="ko-KR" altLang="en-US"/>
          </a:p>
        </p:txBody>
      </p:sp>
    </p:spTree>
    <p:extLst>
      <p:ext uri="{BB962C8B-B14F-4D97-AF65-F5344CB8AC3E}">
        <p14:creationId xmlns:p14="http://schemas.microsoft.com/office/powerpoint/2010/main" val="3834554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Hieenjnay</a:t>
            </a:r>
            <a:r>
              <a:rPr lang="en-US" dirty="0"/>
              <a:t>, </a:t>
            </a:r>
            <a:r>
              <a:rPr lang="en-US" dirty="0" err="1"/>
              <a:t>sự</a:t>
            </a:r>
            <a:r>
              <a:rPr lang="en-US" dirty="0"/>
              <a:t> </a:t>
            </a:r>
            <a:r>
              <a:rPr lang="en-US" dirty="0" err="1"/>
              <a:t>phân</a:t>
            </a:r>
            <a:r>
              <a:rPr lang="en-US" dirty="0"/>
              <a:t> chia </a:t>
            </a:r>
            <a:r>
              <a:rPr lang="en-US" dirty="0" err="1"/>
              <a:t>thế</a:t>
            </a:r>
            <a:r>
              <a:rPr lang="en-US" dirty="0"/>
              <a:t> </a:t>
            </a:r>
            <a:r>
              <a:rPr lang="en-US" dirty="0" err="1"/>
              <a:t>giới</a:t>
            </a:r>
            <a:r>
              <a:rPr lang="en-US" dirty="0"/>
              <a:t> </a:t>
            </a:r>
            <a:r>
              <a:rPr lang="en-US" dirty="0" err="1"/>
              <a:t>về</a:t>
            </a:r>
            <a:r>
              <a:rPr lang="en-US" dirty="0"/>
              <a:t> </a:t>
            </a:r>
            <a:r>
              <a:rPr lang="en-US" dirty="0" err="1"/>
              <a:t>mặt</a:t>
            </a:r>
            <a:r>
              <a:rPr lang="en-US" dirty="0"/>
              <a:t> </a:t>
            </a:r>
            <a:r>
              <a:rPr lang="en-US" dirty="0" err="1"/>
              <a:t>lãnh</a:t>
            </a:r>
            <a:r>
              <a:rPr lang="en-US" dirty="0"/>
              <a:t> </a:t>
            </a:r>
            <a:r>
              <a:rPr lang="en-US" dirty="0" err="1"/>
              <a:t>thổ</a:t>
            </a:r>
            <a:r>
              <a:rPr lang="en-US" dirty="0"/>
              <a:t> </a:t>
            </a:r>
            <a:r>
              <a:rPr lang="en-US" dirty="0" err="1"/>
              <a:t>giữa</a:t>
            </a:r>
            <a:r>
              <a:rPr lang="en-US" dirty="0"/>
              <a:t> </a:t>
            </a:r>
            <a:r>
              <a:rPr lang="en-US" dirty="0" err="1"/>
              <a:t>các</a:t>
            </a:r>
            <a:r>
              <a:rPr lang="en-US" dirty="0"/>
              <a:t> </a:t>
            </a:r>
            <a:r>
              <a:rPr lang="en-US" dirty="0" err="1"/>
              <a:t>cường</a:t>
            </a:r>
            <a:r>
              <a:rPr lang="en-US" dirty="0"/>
              <a:t> </a:t>
            </a:r>
            <a:r>
              <a:rPr lang="en-US" dirty="0" err="1"/>
              <a:t>quốc</a:t>
            </a:r>
            <a:r>
              <a:rPr lang="en-US" dirty="0"/>
              <a:t> TB </a:t>
            </a:r>
            <a:r>
              <a:rPr lang="en-US" dirty="0" err="1"/>
              <a:t>vẫn</a:t>
            </a:r>
            <a:r>
              <a:rPr lang="en-US" dirty="0"/>
              <a:t> </a:t>
            </a:r>
            <a:r>
              <a:rPr lang="en-US" dirty="0" err="1"/>
              <a:t>tiếp</a:t>
            </a:r>
            <a:r>
              <a:rPr lang="en-US" dirty="0"/>
              <a:t> </a:t>
            </a:r>
            <a:r>
              <a:rPr lang="en-US" dirty="0" err="1"/>
              <a:t>diễn</a:t>
            </a:r>
            <a:r>
              <a:rPr lang="en-US" dirty="0"/>
              <a:t> </a:t>
            </a:r>
            <a:r>
              <a:rPr lang="en-US" dirty="0" err="1"/>
              <a:t>dưới</a:t>
            </a:r>
            <a:r>
              <a:rPr lang="en-US" dirty="0"/>
              <a:t> </a:t>
            </a:r>
            <a:r>
              <a:rPr lang="en-US" dirty="0" err="1"/>
              <a:t>hình</a:t>
            </a:r>
            <a:r>
              <a:rPr lang="en-US" dirty="0"/>
              <a:t> </a:t>
            </a:r>
            <a:r>
              <a:rPr lang="en-US" dirty="0" err="1"/>
              <a:t>thức</a:t>
            </a:r>
            <a:r>
              <a:rPr lang="en-US" dirty="0"/>
              <a:t> </a:t>
            </a:r>
            <a:r>
              <a:rPr lang="en-US" dirty="0" err="1"/>
              <a:t>cạnh</a:t>
            </a:r>
            <a:r>
              <a:rPr lang="en-US" dirty="0"/>
              <a:t> </a:t>
            </a:r>
            <a:r>
              <a:rPr lang="en-US" dirty="0" err="1"/>
              <a:t>tranh</a:t>
            </a:r>
            <a:r>
              <a:rPr lang="en-US" dirty="0"/>
              <a:t> </a:t>
            </a:r>
            <a:r>
              <a:rPr lang="en-US" dirty="0" err="1"/>
              <a:t>và</a:t>
            </a:r>
            <a:r>
              <a:rPr lang="en-US" dirty="0"/>
              <a:t> </a:t>
            </a:r>
            <a:r>
              <a:rPr lang="en-US" dirty="0" err="1"/>
              <a:t>thống</a:t>
            </a:r>
            <a:r>
              <a:rPr lang="en-US" dirty="0"/>
              <a:t> </a:t>
            </a:r>
            <a:r>
              <a:rPr lang="en-US" dirty="0" err="1"/>
              <a:t>trị</a:t>
            </a:r>
            <a:r>
              <a:rPr lang="en-US" dirty="0"/>
              <a:t> </a:t>
            </a:r>
            <a:r>
              <a:rPr lang="en-US" dirty="0" err="1"/>
              <a:t>mới</a:t>
            </a:r>
            <a:r>
              <a:rPr lang="en-US" dirty="0"/>
              <a:t>. </a:t>
            </a:r>
            <a:r>
              <a:rPr lang="en-US" dirty="0" err="1"/>
              <a:t>Các</a:t>
            </a:r>
            <a:r>
              <a:rPr lang="en-US" dirty="0"/>
              <a:t> </a:t>
            </a:r>
            <a:r>
              <a:rPr lang="en-US" dirty="0" err="1"/>
              <a:t>cường</a:t>
            </a:r>
            <a:r>
              <a:rPr lang="en-US" dirty="0"/>
              <a:t> </a:t>
            </a:r>
            <a:r>
              <a:rPr lang="en-US" dirty="0" err="1"/>
              <a:t>quốc</a:t>
            </a:r>
            <a:r>
              <a:rPr lang="en-US" dirty="0"/>
              <a:t> </a:t>
            </a:r>
            <a:r>
              <a:rPr lang="en-US" dirty="0" err="1"/>
              <a:t>tư</a:t>
            </a:r>
            <a:r>
              <a:rPr lang="en-US" dirty="0"/>
              <a:t> </a:t>
            </a:r>
            <a:r>
              <a:rPr lang="en-US" dirty="0" err="1"/>
              <a:t>bản</a:t>
            </a:r>
            <a:r>
              <a:rPr lang="en-US" dirty="0"/>
              <a:t> </a:t>
            </a:r>
            <a:r>
              <a:rPr lang="en-US" dirty="0" err="1"/>
              <a:t>trnah</a:t>
            </a:r>
            <a:r>
              <a:rPr lang="en-US" dirty="0"/>
              <a:t> </a:t>
            </a:r>
            <a:r>
              <a:rPr lang="en-US" dirty="0" err="1"/>
              <a:t>giành</a:t>
            </a:r>
            <a:r>
              <a:rPr lang="en-US" dirty="0"/>
              <a:t> </a:t>
            </a:r>
            <a:r>
              <a:rPr lang="en-US" dirty="0" err="1"/>
              <a:t>nhau</a:t>
            </a:r>
            <a:r>
              <a:rPr lang="en-US" dirty="0"/>
              <a:t> </a:t>
            </a:r>
            <a:r>
              <a:rPr lang="en-US" dirty="0" err="1"/>
              <a:t>phạm</a:t>
            </a:r>
            <a:r>
              <a:rPr lang="en-US" dirty="0"/>
              <a:t> </a:t>
            </a:r>
            <a:r>
              <a:rPr lang="en-US" dirty="0" err="1"/>
              <a:t>vị</a:t>
            </a:r>
            <a:r>
              <a:rPr lang="en-US" dirty="0"/>
              <a:t> </a:t>
            </a:r>
            <a:r>
              <a:rPr lang="en-US" dirty="0" err="1"/>
              <a:t>ảnh</a:t>
            </a:r>
            <a:r>
              <a:rPr lang="en-US" dirty="0"/>
              <a:t> </a:t>
            </a:r>
            <a:r>
              <a:rPr lang="en-US" dirty="0" err="1"/>
              <a:t>hưỡng</a:t>
            </a:r>
            <a:r>
              <a:rPr lang="en-US" dirty="0"/>
              <a:t> </a:t>
            </a:r>
            <a:r>
              <a:rPr lang="en-US" dirty="0" err="1"/>
              <a:t>bằng</a:t>
            </a:r>
            <a:r>
              <a:rPr lang="en-US" dirty="0"/>
              <a:t> </a:t>
            </a:r>
            <a:r>
              <a:rPr lang="en-US" dirty="0" err="1"/>
              <a:t>cách</a:t>
            </a:r>
            <a:r>
              <a:rPr lang="en-US" dirty="0"/>
              <a:t> </a:t>
            </a:r>
            <a:r>
              <a:rPr lang="en-US" dirty="0" err="1"/>
              <a:t>thực</a:t>
            </a:r>
            <a:r>
              <a:rPr lang="en-US" dirty="0"/>
              <a:t> </a:t>
            </a:r>
            <a:r>
              <a:rPr lang="en-US" dirty="0" err="1"/>
              <a:t>hiên</a:t>
            </a:r>
            <a:r>
              <a:rPr lang="en-US" dirty="0"/>
              <a:t> “</a:t>
            </a:r>
            <a:r>
              <a:rPr lang="en-US" dirty="0" err="1"/>
              <a:t>chiến</a:t>
            </a:r>
            <a:r>
              <a:rPr lang="en-US" dirty="0"/>
              <a:t> </a:t>
            </a:r>
            <a:r>
              <a:rPr lang="en-US" dirty="0" err="1"/>
              <a:t>lược</a:t>
            </a:r>
            <a:r>
              <a:rPr lang="en-US" dirty="0"/>
              <a:t> </a:t>
            </a:r>
            <a:r>
              <a:rPr lang="en-US" dirty="0" err="1"/>
              <a:t>biên</a:t>
            </a:r>
            <a:r>
              <a:rPr lang="en-US" dirty="0"/>
              <a:t> </a:t>
            </a:r>
            <a:r>
              <a:rPr lang="en-US" dirty="0" err="1"/>
              <a:t>giới</a:t>
            </a:r>
            <a:r>
              <a:rPr lang="en-US" dirty="0"/>
              <a:t> </a:t>
            </a:r>
            <a:r>
              <a:rPr lang="en-US" dirty="0" err="1"/>
              <a:t>mềm</a:t>
            </a:r>
            <a:r>
              <a:rPr lang="en-US" dirty="0"/>
              <a:t>”, </a:t>
            </a:r>
            <a:r>
              <a:rPr lang="en-US" dirty="0" err="1"/>
              <a:t>ra</a:t>
            </a:r>
            <a:r>
              <a:rPr lang="en-US" dirty="0"/>
              <a:t> </a:t>
            </a:r>
            <a:r>
              <a:rPr lang="en-US" dirty="0" err="1"/>
              <a:t>sức</a:t>
            </a:r>
            <a:r>
              <a:rPr lang="en-US" dirty="0"/>
              <a:t> </a:t>
            </a:r>
            <a:r>
              <a:rPr lang="en-US" dirty="0" err="1"/>
              <a:t>bành</a:t>
            </a:r>
            <a:r>
              <a:rPr lang="en-US" dirty="0"/>
              <a:t> </a:t>
            </a:r>
            <a:r>
              <a:rPr lang="en-US" dirty="0" err="1"/>
              <a:t>trướng</a:t>
            </a:r>
            <a:r>
              <a:rPr lang="en-US" dirty="0"/>
              <a:t> “</a:t>
            </a:r>
            <a:r>
              <a:rPr lang="en-US" dirty="0" err="1"/>
              <a:t>biên</a:t>
            </a:r>
            <a:r>
              <a:rPr lang="en-US" dirty="0"/>
              <a:t> </a:t>
            </a:r>
            <a:r>
              <a:rPr lang="en-US" dirty="0" err="1"/>
              <a:t>giới</a:t>
            </a:r>
            <a:r>
              <a:rPr lang="en-US" dirty="0"/>
              <a:t> </a:t>
            </a:r>
            <a:r>
              <a:rPr lang="en-US" dirty="0" err="1"/>
              <a:t>kinh</a:t>
            </a:r>
            <a:r>
              <a:rPr lang="en-US" dirty="0"/>
              <a:t> </a:t>
            </a:r>
            <a:r>
              <a:rPr lang="en-US" dirty="0" err="1"/>
              <a:t>tế</a:t>
            </a:r>
            <a:r>
              <a:rPr lang="en-US" dirty="0"/>
              <a:t>” </a:t>
            </a:r>
            <a:r>
              <a:rPr lang="en-US" dirty="0" err="1"/>
              <a:t>rộng</a:t>
            </a:r>
            <a:r>
              <a:rPr lang="en-US" dirty="0"/>
              <a:t> </a:t>
            </a:r>
            <a:r>
              <a:rPr lang="en-US" dirty="0" err="1"/>
              <a:t>hơn</a:t>
            </a:r>
            <a:r>
              <a:rPr lang="en-US" dirty="0"/>
              <a:t> </a:t>
            </a:r>
            <a:r>
              <a:rPr lang="en-US" dirty="0" err="1"/>
              <a:t>biên</a:t>
            </a:r>
            <a:r>
              <a:rPr lang="en-US" dirty="0"/>
              <a:t> </a:t>
            </a:r>
            <a:r>
              <a:rPr lang="en-US" dirty="0" err="1"/>
              <a:t>giowis</a:t>
            </a:r>
            <a:r>
              <a:rPr lang="en-US" dirty="0"/>
              <a:t> </a:t>
            </a:r>
            <a:r>
              <a:rPr lang="en-US" dirty="0" err="1"/>
              <a:t>địa</a:t>
            </a:r>
            <a:r>
              <a:rPr lang="en-US" dirty="0"/>
              <a:t> </a:t>
            </a:r>
            <a:r>
              <a:rPr lang="en-US" dirty="0" err="1"/>
              <a:t>lý</a:t>
            </a:r>
            <a:r>
              <a:rPr lang="en-US" dirty="0"/>
              <a:t>, rang </a:t>
            </a:r>
            <a:r>
              <a:rPr lang="en-US" dirty="0" err="1"/>
              <a:t>buộc</a:t>
            </a:r>
            <a:r>
              <a:rPr lang="en-US" dirty="0"/>
              <a:t>, chi </a:t>
            </a:r>
            <a:r>
              <a:rPr lang="en-US" dirty="0" err="1"/>
              <a:t>phối</a:t>
            </a:r>
            <a:r>
              <a:rPr lang="en-US" dirty="0"/>
              <a:t> </a:t>
            </a:r>
            <a:r>
              <a:rPr lang="en-US" dirty="0" err="1"/>
              <a:t>các</a:t>
            </a:r>
            <a:r>
              <a:rPr lang="en-US" dirty="0"/>
              <a:t> </a:t>
            </a:r>
            <a:r>
              <a:rPr lang="en-US" dirty="0" err="1"/>
              <a:t>nước</a:t>
            </a:r>
            <a:r>
              <a:rPr lang="en-US" dirty="0"/>
              <a:t> </a:t>
            </a:r>
            <a:r>
              <a:rPr lang="en-US" dirty="0" err="1"/>
              <a:t>chậm</a:t>
            </a:r>
            <a:r>
              <a:rPr lang="en-US" dirty="0"/>
              <a:t> </a:t>
            </a:r>
            <a:r>
              <a:rPr lang="en-US" dirty="0" err="1"/>
              <a:t>phát</a:t>
            </a:r>
            <a:r>
              <a:rPr lang="en-US" dirty="0"/>
              <a:t> </a:t>
            </a:r>
            <a:r>
              <a:rPr lang="en-US" dirty="0" err="1"/>
              <a:t>triển</a:t>
            </a:r>
            <a:r>
              <a:rPr lang="en-US" dirty="0"/>
              <a:t> </a:t>
            </a:r>
            <a:r>
              <a:rPr lang="en-US" dirty="0" err="1"/>
              <a:t>từ</a:t>
            </a:r>
            <a:r>
              <a:rPr lang="en-US" dirty="0"/>
              <a:t> </a:t>
            </a:r>
            <a:r>
              <a:rPr lang="en-US" dirty="0" err="1"/>
              <a:t>lệ</a:t>
            </a:r>
            <a:r>
              <a:rPr lang="en-US" dirty="0"/>
              <a:t> </a:t>
            </a:r>
            <a:r>
              <a:rPr lang="en-US" dirty="0" err="1"/>
              <a:t>thuộc</a:t>
            </a:r>
            <a:r>
              <a:rPr lang="en-US" dirty="0"/>
              <a:t> </a:t>
            </a:r>
            <a:r>
              <a:rPr lang="en-US" dirty="0" err="1"/>
              <a:t>về</a:t>
            </a:r>
            <a:r>
              <a:rPr lang="en-US" dirty="0"/>
              <a:t> </a:t>
            </a:r>
            <a:r>
              <a:rPr lang="en-US" dirty="0" err="1"/>
              <a:t>vốn</a:t>
            </a:r>
            <a:r>
              <a:rPr lang="en-US" dirty="0"/>
              <a:t>, </a:t>
            </a:r>
            <a:r>
              <a:rPr lang="en-US" dirty="0" err="1"/>
              <a:t>công</a:t>
            </a:r>
            <a:r>
              <a:rPr lang="en-US" dirty="0"/>
              <a:t> </a:t>
            </a:r>
            <a:r>
              <a:rPr lang="en-US" dirty="0" err="1"/>
              <a:t>nghệ</a:t>
            </a:r>
            <a:r>
              <a:rPr lang="en-US" dirty="0"/>
              <a:t> </a:t>
            </a:r>
            <a:r>
              <a:rPr lang="en-US" dirty="0" err="1"/>
              <a:t>đến</a:t>
            </a:r>
            <a:r>
              <a:rPr lang="en-US" dirty="0"/>
              <a:t> </a:t>
            </a:r>
            <a:r>
              <a:rPr lang="en-US" dirty="0" err="1"/>
              <a:t>sự</a:t>
            </a:r>
            <a:r>
              <a:rPr lang="en-US" dirty="0"/>
              <a:t> </a:t>
            </a:r>
            <a:r>
              <a:rPr lang="en-US" dirty="0" err="1"/>
              <a:t>lệ</a:t>
            </a:r>
            <a:r>
              <a:rPr lang="en-US" dirty="0"/>
              <a:t> </a:t>
            </a:r>
            <a:r>
              <a:rPr lang="en-US" dirty="0" err="1"/>
              <a:t>thuộc</a:t>
            </a:r>
            <a:r>
              <a:rPr lang="en-US" dirty="0"/>
              <a:t> </a:t>
            </a:r>
            <a:r>
              <a:rPr lang="en-US" dirty="0" err="1"/>
              <a:t>về</a:t>
            </a:r>
            <a:r>
              <a:rPr lang="en-US" dirty="0"/>
              <a:t> </a:t>
            </a:r>
            <a:r>
              <a:rPr lang="en-US" dirty="0" err="1"/>
              <a:t>chính</a:t>
            </a:r>
            <a:r>
              <a:rPr lang="en-US" dirty="0"/>
              <a:t> </a:t>
            </a:r>
            <a:r>
              <a:rPr lang="en-US" dirty="0" err="1"/>
              <a:t>trị</a:t>
            </a:r>
            <a:r>
              <a:rPr lang="en-US" dirty="0"/>
              <a:t> </a:t>
            </a:r>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28</a:t>
            </a:fld>
            <a:endParaRPr lang="ko-KR" altLang="en-US"/>
          </a:p>
        </p:txBody>
      </p:sp>
    </p:spTree>
    <p:extLst>
      <p:ext uri="{BB962C8B-B14F-4D97-AF65-F5344CB8AC3E}">
        <p14:creationId xmlns:p14="http://schemas.microsoft.com/office/powerpoint/2010/main" val="1437189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Thứ</a:t>
            </a:r>
            <a:r>
              <a:rPr lang="en-US" dirty="0"/>
              <a:t> </a:t>
            </a:r>
            <a:r>
              <a:rPr lang="en-US" dirty="0" err="1"/>
              <a:t>hai</a:t>
            </a:r>
            <a:r>
              <a:rPr lang="en-US" dirty="0"/>
              <a:t>, </a:t>
            </a:r>
            <a:r>
              <a:rPr lang="en-US" dirty="0" err="1"/>
              <a:t>Về</a:t>
            </a:r>
            <a:r>
              <a:rPr lang="en-US" dirty="0"/>
              <a:t> </a:t>
            </a:r>
            <a:r>
              <a:rPr lang="en-US" dirty="0" err="1"/>
              <a:t>mặt</a:t>
            </a:r>
            <a:r>
              <a:rPr lang="en-US" dirty="0"/>
              <a:t> SH </a:t>
            </a:r>
            <a:r>
              <a:rPr lang="en-US" dirty="0" err="1"/>
              <a:t>đó</a:t>
            </a:r>
            <a:r>
              <a:rPr lang="en-US" dirty="0"/>
              <a:t> </a:t>
            </a:r>
            <a:r>
              <a:rPr lang="en-US" dirty="0" err="1"/>
              <a:t>là</a:t>
            </a:r>
            <a:r>
              <a:rPr lang="en-US" dirty="0"/>
              <a:t> </a:t>
            </a:r>
            <a:r>
              <a:rPr lang="en-US" dirty="0" err="1"/>
              <a:t>hình</a:t>
            </a:r>
            <a:r>
              <a:rPr lang="en-US" dirty="0"/>
              <a:t> </a:t>
            </a:r>
            <a:r>
              <a:rPr lang="en-US" dirty="0" err="1"/>
              <a:t>thành</a:t>
            </a:r>
            <a:r>
              <a:rPr lang="en-US" dirty="0"/>
              <a:t> </a:t>
            </a:r>
            <a:r>
              <a:rPr lang="en-US" dirty="0" err="1"/>
              <a:t>nên</a:t>
            </a:r>
            <a:r>
              <a:rPr lang="en-US" dirty="0"/>
              <a:t> SH </a:t>
            </a:r>
            <a:r>
              <a:rPr lang="en-US" dirty="0" err="1"/>
              <a:t>tập</a:t>
            </a:r>
            <a:r>
              <a:rPr lang="en-US" dirty="0"/>
              <a:t> </a:t>
            </a:r>
            <a:r>
              <a:rPr lang="en-US" dirty="0" err="1"/>
              <a:t>thể</a:t>
            </a:r>
            <a:r>
              <a:rPr lang="en-US" dirty="0"/>
              <a:t> </a:t>
            </a:r>
            <a:r>
              <a:rPr lang="en-US" dirty="0" err="1"/>
              <a:t>giữa</a:t>
            </a:r>
            <a:r>
              <a:rPr lang="en-US" dirty="0"/>
              <a:t> </a:t>
            </a:r>
            <a:r>
              <a:rPr lang="en-US" dirty="0" err="1"/>
              <a:t>các</a:t>
            </a:r>
            <a:r>
              <a:rPr lang="en-US" dirty="0"/>
              <a:t> </a:t>
            </a:r>
            <a:r>
              <a:rPr lang="en-US" dirty="0" err="1"/>
              <a:t>nhà</a:t>
            </a:r>
            <a:r>
              <a:rPr lang="en-US" dirty="0"/>
              <a:t> </a:t>
            </a:r>
            <a:r>
              <a:rPr lang="en-US" dirty="0" err="1"/>
              <a:t>tư</a:t>
            </a:r>
            <a:r>
              <a:rPr lang="en-US" dirty="0"/>
              <a:t> </a:t>
            </a:r>
            <a:r>
              <a:rPr lang="en-US" dirty="0" err="1"/>
              <a:t>bản</a:t>
            </a:r>
            <a:r>
              <a:rPr lang="en-US" dirty="0"/>
              <a:t> </a:t>
            </a:r>
            <a:r>
              <a:rPr lang="en-US" dirty="0" err="1"/>
              <a:t>dưới</a:t>
            </a:r>
            <a:r>
              <a:rPr lang="en-US" dirty="0"/>
              <a:t> </a:t>
            </a:r>
            <a:r>
              <a:rPr lang="en-US" dirty="0" err="1"/>
              <a:t>hình</a:t>
            </a:r>
            <a:r>
              <a:rPr lang="en-US" dirty="0"/>
              <a:t> </a:t>
            </a:r>
            <a:r>
              <a:rPr lang="en-US" dirty="0" err="1"/>
              <a:t>thức</a:t>
            </a:r>
            <a:r>
              <a:rPr lang="en-US" dirty="0"/>
              <a:t> </a:t>
            </a:r>
            <a:r>
              <a:rPr lang="en-US" dirty="0" err="1"/>
              <a:t>là</a:t>
            </a:r>
            <a:r>
              <a:rPr lang="en-US" dirty="0"/>
              <a:t> SH 1 </a:t>
            </a:r>
            <a:r>
              <a:rPr lang="en-US" dirty="0" err="1"/>
              <a:t>phần</a:t>
            </a:r>
            <a:r>
              <a:rPr lang="en-US" dirty="0"/>
              <a:t>. </a:t>
            </a:r>
            <a:r>
              <a:rPr lang="en-US" dirty="0" err="1"/>
              <a:t>Vì</a:t>
            </a:r>
            <a:r>
              <a:rPr lang="en-US" dirty="0"/>
              <a:t> </a:t>
            </a:r>
            <a:r>
              <a:rPr lang="en-US" dirty="0" err="1"/>
              <a:t>các</a:t>
            </a:r>
            <a:r>
              <a:rPr lang="en-US" dirty="0"/>
              <a:t> </a:t>
            </a:r>
            <a:r>
              <a:rPr lang="en-US" dirty="0" err="1"/>
              <a:t>tổ</a:t>
            </a:r>
            <a:r>
              <a:rPr lang="en-US" dirty="0"/>
              <a:t> </a:t>
            </a:r>
            <a:r>
              <a:rPr lang="en-US" dirty="0" err="1"/>
              <a:t>chức</a:t>
            </a:r>
            <a:r>
              <a:rPr lang="en-US" dirty="0"/>
              <a:t> ĐQ </a:t>
            </a:r>
            <a:r>
              <a:rPr lang="en-US" dirty="0" err="1"/>
              <a:t>được</a:t>
            </a:r>
            <a:r>
              <a:rPr lang="en-US" dirty="0"/>
              <a:t> </a:t>
            </a:r>
            <a:r>
              <a:rPr lang="en-US" dirty="0" err="1"/>
              <a:t>hình</a:t>
            </a:r>
            <a:r>
              <a:rPr lang="en-US" dirty="0"/>
              <a:t> </a:t>
            </a:r>
            <a:r>
              <a:rPr lang="en-US" dirty="0" err="1"/>
              <a:t>thành</a:t>
            </a:r>
            <a:r>
              <a:rPr lang="en-US" dirty="0"/>
              <a:t>, </a:t>
            </a:r>
            <a:r>
              <a:rPr lang="en-US" dirty="0" err="1"/>
              <a:t>tổ</a:t>
            </a:r>
            <a:r>
              <a:rPr lang="en-US" dirty="0"/>
              <a:t> </a:t>
            </a:r>
            <a:r>
              <a:rPr lang="en-US" dirty="0" err="1"/>
              <a:t>chức</a:t>
            </a:r>
            <a:r>
              <a:rPr lang="en-US" dirty="0"/>
              <a:t> </a:t>
            </a:r>
            <a:r>
              <a:rPr lang="en-US" dirty="0" err="1"/>
              <a:t>trên</a:t>
            </a:r>
            <a:r>
              <a:rPr lang="en-US" dirty="0"/>
              <a:t> </a:t>
            </a:r>
            <a:r>
              <a:rPr lang="en-US" dirty="0" err="1"/>
              <a:t>cơ</a:t>
            </a:r>
            <a:r>
              <a:rPr lang="en-US" dirty="0"/>
              <a:t> </a:t>
            </a:r>
            <a:r>
              <a:rPr lang="en-US" dirty="0" err="1"/>
              <a:t>sở</a:t>
            </a:r>
            <a:r>
              <a:rPr lang="en-US" dirty="0"/>
              <a:t> </a:t>
            </a:r>
            <a:r>
              <a:rPr lang="en-US" dirty="0" err="1"/>
              <a:t>là</a:t>
            </a:r>
            <a:r>
              <a:rPr lang="en-US" dirty="0"/>
              <a:t> </a:t>
            </a:r>
            <a:r>
              <a:rPr lang="en-US" dirty="0" err="1"/>
              <a:t>các</a:t>
            </a:r>
            <a:r>
              <a:rPr lang="en-US" dirty="0"/>
              <a:t> </a:t>
            </a:r>
            <a:r>
              <a:rPr lang="en-US" dirty="0" err="1"/>
              <a:t>công</a:t>
            </a:r>
            <a:r>
              <a:rPr lang="en-US" dirty="0"/>
              <a:t> ty </a:t>
            </a:r>
            <a:r>
              <a:rPr lang="en-US" dirty="0" err="1"/>
              <a:t>cổ</a:t>
            </a:r>
            <a:r>
              <a:rPr lang="en-US" dirty="0"/>
              <a:t> </a:t>
            </a:r>
            <a:r>
              <a:rPr lang="en-US" dirty="0" err="1"/>
              <a:t>phần</a:t>
            </a:r>
            <a:r>
              <a:rPr lang="en-US" dirty="0"/>
              <a:t>. </a:t>
            </a:r>
            <a:r>
              <a:rPr lang="en-US" dirty="0" err="1"/>
              <a:t>Sự</a:t>
            </a:r>
            <a:r>
              <a:rPr lang="en-US" dirty="0"/>
              <a:t> </a:t>
            </a:r>
            <a:r>
              <a:rPr lang="en-US" dirty="0" err="1"/>
              <a:t>thay</a:t>
            </a:r>
            <a:r>
              <a:rPr lang="en-US" dirty="0"/>
              <a:t> </a:t>
            </a:r>
            <a:r>
              <a:rPr lang="en-US" dirty="0" err="1"/>
              <a:t>đổi</a:t>
            </a:r>
            <a:r>
              <a:rPr lang="en-US" dirty="0"/>
              <a:t> </a:t>
            </a:r>
            <a:r>
              <a:rPr lang="en-US" dirty="0" err="1"/>
              <a:t>về</a:t>
            </a:r>
            <a:r>
              <a:rPr lang="en-US" dirty="0"/>
              <a:t> </a:t>
            </a:r>
            <a:r>
              <a:rPr lang="en-US" dirty="0" err="1"/>
              <a:t>mặt</a:t>
            </a:r>
            <a:r>
              <a:rPr lang="en-US" dirty="0"/>
              <a:t> </a:t>
            </a:r>
            <a:r>
              <a:rPr lang="en-US" dirty="0" err="1"/>
              <a:t>tổ</a:t>
            </a:r>
            <a:r>
              <a:rPr lang="en-US" dirty="0"/>
              <a:t> </a:t>
            </a:r>
            <a:r>
              <a:rPr lang="en-US" dirty="0" err="1"/>
              <a:t>chức</a:t>
            </a:r>
            <a:r>
              <a:rPr lang="en-US" dirty="0"/>
              <a:t> </a:t>
            </a:r>
            <a:r>
              <a:rPr lang="en-US" dirty="0" err="1"/>
              <a:t>quản</a:t>
            </a:r>
            <a:r>
              <a:rPr lang="en-US" dirty="0"/>
              <a:t> </a:t>
            </a:r>
            <a:r>
              <a:rPr lang="en-US" dirty="0" err="1"/>
              <a:t>lý</a:t>
            </a:r>
            <a:r>
              <a:rPr lang="en-US" dirty="0"/>
              <a:t>, </a:t>
            </a:r>
            <a:r>
              <a:rPr lang="en-US" dirty="0" err="1"/>
              <a:t>sự</a:t>
            </a:r>
            <a:r>
              <a:rPr lang="en-US" dirty="0"/>
              <a:t> </a:t>
            </a:r>
            <a:r>
              <a:rPr lang="en-US" dirty="0" err="1"/>
              <a:t>phát</a:t>
            </a:r>
            <a:r>
              <a:rPr lang="en-US" dirty="0"/>
              <a:t> </a:t>
            </a:r>
            <a:r>
              <a:rPr lang="en-US" dirty="0" err="1"/>
              <a:t>triển</a:t>
            </a:r>
            <a:r>
              <a:rPr lang="en-US" dirty="0"/>
              <a:t> XHH </a:t>
            </a:r>
            <a:r>
              <a:rPr lang="en-US" dirty="0" err="1"/>
              <a:t>cao</a:t>
            </a:r>
            <a:r>
              <a:rPr lang="en-US" dirty="0"/>
              <a:t> </a:t>
            </a:r>
            <a:r>
              <a:rPr lang="en-US" dirty="0" err="1"/>
              <a:t>của</a:t>
            </a:r>
            <a:r>
              <a:rPr lang="en-US" dirty="0"/>
              <a:t> </a:t>
            </a:r>
            <a:r>
              <a:rPr lang="en-US" dirty="0" err="1"/>
              <a:t>sản</a:t>
            </a:r>
            <a:r>
              <a:rPr lang="en-US" dirty="0"/>
              <a:t> </a:t>
            </a:r>
            <a:r>
              <a:rPr lang="en-US" dirty="0" err="1"/>
              <a:t>xuất</a:t>
            </a:r>
            <a:r>
              <a:rPr lang="en-US" dirty="0"/>
              <a:t> </a:t>
            </a:r>
            <a:r>
              <a:rPr lang="en-US" dirty="0" err="1"/>
              <a:t>đòi</a:t>
            </a:r>
            <a:r>
              <a:rPr lang="en-US" dirty="0"/>
              <a:t> </a:t>
            </a:r>
            <a:r>
              <a:rPr lang="en-US" dirty="0" err="1"/>
              <a:t>hỏi</a:t>
            </a:r>
            <a:r>
              <a:rPr lang="en-US" dirty="0"/>
              <a:t> </a:t>
            </a:r>
            <a:r>
              <a:rPr lang="en-US" dirty="0" err="1"/>
              <a:t>có</a:t>
            </a:r>
            <a:r>
              <a:rPr lang="en-US" dirty="0"/>
              <a:t> </a:t>
            </a:r>
            <a:r>
              <a:rPr lang="en-US" dirty="0" err="1"/>
              <a:t>sự</a:t>
            </a:r>
            <a:r>
              <a:rPr lang="en-US" dirty="0"/>
              <a:t> </a:t>
            </a:r>
            <a:r>
              <a:rPr lang="en-US" dirty="0" err="1"/>
              <a:t>quản</a:t>
            </a:r>
            <a:r>
              <a:rPr lang="en-US" dirty="0"/>
              <a:t> </a:t>
            </a:r>
            <a:r>
              <a:rPr lang="en-US" dirty="0" err="1"/>
              <a:t>lý</a:t>
            </a:r>
            <a:r>
              <a:rPr lang="en-US" dirty="0"/>
              <a:t> </a:t>
            </a:r>
            <a:r>
              <a:rPr lang="en-US" dirty="0" err="1"/>
              <a:t>ngày</a:t>
            </a:r>
            <a:r>
              <a:rPr lang="en-US" dirty="0"/>
              <a:t> </a:t>
            </a:r>
            <a:r>
              <a:rPr lang="en-US" dirty="0" err="1"/>
              <a:t>càng</a:t>
            </a:r>
            <a:r>
              <a:rPr lang="en-US" dirty="0"/>
              <a:t> </a:t>
            </a:r>
            <a:r>
              <a:rPr lang="en-US" dirty="0" err="1"/>
              <a:t>tập</a:t>
            </a:r>
            <a:r>
              <a:rPr lang="en-US" dirty="0"/>
              <a:t> </a:t>
            </a:r>
            <a:r>
              <a:rPr lang="en-US" dirty="0" err="1"/>
              <a:t>trung</a:t>
            </a:r>
            <a:r>
              <a:rPr lang="en-US" dirty="0"/>
              <a:t> </a:t>
            </a:r>
            <a:r>
              <a:rPr lang="en-US" dirty="0" err="1"/>
              <a:t>và</a:t>
            </a:r>
            <a:r>
              <a:rPr lang="en-US" dirty="0"/>
              <a:t> </a:t>
            </a:r>
            <a:r>
              <a:rPr lang="en-US" dirty="0" err="1"/>
              <a:t>thống</a:t>
            </a:r>
            <a:r>
              <a:rPr lang="en-US" dirty="0"/>
              <a:t> </a:t>
            </a:r>
            <a:r>
              <a:rPr lang="en-US" dirty="0" err="1"/>
              <a:t>nhất</a:t>
            </a:r>
            <a:r>
              <a:rPr lang="en-US" dirty="0"/>
              <a:t>. </a:t>
            </a:r>
            <a:r>
              <a:rPr lang="en-US" dirty="0" err="1"/>
              <a:t>Vì</a:t>
            </a:r>
            <a:r>
              <a:rPr lang="en-US" dirty="0"/>
              <a:t> </a:t>
            </a:r>
            <a:r>
              <a:rPr lang="en-US" dirty="0" err="1"/>
              <a:t>thế</a:t>
            </a:r>
            <a:r>
              <a:rPr lang="en-US" dirty="0"/>
              <a:t> </a:t>
            </a:r>
            <a:r>
              <a:rPr lang="en-US" dirty="0" err="1"/>
              <a:t>hình</a:t>
            </a:r>
            <a:r>
              <a:rPr lang="en-US" dirty="0"/>
              <a:t> </a:t>
            </a:r>
            <a:r>
              <a:rPr lang="en-US" dirty="0" err="1"/>
              <a:t>thành</a:t>
            </a:r>
            <a:r>
              <a:rPr lang="en-US" dirty="0"/>
              <a:t> </a:t>
            </a:r>
            <a:r>
              <a:rPr lang="en-US" dirty="0" err="1"/>
              <a:t>nên</a:t>
            </a:r>
            <a:r>
              <a:rPr lang="en-US" dirty="0"/>
              <a:t> TBTC </a:t>
            </a:r>
            <a:r>
              <a:rPr lang="en-US" dirty="0" err="1"/>
              <a:t>và</a:t>
            </a:r>
            <a:r>
              <a:rPr lang="en-US" dirty="0"/>
              <a:t> TBTC chi </a:t>
            </a:r>
            <a:r>
              <a:rPr lang="en-US" dirty="0" err="1"/>
              <a:t>phối</a:t>
            </a:r>
            <a:r>
              <a:rPr lang="en-US" dirty="0"/>
              <a:t> </a:t>
            </a:r>
            <a:r>
              <a:rPr lang="en-US" dirty="0" err="1"/>
              <a:t>sụ</a:t>
            </a:r>
            <a:r>
              <a:rPr lang="en-US" dirty="0"/>
              <a:t> </a:t>
            </a:r>
            <a:r>
              <a:rPr lang="en-US" dirty="0" err="1"/>
              <a:t>vận</a:t>
            </a:r>
            <a:r>
              <a:rPr lang="en-US" dirty="0"/>
              <a:t> </a:t>
            </a:r>
            <a:r>
              <a:rPr lang="en-US" dirty="0" err="1"/>
              <a:t>động</a:t>
            </a:r>
            <a:r>
              <a:rPr lang="en-US" dirty="0"/>
              <a:t>, </a:t>
            </a:r>
            <a:r>
              <a:rPr lang="en-US" dirty="0" err="1"/>
              <a:t>phát</a:t>
            </a:r>
            <a:r>
              <a:rPr lang="en-US" dirty="0"/>
              <a:t> </a:t>
            </a:r>
            <a:r>
              <a:rPr lang="en-US" dirty="0" err="1"/>
              <a:t>triển</a:t>
            </a:r>
            <a:r>
              <a:rPr lang="en-US" dirty="0"/>
              <a:t> </a:t>
            </a:r>
            <a:r>
              <a:rPr lang="en-US" dirty="0" err="1"/>
              <a:t>về</a:t>
            </a:r>
            <a:r>
              <a:rPr lang="en-US" dirty="0"/>
              <a:t> </a:t>
            </a:r>
            <a:r>
              <a:rPr lang="en-US" dirty="0" err="1"/>
              <a:t>kinh</a:t>
            </a:r>
            <a:r>
              <a:rPr lang="en-US" dirty="0"/>
              <a:t> </a:t>
            </a:r>
            <a:r>
              <a:rPr lang="en-US" dirty="0" err="1"/>
              <a:t>tế</a:t>
            </a:r>
            <a:r>
              <a:rPr lang="en-US" dirty="0"/>
              <a:t>. </a:t>
            </a:r>
          </a:p>
          <a:p>
            <a:r>
              <a:rPr lang="en-US" dirty="0" err="1"/>
              <a:t>Về</a:t>
            </a:r>
            <a:r>
              <a:rPr lang="en-US" dirty="0"/>
              <a:t> PP, </a:t>
            </a:r>
            <a:r>
              <a:rPr lang="en-US" dirty="0" err="1"/>
              <a:t>các</a:t>
            </a:r>
            <a:r>
              <a:rPr lang="en-US" dirty="0"/>
              <a:t> </a:t>
            </a:r>
            <a:r>
              <a:rPr lang="en-US" dirty="0" err="1"/>
              <a:t>nhà</a:t>
            </a:r>
            <a:r>
              <a:rPr lang="en-US" dirty="0"/>
              <a:t> TB </a:t>
            </a:r>
            <a:r>
              <a:rPr lang="en-US" dirty="0" err="1"/>
              <a:t>phân</a:t>
            </a:r>
            <a:r>
              <a:rPr lang="en-US" dirty="0"/>
              <a:t> </a:t>
            </a:r>
            <a:r>
              <a:rPr lang="en-US" dirty="0" err="1"/>
              <a:t>phối</a:t>
            </a:r>
            <a:r>
              <a:rPr lang="en-US" dirty="0"/>
              <a:t> </a:t>
            </a:r>
            <a:r>
              <a:rPr lang="en-US" dirty="0" err="1"/>
              <a:t>thông</a:t>
            </a:r>
            <a:r>
              <a:rPr lang="en-US" dirty="0"/>
              <a:t> qua </a:t>
            </a:r>
            <a:r>
              <a:rPr lang="en-US" dirty="0" err="1"/>
              <a:t>lợi</a:t>
            </a:r>
            <a:r>
              <a:rPr lang="en-US" dirty="0"/>
              <a:t> </a:t>
            </a:r>
            <a:r>
              <a:rPr lang="en-US" dirty="0" err="1"/>
              <a:t>nhuận</a:t>
            </a:r>
            <a:r>
              <a:rPr lang="en-US" dirty="0"/>
              <a:t> </a:t>
            </a:r>
            <a:r>
              <a:rPr lang="en-US" dirty="0" err="1"/>
              <a:t>cổ</a:t>
            </a:r>
            <a:r>
              <a:rPr lang="en-US" dirty="0"/>
              <a:t> </a:t>
            </a:r>
            <a:r>
              <a:rPr lang="en-US" dirty="0" err="1"/>
              <a:t>phần</a:t>
            </a:r>
            <a:endParaRPr lang="en-US" dirty="0"/>
          </a:p>
          <a:p>
            <a:r>
              <a:rPr lang="en-US" dirty="0" err="1"/>
              <a:t>Bản</a:t>
            </a:r>
            <a:r>
              <a:rPr lang="en-US" dirty="0"/>
              <a:t> </a:t>
            </a:r>
            <a:r>
              <a:rPr lang="en-US" dirty="0" err="1"/>
              <a:t>chất</a:t>
            </a:r>
            <a:r>
              <a:rPr lang="en-US" dirty="0"/>
              <a:t> </a:t>
            </a:r>
            <a:r>
              <a:rPr lang="en-US" dirty="0" err="1"/>
              <a:t>của</a:t>
            </a:r>
            <a:r>
              <a:rPr lang="en-US" dirty="0"/>
              <a:t> CNTBĐQ </a:t>
            </a:r>
            <a:r>
              <a:rPr lang="en-US" dirty="0" err="1"/>
              <a:t>không</a:t>
            </a:r>
            <a:r>
              <a:rPr lang="en-US" dirty="0"/>
              <a:t> </a:t>
            </a:r>
            <a:r>
              <a:rPr lang="en-US" dirty="0" err="1"/>
              <a:t>phải</a:t>
            </a:r>
            <a:r>
              <a:rPr lang="en-US" dirty="0"/>
              <a:t> </a:t>
            </a:r>
            <a:r>
              <a:rPr lang="en-US" dirty="0" err="1"/>
              <a:t>là</a:t>
            </a:r>
            <a:r>
              <a:rPr lang="en-US" dirty="0"/>
              <a:t> </a:t>
            </a:r>
            <a:r>
              <a:rPr lang="en-US" dirty="0" err="1"/>
              <a:t>nằm</a:t>
            </a:r>
            <a:r>
              <a:rPr lang="en-US" dirty="0"/>
              <a:t> </a:t>
            </a:r>
            <a:r>
              <a:rPr lang="en-US" dirty="0" err="1"/>
              <a:t>khác</a:t>
            </a:r>
            <a:r>
              <a:rPr lang="en-US" dirty="0"/>
              <a:t> </a:t>
            </a:r>
            <a:r>
              <a:rPr lang="en-US" dirty="0" err="1"/>
              <a:t>biệt</a:t>
            </a:r>
            <a:r>
              <a:rPr lang="en-US" dirty="0"/>
              <a:t> CNTB, </a:t>
            </a:r>
            <a:r>
              <a:rPr lang="en-US" dirty="0" err="1"/>
              <a:t>nằm</a:t>
            </a:r>
            <a:r>
              <a:rPr lang="en-US" dirty="0"/>
              <a:t> </a:t>
            </a:r>
            <a:r>
              <a:rPr lang="en-US" dirty="0" err="1"/>
              <a:t>ngoài</a:t>
            </a:r>
            <a:r>
              <a:rPr lang="en-US" dirty="0"/>
              <a:t> CNTB </a:t>
            </a:r>
            <a:r>
              <a:rPr lang="en-US" dirty="0" err="1"/>
              <a:t>mà</a:t>
            </a:r>
            <a:r>
              <a:rPr lang="en-US" dirty="0"/>
              <a:t> </a:t>
            </a:r>
            <a:r>
              <a:rPr lang="en-US" dirty="0" err="1"/>
              <a:t>nó</a:t>
            </a:r>
            <a:r>
              <a:rPr lang="en-US" dirty="0"/>
              <a:t> </a:t>
            </a:r>
            <a:r>
              <a:rPr lang="en-US" dirty="0" err="1"/>
              <a:t>vẫn</a:t>
            </a:r>
            <a:r>
              <a:rPr lang="en-US" dirty="0"/>
              <a:t> </a:t>
            </a:r>
            <a:r>
              <a:rPr lang="en-US" dirty="0" err="1"/>
              <a:t>là</a:t>
            </a:r>
            <a:r>
              <a:rPr lang="en-US" dirty="0"/>
              <a:t> CNTB </a:t>
            </a:r>
            <a:r>
              <a:rPr lang="en-US" dirty="0" err="1"/>
              <a:t>mà</a:t>
            </a:r>
            <a:r>
              <a:rPr lang="en-US" dirty="0"/>
              <a:t> </a:t>
            </a:r>
            <a:r>
              <a:rPr lang="en-US" dirty="0" err="1"/>
              <a:t>nó</a:t>
            </a:r>
            <a:r>
              <a:rPr lang="en-US" dirty="0"/>
              <a:t> </a:t>
            </a:r>
            <a:r>
              <a:rPr lang="en-US" dirty="0" err="1"/>
              <a:t>chỉ</a:t>
            </a:r>
            <a:r>
              <a:rPr lang="en-US" dirty="0"/>
              <a:t> </a:t>
            </a:r>
            <a:r>
              <a:rPr lang="en-US" dirty="0" err="1"/>
              <a:t>là</a:t>
            </a:r>
            <a:r>
              <a:rPr lang="en-US" dirty="0"/>
              <a:t> </a:t>
            </a:r>
            <a:r>
              <a:rPr lang="en-US" dirty="0" err="1"/>
              <a:t>giai</a:t>
            </a:r>
            <a:r>
              <a:rPr lang="en-US" dirty="0"/>
              <a:t> </a:t>
            </a:r>
            <a:r>
              <a:rPr lang="en-US" dirty="0" err="1"/>
              <a:t>đoạn</a:t>
            </a:r>
            <a:r>
              <a:rPr lang="en-US" dirty="0"/>
              <a:t> </a:t>
            </a:r>
            <a:r>
              <a:rPr lang="en-US" dirty="0" err="1"/>
              <a:t>phát</a:t>
            </a:r>
            <a:r>
              <a:rPr lang="en-US" dirty="0"/>
              <a:t> </a:t>
            </a:r>
            <a:r>
              <a:rPr lang="en-US" dirty="0" err="1"/>
              <a:t>triển</a:t>
            </a:r>
            <a:r>
              <a:rPr lang="en-US" dirty="0"/>
              <a:t> </a:t>
            </a:r>
            <a:r>
              <a:rPr lang="en-US" dirty="0" err="1"/>
              <a:t>cao</a:t>
            </a:r>
            <a:r>
              <a:rPr lang="en-US" dirty="0"/>
              <a:t> </a:t>
            </a:r>
            <a:r>
              <a:rPr lang="en-US" dirty="0" err="1"/>
              <a:t>của</a:t>
            </a:r>
            <a:r>
              <a:rPr lang="en-US" dirty="0"/>
              <a:t> CNTB. </a:t>
            </a:r>
            <a:r>
              <a:rPr lang="en-US" dirty="0" err="1"/>
              <a:t>Tuy</a:t>
            </a:r>
            <a:r>
              <a:rPr lang="en-US" dirty="0"/>
              <a:t> </a:t>
            </a:r>
            <a:r>
              <a:rPr lang="en-US" dirty="0" err="1"/>
              <a:t>có</a:t>
            </a:r>
            <a:r>
              <a:rPr lang="en-US" dirty="0"/>
              <a:t> </a:t>
            </a:r>
            <a:r>
              <a:rPr lang="en-US" dirty="0" err="1"/>
              <a:t>những</a:t>
            </a:r>
            <a:r>
              <a:rPr lang="en-US" dirty="0"/>
              <a:t> </a:t>
            </a:r>
            <a:r>
              <a:rPr lang="en-US" dirty="0" err="1"/>
              <a:t>điểm</a:t>
            </a:r>
            <a:r>
              <a:rPr lang="en-US" dirty="0"/>
              <a:t> </a:t>
            </a:r>
            <a:r>
              <a:rPr lang="en-US" dirty="0" err="1"/>
              <a:t>khác</a:t>
            </a:r>
            <a:r>
              <a:rPr lang="en-US" dirty="0"/>
              <a:t> do </a:t>
            </a:r>
            <a:r>
              <a:rPr lang="en-US" dirty="0" err="1"/>
              <a:t>với</a:t>
            </a:r>
            <a:r>
              <a:rPr lang="en-US" dirty="0"/>
              <a:t> </a:t>
            </a:r>
            <a:r>
              <a:rPr lang="en-US" dirty="0" err="1"/>
              <a:t>giai</a:t>
            </a:r>
            <a:r>
              <a:rPr lang="en-US" dirty="0"/>
              <a:t> </a:t>
            </a:r>
            <a:r>
              <a:rPr lang="en-US" dirty="0" err="1"/>
              <a:t>đoạn</a:t>
            </a:r>
            <a:r>
              <a:rPr lang="en-US" dirty="0"/>
              <a:t> </a:t>
            </a:r>
            <a:r>
              <a:rPr lang="en-US" dirty="0" err="1"/>
              <a:t>tự</a:t>
            </a:r>
            <a:r>
              <a:rPr lang="en-US" dirty="0"/>
              <a:t> do </a:t>
            </a:r>
            <a:r>
              <a:rPr lang="en-US" dirty="0" err="1"/>
              <a:t>cạnh</a:t>
            </a:r>
            <a:r>
              <a:rPr lang="en-US" dirty="0"/>
              <a:t> </a:t>
            </a:r>
            <a:r>
              <a:rPr lang="en-US" dirty="0" err="1"/>
              <a:t>tranh</a:t>
            </a:r>
            <a:r>
              <a:rPr lang="en-US" dirty="0"/>
              <a:t>…..</a:t>
            </a:r>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29</a:t>
            </a:fld>
            <a:endParaRPr lang="ko-KR" altLang="en-US"/>
          </a:p>
        </p:txBody>
      </p:sp>
    </p:spTree>
    <p:extLst>
      <p:ext uri="{BB962C8B-B14F-4D97-AF65-F5344CB8AC3E}">
        <p14:creationId xmlns:p14="http://schemas.microsoft.com/office/powerpoint/2010/main" val="1661877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CNTB ĐQNN </a:t>
            </a:r>
            <a:r>
              <a:rPr lang="en-US" dirty="0" err="1"/>
              <a:t>ra</a:t>
            </a:r>
            <a:r>
              <a:rPr lang="en-US" dirty="0"/>
              <a:t> </a:t>
            </a:r>
            <a:r>
              <a:rPr lang="en-US" dirty="0" err="1"/>
              <a:t>đời</a:t>
            </a:r>
            <a:r>
              <a:rPr lang="en-US" dirty="0"/>
              <a:t> </a:t>
            </a:r>
            <a:r>
              <a:rPr lang="en-US" dirty="0" err="1"/>
              <a:t>đầu</a:t>
            </a:r>
            <a:r>
              <a:rPr lang="en-US" dirty="0"/>
              <a:t> </a:t>
            </a:r>
            <a:r>
              <a:rPr lang="en-US" dirty="0" err="1"/>
              <a:t>tiên</a:t>
            </a:r>
            <a:r>
              <a:rPr lang="en-US" dirty="0"/>
              <a:t> ở </a:t>
            </a:r>
            <a:r>
              <a:rPr lang="en-US" dirty="0" err="1"/>
              <a:t>Đức</a:t>
            </a:r>
            <a:r>
              <a:rPr lang="en-US" dirty="0"/>
              <a:t> </a:t>
            </a:r>
            <a:r>
              <a:rPr lang="en-US" dirty="0" err="1"/>
              <a:t>nhưng</a:t>
            </a:r>
            <a:r>
              <a:rPr lang="en-US" dirty="0"/>
              <a:t> </a:t>
            </a:r>
            <a:r>
              <a:rPr lang="en-US" dirty="0" err="1"/>
              <a:t>chưa</a:t>
            </a:r>
            <a:r>
              <a:rPr lang="en-US" dirty="0"/>
              <a:t> </a:t>
            </a:r>
            <a:r>
              <a:rPr lang="en-US" dirty="0" err="1"/>
              <a:t>rõ</a:t>
            </a:r>
            <a:r>
              <a:rPr lang="en-US" dirty="0"/>
              <a:t> rang. Sau WW2, </a:t>
            </a:r>
            <a:r>
              <a:rPr lang="en-US" dirty="0" err="1"/>
              <a:t>đến</a:t>
            </a:r>
            <a:r>
              <a:rPr lang="en-US" dirty="0"/>
              <a:t> </a:t>
            </a:r>
            <a:r>
              <a:rPr lang="en-US" dirty="0" err="1"/>
              <a:t>giữa</a:t>
            </a:r>
            <a:r>
              <a:rPr lang="en-US" dirty="0"/>
              <a:t> TK XX, CNTBĐQNN </a:t>
            </a:r>
            <a:r>
              <a:rPr lang="en-US" dirty="0" err="1"/>
              <a:t>trở</a:t>
            </a:r>
            <a:r>
              <a:rPr lang="en-US" dirty="0"/>
              <a:t> </a:t>
            </a:r>
            <a:r>
              <a:rPr lang="en-US" dirty="0" err="1"/>
              <a:t>thành</a:t>
            </a:r>
            <a:r>
              <a:rPr lang="en-US" dirty="0"/>
              <a:t> </a:t>
            </a:r>
            <a:r>
              <a:rPr lang="en-US" dirty="0" err="1"/>
              <a:t>một</a:t>
            </a:r>
            <a:r>
              <a:rPr lang="en-US" dirty="0"/>
              <a:t> </a:t>
            </a:r>
            <a:r>
              <a:rPr lang="en-US" dirty="0" err="1"/>
              <a:t>thực</a:t>
            </a:r>
            <a:r>
              <a:rPr lang="en-US" dirty="0"/>
              <a:t> </a:t>
            </a:r>
            <a:r>
              <a:rPr lang="en-US" dirty="0" err="1"/>
              <a:t>thể</a:t>
            </a:r>
            <a:r>
              <a:rPr lang="en-US" dirty="0"/>
              <a:t> </a:t>
            </a:r>
            <a:r>
              <a:rPr lang="en-US" dirty="0" err="1"/>
              <a:t>rõ</a:t>
            </a:r>
            <a:r>
              <a:rPr lang="en-US" dirty="0"/>
              <a:t> </a:t>
            </a:r>
            <a:r>
              <a:rPr lang="en-US" dirty="0" err="1"/>
              <a:t>ràng</a:t>
            </a:r>
            <a:r>
              <a:rPr lang="en-US" dirty="0"/>
              <a:t>, </a:t>
            </a:r>
            <a:r>
              <a:rPr lang="en-US" dirty="0" err="1"/>
              <a:t>và</a:t>
            </a:r>
            <a:r>
              <a:rPr lang="en-US" dirty="0"/>
              <a:t> </a:t>
            </a:r>
            <a:r>
              <a:rPr lang="en-US" dirty="0" err="1"/>
              <a:t>là</a:t>
            </a:r>
            <a:r>
              <a:rPr lang="en-US" dirty="0"/>
              <a:t> </a:t>
            </a:r>
            <a:r>
              <a:rPr lang="en-US" dirty="0" err="1"/>
              <a:t>một</a:t>
            </a:r>
            <a:r>
              <a:rPr lang="en-US" dirty="0"/>
              <a:t> </a:t>
            </a:r>
            <a:r>
              <a:rPr lang="en-US" dirty="0" err="1"/>
              <a:t>đặc</a:t>
            </a:r>
            <a:r>
              <a:rPr lang="en-US" dirty="0"/>
              <a:t> </a:t>
            </a:r>
            <a:r>
              <a:rPr lang="en-US" dirty="0" err="1"/>
              <a:t>trung</a:t>
            </a:r>
            <a:r>
              <a:rPr lang="en-US" dirty="0"/>
              <a:t> </a:t>
            </a:r>
            <a:r>
              <a:rPr lang="en-US" dirty="0" err="1"/>
              <a:t>của</a:t>
            </a:r>
            <a:r>
              <a:rPr lang="en-US" dirty="0"/>
              <a:t> CNTB </a:t>
            </a:r>
            <a:r>
              <a:rPr lang="en-US" dirty="0" err="1"/>
              <a:t>hiện</a:t>
            </a:r>
            <a:r>
              <a:rPr lang="en-US" dirty="0"/>
              <a:t> </a:t>
            </a:r>
            <a:r>
              <a:rPr lang="en-US" dirty="0" err="1"/>
              <a:t>đại</a:t>
            </a:r>
            <a:r>
              <a:rPr lang="en-US" dirty="0"/>
              <a:t>. </a:t>
            </a:r>
          </a:p>
          <a:p>
            <a:r>
              <a:rPr lang="en-US" dirty="0"/>
              <a:t>1. …. </a:t>
            </a:r>
            <a:r>
              <a:rPr lang="en-US" dirty="0" err="1"/>
              <a:t>Điều</a:t>
            </a:r>
            <a:r>
              <a:rPr lang="en-US" dirty="0"/>
              <a:t> </a:t>
            </a:r>
            <a:r>
              <a:rPr lang="en-US" dirty="0" err="1"/>
              <a:t>đó</a:t>
            </a:r>
            <a:r>
              <a:rPr lang="en-US" dirty="0"/>
              <a:t> </a:t>
            </a:r>
            <a:r>
              <a:rPr lang="en-US" dirty="0" err="1"/>
              <a:t>nó</a:t>
            </a:r>
            <a:r>
              <a:rPr lang="en-US" dirty="0"/>
              <a:t> </a:t>
            </a:r>
            <a:r>
              <a:rPr lang="en-US" dirty="0" err="1"/>
              <a:t>vượt</a:t>
            </a:r>
            <a:r>
              <a:rPr lang="en-US" dirty="0"/>
              <a:t> </a:t>
            </a:r>
            <a:r>
              <a:rPr lang="en-US" dirty="0" err="1"/>
              <a:t>ra</a:t>
            </a:r>
            <a:r>
              <a:rPr lang="en-US" dirty="0"/>
              <a:t> </a:t>
            </a:r>
            <a:r>
              <a:rPr lang="en-US" dirty="0" err="1"/>
              <a:t>khỏi</a:t>
            </a:r>
            <a:r>
              <a:rPr lang="en-US" dirty="0"/>
              <a:t> </a:t>
            </a:r>
            <a:r>
              <a:rPr lang="en-US" dirty="0" err="1"/>
              <a:t>chức</a:t>
            </a:r>
            <a:r>
              <a:rPr lang="en-US" dirty="0"/>
              <a:t> </a:t>
            </a:r>
            <a:r>
              <a:rPr lang="en-US" dirty="0" err="1"/>
              <a:t>năng</a:t>
            </a:r>
            <a:r>
              <a:rPr lang="en-US" dirty="0"/>
              <a:t> </a:t>
            </a:r>
            <a:r>
              <a:rPr lang="en-US" dirty="0" err="1"/>
              <a:t>của</a:t>
            </a:r>
            <a:r>
              <a:rPr lang="en-US" dirty="0"/>
              <a:t> </a:t>
            </a:r>
            <a:r>
              <a:rPr lang="en-US" dirty="0" err="1"/>
              <a:t>các</a:t>
            </a:r>
            <a:r>
              <a:rPr lang="en-US" dirty="0"/>
              <a:t> </a:t>
            </a:r>
            <a:r>
              <a:rPr lang="en-US" dirty="0" err="1"/>
              <a:t>tổ</a:t>
            </a:r>
            <a:r>
              <a:rPr lang="en-US" dirty="0"/>
              <a:t> </a:t>
            </a:r>
            <a:r>
              <a:rPr lang="en-US" dirty="0" err="1"/>
              <a:t>chức</a:t>
            </a:r>
            <a:r>
              <a:rPr lang="en-US" dirty="0"/>
              <a:t> ĐQ </a:t>
            </a:r>
            <a:r>
              <a:rPr lang="en-US" dirty="0" err="1"/>
              <a:t>tư</a:t>
            </a:r>
            <a:r>
              <a:rPr lang="en-US" dirty="0"/>
              <a:t> </a:t>
            </a:r>
            <a:r>
              <a:rPr lang="en-US" dirty="0" err="1"/>
              <a:t>nhân</a:t>
            </a:r>
            <a:r>
              <a:rPr lang="en-US" dirty="0"/>
              <a:t>, </a:t>
            </a:r>
            <a:r>
              <a:rPr lang="en-US" dirty="0" err="1"/>
              <a:t>buộc</a:t>
            </a:r>
            <a:r>
              <a:rPr lang="en-US" dirty="0"/>
              <a:t> </a:t>
            </a:r>
            <a:r>
              <a:rPr lang="en-US" dirty="0" err="1"/>
              <a:t>các</a:t>
            </a:r>
            <a:r>
              <a:rPr lang="en-US" dirty="0"/>
              <a:t> </a:t>
            </a:r>
            <a:r>
              <a:rPr lang="en-US" dirty="0" err="1"/>
              <a:t>tổ</a:t>
            </a:r>
            <a:r>
              <a:rPr lang="en-US" dirty="0"/>
              <a:t> </a:t>
            </a:r>
            <a:r>
              <a:rPr lang="en-US" dirty="0" err="1"/>
              <a:t>chức</a:t>
            </a:r>
            <a:r>
              <a:rPr lang="en-US" dirty="0"/>
              <a:t> ĐQ </a:t>
            </a:r>
            <a:r>
              <a:rPr lang="en-US" dirty="0" err="1"/>
              <a:t>để</a:t>
            </a:r>
            <a:r>
              <a:rPr lang="en-US" dirty="0"/>
              <a:t> </a:t>
            </a:r>
            <a:r>
              <a:rPr lang="en-US" dirty="0" err="1"/>
              <a:t>duy</a:t>
            </a:r>
            <a:r>
              <a:rPr lang="en-US" dirty="0"/>
              <a:t> </a:t>
            </a:r>
            <a:r>
              <a:rPr lang="en-US" dirty="0" err="1"/>
              <a:t>trì</a:t>
            </a:r>
            <a:r>
              <a:rPr lang="en-US" dirty="0"/>
              <a:t> </a:t>
            </a:r>
            <a:r>
              <a:rPr lang="en-US" dirty="0" err="1"/>
              <a:t>một</a:t>
            </a:r>
            <a:r>
              <a:rPr lang="en-US" dirty="0"/>
              <a:t> </a:t>
            </a:r>
            <a:r>
              <a:rPr lang="en-US" dirty="0" err="1"/>
              <a:t>môi</a:t>
            </a:r>
            <a:r>
              <a:rPr lang="en-US" dirty="0"/>
              <a:t> </a:t>
            </a:r>
            <a:r>
              <a:rPr lang="en-US" dirty="0" err="1"/>
              <a:t>trường</a:t>
            </a:r>
            <a:r>
              <a:rPr lang="en-US" dirty="0"/>
              <a:t> KT, XH </a:t>
            </a:r>
            <a:r>
              <a:rPr lang="en-US" dirty="0" err="1"/>
              <a:t>ổn</a:t>
            </a:r>
            <a:r>
              <a:rPr lang="en-US" dirty="0"/>
              <a:t> </a:t>
            </a:r>
            <a:r>
              <a:rPr lang="en-US" dirty="0" err="1"/>
              <a:t>định</a:t>
            </a:r>
            <a:r>
              <a:rPr lang="en-US" dirty="0"/>
              <a:t> </a:t>
            </a:r>
            <a:r>
              <a:rPr lang="en-US" dirty="0" err="1"/>
              <a:t>cho</a:t>
            </a:r>
            <a:r>
              <a:rPr lang="en-US" dirty="0"/>
              <a:t> </a:t>
            </a:r>
            <a:r>
              <a:rPr lang="en-US" dirty="0" err="1"/>
              <a:t>sự</a:t>
            </a:r>
            <a:r>
              <a:rPr lang="en-US" dirty="0"/>
              <a:t> </a:t>
            </a:r>
            <a:r>
              <a:rPr lang="en-US" dirty="0" err="1"/>
              <a:t>tồn</a:t>
            </a:r>
            <a:r>
              <a:rPr lang="en-US" dirty="0"/>
              <a:t> </a:t>
            </a:r>
            <a:r>
              <a:rPr lang="en-US" dirty="0" err="1"/>
              <a:t>tại</a:t>
            </a:r>
            <a:r>
              <a:rPr lang="en-US" dirty="0"/>
              <a:t> </a:t>
            </a:r>
            <a:r>
              <a:rPr lang="en-US" dirty="0" err="1"/>
              <a:t>và</a:t>
            </a:r>
            <a:r>
              <a:rPr lang="en-US" dirty="0"/>
              <a:t> </a:t>
            </a:r>
            <a:r>
              <a:rPr lang="en-US" dirty="0" err="1"/>
              <a:t>phát</a:t>
            </a:r>
            <a:r>
              <a:rPr lang="en-US" dirty="0"/>
              <a:t> </a:t>
            </a:r>
            <a:r>
              <a:rPr lang="en-US" dirty="0" err="1"/>
              <a:t>triển</a:t>
            </a:r>
            <a:r>
              <a:rPr lang="en-US" dirty="0"/>
              <a:t> </a:t>
            </a:r>
            <a:r>
              <a:rPr lang="en-US" dirty="0" err="1"/>
              <a:t>của</a:t>
            </a:r>
            <a:r>
              <a:rPr lang="en-US" dirty="0"/>
              <a:t> </a:t>
            </a:r>
            <a:r>
              <a:rPr lang="en-US" dirty="0" err="1"/>
              <a:t>mình</a:t>
            </a:r>
            <a:r>
              <a:rPr lang="en-US" dirty="0"/>
              <a:t> </a:t>
            </a:r>
            <a:r>
              <a:rPr lang="en-US" dirty="0" err="1"/>
              <a:t>để</a:t>
            </a:r>
            <a:r>
              <a:rPr lang="en-US" dirty="0"/>
              <a:t> </a:t>
            </a:r>
            <a:r>
              <a:rPr lang="en-US" dirty="0" err="1"/>
              <a:t>đem</a:t>
            </a:r>
            <a:r>
              <a:rPr lang="en-US" dirty="0"/>
              <a:t> </a:t>
            </a:r>
            <a:r>
              <a:rPr lang="en-US" dirty="0" err="1"/>
              <a:t>lại</a:t>
            </a:r>
            <a:r>
              <a:rPr lang="en-US" dirty="0"/>
              <a:t> </a:t>
            </a:r>
            <a:r>
              <a:rPr lang="en-US" dirty="0" err="1"/>
              <a:t>lợi</a:t>
            </a:r>
            <a:r>
              <a:rPr lang="en-US" dirty="0"/>
              <a:t> </a:t>
            </a:r>
            <a:r>
              <a:rPr lang="en-US" dirty="0" err="1"/>
              <a:t>nhuận</a:t>
            </a:r>
            <a:r>
              <a:rPr lang="en-US" dirty="0"/>
              <a:t> </a:t>
            </a:r>
            <a:r>
              <a:rPr lang="en-US" dirty="0" err="1"/>
              <a:t>độc</a:t>
            </a:r>
            <a:r>
              <a:rPr lang="en-US" dirty="0"/>
              <a:t> </a:t>
            </a:r>
            <a:r>
              <a:rPr lang="en-US" dirty="0" err="1"/>
              <a:t>quyền</a:t>
            </a:r>
            <a:r>
              <a:rPr lang="en-US" dirty="0"/>
              <a:t> </a:t>
            </a:r>
            <a:r>
              <a:rPr lang="en-US" dirty="0" err="1"/>
              <a:t>cao</a:t>
            </a:r>
            <a:r>
              <a:rPr lang="en-US" dirty="0"/>
              <a:t> </a:t>
            </a:r>
            <a:r>
              <a:rPr lang="en-US" dirty="0" err="1"/>
              <a:t>cho</a:t>
            </a:r>
            <a:r>
              <a:rPr lang="en-US" dirty="0"/>
              <a:t> </a:t>
            </a:r>
            <a:r>
              <a:rPr lang="en-US" dirty="0" err="1"/>
              <a:t>mình</a:t>
            </a:r>
            <a:r>
              <a:rPr lang="en-US" dirty="0"/>
              <a:t>. </a:t>
            </a:r>
            <a:r>
              <a:rPr lang="en-US" dirty="0" err="1"/>
              <a:t>Các</a:t>
            </a:r>
            <a:r>
              <a:rPr lang="en-US" dirty="0"/>
              <a:t> </a:t>
            </a:r>
            <a:r>
              <a:rPr lang="en-US" dirty="0" err="1"/>
              <a:t>tổ</a:t>
            </a:r>
            <a:r>
              <a:rPr lang="en-US" dirty="0"/>
              <a:t> </a:t>
            </a:r>
            <a:r>
              <a:rPr lang="en-US" dirty="0" err="1"/>
              <a:t>chức</a:t>
            </a:r>
            <a:r>
              <a:rPr lang="en-US" dirty="0"/>
              <a:t> </a:t>
            </a:r>
            <a:r>
              <a:rPr lang="en-US" dirty="0" err="1"/>
              <a:t>độc</a:t>
            </a:r>
            <a:r>
              <a:rPr lang="en-US" dirty="0"/>
              <a:t> </a:t>
            </a:r>
            <a:r>
              <a:rPr lang="en-US" dirty="0" err="1"/>
              <a:t>quyền</a:t>
            </a:r>
            <a:r>
              <a:rPr lang="en-US" dirty="0"/>
              <a:t> </a:t>
            </a:r>
            <a:r>
              <a:rPr lang="en-US" dirty="0" err="1"/>
              <a:t>phải</a:t>
            </a:r>
            <a:r>
              <a:rPr lang="en-US" dirty="0"/>
              <a:t> </a:t>
            </a:r>
            <a:r>
              <a:rPr lang="en-US" dirty="0" err="1"/>
              <a:t>nắm</a:t>
            </a:r>
            <a:r>
              <a:rPr lang="en-US" dirty="0"/>
              <a:t> </a:t>
            </a:r>
            <a:r>
              <a:rPr lang="en-US" dirty="0" err="1"/>
              <a:t>lấy</a:t>
            </a:r>
            <a:r>
              <a:rPr lang="en-US" dirty="0"/>
              <a:t> NN </a:t>
            </a:r>
            <a:r>
              <a:rPr lang="en-US" dirty="0" err="1"/>
              <a:t>sử</a:t>
            </a:r>
            <a:r>
              <a:rPr lang="en-US" dirty="0"/>
              <a:t> </a:t>
            </a:r>
            <a:r>
              <a:rPr lang="en-US" dirty="0" err="1"/>
              <a:t>dụng</a:t>
            </a:r>
            <a:r>
              <a:rPr lang="en-US" dirty="0"/>
              <a:t> </a:t>
            </a:r>
            <a:r>
              <a:rPr lang="en-US" dirty="0" err="1"/>
              <a:t>chức</a:t>
            </a:r>
            <a:r>
              <a:rPr lang="en-US" dirty="0"/>
              <a:t> </a:t>
            </a:r>
            <a:r>
              <a:rPr lang="en-US" dirty="0" err="1"/>
              <a:t>năng</a:t>
            </a:r>
            <a:r>
              <a:rPr lang="en-US" dirty="0"/>
              <a:t> XH </a:t>
            </a:r>
            <a:r>
              <a:rPr lang="en-US" dirty="0" err="1"/>
              <a:t>của</a:t>
            </a:r>
            <a:r>
              <a:rPr lang="en-US" dirty="0"/>
              <a:t> NN </a:t>
            </a:r>
            <a:r>
              <a:rPr lang="en-US" dirty="0" err="1"/>
              <a:t>để</a:t>
            </a:r>
            <a:r>
              <a:rPr lang="en-US" dirty="0"/>
              <a:t> can </a:t>
            </a:r>
            <a:r>
              <a:rPr lang="en-US" dirty="0" err="1"/>
              <a:t>thiệp</a:t>
            </a:r>
            <a:r>
              <a:rPr lang="en-US" dirty="0"/>
              <a:t> </a:t>
            </a:r>
            <a:r>
              <a:rPr lang="en-US" dirty="0" err="1"/>
              <a:t>vào</a:t>
            </a:r>
            <a:r>
              <a:rPr lang="en-US" dirty="0"/>
              <a:t> </a:t>
            </a:r>
            <a:r>
              <a:rPr lang="en-US" dirty="0" err="1"/>
              <a:t>quá</a:t>
            </a:r>
            <a:r>
              <a:rPr lang="en-US" dirty="0"/>
              <a:t> </a:t>
            </a:r>
            <a:r>
              <a:rPr lang="en-US" dirty="0" err="1"/>
              <a:t>trình</a:t>
            </a:r>
            <a:r>
              <a:rPr lang="en-US" dirty="0"/>
              <a:t> </a:t>
            </a:r>
            <a:r>
              <a:rPr lang="en-US" dirty="0" err="1"/>
              <a:t>kinh</a:t>
            </a:r>
            <a:r>
              <a:rPr lang="en-US" dirty="0"/>
              <a:t> </a:t>
            </a:r>
            <a:r>
              <a:rPr lang="en-US" dirty="0" err="1"/>
              <a:t>tế</a:t>
            </a:r>
            <a:r>
              <a:rPr lang="en-US" dirty="0"/>
              <a:t>. </a:t>
            </a:r>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30</a:t>
            </a:fld>
            <a:endParaRPr lang="ko-KR" altLang="en-US"/>
          </a:p>
        </p:txBody>
      </p:sp>
    </p:spTree>
    <p:extLst>
      <p:ext uri="{BB962C8B-B14F-4D97-AF65-F5344CB8AC3E}">
        <p14:creationId xmlns:p14="http://schemas.microsoft.com/office/powerpoint/2010/main" val="543904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r>
              <a:rPr lang="en-US" dirty="0" err="1"/>
              <a:t>Từ</a:t>
            </a:r>
            <a:r>
              <a:rPr lang="en-US" dirty="0"/>
              <a:t> </a:t>
            </a:r>
            <a:r>
              <a:rPr lang="en-US" dirty="0" err="1"/>
              <a:t>phía</a:t>
            </a:r>
            <a:r>
              <a:rPr lang="en-US" dirty="0"/>
              <a:t> </a:t>
            </a:r>
            <a:r>
              <a:rPr lang="en-US" dirty="0" err="1"/>
              <a:t>các</a:t>
            </a:r>
            <a:r>
              <a:rPr lang="en-US" dirty="0"/>
              <a:t> </a:t>
            </a:r>
            <a:r>
              <a:rPr lang="en-US" dirty="0" err="1"/>
              <a:t>tổ</a:t>
            </a:r>
            <a:r>
              <a:rPr lang="en-US" dirty="0"/>
              <a:t> </a:t>
            </a:r>
            <a:r>
              <a:rPr lang="en-US" dirty="0" err="1"/>
              <a:t>chức</a:t>
            </a:r>
            <a:r>
              <a:rPr lang="en-US" dirty="0"/>
              <a:t> ĐQ </a:t>
            </a:r>
            <a:r>
              <a:rPr lang="en-US" dirty="0" err="1"/>
              <a:t>chúng</a:t>
            </a:r>
            <a:r>
              <a:rPr lang="en-US" dirty="0"/>
              <a:t> </a:t>
            </a:r>
            <a:r>
              <a:rPr lang="en-US" dirty="0" err="1"/>
              <a:t>thông</a:t>
            </a:r>
            <a:r>
              <a:rPr lang="en-US" dirty="0"/>
              <a:t> qua </a:t>
            </a:r>
            <a:r>
              <a:rPr lang="en-US" dirty="0" err="1"/>
              <a:t>các</a:t>
            </a:r>
            <a:r>
              <a:rPr lang="en-US" dirty="0"/>
              <a:t> </a:t>
            </a:r>
            <a:r>
              <a:rPr lang="en-US" dirty="0" err="1"/>
              <a:t>đảng</a:t>
            </a:r>
            <a:r>
              <a:rPr lang="en-US" dirty="0"/>
              <a:t> </a:t>
            </a:r>
            <a:r>
              <a:rPr lang="en-US" dirty="0" err="1"/>
              <a:t>phái</a:t>
            </a:r>
            <a:r>
              <a:rPr lang="en-US" dirty="0"/>
              <a:t> </a:t>
            </a:r>
            <a:r>
              <a:rPr lang="en-US" dirty="0" err="1"/>
              <a:t>chính</a:t>
            </a:r>
            <a:r>
              <a:rPr lang="en-US" dirty="0"/>
              <a:t> </a:t>
            </a:r>
            <a:r>
              <a:rPr lang="en-US" dirty="0" err="1"/>
              <a:t>trị</a:t>
            </a:r>
            <a:r>
              <a:rPr lang="en-US" dirty="0"/>
              <a:t> </a:t>
            </a:r>
            <a:r>
              <a:rPr lang="en-US" dirty="0" err="1"/>
              <a:t>của</a:t>
            </a:r>
            <a:r>
              <a:rPr lang="en-US" dirty="0"/>
              <a:t> </a:t>
            </a:r>
            <a:r>
              <a:rPr lang="en-US" dirty="0" err="1"/>
              <a:t>mình</a:t>
            </a:r>
            <a:r>
              <a:rPr lang="en-US" dirty="0"/>
              <a:t> </a:t>
            </a:r>
            <a:r>
              <a:rPr lang="en-US" dirty="0" err="1"/>
              <a:t>sẽ</a:t>
            </a:r>
            <a:r>
              <a:rPr lang="en-US" dirty="0"/>
              <a:t> </a:t>
            </a:r>
            <a:r>
              <a:rPr lang="en-US" dirty="0" err="1"/>
              <a:t>cử</a:t>
            </a:r>
            <a:r>
              <a:rPr lang="en-US" dirty="0"/>
              <a:t> </a:t>
            </a:r>
            <a:r>
              <a:rPr lang="en-US" dirty="0" err="1"/>
              <a:t>người</a:t>
            </a:r>
            <a:r>
              <a:rPr lang="en-US" dirty="0"/>
              <a:t> </a:t>
            </a:r>
            <a:r>
              <a:rPr lang="en-US" dirty="0" err="1"/>
              <a:t>tranh</a:t>
            </a:r>
            <a:r>
              <a:rPr lang="en-US" dirty="0"/>
              <a:t> </a:t>
            </a:r>
            <a:r>
              <a:rPr lang="en-US" dirty="0" err="1"/>
              <a:t>cử</a:t>
            </a:r>
            <a:r>
              <a:rPr lang="en-US" dirty="0"/>
              <a:t> </a:t>
            </a:r>
            <a:r>
              <a:rPr lang="en-US" dirty="0" err="1"/>
              <a:t>các</a:t>
            </a:r>
            <a:r>
              <a:rPr lang="en-US" dirty="0"/>
              <a:t> </a:t>
            </a:r>
            <a:r>
              <a:rPr lang="en-US" dirty="0" err="1"/>
              <a:t>vị</a:t>
            </a:r>
            <a:r>
              <a:rPr lang="en-US" dirty="0"/>
              <a:t> </a:t>
            </a:r>
            <a:r>
              <a:rPr lang="en-US" dirty="0" err="1"/>
              <a:t>trí</a:t>
            </a:r>
            <a:r>
              <a:rPr lang="en-US" dirty="0"/>
              <a:t> </a:t>
            </a:r>
            <a:r>
              <a:rPr lang="en-US" dirty="0" err="1"/>
              <a:t>quan</a:t>
            </a:r>
            <a:r>
              <a:rPr lang="en-US" dirty="0"/>
              <a:t> </a:t>
            </a:r>
            <a:r>
              <a:rPr lang="en-US" dirty="0" err="1"/>
              <a:t>trọng</a:t>
            </a:r>
            <a:r>
              <a:rPr lang="en-US" dirty="0"/>
              <a:t> </a:t>
            </a:r>
            <a:r>
              <a:rPr lang="en-US" dirty="0" err="1"/>
              <a:t>trong</a:t>
            </a:r>
            <a:r>
              <a:rPr lang="en-US" dirty="0"/>
              <a:t> NN… </a:t>
            </a:r>
            <a:r>
              <a:rPr lang="en-US" dirty="0" err="1"/>
              <a:t>nắm</a:t>
            </a:r>
            <a:r>
              <a:rPr lang="en-US" dirty="0"/>
              <a:t> </a:t>
            </a:r>
            <a:r>
              <a:rPr lang="en-US" dirty="0" err="1"/>
              <a:t>giữ</a:t>
            </a:r>
            <a:r>
              <a:rPr lang="en-US" dirty="0"/>
              <a:t> </a:t>
            </a:r>
            <a:r>
              <a:rPr lang="en-US" dirty="0" err="1"/>
              <a:t>các</a:t>
            </a:r>
            <a:r>
              <a:rPr lang="en-US" dirty="0"/>
              <a:t> </a:t>
            </a:r>
            <a:r>
              <a:rPr lang="en-US" dirty="0" err="1"/>
              <a:t>vị</a:t>
            </a:r>
            <a:r>
              <a:rPr lang="en-US" dirty="0"/>
              <a:t> </a:t>
            </a:r>
            <a:r>
              <a:rPr lang="en-US" dirty="0" err="1"/>
              <a:t>trí</a:t>
            </a:r>
            <a:r>
              <a:rPr lang="en-US" dirty="0"/>
              <a:t> </a:t>
            </a:r>
            <a:r>
              <a:rPr lang="en-US" dirty="0" err="1"/>
              <a:t>quan</a:t>
            </a:r>
            <a:r>
              <a:rPr lang="en-US" dirty="0"/>
              <a:t> </a:t>
            </a:r>
            <a:r>
              <a:rPr lang="en-US" dirty="0" err="1"/>
              <a:t>trọng</a:t>
            </a:r>
            <a:r>
              <a:rPr lang="en-US" dirty="0"/>
              <a:t> </a:t>
            </a:r>
            <a:r>
              <a:rPr lang="en-US" dirty="0" err="1"/>
              <a:t>trong</a:t>
            </a:r>
            <a:r>
              <a:rPr lang="en-US" dirty="0"/>
              <a:t> </a:t>
            </a:r>
            <a:r>
              <a:rPr lang="en-US" dirty="0" err="1"/>
              <a:t>nhà</a:t>
            </a:r>
            <a:r>
              <a:rPr lang="en-US" dirty="0"/>
              <a:t> </a:t>
            </a:r>
            <a:r>
              <a:rPr lang="en-US" dirty="0" err="1"/>
              <a:t>nước</a:t>
            </a:r>
            <a:r>
              <a:rPr lang="en-US" dirty="0"/>
              <a:t>, </a:t>
            </a:r>
            <a:r>
              <a:rPr lang="en-US" dirty="0" err="1"/>
              <a:t>các</a:t>
            </a:r>
            <a:r>
              <a:rPr lang="en-US" dirty="0"/>
              <a:t> KH, </a:t>
            </a:r>
            <a:r>
              <a:rPr lang="en-US" dirty="0" err="1"/>
              <a:t>dự</a:t>
            </a:r>
            <a:r>
              <a:rPr lang="en-US" dirty="0"/>
              <a:t> </a:t>
            </a:r>
            <a:r>
              <a:rPr lang="en-US" dirty="0" err="1"/>
              <a:t>án</a:t>
            </a:r>
            <a:r>
              <a:rPr lang="en-US" dirty="0"/>
              <a:t> </a:t>
            </a:r>
            <a:r>
              <a:rPr lang="en-US" dirty="0" err="1"/>
              <a:t>của</a:t>
            </a:r>
            <a:r>
              <a:rPr lang="en-US" dirty="0"/>
              <a:t> </a:t>
            </a:r>
            <a:r>
              <a:rPr lang="en-US" dirty="0" err="1"/>
              <a:t>nhà</a:t>
            </a:r>
            <a:r>
              <a:rPr lang="en-US" dirty="0"/>
              <a:t> </a:t>
            </a:r>
            <a:r>
              <a:rPr lang="en-US" dirty="0" err="1"/>
              <a:t>nước</a:t>
            </a:r>
            <a:r>
              <a:rPr lang="en-US" dirty="0"/>
              <a:t>, Qua </a:t>
            </a:r>
            <a:r>
              <a:rPr lang="en-US" dirty="0" err="1"/>
              <a:t>đó</a:t>
            </a:r>
            <a:r>
              <a:rPr lang="en-US" dirty="0"/>
              <a:t> </a:t>
            </a:r>
            <a:r>
              <a:rPr lang="en-US" dirty="0" err="1"/>
              <a:t>đem</a:t>
            </a:r>
            <a:r>
              <a:rPr lang="en-US" dirty="0"/>
              <a:t> </a:t>
            </a:r>
            <a:r>
              <a:rPr lang="en-US" dirty="0" err="1"/>
              <a:t>lại</a:t>
            </a:r>
            <a:r>
              <a:rPr lang="en-US" dirty="0"/>
              <a:t> </a:t>
            </a:r>
            <a:r>
              <a:rPr lang="en-US" dirty="0" err="1"/>
              <a:t>lợi</a:t>
            </a:r>
            <a:r>
              <a:rPr lang="en-US" dirty="0"/>
              <a:t> </a:t>
            </a:r>
            <a:r>
              <a:rPr lang="en-US" dirty="0" err="1"/>
              <a:t>ích</a:t>
            </a:r>
            <a:r>
              <a:rPr lang="en-US" dirty="0"/>
              <a:t> </a:t>
            </a:r>
            <a:r>
              <a:rPr lang="en-US" dirty="0" err="1"/>
              <a:t>cho</a:t>
            </a:r>
            <a:r>
              <a:rPr lang="en-US" dirty="0"/>
              <a:t> </a:t>
            </a:r>
            <a:r>
              <a:rPr lang="en-US" dirty="0" err="1"/>
              <a:t>các</a:t>
            </a:r>
            <a:r>
              <a:rPr lang="en-US" dirty="0"/>
              <a:t> </a:t>
            </a:r>
            <a:r>
              <a:rPr lang="en-US" dirty="0" err="1"/>
              <a:t>nhóm</a:t>
            </a:r>
            <a:r>
              <a:rPr lang="en-US" dirty="0"/>
              <a:t> </a:t>
            </a:r>
            <a:r>
              <a:rPr lang="en-US" dirty="0" err="1"/>
              <a:t>độc</a:t>
            </a:r>
            <a:r>
              <a:rPr lang="en-US" dirty="0"/>
              <a:t> </a:t>
            </a:r>
            <a:r>
              <a:rPr lang="en-US" dirty="0" err="1"/>
              <a:t>quyền</a:t>
            </a:r>
            <a:r>
              <a:rPr lang="en-US" dirty="0"/>
              <a:t> </a:t>
            </a:r>
            <a:r>
              <a:rPr lang="en-US" dirty="0" err="1"/>
              <a:t>của</a:t>
            </a:r>
            <a:r>
              <a:rPr lang="en-US" dirty="0"/>
              <a:t> </a:t>
            </a:r>
            <a:r>
              <a:rPr lang="en-US" dirty="0" err="1"/>
              <a:t>mình</a:t>
            </a:r>
            <a:r>
              <a:rPr lang="en-US" dirty="0"/>
              <a:t>. </a:t>
            </a:r>
            <a:r>
              <a:rPr lang="en-US" dirty="0" err="1"/>
              <a:t>Mặt</a:t>
            </a:r>
            <a:r>
              <a:rPr lang="en-US" dirty="0"/>
              <a:t> </a:t>
            </a:r>
            <a:r>
              <a:rPr lang="en-US" dirty="0" err="1"/>
              <a:t>khác</a:t>
            </a:r>
            <a:r>
              <a:rPr lang="en-US" dirty="0"/>
              <a:t>, NN </a:t>
            </a:r>
            <a:r>
              <a:rPr lang="en-US" dirty="0" err="1"/>
              <a:t>cũng</a:t>
            </a:r>
            <a:r>
              <a:rPr lang="en-US" dirty="0"/>
              <a:t> </a:t>
            </a:r>
            <a:r>
              <a:rPr lang="en-US" dirty="0" err="1"/>
              <a:t>cử</a:t>
            </a:r>
            <a:r>
              <a:rPr lang="en-US" dirty="0"/>
              <a:t> </a:t>
            </a:r>
            <a:r>
              <a:rPr lang="en-US" dirty="0" err="1"/>
              <a:t>người</a:t>
            </a:r>
            <a:r>
              <a:rPr lang="en-US" dirty="0"/>
              <a:t> </a:t>
            </a:r>
            <a:r>
              <a:rPr lang="en-US" dirty="0" err="1"/>
              <a:t>tham</a:t>
            </a:r>
            <a:r>
              <a:rPr lang="en-US" dirty="0"/>
              <a:t> </a:t>
            </a:r>
            <a:r>
              <a:rPr lang="en-US" dirty="0" err="1"/>
              <a:t>gia</a:t>
            </a:r>
            <a:r>
              <a:rPr lang="en-US" dirty="0"/>
              <a:t> </a:t>
            </a:r>
            <a:r>
              <a:rPr lang="en-US" dirty="0" err="1"/>
              <a:t>vào</a:t>
            </a:r>
            <a:r>
              <a:rPr lang="en-US" dirty="0"/>
              <a:t> </a:t>
            </a:r>
            <a:r>
              <a:rPr lang="en-US" dirty="0" err="1"/>
              <a:t>các</a:t>
            </a:r>
            <a:r>
              <a:rPr lang="en-US" dirty="0"/>
              <a:t> </a:t>
            </a:r>
            <a:r>
              <a:rPr lang="en-US" dirty="0" err="1"/>
              <a:t>Hội</a:t>
            </a:r>
            <a:r>
              <a:rPr lang="en-US" dirty="0"/>
              <a:t> </a:t>
            </a:r>
            <a:r>
              <a:rPr lang="en-US" dirty="0" err="1"/>
              <a:t>đồng</a:t>
            </a:r>
            <a:r>
              <a:rPr lang="en-US" dirty="0"/>
              <a:t> </a:t>
            </a:r>
            <a:r>
              <a:rPr lang="en-US" dirty="0" err="1"/>
              <a:t>quản</a:t>
            </a:r>
            <a:r>
              <a:rPr lang="en-US" dirty="0"/>
              <a:t> </a:t>
            </a:r>
            <a:r>
              <a:rPr lang="en-US" dirty="0" err="1"/>
              <a:t>trị</a:t>
            </a:r>
            <a:r>
              <a:rPr lang="en-US" dirty="0"/>
              <a:t> </a:t>
            </a:r>
            <a:r>
              <a:rPr lang="en-US" dirty="0" err="1"/>
              <a:t>của</a:t>
            </a:r>
            <a:r>
              <a:rPr lang="en-US" dirty="0"/>
              <a:t> </a:t>
            </a:r>
            <a:r>
              <a:rPr lang="en-US" dirty="0" err="1"/>
              <a:t>các</a:t>
            </a:r>
            <a:r>
              <a:rPr lang="en-US" dirty="0"/>
              <a:t> </a:t>
            </a:r>
            <a:r>
              <a:rPr lang="en-US" dirty="0" err="1"/>
              <a:t>tổ</a:t>
            </a:r>
            <a:r>
              <a:rPr lang="en-US" dirty="0"/>
              <a:t> </a:t>
            </a:r>
            <a:r>
              <a:rPr lang="en-US" dirty="0" err="1"/>
              <a:t>chức</a:t>
            </a:r>
            <a:r>
              <a:rPr lang="en-US" dirty="0"/>
              <a:t> ĐQ </a:t>
            </a:r>
            <a:r>
              <a:rPr lang="en-US" dirty="0" err="1"/>
              <a:t>thông</a:t>
            </a:r>
            <a:r>
              <a:rPr lang="en-US" dirty="0"/>
              <a:t> qua </a:t>
            </a:r>
            <a:r>
              <a:rPr lang="en-US" dirty="0" err="1"/>
              <a:t>việc</a:t>
            </a:r>
            <a:r>
              <a:rPr lang="en-US" dirty="0"/>
              <a:t> </a:t>
            </a:r>
            <a:r>
              <a:rPr lang="en-US" dirty="0" err="1"/>
              <a:t>mua</a:t>
            </a:r>
            <a:r>
              <a:rPr lang="en-US" dirty="0"/>
              <a:t> </a:t>
            </a:r>
            <a:r>
              <a:rPr lang="en-US" dirty="0" err="1"/>
              <a:t>cổ</a:t>
            </a:r>
            <a:r>
              <a:rPr lang="en-US" dirty="0"/>
              <a:t> </a:t>
            </a:r>
            <a:r>
              <a:rPr lang="en-US" dirty="0" err="1"/>
              <a:t>phần</a:t>
            </a:r>
            <a:r>
              <a:rPr lang="en-US" dirty="0"/>
              <a:t>, </a:t>
            </a:r>
            <a:r>
              <a:rPr lang="en-US" dirty="0" err="1"/>
              <a:t>cổ</a:t>
            </a:r>
            <a:r>
              <a:rPr lang="en-US" dirty="0"/>
              <a:t> </a:t>
            </a:r>
            <a:r>
              <a:rPr lang="en-US" dirty="0" err="1"/>
              <a:t>phiếu</a:t>
            </a:r>
            <a:r>
              <a:rPr lang="en-US" dirty="0"/>
              <a:t> </a:t>
            </a:r>
            <a:r>
              <a:rPr lang="en-US" dirty="0" err="1"/>
              <a:t>của</a:t>
            </a:r>
            <a:r>
              <a:rPr lang="en-US" dirty="0"/>
              <a:t> </a:t>
            </a:r>
            <a:r>
              <a:rPr lang="en-US" dirty="0" err="1"/>
              <a:t>các</a:t>
            </a:r>
            <a:r>
              <a:rPr lang="en-US" dirty="0"/>
              <a:t> </a:t>
            </a:r>
            <a:r>
              <a:rPr lang="en-US" dirty="0" err="1"/>
              <a:t>tổ</a:t>
            </a:r>
            <a:r>
              <a:rPr lang="en-US" dirty="0"/>
              <a:t> </a:t>
            </a:r>
            <a:r>
              <a:rPr lang="en-US" dirty="0" err="1"/>
              <a:t>chức</a:t>
            </a:r>
            <a:r>
              <a:rPr lang="en-US" dirty="0"/>
              <a:t> </a:t>
            </a:r>
            <a:r>
              <a:rPr lang="en-US" dirty="0" err="1"/>
              <a:t>độc</a:t>
            </a:r>
            <a:r>
              <a:rPr lang="en-US" dirty="0"/>
              <a:t> </a:t>
            </a:r>
            <a:r>
              <a:rPr lang="en-US" dirty="0" err="1"/>
              <a:t>quyền</a:t>
            </a:r>
            <a:r>
              <a:rPr lang="en-US" dirty="0"/>
              <a:t> </a:t>
            </a:r>
            <a:r>
              <a:rPr lang="en-US" dirty="0" err="1"/>
              <a:t>hoặc</a:t>
            </a:r>
            <a:r>
              <a:rPr lang="en-US" dirty="0"/>
              <a:t> </a:t>
            </a:r>
            <a:r>
              <a:rPr lang="en-US" dirty="0" err="1"/>
              <a:t>các</a:t>
            </a:r>
            <a:r>
              <a:rPr lang="en-US" dirty="0"/>
              <a:t> </a:t>
            </a:r>
            <a:r>
              <a:rPr lang="en-US" dirty="0" err="1"/>
              <a:t>tổ</a:t>
            </a:r>
            <a:r>
              <a:rPr lang="en-US" dirty="0"/>
              <a:t> </a:t>
            </a:r>
            <a:r>
              <a:rPr lang="en-US" dirty="0" err="1"/>
              <a:t>chức</a:t>
            </a:r>
            <a:r>
              <a:rPr lang="en-US" dirty="0"/>
              <a:t> ĐQ </a:t>
            </a:r>
            <a:r>
              <a:rPr lang="en-US" dirty="0" err="1"/>
              <a:t>trao</a:t>
            </a:r>
            <a:r>
              <a:rPr lang="en-US" dirty="0"/>
              <a:t> </a:t>
            </a:r>
            <a:r>
              <a:rPr lang="en-US" dirty="0" err="1"/>
              <a:t>cho</a:t>
            </a:r>
            <a:r>
              <a:rPr lang="en-US" dirty="0"/>
              <a:t> </a:t>
            </a:r>
            <a:r>
              <a:rPr lang="en-US" dirty="0" err="1"/>
              <a:t>những</a:t>
            </a:r>
            <a:r>
              <a:rPr lang="en-US" dirty="0"/>
              <a:t> </a:t>
            </a:r>
            <a:r>
              <a:rPr lang="en-US" dirty="0" err="1"/>
              <a:t>chức</a:t>
            </a:r>
            <a:r>
              <a:rPr lang="en-US" dirty="0"/>
              <a:t> </a:t>
            </a:r>
            <a:r>
              <a:rPr lang="en-US" dirty="0" err="1"/>
              <a:t>danh</a:t>
            </a:r>
            <a:r>
              <a:rPr lang="en-US" dirty="0"/>
              <a:t> </a:t>
            </a:r>
            <a:r>
              <a:rPr lang="en-US" dirty="0" err="1"/>
              <a:t>danh</a:t>
            </a:r>
            <a:r>
              <a:rPr lang="en-US" dirty="0"/>
              <a:t> </a:t>
            </a:r>
            <a:r>
              <a:rPr lang="en-US" dirty="0" err="1"/>
              <a:t>dự</a:t>
            </a:r>
            <a:r>
              <a:rPr lang="en-US" dirty="0"/>
              <a:t> </a:t>
            </a:r>
            <a:r>
              <a:rPr lang="en-US" dirty="0" err="1"/>
              <a:t>trong</a:t>
            </a:r>
            <a:r>
              <a:rPr lang="en-US" dirty="0"/>
              <a:t> </a:t>
            </a:r>
            <a:r>
              <a:rPr lang="en-US" dirty="0" err="1"/>
              <a:t>tổ</a:t>
            </a:r>
            <a:r>
              <a:rPr lang="en-US" dirty="0"/>
              <a:t> </a:t>
            </a:r>
            <a:r>
              <a:rPr lang="en-US" dirty="0" err="1"/>
              <a:t>chức</a:t>
            </a:r>
            <a:r>
              <a:rPr lang="en-US" dirty="0"/>
              <a:t>. </a:t>
            </a:r>
            <a:r>
              <a:rPr lang="en-US" dirty="0" err="1"/>
              <a:t>Việc</a:t>
            </a:r>
            <a:r>
              <a:rPr lang="en-US" dirty="0"/>
              <a:t> </a:t>
            </a:r>
            <a:r>
              <a:rPr lang="en-US" dirty="0" err="1"/>
              <a:t>cử</a:t>
            </a:r>
            <a:r>
              <a:rPr lang="en-US" dirty="0"/>
              <a:t> </a:t>
            </a:r>
            <a:r>
              <a:rPr lang="en-US" dirty="0" err="1"/>
              <a:t>người</a:t>
            </a:r>
            <a:r>
              <a:rPr lang="en-US" dirty="0"/>
              <a:t> </a:t>
            </a:r>
            <a:r>
              <a:rPr lang="en-US" dirty="0" err="1"/>
              <a:t>vào</a:t>
            </a:r>
            <a:r>
              <a:rPr lang="en-US" dirty="0"/>
              <a:t> </a:t>
            </a:r>
            <a:r>
              <a:rPr lang="en-US" dirty="0" err="1"/>
              <a:t>các</a:t>
            </a:r>
            <a:r>
              <a:rPr lang="en-US" dirty="0"/>
              <a:t> </a:t>
            </a:r>
            <a:r>
              <a:rPr lang="en-US" dirty="0" err="1"/>
              <a:t>tổ</a:t>
            </a:r>
            <a:r>
              <a:rPr lang="en-US" dirty="0"/>
              <a:t> </a:t>
            </a:r>
            <a:r>
              <a:rPr lang="en-US" dirty="0" err="1"/>
              <a:t>chức</a:t>
            </a:r>
            <a:r>
              <a:rPr lang="en-US" dirty="0"/>
              <a:t> ĐQ </a:t>
            </a:r>
            <a:r>
              <a:rPr lang="en-US" dirty="0" err="1"/>
              <a:t>sẽ</a:t>
            </a:r>
            <a:r>
              <a:rPr lang="en-US" dirty="0"/>
              <a:t> </a:t>
            </a:r>
            <a:r>
              <a:rPr lang="en-US" dirty="0" err="1"/>
              <a:t>giúp</a:t>
            </a:r>
            <a:r>
              <a:rPr lang="en-US" dirty="0"/>
              <a:t> </a:t>
            </a:r>
            <a:r>
              <a:rPr lang="en-US" dirty="0" err="1"/>
              <a:t>cho</a:t>
            </a:r>
            <a:r>
              <a:rPr lang="en-US" dirty="0"/>
              <a:t> NN </a:t>
            </a:r>
            <a:r>
              <a:rPr lang="en-US" dirty="0" err="1"/>
              <a:t>một</a:t>
            </a:r>
            <a:r>
              <a:rPr lang="en-US" dirty="0"/>
              <a:t> </a:t>
            </a:r>
            <a:r>
              <a:rPr lang="en-US" dirty="0" err="1"/>
              <a:t>phần</a:t>
            </a:r>
            <a:r>
              <a:rPr lang="en-US" dirty="0"/>
              <a:t> </a:t>
            </a:r>
            <a:r>
              <a:rPr lang="en-US" dirty="0" err="1"/>
              <a:t>nào</a:t>
            </a:r>
            <a:r>
              <a:rPr lang="en-US" dirty="0"/>
              <a:t> </a:t>
            </a:r>
            <a:r>
              <a:rPr lang="en-US" dirty="0" err="1"/>
              <a:t>đó</a:t>
            </a:r>
            <a:r>
              <a:rPr lang="en-US" dirty="0"/>
              <a:t> </a:t>
            </a:r>
            <a:r>
              <a:rPr lang="en-US" dirty="0" err="1"/>
              <a:t>tác</a:t>
            </a:r>
            <a:r>
              <a:rPr lang="en-US" dirty="0"/>
              <a:t> </a:t>
            </a:r>
            <a:r>
              <a:rPr lang="en-US" dirty="0" err="1"/>
              <a:t>động</a:t>
            </a:r>
            <a:r>
              <a:rPr lang="en-US" dirty="0"/>
              <a:t> </a:t>
            </a:r>
            <a:r>
              <a:rPr lang="en-US" dirty="0" err="1"/>
              <a:t>đến</a:t>
            </a:r>
            <a:r>
              <a:rPr lang="en-US" dirty="0"/>
              <a:t> </a:t>
            </a:r>
            <a:r>
              <a:rPr lang="en-US" dirty="0" err="1"/>
              <a:t>các</a:t>
            </a:r>
            <a:r>
              <a:rPr lang="en-US" dirty="0"/>
              <a:t> </a:t>
            </a:r>
            <a:r>
              <a:rPr lang="en-US" dirty="0" err="1"/>
              <a:t>tổ</a:t>
            </a:r>
            <a:r>
              <a:rPr lang="en-US" dirty="0"/>
              <a:t> </a:t>
            </a:r>
            <a:r>
              <a:rPr lang="en-US" dirty="0" err="1"/>
              <a:t>chức</a:t>
            </a:r>
            <a:r>
              <a:rPr lang="en-US" dirty="0"/>
              <a:t> ĐQ </a:t>
            </a:r>
            <a:r>
              <a:rPr lang="en-US" dirty="0" err="1"/>
              <a:t>buộc</a:t>
            </a:r>
            <a:r>
              <a:rPr lang="en-US" dirty="0"/>
              <a:t> </a:t>
            </a:r>
            <a:r>
              <a:rPr lang="en-US" dirty="0" err="1"/>
              <a:t>các</a:t>
            </a:r>
            <a:r>
              <a:rPr lang="en-US" dirty="0"/>
              <a:t> </a:t>
            </a:r>
            <a:r>
              <a:rPr lang="en-US" dirty="0" err="1"/>
              <a:t>tổ</a:t>
            </a:r>
            <a:r>
              <a:rPr lang="en-US" dirty="0"/>
              <a:t> </a:t>
            </a:r>
            <a:r>
              <a:rPr lang="en-US" dirty="0" err="1"/>
              <a:t>chức</a:t>
            </a:r>
            <a:r>
              <a:rPr lang="en-US" dirty="0"/>
              <a:t> </a:t>
            </a:r>
            <a:r>
              <a:rPr lang="en-US" dirty="0" err="1"/>
              <a:t>này</a:t>
            </a:r>
            <a:r>
              <a:rPr lang="en-US" dirty="0"/>
              <a:t> </a:t>
            </a:r>
            <a:r>
              <a:rPr lang="en-US" dirty="0" err="1"/>
              <a:t>phải</a:t>
            </a:r>
            <a:r>
              <a:rPr lang="en-US" dirty="0"/>
              <a:t> </a:t>
            </a:r>
            <a:r>
              <a:rPr lang="en-US" dirty="0" err="1"/>
              <a:t>thực</a:t>
            </a:r>
            <a:r>
              <a:rPr lang="en-US" dirty="0"/>
              <a:t> </a:t>
            </a:r>
            <a:r>
              <a:rPr lang="en-US" dirty="0" err="1"/>
              <a:t>hiện</a:t>
            </a:r>
            <a:r>
              <a:rPr lang="en-US" dirty="0"/>
              <a:t> </a:t>
            </a:r>
            <a:r>
              <a:rPr lang="en-US" dirty="0" err="1"/>
              <a:t>một</a:t>
            </a:r>
            <a:r>
              <a:rPr lang="en-US" dirty="0"/>
              <a:t> </a:t>
            </a:r>
            <a:r>
              <a:rPr lang="en-US" dirty="0" err="1"/>
              <a:t>số</a:t>
            </a:r>
            <a:r>
              <a:rPr lang="en-US" dirty="0"/>
              <a:t> </a:t>
            </a:r>
            <a:r>
              <a:rPr lang="en-US" dirty="0" err="1"/>
              <a:t>nghĩa</a:t>
            </a:r>
            <a:r>
              <a:rPr lang="en-US" dirty="0"/>
              <a:t> </a:t>
            </a:r>
            <a:r>
              <a:rPr lang="en-US" dirty="0" err="1"/>
              <a:t>vụ</a:t>
            </a:r>
            <a:r>
              <a:rPr lang="en-US" dirty="0"/>
              <a:t> </a:t>
            </a:r>
            <a:r>
              <a:rPr lang="en-US" dirty="0" err="1"/>
              <a:t>của</a:t>
            </a:r>
            <a:r>
              <a:rPr lang="en-US" dirty="0"/>
              <a:t> </a:t>
            </a:r>
            <a:r>
              <a:rPr lang="en-US" dirty="0" err="1"/>
              <a:t>mình</a:t>
            </a:r>
            <a:r>
              <a:rPr lang="en-US" dirty="0"/>
              <a:t> </a:t>
            </a:r>
            <a:r>
              <a:rPr lang="en-US" dirty="0" err="1"/>
              <a:t>đối</a:t>
            </a:r>
            <a:r>
              <a:rPr lang="en-US" dirty="0"/>
              <a:t> </a:t>
            </a:r>
            <a:r>
              <a:rPr lang="en-US" dirty="0" err="1"/>
              <a:t>với</a:t>
            </a:r>
            <a:r>
              <a:rPr lang="en-US" dirty="0"/>
              <a:t> </a:t>
            </a:r>
            <a:r>
              <a:rPr lang="en-US" dirty="0" err="1"/>
              <a:t>xã</a:t>
            </a:r>
            <a:r>
              <a:rPr lang="en-US" dirty="0"/>
              <a:t> </a:t>
            </a:r>
            <a:r>
              <a:rPr lang="en-US" dirty="0" err="1"/>
              <a:t>hội</a:t>
            </a:r>
            <a:r>
              <a:rPr lang="en-US" dirty="0"/>
              <a:t>. </a:t>
            </a:r>
          </a:p>
          <a:p>
            <a:r>
              <a:rPr lang="en-US" dirty="0"/>
              <a:t>2. SH </a:t>
            </a:r>
            <a:r>
              <a:rPr lang="en-US" dirty="0" err="1"/>
              <a:t>của</a:t>
            </a:r>
            <a:r>
              <a:rPr lang="en-US" dirty="0"/>
              <a:t> </a:t>
            </a:r>
            <a:r>
              <a:rPr lang="en-US" dirty="0" err="1"/>
              <a:t>nhà</a:t>
            </a:r>
            <a:r>
              <a:rPr lang="en-US" dirty="0"/>
              <a:t> </a:t>
            </a:r>
            <a:r>
              <a:rPr lang="en-US" dirty="0" err="1"/>
              <a:t>nước</a:t>
            </a:r>
            <a:r>
              <a:rPr lang="en-US" dirty="0"/>
              <a:t> </a:t>
            </a:r>
            <a:r>
              <a:rPr lang="en-US" dirty="0" err="1"/>
              <a:t>tư</a:t>
            </a:r>
            <a:r>
              <a:rPr lang="en-US" dirty="0"/>
              <a:t> </a:t>
            </a:r>
            <a:r>
              <a:rPr lang="en-US" dirty="0" err="1"/>
              <a:t>sản</a:t>
            </a:r>
            <a:r>
              <a:rPr lang="en-US" dirty="0"/>
              <a:t> bao </a:t>
            </a:r>
            <a:r>
              <a:rPr lang="en-US" dirty="0" err="1"/>
              <a:t>gồm</a:t>
            </a:r>
            <a:r>
              <a:rPr lang="en-US" dirty="0"/>
              <a:t> </a:t>
            </a:r>
            <a:r>
              <a:rPr lang="en-US" dirty="0" err="1"/>
              <a:t>những</a:t>
            </a:r>
            <a:r>
              <a:rPr lang="en-US" dirty="0"/>
              <a:t> </a:t>
            </a:r>
            <a:r>
              <a:rPr lang="en-US" dirty="0" err="1"/>
              <a:t>động</a:t>
            </a:r>
            <a:r>
              <a:rPr lang="en-US" dirty="0"/>
              <a:t> </a:t>
            </a:r>
            <a:r>
              <a:rPr lang="en-US" dirty="0" err="1"/>
              <a:t>sản</a:t>
            </a:r>
            <a:r>
              <a:rPr lang="en-US" dirty="0"/>
              <a:t> </a:t>
            </a:r>
            <a:r>
              <a:rPr lang="en-US" dirty="0" err="1"/>
              <a:t>và</a:t>
            </a:r>
            <a:r>
              <a:rPr lang="en-US" dirty="0"/>
              <a:t> </a:t>
            </a:r>
            <a:r>
              <a:rPr lang="en-US" dirty="0" err="1"/>
              <a:t>bất</a:t>
            </a:r>
            <a:r>
              <a:rPr lang="en-US" dirty="0"/>
              <a:t> </a:t>
            </a:r>
            <a:r>
              <a:rPr lang="en-US" dirty="0" err="1"/>
              <a:t>động</a:t>
            </a:r>
            <a:r>
              <a:rPr lang="en-US" dirty="0"/>
              <a:t> </a:t>
            </a:r>
            <a:r>
              <a:rPr lang="en-US" dirty="0" err="1"/>
              <a:t>sản</a:t>
            </a:r>
            <a:r>
              <a:rPr lang="en-US" dirty="0"/>
              <a:t> </a:t>
            </a:r>
            <a:r>
              <a:rPr lang="en-US" dirty="0" err="1"/>
              <a:t>thuộc</a:t>
            </a:r>
            <a:r>
              <a:rPr lang="en-US" dirty="0"/>
              <a:t> </a:t>
            </a:r>
            <a:r>
              <a:rPr lang="en-US" dirty="0" err="1"/>
              <a:t>sở</a:t>
            </a:r>
            <a:r>
              <a:rPr lang="en-US" dirty="0"/>
              <a:t> </a:t>
            </a:r>
            <a:r>
              <a:rPr lang="en-US" dirty="0" err="1"/>
              <a:t>hữu</a:t>
            </a:r>
            <a:r>
              <a:rPr lang="en-US" dirty="0"/>
              <a:t> </a:t>
            </a:r>
            <a:r>
              <a:rPr lang="en-US" dirty="0" err="1"/>
              <a:t>của</a:t>
            </a:r>
            <a:r>
              <a:rPr lang="en-US" dirty="0"/>
              <a:t> </a:t>
            </a:r>
            <a:r>
              <a:rPr lang="en-US" dirty="0" err="1"/>
              <a:t>nhà</a:t>
            </a:r>
            <a:r>
              <a:rPr lang="en-US" dirty="0"/>
              <a:t> </a:t>
            </a:r>
            <a:r>
              <a:rPr lang="en-US" dirty="0" err="1"/>
              <a:t>nước</a:t>
            </a:r>
            <a:r>
              <a:rPr lang="en-US" dirty="0"/>
              <a:t>. </a:t>
            </a:r>
            <a:r>
              <a:rPr lang="en-US" dirty="0" err="1"/>
              <a:t>Ngân</a:t>
            </a:r>
            <a:r>
              <a:rPr lang="en-US" dirty="0"/>
              <a:t> </a:t>
            </a:r>
            <a:r>
              <a:rPr lang="en-US" dirty="0" err="1"/>
              <a:t>sách</a:t>
            </a:r>
            <a:r>
              <a:rPr lang="en-US" dirty="0"/>
              <a:t> NN, </a:t>
            </a:r>
            <a:r>
              <a:rPr lang="en-US" dirty="0" err="1"/>
              <a:t>quỹ</a:t>
            </a:r>
            <a:r>
              <a:rPr lang="en-US" dirty="0"/>
              <a:t> </a:t>
            </a:r>
            <a:r>
              <a:rPr lang="en-US" dirty="0" err="1"/>
              <a:t>dự</a:t>
            </a:r>
            <a:r>
              <a:rPr lang="en-US" dirty="0"/>
              <a:t> </a:t>
            </a:r>
            <a:r>
              <a:rPr lang="en-US" dirty="0" err="1"/>
              <a:t>trữ</a:t>
            </a:r>
            <a:r>
              <a:rPr lang="en-US" dirty="0"/>
              <a:t> </a:t>
            </a:r>
            <a:r>
              <a:rPr lang="en-US" dirty="0" err="1"/>
              <a:t>quốc</a:t>
            </a:r>
            <a:r>
              <a:rPr lang="en-US" dirty="0"/>
              <a:t> </a:t>
            </a:r>
            <a:r>
              <a:rPr lang="en-US" dirty="0" err="1"/>
              <a:t>gia</a:t>
            </a:r>
            <a:r>
              <a:rPr lang="en-US" dirty="0"/>
              <a:t>, </a:t>
            </a:r>
            <a:r>
              <a:rPr lang="en-US" dirty="0" err="1"/>
              <a:t>tài</a:t>
            </a:r>
            <a:r>
              <a:rPr lang="en-US" dirty="0"/>
              <a:t> </a:t>
            </a:r>
            <a:r>
              <a:rPr lang="en-US" dirty="0" err="1"/>
              <a:t>nguyên</a:t>
            </a:r>
            <a:r>
              <a:rPr lang="en-US" dirty="0"/>
              <a:t> </a:t>
            </a:r>
            <a:r>
              <a:rPr lang="en-US" dirty="0" err="1"/>
              <a:t>khoáng</a:t>
            </a:r>
            <a:r>
              <a:rPr lang="en-US" dirty="0"/>
              <a:t> </a:t>
            </a:r>
            <a:r>
              <a:rPr lang="en-US" dirty="0" err="1"/>
              <a:t>sản</a:t>
            </a:r>
            <a:r>
              <a:rPr lang="en-US" dirty="0"/>
              <a:t> </a:t>
            </a:r>
            <a:r>
              <a:rPr lang="en-US" dirty="0" err="1"/>
              <a:t>của</a:t>
            </a:r>
            <a:r>
              <a:rPr lang="en-US" dirty="0"/>
              <a:t> NN… </a:t>
            </a:r>
            <a:r>
              <a:rPr lang="en-US" dirty="0" err="1"/>
              <a:t>nó</a:t>
            </a:r>
            <a:r>
              <a:rPr lang="en-US" dirty="0"/>
              <a:t> </a:t>
            </a:r>
            <a:r>
              <a:rPr lang="en-US" dirty="0" err="1"/>
              <a:t>sẽ</a:t>
            </a:r>
            <a:r>
              <a:rPr lang="en-US" dirty="0"/>
              <a:t> </a:t>
            </a:r>
            <a:r>
              <a:rPr lang="en-US" dirty="0" err="1"/>
              <a:t>đầu</a:t>
            </a:r>
            <a:r>
              <a:rPr lang="en-US" dirty="0"/>
              <a:t> </a:t>
            </a:r>
            <a:r>
              <a:rPr lang="en-US" dirty="0" err="1"/>
              <a:t>tư</a:t>
            </a:r>
            <a:r>
              <a:rPr lang="en-US" dirty="0"/>
              <a:t> </a:t>
            </a:r>
            <a:r>
              <a:rPr lang="en-US" dirty="0" err="1"/>
              <a:t>vào</a:t>
            </a:r>
            <a:r>
              <a:rPr lang="en-US" dirty="0"/>
              <a:t> </a:t>
            </a:r>
            <a:r>
              <a:rPr lang="en-US" dirty="0" err="1"/>
              <a:t>các</a:t>
            </a:r>
            <a:r>
              <a:rPr lang="en-US" dirty="0"/>
              <a:t> </a:t>
            </a:r>
            <a:r>
              <a:rPr lang="en-US" dirty="0" err="1"/>
              <a:t>lĩnh</a:t>
            </a:r>
            <a:r>
              <a:rPr lang="en-US" dirty="0"/>
              <a:t> </a:t>
            </a:r>
            <a:r>
              <a:rPr lang="en-US" dirty="0" err="1"/>
              <a:t>vực</a:t>
            </a:r>
            <a:r>
              <a:rPr lang="en-US" dirty="0"/>
              <a:t> </a:t>
            </a:r>
            <a:r>
              <a:rPr lang="en-US" dirty="0" err="1"/>
              <a:t>như</a:t>
            </a:r>
            <a:r>
              <a:rPr lang="en-US" dirty="0"/>
              <a:t> </a:t>
            </a:r>
            <a:r>
              <a:rPr lang="en-US" dirty="0" err="1"/>
              <a:t>đầu</a:t>
            </a:r>
            <a:r>
              <a:rPr lang="en-US" dirty="0"/>
              <a:t> </a:t>
            </a:r>
            <a:r>
              <a:rPr lang="en-US" dirty="0" err="1"/>
              <a:t>tư</a:t>
            </a:r>
            <a:r>
              <a:rPr lang="en-US" dirty="0"/>
              <a:t> </a:t>
            </a:r>
            <a:r>
              <a:rPr lang="en-US" dirty="0" err="1"/>
              <a:t>vốn</a:t>
            </a:r>
            <a:r>
              <a:rPr lang="en-US" dirty="0"/>
              <a:t> </a:t>
            </a:r>
            <a:r>
              <a:rPr lang="en-US" dirty="0" err="1"/>
              <a:t>lớn</a:t>
            </a:r>
            <a:r>
              <a:rPr lang="en-US" dirty="0"/>
              <a:t>, quay </a:t>
            </a:r>
            <a:r>
              <a:rPr lang="en-US" dirty="0" err="1"/>
              <a:t>vòng</a:t>
            </a:r>
            <a:r>
              <a:rPr lang="en-US" dirty="0"/>
              <a:t> </a:t>
            </a:r>
            <a:r>
              <a:rPr lang="en-US" dirty="0" err="1"/>
              <a:t>vốn</a:t>
            </a:r>
            <a:r>
              <a:rPr lang="en-US" dirty="0"/>
              <a:t> </a:t>
            </a:r>
            <a:r>
              <a:rPr lang="en-US" dirty="0" err="1"/>
              <a:t>chậm</a:t>
            </a:r>
            <a:r>
              <a:rPr lang="en-US" dirty="0"/>
              <a:t>, </a:t>
            </a:r>
            <a:r>
              <a:rPr lang="en-US" dirty="0" err="1"/>
              <a:t>lợi</a:t>
            </a:r>
            <a:r>
              <a:rPr lang="en-US" dirty="0"/>
              <a:t> </a:t>
            </a:r>
            <a:r>
              <a:rPr lang="en-US" dirty="0" err="1"/>
              <a:t>nhuận</a:t>
            </a:r>
            <a:r>
              <a:rPr lang="en-US" dirty="0"/>
              <a:t> </a:t>
            </a:r>
            <a:r>
              <a:rPr lang="en-US" dirty="0" err="1"/>
              <a:t>ít</a:t>
            </a:r>
            <a:r>
              <a:rPr lang="en-US" dirty="0"/>
              <a:t>,… </a:t>
            </a:r>
            <a:r>
              <a:rPr lang="en-US" dirty="0" err="1"/>
              <a:t>mà</a:t>
            </a:r>
            <a:r>
              <a:rPr lang="en-US" dirty="0"/>
              <a:t> </a:t>
            </a:r>
            <a:r>
              <a:rPr lang="en-US" dirty="0" err="1"/>
              <a:t>độc</a:t>
            </a:r>
            <a:r>
              <a:rPr lang="en-US" dirty="0"/>
              <a:t> </a:t>
            </a:r>
            <a:r>
              <a:rPr lang="en-US" dirty="0" err="1"/>
              <a:t>quyền</a:t>
            </a:r>
            <a:r>
              <a:rPr lang="en-US" dirty="0"/>
              <a:t> </a:t>
            </a:r>
            <a:r>
              <a:rPr lang="en-US" dirty="0" err="1"/>
              <a:t>tư</a:t>
            </a:r>
            <a:r>
              <a:rPr lang="en-US" dirty="0"/>
              <a:t> </a:t>
            </a:r>
            <a:r>
              <a:rPr lang="en-US" dirty="0" err="1"/>
              <a:t>nhân</a:t>
            </a:r>
            <a:r>
              <a:rPr lang="en-US" dirty="0"/>
              <a:t> </a:t>
            </a:r>
            <a:r>
              <a:rPr lang="en-US" dirty="0" err="1"/>
              <a:t>không</a:t>
            </a:r>
            <a:r>
              <a:rPr lang="en-US" dirty="0"/>
              <a:t> </a:t>
            </a:r>
            <a:r>
              <a:rPr lang="en-US" dirty="0" err="1"/>
              <a:t>đầu</a:t>
            </a:r>
            <a:r>
              <a:rPr lang="en-US" dirty="0"/>
              <a:t> </a:t>
            </a:r>
            <a:r>
              <a:rPr lang="en-US" dirty="0" err="1"/>
              <a:t>tư</a:t>
            </a:r>
            <a:endParaRPr lang="en-US" dirty="0"/>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31</a:t>
            </a:fld>
            <a:endParaRPr lang="ko-KR" altLang="en-US"/>
          </a:p>
        </p:txBody>
      </p:sp>
    </p:spTree>
    <p:extLst>
      <p:ext uri="{BB962C8B-B14F-4D97-AF65-F5344CB8AC3E}">
        <p14:creationId xmlns:p14="http://schemas.microsoft.com/office/powerpoint/2010/main" val="880039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Điều</a:t>
            </a:r>
            <a:r>
              <a:rPr lang="en-US" dirty="0"/>
              <a:t> </a:t>
            </a:r>
            <a:r>
              <a:rPr lang="en-US" dirty="0" err="1"/>
              <a:t>tiết</a:t>
            </a:r>
            <a:r>
              <a:rPr lang="en-US" dirty="0"/>
              <a:t> vi </a:t>
            </a:r>
            <a:r>
              <a:rPr lang="en-US" dirty="0" err="1"/>
              <a:t>mô</a:t>
            </a:r>
            <a:r>
              <a:rPr lang="en-US" dirty="0"/>
              <a:t>, </a:t>
            </a:r>
            <a:r>
              <a:rPr lang="en-US" dirty="0" err="1"/>
              <a:t>vĩ</a:t>
            </a:r>
            <a:r>
              <a:rPr lang="en-US" dirty="0"/>
              <a:t> </a:t>
            </a:r>
            <a:r>
              <a:rPr lang="en-US" dirty="0" err="1"/>
              <a:t>mô</a:t>
            </a:r>
            <a:endParaRPr lang="en-US" dirty="0"/>
          </a:p>
          <a:p>
            <a:r>
              <a:rPr lang="en-US" dirty="0" err="1"/>
              <a:t>Hệ</a:t>
            </a:r>
            <a:r>
              <a:rPr lang="en-US" dirty="0"/>
              <a:t> </a:t>
            </a:r>
            <a:r>
              <a:rPr lang="en-US" dirty="0" err="1"/>
              <a:t>thống</a:t>
            </a:r>
            <a:r>
              <a:rPr lang="en-US" dirty="0"/>
              <a:t> </a:t>
            </a:r>
            <a:r>
              <a:rPr lang="en-US" dirty="0" err="1"/>
              <a:t>điều</a:t>
            </a:r>
            <a:r>
              <a:rPr lang="en-US" dirty="0"/>
              <a:t> </a:t>
            </a:r>
            <a:r>
              <a:rPr lang="en-US" dirty="0" err="1"/>
              <a:t>tiết</a:t>
            </a:r>
            <a:r>
              <a:rPr lang="en-US" dirty="0"/>
              <a:t> </a:t>
            </a:r>
            <a:r>
              <a:rPr lang="en-US" dirty="0" err="1"/>
              <a:t>của</a:t>
            </a:r>
            <a:r>
              <a:rPr lang="en-US" dirty="0"/>
              <a:t> NN </a:t>
            </a:r>
            <a:r>
              <a:rPr lang="en-US" dirty="0" err="1"/>
              <a:t>tư</a:t>
            </a:r>
            <a:r>
              <a:rPr lang="en-US" dirty="0"/>
              <a:t> </a:t>
            </a:r>
            <a:r>
              <a:rPr lang="en-US" dirty="0" err="1"/>
              <a:t>sản</a:t>
            </a:r>
            <a:r>
              <a:rPr lang="en-US" dirty="0"/>
              <a:t> </a:t>
            </a:r>
            <a:r>
              <a:rPr lang="en-US" dirty="0" err="1"/>
              <a:t>hình</a:t>
            </a:r>
            <a:r>
              <a:rPr lang="en-US" dirty="0"/>
              <a:t> </a:t>
            </a:r>
            <a:r>
              <a:rPr lang="en-US" dirty="0" err="1"/>
              <a:t>thành</a:t>
            </a:r>
            <a:r>
              <a:rPr lang="en-US" dirty="0"/>
              <a:t> </a:t>
            </a:r>
            <a:r>
              <a:rPr lang="en-US" dirty="0" err="1"/>
              <a:t>một</a:t>
            </a:r>
            <a:r>
              <a:rPr lang="en-US" dirty="0"/>
              <a:t> </a:t>
            </a:r>
            <a:r>
              <a:rPr lang="en-US" dirty="0" err="1"/>
              <a:t>tổng</a:t>
            </a:r>
            <a:r>
              <a:rPr lang="en-US" dirty="0"/>
              <a:t> </a:t>
            </a:r>
            <a:r>
              <a:rPr lang="en-US" dirty="0" err="1"/>
              <a:t>thể</a:t>
            </a:r>
            <a:r>
              <a:rPr lang="en-US" dirty="0"/>
              <a:t> </a:t>
            </a:r>
            <a:r>
              <a:rPr lang="en-US" dirty="0" err="1"/>
              <a:t>những</a:t>
            </a:r>
            <a:r>
              <a:rPr lang="en-US" dirty="0"/>
              <a:t> </a:t>
            </a:r>
            <a:r>
              <a:rPr lang="en-US" dirty="0" err="1"/>
              <a:t>thiết</a:t>
            </a:r>
            <a:r>
              <a:rPr lang="en-US" dirty="0"/>
              <a:t> </a:t>
            </a:r>
            <a:r>
              <a:rPr lang="en-US" dirty="0" err="1"/>
              <a:t>chế</a:t>
            </a:r>
            <a:r>
              <a:rPr lang="en-US" dirty="0"/>
              <a:t> </a:t>
            </a:r>
            <a:r>
              <a:rPr lang="en-US" dirty="0" err="1"/>
              <a:t>và</a:t>
            </a:r>
            <a:r>
              <a:rPr lang="en-US" dirty="0"/>
              <a:t> </a:t>
            </a:r>
            <a:r>
              <a:rPr lang="en-US" dirty="0" err="1"/>
              <a:t>thể</a:t>
            </a:r>
            <a:r>
              <a:rPr lang="en-US" dirty="0"/>
              <a:t> </a:t>
            </a:r>
            <a:r>
              <a:rPr lang="en-US" dirty="0" err="1"/>
              <a:t>chế</a:t>
            </a:r>
            <a:r>
              <a:rPr lang="en-US" dirty="0"/>
              <a:t> KT NN, </a:t>
            </a:r>
            <a:r>
              <a:rPr lang="en-US" dirty="0" err="1"/>
              <a:t>có</a:t>
            </a:r>
            <a:r>
              <a:rPr lang="en-US" dirty="0"/>
              <a:t> </a:t>
            </a:r>
            <a:r>
              <a:rPr lang="en-US" dirty="0" err="1"/>
              <a:t>khả</a:t>
            </a:r>
            <a:r>
              <a:rPr lang="en-US" dirty="0"/>
              <a:t> </a:t>
            </a:r>
            <a:r>
              <a:rPr lang="en-US" dirty="0" err="1"/>
              <a:t>năng</a:t>
            </a:r>
            <a:r>
              <a:rPr lang="en-US" dirty="0"/>
              <a:t> </a:t>
            </a:r>
            <a:r>
              <a:rPr lang="en-US" dirty="0" err="1"/>
              <a:t>điều</a:t>
            </a:r>
            <a:r>
              <a:rPr lang="en-US" dirty="0"/>
              <a:t> </a:t>
            </a:r>
            <a:r>
              <a:rPr lang="en-US" dirty="0" err="1"/>
              <a:t>tiết</a:t>
            </a:r>
            <a:r>
              <a:rPr lang="en-US" dirty="0"/>
              <a:t> </a:t>
            </a:r>
            <a:r>
              <a:rPr lang="en-US" dirty="0" err="1"/>
              <a:t>sự</a:t>
            </a:r>
            <a:r>
              <a:rPr lang="en-US" dirty="0"/>
              <a:t> </a:t>
            </a:r>
            <a:r>
              <a:rPr lang="en-US" dirty="0" err="1"/>
              <a:t>vận</a:t>
            </a:r>
            <a:r>
              <a:rPr lang="en-US" dirty="0"/>
              <a:t> </a:t>
            </a:r>
            <a:r>
              <a:rPr lang="en-US" dirty="0" err="1"/>
              <a:t>động</a:t>
            </a:r>
            <a:r>
              <a:rPr lang="en-US" dirty="0"/>
              <a:t> </a:t>
            </a:r>
            <a:r>
              <a:rPr lang="en-US" dirty="0" err="1"/>
              <a:t>của</a:t>
            </a:r>
            <a:r>
              <a:rPr lang="en-US" dirty="0"/>
              <a:t> </a:t>
            </a:r>
            <a:r>
              <a:rPr lang="en-US" dirty="0" err="1"/>
              <a:t>toàn</a:t>
            </a:r>
            <a:r>
              <a:rPr lang="en-US" dirty="0"/>
              <a:t> </a:t>
            </a:r>
            <a:r>
              <a:rPr lang="en-US" dirty="0" err="1"/>
              <a:t>bộ</a:t>
            </a:r>
            <a:r>
              <a:rPr lang="en-US" dirty="0"/>
              <a:t> </a:t>
            </a:r>
            <a:r>
              <a:rPr lang="en-US" dirty="0" err="1"/>
              <a:t>nền</a:t>
            </a:r>
            <a:r>
              <a:rPr lang="en-US" dirty="0"/>
              <a:t> KTQD </a:t>
            </a:r>
            <a:r>
              <a:rPr lang="en-US" dirty="0" err="1"/>
              <a:t>và</a:t>
            </a:r>
            <a:r>
              <a:rPr lang="en-US" dirty="0"/>
              <a:t> </a:t>
            </a:r>
            <a:r>
              <a:rPr lang="en-US" dirty="0" err="1"/>
              <a:t>quá</a:t>
            </a:r>
            <a:r>
              <a:rPr lang="en-US" dirty="0"/>
              <a:t> </a:t>
            </a:r>
            <a:r>
              <a:rPr lang="en-US" dirty="0" err="1"/>
              <a:t>trình</a:t>
            </a:r>
            <a:r>
              <a:rPr lang="en-US" dirty="0"/>
              <a:t> </a:t>
            </a:r>
            <a:r>
              <a:rPr lang="en-US" dirty="0" err="1"/>
              <a:t>tái</a:t>
            </a:r>
            <a:r>
              <a:rPr lang="en-US" dirty="0"/>
              <a:t> </a:t>
            </a:r>
            <a:r>
              <a:rPr lang="en-US" dirty="0" err="1"/>
              <a:t>sản</a:t>
            </a:r>
            <a:r>
              <a:rPr lang="en-US" dirty="0"/>
              <a:t> </a:t>
            </a:r>
            <a:r>
              <a:rPr lang="en-US" dirty="0" err="1"/>
              <a:t>xuất</a:t>
            </a:r>
            <a:r>
              <a:rPr lang="en-US" dirty="0"/>
              <a:t> </a:t>
            </a:r>
            <a:r>
              <a:rPr lang="en-US" dirty="0" err="1"/>
              <a:t>xã</a:t>
            </a:r>
            <a:r>
              <a:rPr lang="en-US" dirty="0"/>
              <a:t> </a:t>
            </a:r>
            <a:r>
              <a:rPr lang="en-US" dirty="0" err="1"/>
              <a:t>hội</a:t>
            </a:r>
            <a:r>
              <a:rPr lang="en-US" dirty="0"/>
              <a:t> </a:t>
            </a:r>
          </a:p>
          <a:p>
            <a:r>
              <a:rPr lang="en-US" dirty="0" err="1"/>
              <a:t>Kế</a:t>
            </a:r>
            <a:r>
              <a:rPr lang="en-US" dirty="0"/>
              <a:t> </a:t>
            </a:r>
            <a:r>
              <a:rPr lang="en-US" dirty="0" err="1"/>
              <a:t>hoạch</a:t>
            </a:r>
            <a:r>
              <a:rPr lang="en-US" dirty="0"/>
              <a:t>, </a:t>
            </a:r>
            <a:r>
              <a:rPr lang="en-US" dirty="0" err="1"/>
              <a:t>chính</a:t>
            </a:r>
            <a:r>
              <a:rPr lang="en-US" dirty="0"/>
              <a:t> </a:t>
            </a:r>
            <a:r>
              <a:rPr lang="en-US" dirty="0" err="1"/>
              <a:t>sách</a:t>
            </a:r>
            <a:r>
              <a:rPr lang="en-US" dirty="0"/>
              <a:t> </a:t>
            </a:r>
            <a:r>
              <a:rPr lang="en-US" dirty="0" err="1"/>
              <a:t>tài</a:t>
            </a:r>
            <a:r>
              <a:rPr lang="en-US" dirty="0"/>
              <a:t> </a:t>
            </a:r>
            <a:r>
              <a:rPr lang="en-US" dirty="0" err="1"/>
              <a:t>khóa</a:t>
            </a:r>
            <a:r>
              <a:rPr lang="en-US" dirty="0"/>
              <a:t>, </a:t>
            </a:r>
            <a:r>
              <a:rPr lang="en-US" dirty="0" err="1"/>
              <a:t>chính</a:t>
            </a:r>
            <a:r>
              <a:rPr lang="en-US" dirty="0"/>
              <a:t> </a:t>
            </a:r>
            <a:r>
              <a:rPr lang="en-US" dirty="0" err="1"/>
              <a:t>sách</a:t>
            </a:r>
            <a:r>
              <a:rPr lang="en-US" dirty="0"/>
              <a:t> </a:t>
            </a:r>
            <a:r>
              <a:rPr lang="en-US" dirty="0" err="1"/>
              <a:t>tiền</a:t>
            </a:r>
            <a:r>
              <a:rPr lang="en-US" dirty="0"/>
              <a:t> </a:t>
            </a:r>
            <a:r>
              <a:rPr lang="en-US" dirty="0" err="1"/>
              <a:t>tệ</a:t>
            </a:r>
            <a:r>
              <a:rPr lang="en-US" dirty="0"/>
              <a:t>… </a:t>
            </a:r>
            <a:r>
              <a:rPr lang="en-US" dirty="0" err="1"/>
              <a:t>nó</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điều</a:t>
            </a:r>
            <a:r>
              <a:rPr lang="en-US" dirty="0"/>
              <a:t> </a:t>
            </a:r>
            <a:r>
              <a:rPr lang="en-US" dirty="0" err="1"/>
              <a:t>tiết</a:t>
            </a:r>
            <a:r>
              <a:rPr lang="en-US" dirty="0"/>
              <a:t> </a:t>
            </a:r>
            <a:r>
              <a:rPr lang="en-US" dirty="0" err="1"/>
              <a:t>mọi</a:t>
            </a:r>
            <a:r>
              <a:rPr lang="en-US" dirty="0"/>
              <a:t> </a:t>
            </a:r>
            <a:r>
              <a:rPr lang="en-US" dirty="0" err="1"/>
              <a:t>haotj</a:t>
            </a:r>
            <a:r>
              <a:rPr lang="en-US" dirty="0"/>
              <a:t> </a:t>
            </a:r>
            <a:r>
              <a:rPr lang="en-US" dirty="0" err="1"/>
              <a:t>động</a:t>
            </a:r>
            <a:r>
              <a:rPr lang="en-US" dirty="0"/>
              <a:t> </a:t>
            </a:r>
            <a:r>
              <a:rPr lang="en-US" dirty="0" err="1"/>
              <a:t>của</a:t>
            </a:r>
            <a:r>
              <a:rPr lang="en-US" dirty="0"/>
              <a:t> </a:t>
            </a:r>
            <a:r>
              <a:rPr lang="en-US" dirty="0" err="1"/>
              <a:t>nền</a:t>
            </a:r>
            <a:r>
              <a:rPr lang="en-US" dirty="0"/>
              <a:t> </a:t>
            </a:r>
            <a:r>
              <a:rPr lang="en-US" dirty="0" err="1"/>
              <a:t>kinh</a:t>
            </a:r>
            <a:r>
              <a:rPr lang="en-US" dirty="0"/>
              <a:t> </a:t>
            </a:r>
            <a:r>
              <a:rPr lang="en-US" dirty="0" err="1"/>
              <a:t>tế</a:t>
            </a:r>
            <a:r>
              <a:rPr lang="en-US" dirty="0"/>
              <a:t> </a:t>
            </a:r>
            <a:r>
              <a:rPr lang="en-US" dirty="0" err="1"/>
              <a:t>quốc</a:t>
            </a:r>
            <a:r>
              <a:rPr lang="en-US" dirty="0"/>
              <a:t> </a:t>
            </a:r>
            <a:r>
              <a:rPr lang="en-US" dirty="0" err="1"/>
              <a:t>dân</a:t>
            </a:r>
            <a:r>
              <a:rPr lang="en-US" dirty="0"/>
              <a:t>, </a:t>
            </a:r>
            <a:r>
              <a:rPr lang="en-US" dirty="0" err="1"/>
              <a:t>điềutiết</a:t>
            </a:r>
            <a:r>
              <a:rPr lang="en-US" dirty="0"/>
              <a:t> </a:t>
            </a:r>
            <a:r>
              <a:rPr lang="en-US" dirty="0" err="1"/>
              <a:t>quá</a:t>
            </a:r>
            <a:r>
              <a:rPr lang="en-US" dirty="0"/>
              <a:t> </a:t>
            </a:r>
            <a:r>
              <a:rPr lang="en-US" dirty="0" err="1"/>
              <a:t>trình</a:t>
            </a:r>
            <a:r>
              <a:rPr lang="en-US" dirty="0"/>
              <a:t> </a:t>
            </a:r>
            <a:r>
              <a:rPr lang="en-US" dirty="0" err="1"/>
              <a:t>tái</a:t>
            </a:r>
            <a:r>
              <a:rPr lang="en-US" dirty="0"/>
              <a:t> </a:t>
            </a:r>
            <a:r>
              <a:rPr lang="en-US" dirty="0" err="1"/>
              <a:t>sản</a:t>
            </a:r>
            <a:r>
              <a:rPr lang="en-US" dirty="0"/>
              <a:t> </a:t>
            </a:r>
            <a:r>
              <a:rPr lang="en-US" dirty="0" err="1"/>
              <a:t>xuất</a:t>
            </a:r>
            <a:r>
              <a:rPr lang="en-US" dirty="0"/>
              <a:t> </a:t>
            </a:r>
            <a:r>
              <a:rPr lang="en-US" dirty="0" err="1"/>
              <a:t>xã</a:t>
            </a:r>
            <a:r>
              <a:rPr lang="en-US" dirty="0"/>
              <a:t> </a:t>
            </a:r>
            <a:r>
              <a:rPr lang="en-US" dirty="0" err="1"/>
              <a:t>hội</a:t>
            </a:r>
            <a:r>
              <a:rPr lang="en-US" dirty="0"/>
              <a:t> </a:t>
            </a:r>
            <a:r>
              <a:rPr lang="en-US" dirty="0" err="1"/>
              <a:t>để</a:t>
            </a:r>
            <a:r>
              <a:rPr lang="en-US" dirty="0"/>
              <a:t> </a:t>
            </a:r>
            <a:r>
              <a:rPr lang="en-US" dirty="0" err="1"/>
              <a:t>duy</a:t>
            </a:r>
            <a:r>
              <a:rPr lang="en-US" dirty="0"/>
              <a:t> </a:t>
            </a:r>
            <a:r>
              <a:rPr lang="en-US" dirty="0" err="1"/>
              <a:t>trì</a:t>
            </a:r>
            <a:r>
              <a:rPr lang="en-US" dirty="0"/>
              <a:t> </a:t>
            </a:r>
            <a:r>
              <a:rPr lang="en-US" dirty="0" err="1"/>
              <a:t>sự</a:t>
            </a:r>
            <a:r>
              <a:rPr lang="en-US" dirty="0"/>
              <a:t> </a:t>
            </a:r>
            <a:r>
              <a:rPr lang="en-US" dirty="0" err="1"/>
              <a:t>tồn</a:t>
            </a:r>
            <a:r>
              <a:rPr lang="en-US" dirty="0"/>
              <a:t> </a:t>
            </a:r>
            <a:r>
              <a:rPr lang="en-US" dirty="0" err="1"/>
              <a:t>tại</a:t>
            </a:r>
            <a:r>
              <a:rPr lang="en-US" dirty="0"/>
              <a:t> </a:t>
            </a:r>
            <a:r>
              <a:rPr lang="en-US" dirty="0" err="1"/>
              <a:t>của</a:t>
            </a:r>
            <a:r>
              <a:rPr lang="en-US" dirty="0"/>
              <a:t> </a:t>
            </a:r>
            <a:r>
              <a:rPr lang="en-US" dirty="0" err="1"/>
              <a:t>toàn</a:t>
            </a:r>
            <a:r>
              <a:rPr lang="en-US" dirty="0"/>
              <a:t> </a:t>
            </a:r>
            <a:r>
              <a:rPr lang="en-US" dirty="0" err="1"/>
              <a:t>bộ</a:t>
            </a:r>
            <a:r>
              <a:rPr lang="en-US" dirty="0"/>
              <a:t> </a:t>
            </a:r>
            <a:r>
              <a:rPr lang="en-US" dirty="0" err="1"/>
              <a:t>xã</a:t>
            </a:r>
            <a:r>
              <a:rPr lang="en-US" dirty="0"/>
              <a:t> </a:t>
            </a:r>
            <a:r>
              <a:rPr lang="en-US" dirty="0" err="1"/>
              <a:t>hội</a:t>
            </a:r>
            <a:r>
              <a:rPr lang="en-US" dirty="0"/>
              <a:t> </a:t>
            </a:r>
            <a:r>
              <a:rPr lang="en-US" dirty="0" err="1"/>
              <a:t>tư</a:t>
            </a:r>
            <a:r>
              <a:rPr lang="en-US" dirty="0"/>
              <a:t> </a:t>
            </a:r>
            <a:r>
              <a:rPr lang="en-US" dirty="0" err="1"/>
              <a:t>bản</a:t>
            </a:r>
            <a:endParaRPr lang="en-US" dirty="0"/>
          </a:p>
          <a:p>
            <a:r>
              <a:rPr lang="en-US" dirty="0" err="1"/>
              <a:t>Cơ</a:t>
            </a:r>
            <a:r>
              <a:rPr lang="en-US" dirty="0"/>
              <a:t> </a:t>
            </a:r>
            <a:r>
              <a:rPr lang="en-US" dirty="0" err="1"/>
              <a:t>chế</a:t>
            </a:r>
            <a:r>
              <a:rPr lang="en-US" dirty="0"/>
              <a:t> </a:t>
            </a:r>
            <a:r>
              <a:rPr lang="en-US" dirty="0" err="1"/>
              <a:t>điều</a:t>
            </a:r>
            <a:r>
              <a:rPr lang="en-US" dirty="0"/>
              <a:t> </a:t>
            </a:r>
            <a:r>
              <a:rPr lang="en-US" dirty="0" err="1"/>
              <a:t>tiết</a:t>
            </a:r>
            <a:r>
              <a:rPr lang="en-US" dirty="0"/>
              <a:t> DDQNN </a:t>
            </a:r>
            <a:r>
              <a:rPr lang="en-US" dirty="0" err="1"/>
              <a:t>là</a:t>
            </a:r>
            <a:r>
              <a:rPr lang="en-US" dirty="0"/>
              <a:t> dung </a:t>
            </a:r>
            <a:r>
              <a:rPr lang="en-US" dirty="0" err="1"/>
              <a:t>hợp</a:t>
            </a:r>
            <a:r>
              <a:rPr lang="en-US" dirty="0"/>
              <a:t> </a:t>
            </a:r>
            <a:r>
              <a:rPr lang="en-US" dirty="0" err="1"/>
              <a:t>cả</a:t>
            </a:r>
            <a:r>
              <a:rPr lang="en-US" dirty="0"/>
              <a:t> 3 </a:t>
            </a:r>
            <a:r>
              <a:rPr lang="en-US" dirty="0" err="1"/>
              <a:t>cơ</a:t>
            </a:r>
            <a:r>
              <a:rPr lang="en-US" dirty="0"/>
              <a:t> </a:t>
            </a:r>
            <a:r>
              <a:rPr lang="en-US" dirty="0" err="1"/>
              <a:t>chế</a:t>
            </a:r>
            <a:r>
              <a:rPr lang="en-US" dirty="0"/>
              <a:t>: </a:t>
            </a:r>
            <a:r>
              <a:rPr lang="en-US" dirty="0" err="1"/>
              <a:t>thị</a:t>
            </a:r>
            <a:r>
              <a:rPr lang="en-US" dirty="0"/>
              <a:t> </a:t>
            </a:r>
            <a:r>
              <a:rPr lang="en-US" dirty="0" err="1"/>
              <a:t>trường</a:t>
            </a:r>
            <a:r>
              <a:rPr lang="en-US" dirty="0"/>
              <a:t>, ĐQ </a:t>
            </a:r>
            <a:r>
              <a:rPr lang="en-US" dirty="0" err="1"/>
              <a:t>tư</a:t>
            </a:r>
            <a:r>
              <a:rPr lang="en-US" dirty="0"/>
              <a:t> </a:t>
            </a:r>
            <a:r>
              <a:rPr lang="en-US" dirty="0" err="1"/>
              <a:t>nhân</a:t>
            </a:r>
            <a:r>
              <a:rPr lang="en-US" dirty="0"/>
              <a:t> </a:t>
            </a:r>
            <a:r>
              <a:rPr lang="en-US" dirty="0" err="1"/>
              <a:t>và</a:t>
            </a:r>
            <a:r>
              <a:rPr lang="en-US" dirty="0"/>
              <a:t> </a:t>
            </a:r>
            <a:r>
              <a:rPr lang="en-US" dirty="0" err="1"/>
              <a:t>điều</a:t>
            </a:r>
            <a:r>
              <a:rPr lang="en-US" dirty="0"/>
              <a:t> </a:t>
            </a:r>
            <a:r>
              <a:rPr lang="en-US" dirty="0" err="1"/>
              <a:t>tiết</a:t>
            </a:r>
            <a:r>
              <a:rPr lang="en-US" dirty="0"/>
              <a:t> NN </a:t>
            </a:r>
            <a:r>
              <a:rPr lang="en-US" dirty="0" err="1"/>
              <a:t>thực</a:t>
            </a:r>
            <a:r>
              <a:rPr lang="en-US" dirty="0"/>
              <a:t> </a:t>
            </a:r>
            <a:r>
              <a:rPr lang="en-US" dirty="0" err="1"/>
              <a:t>chất</a:t>
            </a:r>
            <a:r>
              <a:rPr lang="en-US" dirty="0"/>
              <a:t> </a:t>
            </a:r>
            <a:r>
              <a:rPr lang="en-US" dirty="0" err="1"/>
              <a:t>đó</a:t>
            </a:r>
            <a:r>
              <a:rPr lang="en-US" dirty="0"/>
              <a:t> </a:t>
            </a:r>
            <a:r>
              <a:rPr lang="en-US" dirty="0" err="1"/>
              <a:t>là</a:t>
            </a:r>
            <a:r>
              <a:rPr lang="en-US" dirty="0"/>
              <a:t> </a:t>
            </a:r>
            <a:r>
              <a:rPr lang="en-US" dirty="0" err="1"/>
              <a:t>cơ</a:t>
            </a:r>
            <a:r>
              <a:rPr lang="en-US" dirty="0"/>
              <a:t> </a:t>
            </a:r>
            <a:r>
              <a:rPr lang="en-US" dirty="0" err="1"/>
              <a:t>chế</a:t>
            </a:r>
            <a:r>
              <a:rPr lang="en-US" dirty="0"/>
              <a:t> </a:t>
            </a:r>
            <a:r>
              <a:rPr lang="en-US" dirty="0" err="1"/>
              <a:t>điều</a:t>
            </a:r>
            <a:r>
              <a:rPr lang="en-US" dirty="0"/>
              <a:t> </a:t>
            </a:r>
            <a:r>
              <a:rPr lang="en-US" dirty="0" err="1"/>
              <a:t>tiết</a:t>
            </a:r>
            <a:r>
              <a:rPr lang="en-US" dirty="0"/>
              <a:t> </a:t>
            </a:r>
            <a:r>
              <a:rPr lang="en-US" dirty="0" err="1"/>
              <a:t>của</a:t>
            </a:r>
            <a:r>
              <a:rPr lang="en-US" dirty="0"/>
              <a:t> NN </a:t>
            </a:r>
            <a:r>
              <a:rPr lang="en-US" dirty="0" err="1"/>
              <a:t>nhằm</a:t>
            </a:r>
            <a:r>
              <a:rPr lang="en-US" dirty="0"/>
              <a:t> </a:t>
            </a:r>
            <a:r>
              <a:rPr lang="en-US" dirty="0" err="1"/>
              <a:t>phục</a:t>
            </a:r>
            <a:r>
              <a:rPr lang="en-US" dirty="0"/>
              <a:t> </a:t>
            </a:r>
            <a:r>
              <a:rPr lang="en-US" dirty="0" err="1"/>
              <a:t>vụ</a:t>
            </a:r>
            <a:r>
              <a:rPr lang="en-US" dirty="0"/>
              <a:t> </a:t>
            </a:r>
            <a:r>
              <a:rPr lang="en-US" dirty="0" err="1"/>
              <a:t>lợi</a:t>
            </a:r>
            <a:r>
              <a:rPr lang="en-US" dirty="0"/>
              <a:t> </a:t>
            </a:r>
            <a:r>
              <a:rPr lang="en-US" dirty="0" err="1"/>
              <a:t>ích</a:t>
            </a:r>
            <a:r>
              <a:rPr lang="en-US" dirty="0"/>
              <a:t> </a:t>
            </a:r>
            <a:r>
              <a:rPr lang="en-US" dirty="0" err="1"/>
              <a:t>của</a:t>
            </a:r>
            <a:r>
              <a:rPr lang="en-US" dirty="0"/>
              <a:t> CNTBĐQ. </a:t>
            </a:r>
          </a:p>
          <a:p>
            <a:endParaRPr lang="en-US" dirty="0"/>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32</a:t>
            </a:fld>
            <a:endParaRPr lang="ko-KR" altLang="en-US"/>
          </a:p>
        </p:txBody>
      </p:sp>
    </p:spTree>
    <p:extLst>
      <p:ext uri="{BB962C8B-B14F-4D97-AF65-F5344CB8AC3E}">
        <p14:creationId xmlns:p14="http://schemas.microsoft.com/office/powerpoint/2010/main" val="27746622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Cách</a:t>
            </a:r>
            <a:r>
              <a:rPr lang="en-US" dirty="0"/>
              <a:t> </a:t>
            </a:r>
            <a:r>
              <a:rPr lang="en-US" dirty="0" err="1"/>
              <a:t>tiếp</a:t>
            </a:r>
            <a:r>
              <a:rPr lang="en-US" dirty="0"/>
              <a:t> </a:t>
            </a:r>
            <a:r>
              <a:rPr lang="en-US" dirty="0" err="1"/>
              <a:t>cận</a:t>
            </a:r>
            <a:r>
              <a:rPr lang="en-US" dirty="0"/>
              <a:t>: </a:t>
            </a:r>
            <a:r>
              <a:rPr lang="en-US" dirty="0" err="1"/>
              <a:t>đó</a:t>
            </a:r>
            <a:r>
              <a:rPr lang="en-US" dirty="0"/>
              <a:t> </a:t>
            </a:r>
            <a:r>
              <a:rPr lang="en-US" dirty="0" err="1"/>
              <a:t>là</a:t>
            </a:r>
            <a:r>
              <a:rPr lang="en-US" dirty="0"/>
              <a:t> </a:t>
            </a:r>
            <a:r>
              <a:rPr lang="en-US" dirty="0" err="1"/>
              <a:t>chúng</a:t>
            </a:r>
            <a:r>
              <a:rPr lang="en-US" dirty="0"/>
              <a:t> ta </a:t>
            </a:r>
            <a:r>
              <a:rPr lang="en-US" dirty="0" err="1"/>
              <a:t>lấy</a:t>
            </a:r>
            <a:r>
              <a:rPr lang="en-US" dirty="0"/>
              <a:t> </a:t>
            </a:r>
            <a:r>
              <a:rPr lang="en-US" dirty="0" err="1"/>
              <a:t>sự</a:t>
            </a:r>
            <a:r>
              <a:rPr lang="en-US" dirty="0"/>
              <a:t> </a:t>
            </a:r>
            <a:r>
              <a:rPr lang="en-US" dirty="0" err="1"/>
              <a:t>hiểu</a:t>
            </a:r>
            <a:r>
              <a:rPr lang="en-US" dirty="0"/>
              <a:t> </a:t>
            </a:r>
            <a:r>
              <a:rPr lang="en-US" dirty="0" err="1"/>
              <a:t>biết</a:t>
            </a:r>
            <a:r>
              <a:rPr lang="en-US" dirty="0"/>
              <a:t> </a:t>
            </a:r>
            <a:r>
              <a:rPr lang="en-US" dirty="0" err="1"/>
              <a:t>của</a:t>
            </a:r>
            <a:r>
              <a:rPr lang="en-US" dirty="0"/>
              <a:t> </a:t>
            </a:r>
            <a:r>
              <a:rPr lang="en-US" dirty="0" err="1"/>
              <a:t>chúng</a:t>
            </a:r>
            <a:r>
              <a:rPr lang="en-US" dirty="0"/>
              <a:t> ta </a:t>
            </a:r>
            <a:r>
              <a:rPr lang="en-US" dirty="0" err="1"/>
              <a:t>về</a:t>
            </a:r>
            <a:r>
              <a:rPr lang="en-US" dirty="0"/>
              <a:t> 5 </a:t>
            </a:r>
            <a:r>
              <a:rPr lang="en-US" dirty="0" err="1"/>
              <a:t>đặc</a:t>
            </a:r>
            <a:r>
              <a:rPr lang="en-US" dirty="0"/>
              <a:t> </a:t>
            </a:r>
            <a:r>
              <a:rPr lang="en-US" dirty="0" err="1"/>
              <a:t>điểm</a:t>
            </a:r>
            <a:r>
              <a:rPr lang="en-US" dirty="0"/>
              <a:t> </a:t>
            </a:r>
            <a:r>
              <a:rPr lang="en-US" dirty="0" err="1"/>
              <a:t>của</a:t>
            </a:r>
            <a:r>
              <a:rPr lang="en-US" dirty="0"/>
              <a:t> CNTBĐQ </a:t>
            </a:r>
            <a:r>
              <a:rPr lang="en-US" dirty="0" err="1"/>
              <a:t>và</a:t>
            </a:r>
            <a:r>
              <a:rPr lang="en-US" dirty="0"/>
              <a:t> 3 </a:t>
            </a:r>
            <a:r>
              <a:rPr lang="en-US" dirty="0" err="1"/>
              <a:t>biểu</a:t>
            </a:r>
            <a:r>
              <a:rPr lang="en-US" dirty="0"/>
              <a:t> </a:t>
            </a:r>
            <a:r>
              <a:rPr lang="en-US" dirty="0" err="1"/>
              <a:t>hiện</a:t>
            </a:r>
            <a:r>
              <a:rPr lang="en-US" dirty="0"/>
              <a:t> </a:t>
            </a:r>
            <a:r>
              <a:rPr lang="en-US" dirty="0" err="1"/>
              <a:t>của</a:t>
            </a:r>
            <a:r>
              <a:rPr lang="en-US" dirty="0"/>
              <a:t> CNTBĐQNN </a:t>
            </a:r>
            <a:r>
              <a:rPr lang="en-US" dirty="0" err="1"/>
              <a:t>đặt</a:t>
            </a:r>
            <a:r>
              <a:rPr lang="en-US" dirty="0"/>
              <a:t> </a:t>
            </a:r>
            <a:r>
              <a:rPr lang="en-US" dirty="0" err="1"/>
              <a:t>nó</a:t>
            </a:r>
            <a:r>
              <a:rPr lang="en-US" dirty="0"/>
              <a:t> </a:t>
            </a:r>
            <a:r>
              <a:rPr lang="en-US" dirty="0" err="1"/>
              <a:t>trong</a:t>
            </a:r>
            <a:r>
              <a:rPr lang="en-US" dirty="0"/>
              <a:t> </a:t>
            </a:r>
            <a:r>
              <a:rPr lang="en-US" dirty="0" err="1"/>
              <a:t>việc</a:t>
            </a:r>
            <a:r>
              <a:rPr lang="en-US" dirty="0"/>
              <a:t> </a:t>
            </a:r>
            <a:r>
              <a:rPr lang="en-US" dirty="0" err="1"/>
              <a:t>phát</a:t>
            </a:r>
            <a:r>
              <a:rPr lang="en-US" dirty="0"/>
              <a:t> </a:t>
            </a:r>
            <a:r>
              <a:rPr lang="en-US" dirty="0" err="1"/>
              <a:t>triển</a:t>
            </a:r>
            <a:r>
              <a:rPr lang="en-US" dirty="0"/>
              <a:t> </a:t>
            </a:r>
            <a:r>
              <a:rPr lang="en-US" dirty="0" err="1"/>
              <a:t>của</a:t>
            </a:r>
            <a:r>
              <a:rPr lang="en-US" dirty="0"/>
              <a:t> LLSX, </a:t>
            </a:r>
            <a:r>
              <a:rPr lang="en-US" dirty="0" err="1"/>
              <a:t>của</a:t>
            </a:r>
            <a:r>
              <a:rPr lang="en-US" dirty="0"/>
              <a:t> KHCN </a:t>
            </a:r>
            <a:r>
              <a:rPr lang="en-US" dirty="0" err="1"/>
              <a:t>thì</a:t>
            </a:r>
            <a:r>
              <a:rPr lang="en-US" dirty="0"/>
              <a:t> </a:t>
            </a:r>
            <a:r>
              <a:rPr lang="en-US" dirty="0" err="1"/>
              <a:t>chúng</a:t>
            </a:r>
            <a:r>
              <a:rPr lang="en-US" dirty="0"/>
              <a:t> ta </a:t>
            </a:r>
            <a:r>
              <a:rPr lang="en-US" dirty="0" err="1"/>
              <a:t>rút</a:t>
            </a:r>
            <a:r>
              <a:rPr lang="en-US" dirty="0"/>
              <a:t> </a:t>
            </a:r>
            <a:r>
              <a:rPr lang="en-US" dirty="0" err="1"/>
              <a:t>ra</a:t>
            </a:r>
            <a:r>
              <a:rPr lang="en-US" dirty="0"/>
              <a:t> </a:t>
            </a:r>
            <a:r>
              <a:rPr lang="en-US" dirty="0" err="1"/>
              <a:t>được</a:t>
            </a:r>
            <a:r>
              <a:rPr lang="en-US" dirty="0"/>
              <a:t> 7 </a:t>
            </a:r>
            <a:r>
              <a:rPr lang="en-US" dirty="0" err="1"/>
              <a:t>nét</a:t>
            </a:r>
            <a:r>
              <a:rPr lang="en-US" dirty="0"/>
              <a:t> </a:t>
            </a:r>
            <a:r>
              <a:rPr lang="en-US" dirty="0" err="1"/>
              <a:t>mới</a:t>
            </a:r>
            <a:r>
              <a:rPr lang="en-US" dirty="0"/>
              <a:t>. </a:t>
            </a:r>
            <a:r>
              <a:rPr lang="en-US" dirty="0" err="1"/>
              <a:t>Chú</a:t>
            </a:r>
            <a:r>
              <a:rPr lang="en-US" dirty="0"/>
              <a:t> ý: 7 </a:t>
            </a:r>
            <a:r>
              <a:rPr lang="en-US" dirty="0" err="1"/>
              <a:t>nét</a:t>
            </a:r>
            <a:r>
              <a:rPr lang="en-US" dirty="0"/>
              <a:t> </a:t>
            </a:r>
            <a:r>
              <a:rPr lang="en-US" dirty="0" err="1"/>
              <a:t>mới</a:t>
            </a:r>
            <a:r>
              <a:rPr lang="en-US" dirty="0"/>
              <a:t> </a:t>
            </a:r>
            <a:r>
              <a:rPr lang="en-US" dirty="0" err="1"/>
              <a:t>này</a:t>
            </a:r>
            <a:r>
              <a:rPr lang="en-US" dirty="0"/>
              <a:t> ko </a:t>
            </a:r>
            <a:r>
              <a:rPr lang="en-US" dirty="0" err="1"/>
              <a:t>phải</a:t>
            </a:r>
            <a:r>
              <a:rPr lang="en-US" dirty="0"/>
              <a:t> </a:t>
            </a:r>
            <a:r>
              <a:rPr lang="en-US" dirty="0" err="1"/>
              <a:t>là</a:t>
            </a:r>
            <a:r>
              <a:rPr lang="en-US" dirty="0"/>
              <a:t> </a:t>
            </a:r>
            <a:r>
              <a:rPr lang="en-US" dirty="0" err="1"/>
              <a:t>sự</a:t>
            </a:r>
            <a:r>
              <a:rPr lang="en-US" dirty="0"/>
              <a:t> </a:t>
            </a:r>
            <a:r>
              <a:rPr lang="en-US" dirty="0" err="1"/>
              <a:t>khác</a:t>
            </a:r>
            <a:r>
              <a:rPr lang="en-US" dirty="0"/>
              <a:t> </a:t>
            </a:r>
            <a:r>
              <a:rPr lang="en-US" dirty="0" err="1"/>
              <a:t>của</a:t>
            </a:r>
            <a:r>
              <a:rPr lang="en-US" dirty="0"/>
              <a:t> CNTBĐQ </a:t>
            </a:r>
            <a:r>
              <a:rPr lang="en-US" dirty="0" err="1"/>
              <a:t>và</a:t>
            </a:r>
            <a:r>
              <a:rPr lang="en-US" dirty="0"/>
              <a:t> CNTBĐQNN </a:t>
            </a:r>
            <a:r>
              <a:rPr lang="en-US" dirty="0" err="1"/>
              <a:t>mà</a:t>
            </a:r>
            <a:r>
              <a:rPr lang="en-US" dirty="0"/>
              <a:t> </a:t>
            </a:r>
            <a:r>
              <a:rPr lang="en-US" dirty="0" err="1"/>
              <a:t>chẳng</a:t>
            </a:r>
            <a:r>
              <a:rPr lang="en-US" dirty="0"/>
              <a:t> qua </a:t>
            </a:r>
            <a:r>
              <a:rPr lang="en-US" dirty="0" err="1"/>
              <a:t>nó</a:t>
            </a:r>
            <a:r>
              <a:rPr lang="en-US" dirty="0"/>
              <a:t> </a:t>
            </a:r>
            <a:r>
              <a:rPr lang="en-US" dirty="0" err="1"/>
              <a:t>là</a:t>
            </a:r>
            <a:r>
              <a:rPr lang="en-US" dirty="0"/>
              <a:t> </a:t>
            </a:r>
            <a:r>
              <a:rPr lang="en-US" dirty="0" err="1"/>
              <a:t>những</a:t>
            </a:r>
            <a:r>
              <a:rPr lang="en-US" dirty="0"/>
              <a:t> </a:t>
            </a:r>
            <a:r>
              <a:rPr lang="en-US" dirty="0" err="1"/>
              <a:t>nét</a:t>
            </a:r>
            <a:r>
              <a:rPr lang="en-US" dirty="0"/>
              <a:t> </a:t>
            </a:r>
            <a:r>
              <a:rPr lang="en-US" dirty="0" err="1"/>
              <a:t>mới</a:t>
            </a:r>
            <a:r>
              <a:rPr lang="en-US" dirty="0"/>
              <a:t> </a:t>
            </a:r>
            <a:r>
              <a:rPr lang="en-US" dirty="0" err="1"/>
              <a:t>của</a:t>
            </a:r>
            <a:r>
              <a:rPr lang="en-US" dirty="0"/>
              <a:t> </a:t>
            </a:r>
            <a:r>
              <a:rPr lang="en-US" dirty="0" err="1"/>
              <a:t>bản</a:t>
            </a:r>
            <a:r>
              <a:rPr lang="en-US" dirty="0"/>
              <a:t> </a:t>
            </a:r>
            <a:r>
              <a:rPr lang="en-US" dirty="0" err="1"/>
              <a:t>chất</a:t>
            </a:r>
            <a:r>
              <a:rPr lang="en-US" dirty="0"/>
              <a:t> </a:t>
            </a:r>
            <a:r>
              <a:rPr lang="en-US" dirty="0" err="1"/>
              <a:t>của</a:t>
            </a:r>
            <a:r>
              <a:rPr lang="en-US" dirty="0"/>
              <a:t> CNTBĐQ </a:t>
            </a:r>
            <a:r>
              <a:rPr lang="en-US" dirty="0" err="1"/>
              <a:t>và</a:t>
            </a:r>
            <a:r>
              <a:rPr lang="en-US" dirty="0"/>
              <a:t> ĐQNN </a:t>
            </a:r>
            <a:r>
              <a:rPr lang="en-US" dirty="0" err="1"/>
              <a:t>trong</a:t>
            </a:r>
            <a:r>
              <a:rPr lang="en-US" dirty="0"/>
              <a:t> </a:t>
            </a:r>
            <a:r>
              <a:rPr lang="en-US" dirty="0" err="1"/>
              <a:t>thời</a:t>
            </a:r>
            <a:r>
              <a:rPr lang="en-US" dirty="0"/>
              <a:t> </a:t>
            </a:r>
            <a:r>
              <a:rPr lang="en-US" dirty="0" err="1"/>
              <a:t>đại</a:t>
            </a:r>
            <a:r>
              <a:rPr lang="en-US" dirty="0"/>
              <a:t> </a:t>
            </a:r>
            <a:r>
              <a:rPr lang="en-US" dirty="0" err="1"/>
              <a:t>hiện</a:t>
            </a:r>
            <a:r>
              <a:rPr lang="en-US" dirty="0"/>
              <a:t> nay </a:t>
            </a:r>
            <a:r>
              <a:rPr lang="en-US" dirty="0" err="1"/>
              <a:t>mà</a:t>
            </a:r>
            <a:r>
              <a:rPr lang="en-US" dirty="0"/>
              <a:t> </a:t>
            </a:r>
            <a:r>
              <a:rPr lang="en-US" dirty="0" err="1"/>
              <a:t>thôi</a:t>
            </a:r>
            <a:endParaRPr lang="en-US" dirty="0"/>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34</a:t>
            </a:fld>
            <a:endParaRPr lang="ko-KR" altLang="en-US"/>
          </a:p>
        </p:txBody>
      </p:sp>
    </p:spTree>
    <p:extLst>
      <p:ext uri="{BB962C8B-B14F-4D97-AF65-F5344CB8AC3E}">
        <p14:creationId xmlns:p14="http://schemas.microsoft.com/office/powerpoint/2010/main" val="2943961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r>
              <a:rPr lang="en-US" dirty="0" err="1"/>
              <a:t>Thúc</a:t>
            </a:r>
            <a:r>
              <a:rPr lang="en-US" dirty="0"/>
              <a:t> </a:t>
            </a:r>
            <a:r>
              <a:rPr lang="en-US" dirty="0" err="1"/>
              <a:t>đẩy</a:t>
            </a:r>
            <a:r>
              <a:rPr lang="en-US" dirty="0"/>
              <a:t> LLSX </a:t>
            </a:r>
            <a:r>
              <a:rPr lang="en-US" dirty="0" err="1"/>
              <a:t>phát</a:t>
            </a:r>
            <a:r>
              <a:rPr lang="en-US" dirty="0"/>
              <a:t> </a:t>
            </a:r>
            <a:r>
              <a:rPr lang="en-US" dirty="0" err="1"/>
              <a:t>triển</a:t>
            </a:r>
            <a:r>
              <a:rPr lang="en-US" dirty="0"/>
              <a:t> </a:t>
            </a:r>
            <a:r>
              <a:rPr lang="en-US" dirty="0" err="1"/>
              <a:t>nhanh</a:t>
            </a:r>
            <a:r>
              <a:rPr lang="en-US" dirty="0"/>
              <a:t> </a:t>
            </a:r>
            <a:r>
              <a:rPr lang="en-US" dirty="0" err="1"/>
              <a:t>chóng</a:t>
            </a:r>
            <a:r>
              <a:rPr lang="en-US" dirty="0"/>
              <a:t>, </a:t>
            </a:r>
            <a:r>
              <a:rPr lang="en-US" dirty="0" err="1"/>
              <a:t>chuyển</a:t>
            </a:r>
            <a:r>
              <a:rPr lang="en-US" dirty="0"/>
              <a:t> </a:t>
            </a:r>
            <a:r>
              <a:rPr lang="en-US" dirty="0" err="1"/>
              <a:t>từ</a:t>
            </a:r>
            <a:r>
              <a:rPr lang="en-US" dirty="0"/>
              <a:t> </a:t>
            </a:r>
            <a:r>
              <a:rPr lang="en-US" dirty="0" err="1"/>
              <a:t>kỹ</a:t>
            </a:r>
            <a:r>
              <a:rPr lang="en-US" dirty="0"/>
              <a:t> </a:t>
            </a:r>
            <a:r>
              <a:rPr lang="en-US" dirty="0" err="1"/>
              <a:t>thuật</a:t>
            </a:r>
            <a:r>
              <a:rPr lang="en-US" dirty="0"/>
              <a:t> </a:t>
            </a:r>
            <a:r>
              <a:rPr lang="en-US" dirty="0" err="1"/>
              <a:t>lao</a:t>
            </a:r>
            <a:r>
              <a:rPr lang="en-US" dirty="0"/>
              <a:t> </a:t>
            </a:r>
            <a:r>
              <a:rPr lang="en-US" dirty="0" err="1"/>
              <a:t>độngt</a:t>
            </a:r>
            <a:r>
              <a:rPr lang="en-US" dirty="0"/>
              <a:t> </a:t>
            </a:r>
            <a:r>
              <a:rPr lang="en-US" dirty="0" err="1"/>
              <a:t>hủ</a:t>
            </a:r>
            <a:r>
              <a:rPr lang="en-US" dirty="0"/>
              <a:t> </a:t>
            </a:r>
            <a:r>
              <a:rPr lang="en-US" dirty="0" err="1"/>
              <a:t>công</a:t>
            </a:r>
            <a:r>
              <a:rPr lang="en-US" dirty="0"/>
              <a:t> </a:t>
            </a:r>
            <a:r>
              <a:rPr lang="en-US" dirty="0" err="1"/>
              <a:t>lên</a:t>
            </a:r>
            <a:r>
              <a:rPr lang="en-US" dirty="0"/>
              <a:t> </a:t>
            </a:r>
            <a:r>
              <a:rPr lang="en-US" dirty="0" err="1"/>
              <a:t>kỹ</a:t>
            </a:r>
            <a:r>
              <a:rPr lang="en-US" dirty="0"/>
              <a:t> </a:t>
            </a:r>
            <a:r>
              <a:rPr lang="en-US" dirty="0" err="1"/>
              <a:t>thuật</a:t>
            </a:r>
            <a:r>
              <a:rPr lang="en-US" dirty="0"/>
              <a:t> </a:t>
            </a:r>
            <a:r>
              <a:rPr lang="en-US" dirty="0" err="1"/>
              <a:t>ngày</a:t>
            </a:r>
            <a:r>
              <a:rPr lang="en-US" dirty="0"/>
              <a:t> </a:t>
            </a:r>
            <a:r>
              <a:rPr lang="en-US" dirty="0" err="1"/>
              <a:t>càng</a:t>
            </a:r>
            <a:r>
              <a:rPr lang="en-US" dirty="0"/>
              <a:t> </a:t>
            </a:r>
            <a:r>
              <a:rPr lang="en-US" dirty="0" err="1"/>
              <a:t>hiện</a:t>
            </a:r>
            <a:r>
              <a:rPr lang="en-US" dirty="0"/>
              <a:t> </a:t>
            </a:r>
            <a:r>
              <a:rPr lang="en-US" dirty="0" err="1"/>
              <a:t>đại</a:t>
            </a:r>
            <a:r>
              <a:rPr lang="en-US" dirty="0"/>
              <a:t>. </a:t>
            </a:r>
            <a:r>
              <a:rPr lang="en-US" dirty="0" err="1"/>
              <a:t>Giải</a:t>
            </a:r>
            <a:r>
              <a:rPr lang="en-US" dirty="0"/>
              <a:t> </a:t>
            </a:r>
            <a:r>
              <a:rPr lang="en-US" dirty="0" err="1"/>
              <a:t>phóng</a:t>
            </a:r>
            <a:r>
              <a:rPr lang="en-US" dirty="0"/>
              <a:t> </a:t>
            </a:r>
            <a:r>
              <a:rPr lang="en-US" dirty="0" err="1"/>
              <a:t>sức</a:t>
            </a:r>
            <a:r>
              <a:rPr lang="en-US" dirty="0"/>
              <a:t> </a:t>
            </a:r>
            <a:r>
              <a:rPr lang="en-US" dirty="0" err="1"/>
              <a:t>lao</a:t>
            </a:r>
            <a:r>
              <a:rPr lang="en-US" dirty="0"/>
              <a:t> </a:t>
            </a:r>
            <a:r>
              <a:rPr lang="en-US" dirty="0" err="1"/>
              <a:t>động</a:t>
            </a:r>
            <a:r>
              <a:rPr lang="en-US" dirty="0"/>
              <a:t>, </a:t>
            </a:r>
            <a:r>
              <a:rPr lang="en-US" dirty="0" err="1"/>
              <a:t>nanagcao</a:t>
            </a:r>
            <a:r>
              <a:rPr lang="en-US" dirty="0"/>
              <a:t> </a:t>
            </a:r>
            <a:r>
              <a:rPr lang="en-US" dirty="0" err="1"/>
              <a:t>hiệu</a:t>
            </a:r>
            <a:r>
              <a:rPr lang="en-US" dirty="0"/>
              <a:t> </a:t>
            </a:r>
            <a:r>
              <a:rPr lang="en-US" dirty="0" err="1"/>
              <a:t>quả</a:t>
            </a:r>
            <a:r>
              <a:rPr lang="en-US" dirty="0"/>
              <a:t> </a:t>
            </a:r>
            <a:r>
              <a:rPr lang="en-US" dirty="0" err="1"/>
              <a:t>khám</a:t>
            </a:r>
            <a:r>
              <a:rPr lang="en-US" dirty="0"/>
              <a:t> </a:t>
            </a:r>
            <a:r>
              <a:rPr lang="en-US" dirty="0" err="1"/>
              <a:t>phá</a:t>
            </a:r>
            <a:r>
              <a:rPr lang="en-US" dirty="0"/>
              <a:t> </a:t>
            </a:r>
            <a:r>
              <a:rPr lang="en-US" dirty="0" err="1"/>
              <a:t>và</a:t>
            </a:r>
            <a:r>
              <a:rPr lang="en-US" dirty="0"/>
              <a:t> </a:t>
            </a:r>
            <a:r>
              <a:rPr lang="en-US" dirty="0" err="1"/>
              <a:t>chinh</a:t>
            </a:r>
            <a:r>
              <a:rPr lang="en-US" dirty="0"/>
              <a:t> </a:t>
            </a:r>
            <a:r>
              <a:rPr lang="en-US" dirty="0" err="1"/>
              <a:t>phục</a:t>
            </a:r>
            <a:r>
              <a:rPr lang="en-US" dirty="0"/>
              <a:t> </a:t>
            </a:r>
            <a:r>
              <a:rPr lang="en-US" dirty="0" err="1"/>
              <a:t>tự</a:t>
            </a:r>
            <a:r>
              <a:rPr lang="en-US" dirty="0"/>
              <a:t> </a:t>
            </a:r>
            <a:r>
              <a:rPr lang="en-US" dirty="0" err="1"/>
              <a:t>nhiên</a:t>
            </a:r>
            <a:r>
              <a:rPr lang="en-US" dirty="0"/>
              <a:t> </a:t>
            </a:r>
            <a:r>
              <a:rPr lang="en-US" dirty="0" err="1"/>
              <a:t>của</a:t>
            </a:r>
            <a:r>
              <a:rPr lang="en-US" dirty="0"/>
              <a:t> con </a:t>
            </a:r>
            <a:r>
              <a:rPr lang="en-US" dirty="0" err="1"/>
              <a:t>người</a:t>
            </a:r>
            <a:r>
              <a:rPr lang="en-US" dirty="0"/>
              <a:t>. </a:t>
            </a:r>
          </a:p>
          <a:p>
            <a:endParaRPr lang="en-US" dirty="0"/>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35</a:t>
            </a:fld>
            <a:endParaRPr lang="ko-KR" altLang="en-US"/>
          </a:p>
        </p:txBody>
      </p:sp>
    </p:spTree>
    <p:extLst>
      <p:ext uri="{BB962C8B-B14F-4D97-AF65-F5344CB8AC3E}">
        <p14:creationId xmlns:p14="http://schemas.microsoft.com/office/powerpoint/2010/main" val="3826766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8</a:t>
            </a:fld>
            <a:endParaRPr lang="ko-KR" altLang="en-US"/>
          </a:p>
        </p:txBody>
      </p:sp>
    </p:spTree>
    <p:extLst>
      <p:ext uri="{BB962C8B-B14F-4D97-AF65-F5344CB8AC3E}">
        <p14:creationId xmlns:p14="http://schemas.microsoft.com/office/powerpoint/2010/main" val="2768503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CNTB ĐQNN </a:t>
            </a:r>
            <a:r>
              <a:rPr lang="en-US" dirty="0" err="1"/>
              <a:t>ra</a:t>
            </a:r>
            <a:r>
              <a:rPr lang="en-US" dirty="0"/>
              <a:t> </a:t>
            </a:r>
            <a:r>
              <a:rPr lang="en-US" dirty="0" err="1"/>
              <a:t>đời</a:t>
            </a:r>
            <a:r>
              <a:rPr lang="en-US" dirty="0"/>
              <a:t> </a:t>
            </a:r>
            <a:r>
              <a:rPr lang="en-US" dirty="0" err="1"/>
              <a:t>đầu</a:t>
            </a:r>
            <a:r>
              <a:rPr lang="en-US" dirty="0"/>
              <a:t> </a:t>
            </a:r>
            <a:r>
              <a:rPr lang="en-US" dirty="0" err="1"/>
              <a:t>tiên</a:t>
            </a:r>
            <a:r>
              <a:rPr lang="en-US" dirty="0"/>
              <a:t> ở </a:t>
            </a:r>
            <a:r>
              <a:rPr lang="en-US" dirty="0" err="1"/>
              <a:t>Đức</a:t>
            </a:r>
            <a:r>
              <a:rPr lang="en-US" dirty="0"/>
              <a:t> </a:t>
            </a:r>
            <a:r>
              <a:rPr lang="en-US" dirty="0" err="1"/>
              <a:t>nhưng</a:t>
            </a:r>
            <a:r>
              <a:rPr lang="en-US" dirty="0"/>
              <a:t> </a:t>
            </a:r>
            <a:r>
              <a:rPr lang="en-US" dirty="0" err="1"/>
              <a:t>chưa</a:t>
            </a:r>
            <a:r>
              <a:rPr lang="en-US" dirty="0"/>
              <a:t> </a:t>
            </a:r>
            <a:r>
              <a:rPr lang="en-US" dirty="0" err="1"/>
              <a:t>rõ</a:t>
            </a:r>
            <a:r>
              <a:rPr lang="en-US" dirty="0"/>
              <a:t> rang. Sau WW2, </a:t>
            </a:r>
            <a:r>
              <a:rPr lang="en-US" dirty="0" err="1"/>
              <a:t>đến</a:t>
            </a:r>
            <a:r>
              <a:rPr lang="en-US" dirty="0"/>
              <a:t> </a:t>
            </a:r>
            <a:r>
              <a:rPr lang="en-US" dirty="0" err="1"/>
              <a:t>giữa</a:t>
            </a:r>
            <a:r>
              <a:rPr lang="en-US" dirty="0"/>
              <a:t> TK XX, CNTBĐQNN </a:t>
            </a:r>
            <a:r>
              <a:rPr lang="en-US" dirty="0" err="1"/>
              <a:t>trở</a:t>
            </a:r>
            <a:r>
              <a:rPr lang="en-US" dirty="0"/>
              <a:t> </a:t>
            </a:r>
            <a:r>
              <a:rPr lang="en-US" dirty="0" err="1"/>
              <a:t>thành</a:t>
            </a:r>
            <a:r>
              <a:rPr lang="en-US" dirty="0"/>
              <a:t> </a:t>
            </a:r>
            <a:r>
              <a:rPr lang="en-US" dirty="0" err="1"/>
              <a:t>một</a:t>
            </a:r>
            <a:r>
              <a:rPr lang="en-US" dirty="0"/>
              <a:t> </a:t>
            </a:r>
            <a:r>
              <a:rPr lang="en-US" dirty="0" err="1"/>
              <a:t>thực</a:t>
            </a:r>
            <a:r>
              <a:rPr lang="en-US" dirty="0"/>
              <a:t> </a:t>
            </a:r>
            <a:r>
              <a:rPr lang="en-US" dirty="0" err="1"/>
              <a:t>thể</a:t>
            </a:r>
            <a:r>
              <a:rPr lang="en-US" dirty="0"/>
              <a:t> </a:t>
            </a:r>
            <a:r>
              <a:rPr lang="en-US" dirty="0" err="1"/>
              <a:t>rõ</a:t>
            </a:r>
            <a:r>
              <a:rPr lang="en-US" dirty="0"/>
              <a:t> </a:t>
            </a:r>
            <a:r>
              <a:rPr lang="en-US" dirty="0" err="1"/>
              <a:t>ràng</a:t>
            </a:r>
            <a:r>
              <a:rPr lang="en-US" dirty="0"/>
              <a:t>, </a:t>
            </a:r>
            <a:r>
              <a:rPr lang="en-US" dirty="0" err="1"/>
              <a:t>và</a:t>
            </a:r>
            <a:r>
              <a:rPr lang="en-US" dirty="0"/>
              <a:t> </a:t>
            </a:r>
            <a:r>
              <a:rPr lang="en-US" dirty="0" err="1"/>
              <a:t>là</a:t>
            </a:r>
            <a:r>
              <a:rPr lang="en-US" dirty="0"/>
              <a:t> </a:t>
            </a:r>
            <a:r>
              <a:rPr lang="en-US" dirty="0" err="1"/>
              <a:t>một</a:t>
            </a:r>
            <a:r>
              <a:rPr lang="en-US" dirty="0"/>
              <a:t> </a:t>
            </a:r>
            <a:r>
              <a:rPr lang="en-US" dirty="0" err="1"/>
              <a:t>đặc</a:t>
            </a:r>
            <a:r>
              <a:rPr lang="en-US" dirty="0"/>
              <a:t> </a:t>
            </a:r>
            <a:r>
              <a:rPr lang="en-US" dirty="0" err="1"/>
              <a:t>trung</a:t>
            </a:r>
            <a:r>
              <a:rPr lang="en-US" dirty="0"/>
              <a:t> </a:t>
            </a:r>
            <a:r>
              <a:rPr lang="en-US" dirty="0" err="1"/>
              <a:t>của</a:t>
            </a:r>
            <a:r>
              <a:rPr lang="en-US" dirty="0"/>
              <a:t> CNTB </a:t>
            </a:r>
            <a:r>
              <a:rPr lang="en-US" dirty="0" err="1"/>
              <a:t>hiện</a:t>
            </a:r>
            <a:r>
              <a:rPr lang="en-US" dirty="0"/>
              <a:t> </a:t>
            </a:r>
            <a:r>
              <a:rPr lang="en-US" dirty="0" err="1"/>
              <a:t>đại</a:t>
            </a:r>
            <a:r>
              <a:rPr lang="en-US" dirty="0"/>
              <a:t>. </a:t>
            </a:r>
          </a:p>
          <a:p>
            <a:r>
              <a:rPr lang="en-US" dirty="0"/>
              <a:t>1. …. </a:t>
            </a:r>
            <a:r>
              <a:rPr lang="en-US" dirty="0" err="1"/>
              <a:t>Điều</a:t>
            </a:r>
            <a:r>
              <a:rPr lang="en-US" dirty="0"/>
              <a:t> </a:t>
            </a:r>
            <a:r>
              <a:rPr lang="en-US" dirty="0" err="1"/>
              <a:t>đó</a:t>
            </a:r>
            <a:r>
              <a:rPr lang="en-US" dirty="0"/>
              <a:t> </a:t>
            </a:r>
            <a:r>
              <a:rPr lang="en-US" dirty="0" err="1"/>
              <a:t>nó</a:t>
            </a:r>
            <a:r>
              <a:rPr lang="en-US" dirty="0"/>
              <a:t> </a:t>
            </a:r>
            <a:r>
              <a:rPr lang="en-US" dirty="0" err="1"/>
              <a:t>vượt</a:t>
            </a:r>
            <a:r>
              <a:rPr lang="en-US" dirty="0"/>
              <a:t> </a:t>
            </a:r>
            <a:r>
              <a:rPr lang="en-US" dirty="0" err="1"/>
              <a:t>ra</a:t>
            </a:r>
            <a:r>
              <a:rPr lang="en-US" dirty="0"/>
              <a:t> </a:t>
            </a:r>
            <a:r>
              <a:rPr lang="en-US" dirty="0" err="1"/>
              <a:t>khỏi</a:t>
            </a:r>
            <a:r>
              <a:rPr lang="en-US" dirty="0"/>
              <a:t> </a:t>
            </a:r>
            <a:r>
              <a:rPr lang="en-US" dirty="0" err="1"/>
              <a:t>chức</a:t>
            </a:r>
            <a:r>
              <a:rPr lang="en-US" dirty="0"/>
              <a:t> </a:t>
            </a:r>
            <a:r>
              <a:rPr lang="en-US" dirty="0" err="1"/>
              <a:t>năng</a:t>
            </a:r>
            <a:r>
              <a:rPr lang="en-US" dirty="0"/>
              <a:t> </a:t>
            </a:r>
            <a:r>
              <a:rPr lang="en-US" dirty="0" err="1"/>
              <a:t>của</a:t>
            </a:r>
            <a:r>
              <a:rPr lang="en-US" dirty="0"/>
              <a:t> </a:t>
            </a:r>
            <a:r>
              <a:rPr lang="en-US" dirty="0" err="1"/>
              <a:t>các</a:t>
            </a:r>
            <a:r>
              <a:rPr lang="en-US" dirty="0"/>
              <a:t> </a:t>
            </a:r>
            <a:r>
              <a:rPr lang="en-US" dirty="0" err="1"/>
              <a:t>tổ</a:t>
            </a:r>
            <a:r>
              <a:rPr lang="en-US" dirty="0"/>
              <a:t> </a:t>
            </a:r>
            <a:r>
              <a:rPr lang="en-US" dirty="0" err="1"/>
              <a:t>chức</a:t>
            </a:r>
            <a:r>
              <a:rPr lang="en-US" dirty="0"/>
              <a:t> ĐQ </a:t>
            </a:r>
            <a:r>
              <a:rPr lang="en-US" dirty="0" err="1"/>
              <a:t>tư</a:t>
            </a:r>
            <a:r>
              <a:rPr lang="en-US" dirty="0"/>
              <a:t> </a:t>
            </a:r>
            <a:r>
              <a:rPr lang="en-US" dirty="0" err="1"/>
              <a:t>nhân</a:t>
            </a:r>
            <a:r>
              <a:rPr lang="en-US" dirty="0"/>
              <a:t>, </a:t>
            </a:r>
            <a:r>
              <a:rPr lang="en-US" dirty="0" err="1"/>
              <a:t>buộc</a:t>
            </a:r>
            <a:r>
              <a:rPr lang="en-US" dirty="0"/>
              <a:t> </a:t>
            </a:r>
            <a:r>
              <a:rPr lang="en-US" dirty="0" err="1"/>
              <a:t>các</a:t>
            </a:r>
            <a:r>
              <a:rPr lang="en-US" dirty="0"/>
              <a:t> </a:t>
            </a:r>
            <a:r>
              <a:rPr lang="en-US" dirty="0" err="1"/>
              <a:t>tổ</a:t>
            </a:r>
            <a:r>
              <a:rPr lang="en-US" dirty="0"/>
              <a:t> </a:t>
            </a:r>
            <a:r>
              <a:rPr lang="en-US" dirty="0" err="1"/>
              <a:t>chức</a:t>
            </a:r>
            <a:r>
              <a:rPr lang="en-US" dirty="0"/>
              <a:t> ĐQ </a:t>
            </a:r>
            <a:r>
              <a:rPr lang="en-US" dirty="0" err="1"/>
              <a:t>để</a:t>
            </a:r>
            <a:r>
              <a:rPr lang="en-US" dirty="0"/>
              <a:t> </a:t>
            </a:r>
            <a:r>
              <a:rPr lang="en-US" dirty="0" err="1"/>
              <a:t>duy</a:t>
            </a:r>
            <a:r>
              <a:rPr lang="en-US" dirty="0"/>
              <a:t> </a:t>
            </a:r>
            <a:r>
              <a:rPr lang="en-US" dirty="0" err="1"/>
              <a:t>trì</a:t>
            </a:r>
            <a:r>
              <a:rPr lang="en-US" dirty="0"/>
              <a:t> </a:t>
            </a:r>
            <a:r>
              <a:rPr lang="en-US" dirty="0" err="1"/>
              <a:t>một</a:t>
            </a:r>
            <a:r>
              <a:rPr lang="en-US" dirty="0"/>
              <a:t> </a:t>
            </a:r>
            <a:r>
              <a:rPr lang="en-US" dirty="0" err="1"/>
              <a:t>môi</a:t>
            </a:r>
            <a:r>
              <a:rPr lang="en-US" dirty="0"/>
              <a:t> </a:t>
            </a:r>
            <a:r>
              <a:rPr lang="en-US" dirty="0" err="1"/>
              <a:t>trường</a:t>
            </a:r>
            <a:r>
              <a:rPr lang="en-US" dirty="0"/>
              <a:t> KT, XH </a:t>
            </a:r>
            <a:r>
              <a:rPr lang="en-US" dirty="0" err="1"/>
              <a:t>ổn</a:t>
            </a:r>
            <a:r>
              <a:rPr lang="en-US" dirty="0"/>
              <a:t> </a:t>
            </a:r>
            <a:r>
              <a:rPr lang="en-US" dirty="0" err="1"/>
              <a:t>định</a:t>
            </a:r>
            <a:r>
              <a:rPr lang="en-US" dirty="0"/>
              <a:t> </a:t>
            </a:r>
            <a:r>
              <a:rPr lang="en-US" dirty="0" err="1"/>
              <a:t>cho</a:t>
            </a:r>
            <a:r>
              <a:rPr lang="en-US" dirty="0"/>
              <a:t> </a:t>
            </a:r>
            <a:r>
              <a:rPr lang="en-US" dirty="0" err="1"/>
              <a:t>sự</a:t>
            </a:r>
            <a:r>
              <a:rPr lang="en-US" dirty="0"/>
              <a:t> </a:t>
            </a:r>
            <a:r>
              <a:rPr lang="en-US" dirty="0" err="1"/>
              <a:t>tồn</a:t>
            </a:r>
            <a:r>
              <a:rPr lang="en-US" dirty="0"/>
              <a:t> </a:t>
            </a:r>
            <a:r>
              <a:rPr lang="en-US" dirty="0" err="1"/>
              <a:t>tại</a:t>
            </a:r>
            <a:r>
              <a:rPr lang="en-US" dirty="0"/>
              <a:t> </a:t>
            </a:r>
            <a:r>
              <a:rPr lang="en-US" dirty="0" err="1"/>
              <a:t>và</a:t>
            </a:r>
            <a:r>
              <a:rPr lang="en-US" dirty="0"/>
              <a:t> </a:t>
            </a:r>
            <a:r>
              <a:rPr lang="en-US" dirty="0" err="1"/>
              <a:t>phát</a:t>
            </a:r>
            <a:r>
              <a:rPr lang="en-US" dirty="0"/>
              <a:t> </a:t>
            </a:r>
            <a:r>
              <a:rPr lang="en-US" dirty="0" err="1"/>
              <a:t>triển</a:t>
            </a:r>
            <a:r>
              <a:rPr lang="en-US" dirty="0"/>
              <a:t> </a:t>
            </a:r>
            <a:r>
              <a:rPr lang="en-US" dirty="0" err="1"/>
              <a:t>của</a:t>
            </a:r>
            <a:r>
              <a:rPr lang="en-US" dirty="0"/>
              <a:t> </a:t>
            </a:r>
            <a:r>
              <a:rPr lang="en-US" dirty="0" err="1"/>
              <a:t>mình</a:t>
            </a:r>
            <a:r>
              <a:rPr lang="en-US" dirty="0"/>
              <a:t> </a:t>
            </a:r>
            <a:r>
              <a:rPr lang="en-US" dirty="0" err="1"/>
              <a:t>để</a:t>
            </a:r>
            <a:r>
              <a:rPr lang="en-US" dirty="0"/>
              <a:t> </a:t>
            </a:r>
            <a:r>
              <a:rPr lang="en-US" dirty="0" err="1"/>
              <a:t>đem</a:t>
            </a:r>
            <a:r>
              <a:rPr lang="en-US" dirty="0"/>
              <a:t> </a:t>
            </a:r>
            <a:r>
              <a:rPr lang="en-US" dirty="0" err="1"/>
              <a:t>lại</a:t>
            </a:r>
            <a:r>
              <a:rPr lang="en-US" dirty="0"/>
              <a:t> </a:t>
            </a:r>
            <a:r>
              <a:rPr lang="en-US" dirty="0" err="1"/>
              <a:t>lợi</a:t>
            </a:r>
            <a:r>
              <a:rPr lang="en-US" dirty="0"/>
              <a:t> </a:t>
            </a:r>
            <a:r>
              <a:rPr lang="en-US" dirty="0" err="1"/>
              <a:t>nhuận</a:t>
            </a:r>
            <a:r>
              <a:rPr lang="en-US" dirty="0"/>
              <a:t> </a:t>
            </a:r>
            <a:r>
              <a:rPr lang="en-US" dirty="0" err="1"/>
              <a:t>độc</a:t>
            </a:r>
            <a:r>
              <a:rPr lang="en-US" dirty="0"/>
              <a:t> </a:t>
            </a:r>
            <a:r>
              <a:rPr lang="en-US" dirty="0" err="1"/>
              <a:t>quyền</a:t>
            </a:r>
            <a:r>
              <a:rPr lang="en-US" dirty="0"/>
              <a:t> </a:t>
            </a:r>
            <a:r>
              <a:rPr lang="en-US" dirty="0" err="1"/>
              <a:t>cao</a:t>
            </a:r>
            <a:r>
              <a:rPr lang="en-US" dirty="0"/>
              <a:t> </a:t>
            </a:r>
            <a:r>
              <a:rPr lang="en-US" dirty="0" err="1"/>
              <a:t>cho</a:t>
            </a:r>
            <a:r>
              <a:rPr lang="en-US" dirty="0"/>
              <a:t> </a:t>
            </a:r>
            <a:r>
              <a:rPr lang="en-US" dirty="0" err="1"/>
              <a:t>mình</a:t>
            </a:r>
            <a:r>
              <a:rPr lang="en-US" dirty="0"/>
              <a:t>. </a:t>
            </a:r>
            <a:r>
              <a:rPr lang="en-US" dirty="0" err="1"/>
              <a:t>Các</a:t>
            </a:r>
            <a:r>
              <a:rPr lang="en-US" dirty="0"/>
              <a:t> </a:t>
            </a:r>
            <a:r>
              <a:rPr lang="en-US" dirty="0" err="1"/>
              <a:t>tổ</a:t>
            </a:r>
            <a:r>
              <a:rPr lang="en-US" dirty="0"/>
              <a:t> </a:t>
            </a:r>
            <a:r>
              <a:rPr lang="en-US" dirty="0" err="1"/>
              <a:t>chức</a:t>
            </a:r>
            <a:r>
              <a:rPr lang="en-US" dirty="0"/>
              <a:t> </a:t>
            </a:r>
            <a:r>
              <a:rPr lang="en-US" dirty="0" err="1"/>
              <a:t>độc</a:t>
            </a:r>
            <a:r>
              <a:rPr lang="en-US" dirty="0"/>
              <a:t> </a:t>
            </a:r>
            <a:r>
              <a:rPr lang="en-US" dirty="0" err="1"/>
              <a:t>quyền</a:t>
            </a:r>
            <a:r>
              <a:rPr lang="en-US" dirty="0"/>
              <a:t> </a:t>
            </a:r>
            <a:r>
              <a:rPr lang="en-US" dirty="0" err="1"/>
              <a:t>phải</a:t>
            </a:r>
            <a:r>
              <a:rPr lang="en-US" dirty="0"/>
              <a:t> </a:t>
            </a:r>
            <a:r>
              <a:rPr lang="en-US" dirty="0" err="1"/>
              <a:t>nắm</a:t>
            </a:r>
            <a:r>
              <a:rPr lang="en-US" dirty="0"/>
              <a:t> </a:t>
            </a:r>
            <a:r>
              <a:rPr lang="en-US" dirty="0" err="1"/>
              <a:t>lấy</a:t>
            </a:r>
            <a:r>
              <a:rPr lang="en-US" dirty="0"/>
              <a:t> NN </a:t>
            </a:r>
            <a:r>
              <a:rPr lang="en-US" dirty="0" err="1"/>
              <a:t>sử</a:t>
            </a:r>
            <a:r>
              <a:rPr lang="en-US" dirty="0"/>
              <a:t> </a:t>
            </a:r>
            <a:r>
              <a:rPr lang="en-US" dirty="0" err="1"/>
              <a:t>dụng</a:t>
            </a:r>
            <a:r>
              <a:rPr lang="en-US" dirty="0"/>
              <a:t> </a:t>
            </a:r>
            <a:r>
              <a:rPr lang="en-US" dirty="0" err="1"/>
              <a:t>chức</a:t>
            </a:r>
            <a:r>
              <a:rPr lang="en-US" dirty="0"/>
              <a:t> </a:t>
            </a:r>
            <a:r>
              <a:rPr lang="en-US" dirty="0" err="1"/>
              <a:t>năng</a:t>
            </a:r>
            <a:r>
              <a:rPr lang="en-US" dirty="0"/>
              <a:t> XH </a:t>
            </a:r>
            <a:r>
              <a:rPr lang="en-US" dirty="0" err="1"/>
              <a:t>của</a:t>
            </a:r>
            <a:r>
              <a:rPr lang="en-US" dirty="0"/>
              <a:t> NN </a:t>
            </a:r>
            <a:r>
              <a:rPr lang="en-US" dirty="0" err="1"/>
              <a:t>để</a:t>
            </a:r>
            <a:r>
              <a:rPr lang="en-US" dirty="0"/>
              <a:t> can </a:t>
            </a:r>
            <a:r>
              <a:rPr lang="en-US" dirty="0" err="1"/>
              <a:t>thiệp</a:t>
            </a:r>
            <a:r>
              <a:rPr lang="en-US" dirty="0"/>
              <a:t> </a:t>
            </a:r>
            <a:r>
              <a:rPr lang="en-US" dirty="0" err="1"/>
              <a:t>vào</a:t>
            </a:r>
            <a:r>
              <a:rPr lang="en-US" dirty="0"/>
              <a:t> </a:t>
            </a:r>
            <a:r>
              <a:rPr lang="en-US" dirty="0" err="1"/>
              <a:t>quá</a:t>
            </a:r>
            <a:r>
              <a:rPr lang="en-US" dirty="0"/>
              <a:t> </a:t>
            </a:r>
            <a:r>
              <a:rPr lang="en-US" dirty="0" err="1"/>
              <a:t>trình</a:t>
            </a:r>
            <a:r>
              <a:rPr lang="en-US" dirty="0"/>
              <a:t> </a:t>
            </a:r>
            <a:r>
              <a:rPr lang="en-US" dirty="0" err="1"/>
              <a:t>kinh</a:t>
            </a:r>
            <a:r>
              <a:rPr lang="en-US" dirty="0"/>
              <a:t> </a:t>
            </a:r>
            <a:r>
              <a:rPr lang="en-US" dirty="0" err="1"/>
              <a:t>tế</a:t>
            </a:r>
            <a:r>
              <a:rPr lang="en-US" dirty="0"/>
              <a:t>. </a:t>
            </a:r>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13</a:t>
            </a:fld>
            <a:endParaRPr lang="ko-KR" altLang="en-US"/>
          </a:p>
        </p:txBody>
      </p:sp>
    </p:spTree>
    <p:extLst>
      <p:ext uri="{BB962C8B-B14F-4D97-AF65-F5344CB8AC3E}">
        <p14:creationId xmlns:p14="http://schemas.microsoft.com/office/powerpoint/2010/main" val="2401789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a:t>
            </a:r>
            <a:r>
              <a:rPr lang="en-US" dirty="0" err="1"/>
              <a:t>Sự</a:t>
            </a:r>
            <a:r>
              <a:rPr lang="en-US" dirty="0"/>
              <a:t> </a:t>
            </a:r>
            <a:r>
              <a:rPr lang="en-US" dirty="0" err="1"/>
              <a:t>xuất</a:t>
            </a:r>
            <a:r>
              <a:rPr lang="en-US" dirty="0"/>
              <a:t> </a:t>
            </a:r>
            <a:r>
              <a:rPr lang="en-US" dirty="0" err="1"/>
              <a:t>hiện</a:t>
            </a:r>
            <a:r>
              <a:rPr lang="en-US" dirty="0"/>
              <a:t> </a:t>
            </a:r>
            <a:r>
              <a:rPr lang="en-US" dirty="0" err="1"/>
              <a:t>của</a:t>
            </a:r>
            <a:r>
              <a:rPr lang="en-US" dirty="0"/>
              <a:t> PCLĐXH </a:t>
            </a:r>
            <a:r>
              <a:rPr lang="en-US" dirty="0" err="1"/>
              <a:t>làm</a:t>
            </a:r>
            <a:r>
              <a:rPr lang="en-US" dirty="0"/>
              <a:t> </a:t>
            </a:r>
            <a:r>
              <a:rPr lang="en-US" dirty="0" err="1"/>
              <a:t>xuất</a:t>
            </a:r>
            <a:r>
              <a:rPr lang="en-US" dirty="0"/>
              <a:t> </a:t>
            </a:r>
            <a:r>
              <a:rPr lang="en-US" dirty="0" err="1"/>
              <a:t>hiện</a:t>
            </a:r>
            <a:r>
              <a:rPr lang="en-US" dirty="0"/>
              <a:t> </a:t>
            </a:r>
            <a:r>
              <a:rPr lang="en-US" dirty="0" err="1"/>
              <a:t>một</a:t>
            </a:r>
            <a:r>
              <a:rPr lang="en-US" dirty="0"/>
              <a:t> </a:t>
            </a:r>
            <a:r>
              <a:rPr lang="en-US" dirty="0" err="1"/>
              <a:t>số</a:t>
            </a:r>
            <a:r>
              <a:rPr lang="en-US" dirty="0"/>
              <a:t> </a:t>
            </a:r>
            <a:r>
              <a:rPr lang="en-US" dirty="0" err="1"/>
              <a:t>ngành</a:t>
            </a:r>
            <a:r>
              <a:rPr lang="en-US" dirty="0"/>
              <a:t> . </a:t>
            </a:r>
            <a:r>
              <a:rPr lang="en-US" dirty="0" err="1"/>
              <a:t>Mà</a:t>
            </a:r>
            <a:r>
              <a:rPr lang="en-US" dirty="0"/>
              <a:t> </a:t>
            </a:r>
            <a:r>
              <a:rPr lang="en-US" dirty="0" err="1"/>
              <a:t>những</a:t>
            </a:r>
            <a:r>
              <a:rPr lang="en-US" dirty="0"/>
              <a:t> </a:t>
            </a:r>
            <a:r>
              <a:rPr lang="en-US" dirty="0" err="1"/>
              <a:t>ngành</a:t>
            </a:r>
            <a:r>
              <a:rPr lang="en-US" dirty="0"/>
              <a:t> </a:t>
            </a:r>
            <a:r>
              <a:rPr lang="en-US" dirty="0" err="1"/>
              <a:t>này</a:t>
            </a:r>
            <a:r>
              <a:rPr lang="en-US" dirty="0"/>
              <a:t> </a:t>
            </a:r>
            <a:r>
              <a:rPr lang="en-US" dirty="0" err="1"/>
              <a:t>rất</a:t>
            </a:r>
            <a:r>
              <a:rPr lang="en-US" dirty="0"/>
              <a:t> </a:t>
            </a:r>
            <a:r>
              <a:rPr lang="en-US" dirty="0" err="1"/>
              <a:t>cần</a:t>
            </a:r>
            <a:r>
              <a:rPr lang="en-US" dirty="0"/>
              <a:t> </a:t>
            </a:r>
            <a:r>
              <a:rPr lang="en-US" dirty="0" err="1"/>
              <a:t>cho</a:t>
            </a:r>
            <a:r>
              <a:rPr lang="en-US" dirty="0"/>
              <a:t> </a:t>
            </a:r>
            <a:r>
              <a:rPr lang="en-US" dirty="0" err="1"/>
              <a:t>sự</a:t>
            </a:r>
            <a:r>
              <a:rPr lang="en-US" dirty="0"/>
              <a:t> </a:t>
            </a:r>
            <a:r>
              <a:rPr lang="en-US" dirty="0" err="1"/>
              <a:t>ổn</a:t>
            </a:r>
            <a:r>
              <a:rPr lang="en-US" dirty="0"/>
              <a:t> </a:t>
            </a:r>
            <a:r>
              <a:rPr lang="en-US" dirty="0" err="1"/>
              <a:t>định</a:t>
            </a:r>
            <a:r>
              <a:rPr lang="en-US" dirty="0"/>
              <a:t> </a:t>
            </a:r>
            <a:r>
              <a:rPr lang="en-US" dirty="0" err="1"/>
              <a:t>và</a:t>
            </a:r>
            <a:r>
              <a:rPr lang="en-US" dirty="0"/>
              <a:t> </a:t>
            </a:r>
            <a:r>
              <a:rPr lang="en-US" dirty="0" err="1"/>
              <a:t>phát</a:t>
            </a:r>
            <a:r>
              <a:rPr lang="en-US" dirty="0"/>
              <a:t> </a:t>
            </a:r>
            <a:r>
              <a:rPr lang="en-US" dirty="0" err="1"/>
              <a:t>triển</a:t>
            </a:r>
            <a:r>
              <a:rPr lang="en-US" dirty="0"/>
              <a:t> </a:t>
            </a:r>
            <a:r>
              <a:rPr lang="en-US" dirty="0" err="1"/>
              <a:t>của</a:t>
            </a:r>
            <a:r>
              <a:rPr lang="en-US" dirty="0"/>
              <a:t> </a:t>
            </a:r>
            <a:r>
              <a:rPr lang="en-US" dirty="0" err="1"/>
              <a:t>một</a:t>
            </a:r>
            <a:r>
              <a:rPr lang="en-US" dirty="0"/>
              <a:t> </a:t>
            </a:r>
            <a:r>
              <a:rPr lang="en-US" dirty="0" err="1"/>
              <a:t>nền</a:t>
            </a:r>
            <a:r>
              <a:rPr lang="en-US" dirty="0"/>
              <a:t> KT </a:t>
            </a:r>
            <a:r>
              <a:rPr lang="en-US" dirty="0" err="1"/>
              <a:t>như</a:t>
            </a:r>
            <a:r>
              <a:rPr lang="en-US" dirty="0"/>
              <a:t> </a:t>
            </a:r>
            <a:r>
              <a:rPr lang="en-US" dirty="0" err="1"/>
              <a:t>xây</a:t>
            </a:r>
            <a:r>
              <a:rPr lang="en-US" dirty="0"/>
              <a:t> </a:t>
            </a:r>
            <a:r>
              <a:rPr lang="en-US" dirty="0" err="1"/>
              <a:t>dựng</a:t>
            </a:r>
            <a:r>
              <a:rPr lang="en-US" dirty="0"/>
              <a:t> </a:t>
            </a:r>
            <a:r>
              <a:rPr lang="en-US" dirty="0" err="1"/>
              <a:t>cơ</a:t>
            </a:r>
            <a:r>
              <a:rPr lang="en-US" dirty="0"/>
              <a:t> </a:t>
            </a:r>
            <a:r>
              <a:rPr lang="en-US" dirty="0" err="1"/>
              <a:t>sở</a:t>
            </a:r>
            <a:r>
              <a:rPr lang="en-US" dirty="0"/>
              <a:t> </a:t>
            </a:r>
            <a:r>
              <a:rPr lang="en-US" dirty="0" err="1"/>
              <a:t>hạ</a:t>
            </a:r>
            <a:r>
              <a:rPr lang="en-US" dirty="0"/>
              <a:t> </a:t>
            </a:r>
            <a:r>
              <a:rPr lang="en-US" dirty="0" err="1"/>
              <a:t>tầng</a:t>
            </a:r>
            <a:r>
              <a:rPr lang="en-US" dirty="0"/>
              <a:t> </a:t>
            </a:r>
            <a:r>
              <a:rPr lang="en-US" dirty="0" err="1"/>
              <a:t>của</a:t>
            </a:r>
            <a:r>
              <a:rPr lang="en-US" dirty="0"/>
              <a:t> </a:t>
            </a:r>
            <a:r>
              <a:rPr lang="en-US" dirty="0" err="1"/>
              <a:t>giao</a:t>
            </a:r>
            <a:r>
              <a:rPr lang="en-US" dirty="0"/>
              <a:t> </a:t>
            </a:r>
            <a:r>
              <a:rPr lang="en-US" dirty="0" err="1"/>
              <a:t>thông</a:t>
            </a:r>
            <a:r>
              <a:rPr lang="en-US" dirty="0"/>
              <a:t>, </a:t>
            </a:r>
            <a:r>
              <a:rPr lang="en-US" dirty="0" err="1"/>
              <a:t>vận</a:t>
            </a:r>
            <a:r>
              <a:rPr lang="en-US" dirty="0"/>
              <a:t> </a:t>
            </a:r>
            <a:r>
              <a:rPr lang="en-US" dirty="0" err="1"/>
              <a:t>tải</a:t>
            </a:r>
            <a:r>
              <a:rPr lang="en-US" dirty="0"/>
              <a:t>, </a:t>
            </a:r>
            <a:r>
              <a:rPr lang="en-US" dirty="0" err="1"/>
              <a:t>điện</a:t>
            </a:r>
            <a:r>
              <a:rPr lang="en-US" dirty="0"/>
              <a:t> </a:t>
            </a:r>
            <a:r>
              <a:rPr lang="en-US" dirty="0" err="1"/>
              <a:t>nước</a:t>
            </a:r>
            <a:r>
              <a:rPr lang="en-US" dirty="0"/>
              <a:t>, </a:t>
            </a:r>
            <a:r>
              <a:rPr lang="en-US" dirty="0" err="1"/>
              <a:t>chăm</a:t>
            </a:r>
            <a:r>
              <a:rPr lang="en-US" dirty="0"/>
              <a:t> </a:t>
            </a:r>
            <a:r>
              <a:rPr lang="en-US" dirty="0" err="1"/>
              <a:t>sóc</a:t>
            </a:r>
            <a:r>
              <a:rPr lang="en-US" dirty="0"/>
              <a:t> s </a:t>
            </a:r>
            <a:r>
              <a:rPr lang="en-US" dirty="0" err="1"/>
              <a:t>cho</a:t>
            </a:r>
            <a:r>
              <a:rPr lang="en-US" dirty="0"/>
              <a:t> </a:t>
            </a:r>
            <a:r>
              <a:rPr lang="en-US" dirty="0" err="1"/>
              <a:t>nd</a:t>
            </a:r>
            <a:r>
              <a:rPr lang="en-US" dirty="0"/>
              <a:t>, </a:t>
            </a:r>
            <a:r>
              <a:rPr lang="en-US" dirty="0" err="1"/>
              <a:t>duy</a:t>
            </a:r>
            <a:r>
              <a:rPr lang="en-US" dirty="0"/>
              <a:t> </a:t>
            </a:r>
            <a:r>
              <a:rPr lang="en-US" dirty="0" err="1"/>
              <a:t>trì</a:t>
            </a:r>
            <a:r>
              <a:rPr lang="en-US" dirty="0"/>
              <a:t> </a:t>
            </a:r>
            <a:r>
              <a:rPr lang="en-US" dirty="0" err="1"/>
              <a:t>sk</a:t>
            </a:r>
            <a:r>
              <a:rPr lang="en-US" dirty="0"/>
              <a:t> </a:t>
            </a:r>
            <a:r>
              <a:rPr lang="en-US" dirty="0" err="1"/>
              <a:t>cho</a:t>
            </a:r>
            <a:r>
              <a:rPr lang="en-US" dirty="0"/>
              <a:t> LLLĐ, </a:t>
            </a:r>
            <a:r>
              <a:rPr lang="en-US" dirty="0" err="1"/>
              <a:t>nghiên</a:t>
            </a:r>
            <a:r>
              <a:rPr lang="en-US" dirty="0"/>
              <a:t> </a:t>
            </a:r>
            <a:r>
              <a:rPr lang="en-US" dirty="0" err="1"/>
              <a:t>cứu</a:t>
            </a:r>
            <a:r>
              <a:rPr lang="en-US" dirty="0"/>
              <a:t> khoa </a:t>
            </a:r>
            <a:r>
              <a:rPr lang="en-US" dirty="0" err="1"/>
              <a:t>học</a:t>
            </a:r>
            <a:r>
              <a:rPr lang="en-US" dirty="0"/>
              <a:t> </a:t>
            </a:r>
            <a:r>
              <a:rPr lang="en-US" dirty="0" err="1"/>
              <a:t>cơ</a:t>
            </a:r>
            <a:r>
              <a:rPr lang="en-US" dirty="0"/>
              <a:t> </a:t>
            </a:r>
            <a:r>
              <a:rPr lang="en-US" dirty="0" err="1"/>
              <a:t>bản</a:t>
            </a:r>
            <a:r>
              <a:rPr lang="en-US" dirty="0"/>
              <a:t>, </a:t>
            </a:r>
            <a:r>
              <a:rPr lang="en-US" dirty="0" err="1"/>
              <a:t>giáo</a:t>
            </a:r>
            <a:r>
              <a:rPr lang="en-US" dirty="0"/>
              <a:t> </a:t>
            </a:r>
            <a:r>
              <a:rPr lang="en-US" dirty="0" err="1"/>
              <a:t>dục</a:t>
            </a:r>
            <a:r>
              <a:rPr lang="en-US" dirty="0"/>
              <a:t> </a:t>
            </a:r>
            <a:r>
              <a:rPr lang="en-US" dirty="0" err="1"/>
              <a:t>dân</a:t>
            </a:r>
            <a:r>
              <a:rPr lang="en-US" dirty="0"/>
              <a:t> </a:t>
            </a:r>
            <a:r>
              <a:rPr lang="en-US" dirty="0" err="1"/>
              <a:t>trí</a:t>
            </a:r>
            <a:r>
              <a:rPr lang="en-US" dirty="0"/>
              <a:t>… </a:t>
            </a:r>
            <a:r>
              <a:rPr lang="en-US" dirty="0" err="1"/>
              <a:t>những</a:t>
            </a:r>
            <a:r>
              <a:rPr lang="en-US" dirty="0"/>
              <a:t> </a:t>
            </a:r>
            <a:r>
              <a:rPr lang="en-US" dirty="0" err="1"/>
              <a:t>ngành</a:t>
            </a:r>
            <a:r>
              <a:rPr lang="en-US" dirty="0"/>
              <a:t> </a:t>
            </a:r>
            <a:r>
              <a:rPr lang="en-US" dirty="0" err="1"/>
              <a:t>này</a:t>
            </a:r>
            <a:r>
              <a:rPr lang="en-US" dirty="0"/>
              <a:t> </a:t>
            </a:r>
            <a:r>
              <a:rPr lang="en-US" dirty="0" err="1"/>
              <a:t>cần</a:t>
            </a:r>
            <a:r>
              <a:rPr lang="en-US" dirty="0"/>
              <a:t> </a:t>
            </a:r>
            <a:r>
              <a:rPr lang="en-US" dirty="0" err="1"/>
              <a:t>vốn</a:t>
            </a:r>
            <a:r>
              <a:rPr lang="en-US" dirty="0"/>
              <a:t> </a:t>
            </a:r>
            <a:r>
              <a:rPr lang="en-US" dirty="0" err="1"/>
              <a:t>lớn</a:t>
            </a:r>
            <a:r>
              <a:rPr lang="en-US" dirty="0"/>
              <a:t> </a:t>
            </a:r>
            <a:r>
              <a:rPr lang="en-US" dirty="0" err="1"/>
              <a:t>mà</a:t>
            </a:r>
            <a:r>
              <a:rPr lang="en-US" dirty="0"/>
              <a:t> ko </a:t>
            </a:r>
            <a:r>
              <a:rPr lang="en-US" dirty="0" err="1"/>
              <a:t>có</a:t>
            </a:r>
            <a:r>
              <a:rPr lang="en-US" dirty="0"/>
              <a:t> </a:t>
            </a:r>
            <a:r>
              <a:rPr lang="en-US" dirty="0" err="1"/>
              <a:t>lợi</a:t>
            </a:r>
            <a:r>
              <a:rPr lang="en-US" dirty="0"/>
              <a:t> </a:t>
            </a:r>
            <a:r>
              <a:rPr lang="en-US" dirty="0" err="1"/>
              <a:t>nhuận</a:t>
            </a:r>
            <a:r>
              <a:rPr lang="en-US" dirty="0"/>
              <a:t> </a:t>
            </a:r>
            <a:r>
              <a:rPr lang="en-US" dirty="0" err="1"/>
              <a:t>cao</a:t>
            </a:r>
            <a:r>
              <a:rPr lang="en-US" dirty="0"/>
              <a:t> </a:t>
            </a:r>
            <a:r>
              <a:rPr lang="en-US" dirty="0" err="1"/>
              <a:t>nê</a:t>
            </a:r>
            <a:r>
              <a:rPr lang="en-US" dirty="0"/>
              <a:t> </a:t>
            </a:r>
            <a:r>
              <a:rPr lang="en-US" dirty="0" err="1"/>
              <a:t>các</a:t>
            </a:r>
            <a:r>
              <a:rPr lang="en-US" dirty="0"/>
              <a:t> </a:t>
            </a:r>
            <a:r>
              <a:rPr lang="en-US" dirty="0" err="1"/>
              <a:t>tổ</a:t>
            </a:r>
            <a:r>
              <a:rPr lang="en-US" dirty="0"/>
              <a:t> </a:t>
            </a:r>
            <a:r>
              <a:rPr lang="en-US" dirty="0" err="1"/>
              <a:t>chức</a:t>
            </a:r>
            <a:r>
              <a:rPr lang="en-US" dirty="0"/>
              <a:t> ĐQ ko </a:t>
            </a:r>
            <a:r>
              <a:rPr lang="en-US" dirty="0" err="1"/>
              <a:t>muốn</a:t>
            </a:r>
            <a:r>
              <a:rPr lang="en-US" dirty="0"/>
              <a:t> </a:t>
            </a:r>
            <a:r>
              <a:rPr lang="en-US" dirty="0" err="1"/>
              <a:t>đầu</a:t>
            </a:r>
            <a:r>
              <a:rPr lang="en-US" dirty="0"/>
              <a:t> </a:t>
            </a:r>
            <a:r>
              <a:rPr lang="en-US" dirty="0" err="1"/>
              <a:t>tư</a:t>
            </a:r>
            <a:r>
              <a:rPr lang="en-US" dirty="0"/>
              <a:t> </a:t>
            </a:r>
            <a:r>
              <a:rPr lang="en-US" dirty="0" err="1"/>
              <a:t>hoặc</a:t>
            </a:r>
            <a:r>
              <a:rPr lang="en-US" dirty="0"/>
              <a:t> ko </a:t>
            </a:r>
            <a:r>
              <a:rPr lang="en-US" dirty="0" err="1"/>
              <a:t>dám</a:t>
            </a:r>
            <a:r>
              <a:rPr lang="en-US" dirty="0"/>
              <a:t> </a:t>
            </a:r>
            <a:r>
              <a:rPr lang="en-US" dirty="0" err="1"/>
              <a:t>đầu</a:t>
            </a:r>
            <a:r>
              <a:rPr lang="en-US" dirty="0"/>
              <a:t> </a:t>
            </a:r>
            <a:r>
              <a:rPr lang="en-US" dirty="0" err="1"/>
              <a:t>tư</a:t>
            </a:r>
            <a:r>
              <a:rPr lang="en-US" dirty="0"/>
              <a:t> </a:t>
            </a:r>
            <a:r>
              <a:rPr lang="en-US" dirty="0" err="1"/>
              <a:t>thì</a:t>
            </a:r>
            <a:r>
              <a:rPr lang="en-US" dirty="0"/>
              <a:t> NN </a:t>
            </a:r>
            <a:r>
              <a:rPr lang="en-US" dirty="0" err="1"/>
              <a:t>phải</a:t>
            </a:r>
            <a:r>
              <a:rPr lang="en-US" dirty="0"/>
              <a:t> </a:t>
            </a:r>
            <a:r>
              <a:rPr lang="en-US" dirty="0" err="1"/>
              <a:t>đầu</a:t>
            </a:r>
            <a:r>
              <a:rPr lang="en-US" dirty="0"/>
              <a:t> </a:t>
            </a:r>
            <a:r>
              <a:rPr lang="en-US" dirty="0" err="1"/>
              <a:t>tư</a:t>
            </a:r>
            <a:r>
              <a:rPr lang="en-US" dirty="0"/>
              <a:t> </a:t>
            </a:r>
            <a:r>
              <a:rPr lang="en-US" dirty="0" err="1"/>
              <a:t>để</a:t>
            </a:r>
            <a:r>
              <a:rPr lang="en-US" dirty="0"/>
              <a:t> </a:t>
            </a:r>
            <a:r>
              <a:rPr lang="en-US" dirty="0" err="1"/>
              <a:t>tạo</a:t>
            </a:r>
            <a:r>
              <a:rPr lang="en-US" dirty="0"/>
              <a:t> </a:t>
            </a:r>
            <a:r>
              <a:rPr lang="en-US" dirty="0" err="1"/>
              <a:t>điều</a:t>
            </a:r>
            <a:r>
              <a:rPr lang="en-US" dirty="0"/>
              <a:t> </a:t>
            </a:r>
            <a:r>
              <a:rPr lang="en-US" dirty="0" err="1"/>
              <a:t>kiện</a:t>
            </a:r>
            <a:r>
              <a:rPr lang="en-US" dirty="0"/>
              <a:t>, </a:t>
            </a:r>
            <a:r>
              <a:rPr lang="en-US" dirty="0" err="1"/>
              <a:t>cơ</a:t>
            </a:r>
            <a:r>
              <a:rPr lang="en-US" dirty="0"/>
              <a:t> </a:t>
            </a:r>
            <a:r>
              <a:rPr lang="en-US" dirty="0" err="1"/>
              <a:t>sở</a:t>
            </a:r>
            <a:r>
              <a:rPr lang="en-US" dirty="0"/>
              <a:t> </a:t>
            </a:r>
            <a:r>
              <a:rPr lang="en-US" dirty="0" err="1"/>
              <a:t>cho</a:t>
            </a:r>
            <a:r>
              <a:rPr lang="en-US" dirty="0"/>
              <a:t> </a:t>
            </a:r>
            <a:r>
              <a:rPr lang="en-US" dirty="0" err="1"/>
              <a:t>các</a:t>
            </a:r>
            <a:r>
              <a:rPr lang="en-US" dirty="0"/>
              <a:t> </a:t>
            </a:r>
            <a:r>
              <a:rPr lang="en-US" dirty="0" err="1"/>
              <a:t>tổ</a:t>
            </a:r>
            <a:r>
              <a:rPr lang="en-US" dirty="0"/>
              <a:t> </a:t>
            </a:r>
            <a:r>
              <a:rPr lang="en-US" dirty="0" err="1"/>
              <a:t>chức</a:t>
            </a:r>
            <a:r>
              <a:rPr lang="en-US" dirty="0"/>
              <a:t> </a:t>
            </a:r>
            <a:r>
              <a:rPr lang="en-US" dirty="0" err="1"/>
              <a:t>độc</a:t>
            </a:r>
            <a:r>
              <a:rPr lang="en-US" dirty="0"/>
              <a:t> </a:t>
            </a:r>
            <a:r>
              <a:rPr lang="en-US" dirty="0" err="1"/>
              <a:t>quyền</a:t>
            </a:r>
            <a:r>
              <a:rPr lang="en-US" dirty="0"/>
              <a:t> </a:t>
            </a:r>
            <a:r>
              <a:rPr lang="en-US" dirty="0" err="1"/>
              <a:t>phát</a:t>
            </a:r>
            <a:r>
              <a:rPr lang="en-US" dirty="0"/>
              <a:t> </a:t>
            </a:r>
            <a:r>
              <a:rPr lang="en-US" dirty="0" err="1"/>
              <a:t>triển</a:t>
            </a:r>
            <a:endParaRPr lang="en-US" dirty="0"/>
          </a:p>
          <a:p>
            <a:r>
              <a:rPr lang="en-US" dirty="0"/>
              <a:t>3. </a:t>
            </a:r>
            <a:r>
              <a:rPr lang="en-US" dirty="0" err="1"/>
              <a:t>Để</a:t>
            </a:r>
            <a:r>
              <a:rPr lang="en-US" dirty="0"/>
              <a:t> </a:t>
            </a:r>
            <a:r>
              <a:rPr lang="en-US" dirty="0" err="1"/>
              <a:t>duy</a:t>
            </a:r>
            <a:r>
              <a:rPr lang="en-US" dirty="0"/>
              <a:t> </a:t>
            </a:r>
            <a:r>
              <a:rPr lang="en-US" dirty="0" err="1"/>
              <a:t>trì</a:t>
            </a:r>
            <a:r>
              <a:rPr lang="en-US" dirty="0"/>
              <a:t> </a:t>
            </a:r>
            <a:r>
              <a:rPr lang="en-US" dirty="0" err="1"/>
              <a:t>môi</a:t>
            </a:r>
            <a:r>
              <a:rPr lang="en-US" dirty="0"/>
              <a:t> </a:t>
            </a:r>
            <a:r>
              <a:rPr lang="en-US" dirty="0" err="1"/>
              <a:t>trường</a:t>
            </a:r>
            <a:r>
              <a:rPr lang="en-US" dirty="0"/>
              <a:t> </a:t>
            </a:r>
            <a:r>
              <a:rPr lang="en-US" dirty="0" err="1"/>
              <a:t>xã</a:t>
            </a:r>
            <a:r>
              <a:rPr lang="en-US" dirty="0"/>
              <a:t> </a:t>
            </a:r>
            <a:r>
              <a:rPr lang="en-US" dirty="0" err="1"/>
              <a:t>hội</a:t>
            </a:r>
            <a:r>
              <a:rPr lang="en-US" dirty="0"/>
              <a:t> </a:t>
            </a:r>
            <a:r>
              <a:rPr lang="en-US" dirty="0" err="1"/>
              <a:t>ổn</a:t>
            </a:r>
            <a:r>
              <a:rPr lang="en-US" dirty="0"/>
              <a:t> </a:t>
            </a:r>
            <a:r>
              <a:rPr lang="en-US" dirty="0" err="1"/>
              <a:t>định</a:t>
            </a:r>
            <a:r>
              <a:rPr lang="en-US" dirty="0"/>
              <a:t> </a:t>
            </a:r>
            <a:r>
              <a:rPr lang="en-US" dirty="0" err="1"/>
              <a:t>thì</a:t>
            </a:r>
            <a:r>
              <a:rPr lang="en-US" dirty="0"/>
              <a:t> NN TS </a:t>
            </a:r>
            <a:r>
              <a:rPr lang="en-US" dirty="0" err="1"/>
              <a:t>buộc</a:t>
            </a:r>
            <a:r>
              <a:rPr lang="en-US" dirty="0"/>
              <a:t> </a:t>
            </a:r>
            <a:r>
              <a:rPr lang="en-US" dirty="0" err="1"/>
              <a:t>phải</a:t>
            </a:r>
            <a:r>
              <a:rPr lang="en-US" dirty="0"/>
              <a:t> </a:t>
            </a:r>
            <a:r>
              <a:rPr lang="en-US" dirty="0" err="1"/>
              <a:t>đưa</a:t>
            </a:r>
            <a:r>
              <a:rPr lang="en-US" dirty="0"/>
              <a:t> </a:t>
            </a:r>
            <a:r>
              <a:rPr lang="en-US" dirty="0" err="1"/>
              <a:t>những</a:t>
            </a:r>
            <a:r>
              <a:rPr lang="en-US" dirty="0"/>
              <a:t> </a:t>
            </a:r>
            <a:r>
              <a:rPr lang="en-US" dirty="0" err="1"/>
              <a:t>chính</a:t>
            </a:r>
            <a:r>
              <a:rPr lang="en-US" dirty="0"/>
              <a:t> </a:t>
            </a:r>
            <a:r>
              <a:rPr lang="en-US" dirty="0" err="1"/>
              <a:t>sách</a:t>
            </a:r>
            <a:r>
              <a:rPr lang="en-US" dirty="0"/>
              <a:t> </a:t>
            </a:r>
            <a:r>
              <a:rPr lang="en-US" dirty="0" err="1"/>
              <a:t>xã</a:t>
            </a:r>
            <a:r>
              <a:rPr lang="en-US" dirty="0"/>
              <a:t> </a:t>
            </a:r>
            <a:r>
              <a:rPr lang="en-US" dirty="0" err="1"/>
              <a:t>hội</a:t>
            </a:r>
            <a:r>
              <a:rPr lang="en-US" dirty="0"/>
              <a:t> </a:t>
            </a:r>
            <a:r>
              <a:rPr lang="en-US" dirty="0" err="1"/>
              <a:t>như</a:t>
            </a:r>
            <a:r>
              <a:rPr lang="en-US" dirty="0"/>
              <a:t> </a:t>
            </a:r>
            <a:r>
              <a:rPr lang="en-US" dirty="0" err="1"/>
              <a:t>trợ</a:t>
            </a:r>
            <a:r>
              <a:rPr lang="en-US" dirty="0"/>
              <a:t> </a:t>
            </a:r>
            <a:r>
              <a:rPr lang="en-US" dirty="0" err="1"/>
              <a:t>cấp</a:t>
            </a:r>
            <a:r>
              <a:rPr lang="en-US" dirty="0"/>
              <a:t> </a:t>
            </a:r>
            <a:r>
              <a:rPr lang="en-US" dirty="0" err="1"/>
              <a:t>thất</a:t>
            </a:r>
            <a:r>
              <a:rPr lang="en-US" dirty="0"/>
              <a:t> </a:t>
            </a:r>
            <a:r>
              <a:rPr lang="en-US" dirty="0" err="1"/>
              <a:t>nghiệp</a:t>
            </a:r>
            <a:r>
              <a:rPr lang="en-US" dirty="0"/>
              <a:t>, </a:t>
            </a:r>
            <a:r>
              <a:rPr lang="en-US" dirty="0" err="1"/>
              <a:t>chính</a:t>
            </a:r>
            <a:r>
              <a:rPr lang="en-US" dirty="0"/>
              <a:t> </a:t>
            </a:r>
            <a:r>
              <a:rPr lang="en-US" dirty="0" err="1"/>
              <a:t>sách</a:t>
            </a:r>
            <a:r>
              <a:rPr lang="en-US" dirty="0"/>
              <a:t> </a:t>
            </a:r>
            <a:r>
              <a:rPr lang="en-US" dirty="0" err="1"/>
              <a:t>nhà</a:t>
            </a:r>
            <a:r>
              <a:rPr lang="en-US" dirty="0"/>
              <a:t> ở,… </a:t>
            </a:r>
            <a:r>
              <a:rPr lang="en-US" dirty="0" err="1"/>
              <a:t>để</a:t>
            </a:r>
            <a:r>
              <a:rPr lang="en-US" dirty="0"/>
              <a:t> </a:t>
            </a:r>
            <a:r>
              <a:rPr lang="en-US" dirty="0" err="1"/>
              <a:t>thực</a:t>
            </a:r>
            <a:r>
              <a:rPr lang="en-US" dirty="0"/>
              <a:t> </a:t>
            </a:r>
            <a:r>
              <a:rPr lang="en-US" dirty="0" err="1"/>
              <a:t>hiện</a:t>
            </a:r>
            <a:r>
              <a:rPr lang="en-US" dirty="0"/>
              <a:t> </a:t>
            </a:r>
            <a:r>
              <a:rPr lang="en-US" dirty="0" err="1"/>
              <a:t>phân</a:t>
            </a:r>
            <a:r>
              <a:rPr lang="en-US" dirty="0"/>
              <a:t> </a:t>
            </a:r>
            <a:r>
              <a:rPr lang="en-US" dirty="0" err="1"/>
              <a:t>phối</a:t>
            </a:r>
            <a:r>
              <a:rPr lang="en-US" dirty="0"/>
              <a:t> </a:t>
            </a:r>
            <a:r>
              <a:rPr lang="en-US" dirty="0" err="1"/>
              <a:t>lại</a:t>
            </a:r>
            <a:r>
              <a:rPr lang="en-US" dirty="0"/>
              <a:t>, </a:t>
            </a:r>
            <a:r>
              <a:rPr lang="en-US" dirty="0" err="1"/>
              <a:t>xoa</a:t>
            </a:r>
            <a:r>
              <a:rPr lang="en-US" dirty="0"/>
              <a:t> </a:t>
            </a:r>
            <a:r>
              <a:rPr lang="en-US" dirty="0" err="1"/>
              <a:t>dịu</a:t>
            </a:r>
            <a:r>
              <a:rPr lang="en-US" dirty="0"/>
              <a:t> </a:t>
            </a:r>
            <a:r>
              <a:rPr lang="en-US" dirty="0" err="1"/>
              <a:t>những</a:t>
            </a:r>
            <a:r>
              <a:rPr lang="en-US" dirty="0"/>
              <a:t> </a:t>
            </a:r>
            <a:r>
              <a:rPr lang="en-US" dirty="0" err="1"/>
              <a:t>mâu</a:t>
            </a:r>
            <a:r>
              <a:rPr lang="en-US" dirty="0"/>
              <a:t> </a:t>
            </a:r>
            <a:r>
              <a:rPr lang="en-US" dirty="0" err="1"/>
              <a:t>thuẫn</a:t>
            </a:r>
            <a:r>
              <a:rPr lang="en-US" dirty="0"/>
              <a:t> </a:t>
            </a:r>
            <a:r>
              <a:rPr lang="en-US" dirty="0" err="1"/>
              <a:t>trong</a:t>
            </a:r>
            <a:r>
              <a:rPr lang="en-US" dirty="0"/>
              <a:t> XH </a:t>
            </a:r>
            <a:r>
              <a:rPr lang="en-US" dirty="0" err="1"/>
              <a:t>tư</a:t>
            </a:r>
            <a:r>
              <a:rPr lang="en-US" dirty="0"/>
              <a:t> </a:t>
            </a:r>
            <a:r>
              <a:rPr lang="en-US" dirty="0" err="1"/>
              <a:t>bản</a:t>
            </a:r>
            <a:r>
              <a:rPr lang="en-US" dirty="0"/>
              <a:t> do </a:t>
            </a:r>
            <a:r>
              <a:rPr lang="en-US" dirty="0" err="1"/>
              <a:t>sự</a:t>
            </a:r>
            <a:r>
              <a:rPr lang="en-US" dirty="0"/>
              <a:t> </a:t>
            </a:r>
            <a:r>
              <a:rPr lang="en-US" dirty="0" err="1"/>
              <a:t>thống</a:t>
            </a:r>
            <a:r>
              <a:rPr lang="en-US" dirty="0"/>
              <a:t> </a:t>
            </a:r>
            <a:r>
              <a:rPr lang="en-US" dirty="0" err="1"/>
              <a:t>trị</a:t>
            </a:r>
            <a:r>
              <a:rPr lang="en-US" dirty="0"/>
              <a:t> </a:t>
            </a:r>
            <a:r>
              <a:rPr lang="en-US" dirty="0" err="1"/>
              <a:t>của</a:t>
            </a:r>
            <a:r>
              <a:rPr lang="en-US" dirty="0"/>
              <a:t> ĐQ </a:t>
            </a:r>
            <a:r>
              <a:rPr lang="en-US" dirty="0" err="1"/>
              <a:t>đem</a:t>
            </a:r>
            <a:r>
              <a:rPr lang="en-US" dirty="0"/>
              <a:t> </a:t>
            </a:r>
            <a:r>
              <a:rPr lang="en-US" dirty="0" err="1"/>
              <a:t>lại</a:t>
            </a:r>
            <a:r>
              <a:rPr lang="en-US" dirty="0"/>
              <a:t>. </a:t>
            </a:r>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14</a:t>
            </a:fld>
            <a:endParaRPr lang="ko-KR" altLang="en-US"/>
          </a:p>
        </p:txBody>
      </p:sp>
    </p:spTree>
    <p:extLst>
      <p:ext uri="{BB962C8B-B14F-4D97-AF65-F5344CB8AC3E}">
        <p14:creationId xmlns:p14="http://schemas.microsoft.com/office/powerpoint/2010/main" val="553206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a:t>
            </a:r>
            <a:r>
              <a:rPr lang="en-US" dirty="0" err="1"/>
              <a:t>Cùng</a:t>
            </a:r>
            <a:r>
              <a:rPr lang="en-US" dirty="0"/>
              <a:t> </a:t>
            </a:r>
            <a:r>
              <a:rPr lang="en-US" dirty="0" err="1"/>
              <a:t>với</a:t>
            </a:r>
            <a:r>
              <a:rPr lang="en-US" dirty="0"/>
              <a:t> xu </a:t>
            </a:r>
            <a:r>
              <a:rPr lang="en-US" dirty="0" err="1"/>
              <a:t>thế</a:t>
            </a:r>
            <a:r>
              <a:rPr lang="en-US" dirty="0"/>
              <a:t> </a:t>
            </a:r>
            <a:r>
              <a:rPr lang="en-US" dirty="0" err="1"/>
              <a:t>quốc</a:t>
            </a:r>
            <a:r>
              <a:rPr lang="en-US" dirty="0"/>
              <a:t> </a:t>
            </a:r>
            <a:r>
              <a:rPr lang="en-US" dirty="0" err="1"/>
              <a:t>tế</a:t>
            </a:r>
            <a:r>
              <a:rPr lang="en-US" dirty="0"/>
              <a:t> </a:t>
            </a:r>
            <a:r>
              <a:rPr lang="en-US" dirty="0" err="1"/>
              <a:t>hóa</a:t>
            </a:r>
            <a:r>
              <a:rPr lang="en-US" dirty="0"/>
              <a:t> </a:t>
            </a:r>
            <a:r>
              <a:rPr lang="en-US" dirty="0" err="1"/>
              <a:t>đời</a:t>
            </a:r>
            <a:r>
              <a:rPr lang="en-US" dirty="0"/>
              <a:t> </a:t>
            </a:r>
            <a:r>
              <a:rPr lang="en-US" dirty="0" err="1"/>
              <a:t>sống</a:t>
            </a:r>
            <a:r>
              <a:rPr lang="en-US" dirty="0"/>
              <a:t> </a:t>
            </a:r>
            <a:r>
              <a:rPr lang="en-US" dirty="0" err="1"/>
              <a:t>kinh</a:t>
            </a:r>
            <a:r>
              <a:rPr lang="en-US" dirty="0"/>
              <a:t> </a:t>
            </a:r>
            <a:r>
              <a:rPr lang="en-US" dirty="0" err="1"/>
              <a:t>tế</a:t>
            </a:r>
            <a:r>
              <a:rPr lang="en-US" dirty="0"/>
              <a:t>, </a:t>
            </a:r>
            <a:r>
              <a:rPr lang="en-US" dirty="0" err="1"/>
              <a:t>sự</a:t>
            </a:r>
            <a:r>
              <a:rPr lang="en-US" dirty="0"/>
              <a:t> </a:t>
            </a:r>
            <a:r>
              <a:rPr lang="en-US" dirty="0" err="1"/>
              <a:t>bành</a:t>
            </a:r>
            <a:r>
              <a:rPr lang="en-US" dirty="0"/>
              <a:t> </a:t>
            </a:r>
            <a:r>
              <a:rPr lang="en-US" dirty="0" err="1"/>
              <a:t>trướng</a:t>
            </a:r>
            <a:r>
              <a:rPr lang="en-US" dirty="0"/>
              <a:t> </a:t>
            </a:r>
            <a:r>
              <a:rPr lang="en-US" dirty="0" err="1"/>
              <a:t>của</a:t>
            </a:r>
            <a:r>
              <a:rPr lang="en-US" dirty="0"/>
              <a:t> </a:t>
            </a:r>
            <a:r>
              <a:rPr lang="en-US" dirty="0" err="1"/>
              <a:t>các</a:t>
            </a:r>
            <a:r>
              <a:rPr lang="en-US" dirty="0"/>
              <a:t> </a:t>
            </a:r>
            <a:r>
              <a:rPr lang="en-US" dirty="0" err="1"/>
              <a:t>liên</a:t>
            </a:r>
            <a:r>
              <a:rPr lang="en-US" dirty="0"/>
              <a:t> </a:t>
            </a:r>
            <a:r>
              <a:rPr lang="en-US" dirty="0" err="1"/>
              <a:t>mình</a:t>
            </a:r>
            <a:r>
              <a:rPr lang="en-US" dirty="0"/>
              <a:t> </a:t>
            </a:r>
            <a:r>
              <a:rPr lang="en-US" dirty="0" err="1"/>
              <a:t>độc</a:t>
            </a:r>
            <a:r>
              <a:rPr lang="en-US" dirty="0"/>
              <a:t> </a:t>
            </a:r>
            <a:r>
              <a:rPr lang="en-US" dirty="0" err="1"/>
              <a:t>quyền</a:t>
            </a:r>
            <a:r>
              <a:rPr lang="en-US" dirty="0"/>
              <a:t> </a:t>
            </a:r>
            <a:r>
              <a:rPr lang="en-US" dirty="0" err="1"/>
              <a:t>quốc</a:t>
            </a:r>
            <a:r>
              <a:rPr lang="en-US" dirty="0"/>
              <a:t> </a:t>
            </a:r>
            <a:r>
              <a:rPr lang="en-US" dirty="0" err="1"/>
              <a:t>tế</a:t>
            </a:r>
            <a:r>
              <a:rPr lang="en-US" dirty="0"/>
              <a:t> </a:t>
            </a:r>
            <a:r>
              <a:rPr lang="en-US" dirty="0" err="1"/>
              <a:t>vấp</a:t>
            </a:r>
            <a:r>
              <a:rPr lang="en-US" dirty="0"/>
              <a:t> </a:t>
            </a:r>
            <a:r>
              <a:rPr lang="en-US" dirty="0" err="1"/>
              <a:t>phải</a:t>
            </a:r>
            <a:r>
              <a:rPr lang="en-US" dirty="0"/>
              <a:t> hang </a:t>
            </a:r>
            <a:r>
              <a:rPr lang="en-US" dirty="0" err="1"/>
              <a:t>rào</a:t>
            </a:r>
            <a:r>
              <a:rPr lang="en-US" dirty="0"/>
              <a:t> </a:t>
            </a:r>
            <a:r>
              <a:rPr lang="en-US" dirty="0" err="1"/>
              <a:t>quốc</a:t>
            </a:r>
            <a:r>
              <a:rPr lang="en-US" dirty="0"/>
              <a:t> </a:t>
            </a:r>
            <a:r>
              <a:rPr lang="en-US" dirty="0" err="1"/>
              <a:t>gia</a:t>
            </a:r>
            <a:r>
              <a:rPr lang="en-US" dirty="0"/>
              <a:t> </a:t>
            </a:r>
            <a:r>
              <a:rPr lang="en-US" dirty="0" err="1"/>
              <a:t>dân</a:t>
            </a:r>
            <a:r>
              <a:rPr lang="en-US" dirty="0"/>
              <a:t> </a:t>
            </a:r>
            <a:r>
              <a:rPr lang="en-US" dirty="0" err="1"/>
              <a:t>tộc</a:t>
            </a:r>
            <a:r>
              <a:rPr lang="en-US" dirty="0"/>
              <a:t> </a:t>
            </a:r>
            <a:r>
              <a:rPr lang="en-US" dirty="0" err="1"/>
              <a:t>và</a:t>
            </a:r>
            <a:r>
              <a:rPr lang="en-US" dirty="0"/>
              <a:t> </a:t>
            </a:r>
            <a:r>
              <a:rPr lang="en-US" dirty="0" err="1"/>
              <a:t>xung</a:t>
            </a:r>
            <a:r>
              <a:rPr lang="en-US" dirty="0"/>
              <a:t> </a:t>
            </a:r>
            <a:r>
              <a:rPr lang="en-US" dirty="0" err="1"/>
              <a:t>đột</a:t>
            </a:r>
            <a:r>
              <a:rPr lang="en-US" dirty="0"/>
              <a:t> </a:t>
            </a:r>
            <a:r>
              <a:rPr lang="en-US" dirty="0" err="1"/>
              <a:t>lợi</a:t>
            </a:r>
            <a:r>
              <a:rPr lang="en-US" dirty="0"/>
              <a:t> </a:t>
            </a:r>
            <a:r>
              <a:rPr lang="en-US" dirty="0" err="1"/>
              <a:t>ích</a:t>
            </a:r>
            <a:r>
              <a:rPr lang="en-US" dirty="0"/>
              <a:t> </a:t>
            </a:r>
            <a:r>
              <a:rPr lang="en-US" dirty="0" err="1"/>
              <a:t>với</a:t>
            </a:r>
            <a:r>
              <a:rPr lang="en-US" dirty="0"/>
              <a:t> </a:t>
            </a:r>
            <a:r>
              <a:rPr lang="en-US" dirty="0" err="1"/>
              <a:t>các</a:t>
            </a:r>
            <a:r>
              <a:rPr lang="en-US" dirty="0"/>
              <a:t> </a:t>
            </a:r>
            <a:r>
              <a:rPr lang="en-US" dirty="0" err="1"/>
              <a:t>đối</a:t>
            </a:r>
            <a:r>
              <a:rPr lang="en-US" dirty="0"/>
              <a:t> </a:t>
            </a:r>
            <a:r>
              <a:rPr lang="en-US" dirty="0" err="1"/>
              <a:t>thủ</a:t>
            </a:r>
            <a:r>
              <a:rPr lang="en-US" dirty="0"/>
              <a:t> </a:t>
            </a:r>
            <a:r>
              <a:rPr lang="en-US" dirty="0" err="1"/>
              <a:t>trên</a:t>
            </a:r>
            <a:r>
              <a:rPr lang="en-US" dirty="0"/>
              <a:t> </a:t>
            </a:r>
            <a:r>
              <a:rPr lang="en-US" dirty="0" err="1"/>
              <a:t>thị</a:t>
            </a:r>
            <a:r>
              <a:rPr lang="en-US" dirty="0"/>
              <a:t> </a:t>
            </a:r>
            <a:r>
              <a:rPr lang="en-US" dirty="0" err="1"/>
              <a:t>trường</a:t>
            </a:r>
            <a:r>
              <a:rPr lang="en-US" dirty="0"/>
              <a:t> </a:t>
            </a:r>
            <a:r>
              <a:rPr lang="en-US" dirty="0" err="1"/>
              <a:t>thế</a:t>
            </a:r>
            <a:r>
              <a:rPr lang="en-US" dirty="0"/>
              <a:t> </a:t>
            </a:r>
            <a:r>
              <a:rPr lang="en-US" dirty="0" err="1"/>
              <a:t>giới</a:t>
            </a:r>
            <a:r>
              <a:rPr lang="en-US" dirty="0"/>
              <a:t>. </a:t>
            </a:r>
            <a:r>
              <a:rPr lang="en-US" dirty="0" err="1"/>
              <a:t>Đặt</a:t>
            </a:r>
            <a:r>
              <a:rPr lang="en-US" dirty="0"/>
              <a:t> </a:t>
            </a:r>
            <a:r>
              <a:rPr lang="en-US" dirty="0" err="1"/>
              <a:t>ra</a:t>
            </a:r>
            <a:r>
              <a:rPr lang="en-US" dirty="0"/>
              <a:t> </a:t>
            </a:r>
            <a:r>
              <a:rPr lang="en-US" dirty="0" err="1"/>
              <a:t>những</a:t>
            </a:r>
            <a:r>
              <a:rPr lang="en-US" dirty="0"/>
              <a:t> </a:t>
            </a:r>
            <a:r>
              <a:rPr lang="en-US" dirty="0" err="1"/>
              <a:t>vấn</a:t>
            </a:r>
            <a:r>
              <a:rPr lang="en-US" dirty="0"/>
              <a:t> </a:t>
            </a:r>
            <a:r>
              <a:rPr lang="en-US" dirty="0" err="1"/>
              <a:t>đề</a:t>
            </a:r>
            <a:r>
              <a:rPr lang="en-US" dirty="0"/>
              <a:t> </a:t>
            </a:r>
            <a:r>
              <a:rPr lang="en-US" dirty="0" err="1"/>
              <a:t>kinh</a:t>
            </a:r>
            <a:r>
              <a:rPr lang="en-US" dirty="0"/>
              <a:t> </a:t>
            </a:r>
            <a:r>
              <a:rPr lang="en-US" dirty="0" err="1"/>
              <a:t>tế</a:t>
            </a:r>
            <a:r>
              <a:rPr lang="en-US" dirty="0"/>
              <a:t> </a:t>
            </a:r>
            <a:r>
              <a:rPr lang="en-US" dirty="0" err="1"/>
              <a:t>chính</a:t>
            </a:r>
            <a:r>
              <a:rPr lang="en-US" dirty="0"/>
              <a:t> </a:t>
            </a:r>
            <a:r>
              <a:rPr lang="en-US" dirty="0" err="1"/>
              <a:t>trị</a:t>
            </a:r>
            <a:r>
              <a:rPr lang="en-US" dirty="0"/>
              <a:t> </a:t>
            </a:r>
            <a:r>
              <a:rPr lang="en-US" dirty="0" err="1"/>
              <a:t>quốc</a:t>
            </a:r>
            <a:r>
              <a:rPr lang="en-US" dirty="0"/>
              <a:t> </a:t>
            </a:r>
            <a:r>
              <a:rPr lang="en-US" dirty="0" err="1"/>
              <a:t>tế</a:t>
            </a:r>
            <a:r>
              <a:rPr lang="en-US" dirty="0"/>
              <a:t> </a:t>
            </a:r>
            <a:r>
              <a:rPr lang="en-US" dirty="0" err="1"/>
              <a:t>vượt</a:t>
            </a:r>
            <a:r>
              <a:rPr lang="en-US" dirty="0"/>
              <a:t> </a:t>
            </a:r>
            <a:r>
              <a:rPr lang="en-US" dirty="0" err="1"/>
              <a:t>ra</a:t>
            </a:r>
            <a:r>
              <a:rPr lang="en-US" dirty="0"/>
              <a:t> </a:t>
            </a:r>
            <a:r>
              <a:rPr lang="en-US" dirty="0" err="1"/>
              <a:t>khỏi</a:t>
            </a:r>
            <a:r>
              <a:rPr lang="en-US" dirty="0"/>
              <a:t> </a:t>
            </a:r>
            <a:r>
              <a:rPr lang="en-US" dirty="0" err="1"/>
              <a:t>sự</a:t>
            </a:r>
            <a:r>
              <a:rPr lang="en-US" dirty="0"/>
              <a:t> </a:t>
            </a:r>
            <a:r>
              <a:rPr lang="en-US" dirty="0" err="1"/>
              <a:t>giải</a:t>
            </a:r>
            <a:r>
              <a:rPr lang="en-US" dirty="0"/>
              <a:t> </a:t>
            </a:r>
            <a:r>
              <a:rPr lang="en-US" dirty="0" err="1"/>
              <a:t>quyết</a:t>
            </a:r>
            <a:r>
              <a:rPr lang="en-US" dirty="0"/>
              <a:t> </a:t>
            </a:r>
            <a:r>
              <a:rPr lang="en-US" dirty="0" err="1"/>
              <a:t>của</a:t>
            </a:r>
            <a:r>
              <a:rPr lang="en-US" dirty="0"/>
              <a:t> </a:t>
            </a:r>
            <a:r>
              <a:rPr lang="en-US" dirty="0" err="1"/>
              <a:t>các</a:t>
            </a:r>
            <a:r>
              <a:rPr lang="en-US" dirty="0"/>
              <a:t> </a:t>
            </a:r>
            <a:r>
              <a:rPr lang="en-US" dirty="0" err="1"/>
              <a:t>tổ</a:t>
            </a:r>
            <a:r>
              <a:rPr lang="en-US" dirty="0"/>
              <a:t> </a:t>
            </a:r>
            <a:r>
              <a:rPr lang="en-US" dirty="0" err="1"/>
              <a:t>chức</a:t>
            </a:r>
            <a:r>
              <a:rPr lang="en-US" dirty="0"/>
              <a:t> ĐQ. </a:t>
            </a:r>
            <a:r>
              <a:rPr lang="en-US" dirty="0" err="1"/>
              <a:t>Buộc</a:t>
            </a:r>
            <a:r>
              <a:rPr lang="en-US" dirty="0"/>
              <a:t> </a:t>
            </a:r>
            <a:r>
              <a:rPr lang="en-US" dirty="0" err="1"/>
              <a:t>các</a:t>
            </a:r>
            <a:r>
              <a:rPr lang="en-US" dirty="0"/>
              <a:t> </a:t>
            </a:r>
            <a:r>
              <a:rPr lang="en-US" dirty="0" err="1"/>
              <a:t>tổ</a:t>
            </a:r>
            <a:r>
              <a:rPr lang="en-US" dirty="0"/>
              <a:t> </a:t>
            </a:r>
            <a:r>
              <a:rPr lang="en-US" dirty="0" err="1"/>
              <a:t>chức</a:t>
            </a:r>
            <a:r>
              <a:rPr lang="en-US" dirty="0"/>
              <a:t> ĐQ </a:t>
            </a:r>
            <a:r>
              <a:rPr lang="en-US" dirty="0" err="1"/>
              <a:t>phải</a:t>
            </a:r>
            <a:r>
              <a:rPr lang="en-US" dirty="0"/>
              <a:t> </a:t>
            </a:r>
            <a:r>
              <a:rPr lang="en-US" dirty="0" err="1"/>
              <a:t>nắm</a:t>
            </a:r>
            <a:r>
              <a:rPr lang="en-US" dirty="0"/>
              <a:t> </a:t>
            </a:r>
            <a:r>
              <a:rPr lang="en-US" dirty="0" err="1"/>
              <a:t>lấy</a:t>
            </a:r>
            <a:r>
              <a:rPr lang="en-US" dirty="0"/>
              <a:t> </a:t>
            </a:r>
            <a:r>
              <a:rPr lang="en-US" dirty="0" err="1"/>
              <a:t>nhà</a:t>
            </a:r>
            <a:r>
              <a:rPr lang="en-US" dirty="0"/>
              <a:t> </a:t>
            </a:r>
            <a:r>
              <a:rPr lang="en-US" dirty="0" err="1"/>
              <a:t>nước</a:t>
            </a:r>
            <a:r>
              <a:rPr lang="en-US" dirty="0"/>
              <a:t> </a:t>
            </a:r>
            <a:r>
              <a:rPr lang="en-US" dirty="0" err="1"/>
              <a:t>để</a:t>
            </a:r>
            <a:r>
              <a:rPr lang="en-US" dirty="0"/>
              <a:t> </a:t>
            </a:r>
            <a:r>
              <a:rPr lang="en-US" dirty="0" err="1"/>
              <a:t>đại</a:t>
            </a:r>
            <a:r>
              <a:rPr lang="en-US" dirty="0"/>
              <a:t> </a:t>
            </a:r>
            <a:r>
              <a:rPr lang="en-US" dirty="0" err="1"/>
              <a:t>điện</a:t>
            </a:r>
            <a:r>
              <a:rPr lang="en-US" dirty="0"/>
              <a:t> </a:t>
            </a:r>
            <a:r>
              <a:rPr lang="en-US" dirty="0" err="1"/>
              <a:t>cho</a:t>
            </a:r>
            <a:r>
              <a:rPr lang="en-US" dirty="0"/>
              <a:t> </a:t>
            </a:r>
            <a:r>
              <a:rPr lang="en-US" dirty="0" err="1"/>
              <a:t>quốc</a:t>
            </a:r>
            <a:r>
              <a:rPr lang="en-US" dirty="0"/>
              <a:t> </a:t>
            </a:r>
            <a:r>
              <a:rPr lang="en-US" dirty="0" err="1"/>
              <a:t>gia</a:t>
            </a:r>
            <a:r>
              <a:rPr lang="en-US" dirty="0"/>
              <a:t> </a:t>
            </a:r>
            <a:r>
              <a:rPr lang="en-US" dirty="0" err="1"/>
              <a:t>dân</a:t>
            </a:r>
            <a:r>
              <a:rPr lang="en-US" dirty="0"/>
              <a:t> </a:t>
            </a:r>
            <a:r>
              <a:rPr lang="en-US" dirty="0" err="1"/>
              <a:t>tộc</a:t>
            </a:r>
            <a:r>
              <a:rPr lang="en-US" dirty="0"/>
              <a:t> can </a:t>
            </a:r>
            <a:r>
              <a:rPr lang="en-US" dirty="0" err="1"/>
              <a:t>thiệp</a:t>
            </a:r>
            <a:r>
              <a:rPr lang="en-US" dirty="0"/>
              <a:t> </a:t>
            </a:r>
            <a:r>
              <a:rPr lang="en-US" dirty="0" err="1"/>
              <a:t>vào</a:t>
            </a:r>
            <a:r>
              <a:rPr lang="en-US" dirty="0"/>
              <a:t> </a:t>
            </a:r>
            <a:r>
              <a:rPr lang="en-US" dirty="0" err="1"/>
              <a:t>các</a:t>
            </a:r>
            <a:r>
              <a:rPr lang="en-US" dirty="0"/>
              <a:t> </a:t>
            </a:r>
            <a:r>
              <a:rPr lang="en-US" dirty="0" err="1"/>
              <a:t>quan</a:t>
            </a:r>
            <a:r>
              <a:rPr lang="en-US" dirty="0"/>
              <a:t> </a:t>
            </a:r>
            <a:r>
              <a:rPr lang="en-US" dirty="0" err="1"/>
              <a:t>hệ</a:t>
            </a:r>
            <a:r>
              <a:rPr lang="en-US" dirty="0"/>
              <a:t> </a:t>
            </a:r>
            <a:r>
              <a:rPr lang="en-US" dirty="0" err="1"/>
              <a:t>kinh</a:t>
            </a:r>
            <a:r>
              <a:rPr lang="en-US" dirty="0"/>
              <a:t> </a:t>
            </a:r>
            <a:r>
              <a:rPr lang="en-US" dirty="0" err="1"/>
              <a:t>tế</a:t>
            </a:r>
            <a:r>
              <a:rPr lang="en-US" dirty="0"/>
              <a:t> </a:t>
            </a:r>
            <a:r>
              <a:rPr lang="en-US" dirty="0" err="1"/>
              <a:t>chính</a:t>
            </a:r>
            <a:r>
              <a:rPr lang="en-US" dirty="0"/>
              <a:t> </a:t>
            </a:r>
            <a:r>
              <a:rPr lang="en-US" dirty="0" err="1"/>
              <a:t>trị</a:t>
            </a:r>
            <a:r>
              <a:rPr lang="en-US" dirty="0"/>
              <a:t> </a:t>
            </a:r>
            <a:r>
              <a:rPr lang="en-US" dirty="0" err="1"/>
              <a:t>quốc</a:t>
            </a:r>
            <a:r>
              <a:rPr lang="en-US" dirty="0"/>
              <a:t> </a:t>
            </a:r>
            <a:r>
              <a:rPr lang="en-US" dirty="0" err="1"/>
              <a:t>tế</a:t>
            </a:r>
            <a:r>
              <a:rPr lang="en-US" dirty="0"/>
              <a:t>. </a:t>
            </a:r>
            <a:r>
              <a:rPr lang="en-US" dirty="0" err="1"/>
              <a:t>Nhằm</a:t>
            </a:r>
            <a:r>
              <a:rPr lang="en-US" dirty="0"/>
              <a:t> </a:t>
            </a:r>
            <a:r>
              <a:rPr lang="en-US" dirty="0" err="1"/>
              <a:t>duy</a:t>
            </a:r>
            <a:r>
              <a:rPr lang="en-US" dirty="0"/>
              <a:t> </a:t>
            </a:r>
            <a:r>
              <a:rPr lang="en-US" dirty="0" err="1"/>
              <a:t>trì</a:t>
            </a:r>
            <a:r>
              <a:rPr lang="en-US" dirty="0"/>
              <a:t> </a:t>
            </a:r>
            <a:r>
              <a:rPr lang="en-US" dirty="0" err="1"/>
              <a:t>ổn</a:t>
            </a:r>
            <a:r>
              <a:rPr lang="en-US" dirty="0"/>
              <a:t> </a:t>
            </a:r>
            <a:r>
              <a:rPr lang="en-US" dirty="0" err="1"/>
              <a:t>định</a:t>
            </a:r>
            <a:r>
              <a:rPr lang="en-US" dirty="0"/>
              <a:t> </a:t>
            </a:r>
            <a:r>
              <a:rPr lang="en-US" dirty="0" err="1"/>
              <a:t>cho</a:t>
            </a:r>
            <a:r>
              <a:rPr lang="en-US" dirty="0"/>
              <a:t> </a:t>
            </a:r>
            <a:r>
              <a:rPr lang="en-US" dirty="0" err="1"/>
              <a:t>sự</a:t>
            </a:r>
            <a:r>
              <a:rPr lang="en-US" dirty="0"/>
              <a:t> </a:t>
            </a:r>
            <a:r>
              <a:rPr lang="en-US" dirty="0" err="1"/>
              <a:t>tồn</a:t>
            </a:r>
            <a:r>
              <a:rPr lang="en-US" dirty="0"/>
              <a:t> </a:t>
            </a:r>
            <a:r>
              <a:rPr lang="en-US" dirty="0" err="1"/>
              <a:t>tại</a:t>
            </a:r>
            <a:r>
              <a:rPr lang="en-US" dirty="0"/>
              <a:t> </a:t>
            </a:r>
            <a:r>
              <a:rPr lang="en-US" dirty="0" err="1"/>
              <a:t>của</a:t>
            </a:r>
            <a:r>
              <a:rPr lang="en-US" dirty="0"/>
              <a:t> ĐQ </a:t>
            </a:r>
            <a:r>
              <a:rPr lang="en-US" dirty="0" err="1"/>
              <a:t>để</a:t>
            </a:r>
            <a:r>
              <a:rPr lang="en-US" dirty="0"/>
              <a:t> </a:t>
            </a:r>
            <a:r>
              <a:rPr lang="en-US" dirty="0" err="1"/>
              <a:t>đem</a:t>
            </a:r>
            <a:r>
              <a:rPr lang="en-US" dirty="0"/>
              <a:t> </a:t>
            </a:r>
            <a:r>
              <a:rPr lang="en-US" dirty="0" err="1"/>
              <a:t>lại</a:t>
            </a:r>
            <a:r>
              <a:rPr lang="en-US" dirty="0"/>
              <a:t> </a:t>
            </a:r>
            <a:r>
              <a:rPr lang="en-US" dirty="0" err="1"/>
              <a:t>lợi</a:t>
            </a:r>
            <a:r>
              <a:rPr lang="en-US" dirty="0"/>
              <a:t> </a:t>
            </a:r>
            <a:r>
              <a:rPr lang="en-US" dirty="0" err="1"/>
              <a:t>nhuận</a:t>
            </a:r>
            <a:r>
              <a:rPr lang="en-US" dirty="0"/>
              <a:t> </a:t>
            </a:r>
            <a:r>
              <a:rPr lang="en-US" dirty="0" err="1"/>
              <a:t>độc</a:t>
            </a:r>
            <a:r>
              <a:rPr lang="en-US" dirty="0"/>
              <a:t> </a:t>
            </a:r>
            <a:r>
              <a:rPr lang="en-US" dirty="0" err="1"/>
              <a:t>quyền</a:t>
            </a:r>
            <a:r>
              <a:rPr lang="en-US" dirty="0"/>
              <a:t> </a:t>
            </a:r>
            <a:r>
              <a:rPr lang="en-US" dirty="0" err="1"/>
              <a:t>cho</a:t>
            </a:r>
            <a:r>
              <a:rPr lang="en-US" dirty="0"/>
              <a:t> </a:t>
            </a:r>
            <a:r>
              <a:rPr lang="en-US" dirty="0" err="1"/>
              <a:t>các</a:t>
            </a:r>
            <a:r>
              <a:rPr lang="en-US" dirty="0"/>
              <a:t> </a:t>
            </a:r>
            <a:r>
              <a:rPr lang="en-US" dirty="0" err="1"/>
              <a:t>tổ</a:t>
            </a:r>
            <a:r>
              <a:rPr lang="en-US" dirty="0"/>
              <a:t> </a:t>
            </a:r>
            <a:r>
              <a:rPr lang="en-US" dirty="0" err="1"/>
              <a:t>chức</a:t>
            </a:r>
            <a:r>
              <a:rPr lang="en-US" dirty="0"/>
              <a:t> ĐQ. </a:t>
            </a:r>
          </a:p>
          <a:p>
            <a:r>
              <a:rPr lang="en-US" dirty="0"/>
              <a:t>5. </a:t>
            </a:r>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15</a:t>
            </a:fld>
            <a:endParaRPr lang="ko-KR" altLang="en-US"/>
          </a:p>
        </p:txBody>
      </p:sp>
    </p:spTree>
    <p:extLst>
      <p:ext uri="{BB962C8B-B14F-4D97-AF65-F5344CB8AC3E}">
        <p14:creationId xmlns:p14="http://schemas.microsoft.com/office/powerpoint/2010/main" val="1677402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r>
              <a:rPr lang="en-US" dirty="0" err="1"/>
              <a:t>Duy</a:t>
            </a:r>
            <a:r>
              <a:rPr lang="en-US" dirty="0"/>
              <a:t> </a:t>
            </a:r>
            <a:r>
              <a:rPr lang="en-US" dirty="0" err="1"/>
              <a:t>trì</a:t>
            </a:r>
            <a:r>
              <a:rPr lang="en-US" dirty="0"/>
              <a:t> </a:t>
            </a:r>
            <a:r>
              <a:rPr lang="en-US" dirty="0" err="1"/>
              <a:t>môi</a:t>
            </a:r>
            <a:r>
              <a:rPr lang="en-US" dirty="0"/>
              <a:t> </a:t>
            </a:r>
            <a:r>
              <a:rPr lang="en-US" dirty="0" err="1"/>
              <a:t>trường</a:t>
            </a:r>
            <a:r>
              <a:rPr lang="en-US" dirty="0"/>
              <a:t> KT XH </a:t>
            </a:r>
            <a:r>
              <a:rPr lang="en-US" dirty="0" err="1"/>
              <a:t>ổn</a:t>
            </a:r>
            <a:r>
              <a:rPr lang="en-US" dirty="0"/>
              <a:t> </a:t>
            </a:r>
            <a:r>
              <a:rPr lang="en-US" dirty="0" err="1"/>
              <a:t>định</a:t>
            </a:r>
            <a:r>
              <a:rPr lang="en-US" dirty="0"/>
              <a:t> </a:t>
            </a:r>
            <a:r>
              <a:rPr lang="en-US" dirty="0" err="1"/>
              <a:t>cho</a:t>
            </a:r>
            <a:r>
              <a:rPr lang="en-US" dirty="0"/>
              <a:t> </a:t>
            </a:r>
            <a:r>
              <a:rPr lang="en-US" dirty="0" err="1"/>
              <a:t>các</a:t>
            </a:r>
            <a:r>
              <a:rPr lang="en-US" dirty="0"/>
              <a:t> </a:t>
            </a:r>
            <a:r>
              <a:rPr lang="en-US" dirty="0" err="1"/>
              <a:t>tổ</a:t>
            </a:r>
            <a:r>
              <a:rPr lang="en-US" dirty="0"/>
              <a:t> </a:t>
            </a:r>
            <a:r>
              <a:rPr lang="en-US" dirty="0" err="1"/>
              <a:t>chức</a:t>
            </a:r>
            <a:r>
              <a:rPr lang="en-US" dirty="0"/>
              <a:t> ĐQ… </a:t>
            </a:r>
            <a:r>
              <a:rPr lang="en-US" dirty="0" err="1"/>
              <a:t>đem</a:t>
            </a:r>
            <a:r>
              <a:rPr lang="en-US" dirty="0"/>
              <a:t> </a:t>
            </a:r>
            <a:r>
              <a:rPr lang="en-US" dirty="0" err="1"/>
              <a:t>lại</a:t>
            </a:r>
            <a:r>
              <a:rPr lang="en-US" dirty="0"/>
              <a:t> </a:t>
            </a:r>
            <a:r>
              <a:rPr lang="en-US" dirty="0" err="1"/>
              <a:t>lợi</a:t>
            </a:r>
            <a:r>
              <a:rPr lang="en-US" dirty="0"/>
              <a:t> </a:t>
            </a:r>
            <a:r>
              <a:rPr lang="en-US" dirty="0" err="1"/>
              <a:t>nhuận</a:t>
            </a:r>
            <a:r>
              <a:rPr lang="en-US" dirty="0"/>
              <a:t> </a:t>
            </a:r>
            <a:r>
              <a:rPr lang="en-US" dirty="0" err="1"/>
              <a:t>cho</a:t>
            </a:r>
            <a:r>
              <a:rPr lang="en-US" dirty="0"/>
              <a:t> </a:t>
            </a:r>
            <a:r>
              <a:rPr lang="en-US" dirty="0" err="1"/>
              <a:t>các</a:t>
            </a:r>
            <a:r>
              <a:rPr lang="en-US" dirty="0"/>
              <a:t> </a:t>
            </a:r>
            <a:r>
              <a:rPr lang="en-US" dirty="0" err="1"/>
              <a:t>tổ</a:t>
            </a:r>
            <a:r>
              <a:rPr lang="en-US" dirty="0"/>
              <a:t> </a:t>
            </a:r>
            <a:r>
              <a:rPr lang="en-US" dirty="0" err="1"/>
              <a:t>chức</a:t>
            </a:r>
            <a:r>
              <a:rPr lang="en-US" dirty="0"/>
              <a:t> ĐQ.</a:t>
            </a:r>
          </a:p>
          <a:p>
            <a:r>
              <a:rPr lang="en-US" dirty="0"/>
              <a:t>2. </a:t>
            </a:r>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16</a:t>
            </a:fld>
            <a:endParaRPr lang="ko-KR" altLang="en-US"/>
          </a:p>
        </p:txBody>
      </p:sp>
    </p:spTree>
    <p:extLst>
      <p:ext uri="{BB962C8B-B14F-4D97-AF65-F5344CB8AC3E}">
        <p14:creationId xmlns:p14="http://schemas.microsoft.com/office/powerpoint/2010/main" val="1481035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Kìm</a:t>
            </a:r>
            <a:r>
              <a:rPr lang="en-US" dirty="0"/>
              <a:t> </a:t>
            </a:r>
            <a:r>
              <a:rPr lang="en-US" dirty="0" err="1"/>
              <a:t>hãm</a:t>
            </a:r>
            <a:r>
              <a:rPr lang="en-US" dirty="0"/>
              <a:t> </a:t>
            </a:r>
            <a:r>
              <a:rPr lang="en-US" dirty="0" err="1"/>
              <a:t>vì</a:t>
            </a:r>
            <a:r>
              <a:rPr lang="en-US" dirty="0"/>
              <a:t>: </a:t>
            </a:r>
            <a:r>
              <a:rPr lang="en-US" dirty="0" err="1"/>
              <a:t>vì</a:t>
            </a:r>
            <a:r>
              <a:rPr lang="en-US" dirty="0"/>
              <a:t> </a:t>
            </a:r>
            <a:r>
              <a:rPr lang="en-US" dirty="0" err="1"/>
              <a:t>lợi</a:t>
            </a:r>
            <a:r>
              <a:rPr lang="en-US" dirty="0"/>
              <a:t> </a:t>
            </a:r>
            <a:r>
              <a:rPr lang="en-US" dirty="0" err="1"/>
              <a:t>nhuận</a:t>
            </a:r>
            <a:r>
              <a:rPr lang="en-US" dirty="0"/>
              <a:t> </a:t>
            </a:r>
            <a:r>
              <a:rPr lang="en-US" dirty="0" err="1"/>
              <a:t>mà</a:t>
            </a:r>
            <a:r>
              <a:rPr lang="en-US" dirty="0"/>
              <a:t> </a:t>
            </a:r>
            <a:r>
              <a:rPr lang="en-US" dirty="0" err="1"/>
              <a:t>chỉ</a:t>
            </a:r>
            <a:r>
              <a:rPr lang="en-US" dirty="0"/>
              <a:t> </a:t>
            </a:r>
            <a:r>
              <a:rPr lang="en-US" dirty="0" err="1"/>
              <a:t>cho</a:t>
            </a:r>
            <a:r>
              <a:rPr lang="en-US" dirty="0"/>
              <a:t> </a:t>
            </a:r>
            <a:r>
              <a:rPr lang="en-US" dirty="0" err="1"/>
              <a:t>phép</a:t>
            </a:r>
            <a:r>
              <a:rPr lang="en-US" dirty="0"/>
              <a:t> </a:t>
            </a:r>
            <a:r>
              <a:rPr lang="en-US" dirty="0" err="1"/>
              <a:t>ứng</a:t>
            </a:r>
            <a:r>
              <a:rPr lang="en-US" dirty="0"/>
              <a:t> </a:t>
            </a:r>
            <a:r>
              <a:rPr lang="en-US" dirty="0" err="1"/>
              <a:t>dụng</a:t>
            </a:r>
            <a:r>
              <a:rPr lang="en-US" dirty="0"/>
              <a:t> KHKT </a:t>
            </a:r>
            <a:r>
              <a:rPr lang="en-US" dirty="0" err="1"/>
              <a:t>khi</a:t>
            </a:r>
            <a:r>
              <a:rPr lang="en-US" dirty="0"/>
              <a:t> </a:t>
            </a:r>
            <a:r>
              <a:rPr lang="en-US" dirty="0" err="1"/>
              <a:t>mà</a:t>
            </a:r>
            <a:r>
              <a:rPr lang="en-US" dirty="0"/>
              <a:t> </a:t>
            </a:r>
            <a:r>
              <a:rPr lang="en-US" dirty="0" err="1"/>
              <a:t>có</a:t>
            </a:r>
            <a:r>
              <a:rPr lang="en-US" dirty="0"/>
              <a:t> </a:t>
            </a:r>
            <a:r>
              <a:rPr lang="en-US" dirty="0" err="1"/>
              <a:t>lợi</a:t>
            </a:r>
            <a:r>
              <a:rPr lang="en-US" dirty="0"/>
              <a:t> </a:t>
            </a:r>
            <a:r>
              <a:rPr lang="en-US" dirty="0" err="1"/>
              <a:t>nhuận</a:t>
            </a:r>
            <a:r>
              <a:rPr lang="en-US" dirty="0"/>
              <a:t> </a:t>
            </a:r>
            <a:r>
              <a:rPr lang="en-US" dirty="0" err="1"/>
              <a:t>cao</a:t>
            </a:r>
            <a:endParaRPr lang="en-US" dirty="0"/>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17</a:t>
            </a:fld>
            <a:endParaRPr lang="ko-KR" altLang="en-US"/>
          </a:p>
        </p:txBody>
      </p:sp>
    </p:spTree>
    <p:extLst>
      <p:ext uri="{BB962C8B-B14F-4D97-AF65-F5344CB8AC3E}">
        <p14:creationId xmlns:p14="http://schemas.microsoft.com/office/powerpoint/2010/main" val="4168861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1.1 Chỉ dẫn gây nhầm lẫn</a:t>
            </a:r>
          </a:p>
          <a:p>
            <a:r>
              <a:rPr lang="vi-VN" dirty="0"/>
              <a:t>Chỉ dẫn gây nhầm lẫn là việc doanh nghiệp sử dụng những thông tin chỉ dẫn (chẳng hạn trên bao bì, nhãn hàng, các pano quảng cáo ...) gây ra sự nhầm lẫn về tên thương mại, logo, chỉ dẫn địa lý ... để làm sai lệch nhận thức của khách hàng về hàng hóa, dịch vụ của mình.</a:t>
            </a:r>
            <a:endParaRPr lang="en-US" dirty="0"/>
          </a:p>
          <a:p>
            <a:r>
              <a:rPr lang="en-US" dirty="0" err="1"/>
              <a:t>Ví</a:t>
            </a:r>
            <a:r>
              <a:rPr lang="en-US" dirty="0"/>
              <a:t> </a:t>
            </a:r>
            <a:r>
              <a:rPr lang="en-US" dirty="0" err="1"/>
              <a:t>dụ</a:t>
            </a:r>
            <a:r>
              <a:rPr lang="en-US" dirty="0"/>
              <a:t>: </a:t>
            </a:r>
            <a:r>
              <a:rPr lang="en-US" dirty="0" err="1"/>
              <a:t>tên</a:t>
            </a:r>
            <a:r>
              <a:rPr lang="en-US" dirty="0"/>
              <a:t> </a:t>
            </a:r>
            <a:r>
              <a:rPr lang="en-US" dirty="0" err="1"/>
              <a:t>nước</a:t>
            </a:r>
            <a:r>
              <a:rPr lang="en-US" dirty="0"/>
              <a:t> </a:t>
            </a:r>
            <a:r>
              <a:rPr lang="en-US" dirty="0" err="1"/>
              <a:t>uống</a:t>
            </a:r>
            <a:r>
              <a:rPr lang="en-US" dirty="0"/>
              <a:t>, </a:t>
            </a:r>
            <a:r>
              <a:rPr lang="vi-VN" dirty="0"/>
              <a:t>Một ví dụ khác về quảng cáo sai chỉ dẫn địa lý, xuất xứ : Một doanh nghiệp bán nước mắm ghi là "Nước mắm Phú Quốc" nhưng thực chất đóng chai tại TP.HCM.</a:t>
            </a:r>
            <a:endParaRPr lang="en-US" dirty="0"/>
          </a:p>
          <a:p>
            <a:pPr algn="just" fontAlgn="base"/>
            <a:r>
              <a:rPr lang="vi-VN" b="1" i="0" dirty="0">
                <a:solidFill>
                  <a:srgbClr val="A76014"/>
                </a:solidFill>
                <a:effectLst/>
                <a:latin typeface="Arial" panose="020B0604020202020204" pitchFamily="34" charset="0"/>
              </a:rPr>
              <a:t>1.2 Xâm phạm bí mật kinh doanh</a:t>
            </a:r>
          </a:p>
          <a:p>
            <a:pPr algn="just" fontAlgn="base"/>
            <a:r>
              <a:rPr lang="vi-VN" b="0" i="0" dirty="0">
                <a:solidFill>
                  <a:srgbClr val="000000"/>
                </a:solidFill>
                <a:effectLst/>
                <a:latin typeface="Arial" panose="020B0604020202020204" pitchFamily="34" charset="0"/>
              </a:rPr>
              <a:t>Xâm phạm bí mật kinh doanh là việc doanh nghiệp có các hành vi như tiếp cận, thu thập thông tin thuộc bí mật kinh doanh của doanh nghiệp khác, tiết lộ, sử dụng thông tin, bí mật kinh doanh mà không được phép của chủ sở hữu chân chính...</a:t>
            </a:r>
          </a:p>
          <a:p>
            <a:pPr algn="just" fontAlgn="base"/>
            <a:r>
              <a:rPr lang="vi-VN" b="0" i="0" dirty="0">
                <a:solidFill>
                  <a:srgbClr val="000000"/>
                </a:solidFill>
                <a:effectLst/>
                <a:latin typeface="Arial" panose="020B0604020202020204" pitchFamily="34" charset="0"/>
              </a:rPr>
              <a:t> </a:t>
            </a:r>
          </a:p>
          <a:p>
            <a:pPr algn="just" fontAlgn="base"/>
            <a:r>
              <a:rPr lang="vi-VN" b="1" i="0" dirty="0">
                <a:solidFill>
                  <a:srgbClr val="A76014"/>
                </a:solidFill>
                <a:effectLst/>
                <a:latin typeface="Arial" panose="020B0604020202020204" pitchFamily="34" charset="0"/>
              </a:rPr>
              <a:t>1.3 Ép buộc trong kinh doanh</a:t>
            </a:r>
          </a:p>
          <a:p>
            <a:pPr algn="just" fontAlgn="base"/>
            <a:r>
              <a:rPr lang="vi-VN" b="0" i="0" dirty="0">
                <a:solidFill>
                  <a:srgbClr val="000000"/>
                </a:solidFill>
                <a:effectLst/>
                <a:latin typeface="Arial" panose="020B0604020202020204" pitchFamily="34" charset="0"/>
              </a:rPr>
              <a:t>Ép buộc trong kinh doanh là việc doanh nghiệp ép buộc, đe dọa khách hàng, đối tác kinh doanh của doanh nghiệp đối thủ không cho họ giao dịch hoặc phải ngừng giao dịch với doanh nghiệp đó.</a:t>
            </a:r>
          </a:p>
          <a:p>
            <a:pPr algn="just" fontAlgn="base"/>
            <a:r>
              <a:rPr lang="vi-VN" b="0" i="0" dirty="0">
                <a:solidFill>
                  <a:srgbClr val="000000"/>
                </a:solidFill>
                <a:effectLst/>
                <a:latin typeface="Arial" panose="020B0604020202020204" pitchFamily="34" charset="0"/>
              </a:rPr>
              <a:t> </a:t>
            </a:r>
          </a:p>
          <a:p>
            <a:pPr algn="just" fontAlgn="base"/>
            <a:r>
              <a:rPr lang="vi-VN" b="1" i="0" dirty="0">
                <a:solidFill>
                  <a:srgbClr val="A76014"/>
                </a:solidFill>
                <a:effectLst/>
                <a:latin typeface="Arial" panose="020B0604020202020204" pitchFamily="34" charset="0"/>
              </a:rPr>
              <a:t>1.4 Gây rối hoạt động kinh doanh của doanh nghiệp khác</a:t>
            </a:r>
          </a:p>
          <a:p>
            <a:pPr algn="just" fontAlgn="base"/>
            <a:r>
              <a:rPr lang="vi-VN" b="0" i="0" dirty="0">
                <a:solidFill>
                  <a:srgbClr val="000000"/>
                </a:solidFill>
                <a:effectLst/>
                <a:latin typeface="Arial" panose="020B0604020202020204" pitchFamily="34" charset="0"/>
              </a:rPr>
              <a:t>Gây rối hoạt động kinh doanh của doanh nghiệp khác là việc một doanh nghiệp có hành vi trực tiếp hoặc gián tiếp cản trở, làm gián đoạn hoạt động kinh doanh của doanh nghiệp “đối thủ”.</a:t>
            </a:r>
          </a:p>
          <a:p>
            <a:pPr algn="just" fontAlgn="base"/>
            <a:r>
              <a:rPr lang="vi-VN" b="0" i="0" dirty="0">
                <a:solidFill>
                  <a:srgbClr val="000000"/>
                </a:solidFill>
                <a:effectLst/>
                <a:latin typeface="Arial" panose="020B0604020202020204" pitchFamily="34" charset="0"/>
              </a:rPr>
              <a:t> </a:t>
            </a:r>
          </a:p>
          <a:p>
            <a:pPr algn="just" fontAlgn="base"/>
            <a:r>
              <a:rPr lang="vi-VN" b="1" i="0" dirty="0">
                <a:solidFill>
                  <a:srgbClr val="A76014"/>
                </a:solidFill>
                <a:effectLst/>
                <a:latin typeface="Arial" panose="020B0604020202020204" pitchFamily="34" charset="0"/>
              </a:rPr>
              <a:t>1.5 Quảng cáo nhằm mục đích cạnh tranh không lành mạnh</a:t>
            </a:r>
          </a:p>
          <a:p>
            <a:pPr algn="just" fontAlgn="base"/>
            <a:r>
              <a:rPr lang="vi-VN" b="0" i="0" dirty="0">
                <a:solidFill>
                  <a:srgbClr val="000000"/>
                </a:solidFill>
                <a:effectLst/>
                <a:latin typeface="Arial" panose="020B0604020202020204" pitchFamily="34" charset="0"/>
              </a:rPr>
              <a:t>Quảng cáo nhằm mục đích cạnh tranh không lành mạnh là việc doanh nghiệp:</a:t>
            </a:r>
          </a:p>
          <a:p>
            <a:pPr algn="just" fontAlgn="base"/>
            <a:r>
              <a:rPr lang="vi-VN" b="0" i="0" dirty="0">
                <a:solidFill>
                  <a:srgbClr val="000000"/>
                </a:solidFill>
                <a:effectLst/>
                <a:latin typeface="Arial" panose="020B0604020202020204" pitchFamily="34" charset="0"/>
              </a:rPr>
              <a:t>- So sánh trực tiếp hàng hoá, dịch vụ của mình với hàng hoá, dịch vụ cùng loại của doanh nghiệp khác;</a:t>
            </a:r>
          </a:p>
          <a:p>
            <a:pPr algn="just" fontAlgn="base"/>
            <a:r>
              <a:rPr lang="vi-VN" b="0" i="0" dirty="0">
                <a:solidFill>
                  <a:srgbClr val="000000"/>
                </a:solidFill>
                <a:effectLst/>
                <a:latin typeface="Arial" panose="020B0604020202020204" pitchFamily="34" charset="0"/>
              </a:rPr>
              <a:t>Ví dụ mang tính chất minh họa về việc quảng cáo so sánh nói xấu đối thủ: Vài năm trước, có chuyện công ty chuyên sản xuất nệm X - là nhà sản xuất nệm cao su tự nhiên lớn tại Việt Nam đã đăng quảng cáo trên các tờ báo lớn với nội dung như sau: </a:t>
            </a:r>
            <a:r>
              <a:rPr lang="vi-VN" b="0" i="1" dirty="0">
                <a:solidFill>
                  <a:srgbClr val="000000"/>
                </a:solidFill>
                <a:effectLst/>
                <a:latin typeface="inherit"/>
              </a:rPr>
              <a:t>“Đối với nệm lò xo, do tính chất không ưu việt của nguyên liệu sản xuất nên chất lượng nệm sẽ giảm dần theo thời gian. Nếu độ đàn hồi của lò xo cao, lò xo dễ bị gãy, gây nguy hiểm cho người sử dụng. Đối với nệm nhựa tổng hợp poly-urethane (nệm mút xốp nhẹ) tính dẻo ưu việt nên không có độ đàn hồi, mau bị xẹp. Chính vì những lý do đó mà Công ty X hoàn toàn không sản xuất nệm lò xo cũng như nệm nhựa poly-urethane. Tất cả các sản phẩm của Công ty X đều được làm từ 100% cao su thiên nhiên, có độ bền cao và không xẹp lún theo thời gian...”.</a:t>
            </a:r>
            <a:endParaRPr lang="vi-VN" b="0" i="0" dirty="0">
              <a:solidFill>
                <a:srgbClr val="000000"/>
              </a:solidFill>
              <a:effectLst/>
              <a:latin typeface="Arial" panose="020B0604020202020204" pitchFamily="34" charset="0"/>
            </a:endParaRPr>
          </a:p>
          <a:p>
            <a:pPr algn="just" fontAlgn="base"/>
            <a:r>
              <a:rPr lang="vi-VN" b="1" i="0" dirty="0">
                <a:solidFill>
                  <a:srgbClr val="A76014"/>
                </a:solidFill>
                <a:effectLst/>
                <a:latin typeface="Arial" panose="020B0604020202020204" pitchFamily="34" charset="0"/>
              </a:rPr>
              <a:t>1.6 Khuyến mại không lành mạnh</a:t>
            </a:r>
          </a:p>
          <a:p>
            <a:pPr algn="just" fontAlgn="base"/>
            <a:r>
              <a:rPr lang="vi-VN" b="0" i="0" dirty="0">
                <a:solidFill>
                  <a:srgbClr val="000000"/>
                </a:solidFill>
                <a:effectLst/>
                <a:latin typeface="Arial" panose="020B0604020202020204" pitchFamily="34" charset="0"/>
              </a:rPr>
              <a:t>Khuyến mại không lành mạnh là việc :</a:t>
            </a:r>
          </a:p>
          <a:p>
            <a:pPr algn="just" fontAlgn="base"/>
            <a:r>
              <a:rPr lang="vi-VN" b="0" i="0" dirty="0">
                <a:solidFill>
                  <a:srgbClr val="000000"/>
                </a:solidFill>
                <a:effectLst/>
                <a:latin typeface="Arial" panose="020B0604020202020204" pitchFamily="34" charset="0"/>
              </a:rPr>
              <a:t>- Tổ chức khuyến mại mà gian dối về giải thưởng, không trung thực hoặc gây nhầm lẫn về hàng hoá, dịch vụ để lừa dối khách hàng.</a:t>
            </a:r>
          </a:p>
          <a:p>
            <a:pPr algn="just" fontAlgn="base"/>
            <a:r>
              <a:rPr lang="vi-VN" b="0" i="0" dirty="0">
                <a:solidFill>
                  <a:srgbClr val="000000"/>
                </a:solidFill>
                <a:effectLst/>
                <a:latin typeface="Arial" panose="020B0604020202020204" pitchFamily="34" charset="0"/>
              </a:rPr>
              <a:t>- Phân biệt đối xử đối với các khách hàng như nhau tại các địa bàn tổ chức khuyến mại khác nhau trong cùng một chương trình khuyến mại;</a:t>
            </a:r>
          </a:p>
          <a:p>
            <a:pPr algn="just" fontAlgn="base"/>
            <a:r>
              <a:rPr lang="vi-VN" b="0" i="0" dirty="0">
                <a:solidFill>
                  <a:srgbClr val="000000"/>
                </a:solidFill>
                <a:effectLst/>
                <a:latin typeface="Arial" panose="020B0604020202020204" pitchFamily="34" charset="0"/>
              </a:rPr>
              <a:t>- Tặng hàng hoá cho khách hàng dùng thử nhưng lại yêu cầu khách hàng đổi hàng hoá cùng loại do doanh nghiệp khác sản xuất mà khách hàng đó đang sử dụng để dùng hàng hóa của mình;</a:t>
            </a:r>
          </a:p>
          <a:p>
            <a:pPr algn="just" fontAlgn="base"/>
            <a:r>
              <a:rPr lang="vi-VN" b="0" i="0" dirty="0">
                <a:solidFill>
                  <a:srgbClr val="000000"/>
                </a:solidFill>
                <a:effectLst/>
                <a:latin typeface="Arial" panose="020B0604020202020204" pitchFamily="34" charset="0"/>
              </a:rPr>
              <a:t>Ví dụ về khuyến mãi không đúng : Theo một công bố của Ban Điều tra và Xử lý các hành vi cạnh tranh không lành mạnh, thì Công ty M đã đưa ra chương trình khuyến mại nhằm cạnh tranh không lành mạnh tại TP. Hồ Chí Minh.</a:t>
            </a:r>
          </a:p>
          <a:p>
            <a:pPr algn="just" fontAlgn="base"/>
            <a:r>
              <a:rPr lang="vi-VN" b="0" i="0" dirty="0">
                <a:solidFill>
                  <a:srgbClr val="000000"/>
                </a:solidFill>
                <a:effectLst/>
                <a:latin typeface="Arial" panose="020B0604020202020204" pitchFamily="34" charset="0"/>
              </a:rPr>
              <a:t>Cụ thể, công ty này đưa ra chương trình khuyến mại bột canh, người tiêu dùng có thể đem gói bột canh dùng dở đến đổi lấy sản phẩm M. Hành vi này được quy định là một trong các hành vi khuyến mại nhằm cạnh tranh không lành mạnh: </a:t>
            </a:r>
            <a:r>
              <a:rPr lang="vi-VN" b="0" i="1" dirty="0">
                <a:solidFill>
                  <a:srgbClr val="000000"/>
                </a:solidFill>
                <a:effectLst/>
                <a:latin typeface="inherit"/>
              </a:rPr>
              <a:t>“Tặng hàng hoá cho khách hàng dùng thử, nhưng lại yêu cầu khách hàng đổi hàng hoá cùng loại đang sử dụng do doanh nghiệp khác sản xuất”.</a:t>
            </a:r>
            <a:endParaRPr lang="vi-VN" b="0" i="0" dirty="0">
              <a:solidFill>
                <a:srgbClr val="000000"/>
              </a:solidFill>
              <a:effectLst/>
              <a:latin typeface="Arial" panose="020B0604020202020204" pitchFamily="34" charset="0"/>
            </a:endParaRPr>
          </a:p>
          <a:p>
            <a:pPr algn="just" fontAlgn="base"/>
            <a:r>
              <a:rPr lang="vi-VN" b="0" i="0" dirty="0">
                <a:solidFill>
                  <a:srgbClr val="000000"/>
                </a:solidFill>
                <a:effectLst/>
                <a:latin typeface="Arial" panose="020B0604020202020204" pitchFamily="34" charset="0"/>
              </a:rPr>
              <a:t>Công ty U đã khiếu nại về chương trình khuyến mại này tới Sở Thương mại TP.Hồ Chí Minh. Thanh tra Sở đã lập biên bản và yêu cầu đình chỉ chương trình khuyến mại.</a:t>
            </a:r>
          </a:p>
          <a:p>
            <a:r>
              <a:rPr lang="vi-VN" dirty="0"/>
              <a:t>1.7 Bán hàng đa cấp bất chính</a:t>
            </a:r>
          </a:p>
          <a:p>
            <a:r>
              <a:rPr lang="vi-VN" dirty="0"/>
              <a:t>Bán hàng đa cấp bất chính là việc doanh nghiệp thực hiện các hành vi sau đây:</a:t>
            </a:r>
          </a:p>
          <a:p>
            <a:endParaRPr lang="vi-VN" dirty="0"/>
          </a:p>
          <a:p>
            <a:r>
              <a:rPr lang="vi-VN" dirty="0"/>
              <a:t>1. Yêu cầu người tham gia phải đặt cọc, phải mua một số lượng hàng hoá ban đầu hoặc phải trả một khoản tiền để được quyền tham gia mạng lưới bán hàng đa cấp;</a:t>
            </a:r>
          </a:p>
          <a:p>
            <a:endParaRPr lang="vi-VN" dirty="0"/>
          </a:p>
          <a:p>
            <a:r>
              <a:rPr lang="vi-VN" dirty="0"/>
              <a:t>2. Không cam kết mua lại với mức giá ít nhất là 90% giá hàng hóa đã bán cho người tham gia để bán lại;</a:t>
            </a:r>
          </a:p>
          <a:p>
            <a:endParaRPr lang="vi-VN" dirty="0"/>
          </a:p>
          <a:p>
            <a:r>
              <a:rPr lang="vi-VN" dirty="0"/>
              <a:t>3. Cho người tham gia nhận tiền hoa hồng, tiền thưởng, lợi ích kinh tế khác chủ yếu từ việc dụ dỗ người khác tham gia mạng lưới bán hàng đa cấp;</a:t>
            </a:r>
          </a:p>
          <a:p>
            <a:endParaRPr lang="vi-VN" dirty="0"/>
          </a:p>
          <a:p>
            <a:r>
              <a:rPr lang="vi-VN" dirty="0"/>
              <a:t>4. Cung cấp thông tin gian dối về lợi ích của việc tham gia mạng lưới bán hàng đa cấp, thông tin sai lệch về tính chất, công dụng của hàng hóa để dụ dỗ người khác tham gia.</a:t>
            </a:r>
          </a:p>
          <a:p>
            <a:endParaRPr lang="vi-VN" dirty="0"/>
          </a:p>
          <a:p>
            <a:r>
              <a:rPr lang="vi-VN" dirty="0"/>
              <a:t>Ví dụ về bán hàng đa cấp bất chính:</a:t>
            </a:r>
          </a:p>
          <a:p>
            <a:endParaRPr lang="vi-VN" dirty="0"/>
          </a:p>
          <a:p>
            <a:r>
              <a:rPr lang="vi-VN" dirty="0"/>
              <a:t>N là một công ty phân phối sản phẩm nước trái nhàu ở Việt Nam. Công ty này qui định : Để có thể trở thành thành viên cấp I của mạng lưới phân phối, các phân phối viên phải mua 1 thùng 4 chai nước T với giá gốc là 2,7 triệu đồng, giá phân phối là 3,2 triệu đồng. Nếu thành viên cấp I giới thiệu thêm được 3 người khác tham gia vào mạng lưới (mỗi người lại đóng 2,7 triệu đồng) thì sẽ được hoa hồng 20% tổng số tiền những người này mua sản phẩm. 3 người sau này được coi là thành viên cấp II. Nếu các thành viên cấp II này giới thiệu thêm được 3 người khác tham gia vào mạng lưới thì thành viên cấp I sẽ tự động được hưởng thêm 5% tổng số tiền mà 3 thành viên cấp III nộp để mua sản phẩm.</a:t>
            </a:r>
          </a:p>
          <a:p>
            <a:endParaRPr lang="vi-VN" dirty="0"/>
          </a:p>
          <a:p>
            <a:r>
              <a:rPr lang="vi-VN" dirty="0"/>
              <a:t>Theo tính toán, khi mạng lưới phát triển đến tầng thứ 8 thì số tiền hoa hồng được chuyển về tài khoản của “người lôi kéo” ban đầu là 56,2 triệu đồng mặc dù người này không phải làm gì ngoài việc rủ rê được 3 người mới tham gia vào mạng lưới phân phối. Như vậy theo mô hình trả hoa hồng này, thu nhập thu được không phải xuất phát việc bán sản phẩm mà là do chiếm dụng tiền của các thành viên tiếp theo trong mạng lưới.</a:t>
            </a:r>
          </a:p>
          <a:p>
            <a:endParaRPr lang="vi-VN" dirty="0"/>
          </a:p>
          <a:p>
            <a:r>
              <a:rPr lang="vi-VN" dirty="0"/>
              <a:t>Một ví dụ điển hình khác cho trường hợp này là hành vi của các nhân viên công ty bán hàng đa cấp Công ty T. Theo đó, Công ty T hướng tới đối tượng chủ yếu là các bạn sinh viên năm nhất, năm hai có ham muốn kiếm tiền, khao khát làm giầu nhưng lại không muốn vất vả. Họ yêu cầu các bạn sinh viên khi tham gia phải đóng một khoản tiền nhất định để mua của công ty và bán lại cho người khác. Nếu người đó không bán được thì coi như họ mất toàn bộ số tiền đã bỏ ra, công ty không cam kết mua lại với mức giá ít nhất là 90% giá hàng hóa đã bán cho người tham gia để bán lại. Hơn nữa, họ còn hứa sẽ có tiền hoa hồng, tiền thưởng, được tăng cấp, bậc nếu rủ được nhiều người vào mạng lưới bán hàng đó....</a:t>
            </a:r>
          </a:p>
          <a:p>
            <a:r>
              <a:rPr lang="vi-VN" dirty="0"/>
              <a:t>1.8 Gièm pha doanh nghiệp khác</a:t>
            </a:r>
          </a:p>
          <a:p>
            <a:r>
              <a:rPr lang="vi-VN" dirty="0"/>
              <a:t>Gièm pha doanh nghiệp khác là việc doanh nghiệp bằng hành vi trực tiếp hoặc gián tiếp đưa ra thông tin không trung thực, gây ảnh hưởng xấu đến uy tín, tình trạng tài chính và hoạt động kinh doanh của doanh nghiệp đó.</a:t>
            </a:r>
            <a:endParaRPr lang="en-US" dirty="0"/>
          </a:p>
          <a:p>
            <a:r>
              <a:rPr lang="vi-VN" b="0" i="0" dirty="0">
                <a:solidFill>
                  <a:srgbClr val="000000"/>
                </a:solidFill>
                <a:effectLst/>
                <a:latin typeface="Arial" panose="020B0604020202020204" pitchFamily="34" charset="0"/>
              </a:rPr>
              <a:t>Ví dụ như trường hợp giữa trang web diễn đàn ô tô và công ty cơ khí ô tô P. Diễn đàn này là một trang web thuộc Cty cổ phần ô tô X (có địa chỉ tại TP.HCM) chuyên đưa tin về xe hơi, quảng cáo bán xe, trong đó còn có một diễn đàn (forum) dành cho các thành viên tranh luận về tất cả những chuyện liên quan đến xe hơi.</a:t>
            </a:r>
            <a:endParaRPr lang="vi-VN" dirty="0"/>
          </a:p>
          <a:p>
            <a:pPr algn="just" fontAlgn="base"/>
            <a:r>
              <a:rPr lang="vi-VN" dirty="0"/>
              <a:t> </a:t>
            </a:r>
            <a:r>
              <a:rPr lang="vi-VN" b="0" i="0" dirty="0">
                <a:solidFill>
                  <a:srgbClr val="000000"/>
                </a:solidFill>
                <a:effectLst/>
                <a:latin typeface="Arial" panose="020B0604020202020204" pitchFamily="34" charset="0"/>
              </a:rPr>
              <a:t>Có 2 dạng hành vi hạn chế cạnh tranh, gồm :</a:t>
            </a:r>
          </a:p>
          <a:p>
            <a:pPr algn="just" fontAlgn="base"/>
            <a:r>
              <a:rPr lang="vi-VN" b="0" i="0" dirty="0">
                <a:solidFill>
                  <a:srgbClr val="000000"/>
                </a:solidFill>
                <a:effectLst/>
                <a:latin typeface="Arial" panose="020B0604020202020204" pitchFamily="34" charset="0"/>
              </a:rPr>
              <a:t>- Thỏa thuận hạn chế cạnh tranh;</a:t>
            </a:r>
          </a:p>
          <a:p>
            <a:pPr algn="just" fontAlgn="base"/>
            <a:r>
              <a:rPr lang="vi-VN" b="0" i="0" dirty="0">
                <a:solidFill>
                  <a:srgbClr val="000000"/>
                </a:solidFill>
                <a:effectLst/>
                <a:latin typeface="Arial" panose="020B0604020202020204" pitchFamily="34" charset="0"/>
              </a:rPr>
              <a:t>- Làm dụng vị trí thống lĩnh hay độc quyền trên thị trường.</a:t>
            </a:r>
          </a:p>
          <a:p>
            <a:pPr algn="just" fontAlgn="base"/>
            <a:r>
              <a:rPr lang="vi-VN" b="0" i="0" dirty="0">
                <a:solidFill>
                  <a:srgbClr val="000000"/>
                </a:solidFill>
                <a:effectLst/>
                <a:latin typeface="Arial" panose="020B0604020202020204" pitchFamily="34" charset="0"/>
              </a:rPr>
              <a:t>Trong một số trường hợp, các hành vi có dấu hiệu hạn chế cạnh tranh như trên có thể bị cấm.</a:t>
            </a:r>
          </a:p>
          <a:p>
            <a:pPr algn="just" fontAlgn="base"/>
            <a:r>
              <a:rPr lang="vi-VN" b="0" i="0" dirty="0">
                <a:solidFill>
                  <a:srgbClr val="000000"/>
                </a:solidFill>
                <a:effectLst/>
                <a:latin typeface="Arial" panose="020B0604020202020204" pitchFamily="34" charset="0"/>
              </a:rPr>
              <a:t>Dưới đây là một ví dụ về việc hai doanh nghiệp đã có hành vi thỏa thuận hạn chế cạnh tranh.</a:t>
            </a:r>
          </a:p>
          <a:p>
            <a:pPr algn="just" fontAlgn="base"/>
            <a:r>
              <a:rPr lang="vi-VN" b="0" i="0" dirty="0">
                <a:solidFill>
                  <a:srgbClr val="000000"/>
                </a:solidFill>
                <a:effectLst/>
                <a:latin typeface="Arial" panose="020B0604020202020204" pitchFamily="34" charset="0"/>
              </a:rPr>
              <a:t>Công ty phát thanh A và Công ty phát thanh S là hai nhà cung cấp hệ thống cáp duy nhất tại một địa phương ở Nhật Bản. Họ thường thu phí sử dụng truyền hình cáp của người dân địa phương là 300 yên/tháng và những người dân ngoài địa phương là 400-500 yên/tháng.</a:t>
            </a:r>
          </a:p>
          <a:p>
            <a:pPr algn="just" fontAlgn="base"/>
            <a:r>
              <a:rPr lang="vi-VN" b="0" i="0" dirty="0">
                <a:solidFill>
                  <a:srgbClr val="000000"/>
                </a:solidFill>
                <a:effectLst/>
                <a:latin typeface="Arial" panose="020B0604020202020204" pitchFamily="34" charset="0"/>
              </a:rPr>
              <a:t>Tuy nhiên, từ giữa năm 2003, A và S đã cùng gửi thư đến những người sử dụng dịch vụ của họ để thông báo về việc tăng phí. Cả hai đã thừa nhận là do chi phí cho các kênh chương trình tăng giá và sự cạnh tranh khốc liệt lãng phí giữa họ nên cả hai đều phải chịu thua lỗ.</a:t>
            </a:r>
          </a:p>
          <a:p>
            <a:pPr algn="just" fontAlgn="base"/>
            <a:r>
              <a:rPr lang="vi-VN" b="0" i="0" dirty="0">
                <a:solidFill>
                  <a:srgbClr val="000000"/>
                </a:solidFill>
                <a:effectLst/>
                <a:latin typeface="Arial" panose="020B0604020202020204" pitchFamily="34" charset="0"/>
              </a:rPr>
              <a:t>Vì vậy, A và S đã thỏa thuận với nhau và quyết định chấm dứt cạnh tranh về giá và xóa bỏ việc giảm giá cho những người sử dụng cư trú ở các khu nhà ở và các khu liên hợp. Hai bên cũng nhất trí là sẽ điều chỉnh giá dịch vụ.</a:t>
            </a:r>
          </a:p>
          <a:p>
            <a:endParaRPr lang="en-US" dirty="0"/>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20</a:t>
            </a:fld>
            <a:endParaRPr lang="ko-KR" altLang="en-US"/>
          </a:p>
        </p:txBody>
      </p:sp>
    </p:spTree>
    <p:extLst>
      <p:ext uri="{BB962C8B-B14F-4D97-AF65-F5344CB8AC3E}">
        <p14:creationId xmlns:p14="http://schemas.microsoft.com/office/powerpoint/2010/main" val="2427293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Những</a:t>
            </a:r>
            <a:r>
              <a:rPr lang="en-US" dirty="0"/>
              <a:t> </a:t>
            </a:r>
            <a:r>
              <a:rPr lang="en-US" dirty="0" err="1"/>
              <a:t>nhà</a:t>
            </a:r>
            <a:r>
              <a:rPr lang="en-US" dirty="0"/>
              <a:t> </a:t>
            </a:r>
            <a:r>
              <a:rPr lang="en-US" dirty="0" err="1"/>
              <a:t>tư</a:t>
            </a:r>
            <a:r>
              <a:rPr lang="en-US" dirty="0"/>
              <a:t> </a:t>
            </a:r>
            <a:r>
              <a:rPr lang="en-US" dirty="0" err="1"/>
              <a:t>bản</a:t>
            </a:r>
            <a:r>
              <a:rPr lang="en-US" dirty="0"/>
              <a:t> </a:t>
            </a:r>
            <a:r>
              <a:rPr lang="en-US" dirty="0" err="1"/>
              <a:t>nắm</a:t>
            </a:r>
            <a:r>
              <a:rPr lang="en-US" dirty="0"/>
              <a:t> </a:t>
            </a:r>
            <a:r>
              <a:rPr lang="en-US" dirty="0" err="1"/>
              <a:t>giữ</a:t>
            </a:r>
            <a:r>
              <a:rPr lang="en-US" dirty="0"/>
              <a:t> </a:t>
            </a:r>
            <a:r>
              <a:rPr lang="en-US" dirty="0" err="1"/>
              <a:t>số</a:t>
            </a:r>
            <a:r>
              <a:rPr lang="en-US" dirty="0"/>
              <a:t> </a:t>
            </a:r>
            <a:r>
              <a:rPr lang="en-US" dirty="0" err="1"/>
              <a:t>lượng</a:t>
            </a:r>
            <a:r>
              <a:rPr lang="en-US" dirty="0"/>
              <a:t> </a:t>
            </a:r>
            <a:r>
              <a:rPr lang="en-US" dirty="0" err="1"/>
              <a:t>tư</a:t>
            </a:r>
            <a:r>
              <a:rPr lang="en-US" dirty="0"/>
              <a:t> </a:t>
            </a:r>
            <a:r>
              <a:rPr lang="en-US" dirty="0" err="1"/>
              <a:t>bản</a:t>
            </a:r>
            <a:r>
              <a:rPr lang="en-US" dirty="0"/>
              <a:t> </a:t>
            </a:r>
            <a:r>
              <a:rPr lang="en-US" dirty="0" err="1"/>
              <a:t>đó</a:t>
            </a:r>
            <a:r>
              <a:rPr lang="en-US" dirty="0"/>
              <a:t> </a:t>
            </a:r>
            <a:r>
              <a:rPr lang="en-US" dirty="0" err="1"/>
              <a:t>được</a:t>
            </a:r>
            <a:r>
              <a:rPr lang="en-US" dirty="0"/>
              <a:t> </a:t>
            </a:r>
            <a:r>
              <a:rPr lang="en-US" dirty="0" err="1"/>
              <a:t>gọi</a:t>
            </a:r>
            <a:r>
              <a:rPr lang="en-US" dirty="0"/>
              <a:t> </a:t>
            </a:r>
            <a:r>
              <a:rPr lang="en-US" dirty="0" err="1"/>
              <a:t>là</a:t>
            </a:r>
            <a:r>
              <a:rPr lang="en-US" dirty="0"/>
              <a:t> TBTC. </a:t>
            </a:r>
          </a:p>
          <a:p>
            <a:r>
              <a:rPr lang="en-US" dirty="0" err="1"/>
              <a:t>Sự</a:t>
            </a:r>
            <a:r>
              <a:rPr lang="en-US" dirty="0"/>
              <a:t> </a:t>
            </a:r>
            <a:r>
              <a:rPr lang="en-US" dirty="0" err="1"/>
              <a:t>phát</a:t>
            </a:r>
            <a:r>
              <a:rPr lang="en-US" dirty="0"/>
              <a:t> </a:t>
            </a:r>
            <a:r>
              <a:rPr lang="en-US" dirty="0" err="1"/>
              <a:t>triển</a:t>
            </a:r>
            <a:r>
              <a:rPr lang="en-US" dirty="0"/>
              <a:t> </a:t>
            </a:r>
            <a:r>
              <a:rPr lang="en-US" dirty="0" err="1"/>
              <a:t>của</a:t>
            </a:r>
            <a:r>
              <a:rPr lang="en-US" dirty="0"/>
              <a:t> TBTC </a:t>
            </a:r>
            <a:r>
              <a:rPr lang="en-US" dirty="0" err="1"/>
              <a:t>dẫn</a:t>
            </a:r>
            <a:r>
              <a:rPr lang="en-US" dirty="0"/>
              <a:t> </a:t>
            </a:r>
            <a:r>
              <a:rPr lang="en-US" dirty="0" err="1"/>
              <a:t>đến</a:t>
            </a:r>
            <a:r>
              <a:rPr lang="en-US" dirty="0"/>
              <a:t> </a:t>
            </a:r>
            <a:r>
              <a:rPr lang="en-US" dirty="0" err="1"/>
              <a:t>sự</a:t>
            </a:r>
            <a:r>
              <a:rPr lang="en-US" dirty="0"/>
              <a:t> </a:t>
            </a:r>
            <a:r>
              <a:rPr lang="en-US" dirty="0" err="1"/>
              <a:t>hình</a:t>
            </a:r>
            <a:r>
              <a:rPr lang="en-US" dirty="0"/>
              <a:t> </a:t>
            </a:r>
            <a:r>
              <a:rPr lang="en-US" dirty="0" err="1"/>
              <a:t>thành</a:t>
            </a:r>
            <a:r>
              <a:rPr lang="en-US" dirty="0"/>
              <a:t> </a:t>
            </a:r>
            <a:r>
              <a:rPr lang="en-US" dirty="0" err="1"/>
              <a:t>một</a:t>
            </a:r>
            <a:r>
              <a:rPr lang="en-US" dirty="0"/>
              <a:t> </a:t>
            </a:r>
            <a:r>
              <a:rPr lang="en-US" dirty="0" err="1"/>
              <a:t>nhóm</a:t>
            </a:r>
            <a:r>
              <a:rPr lang="en-US" dirty="0"/>
              <a:t> </a:t>
            </a:r>
            <a:r>
              <a:rPr lang="en-US" dirty="0" err="1"/>
              <a:t>nhỏ</a:t>
            </a:r>
            <a:r>
              <a:rPr lang="en-US" dirty="0"/>
              <a:t> </a:t>
            </a:r>
            <a:r>
              <a:rPr lang="en-US" dirty="0" err="1"/>
              <a:t>những</a:t>
            </a:r>
            <a:r>
              <a:rPr lang="en-US" dirty="0"/>
              <a:t> </a:t>
            </a:r>
            <a:r>
              <a:rPr lang="en-US" dirty="0" err="1"/>
              <a:t>nhà</a:t>
            </a:r>
            <a:r>
              <a:rPr lang="en-US" dirty="0"/>
              <a:t> TB </a:t>
            </a:r>
            <a:r>
              <a:rPr lang="en-US" dirty="0" err="1"/>
              <a:t>lớn</a:t>
            </a:r>
            <a:r>
              <a:rPr lang="en-US" dirty="0"/>
              <a:t> </a:t>
            </a:r>
            <a:r>
              <a:rPr lang="en-US" dirty="0" err="1"/>
              <a:t>có</a:t>
            </a:r>
            <a:r>
              <a:rPr lang="en-US" dirty="0"/>
              <a:t> </a:t>
            </a:r>
            <a:r>
              <a:rPr lang="en-US" dirty="0" err="1"/>
              <a:t>khả</a:t>
            </a:r>
            <a:r>
              <a:rPr lang="en-US" dirty="0"/>
              <a:t> </a:t>
            </a:r>
            <a:r>
              <a:rPr lang="en-US" dirty="0" err="1"/>
              <a:t>năng</a:t>
            </a:r>
            <a:r>
              <a:rPr lang="en-US" dirty="0"/>
              <a:t> chi </a:t>
            </a:r>
            <a:r>
              <a:rPr lang="en-US" dirty="0" err="1"/>
              <a:t>phối</a:t>
            </a:r>
            <a:r>
              <a:rPr lang="en-US" dirty="0"/>
              <a:t> </a:t>
            </a:r>
            <a:r>
              <a:rPr lang="en-US" dirty="0" err="1"/>
              <a:t>toàn</a:t>
            </a:r>
            <a:r>
              <a:rPr lang="en-US" dirty="0"/>
              <a:t> </a:t>
            </a:r>
            <a:r>
              <a:rPr lang="en-US" dirty="0" err="1"/>
              <a:t>bộ</a:t>
            </a:r>
            <a:r>
              <a:rPr lang="en-US" dirty="0"/>
              <a:t> </a:t>
            </a:r>
            <a:r>
              <a:rPr lang="en-US" dirty="0" err="1"/>
              <a:t>đời</a:t>
            </a:r>
            <a:r>
              <a:rPr lang="en-US" dirty="0"/>
              <a:t> </a:t>
            </a:r>
            <a:r>
              <a:rPr lang="en-US" dirty="0" err="1"/>
              <a:t>sống</a:t>
            </a:r>
            <a:r>
              <a:rPr lang="en-US" dirty="0"/>
              <a:t> KT-CT </a:t>
            </a:r>
            <a:r>
              <a:rPr lang="en-US" dirty="0" err="1"/>
              <a:t>của</a:t>
            </a:r>
            <a:r>
              <a:rPr lang="en-US" dirty="0"/>
              <a:t> </a:t>
            </a:r>
            <a:r>
              <a:rPr lang="en-US" dirty="0" err="1"/>
              <a:t>toàn</a:t>
            </a:r>
            <a:r>
              <a:rPr lang="en-US" dirty="0"/>
              <a:t> </a:t>
            </a:r>
            <a:r>
              <a:rPr lang="en-US" dirty="0" err="1"/>
              <a:t>xã</a:t>
            </a:r>
            <a:r>
              <a:rPr lang="en-US" dirty="0"/>
              <a:t> </a:t>
            </a:r>
            <a:r>
              <a:rPr lang="en-US" dirty="0" err="1"/>
              <a:t>hội</a:t>
            </a:r>
            <a:r>
              <a:rPr lang="en-US" dirty="0"/>
              <a:t>, </a:t>
            </a:r>
            <a:r>
              <a:rPr lang="en-US" dirty="0" err="1"/>
              <a:t>gọi</a:t>
            </a:r>
            <a:r>
              <a:rPr lang="en-US" dirty="0"/>
              <a:t> </a:t>
            </a:r>
            <a:r>
              <a:rPr lang="en-US" dirty="0" err="1"/>
              <a:t>là</a:t>
            </a:r>
            <a:r>
              <a:rPr lang="en-US" dirty="0"/>
              <a:t> </a:t>
            </a:r>
            <a:r>
              <a:rPr lang="en-US" dirty="0" err="1"/>
              <a:t>tư</a:t>
            </a:r>
            <a:r>
              <a:rPr lang="en-US" dirty="0"/>
              <a:t> </a:t>
            </a:r>
            <a:r>
              <a:rPr lang="en-US" dirty="0" err="1"/>
              <a:t>bản</a:t>
            </a:r>
            <a:r>
              <a:rPr lang="en-US" dirty="0"/>
              <a:t> </a:t>
            </a:r>
            <a:r>
              <a:rPr lang="en-US" dirty="0" err="1"/>
              <a:t>tài</a:t>
            </a:r>
            <a:r>
              <a:rPr lang="en-US" dirty="0"/>
              <a:t> </a:t>
            </a:r>
            <a:r>
              <a:rPr lang="en-US" dirty="0" err="1"/>
              <a:t>phiệt</a:t>
            </a:r>
            <a:r>
              <a:rPr lang="en-US" dirty="0"/>
              <a:t> (</a:t>
            </a:r>
            <a:r>
              <a:rPr lang="en-US" dirty="0" err="1"/>
              <a:t>trùm</a:t>
            </a:r>
            <a:r>
              <a:rPr lang="en-US" dirty="0"/>
              <a:t> </a:t>
            </a:r>
            <a:r>
              <a:rPr lang="en-US" dirty="0" err="1"/>
              <a:t>sỏ</a:t>
            </a:r>
            <a:r>
              <a:rPr lang="en-US" dirty="0"/>
              <a:t> </a:t>
            </a:r>
            <a:r>
              <a:rPr lang="en-US" dirty="0" err="1"/>
              <a:t>tài</a:t>
            </a:r>
            <a:r>
              <a:rPr lang="en-US" dirty="0"/>
              <a:t> </a:t>
            </a:r>
            <a:r>
              <a:rPr lang="en-US" dirty="0" err="1"/>
              <a:t>chính</a:t>
            </a:r>
            <a:r>
              <a:rPr lang="en-US" dirty="0"/>
              <a:t>, </a:t>
            </a:r>
            <a:r>
              <a:rPr lang="en-US" dirty="0" err="1"/>
              <a:t>đầu</a:t>
            </a:r>
            <a:r>
              <a:rPr lang="en-US" dirty="0"/>
              <a:t> </a:t>
            </a:r>
            <a:r>
              <a:rPr lang="en-US" dirty="0" err="1"/>
              <a:t>sỏ</a:t>
            </a:r>
            <a:r>
              <a:rPr lang="en-US" dirty="0"/>
              <a:t> </a:t>
            </a:r>
            <a:r>
              <a:rPr lang="en-US" dirty="0" err="1"/>
              <a:t>tài</a:t>
            </a:r>
            <a:r>
              <a:rPr lang="en-US" dirty="0"/>
              <a:t> </a:t>
            </a:r>
            <a:r>
              <a:rPr lang="en-US" dirty="0" err="1"/>
              <a:t>chính</a:t>
            </a:r>
            <a:r>
              <a:rPr lang="en-US" dirty="0"/>
              <a:t>)</a:t>
            </a:r>
          </a:p>
          <a:p>
            <a:endParaRPr lang="en-US" dirty="0"/>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24</a:t>
            </a:fld>
            <a:endParaRPr lang="ko-KR" altLang="en-US"/>
          </a:p>
        </p:txBody>
      </p:sp>
    </p:spTree>
    <p:extLst>
      <p:ext uri="{BB962C8B-B14F-4D97-AF65-F5344CB8AC3E}">
        <p14:creationId xmlns:p14="http://schemas.microsoft.com/office/powerpoint/2010/main" val="15646761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528392" y="0"/>
            <a:ext cx="2123728" cy="3219822"/>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020272" y="1923678"/>
            <a:ext cx="2123728" cy="3219822"/>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a:t>
            </a:r>
            <a:endParaRPr lang="ko-KR"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0" hasCustomPrompt="1"/>
          </p:nvPr>
        </p:nvSpPr>
        <p:spPr>
          <a:xfrm>
            <a:off x="717861" y="1275606"/>
            <a:ext cx="2448545" cy="2024054"/>
          </a:xfrm>
          <a:prstGeom prst="rect">
            <a:avLst/>
          </a:prstGeom>
          <a:solidFill>
            <a:schemeClr val="bg1">
              <a:lumMod val="95000"/>
            </a:schemeClr>
          </a:solidFill>
          <a:ln w="12700">
            <a:noFill/>
          </a:ln>
        </p:spPr>
        <p:txBody>
          <a:bodyPr anchor="ctr"/>
          <a:lstStyle>
            <a:lvl1pPr marL="0" indent="0" algn="ctr">
              <a:buNone/>
              <a:defRPr sz="90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 </a:t>
            </a:r>
            <a:endParaRPr lang="ko-KR" altLang="en-US" dirty="0"/>
          </a:p>
        </p:txBody>
      </p:sp>
      <p:sp>
        <p:nvSpPr>
          <p:cNvPr id="3" name="Picture Placeholder 2"/>
          <p:cNvSpPr>
            <a:spLocks noGrp="1"/>
          </p:cNvSpPr>
          <p:nvPr>
            <p:ph type="pic" idx="11" hasCustomPrompt="1"/>
          </p:nvPr>
        </p:nvSpPr>
        <p:spPr>
          <a:xfrm>
            <a:off x="3339545" y="1275606"/>
            <a:ext cx="2448273" cy="2024054"/>
          </a:xfrm>
          <a:prstGeom prst="rect">
            <a:avLst/>
          </a:prstGeom>
          <a:solidFill>
            <a:schemeClr val="bg1">
              <a:lumMod val="95000"/>
            </a:schemeClr>
          </a:solidFill>
          <a:ln w="12700">
            <a:noFill/>
          </a:ln>
        </p:spPr>
        <p:txBody>
          <a:bodyPr anchor="ctr"/>
          <a:lstStyle>
            <a:lvl1pPr marL="0" indent="0" algn="ctr">
              <a:buNone/>
              <a:defRPr sz="90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 </a:t>
            </a:r>
            <a:endParaRPr lang="ko-KR" altLang="en-US" dirty="0"/>
          </a:p>
        </p:txBody>
      </p:sp>
      <p:sp>
        <p:nvSpPr>
          <p:cNvPr id="4" name="Picture Placeholder 2"/>
          <p:cNvSpPr>
            <a:spLocks noGrp="1"/>
          </p:cNvSpPr>
          <p:nvPr>
            <p:ph type="pic" idx="12" hasCustomPrompt="1"/>
          </p:nvPr>
        </p:nvSpPr>
        <p:spPr>
          <a:xfrm>
            <a:off x="5960957" y="1275606"/>
            <a:ext cx="2448273" cy="2024054"/>
          </a:xfrm>
          <a:prstGeom prst="rect">
            <a:avLst/>
          </a:prstGeom>
          <a:solidFill>
            <a:schemeClr val="bg1">
              <a:lumMod val="95000"/>
            </a:schemeClr>
          </a:solidFill>
          <a:ln w="12700">
            <a:noFill/>
          </a:ln>
        </p:spPr>
        <p:txBody>
          <a:bodyPr anchor="ctr"/>
          <a:lstStyle>
            <a:lvl1pPr marL="0" indent="0" algn="ctr">
              <a:buNone/>
              <a:defRPr sz="90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 </a:t>
            </a:r>
            <a:endParaRPr lang="ko-KR" altLang="en-US" dirty="0"/>
          </a:p>
        </p:txBody>
      </p:sp>
      <p:sp>
        <p:nvSpPr>
          <p:cNvPr id="7" name="Text Placeholder 9"/>
          <p:cNvSpPr>
            <a:spLocks noGrp="1"/>
          </p:cNvSpPr>
          <p:nvPr>
            <p:ph type="body" sz="quarter" idx="13" hasCustomPrompt="1"/>
          </p:nvPr>
        </p:nvSpPr>
        <p:spPr>
          <a:xfrm>
            <a:off x="0" y="123478"/>
            <a:ext cx="9144000" cy="576064"/>
          </a:xfrm>
          <a:prstGeom prst="rect">
            <a:avLst/>
          </a:prstGeom>
        </p:spPr>
        <p:txBody>
          <a:bodyPr anchor="ctr"/>
          <a:lstStyle>
            <a:lvl1pPr marL="0" indent="0" algn="ctr">
              <a:buNone/>
              <a:defRPr sz="270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BASIC LAYOUT</a:t>
            </a:r>
          </a:p>
        </p:txBody>
      </p:sp>
      <p:sp>
        <p:nvSpPr>
          <p:cNvPr id="8" name="Text Placeholder 9"/>
          <p:cNvSpPr>
            <a:spLocks noGrp="1"/>
          </p:cNvSpPr>
          <p:nvPr>
            <p:ph type="body" sz="quarter" idx="14" hasCustomPrompt="1"/>
          </p:nvPr>
        </p:nvSpPr>
        <p:spPr>
          <a:xfrm>
            <a:off x="0" y="699542"/>
            <a:ext cx="9144000" cy="288032"/>
          </a:xfrm>
          <a:prstGeom prst="rect">
            <a:avLst/>
          </a:prstGeom>
        </p:spPr>
        <p:txBody>
          <a:bodyPr anchor="ctr"/>
          <a:lstStyle>
            <a:lvl1pPr marL="0" indent="0" algn="ctr">
              <a:buNone/>
              <a:defRPr sz="105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Insert the title of your subtitle Here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82289" y="1275610"/>
            <a:ext cx="2923753" cy="25186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22649" y="1275610"/>
            <a:ext cx="2923753" cy="2518619"/>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1582656" y="1374410"/>
            <a:ext cx="2700000" cy="1584833"/>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820964" y="1374410"/>
            <a:ext cx="2736000" cy="1584833"/>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270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BASIC LAYOUT</a:t>
            </a:r>
          </a:p>
        </p:txBody>
      </p:sp>
      <p:sp>
        <p:nvSpPr>
          <p:cNvPr id="9"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05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Insert the title of your subtitle Here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onut 3"/>
          <p:cNvSpPr/>
          <p:nvPr userDrawn="1"/>
        </p:nvSpPr>
        <p:spPr>
          <a:xfrm>
            <a:off x="2847111" y="1179745"/>
            <a:ext cx="3401564" cy="3401564"/>
          </a:xfrm>
          <a:prstGeom prst="donut">
            <a:avLst>
              <a:gd name="adj" fmla="val 13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solidFill>
                <a:schemeClr val="tx1"/>
              </a:solidFill>
              <a:latin typeface="UTM Alexander" panose="02040603050506020204" pitchFamily="18" charset="0"/>
            </a:endParaRPr>
          </a:p>
        </p:txBody>
      </p:sp>
      <p:pic>
        <p:nvPicPr>
          <p:cNvPr id="5"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007"/>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3566330" y="1217153"/>
            <a:ext cx="1945465" cy="3005145"/>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a:t>
            </a:r>
            <a:endParaRPr lang="ko-KR" altLang="en-US" dirty="0"/>
          </a:p>
        </p:txBody>
      </p:sp>
      <p:sp>
        <p:nvSpPr>
          <p:cNvPr id="9"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270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BASIC LAYOUT</a:t>
            </a:r>
          </a:p>
        </p:txBody>
      </p:sp>
      <p:sp>
        <p:nvSpPr>
          <p:cNvPr id="10"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05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Insert the title of your subtitle Here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546715" y="1171934"/>
            <a:ext cx="1944000" cy="1043608"/>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ea typeface="+mj-ea"/>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Insert Your Image</a:t>
            </a:r>
            <a:endParaRPr lang="ko-KR" altLang="en-US" dirty="0"/>
          </a:p>
        </p:txBody>
      </p:sp>
      <p:sp>
        <p:nvSpPr>
          <p:cNvPr id="3" name="Picture Placeholder 2"/>
          <p:cNvSpPr>
            <a:spLocks noGrp="1"/>
          </p:cNvSpPr>
          <p:nvPr>
            <p:ph type="pic" idx="10" hasCustomPrompt="1"/>
          </p:nvPr>
        </p:nvSpPr>
        <p:spPr>
          <a:xfrm>
            <a:off x="546379" y="2862166"/>
            <a:ext cx="1944000" cy="1224136"/>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ea typeface="+mj-ea"/>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Insert Your Image</a:t>
            </a:r>
            <a:endParaRPr lang="ko-KR" altLang="en-US" dirty="0"/>
          </a:p>
        </p:txBody>
      </p:sp>
      <p:sp>
        <p:nvSpPr>
          <p:cNvPr id="4" name="Rectangle 3"/>
          <p:cNvSpPr/>
          <p:nvPr userDrawn="1"/>
        </p:nvSpPr>
        <p:spPr>
          <a:xfrm>
            <a:off x="546379" y="2217207"/>
            <a:ext cx="1944000" cy="530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350" dirty="0">
              <a:latin typeface="UTM Alexander" panose="02040603050506020204" pitchFamily="18" charset="0"/>
            </a:endParaRPr>
          </a:p>
        </p:txBody>
      </p:sp>
      <p:sp>
        <p:nvSpPr>
          <p:cNvPr id="5" name="Rectangle 4"/>
          <p:cNvSpPr/>
          <p:nvPr userDrawn="1"/>
        </p:nvSpPr>
        <p:spPr>
          <a:xfrm>
            <a:off x="546043" y="4085904"/>
            <a:ext cx="1944000" cy="5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350" dirty="0">
              <a:latin typeface="UTM Alexander" panose="02040603050506020204" pitchFamily="18" charset="0"/>
            </a:endParaRPr>
          </a:p>
        </p:txBody>
      </p:sp>
      <p:sp>
        <p:nvSpPr>
          <p:cNvPr id="6" name="Picture Placeholder 2"/>
          <p:cNvSpPr>
            <a:spLocks noGrp="1"/>
          </p:cNvSpPr>
          <p:nvPr>
            <p:ph type="pic" idx="11" hasCustomPrompt="1"/>
          </p:nvPr>
        </p:nvSpPr>
        <p:spPr>
          <a:xfrm>
            <a:off x="2583307" y="1171934"/>
            <a:ext cx="1944000" cy="1043608"/>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ea typeface="+mj-ea"/>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Insert Your Image</a:t>
            </a:r>
            <a:endParaRPr lang="ko-KR" altLang="en-US" dirty="0"/>
          </a:p>
        </p:txBody>
      </p:sp>
      <p:sp>
        <p:nvSpPr>
          <p:cNvPr id="7" name="Picture Placeholder 2"/>
          <p:cNvSpPr>
            <a:spLocks noGrp="1"/>
          </p:cNvSpPr>
          <p:nvPr>
            <p:ph type="pic" idx="12" hasCustomPrompt="1"/>
          </p:nvPr>
        </p:nvSpPr>
        <p:spPr>
          <a:xfrm>
            <a:off x="2582971" y="2862166"/>
            <a:ext cx="1944000" cy="1224136"/>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ea typeface="+mj-ea"/>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Insert Your Image</a:t>
            </a:r>
            <a:endParaRPr lang="ko-KR" altLang="en-US" dirty="0"/>
          </a:p>
        </p:txBody>
      </p:sp>
      <p:sp>
        <p:nvSpPr>
          <p:cNvPr id="8" name="Rectangle 7"/>
          <p:cNvSpPr/>
          <p:nvPr userDrawn="1"/>
        </p:nvSpPr>
        <p:spPr>
          <a:xfrm>
            <a:off x="2582971" y="2217207"/>
            <a:ext cx="1944000" cy="530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350" dirty="0">
              <a:latin typeface="UTM Alexander" panose="02040603050506020204" pitchFamily="18" charset="0"/>
            </a:endParaRPr>
          </a:p>
        </p:txBody>
      </p:sp>
      <p:sp>
        <p:nvSpPr>
          <p:cNvPr id="9" name="Rectangle 8"/>
          <p:cNvSpPr/>
          <p:nvPr userDrawn="1"/>
        </p:nvSpPr>
        <p:spPr>
          <a:xfrm>
            <a:off x="2582635" y="4085904"/>
            <a:ext cx="1944000" cy="5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350" dirty="0">
              <a:latin typeface="UTM Alexander" panose="02040603050506020204" pitchFamily="18" charset="0"/>
            </a:endParaRPr>
          </a:p>
        </p:txBody>
      </p:sp>
      <p:sp>
        <p:nvSpPr>
          <p:cNvPr id="10" name="Picture Placeholder 2"/>
          <p:cNvSpPr>
            <a:spLocks noGrp="1"/>
          </p:cNvSpPr>
          <p:nvPr>
            <p:ph type="pic" idx="13" hasCustomPrompt="1"/>
          </p:nvPr>
        </p:nvSpPr>
        <p:spPr>
          <a:xfrm>
            <a:off x="4619900" y="1171934"/>
            <a:ext cx="1944000" cy="1043608"/>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ea typeface="+mj-ea"/>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Insert Your Image</a:t>
            </a:r>
            <a:endParaRPr lang="ko-KR" altLang="en-US" dirty="0"/>
          </a:p>
        </p:txBody>
      </p:sp>
      <p:sp>
        <p:nvSpPr>
          <p:cNvPr id="11" name="Picture Placeholder 2"/>
          <p:cNvSpPr>
            <a:spLocks noGrp="1"/>
          </p:cNvSpPr>
          <p:nvPr>
            <p:ph type="pic" idx="14" hasCustomPrompt="1"/>
          </p:nvPr>
        </p:nvSpPr>
        <p:spPr>
          <a:xfrm>
            <a:off x="4619564" y="2862166"/>
            <a:ext cx="1944000" cy="1224136"/>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ea typeface="+mj-ea"/>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Insert Your Image</a:t>
            </a:r>
            <a:endParaRPr lang="ko-KR" altLang="en-US" dirty="0"/>
          </a:p>
        </p:txBody>
      </p:sp>
      <p:sp>
        <p:nvSpPr>
          <p:cNvPr id="12" name="Rectangle 11"/>
          <p:cNvSpPr/>
          <p:nvPr userDrawn="1"/>
        </p:nvSpPr>
        <p:spPr>
          <a:xfrm>
            <a:off x="4619564" y="2217207"/>
            <a:ext cx="1944000" cy="5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350" dirty="0">
              <a:latin typeface="UTM Alexander" panose="02040603050506020204" pitchFamily="18" charset="0"/>
            </a:endParaRPr>
          </a:p>
        </p:txBody>
      </p:sp>
      <p:sp>
        <p:nvSpPr>
          <p:cNvPr id="13" name="Rectangle 12"/>
          <p:cNvSpPr/>
          <p:nvPr userDrawn="1"/>
        </p:nvSpPr>
        <p:spPr>
          <a:xfrm>
            <a:off x="4619228" y="4085904"/>
            <a:ext cx="1944000" cy="530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350" dirty="0">
              <a:latin typeface="UTM Alexander" panose="02040603050506020204" pitchFamily="18" charset="0"/>
            </a:endParaRPr>
          </a:p>
        </p:txBody>
      </p:sp>
      <p:sp>
        <p:nvSpPr>
          <p:cNvPr id="14" name="Picture Placeholder 2"/>
          <p:cNvSpPr>
            <a:spLocks noGrp="1"/>
          </p:cNvSpPr>
          <p:nvPr>
            <p:ph type="pic" idx="15" hasCustomPrompt="1"/>
          </p:nvPr>
        </p:nvSpPr>
        <p:spPr>
          <a:xfrm>
            <a:off x="6656495" y="1171934"/>
            <a:ext cx="1944000" cy="1043608"/>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ea typeface="+mj-ea"/>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Insert Your Image</a:t>
            </a:r>
            <a:endParaRPr lang="ko-KR" altLang="en-US" dirty="0"/>
          </a:p>
        </p:txBody>
      </p:sp>
      <p:sp>
        <p:nvSpPr>
          <p:cNvPr id="15" name="Picture Placeholder 2"/>
          <p:cNvSpPr>
            <a:spLocks noGrp="1"/>
          </p:cNvSpPr>
          <p:nvPr>
            <p:ph type="pic" idx="16" hasCustomPrompt="1"/>
          </p:nvPr>
        </p:nvSpPr>
        <p:spPr>
          <a:xfrm>
            <a:off x="6656159" y="2862166"/>
            <a:ext cx="1944000" cy="1224136"/>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ea typeface="+mj-ea"/>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Insert Your Image</a:t>
            </a:r>
            <a:endParaRPr lang="ko-KR" altLang="en-US" dirty="0"/>
          </a:p>
        </p:txBody>
      </p:sp>
      <p:sp>
        <p:nvSpPr>
          <p:cNvPr id="16" name="Rectangle 15"/>
          <p:cNvSpPr/>
          <p:nvPr userDrawn="1"/>
        </p:nvSpPr>
        <p:spPr>
          <a:xfrm>
            <a:off x="6656159" y="2217207"/>
            <a:ext cx="1944000" cy="5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350" dirty="0">
              <a:latin typeface="UTM Alexander" panose="02040603050506020204" pitchFamily="18" charset="0"/>
            </a:endParaRPr>
          </a:p>
        </p:txBody>
      </p:sp>
      <p:sp>
        <p:nvSpPr>
          <p:cNvPr id="17" name="Rectangle 16"/>
          <p:cNvSpPr/>
          <p:nvPr userDrawn="1"/>
        </p:nvSpPr>
        <p:spPr>
          <a:xfrm>
            <a:off x="6655823" y="4085904"/>
            <a:ext cx="1944000" cy="530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350" dirty="0">
              <a:latin typeface="UTM Alexander" panose="02040603050506020204" pitchFamily="18"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213800" y="2230378"/>
            <a:ext cx="4930200" cy="473576"/>
          </a:xfrm>
          <a:prstGeom prst="rect">
            <a:avLst/>
          </a:prstGeom>
        </p:spPr>
        <p:txBody>
          <a:bodyPr anchor="ctr"/>
          <a:lstStyle>
            <a:lvl1pPr marL="0" indent="0" algn="l">
              <a:buNone/>
              <a:defRPr sz="2700" b="1"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213800" y="2703954"/>
            <a:ext cx="4930200" cy="288032"/>
          </a:xfrm>
          <a:prstGeom prst="rect">
            <a:avLst/>
          </a:prstGeom>
        </p:spPr>
        <p:txBody>
          <a:bodyPr anchor="ctr"/>
          <a:lstStyle>
            <a:lvl1pPr marL="0" indent="0" algn="l">
              <a:buNone/>
              <a:defRPr sz="105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Insert the title of your subtitle Here</a:t>
            </a:r>
          </a:p>
        </p:txBody>
      </p:sp>
      <p:pic>
        <p:nvPicPr>
          <p:cNvPr id="5" name="Picture 2" descr="E:\002-KIMS BUSINESS\007-02-Googleslidesppt\02-GSppt-Contents-Kim\20170215\03-abs\item01-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31842" y="3651874"/>
            <a:ext cx="1013895" cy="10164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002-KIMS BUSINESS\007-02-Googleslidesppt\02-GSppt-Contents-Kim\20170215\03-abs\item01-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995936" y="950740"/>
            <a:ext cx="648072" cy="6497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002-KIMS BUSINESS\007-02-Googleslidesppt\02-GSppt-Contents-Kim\20170215\03-abs\item01-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1562" y="419818"/>
            <a:ext cx="442143" cy="4432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E:\002-KIMS BUSINESS\007-02-Googleslidesppt\02-GSppt-Contents-Kim\20170215\03-abs\item01-png.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100392" y="1779204"/>
            <a:ext cx="360040" cy="36096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userDrawn="1"/>
        </p:nvGrpSpPr>
        <p:grpSpPr>
          <a:xfrm>
            <a:off x="1115616" y="1275607"/>
            <a:ext cx="2585656" cy="2592286"/>
            <a:chOff x="1115616" y="1275607"/>
            <a:chExt cx="2585656" cy="2592286"/>
          </a:xfrm>
        </p:grpSpPr>
        <p:pic>
          <p:nvPicPr>
            <p:cNvPr id="1026" name="Picture 2" descr="E:\002-KIMS BUSINESS\007-02-Googleslidesppt\02-GSppt-Contents-Kim\20170215\03-abs\item01-png.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latin typeface="UTM Alexander" panose="02040603050506020204" pitchFamily="18" charset="0"/>
              </a:endParaRPr>
            </a:p>
          </p:txBody>
        </p:sp>
      </p:grpSp>
      <p:pic>
        <p:nvPicPr>
          <p:cNvPr id="1027" name="Picture 3" descr="E:\002-KIMS BUSINESS\007-02-Googleslidesppt\02-GSppt-Contents-Kim\20170215\03-abs\item02-png.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668344" y="3578812"/>
            <a:ext cx="1475656" cy="15923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E:\002-KIMS BUSINESS\007-02-Googleslidesppt\02-GSppt-Contents-Kim\20170215\03-abs\item02-png.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rot="16200000">
            <a:off x="8226854" y="-51527"/>
            <a:ext cx="879830" cy="9494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57607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62581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375078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4428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 name="Group 3"/>
          <p:cNvGrpSpPr/>
          <p:nvPr userDrawn="1"/>
        </p:nvGrpSpPr>
        <p:grpSpPr>
          <a:xfrm>
            <a:off x="2843808" y="377126"/>
            <a:ext cx="3456384" cy="3465247"/>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latin typeface="UTM Alexander" panose="02040603050506020204" pitchFamily="18" charset="0"/>
              </a:endParaRPr>
            </a:p>
          </p:txBody>
        </p:sp>
      </p:grpSp>
      <p:sp>
        <p:nvSpPr>
          <p:cNvPr id="7" name="Text Placeholder 9"/>
          <p:cNvSpPr>
            <a:spLocks noGrp="1"/>
          </p:cNvSpPr>
          <p:nvPr>
            <p:ph type="body" sz="quarter" idx="10" hasCustomPrompt="1"/>
          </p:nvPr>
        </p:nvSpPr>
        <p:spPr>
          <a:xfrm>
            <a:off x="2829099" y="3829798"/>
            <a:ext cx="3456384" cy="576063"/>
          </a:xfrm>
          <a:prstGeom prst="rect">
            <a:avLst/>
          </a:prstGeom>
        </p:spPr>
        <p:txBody>
          <a:bodyPr anchor="ctr"/>
          <a:lstStyle>
            <a:lvl1pPr marL="0" indent="0" algn="ctr">
              <a:buNone/>
              <a:defRPr sz="2700" b="1"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Welcome!!</a:t>
            </a:r>
          </a:p>
        </p:txBody>
      </p:sp>
      <p:sp>
        <p:nvSpPr>
          <p:cNvPr id="8" name="Text Placeholder 9"/>
          <p:cNvSpPr>
            <a:spLocks noGrp="1"/>
          </p:cNvSpPr>
          <p:nvPr>
            <p:ph type="body" sz="quarter" idx="11" hasCustomPrompt="1"/>
          </p:nvPr>
        </p:nvSpPr>
        <p:spPr>
          <a:xfrm>
            <a:off x="2828951" y="4443958"/>
            <a:ext cx="3456384" cy="288032"/>
          </a:xfrm>
          <a:prstGeom prst="rect">
            <a:avLst/>
          </a:prstGeom>
        </p:spPr>
        <p:txBody>
          <a:bodyPr anchor="ctr"/>
          <a:lstStyle>
            <a:lvl1pPr marL="0" indent="0" algn="ctr">
              <a:buNone/>
              <a:defRPr sz="105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Insert the title of your subtitle Here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5/4/2023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124383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5/4/2023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717705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5/4/2023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202886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044736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85231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995744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830672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27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05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6866834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27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8"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05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8497553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27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05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ln w="57150">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ko-KR" altLang="en-US" sz="1350"/>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6"/>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295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270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BASIC LAYOUT</a:t>
            </a:r>
          </a:p>
        </p:txBody>
      </p:sp>
      <p:sp>
        <p:nvSpPr>
          <p:cNvPr id="10"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05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Insert the title of your subtitle Here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270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05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Insert the title of your subtitle Here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863568" y="1599822"/>
            <a:ext cx="1440000" cy="1440000"/>
          </a:xfrm>
          <a:prstGeom prst="ellipse">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842131" y="1597374"/>
            <a:ext cx="1440000" cy="1440000"/>
          </a:xfrm>
          <a:prstGeom prst="ellipse">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834733" y="1597374"/>
            <a:ext cx="1440000" cy="1440000"/>
          </a:xfrm>
          <a:prstGeom prst="ellipse">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27011" y="1599822"/>
            <a:ext cx="1440000" cy="1440000"/>
          </a:xfrm>
          <a:prstGeom prst="ellipse">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a:t>
            </a:r>
            <a:endParaRPr lang="ko-KR" altLang="en-US" dirty="0"/>
          </a:p>
        </p:txBody>
      </p:sp>
      <p:sp>
        <p:nvSpPr>
          <p:cNvPr id="2" name="Block Arc 1"/>
          <p:cNvSpPr/>
          <p:nvPr userDrawn="1"/>
        </p:nvSpPr>
        <p:spPr>
          <a:xfrm>
            <a:off x="683568" y="1419822"/>
            <a:ext cx="1800000" cy="1800000"/>
          </a:xfrm>
          <a:prstGeom prst="blockArc">
            <a:avLst>
              <a:gd name="adj1" fmla="val 10800000"/>
              <a:gd name="adj2" fmla="val 94979"/>
              <a:gd name="adj3" fmla="val 540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350" dirty="0">
              <a:solidFill>
                <a:schemeClr val="tx1"/>
              </a:solidFill>
              <a:latin typeface="UTM Alexander" panose="02040603050506020204" pitchFamily="18" charset="0"/>
            </a:endParaRPr>
          </a:p>
        </p:txBody>
      </p:sp>
      <p:sp>
        <p:nvSpPr>
          <p:cNvPr id="12" name="Block Arc 11"/>
          <p:cNvSpPr/>
          <p:nvPr userDrawn="1"/>
        </p:nvSpPr>
        <p:spPr>
          <a:xfrm>
            <a:off x="2671383" y="1419822"/>
            <a:ext cx="1800000" cy="1800000"/>
          </a:xfrm>
          <a:prstGeom prst="blockArc">
            <a:avLst>
              <a:gd name="adj1" fmla="val 10800000"/>
              <a:gd name="adj2" fmla="val 94979"/>
              <a:gd name="adj3" fmla="val 54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350" dirty="0">
              <a:solidFill>
                <a:schemeClr val="tx1"/>
              </a:solidFill>
              <a:latin typeface="UTM Alexander" panose="02040603050506020204" pitchFamily="18" charset="0"/>
            </a:endParaRPr>
          </a:p>
        </p:txBody>
      </p:sp>
      <p:sp>
        <p:nvSpPr>
          <p:cNvPr id="13" name="Block Arc 12"/>
          <p:cNvSpPr/>
          <p:nvPr userDrawn="1"/>
        </p:nvSpPr>
        <p:spPr>
          <a:xfrm>
            <a:off x="4659196" y="1419822"/>
            <a:ext cx="1800000" cy="1800000"/>
          </a:xfrm>
          <a:prstGeom prst="blockArc">
            <a:avLst>
              <a:gd name="adj1" fmla="val 10800000"/>
              <a:gd name="adj2" fmla="val 94979"/>
              <a:gd name="adj3" fmla="val 54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350" dirty="0">
              <a:solidFill>
                <a:schemeClr val="tx1"/>
              </a:solidFill>
              <a:latin typeface="UTM Alexander" panose="02040603050506020204" pitchFamily="18" charset="0"/>
            </a:endParaRPr>
          </a:p>
        </p:txBody>
      </p:sp>
      <p:sp>
        <p:nvSpPr>
          <p:cNvPr id="14" name="Block Arc 13"/>
          <p:cNvSpPr/>
          <p:nvPr userDrawn="1"/>
        </p:nvSpPr>
        <p:spPr>
          <a:xfrm>
            <a:off x="6647011" y="1419822"/>
            <a:ext cx="1800000" cy="1800000"/>
          </a:xfrm>
          <a:prstGeom prst="blockArc">
            <a:avLst>
              <a:gd name="adj1" fmla="val 10800000"/>
              <a:gd name="adj2" fmla="val 94979"/>
              <a:gd name="adj3" fmla="val 540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350" dirty="0">
              <a:solidFill>
                <a:schemeClr val="tx1"/>
              </a:solidFill>
              <a:latin typeface="UTM Alexander" panose="02040603050506020204" pitchFamily="18" charset="0"/>
            </a:endParaRPr>
          </a:p>
        </p:txBody>
      </p:sp>
      <p:sp>
        <p:nvSpPr>
          <p:cNvPr id="17"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270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BASIC LAYOUT</a:t>
            </a:r>
          </a:p>
        </p:txBody>
      </p:sp>
      <p:sp>
        <p:nvSpPr>
          <p:cNvPr id="18"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05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Insert the title of your subtitle Here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270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ICON SETS LAYOUT</a:t>
            </a:r>
          </a:p>
        </p:txBody>
      </p:sp>
      <p:grpSp>
        <p:nvGrpSpPr>
          <p:cNvPr id="5" name="Group 4"/>
          <p:cNvGrpSpPr/>
          <p:nvPr userDrawn="1"/>
        </p:nvGrpSpPr>
        <p:grpSpPr>
          <a:xfrm>
            <a:off x="354008" y="1131593"/>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latin typeface="UTM Alexander" panose="02040603050506020204" pitchFamily="18" charset="0"/>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solidFill>
                  <a:schemeClr val="bg1"/>
                </a:solidFill>
                <a:latin typeface="UTM Alexander" panose="02040603050506020204" pitchFamily="18" charset="0"/>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solidFill>
                  <a:schemeClr val="tx1"/>
                </a:solidFill>
                <a:latin typeface="UTM Alexander" panose="02040603050506020204" pitchFamily="18" charset="0"/>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4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0"/>
            <a:ext cx="9144000" cy="278777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Insert Your Image</a:t>
            </a:r>
            <a:endParaRPr lang="ko-KR"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2771800" y="1404764"/>
            <a:ext cx="6372200" cy="30243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a:t>
            </a:r>
            <a:endParaRPr lang="ko-KR" altLang="en-US" dirty="0"/>
          </a:p>
        </p:txBody>
      </p:sp>
      <p:sp>
        <p:nvSpPr>
          <p:cNvPr id="5"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270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BASIC LAYOUT</a:t>
            </a:r>
          </a:p>
        </p:txBody>
      </p:sp>
      <p:sp>
        <p:nvSpPr>
          <p:cNvPr id="6"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05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Insert the title of your subtitle Here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0" y="0"/>
            <a:ext cx="3059832" cy="2196000"/>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6084000" y="2947500"/>
            <a:ext cx="3060000" cy="2196000"/>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a:t>
            </a:r>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theme" Target="../theme/theme3.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p:txStyles>
    <p:titleStyle>
      <a:lvl1pPr algn="ctr" defTabSz="685783" rtl="0" eaLnBrk="1" latinLnBrk="1" hangingPunct="1">
        <a:spcBef>
          <a:spcPct val="0"/>
        </a:spcBef>
        <a:buNone/>
        <a:defRPr sz="3300" kern="1200">
          <a:solidFill>
            <a:schemeClr val="tx1"/>
          </a:solidFill>
          <a:latin typeface="+mj-lt"/>
          <a:ea typeface="+mj-ea"/>
          <a:cs typeface="+mj-cs"/>
        </a:defRPr>
      </a:lvl1pPr>
    </p:titleStyle>
    <p:bodyStyle>
      <a:lvl1pPr marL="257168" indent="-257168" algn="l" defTabSz="685783"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199" indent="-214308" algn="l" defTabSz="685783" rtl="0" eaLnBrk="1" latinLnBrk="1"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28" indent="-171446" algn="l" defTabSz="685783" rtl="0" eaLnBrk="1" latinLnBrk="1"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20"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12"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03"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795"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686"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577"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ko-KR"/>
      </a:defPPr>
      <a:lvl1pPr marL="0" algn="l" defTabSz="685783" rtl="0" eaLnBrk="1" latinLnBrk="1" hangingPunct="1">
        <a:defRPr sz="1350" kern="1200">
          <a:solidFill>
            <a:schemeClr val="tx1"/>
          </a:solidFill>
          <a:latin typeface="+mn-lt"/>
          <a:ea typeface="+mn-ea"/>
          <a:cs typeface="+mn-cs"/>
        </a:defRPr>
      </a:lvl1pPr>
      <a:lvl2pPr marL="342892" algn="l" defTabSz="685783" rtl="0" eaLnBrk="1" latinLnBrk="1" hangingPunct="1">
        <a:defRPr sz="1350" kern="1200">
          <a:solidFill>
            <a:schemeClr val="tx1"/>
          </a:solidFill>
          <a:latin typeface="+mn-lt"/>
          <a:ea typeface="+mn-ea"/>
          <a:cs typeface="+mn-cs"/>
        </a:defRPr>
      </a:lvl2pPr>
      <a:lvl3pPr marL="685783" algn="l" defTabSz="685783" rtl="0" eaLnBrk="1" latinLnBrk="1" hangingPunct="1">
        <a:defRPr sz="1350" kern="1200">
          <a:solidFill>
            <a:schemeClr val="tx1"/>
          </a:solidFill>
          <a:latin typeface="+mn-lt"/>
          <a:ea typeface="+mn-ea"/>
          <a:cs typeface="+mn-cs"/>
        </a:defRPr>
      </a:lvl3pPr>
      <a:lvl4pPr marL="1028675" algn="l" defTabSz="685783" rtl="0" eaLnBrk="1" latinLnBrk="1" hangingPunct="1">
        <a:defRPr sz="1350" kern="1200">
          <a:solidFill>
            <a:schemeClr val="tx1"/>
          </a:solidFill>
          <a:latin typeface="+mn-lt"/>
          <a:ea typeface="+mn-ea"/>
          <a:cs typeface="+mn-cs"/>
        </a:defRPr>
      </a:lvl4pPr>
      <a:lvl5pPr marL="1371566" algn="l" defTabSz="685783" rtl="0" eaLnBrk="1" latinLnBrk="1" hangingPunct="1">
        <a:defRPr sz="1350" kern="1200">
          <a:solidFill>
            <a:schemeClr val="tx1"/>
          </a:solidFill>
          <a:latin typeface="+mn-lt"/>
          <a:ea typeface="+mn-ea"/>
          <a:cs typeface="+mn-cs"/>
        </a:defRPr>
      </a:lvl5pPr>
      <a:lvl6pPr marL="1714457" algn="l" defTabSz="685783" rtl="0" eaLnBrk="1" latinLnBrk="1" hangingPunct="1">
        <a:defRPr sz="1350" kern="1200">
          <a:solidFill>
            <a:schemeClr val="tx1"/>
          </a:solidFill>
          <a:latin typeface="+mn-lt"/>
          <a:ea typeface="+mn-ea"/>
          <a:cs typeface="+mn-cs"/>
        </a:defRPr>
      </a:lvl6pPr>
      <a:lvl7pPr marL="2057348" algn="l" defTabSz="685783" rtl="0" eaLnBrk="1" latinLnBrk="1" hangingPunct="1">
        <a:defRPr sz="1350" kern="1200">
          <a:solidFill>
            <a:schemeClr val="tx1"/>
          </a:solidFill>
          <a:latin typeface="+mn-lt"/>
          <a:ea typeface="+mn-ea"/>
          <a:cs typeface="+mn-cs"/>
        </a:defRPr>
      </a:lvl7pPr>
      <a:lvl8pPr marL="2400240" algn="l" defTabSz="685783" rtl="0" eaLnBrk="1" latinLnBrk="1" hangingPunct="1">
        <a:defRPr sz="1350" kern="1200">
          <a:solidFill>
            <a:schemeClr val="tx1"/>
          </a:solidFill>
          <a:latin typeface="+mn-lt"/>
          <a:ea typeface="+mn-ea"/>
          <a:cs typeface="+mn-cs"/>
        </a:defRPr>
      </a:lvl8pPr>
      <a:lvl9pPr marL="2743132" algn="l" defTabSz="685783" rtl="0" eaLnBrk="1" latinLnBrk="1"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Lst>
  <p:txStyles>
    <p:titleStyle>
      <a:lvl1pPr algn="ctr" defTabSz="685783" rtl="0" eaLnBrk="1" latinLnBrk="1" hangingPunct="1">
        <a:spcBef>
          <a:spcPct val="0"/>
        </a:spcBef>
        <a:buNone/>
        <a:defRPr sz="3300" kern="1200">
          <a:solidFill>
            <a:schemeClr val="tx1"/>
          </a:solidFill>
          <a:latin typeface="+mj-lt"/>
          <a:ea typeface="+mj-ea"/>
          <a:cs typeface="+mj-cs"/>
        </a:defRPr>
      </a:lvl1pPr>
    </p:titleStyle>
    <p:bodyStyle>
      <a:lvl1pPr marL="257168" indent="-257168" algn="l" defTabSz="685783"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199" indent="-214308" algn="l" defTabSz="685783" rtl="0" eaLnBrk="1" latinLnBrk="1"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28" indent="-171446" algn="l" defTabSz="685783" rtl="0" eaLnBrk="1" latinLnBrk="1"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20"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12"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03"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795"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686"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577"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ko-KR"/>
      </a:defPPr>
      <a:lvl1pPr marL="0" algn="l" defTabSz="685783" rtl="0" eaLnBrk="1" latinLnBrk="1" hangingPunct="1">
        <a:defRPr sz="1350" kern="1200">
          <a:solidFill>
            <a:schemeClr val="tx1"/>
          </a:solidFill>
          <a:latin typeface="+mn-lt"/>
          <a:ea typeface="+mn-ea"/>
          <a:cs typeface="+mn-cs"/>
        </a:defRPr>
      </a:lvl1pPr>
      <a:lvl2pPr marL="342892" algn="l" defTabSz="685783" rtl="0" eaLnBrk="1" latinLnBrk="1" hangingPunct="1">
        <a:defRPr sz="1350" kern="1200">
          <a:solidFill>
            <a:schemeClr val="tx1"/>
          </a:solidFill>
          <a:latin typeface="+mn-lt"/>
          <a:ea typeface="+mn-ea"/>
          <a:cs typeface="+mn-cs"/>
        </a:defRPr>
      </a:lvl2pPr>
      <a:lvl3pPr marL="685783" algn="l" defTabSz="685783" rtl="0" eaLnBrk="1" latinLnBrk="1" hangingPunct="1">
        <a:defRPr sz="1350" kern="1200">
          <a:solidFill>
            <a:schemeClr val="tx1"/>
          </a:solidFill>
          <a:latin typeface="+mn-lt"/>
          <a:ea typeface="+mn-ea"/>
          <a:cs typeface="+mn-cs"/>
        </a:defRPr>
      </a:lvl3pPr>
      <a:lvl4pPr marL="1028675" algn="l" defTabSz="685783" rtl="0" eaLnBrk="1" latinLnBrk="1" hangingPunct="1">
        <a:defRPr sz="1350" kern="1200">
          <a:solidFill>
            <a:schemeClr val="tx1"/>
          </a:solidFill>
          <a:latin typeface="+mn-lt"/>
          <a:ea typeface="+mn-ea"/>
          <a:cs typeface="+mn-cs"/>
        </a:defRPr>
      </a:lvl4pPr>
      <a:lvl5pPr marL="1371566" algn="l" defTabSz="685783" rtl="0" eaLnBrk="1" latinLnBrk="1" hangingPunct="1">
        <a:defRPr sz="1350" kern="1200">
          <a:solidFill>
            <a:schemeClr val="tx1"/>
          </a:solidFill>
          <a:latin typeface="+mn-lt"/>
          <a:ea typeface="+mn-ea"/>
          <a:cs typeface="+mn-cs"/>
        </a:defRPr>
      </a:lvl5pPr>
      <a:lvl6pPr marL="1714457" algn="l" defTabSz="685783" rtl="0" eaLnBrk="1" latinLnBrk="1" hangingPunct="1">
        <a:defRPr sz="1350" kern="1200">
          <a:solidFill>
            <a:schemeClr val="tx1"/>
          </a:solidFill>
          <a:latin typeface="+mn-lt"/>
          <a:ea typeface="+mn-ea"/>
          <a:cs typeface="+mn-cs"/>
        </a:defRPr>
      </a:lvl6pPr>
      <a:lvl7pPr marL="2057348" algn="l" defTabSz="685783" rtl="0" eaLnBrk="1" latinLnBrk="1" hangingPunct="1">
        <a:defRPr sz="1350" kern="1200">
          <a:solidFill>
            <a:schemeClr val="tx1"/>
          </a:solidFill>
          <a:latin typeface="+mn-lt"/>
          <a:ea typeface="+mn-ea"/>
          <a:cs typeface="+mn-cs"/>
        </a:defRPr>
      </a:lvl7pPr>
      <a:lvl8pPr marL="2400240" algn="l" defTabSz="685783" rtl="0" eaLnBrk="1" latinLnBrk="1" hangingPunct="1">
        <a:defRPr sz="1350" kern="1200">
          <a:solidFill>
            <a:schemeClr val="tx1"/>
          </a:solidFill>
          <a:latin typeface="+mn-lt"/>
          <a:ea typeface="+mn-ea"/>
          <a:cs typeface="+mn-cs"/>
        </a:defRPr>
      </a:lvl8pPr>
      <a:lvl9pPr marL="2743132" algn="l" defTabSz="685783" rtl="0" eaLnBrk="1" latinLnBrk="1"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5/4/2023</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981371215"/>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8" r:id="rId12"/>
    <p:sldLayoutId id="2147483697" r:id="rId13"/>
    <p:sldLayoutId id="2147483720"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7.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xml"/><Relationship Id="rId1" Type="http://schemas.openxmlformats.org/officeDocument/2006/relationships/slideLayout" Target="../slideLayouts/slideLayout27.xml"/><Relationship Id="rId4" Type="http://schemas.openxmlformats.org/officeDocument/2006/relationships/image" Target="../media/image29.jpeg"/></Relationships>
</file>

<file path=ppt/slides/_rels/slide1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3" Type="http://schemas.openxmlformats.org/officeDocument/2006/relationships/hyperlink" Target="https://luatminhkhue.vn/luat-canh-tranh-2018.aspx" TargetMode="External"/><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9.xml"/><Relationship Id="rId1" Type="http://schemas.openxmlformats.org/officeDocument/2006/relationships/slideLayout" Target="../slideLayouts/slideLayout27.xml"/><Relationship Id="rId5" Type="http://schemas.openxmlformats.org/officeDocument/2006/relationships/image" Target="../media/image38.jpeg"/><Relationship Id="rId4" Type="http://schemas.openxmlformats.org/officeDocument/2006/relationships/image" Target="../media/image37.jpe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27.xml"/><Relationship Id="rId4" Type="http://schemas.openxmlformats.org/officeDocument/2006/relationships/image" Target="../media/image40.jpeg"/></Relationships>
</file>

<file path=ppt/slides/_rels/slide26.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1.xml"/><Relationship Id="rId1" Type="http://schemas.openxmlformats.org/officeDocument/2006/relationships/slideLayout" Target="../slideLayouts/slideLayout27.xml"/><Relationship Id="rId4" Type="http://schemas.openxmlformats.org/officeDocument/2006/relationships/image" Target="../media/image42.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5.xml"/><Relationship Id="rId1" Type="http://schemas.openxmlformats.org/officeDocument/2006/relationships/slideLayout" Target="../slideLayouts/slideLayout27.xml"/><Relationship Id="rId6" Type="http://schemas.openxmlformats.org/officeDocument/2006/relationships/image" Target="../media/image46.jpeg"/><Relationship Id="rId5" Type="http://schemas.openxmlformats.org/officeDocument/2006/relationships/image" Target="../media/image45.jpeg"/><Relationship Id="rId4" Type="http://schemas.openxmlformats.org/officeDocument/2006/relationships/image" Target="../media/image44.jpeg"/></Relationships>
</file>

<file path=ppt/slides/_rels/slide32.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16.xml"/><Relationship Id="rId1" Type="http://schemas.openxmlformats.org/officeDocument/2006/relationships/slideLayout" Target="../slideLayouts/slideLayout27.xml"/><Relationship Id="rId4" Type="http://schemas.openxmlformats.org/officeDocument/2006/relationships/image" Target="../media/image48.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27.xml"/><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notesSlide" Target="../notesSlides/notesSlide2.xml"/><Relationship Id="rId1" Type="http://schemas.openxmlformats.org/officeDocument/2006/relationships/slideLayout" Target="../slideLayouts/slideLayout27.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DC857A22-2A2C-E227-4C9B-3F3B9DE20B24}"/>
              </a:ext>
            </a:extLst>
          </p:cNvPr>
          <p:cNvSpPr txBox="1">
            <a:spLocks/>
          </p:cNvSpPr>
          <p:nvPr/>
        </p:nvSpPr>
        <p:spPr>
          <a:xfrm>
            <a:off x="3337386" y="2349538"/>
            <a:ext cx="5425830" cy="1884582"/>
          </a:xfrm>
          <a:prstGeom prst="rect">
            <a:avLst/>
          </a:prstGeom>
        </p:spPr>
        <p:txBody>
          <a:bodyPr vert="horz" lIns="91440" tIns="45720" rIns="91440" bIns="45720" rtlCol="0" anchor="ctr">
            <a:normAutofit fontScale="70000" lnSpcReduction="20000"/>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spcBef>
                <a:spcPts val="0"/>
              </a:spcBef>
            </a:pPr>
            <a:r>
              <a:rPr lang="en-US" altLang="ko-KR" sz="4000" b="1" noProof="1">
                <a:solidFill>
                  <a:schemeClr val="tx1"/>
                </a:solidFill>
                <a:latin typeface="UTM Alexander" panose="02040603050506020204" pitchFamily="18" charset="0"/>
                <a:ea typeface="Malgun Gothic" panose="020B0503020000020004" pitchFamily="50" charset="-127"/>
                <a:cs typeface="Times New Roman" panose="02020603050405020304" pitchFamily="18" charset="0"/>
              </a:rPr>
              <a:t>CHƯƠNG 4</a:t>
            </a:r>
          </a:p>
          <a:p>
            <a:pPr>
              <a:lnSpc>
                <a:spcPct val="150000"/>
              </a:lnSpc>
              <a:spcBef>
                <a:spcPts val="0"/>
              </a:spcBef>
            </a:pPr>
            <a:r>
              <a:rPr lang="vi-VN" altLang="ko-KR" sz="4000" b="1" noProof="1">
                <a:solidFill>
                  <a:schemeClr val="tx1"/>
                </a:solidFill>
                <a:latin typeface="UTM Alexander" panose="02040603050506020204" pitchFamily="18" charset="0"/>
                <a:ea typeface="Malgun Gothic" panose="020B0503020000020004" pitchFamily="50" charset="-127"/>
                <a:cs typeface="Times New Roman" panose="02020603050405020304" pitchFamily="18" charset="0"/>
              </a:rPr>
              <a:t>CẠNH TRANH VÀ ĐỘC QUYỀN </a:t>
            </a:r>
            <a:br>
              <a:rPr lang="vi-VN" altLang="ko-KR" sz="4000" b="1" noProof="1">
                <a:solidFill>
                  <a:schemeClr val="tx1"/>
                </a:solidFill>
                <a:latin typeface="UTM Alexander" panose="02040603050506020204" pitchFamily="18" charset="0"/>
                <a:ea typeface="Malgun Gothic" panose="020B0503020000020004" pitchFamily="50" charset="-127"/>
                <a:cs typeface="Times New Roman" panose="02020603050405020304" pitchFamily="18" charset="0"/>
              </a:rPr>
            </a:br>
            <a:r>
              <a:rPr lang="vi-VN" altLang="ko-KR" sz="4000" b="1" noProof="1">
                <a:solidFill>
                  <a:schemeClr val="tx1"/>
                </a:solidFill>
                <a:latin typeface="UTM Alexander" panose="02040603050506020204" pitchFamily="18" charset="0"/>
                <a:ea typeface="Malgun Gothic" panose="020B0503020000020004" pitchFamily="50" charset="-127"/>
                <a:cs typeface="Times New Roman" panose="02020603050405020304" pitchFamily="18" charset="0"/>
              </a:rPr>
              <a:t>TRONG NỀN KINH TẾ THỊ TRƯỜNG</a:t>
            </a:r>
            <a:endParaRPr lang="en-US" altLang="ko-KR" sz="4000" b="1" dirty="0">
              <a:solidFill>
                <a:schemeClr val="tx1"/>
              </a:solidFill>
              <a:latin typeface="UTM Alexander" panose="020406030505060202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00184832-909C-633C-5120-784510C4585B}"/>
              </a:ext>
            </a:extLst>
          </p:cNvPr>
          <p:cNvGrpSpPr/>
          <p:nvPr/>
        </p:nvGrpSpPr>
        <p:grpSpPr>
          <a:xfrm>
            <a:off x="2843808" y="2703391"/>
            <a:ext cx="183995" cy="1296145"/>
            <a:chOff x="3424672" y="2643758"/>
            <a:chExt cx="283232" cy="1584176"/>
          </a:xfrm>
        </p:grpSpPr>
        <p:sp>
          <p:nvSpPr>
            <p:cNvPr id="6" name="Rectangle 5">
              <a:extLst>
                <a:ext uri="{FF2B5EF4-FFF2-40B4-BE49-F238E27FC236}">
                  <a16:creationId xmlns:a16="http://schemas.microsoft.com/office/drawing/2014/main" id="{38D9240D-2147-7207-04B1-ECD17CC07B17}"/>
                </a:ext>
              </a:extLst>
            </p:cNvPr>
            <p:cNvSpPr/>
            <p:nvPr userDrawn="1"/>
          </p:nvSpPr>
          <p:spPr>
            <a:xfrm>
              <a:off x="3635896" y="2643758"/>
              <a:ext cx="72008" cy="1584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7" name="Rectangle 6">
              <a:extLst>
                <a:ext uri="{FF2B5EF4-FFF2-40B4-BE49-F238E27FC236}">
                  <a16:creationId xmlns:a16="http://schemas.microsoft.com/office/drawing/2014/main" id="{FD625201-0BAB-AB20-0081-3B8930991916}"/>
                </a:ext>
              </a:extLst>
            </p:cNvPr>
            <p:cNvSpPr/>
            <p:nvPr userDrawn="1"/>
          </p:nvSpPr>
          <p:spPr>
            <a:xfrm>
              <a:off x="3565490" y="2643758"/>
              <a:ext cx="72007" cy="15841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8" name="Rectangle 7">
              <a:extLst>
                <a:ext uri="{FF2B5EF4-FFF2-40B4-BE49-F238E27FC236}">
                  <a16:creationId xmlns:a16="http://schemas.microsoft.com/office/drawing/2014/main" id="{6ED295D0-62EA-BFC3-0C4C-C7588B842161}"/>
                </a:ext>
              </a:extLst>
            </p:cNvPr>
            <p:cNvSpPr/>
            <p:nvPr userDrawn="1"/>
          </p:nvSpPr>
          <p:spPr>
            <a:xfrm>
              <a:off x="3495081" y="2643758"/>
              <a:ext cx="72007" cy="15841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9" name="Rectangle 8">
              <a:extLst>
                <a:ext uri="{FF2B5EF4-FFF2-40B4-BE49-F238E27FC236}">
                  <a16:creationId xmlns:a16="http://schemas.microsoft.com/office/drawing/2014/main" id="{D45EB5B1-3772-6212-3EC0-4E2697349652}"/>
                </a:ext>
              </a:extLst>
            </p:cNvPr>
            <p:cNvSpPr/>
            <p:nvPr userDrawn="1"/>
          </p:nvSpPr>
          <p:spPr>
            <a:xfrm>
              <a:off x="3424672" y="2643758"/>
              <a:ext cx="72008" cy="1584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sp>
        <p:nvSpPr>
          <p:cNvPr id="11" name="Date Placeholder 1">
            <a:extLst>
              <a:ext uri="{FF2B5EF4-FFF2-40B4-BE49-F238E27FC236}">
                <a16:creationId xmlns:a16="http://schemas.microsoft.com/office/drawing/2014/main" id="{BC540BB5-6C64-45B7-3743-61F65AA74E7F}"/>
              </a:ext>
            </a:extLst>
          </p:cNvPr>
          <p:cNvSpPr txBox="1">
            <a:spLocks noChangeArrowheads="1"/>
          </p:cNvSpPr>
          <p:nvPr/>
        </p:nvSpPr>
        <p:spPr bwMode="auto">
          <a:xfrm>
            <a:off x="140067" y="4889426"/>
            <a:ext cx="122413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1FA0FEAF-A50D-4619-9C9A-51CC96C0FAF3}" type="datetime1">
              <a:rPr lang="en-US" altLang="en-US" sz="1200" smtClean="0">
                <a:latin typeface="UTM Alexander"/>
              </a:rPr>
              <a:pPr>
                <a:spcBef>
                  <a:spcPct val="0"/>
                </a:spcBef>
                <a:buFontTx/>
                <a:buNone/>
              </a:pPr>
              <a:t>5/4/2023</a:t>
            </a:fld>
            <a:endParaRPr lang="en-US" altLang="en-US" sz="1200" dirty="0">
              <a:latin typeface="UTM Alexander"/>
            </a:endParaRPr>
          </a:p>
        </p:txBody>
      </p:sp>
      <p:sp>
        <p:nvSpPr>
          <p:cNvPr id="12" name="Footer Placeholder 2">
            <a:extLst>
              <a:ext uri="{FF2B5EF4-FFF2-40B4-BE49-F238E27FC236}">
                <a16:creationId xmlns:a16="http://schemas.microsoft.com/office/drawing/2014/main" id="{DB12C514-B362-0A94-AFC6-0905E2E044D8}"/>
              </a:ext>
            </a:extLst>
          </p:cNvPr>
          <p:cNvSpPr txBox="1">
            <a:spLocks noChangeArrowheads="1"/>
          </p:cNvSpPr>
          <p:nvPr/>
        </p:nvSpPr>
        <p:spPr bwMode="auto">
          <a:xfrm>
            <a:off x="3352235" y="4863898"/>
            <a:ext cx="574812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r" eaLnBrk="0" hangingPunct="0">
              <a:spcBef>
                <a:spcPct val="0"/>
              </a:spcBef>
              <a:buFontTx/>
              <a:buNone/>
            </a:pPr>
            <a:r>
              <a:rPr lang="en-US" altLang="en-US" sz="1200" dirty="0">
                <a:latin typeface="UTM Alexander"/>
              </a:rPr>
              <a:t>306103 - </a:t>
            </a:r>
            <a:r>
              <a:rPr lang="vi-VN" altLang="en-US" sz="1200" dirty="0">
                <a:latin typeface="UTM Alexander"/>
              </a:rPr>
              <a:t>Chương I</a:t>
            </a:r>
            <a:r>
              <a:rPr lang="en-US" altLang="en-US" sz="1200" dirty="0">
                <a:latin typeface="UTM Alexander"/>
              </a:rPr>
              <a:t>V</a:t>
            </a:r>
            <a:r>
              <a:rPr lang="vi-VN" altLang="en-US" sz="1200" dirty="0">
                <a:latin typeface="UTM Alexander"/>
              </a:rPr>
              <a:t>: </a:t>
            </a:r>
            <a:r>
              <a:rPr lang="en-US" altLang="en-US" sz="1200" dirty="0" err="1">
                <a:latin typeface="UTM Alexander"/>
              </a:rPr>
              <a:t>Cạnh</a:t>
            </a:r>
            <a:r>
              <a:rPr lang="en-US" altLang="en-US" sz="1200" dirty="0">
                <a:latin typeface="UTM Alexander"/>
              </a:rPr>
              <a:t> </a:t>
            </a:r>
            <a:r>
              <a:rPr lang="en-US" altLang="en-US" sz="1200" dirty="0" err="1">
                <a:latin typeface="UTM Alexander"/>
              </a:rPr>
              <a:t>tranh</a:t>
            </a:r>
            <a:r>
              <a:rPr lang="en-US" altLang="en-US" sz="1200" dirty="0">
                <a:latin typeface="UTM Alexander"/>
              </a:rPr>
              <a:t> </a:t>
            </a:r>
            <a:r>
              <a:rPr lang="en-US" altLang="en-US" sz="1200" dirty="0" err="1">
                <a:latin typeface="UTM Alexander"/>
              </a:rPr>
              <a:t>và</a:t>
            </a:r>
            <a:r>
              <a:rPr lang="en-US" altLang="en-US" sz="1200" dirty="0">
                <a:latin typeface="UTM Alexander"/>
              </a:rPr>
              <a:t> </a:t>
            </a:r>
            <a:r>
              <a:rPr lang="en-US" altLang="en-US" sz="1200" dirty="0" err="1">
                <a:latin typeface="UTM Alexander"/>
              </a:rPr>
              <a:t>độc</a:t>
            </a:r>
            <a:r>
              <a:rPr lang="en-US" altLang="en-US" sz="1200" dirty="0">
                <a:latin typeface="UTM Alexander"/>
              </a:rPr>
              <a:t> </a:t>
            </a:r>
            <a:r>
              <a:rPr lang="en-US" altLang="en-US" sz="1200" dirty="0" err="1">
                <a:latin typeface="UTM Alexander"/>
              </a:rPr>
              <a:t>quyền</a:t>
            </a:r>
            <a:r>
              <a:rPr lang="en-US" altLang="en-US" sz="1200" dirty="0">
                <a:latin typeface="UTM Alexander"/>
              </a:rPr>
              <a:t> </a:t>
            </a:r>
            <a:r>
              <a:rPr lang="en-US" altLang="en-US" sz="1200" dirty="0" err="1">
                <a:latin typeface="UTM Alexander"/>
              </a:rPr>
              <a:t>trong</a:t>
            </a:r>
            <a:r>
              <a:rPr lang="en-US" altLang="en-US" sz="1200" dirty="0">
                <a:latin typeface="UTM Alexander"/>
              </a:rPr>
              <a:t> </a:t>
            </a:r>
            <a:r>
              <a:rPr lang="en-US" altLang="en-US" sz="1200" dirty="0" err="1">
                <a:latin typeface="UTM Alexander"/>
              </a:rPr>
              <a:t>nền</a:t>
            </a:r>
            <a:r>
              <a:rPr lang="en-US" altLang="en-US" sz="1200" dirty="0">
                <a:latin typeface="UTM Alexander"/>
              </a:rPr>
              <a:t> </a:t>
            </a:r>
            <a:r>
              <a:rPr lang="en-US" altLang="en-US" sz="1200" dirty="0" err="1">
                <a:latin typeface="UTM Alexander"/>
              </a:rPr>
              <a:t>kinh</a:t>
            </a:r>
            <a:r>
              <a:rPr lang="en-US" altLang="en-US" sz="1200" dirty="0">
                <a:latin typeface="UTM Alexander"/>
              </a:rPr>
              <a:t> </a:t>
            </a:r>
            <a:r>
              <a:rPr lang="en-US" altLang="en-US" sz="1200" dirty="0" err="1">
                <a:latin typeface="UTM Alexander"/>
              </a:rPr>
              <a:t>tế</a:t>
            </a:r>
            <a:r>
              <a:rPr lang="en-US" altLang="en-US" sz="1200" dirty="0">
                <a:latin typeface="UTM Alexander"/>
              </a:rPr>
              <a:t> </a:t>
            </a:r>
            <a:r>
              <a:rPr lang="en-US" altLang="en-US" sz="1200" dirty="0" err="1">
                <a:latin typeface="UTM Alexander"/>
              </a:rPr>
              <a:t>thị</a:t>
            </a:r>
            <a:r>
              <a:rPr lang="en-US" altLang="en-US" sz="1200" dirty="0">
                <a:latin typeface="UTM Alexander"/>
              </a:rPr>
              <a:t> </a:t>
            </a:r>
            <a:r>
              <a:rPr lang="en-US" altLang="en-US" sz="1200" dirty="0" err="1">
                <a:latin typeface="UTM Alexander"/>
              </a:rPr>
              <a:t>trường</a:t>
            </a:r>
            <a:endParaRPr lang="en-US" altLang="en-US" sz="1200" dirty="0">
              <a:latin typeface="UTM Alexander"/>
            </a:endParaRPr>
          </a:p>
        </p:txBody>
      </p:sp>
    </p:spTree>
    <p:extLst>
      <p:ext uri="{BB962C8B-B14F-4D97-AF65-F5344CB8AC3E}">
        <p14:creationId xmlns:p14="http://schemas.microsoft.com/office/powerpoint/2010/main" val="2821928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AA16197-5CDE-4669-805D-6CEFC8D3B1C5}"/>
              </a:ext>
            </a:extLst>
          </p:cNvPr>
          <p:cNvSpPr/>
          <p:nvPr/>
        </p:nvSpPr>
        <p:spPr>
          <a:xfrm>
            <a:off x="2555776" y="184376"/>
            <a:ext cx="3456384" cy="3600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noProof="1">
                <a:latin typeface="UTM Alexander" panose="02040603050506020204" pitchFamily="18" charset="0"/>
              </a:rPr>
              <a:t>BẢN CHẤT CỦA ĐỘC QUYỀN</a:t>
            </a:r>
            <a:endParaRPr lang="vi-VN" sz="2200" b="1" noProof="1">
              <a:latin typeface="UTM Alexander" panose="02040603050506020204" pitchFamily="18" charset="0"/>
            </a:endParaRPr>
          </a:p>
        </p:txBody>
      </p:sp>
      <p:sp>
        <p:nvSpPr>
          <p:cNvPr id="5" name="Rectangle: Rounded Corners 4">
            <a:extLst>
              <a:ext uri="{FF2B5EF4-FFF2-40B4-BE49-F238E27FC236}">
                <a16:creationId xmlns:a16="http://schemas.microsoft.com/office/drawing/2014/main" id="{56592552-C2CD-4FB0-8488-5FFBB37C9370}"/>
              </a:ext>
            </a:extLst>
          </p:cNvPr>
          <p:cNvSpPr/>
          <p:nvPr/>
        </p:nvSpPr>
        <p:spPr>
          <a:xfrm>
            <a:off x="107503" y="873013"/>
            <a:ext cx="5256585" cy="4204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200" b="1" noProof="1">
                <a:latin typeface="UTM Alexander" panose="02040603050506020204" pitchFamily="18" charset="0"/>
              </a:rPr>
              <a:t>Giá cả độc quyền và lợi nhuận độc quyền</a:t>
            </a:r>
            <a:endParaRPr lang="vi-VN" sz="2200" b="1" noProof="1">
              <a:latin typeface="UTM Alexander" panose="02040603050506020204" pitchFamily="18" charset="0"/>
            </a:endParaRPr>
          </a:p>
        </p:txBody>
      </p:sp>
      <p:sp>
        <p:nvSpPr>
          <p:cNvPr id="6" name="Rectangle: Rounded Corners 5">
            <a:extLst>
              <a:ext uri="{FF2B5EF4-FFF2-40B4-BE49-F238E27FC236}">
                <a16:creationId xmlns:a16="http://schemas.microsoft.com/office/drawing/2014/main" id="{F261745F-2B79-4A4E-A353-47F4A35F7646}"/>
              </a:ext>
            </a:extLst>
          </p:cNvPr>
          <p:cNvSpPr/>
          <p:nvPr/>
        </p:nvSpPr>
        <p:spPr>
          <a:xfrm>
            <a:off x="251520" y="1357432"/>
            <a:ext cx="8640960" cy="11226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noProof="1">
                <a:latin typeface="UTM Alexander" panose="02040603050506020204" pitchFamily="18" charset="0"/>
              </a:rPr>
              <a:t>Độc quyền là liên minh giữa các xí nghiệp lớn, nắm trong tay</a:t>
            </a:r>
          </a:p>
          <a:p>
            <a:pPr algn="ctr"/>
            <a:r>
              <a:rPr lang="en-US" sz="2200" noProof="1">
                <a:latin typeface="UTM Alexander" panose="02040603050506020204" pitchFamily="18" charset="0"/>
              </a:rPr>
              <a:t>phần lớn việc sản xuất và tiêu thụ một số loại hàng hóa, có </a:t>
            </a:r>
          </a:p>
          <a:p>
            <a:pPr algn="ctr"/>
            <a:r>
              <a:rPr lang="en-US" sz="2200" noProof="1">
                <a:latin typeface="UTM Alexander" panose="02040603050506020204" pitchFamily="18" charset="0"/>
              </a:rPr>
              <a:t>khả năng định giá cả ĐQ, nhằm thu lợi nhuận ĐQ cao</a:t>
            </a:r>
            <a:endParaRPr lang="vi-VN" sz="2200" noProof="1">
              <a:latin typeface="UTM Alexander" panose="02040603050506020204" pitchFamily="18" charset="0"/>
            </a:endParaRPr>
          </a:p>
        </p:txBody>
      </p:sp>
      <p:pic>
        <p:nvPicPr>
          <p:cNvPr id="6148" name="Picture 4" descr="Nghề xưa nơi phố cổ, đất nghề... - Hànộimới">
            <a:extLst>
              <a:ext uri="{FF2B5EF4-FFF2-40B4-BE49-F238E27FC236}">
                <a16:creationId xmlns:a16="http://schemas.microsoft.com/office/drawing/2014/main" id="{B9C84D4E-D691-4CBC-9E68-9238ABB370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1225" y="2586928"/>
            <a:ext cx="1560620" cy="1168959"/>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Top 5 công ty sản xuất thép lớn hàng đầu tại Việt Nam - Top247.vn">
            <a:extLst>
              <a:ext uri="{FF2B5EF4-FFF2-40B4-BE49-F238E27FC236}">
                <a16:creationId xmlns:a16="http://schemas.microsoft.com/office/drawing/2014/main" id="{571F8924-DA2C-4B3E-B3F2-13C3A80100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9933" y="3810874"/>
            <a:ext cx="1574374" cy="115625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AC82D02F-4F64-4DC1-8089-354CF309FDB0}"/>
              </a:ext>
            </a:extLst>
          </p:cNvPr>
          <p:cNvGrpSpPr/>
          <p:nvPr/>
        </p:nvGrpSpPr>
        <p:grpSpPr>
          <a:xfrm>
            <a:off x="2354082" y="2960784"/>
            <a:ext cx="4543027" cy="1638300"/>
            <a:chOff x="2288410" y="2960784"/>
            <a:chExt cx="4543027" cy="1638300"/>
          </a:xfrm>
        </p:grpSpPr>
        <p:pic>
          <p:nvPicPr>
            <p:cNvPr id="6154" name="Picture 10" descr="Tin tức, hình ảnh, video clip mới nhất về nganh thep Viet">
              <a:extLst>
                <a:ext uri="{FF2B5EF4-FFF2-40B4-BE49-F238E27FC236}">
                  <a16:creationId xmlns:a16="http://schemas.microsoft.com/office/drawing/2014/main" id="{50C37D83-F060-4CD4-B6BC-AF6EB1D432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2071" y="2960784"/>
              <a:ext cx="2127049" cy="1638300"/>
            </a:xfrm>
            <a:prstGeom prst="rect">
              <a:avLst/>
            </a:prstGeom>
            <a:noFill/>
            <a:extLst>
              <a:ext uri="{909E8E84-426E-40DD-AFC4-6F175D3DCCD1}">
                <a14:hiddenFill xmlns:a14="http://schemas.microsoft.com/office/drawing/2010/main">
                  <a:solidFill>
                    <a:srgbClr val="FFFFFF"/>
                  </a:solidFill>
                </a14:hiddenFill>
              </a:ext>
            </a:extLst>
          </p:spPr>
        </p:pic>
        <p:sp>
          <p:nvSpPr>
            <p:cNvPr id="7" name="Arrow: Right 6">
              <a:extLst>
                <a:ext uri="{FF2B5EF4-FFF2-40B4-BE49-F238E27FC236}">
                  <a16:creationId xmlns:a16="http://schemas.microsoft.com/office/drawing/2014/main" id="{2CEB1CB8-14D0-42C4-9954-EF84FB8AF54E}"/>
                </a:ext>
              </a:extLst>
            </p:cNvPr>
            <p:cNvSpPr/>
            <p:nvPr/>
          </p:nvSpPr>
          <p:spPr>
            <a:xfrm>
              <a:off x="2288410" y="356855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22880864-8053-45F2-8630-783802EDDD4A}"/>
                </a:ext>
              </a:extLst>
            </p:cNvPr>
            <p:cNvSpPr/>
            <p:nvPr/>
          </p:nvSpPr>
          <p:spPr>
            <a:xfrm rot="10800000">
              <a:off x="5853029" y="353761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 Placeholder 2">
            <a:extLst>
              <a:ext uri="{FF2B5EF4-FFF2-40B4-BE49-F238E27FC236}">
                <a16:creationId xmlns:a16="http://schemas.microsoft.com/office/drawing/2014/main" id="{08694134-196A-4616-8567-2D6CF1E9D8B3}"/>
              </a:ext>
            </a:extLst>
          </p:cNvPr>
          <p:cNvSpPr txBox="1">
            <a:spLocks/>
          </p:cNvSpPr>
          <p:nvPr/>
        </p:nvSpPr>
        <p:spPr>
          <a:xfrm>
            <a:off x="3779911" y="3147814"/>
            <a:ext cx="2011693" cy="1122673"/>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050" b="0" kern="1200" baseline="0">
                <a:solidFill>
                  <a:schemeClr val="tx1">
                    <a:lumMod val="75000"/>
                    <a:lumOff val="25000"/>
                  </a:schemeClr>
                </a:solidFill>
                <a:latin typeface="+mn-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3200" noProof="1">
                <a:solidFill>
                  <a:srgbClr val="FF0000"/>
                </a:solidFill>
                <a:latin typeface="UTM Alexander" panose="02040603050506020204" pitchFamily="18" charset="0"/>
              </a:rPr>
              <a:t>Giá cả </a:t>
            </a:r>
          </a:p>
          <a:p>
            <a:r>
              <a:rPr lang="en-US" sz="3200" noProof="1">
                <a:solidFill>
                  <a:srgbClr val="FF0000"/>
                </a:solidFill>
                <a:latin typeface="UTM Alexander" panose="02040603050506020204" pitchFamily="18" charset="0"/>
              </a:rPr>
              <a:t>độc quyền</a:t>
            </a:r>
            <a:endParaRPr lang="vi-VN" sz="3200" noProof="1">
              <a:solidFill>
                <a:srgbClr val="FF0000"/>
              </a:solidFill>
              <a:latin typeface="UTM Alexander" panose="02040603050506020204" pitchFamily="18" charset="0"/>
            </a:endParaRPr>
          </a:p>
        </p:txBody>
      </p:sp>
      <p:pic>
        <p:nvPicPr>
          <p:cNvPr id="2" name="Picture 2" descr="Những điều chưa kể đằng sau mỗi thanh thép Việt">
            <a:extLst>
              <a:ext uri="{FF2B5EF4-FFF2-40B4-BE49-F238E27FC236}">
                <a16:creationId xmlns:a16="http://schemas.microsoft.com/office/drawing/2014/main" id="{21E69B32-AC01-D8EA-F77F-F699A4275FD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391" y="2592334"/>
            <a:ext cx="1753438" cy="116895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6" descr="Ngành thép Việt Nam. Những bài học đắt giá | VSTEEL">
            <a:extLst>
              <a:ext uri="{FF2B5EF4-FFF2-40B4-BE49-F238E27FC236}">
                <a16:creationId xmlns:a16="http://schemas.microsoft.com/office/drawing/2014/main" id="{4B6FF9A2-B9E6-522E-674D-52FC31C5813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7482" y="3850020"/>
            <a:ext cx="1753438" cy="1040414"/>
          </a:xfrm>
          <a:prstGeom prst="rect">
            <a:avLst/>
          </a:prstGeom>
          <a:noFill/>
          <a:extLst>
            <a:ext uri="{909E8E84-426E-40DD-AFC4-6F175D3DCCD1}">
              <a14:hiddenFill xmlns:a14="http://schemas.microsoft.com/office/drawing/2010/main">
                <a:solidFill>
                  <a:srgbClr val="FFFFFF"/>
                </a:solidFill>
              </a14:hiddenFill>
            </a:ext>
          </a:extLst>
        </p:spPr>
      </p:pic>
      <p:sp>
        <p:nvSpPr>
          <p:cNvPr id="10" name="Date Placeholder 1">
            <a:extLst>
              <a:ext uri="{FF2B5EF4-FFF2-40B4-BE49-F238E27FC236}">
                <a16:creationId xmlns:a16="http://schemas.microsoft.com/office/drawing/2014/main" id="{E6EE2F74-CBE5-19EF-152D-646ACC767910}"/>
              </a:ext>
            </a:extLst>
          </p:cNvPr>
          <p:cNvSpPr txBox="1">
            <a:spLocks noChangeArrowheads="1"/>
          </p:cNvSpPr>
          <p:nvPr/>
        </p:nvSpPr>
        <p:spPr bwMode="auto">
          <a:xfrm>
            <a:off x="140067" y="4889426"/>
            <a:ext cx="122413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1FA0FEAF-A50D-4619-9C9A-51CC96C0FAF3}" type="datetime1">
              <a:rPr lang="en-US" altLang="en-US" sz="1200" smtClean="0">
                <a:latin typeface="UTM Alexander"/>
              </a:rPr>
              <a:pPr>
                <a:spcBef>
                  <a:spcPct val="0"/>
                </a:spcBef>
                <a:buFontTx/>
                <a:buNone/>
              </a:pPr>
              <a:t>5/4/2023</a:t>
            </a:fld>
            <a:endParaRPr lang="en-US" altLang="en-US" sz="1200" dirty="0">
              <a:latin typeface="UTM Alexander"/>
            </a:endParaRPr>
          </a:p>
        </p:txBody>
      </p:sp>
      <p:sp>
        <p:nvSpPr>
          <p:cNvPr id="11" name="Footer Placeholder 2">
            <a:extLst>
              <a:ext uri="{FF2B5EF4-FFF2-40B4-BE49-F238E27FC236}">
                <a16:creationId xmlns:a16="http://schemas.microsoft.com/office/drawing/2014/main" id="{933AE22D-9DAF-76AC-5650-E3C4096DDA4B}"/>
              </a:ext>
            </a:extLst>
          </p:cNvPr>
          <p:cNvSpPr txBox="1">
            <a:spLocks noChangeArrowheads="1"/>
          </p:cNvSpPr>
          <p:nvPr/>
        </p:nvSpPr>
        <p:spPr bwMode="auto">
          <a:xfrm>
            <a:off x="3352235" y="4863898"/>
            <a:ext cx="574812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r" eaLnBrk="0" hangingPunct="0">
              <a:spcBef>
                <a:spcPct val="0"/>
              </a:spcBef>
              <a:buFontTx/>
              <a:buNone/>
            </a:pPr>
            <a:r>
              <a:rPr lang="en-US" altLang="en-US" sz="1200" dirty="0">
                <a:latin typeface="UTM Alexander"/>
              </a:rPr>
              <a:t>306103 - </a:t>
            </a:r>
            <a:r>
              <a:rPr lang="vi-VN" altLang="en-US" sz="1200" dirty="0">
                <a:latin typeface="UTM Alexander"/>
              </a:rPr>
              <a:t>Chương I</a:t>
            </a:r>
            <a:r>
              <a:rPr lang="en-US" altLang="en-US" sz="1200" dirty="0">
                <a:latin typeface="UTM Alexander"/>
              </a:rPr>
              <a:t>V</a:t>
            </a:r>
            <a:r>
              <a:rPr lang="vi-VN" altLang="en-US" sz="1200" dirty="0">
                <a:latin typeface="UTM Alexander"/>
              </a:rPr>
              <a:t>: </a:t>
            </a:r>
            <a:r>
              <a:rPr lang="en-US" altLang="en-US" sz="1200" dirty="0" err="1">
                <a:latin typeface="UTM Alexander"/>
              </a:rPr>
              <a:t>Cạnh</a:t>
            </a:r>
            <a:r>
              <a:rPr lang="en-US" altLang="en-US" sz="1200" dirty="0">
                <a:latin typeface="UTM Alexander"/>
              </a:rPr>
              <a:t> </a:t>
            </a:r>
            <a:r>
              <a:rPr lang="en-US" altLang="en-US" sz="1200" dirty="0" err="1">
                <a:latin typeface="UTM Alexander"/>
              </a:rPr>
              <a:t>tranh</a:t>
            </a:r>
            <a:r>
              <a:rPr lang="en-US" altLang="en-US" sz="1200" dirty="0">
                <a:latin typeface="UTM Alexander"/>
              </a:rPr>
              <a:t> </a:t>
            </a:r>
            <a:r>
              <a:rPr lang="en-US" altLang="en-US" sz="1200" dirty="0" err="1">
                <a:latin typeface="UTM Alexander"/>
              </a:rPr>
              <a:t>và</a:t>
            </a:r>
            <a:r>
              <a:rPr lang="en-US" altLang="en-US" sz="1200" dirty="0">
                <a:latin typeface="UTM Alexander"/>
              </a:rPr>
              <a:t> </a:t>
            </a:r>
            <a:r>
              <a:rPr lang="en-US" altLang="en-US" sz="1200" dirty="0" err="1">
                <a:latin typeface="UTM Alexander"/>
              </a:rPr>
              <a:t>độc</a:t>
            </a:r>
            <a:r>
              <a:rPr lang="en-US" altLang="en-US" sz="1200" dirty="0">
                <a:latin typeface="UTM Alexander"/>
              </a:rPr>
              <a:t> </a:t>
            </a:r>
            <a:r>
              <a:rPr lang="en-US" altLang="en-US" sz="1200" dirty="0" err="1">
                <a:latin typeface="UTM Alexander"/>
              </a:rPr>
              <a:t>quyền</a:t>
            </a:r>
            <a:r>
              <a:rPr lang="en-US" altLang="en-US" sz="1200" dirty="0">
                <a:latin typeface="UTM Alexander"/>
              </a:rPr>
              <a:t> </a:t>
            </a:r>
            <a:r>
              <a:rPr lang="en-US" altLang="en-US" sz="1200" dirty="0" err="1">
                <a:latin typeface="UTM Alexander"/>
              </a:rPr>
              <a:t>trong</a:t>
            </a:r>
            <a:r>
              <a:rPr lang="en-US" altLang="en-US" sz="1200" dirty="0">
                <a:latin typeface="UTM Alexander"/>
              </a:rPr>
              <a:t> </a:t>
            </a:r>
            <a:r>
              <a:rPr lang="en-US" altLang="en-US" sz="1200" dirty="0" err="1">
                <a:latin typeface="UTM Alexander"/>
              </a:rPr>
              <a:t>nền</a:t>
            </a:r>
            <a:r>
              <a:rPr lang="en-US" altLang="en-US" sz="1200" dirty="0">
                <a:latin typeface="UTM Alexander"/>
              </a:rPr>
              <a:t> </a:t>
            </a:r>
            <a:r>
              <a:rPr lang="en-US" altLang="en-US" sz="1200" dirty="0" err="1">
                <a:latin typeface="UTM Alexander"/>
              </a:rPr>
              <a:t>kinh</a:t>
            </a:r>
            <a:r>
              <a:rPr lang="en-US" altLang="en-US" sz="1200" dirty="0">
                <a:latin typeface="UTM Alexander"/>
              </a:rPr>
              <a:t> </a:t>
            </a:r>
            <a:r>
              <a:rPr lang="en-US" altLang="en-US" sz="1200" dirty="0" err="1">
                <a:latin typeface="UTM Alexander"/>
              </a:rPr>
              <a:t>tế</a:t>
            </a:r>
            <a:r>
              <a:rPr lang="en-US" altLang="en-US" sz="1200" dirty="0">
                <a:latin typeface="UTM Alexander"/>
              </a:rPr>
              <a:t> </a:t>
            </a:r>
            <a:r>
              <a:rPr lang="en-US" altLang="en-US" sz="1200" dirty="0" err="1">
                <a:latin typeface="UTM Alexander"/>
              </a:rPr>
              <a:t>thị</a:t>
            </a:r>
            <a:r>
              <a:rPr lang="en-US" altLang="en-US" sz="1200" dirty="0">
                <a:latin typeface="UTM Alexander"/>
              </a:rPr>
              <a:t> </a:t>
            </a:r>
            <a:r>
              <a:rPr lang="en-US" altLang="en-US" sz="1200" dirty="0" err="1">
                <a:latin typeface="UTM Alexander"/>
              </a:rPr>
              <a:t>trường</a:t>
            </a:r>
            <a:endParaRPr lang="en-US" altLang="en-US" sz="1200" dirty="0">
              <a:latin typeface="UTM Alexander"/>
            </a:endParaRPr>
          </a:p>
        </p:txBody>
      </p:sp>
    </p:spTree>
    <p:extLst>
      <p:ext uri="{BB962C8B-B14F-4D97-AF65-F5344CB8AC3E}">
        <p14:creationId xmlns:p14="http://schemas.microsoft.com/office/powerpoint/2010/main" val="102650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48"/>
                                        </p:tgtEl>
                                        <p:attrNameLst>
                                          <p:attrName>style.visibility</p:attrName>
                                        </p:attrNameLst>
                                      </p:cBhvr>
                                      <p:to>
                                        <p:strVal val="visible"/>
                                      </p:to>
                                    </p:set>
                                    <p:animEffect transition="in" filter="fade">
                                      <p:cBhvr>
                                        <p:cTn id="17" dur="500"/>
                                        <p:tgtEl>
                                          <p:spTgt spid="614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152"/>
                                        </p:tgtEl>
                                        <p:attrNameLst>
                                          <p:attrName>style.visibility</p:attrName>
                                        </p:attrNameLst>
                                      </p:cBhvr>
                                      <p:to>
                                        <p:strVal val="visible"/>
                                      </p:to>
                                    </p:set>
                                    <p:animEffect transition="in" filter="fade">
                                      <p:cBhvr>
                                        <p:cTn id="22" dur="500"/>
                                        <p:tgtEl>
                                          <p:spTgt spid="615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06654DF7-A6CC-45BE-9FA8-CD9819DA4DF1}"/>
              </a:ext>
            </a:extLst>
          </p:cNvPr>
          <p:cNvSpPr/>
          <p:nvPr/>
        </p:nvSpPr>
        <p:spPr>
          <a:xfrm>
            <a:off x="271260" y="893242"/>
            <a:ext cx="8568952" cy="11521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noProof="1">
                <a:latin typeface="UTM Alexander" panose="02040603050506020204" pitchFamily="18" charset="0"/>
              </a:rPr>
              <a:t>Giá cả độc quyền: là giá cả do các tổ chức độc quyền áp đặt</a:t>
            </a:r>
          </a:p>
          <a:p>
            <a:pPr algn="ctr"/>
            <a:r>
              <a:rPr lang="en-US" sz="2400" b="1" noProof="1">
                <a:latin typeface="UTM Alexander" panose="02040603050506020204" pitchFamily="18" charset="0"/>
              </a:rPr>
              <a:t>trong mua, bán hàng hóa, nó bao gồm chi phí sản xuất cộng</a:t>
            </a:r>
          </a:p>
          <a:p>
            <a:pPr algn="ctr"/>
            <a:r>
              <a:rPr lang="en-US" sz="2400" b="1" noProof="1">
                <a:latin typeface="UTM Alexander" panose="02040603050506020204" pitchFamily="18" charset="0"/>
              </a:rPr>
              <a:t>với lợi nhuận độc quyền</a:t>
            </a:r>
            <a:endParaRPr lang="vi-VN" sz="2400" b="1" noProof="1">
              <a:latin typeface="UTM Alexander" panose="02040603050506020204" pitchFamily="18" charset="0"/>
            </a:endParaRPr>
          </a:p>
        </p:txBody>
      </p:sp>
      <p:grpSp>
        <p:nvGrpSpPr>
          <p:cNvPr id="4" name="Group 3">
            <a:extLst>
              <a:ext uri="{FF2B5EF4-FFF2-40B4-BE49-F238E27FC236}">
                <a16:creationId xmlns:a16="http://schemas.microsoft.com/office/drawing/2014/main" id="{452D6625-639B-47B5-8B33-0E171B5E35D7}"/>
              </a:ext>
            </a:extLst>
          </p:cNvPr>
          <p:cNvGrpSpPr/>
          <p:nvPr/>
        </p:nvGrpSpPr>
        <p:grpSpPr>
          <a:xfrm>
            <a:off x="1637674" y="2227356"/>
            <a:ext cx="6329702" cy="1701378"/>
            <a:chOff x="1252237" y="2144585"/>
            <a:chExt cx="6790752" cy="2349450"/>
          </a:xfrm>
        </p:grpSpPr>
        <p:grpSp>
          <p:nvGrpSpPr>
            <p:cNvPr id="5" name="Group 4">
              <a:extLst>
                <a:ext uri="{FF2B5EF4-FFF2-40B4-BE49-F238E27FC236}">
                  <a16:creationId xmlns:a16="http://schemas.microsoft.com/office/drawing/2014/main" id="{E08A67AE-69AC-42AF-A82B-3A815D2CAC35}"/>
                </a:ext>
              </a:extLst>
            </p:cNvPr>
            <p:cNvGrpSpPr/>
            <p:nvPr/>
          </p:nvGrpSpPr>
          <p:grpSpPr>
            <a:xfrm rot="456141">
              <a:off x="1252237" y="2204365"/>
              <a:ext cx="6790752" cy="2102562"/>
              <a:chOff x="1143000" y="1416655"/>
              <a:chExt cx="7239000" cy="4706334"/>
            </a:xfrm>
          </p:grpSpPr>
          <p:grpSp>
            <p:nvGrpSpPr>
              <p:cNvPr id="8" name="Group 7">
                <a:extLst>
                  <a:ext uri="{FF2B5EF4-FFF2-40B4-BE49-F238E27FC236}">
                    <a16:creationId xmlns:a16="http://schemas.microsoft.com/office/drawing/2014/main" id="{3E4BD3F0-A125-4667-AC4D-875ABDA31495}"/>
                  </a:ext>
                </a:extLst>
              </p:cNvPr>
              <p:cNvGrpSpPr/>
              <p:nvPr/>
            </p:nvGrpSpPr>
            <p:grpSpPr>
              <a:xfrm>
                <a:off x="1143000" y="1524001"/>
                <a:ext cx="7239000" cy="4598988"/>
                <a:chOff x="1143000" y="1524001"/>
                <a:chExt cx="7239000" cy="4598988"/>
              </a:xfrm>
            </p:grpSpPr>
            <p:cxnSp>
              <p:nvCxnSpPr>
                <p:cNvPr id="11" name="Straight Arrow Connector 10">
                  <a:extLst>
                    <a:ext uri="{FF2B5EF4-FFF2-40B4-BE49-F238E27FC236}">
                      <a16:creationId xmlns:a16="http://schemas.microsoft.com/office/drawing/2014/main" id="{FC7FF1C3-C4E4-4C4B-AD28-FE64C0480E1D}"/>
                    </a:ext>
                  </a:extLst>
                </p:cNvPr>
                <p:cNvCxnSpPr/>
                <p:nvPr/>
              </p:nvCxnSpPr>
              <p:spPr>
                <a:xfrm flipV="1">
                  <a:off x="1143000" y="2743200"/>
                  <a:ext cx="7239000" cy="2133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2" name="Freeform 16">
                  <a:extLst>
                    <a:ext uri="{FF2B5EF4-FFF2-40B4-BE49-F238E27FC236}">
                      <a16:creationId xmlns:a16="http://schemas.microsoft.com/office/drawing/2014/main" id="{90AE617F-B2F0-4A63-A356-00705C0A6AB2}"/>
                    </a:ext>
                  </a:extLst>
                </p:cNvPr>
                <p:cNvSpPr/>
                <p:nvPr/>
              </p:nvSpPr>
              <p:spPr>
                <a:xfrm>
                  <a:off x="1376365" y="1524001"/>
                  <a:ext cx="6472237" cy="4598988"/>
                </a:xfrm>
                <a:custGeom>
                  <a:avLst/>
                  <a:gdLst>
                    <a:gd name="connsiteX0" fmla="*/ 0 w 6471478"/>
                    <a:gd name="connsiteY0" fmla="*/ 4598504 h 4598504"/>
                    <a:gd name="connsiteX1" fmla="*/ 384313 w 6471478"/>
                    <a:gd name="connsiteY1" fmla="*/ 1868557 h 4598504"/>
                    <a:gd name="connsiteX2" fmla="*/ 1736034 w 6471478"/>
                    <a:gd name="connsiteY2" fmla="*/ 4386470 h 4598504"/>
                    <a:gd name="connsiteX3" fmla="*/ 2345634 w 6471478"/>
                    <a:gd name="connsiteY3" fmla="*/ 1272209 h 4598504"/>
                    <a:gd name="connsiteX4" fmla="*/ 3962400 w 6471478"/>
                    <a:gd name="connsiteY4" fmla="*/ 3763617 h 4598504"/>
                    <a:gd name="connsiteX5" fmla="*/ 4293704 w 6471478"/>
                    <a:gd name="connsiteY5" fmla="*/ 967409 h 4598504"/>
                    <a:gd name="connsiteX6" fmla="*/ 6109252 w 6471478"/>
                    <a:gd name="connsiteY6" fmla="*/ 3220278 h 4598504"/>
                    <a:gd name="connsiteX7" fmla="*/ 6467061 w 6471478"/>
                    <a:gd name="connsiteY7" fmla="*/ 172278 h 4598504"/>
                    <a:gd name="connsiteX8" fmla="*/ 6467061 w 6471478"/>
                    <a:gd name="connsiteY8" fmla="*/ 172278 h 4598504"/>
                    <a:gd name="connsiteX9" fmla="*/ 6467061 w 6471478"/>
                    <a:gd name="connsiteY9" fmla="*/ 0 h 459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71478" h="4598504">
                      <a:moveTo>
                        <a:pt x="0" y="4598504"/>
                      </a:moveTo>
                      <a:cubicBezTo>
                        <a:pt x="47487" y="3251200"/>
                        <a:pt x="94974" y="1903896"/>
                        <a:pt x="384313" y="1868557"/>
                      </a:cubicBezTo>
                      <a:cubicBezTo>
                        <a:pt x="673652" y="1833218"/>
                        <a:pt x="1409147" y="4485861"/>
                        <a:pt x="1736034" y="4386470"/>
                      </a:cubicBezTo>
                      <a:cubicBezTo>
                        <a:pt x="2062921" y="4287079"/>
                        <a:pt x="1974573" y="1376018"/>
                        <a:pt x="2345634" y="1272209"/>
                      </a:cubicBezTo>
                      <a:cubicBezTo>
                        <a:pt x="2716695" y="1168400"/>
                        <a:pt x="3637722" y="3814417"/>
                        <a:pt x="3962400" y="3763617"/>
                      </a:cubicBezTo>
                      <a:cubicBezTo>
                        <a:pt x="4287078" y="3712817"/>
                        <a:pt x="3935895" y="1057966"/>
                        <a:pt x="4293704" y="967409"/>
                      </a:cubicBezTo>
                      <a:cubicBezTo>
                        <a:pt x="4651513" y="876852"/>
                        <a:pt x="5747026" y="3352800"/>
                        <a:pt x="6109252" y="3220278"/>
                      </a:cubicBezTo>
                      <a:cubicBezTo>
                        <a:pt x="6471478" y="3087756"/>
                        <a:pt x="6467061" y="172278"/>
                        <a:pt x="6467061" y="172278"/>
                      </a:cubicBezTo>
                      <a:lnTo>
                        <a:pt x="6467061" y="172278"/>
                      </a:lnTo>
                      <a:lnTo>
                        <a:pt x="6467061" y="0"/>
                      </a:lnTo>
                    </a:path>
                  </a:pathLst>
                </a:custGeom>
              </p:spPr>
              <p:style>
                <a:lnRef idx="3">
                  <a:schemeClr val="accent2"/>
                </a:lnRef>
                <a:fillRef idx="0">
                  <a:schemeClr val="accent2"/>
                </a:fillRef>
                <a:effectRef idx="2">
                  <a:schemeClr val="accent2"/>
                </a:effectRef>
                <a:fontRef idx="minor">
                  <a:schemeClr val="tx1"/>
                </a:fontRef>
              </p:style>
              <p:txBody>
                <a:bodyPr anchor="ctr"/>
                <a:lstStyle/>
                <a:p>
                  <a:pPr algn="ctr" eaLnBrk="1" hangingPunct="1">
                    <a:defRPr/>
                  </a:pPr>
                  <a:endParaRPr lang="en-US" dirty="0">
                    <a:solidFill>
                      <a:prstClr val="black"/>
                    </a:solidFill>
                    <a:latin typeface="UTM Alexander" panose="02040603050506020204" pitchFamily="18" charset="0"/>
                    <a:cs typeface="Times New Roman" panose="02020603050405020304" pitchFamily="18" charset="0"/>
                  </a:endParaRPr>
                </a:p>
              </p:txBody>
            </p:sp>
          </p:grpSp>
          <p:sp>
            <p:nvSpPr>
              <p:cNvPr id="9" name="TextBox 14">
                <a:extLst>
                  <a:ext uri="{FF2B5EF4-FFF2-40B4-BE49-F238E27FC236}">
                    <a16:creationId xmlns:a16="http://schemas.microsoft.com/office/drawing/2014/main" id="{7C4878C1-FD8E-4797-B68D-0F7420D74B94}"/>
                  </a:ext>
                </a:extLst>
              </p:cNvPr>
              <p:cNvSpPr txBox="1">
                <a:spLocks noChangeArrowheads="1"/>
              </p:cNvSpPr>
              <p:nvPr/>
            </p:nvSpPr>
            <p:spPr bwMode="auto">
              <a:xfrm rot="21054204">
                <a:off x="5134506" y="1416655"/>
                <a:ext cx="1385497" cy="826705"/>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lvl1pPr>
                  <a:defRPr sz="3200">
                    <a:solidFill>
                      <a:schemeClr val="tx1"/>
                    </a:solidFill>
                    <a:latin typeface="Calibri" panose="020F0502020204030204" pitchFamily="34" charset="0"/>
                  </a:defRPr>
                </a:lvl1pPr>
                <a:lvl2pPr>
                  <a:defRPr sz="2800">
                    <a:solidFill>
                      <a:schemeClr val="tx1"/>
                    </a:solidFill>
                    <a:latin typeface="Calibri" panose="020F0502020204030204" pitchFamily="34" charset="0"/>
                  </a:defRPr>
                </a:lvl2pPr>
                <a:lvl3pPr>
                  <a:defRPr sz="2400">
                    <a:solidFill>
                      <a:schemeClr val="tx1"/>
                    </a:solidFill>
                    <a:latin typeface="Calibri" panose="020F0502020204030204" pitchFamily="34" charset="0"/>
                  </a:defRPr>
                </a:lvl3pPr>
                <a:lvl4pPr>
                  <a:defRPr sz="2000">
                    <a:solidFill>
                      <a:schemeClr val="tx1"/>
                    </a:solidFill>
                    <a:latin typeface="Calibri" panose="020F0502020204030204" pitchFamily="34" charset="0"/>
                  </a:defRPr>
                </a:lvl4pPr>
                <a:lvl5pPr>
                  <a:defRPr sz="2000">
                    <a:solidFill>
                      <a:schemeClr val="tx1"/>
                    </a:solidFill>
                    <a:latin typeface="Calibri" panose="020F0502020204030204" pitchFamily="34" charset="0"/>
                  </a:defRPr>
                </a:lvl5pPr>
                <a:lvl6pPr eaLnBrk="0" fontAlgn="base" hangingPunct="0">
                  <a:spcAft>
                    <a:spcPct val="0"/>
                  </a:spcAft>
                  <a:buChar char="»"/>
                  <a:defRPr sz="2000">
                    <a:solidFill>
                      <a:schemeClr val="tx1"/>
                    </a:solidFill>
                    <a:latin typeface="Calibri" panose="020F0502020204030204" pitchFamily="34" charset="0"/>
                  </a:defRPr>
                </a:lvl6pPr>
                <a:lvl7pPr eaLnBrk="0" fontAlgn="base" hangingPunct="0">
                  <a:spcAft>
                    <a:spcPct val="0"/>
                  </a:spcAft>
                  <a:buChar char="»"/>
                  <a:defRPr sz="2000">
                    <a:solidFill>
                      <a:schemeClr val="tx1"/>
                    </a:solidFill>
                    <a:latin typeface="Calibri" panose="020F0502020204030204" pitchFamily="34" charset="0"/>
                  </a:defRPr>
                </a:lvl7pPr>
                <a:lvl8pPr eaLnBrk="0" fontAlgn="base" hangingPunct="0">
                  <a:spcAft>
                    <a:spcPct val="0"/>
                  </a:spcAft>
                  <a:buChar char="»"/>
                  <a:defRPr sz="2000">
                    <a:solidFill>
                      <a:schemeClr val="tx1"/>
                    </a:solidFill>
                    <a:latin typeface="Calibri" panose="020F0502020204030204" pitchFamily="34" charset="0"/>
                  </a:defRPr>
                </a:lvl8pPr>
                <a:lvl9pPr eaLnBrk="0" fontAlgn="base" hangingPunct="0">
                  <a:spcAft>
                    <a:spcPct val="0"/>
                  </a:spcAft>
                  <a:buChar char="»"/>
                  <a:defRPr sz="2000">
                    <a:solidFill>
                      <a:schemeClr val="tx1"/>
                    </a:solidFill>
                    <a:latin typeface="Calibri" panose="020F0502020204030204" pitchFamily="34" charset="0"/>
                  </a:defRPr>
                </a:lvl9pPr>
              </a:lstStyle>
              <a:p>
                <a:pPr algn="ctr" eaLnBrk="1" hangingPunct="1"/>
                <a:r>
                  <a:rPr lang="en-US" sz="1800" b="1" dirty="0" err="1">
                    <a:solidFill>
                      <a:srgbClr val="000000"/>
                    </a:solidFill>
                    <a:latin typeface="UTM Alexander" panose="02040603050506020204" pitchFamily="18" charset="0"/>
                    <a:cs typeface="Times New Roman" panose="02020603050405020304" pitchFamily="18" charset="0"/>
                  </a:rPr>
                  <a:t>Giá</a:t>
                </a:r>
                <a:r>
                  <a:rPr lang="en-US" sz="1800" b="1" dirty="0">
                    <a:solidFill>
                      <a:srgbClr val="000000"/>
                    </a:solidFill>
                    <a:latin typeface="UTM Alexander" panose="02040603050506020204" pitchFamily="18" charset="0"/>
                    <a:cs typeface="Times New Roman" panose="02020603050405020304" pitchFamily="18" charset="0"/>
                  </a:rPr>
                  <a:t> </a:t>
                </a:r>
                <a:r>
                  <a:rPr lang="en-US" sz="1800" b="1" dirty="0" err="1">
                    <a:solidFill>
                      <a:srgbClr val="000000"/>
                    </a:solidFill>
                    <a:latin typeface="UTM Alexander" panose="02040603050506020204" pitchFamily="18" charset="0"/>
                    <a:cs typeface="Times New Roman" panose="02020603050405020304" pitchFamily="18" charset="0"/>
                  </a:rPr>
                  <a:t>cả</a:t>
                </a:r>
                <a:endParaRPr lang="en-US" sz="1800" b="1" dirty="0">
                  <a:solidFill>
                    <a:srgbClr val="000000"/>
                  </a:solidFill>
                  <a:latin typeface="UTM Alexander" panose="02040603050506020204" pitchFamily="18" charset="0"/>
                  <a:cs typeface="Times New Roman" panose="02020603050405020304" pitchFamily="18" charset="0"/>
                </a:endParaRPr>
              </a:p>
            </p:txBody>
          </p:sp>
        </p:grpSp>
        <p:sp>
          <p:nvSpPr>
            <p:cNvPr id="6" name="Rounded Rectangle 6">
              <a:extLst>
                <a:ext uri="{FF2B5EF4-FFF2-40B4-BE49-F238E27FC236}">
                  <a16:creationId xmlns:a16="http://schemas.microsoft.com/office/drawing/2014/main" id="{7A1EB8EC-7401-40E4-8A70-DA6D6C742D4B}"/>
                </a:ext>
              </a:extLst>
            </p:cNvPr>
            <p:cNvSpPr/>
            <p:nvPr/>
          </p:nvSpPr>
          <p:spPr>
            <a:xfrm>
              <a:off x="2916492" y="3914470"/>
              <a:ext cx="1466356" cy="579565"/>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76200" tIns="76200" rIns="76200" bIns="76200" numCol="1" spcCol="1270" anchor="ctr" anchorCtr="0">
              <a:noAutofit/>
            </a:bodyPr>
            <a:lstStyle/>
            <a:p>
              <a:pPr defTabSz="1066773">
                <a:lnSpc>
                  <a:spcPct val="90000"/>
                </a:lnSpc>
                <a:spcBef>
                  <a:spcPct val="0"/>
                </a:spcBef>
                <a:spcAft>
                  <a:spcPct val="35000"/>
                </a:spcAft>
              </a:pPr>
              <a:r>
                <a:rPr lang="en-US" sz="2000" b="1" dirty="0" err="1">
                  <a:latin typeface="UTM Alexander" panose="02040603050506020204" pitchFamily="18" charset="0"/>
                  <a:cs typeface="Times New Roman" panose="02020603050405020304" pitchFamily="18" charset="0"/>
                </a:rPr>
                <a:t>Cung</a:t>
              </a:r>
              <a:r>
                <a:rPr lang="en-US" sz="2000" b="1" dirty="0">
                  <a:latin typeface="UTM Alexander" panose="02040603050506020204" pitchFamily="18" charset="0"/>
                  <a:cs typeface="Times New Roman" panose="02020603050405020304" pitchFamily="18" charset="0"/>
                </a:rPr>
                <a:t> &gt; </a:t>
              </a:r>
              <a:r>
                <a:rPr lang="en-US" sz="2000" b="1" dirty="0" err="1">
                  <a:latin typeface="UTM Alexander" panose="02040603050506020204" pitchFamily="18" charset="0"/>
                  <a:cs typeface="Times New Roman" panose="02020603050405020304" pitchFamily="18" charset="0"/>
                </a:rPr>
                <a:t>cầu</a:t>
              </a:r>
              <a:endParaRPr lang="en-US" sz="2000" b="1" dirty="0">
                <a:latin typeface="UTM Alexander" panose="02040603050506020204" pitchFamily="18" charset="0"/>
                <a:cs typeface="Times New Roman" panose="02020603050405020304" pitchFamily="18" charset="0"/>
              </a:endParaRPr>
            </a:p>
          </p:txBody>
        </p:sp>
        <p:sp>
          <p:nvSpPr>
            <p:cNvPr id="7" name="Rounded Rectangle 6">
              <a:extLst>
                <a:ext uri="{FF2B5EF4-FFF2-40B4-BE49-F238E27FC236}">
                  <a16:creationId xmlns:a16="http://schemas.microsoft.com/office/drawing/2014/main" id="{34013D8C-2F33-4A7D-BE8F-5CA28FABE9B6}"/>
                </a:ext>
              </a:extLst>
            </p:cNvPr>
            <p:cNvSpPr/>
            <p:nvPr/>
          </p:nvSpPr>
          <p:spPr>
            <a:xfrm>
              <a:off x="1385836" y="2144585"/>
              <a:ext cx="1466356" cy="579565"/>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76200" tIns="76200" rIns="76200" bIns="76200" numCol="1" spcCol="1270" anchor="ctr" anchorCtr="0">
              <a:noAutofit/>
            </a:bodyPr>
            <a:lstStyle/>
            <a:p>
              <a:pPr defTabSz="1066773">
                <a:lnSpc>
                  <a:spcPct val="90000"/>
                </a:lnSpc>
                <a:spcBef>
                  <a:spcPct val="0"/>
                </a:spcBef>
                <a:spcAft>
                  <a:spcPct val="35000"/>
                </a:spcAft>
              </a:pPr>
              <a:r>
                <a:rPr lang="en-US" sz="2000" b="1" dirty="0" err="1">
                  <a:latin typeface="UTM Alexander" panose="02040603050506020204" pitchFamily="18" charset="0"/>
                  <a:cs typeface="Times New Roman" panose="02020603050405020304" pitchFamily="18" charset="0"/>
                </a:rPr>
                <a:t>Cung</a:t>
              </a:r>
              <a:r>
                <a:rPr lang="en-US" sz="2000" b="1" dirty="0">
                  <a:latin typeface="UTM Alexander" panose="02040603050506020204" pitchFamily="18" charset="0"/>
                  <a:cs typeface="Times New Roman" panose="02020603050405020304" pitchFamily="18" charset="0"/>
                </a:rPr>
                <a:t> &lt; </a:t>
              </a:r>
              <a:r>
                <a:rPr lang="en-US" sz="2000" b="1" dirty="0" err="1">
                  <a:latin typeface="UTM Alexander" panose="02040603050506020204" pitchFamily="18" charset="0"/>
                  <a:cs typeface="Times New Roman" panose="02020603050405020304" pitchFamily="18" charset="0"/>
                </a:rPr>
                <a:t>cầu</a:t>
              </a:r>
              <a:endParaRPr lang="en-US" sz="2000" b="1" dirty="0">
                <a:latin typeface="UTM Alexander" panose="02040603050506020204" pitchFamily="18" charset="0"/>
                <a:cs typeface="Times New Roman" panose="02020603050405020304" pitchFamily="18" charset="0"/>
              </a:endParaRPr>
            </a:p>
          </p:txBody>
        </p:sp>
      </p:grpSp>
      <p:sp>
        <p:nvSpPr>
          <p:cNvPr id="13" name="Text Placeholder 1">
            <a:extLst>
              <a:ext uri="{FF2B5EF4-FFF2-40B4-BE49-F238E27FC236}">
                <a16:creationId xmlns:a16="http://schemas.microsoft.com/office/drawing/2014/main" id="{5713B4EE-8DCD-4F8B-9A67-817A8D6A43E1}"/>
              </a:ext>
            </a:extLst>
          </p:cNvPr>
          <p:cNvSpPr txBox="1">
            <a:spLocks/>
          </p:cNvSpPr>
          <p:nvPr/>
        </p:nvSpPr>
        <p:spPr>
          <a:xfrm>
            <a:off x="271260" y="4143544"/>
            <a:ext cx="8568952" cy="864096"/>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altLang="ko-KR" sz="2200" b="1" noProof="1">
                <a:solidFill>
                  <a:schemeClr val="tx1"/>
                </a:solidFill>
                <a:latin typeface="UTM Alexander" panose="02040603050506020204" pitchFamily="18" charset="0"/>
                <a:cs typeface="Times New Roman" panose="02020603050405020304" pitchFamily="18" charset="0"/>
              </a:rPr>
              <a:t>Khi xuất hiện giá cả độc quyền thì giá cả thị trường lên xuống xoay quanh giá cả độc quyền</a:t>
            </a:r>
            <a:endParaRPr lang="vi-VN" altLang="ko-KR" sz="2200" b="1" noProof="1">
              <a:solidFill>
                <a:srgbClr val="C00000"/>
              </a:solidFill>
              <a:latin typeface="UTM Alexander" panose="02040603050506020204" pitchFamily="18" charset="0"/>
              <a:cs typeface="Times New Roman" panose="02020603050405020304" pitchFamily="18" charset="0"/>
            </a:endParaRPr>
          </a:p>
        </p:txBody>
      </p:sp>
      <p:sp>
        <p:nvSpPr>
          <p:cNvPr id="3" name="Date Placeholder 1">
            <a:extLst>
              <a:ext uri="{FF2B5EF4-FFF2-40B4-BE49-F238E27FC236}">
                <a16:creationId xmlns:a16="http://schemas.microsoft.com/office/drawing/2014/main" id="{428DF19C-7623-49FC-E722-C539FFB34E15}"/>
              </a:ext>
            </a:extLst>
          </p:cNvPr>
          <p:cNvSpPr txBox="1">
            <a:spLocks noChangeArrowheads="1"/>
          </p:cNvSpPr>
          <p:nvPr/>
        </p:nvSpPr>
        <p:spPr bwMode="auto">
          <a:xfrm>
            <a:off x="140067" y="4889426"/>
            <a:ext cx="122413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1FA0FEAF-A50D-4619-9C9A-51CC96C0FAF3}" type="datetime1">
              <a:rPr lang="en-US" altLang="en-US" sz="1200" smtClean="0">
                <a:latin typeface="UTM Alexander"/>
              </a:rPr>
              <a:pPr>
                <a:spcBef>
                  <a:spcPct val="0"/>
                </a:spcBef>
                <a:buFontTx/>
                <a:buNone/>
              </a:pPr>
              <a:t>5/4/2023</a:t>
            </a:fld>
            <a:endParaRPr lang="en-US" altLang="en-US" sz="1200" dirty="0">
              <a:latin typeface="UTM Alexander"/>
            </a:endParaRPr>
          </a:p>
        </p:txBody>
      </p:sp>
      <p:sp>
        <p:nvSpPr>
          <p:cNvPr id="14" name="Footer Placeholder 2">
            <a:extLst>
              <a:ext uri="{FF2B5EF4-FFF2-40B4-BE49-F238E27FC236}">
                <a16:creationId xmlns:a16="http://schemas.microsoft.com/office/drawing/2014/main" id="{AC79AB68-B48E-22E3-3142-92D469C835BF}"/>
              </a:ext>
            </a:extLst>
          </p:cNvPr>
          <p:cNvSpPr txBox="1">
            <a:spLocks noChangeArrowheads="1"/>
          </p:cNvSpPr>
          <p:nvPr/>
        </p:nvSpPr>
        <p:spPr bwMode="auto">
          <a:xfrm>
            <a:off x="3352235" y="4863898"/>
            <a:ext cx="574812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r" eaLnBrk="0" hangingPunct="0">
              <a:spcBef>
                <a:spcPct val="0"/>
              </a:spcBef>
              <a:buFontTx/>
              <a:buNone/>
            </a:pPr>
            <a:r>
              <a:rPr lang="en-US" altLang="en-US" sz="1200" dirty="0">
                <a:latin typeface="UTM Alexander"/>
              </a:rPr>
              <a:t>306103 - </a:t>
            </a:r>
            <a:r>
              <a:rPr lang="vi-VN" altLang="en-US" sz="1200" dirty="0">
                <a:latin typeface="UTM Alexander"/>
              </a:rPr>
              <a:t>Chương I</a:t>
            </a:r>
            <a:r>
              <a:rPr lang="en-US" altLang="en-US" sz="1200" dirty="0">
                <a:latin typeface="UTM Alexander"/>
              </a:rPr>
              <a:t>V</a:t>
            </a:r>
            <a:r>
              <a:rPr lang="vi-VN" altLang="en-US" sz="1200" dirty="0">
                <a:latin typeface="UTM Alexander"/>
              </a:rPr>
              <a:t>: </a:t>
            </a:r>
            <a:r>
              <a:rPr lang="en-US" altLang="en-US" sz="1200" dirty="0" err="1">
                <a:latin typeface="UTM Alexander"/>
              </a:rPr>
              <a:t>Cạnh</a:t>
            </a:r>
            <a:r>
              <a:rPr lang="en-US" altLang="en-US" sz="1200" dirty="0">
                <a:latin typeface="UTM Alexander"/>
              </a:rPr>
              <a:t> </a:t>
            </a:r>
            <a:r>
              <a:rPr lang="en-US" altLang="en-US" sz="1200" dirty="0" err="1">
                <a:latin typeface="UTM Alexander"/>
              </a:rPr>
              <a:t>tranh</a:t>
            </a:r>
            <a:r>
              <a:rPr lang="en-US" altLang="en-US" sz="1200" dirty="0">
                <a:latin typeface="UTM Alexander"/>
              </a:rPr>
              <a:t> </a:t>
            </a:r>
            <a:r>
              <a:rPr lang="en-US" altLang="en-US" sz="1200" dirty="0" err="1">
                <a:latin typeface="UTM Alexander"/>
              </a:rPr>
              <a:t>và</a:t>
            </a:r>
            <a:r>
              <a:rPr lang="en-US" altLang="en-US" sz="1200" dirty="0">
                <a:latin typeface="UTM Alexander"/>
              </a:rPr>
              <a:t> </a:t>
            </a:r>
            <a:r>
              <a:rPr lang="en-US" altLang="en-US" sz="1200" dirty="0" err="1">
                <a:latin typeface="UTM Alexander"/>
              </a:rPr>
              <a:t>độc</a:t>
            </a:r>
            <a:r>
              <a:rPr lang="en-US" altLang="en-US" sz="1200" dirty="0">
                <a:latin typeface="UTM Alexander"/>
              </a:rPr>
              <a:t> </a:t>
            </a:r>
            <a:r>
              <a:rPr lang="en-US" altLang="en-US" sz="1200" dirty="0" err="1">
                <a:latin typeface="UTM Alexander"/>
              </a:rPr>
              <a:t>quyền</a:t>
            </a:r>
            <a:r>
              <a:rPr lang="en-US" altLang="en-US" sz="1200" dirty="0">
                <a:latin typeface="UTM Alexander"/>
              </a:rPr>
              <a:t> </a:t>
            </a:r>
            <a:r>
              <a:rPr lang="en-US" altLang="en-US" sz="1200" dirty="0" err="1">
                <a:latin typeface="UTM Alexander"/>
              </a:rPr>
              <a:t>trong</a:t>
            </a:r>
            <a:r>
              <a:rPr lang="en-US" altLang="en-US" sz="1200" dirty="0">
                <a:latin typeface="UTM Alexander"/>
              </a:rPr>
              <a:t> </a:t>
            </a:r>
            <a:r>
              <a:rPr lang="en-US" altLang="en-US" sz="1200" dirty="0" err="1">
                <a:latin typeface="UTM Alexander"/>
              </a:rPr>
              <a:t>nền</a:t>
            </a:r>
            <a:r>
              <a:rPr lang="en-US" altLang="en-US" sz="1200" dirty="0">
                <a:latin typeface="UTM Alexander"/>
              </a:rPr>
              <a:t> </a:t>
            </a:r>
            <a:r>
              <a:rPr lang="en-US" altLang="en-US" sz="1200" dirty="0" err="1">
                <a:latin typeface="UTM Alexander"/>
              </a:rPr>
              <a:t>kinh</a:t>
            </a:r>
            <a:r>
              <a:rPr lang="en-US" altLang="en-US" sz="1200" dirty="0">
                <a:latin typeface="UTM Alexander"/>
              </a:rPr>
              <a:t> </a:t>
            </a:r>
            <a:r>
              <a:rPr lang="en-US" altLang="en-US" sz="1200" dirty="0" err="1">
                <a:latin typeface="UTM Alexander"/>
              </a:rPr>
              <a:t>tế</a:t>
            </a:r>
            <a:r>
              <a:rPr lang="en-US" altLang="en-US" sz="1200" dirty="0">
                <a:latin typeface="UTM Alexander"/>
              </a:rPr>
              <a:t> </a:t>
            </a:r>
            <a:r>
              <a:rPr lang="en-US" altLang="en-US" sz="1200" dirty="0" err="1">
                <a:latin typeface="UTM Alexander"/>
              </a:rPr>
              <a:t>thị</a:t>
            </a:r>
            <a:r>
              <a:rPr lang="en-US" altLang="en-US" sz="1200" dirty="0">
                <a:latin typeface="UTM Alexander"/>
              </a:rPr>
              <a:t> </a:t>
            </a:r>
            <a:r>
              <a:rPr lang="en-US" altLang="en-US" sz="1200" dirty="0" err="1">
                <a:latin typeface="UTM Alexander"/>
              </a:rPr>
              <a:t>trường</a:t>
            </a:r>
            <a:endParaRPr lang="en-US" altLang="en-US" sz="1200" dirty="0">
              <a:latin typeface="UTM Alexander"/>
            </a:endParaRPr>
          </a:p>
        </p:txBody>
      </p:sp>
    </p:spTree>
    <p:extLst>
      <p:ext uri="{BB962C8B-B14F-4D97-AF65-F5344CB8AC3E}">
        <p14:creationId xmlns:p14="http://schemas.microsoft.com/office/powerpoint/2010/main" val="100223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1"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13"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06654DF7-A6CC-45BE-9FA8-CD9819DA4DF1}"/>
              </a:ext>
            </a:extLst>
          </p:cNvPr>
          <p:cNvSpPr/>
          <p:nvPr/>
        </p:nvSpPr>
        <p:spPr>
          <a:xfrm>
            <a:off x="107504" y="1131590"/>
            <a:ext cx="3148612" cy="57244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noProof="1">
                <a:latin typeface="UTM Alexander" panose="02040603050506020204" pitchFamily="18" charset="0"/>
              </a:rPr>
              <a:t>Lợi nhuận độc quyền: </a:t>
            </a:r>
            <a:endParaRPr lang="vi-VN" sz="2400" b="1" noProof="1">
              <a:latin typeface="UTM Alexander" panose="02040603050506020204" pitchFamily="18" charset="0"/>
            </a:endParaRPr>
          </a:p>
        </p:txBody>
      </p:sp>
      <p:sp>
        <p:nvSpPr>
          <p:cNvPr id="14" name="Rectangle: Rounded Corners 13">
            <a:extLst>
              <a:ext uri="{FF2B5EF4-FFF2-40B4-BE49-F238E27FC236}">
                <a16:creationId xmlns:a16="http://schemas.microsoft.com/office/drawing/2014/main" id="{CDE40412-723F-4791-8382-841934A7A370}"/>
              </a:ext>
            </a:extLst>
          </p:cNvPr>
          <p:cNvSpPr/>
          <p:nvPr/>
        </p:nvSpPr>
        <p:spPr>
          <a:xfrm>
            <a:off x="3347864" y="699542"/>
            <a:ext cx="5420340" cy="158417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noProof="1">
                <a:latin typeface="UTM Alexander" panose="02040603050506020204" pitchFamily="18" charset="0"/>
              </a:rPr>
              <a:t>Là lợi nhuận cao hơn lợi nhuận bình </a:t>
            </a:r>
          </a:p>
          <a:p>
            <a:pPr algn="ctr"/>
            <a:r>
              <a:rPr lang="en-US" sz="2400" b="1" noProof="1">
                <a:latin typeface="UTM Alexander" panose="02040603050506020204" pitchFamily="18" charset="0"/>
              </a:rPr>
              <a:t>quân, do sự thống trị của các tổ chức</a:t>
            </a:r>
          </a:p>
          <a:p>
            <a:pPr algn="ctr"/>
            <a:r>
              <a:rPr lang="en-US" sz="2400" b="1" noProof="1">
                <a:latin typeface="UTM Alexander" panose="02040603050506020204" pitchFamily="18" charset="0"/>
              </a:rPr>
              <a:t>độc quyền đem lại</a:t>
            </a:r>
            <a:endParaRPr lang="vi-VN" sz="2400" b="1" noProof="1">
              <a:latin typeface="UTM Alexander" panose="02040603050506020204" pitchFamily="18" charset="0"/>
            </a:endParaRPr>
          </a:p>
        </p:txBody>
      </p:sp>
      <p:grpSp>
        <p:nvGrpSpPr>
          <p:cNvPr id="17" name="Group 16">
            <a:extLst>
              <a:ext uri="{FF2B5EF4-FFF2-40B4-BE49-F238E27FC236}">
                <a16:creationId xmlns:a16="http://schemas.microsoft.com/office/drawing/2014/main" id="{3FA737D3-4250-402B-9CA6-D2AAA2E6151D}"/>
              </a:ext>
            </a:extLst>
          </p:cNvPr>
          <p:cNvGrpSpPr/>
          <p:nvPr/>
        </p:nvGrpSpPr>
        <p:grpSpPr>
          <a:xfrm>
            <a:off x="1403648" y="2427734"/>
            <a:ext cx="5868652" cy="864096"/>
            <a:chOff x="1851960" y="2359106"/>
            <a:chExt cx="5868652" cy="864096"/>
          </a:xfrm>
        </p:grpSpPr>
        <p:sp>
          <p:nvSpPr>
            <p:cNvPr id="3" name="Text Placeholder 1">
              <a:extLst>
                <a:ext uri="{FF2B5EF4-FFF2-40B4-BE49-F238E27FC236}">
                  <a16:creationId xmlns:a16="http://schemas.microsoft.com/office/drawing/2014/main" id="{1F3580EC-2652-4254-B016-E579A979D0C7}"/>
                </a:ext>
              </a:extLst>
            </p:cNvPr>
            <p:cNvSpPr txBox="1">
              <a:spLocks/>
            </p:cNvSpPr>
            <p:nvPr/>
          </p:nvSpPr>
          <p:spPr>
            <a:xfrm>
              <a:off x="1851960" y="2359106"/>
              <a:ext cx="5868652" cy="864096"/>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altLang="ko-KR" sz="4000" b="1" noProof="1">
                  <a:solidFill>
                    <a:schemeClr val="tx1"/>
                  </a:solidFill>
                  <a:latin typeface="UTM Alexander" panose="02040603050506020204" pitchFamily="18" charset="0"/>
                  <a:cs typeface="Times New Roman" panose="02020603050405020304" pitchFamily="18" charset="0"/>
                </a:rPr>
                <a:t>Pđq  =  P  +  P#</a:t>
              </a:r>
              <a:endParaRPr lang="vi-VN" altLang="ko-KR" sz="4000" b="1" noProof="1">
                <a:solidFill>
                  <a:srgbClr val="C00000"/>
                </a:solidFill>
                <a:latin typeface="UTM Alexander" panose="02040603050506020204" pitchFamily="18" charset="0"/>
                <a:cs typeface="Times New Roman" panose="02020603050405020304" pitchFamily="18" charset="0"/>
              </a:endParaRPr>
            </a:p>
          </p:txBody>
        </p:sp>
        <p:cxnSp>
          <p:nvCxnSpPr>
            <p:cNvPr id="15" name="Straight Connector 14">
              <a:extLst>
                <a:ext uri="{FF2B5EF4-FFF2-40B4-BE49-F238E27FC236}">
                  <a16:creationId xmlns:a16="http://schemas.microsoft.com/office/drawing/2014/main" id="{8F1F049F-B24E-4AD1-BF6D-8992ADAABAC6}"/>
                </a:ext>
              </a:extLst>
            </p:cNvPr>
            <p:cNvCxnSpPr>
              <a:cxnSpLocks/>
            </p:cNvCxnSpPr>
            <p:nvPr/>
          </p:nvCxnSpPr>
          <p:spPr>
            <a:xfrm>
              <a:off x="4716016" y="2550623"/>
              <a:ext cx="288032"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4" name="Date Placeholder 1">
            <a:extLst>
              <a:ext uri="{FF2B5EF4-FFF2-40B4-BE49-F238E27FC236}">
                <a16:creationId xmlns:a16="http://schemas.microsoft.com/office/drawing/2014/main" id="{9700A48A-D85D-FEDC-A1B4-C4CE55E3D925}"/>
              </a:ext>
            </a:extLst>
          </p:cNvPr>
          <p:cNvSpPr txBox="1">
            <a:spLocks noChangeArrowheads="1"/>
          </p:cNvSpPr>
          <p:nvPr/>
        </p:nvSpPr>
        <p:spPr bwMode="auto">
          <a:xfrm>
            <a:off x="140067" y="4889426"/>
            <a:ext cx="122413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1FA0FEAF-A50D-4619-9C9A-51CC96C0FAF3}" type="datetime1">
              <a:rPr lang="en-US" altLang="en-US" sz="1200" smtClean="0">
                <a:latin typeface="UTM Alexander"/>
              </a:rPr>
              <a:pPr>
                <a:spcBef>
                  <a:spcPct val="0"/>
                </a:spcBef>
                <a:buFontTx/>
                <a:buNone/>
              </a:pPr>
              <a:t>5/4/2023</a:t>
            </a:fld>
            <a:endParaRPr lang="en-US" altLang="en-US" sz="1200" dirty="0">
              <a:latin typeface="UTM Alexander"/>
            </a:endParaRPr>
          </a:p>
        </p:txBody>
      </p:sp>
      <p:sp>
        <p:nvSpPr>
          <p:cNvPr id="5" name="Footer Placeholder 2">
            <a:extLst>
              <a:ext uri="{FF2B5EF4-FFF2-40B4-BE49-F238E27FC236}">
                <a16:creationId xmlns:a16="http://schemas.microsoft.com/office/drawing/2014/main" id="{EEED724F-5CBF-782B-FA1C-2EF928AFB0CD}"/>
              </a:ext>
            </a:extLst>
          </p:cNvPr>
          <p:cNvSpPr txBox="1">
            <a:spLocks noChangeArrowheads="1"/>
          </p:cNvSpPr>
          <p:nvPr/>
        </p:nvSpPr>
        <p:spPr bwMode="auto">
          <a:xfrm>
            <a:off x="3352235" y="4863898"/>
            <a:ext cx="574812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r" eaLnBrk="0" hangingPunct="0">
              <a:spcBef>
                <a:spcPct val="0"/>
              </a:spcBef>
              <a:buFontTx/>
              <a:buNone/>
            </a:pPr>
            <a:r>
              <a:rPr lang="en-US" altLang="en-US" sz="1200" dirty="0">
                <a:latin typeface="UTM Alexander"/>
              </a:rPr>
              <a:t>306103 - </a:t>
            </a:r>
            <a:r>
              <a:rPr lang="vi-VN" altLang="en-US" sz="1200" dirty="0">
                <a:latin typeface="UTM Alexander"/>
              </a:rPr>
              <a:t>Chương I</a:t>
            </a:r>
            <a:r>
              <a:rPr lang="en-US" altLang="en-US" sz="1200" dirty="0">
                <a:latin typeface="UTM Alexander"/>
              </a:rPr>
              <a:t>V</a:t>
            </a:r>
            <a:r>
              <a:rPr lang="vi-VN" altLang="en-US" sz="1200" dirty="0">
                <a:latin typeface="UTM Alexander"/>
              </a:rPr>
              <a:t>: </a:t>
            </a:r>
            <a:r>
              <a:rPr lang="en-US" altLang="en-US" sz="1200" dirty="0" err="1">
                <a:latin typeface="UTM Alexander"/>
              </a:rPr>
              <a:t>Cạnh</a:t>
            </a:r>
            <a:r>
              <a:rPr lang="en-US" altLang="en-US" sz="1200" dirty="0">
                <a:latin typeface="UTM Alexander"/>
              </a:rPr>
              <a:t> </a:t>
            </a:r>
            <a:r>
              <a:rPr lang="en-US" altLang="en-US" sz="1200" dirty="0" err="1">
                <a:latin typeface="UTM Alexander"/>
              </a:rPr>
              <a:t>tranh</a:t>
            </a:r>
            <a:r>
              <a:rPr lang="en-US" altLang="en-US" sz="1200" dirty="0">
                <a:latin typeface="UTM Alexander"/>
              </a:rPr>
              <a:t> </a:t>
            </a:r>
            <a:r>
              <a:rPr lang="en-US" altLang="en-US" sz="1200" dirty="0" err="1">
                <a:latin typeface="UTM Alexander"/>
              </a:rPr>
              <a:t>và</a:t>
            </a:r>
            <a:r>
              <a:rPr lang="en-US" altLang="en-US" sz="1200" dirty="0">
                <a:latin typeface="UTM Alexander"/>
              </a:rPr>
              <a:t> </a:t>
            </a:r>
            <a:r>
              <a:rPr lang="en-US" altLang="en-US" sz="1200" dirty="0" err="1">
                <a:latin typeface="UTM Alexander"/>
              </a:rPr>
              <a:t>độc</a:t>
            </a:r>
            <a:r>
              <a:rPr lang="en-US" altLang="en-US" sz="1200" dirty="0">
                <a:latin typeface="UTM Alexander"/>
              </a:rPr>
              <a:t> </a:t>
            </a:r>
            <a:r>
              <a:rPr lang="en-US" altLang="en-US" sz="1200" dirty="0" err="1">
                <a:latin typeface="UTM Alexander"/>
              </a:rPr>
              <a:t>quyền</a:t>
            </a:r>
            <a:r>
              <a:rPr lang="en-US" altLang="en-US" sz="1200" dirty="0">
                <a:latin typeface="UTM Alexander"/>
              </a:rPr>
              <a:t> </a:t>
            </a:r>
            <a:r>
              <a:rPr lang="en-US" altLang="en-US" sz="1200" dirty="0" err="1">
                <a:latin typeface="UTM Alexander"/>
              </a:rPr>
              <a:t>trong</a:t>
            </a:r>
            <a:r>
              <a:rPr lang="en-US" altLang="en-US" sz="1200" dirty="0">
                <a:latin typeface="UTM Alexander"/>
              </a:rPr>
              <a:t> </a:t>
            </a:r>
            <a:r>
              <a:rPr lang="en-US" altLang="en-US" sz="1200" dirty="0" err="1">
                <a:latin typeface="UTM Alexander"/>
              </a:rPr>
              <a:t>nền</a:t>
            </a:r>
            <a:r>
              <a:rPr lang="en-US" altLang="en-US" sz="1200" dirty="0">
                <a:latin typeface="UTM Alexander"/>
              </a:rPr>
              <a:t> </a:t>
            </a:r>
            <a:r>
              <a:rPr lang="en-US" altLang="en-US" sz="1200" dirty="0" err="1">
                <a:latin typeface="UTM Alexander"/>
              </a:rPr>
              <a:t>kinh</a:t>
            </a:r>
            <a:r>
              <a:rPr lang="en-US" altLang="en-US" sz="1200" dirty="0">
                <a:latin typeface="UTM Alexander"/>
              </a:rPr>
              <a:t> </a:t>
            </a:r>
            <a:r>
              <a:rPr lang="en-US" altLang="en-US" sz="1200" dirty="0" err="1">
                <a:latin typeface="UTM Alexander"/>
              </a:rPr>
              <a:t>tế</a:t>
            </a:r>
            <a:r>
              <a:rPr lang="en-US" altLang="en-US" sz="1200" dirty="0">
                <a:latin typeface="UTM Alexander"/>
              </a:rPr>
              <a:t> </a:t>
            </a:r>
            <a:r>
              <a:rPr lang="en-US" altLang="en-US" sz="1200" dirty="0" err="1">
                <a:latin typeface="UTM Alexander"/>
              </a:rPr>
              <a:t>thị</a:t>
            </a:r>
            <a:r>
              <a:rPr lang="en-US" altLang="en-US" sz="1200" dirty="0">
                <a:latin typeface="UTM Alexander"/>
              </a:rPr>
              <a:t> </a:t>
            </a:r>
            <a:r>
              <a:rPr lang="en-US" altLang="en-US" sz="1200" dirty="0" err="1">
                <a:latin typeface="UTM Alexander"/>
              </a:rPr>
              <a:t>trường</a:t>
            </a:r>
            <a:endParaRPr lang="en-US" altLang="en-US" sz="1200" dirty="0">
              <a:latin typeface="UTM Alexander"/>
            </a:endParaRPr>
          </a:p>
        </p:txBody>
      </p:sp>
    </p:spTree>
    <p:extLst>
      <p:ext uri="{BB962C8B-B14F-4D97-AF65-F5344CB8AC3E}">
        <p14:creationId xmlns:p14="http://schemas.microsoft.com/office/powerpoint/2010/main" val="58815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9C38788D-5B75-492D-9725-62895F10E4B1}"/>
              </a:ext>
            </a:extLst>
          </p:cNvPr>
          <p:cNvSpPr/>
          <p:nvPr/>
        </p:nvSpPr>
        <p:spPr>
          <a:xfrm>
            <a:off x="251520" y="1080772"/>
            <a:ext cx="6048672" cy="504056"/>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noProof="1">
                <a:latin typeface="UTM Alexander" panose="02040603050506020204" pitchFamily="18" charset="0"/>
              </a:rPr>
              <a:t>Nguyên nhân ra đời và phát triển của ĐQNN</a:t>
            </a:r>
            <a:endParaRPr lang="vi-VN" sz="2400" b="1" noProof="1">
              <a:latin typeface="UTM Alexander" panose="02040603050506020204" pitchFamily="18" charset="0"/>
            </a:endParaRPr>
          </a:p>
        </p:txBody>
      </p:sp>
      <p:sp>
        <p:nvSpPr>
          <p:cNvPr id="6" name="Rectangle: Rounded Corners 5">
            <a:extLst>
              <a:ext uri="{FF2B5EF4-FFF2-40B4-BE49-F238E27FC236}">
                <a16:creationId xmlns:a16="http://schemas.microsoft.com/office/drawing/2014/main" id="{2DF7AA5B-B9FB-4BCF-8627-A28F889F866C}"/>
              </a:ext>
            </a:extLst>
          </p:cNvPr>
          <p:cNvSpPr/>
          <p:nvPr/>
        </p:nvSpPr>
        <p:spPr>
          <a:xfrm>
            <a:off x="251855" y="2027040"/>
            <a:ext cx="3826947" cy="2325246"/>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noProof="1">
                <a:latin typeface="UTM Alexander" panose="02040603050506020204" pitchFamily="18" charset="0"/>
              </a:rPr>
              <a:t>1 - Sự phát triển cao của LLSX</a:t>
            </a:r>
          </a:p>
          <a:p>
            <a:pPr algn="ctr"/>
            <a:r>
              <a:rPr lang="en-US" sz="2000" b="1" noProof="1">
                <a:latin typeface="UTM Alexander" panose="02040603050506020204" pitchFamily="18" charset="0"/>
              </a:rPr>
              <a:t>dẫn đến quy mô của KT lớn, cơ </a:t>
            </a:r>
          </a:p>
          <a:p>
            <a:pPr algn="ctr"/>
            <a:r>
              <a:rPr lang="en-US" sz="2000" b="1" noProof="1">
                <a:latin typeface="UTM Alexander" panose="02040603050506020204" pitchFamily="18" charset="0"/>
              </a:rPr>
              <a:t>cấu KT đồ sộ, tính chất XHH </a:t>
            </a:r>
          </a:p>
          <a:p>
            <a:pPr algn="ctr"/>
            <a:r>
              <a:rPr lang="en-US" sz="2000" b="1" noProof="1">
                <a:latin typeface="UTM Alexander" panose="02040603050506020204" pitchFamily="18" charset="0"/>
              </a:rPr>
              <a:t>cao, đòi hỏi phải có sự điều tiết </a:t>
            </a:r>
          </a:p>
          <a:p>
            <a:pPr algn="ctr"/>
            <a:r>
              <a:rPr lang="en-US" sz="2000" b="1" noProof="1">
                <a:latin typeface="UTM Alexander" panose="02040603050506020204" pitchFamily="18" charset="0"/>
              </a:rPr>
              <a:t>xã hội, kế hoạch hóa từ một</a:t>
            </a:r>
          </a:p>
          <a:p>
            <a:pPr algn="ctr"/>
            <a:r>
              <a:rPr lang="en-US" sz="2000" b="1" noProof="1">
                <a:latin typeface="UTM Alexander" panose="02040603050506020204" pitchFamily="18" charset="0"/>
              </a:rPr>
              <a:t>trung tâm đối với sản xuất và</a:t>
            </a:r>
          </a:p>
          <a:p>
            <a:pPr algn="ctr"/>
            <a:r>
              <a:rPr lang="en-US" sz="2000" b="1" noProof="1">
                <a:latin typeface="UTM Alexander" panose="02040603050506020204" pitchFamily="18" charset="0"/>
              </a:rPr>
              <a:t>phân phối</a:t>
            </a:r>
            <a:endParaRPr lang="vi-VN" sz="2000" b="1" noProof="1">
              <a:latin typeface="UTM Alexander" panose="02040603050506020204" pitchFamily="18" charset="0"/>
            </a:endParaRPr>
          </a:p>
        </p:txBody>
      </p:sp>
      <p:pic>
        <p:nvPicPr>
          <p:cNvPr id="2050" name="Picture 2" descr="BÀI 6: CHỦ NGHĨA TƯ BẢN ĐỘC QUYỀN VÀ CHỦ NGHĨA TƯ BẢN ĐỘC QUYỀN NHÀ NƯỚC">
            <a:extLst>
              <a:ext uri="{FF2B5EF4-FFF2-40B4-BE49-F238E27FC236}">
                <a16:creationId xmlns:a16="http://schemas.microsoft.com/office/drawing/2014/main" id="{38B44B53-89AF-4FCF-9D11-C03721BB01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2056031"/>
            <a:ext cx="3302735" cy="235909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1">
            <a:extLst>
              <a:ext uri="{FF2B5EF4-FFF2-40B4-BE49-F238E27FC236}">
                <a16:creationId xmlns:a16="http://schemas.microsoft.com/office/drawing/2014/main" id="{B5FBB79C-123D-650A-7DC7-64B6D8E50C29}"/>
              </a:ext>
            </a:extLst>
          </p:cNvPr>
          <p:cNvSpPr txBox="1">
            <a:spLocks noChangeArrowheads="1"/>
          </p:cNvSpPr>
          <p:nvPr/>
        </p:nvSpPr>
        <p:spPr bwMode="auto">
          <a:xfrm>
            <a:off x="140067" y="4889426"/>
            <a:ext cx="122413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1FA0FEAF-A50D-4619-9C9A-51CC96C0FAF3}" type="datetime1">
              <a:rPr lang="en-US" altLang="en-US" sz="1200" smtClean="0">
                <a:latin typeface="UTM Alexander"/>
              </a:rPr>
              <a:pPr>
                <a:spcBef>
                  <a:spcPct val="0"/>
                </a:spcBef>
                <a:buFontTx/>
                <a:buNone/>
              </a:pPr>
              <a:t>5/4/2023</a:t>
            </a:fld>
            <a:endParaRPr lang="en-US" altLang="en-US" sz="1200" dirty="0">
              <a:latin typeface="UTM Alexander"/>
            </a:endParaRPr>
          </a:p>
        </p:txBody>
      </p:sp>
      <p:sp>
        <p:nvSpPr>
          <p:cNvPr id="4" name="Footer Placeholder 2">
            <a:extLst>
              <a:ext uri="{FF2B5EF4-FFF2-40B4-BE49-F238E27FC236}">
                <a16:creationId xmlns:a16="http://schemas.microsoft.com/office/drawing/2014/main" id="{767744F7-AB09-216C-7453-9223CC282A08}"/>
              </a:ext>
            </a:extLst>
          </p:cNvPr>
          <p:cNvSpPr txBox="1">
            <a:spLocks noChangeArrowheads="1"/>
          </p:cNvSpPr>
          <p:nvPr/>
        </p:nvSpPr>
        <p:spPr bwMode="auto">
          <a:xfrm>
            <a:off x="3352235" y="4863898"/>
            <a:ext cx="574812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r" eaLnBrk="0" hangingPunct="0">
              <a:spcBef>
                <a:spcPct val="0"/>
              </a:spcBef>
              <a:buFontTx/>
              <a:buNone/>
            </a:pPr>
            <a:r>
              <a:rPr lang="en-US" altLang="en-US" sz="1200" dirty="0">
                <a:latin typeface="UTM Alexander"/>
              </a:rPr>
              <a:t>306103 - </a:t>
            </a:r>
            <a:r>
              <a:rPr lang="vi-VN" altLang="en-US" sz="1200" dirty="0">
                <a:latin typeface="UTM Alexander"/>
              </a:rPr>
              <a:t>Chương I</a:t>
            </a:r>
            <a:r>
              <a:rPr lang="en-US" altLang="en-US" sz="1200" dirty="0">
                <a:latin typeface="UTM Alexander"/>
              </a:rPr>
              <a:t>V</a:t>
            </a:r>
            <a:r>
              <a:rPr lang="vi-VN" altLang="en-US" sz="1200" dirty="0">
                <a:latin typeface="UTM Alexander"/>
              </a:rPr>
              <a:t>: </a:t>
            </a:r>
            <a:r>
              <a:rPr lang="en-US" altLang="en-US" sz="1200" dirty="0" err="1">
                <a:latin typeface="UTM Alexander"/>
              </a:rPr>
              <a:t>Cạnh</a:t>
            </a:r>
            <a:r>
              <a:rPr lang="en-US" altLang="en-US" sz="1200" dirty="0">
                <a:latin typeface="UTM Alexander"/>
              </a:rPr>
              <a:t> </a:t>
            </a:r>
            <a:r>
              <a:rPr lang="en-US" altLang="en-US" sz="1200" dirty="0" err="1">
                <a:latin typeface="UTM Alexander"/>
              </a:rPr>
              <a:t>tranh</a:t>
            </a:r>
            <a:r>
              <a:rPr lang="en-US" altLang="en-US" sz="1200" dirty="0">
                <a:latin typeface="UTM Alexander"/>
              </a:rPr>
              <a:t> </a:t>
            </a:r>
            <a:r>
              <a:rPr lang="en-US" altLang="en-US" sz="1200" dirty="0" err="1">
                <a:latin typeface="UTM Alexander"/>
              </a:rPr>
              <a:t>và</a:t>
            </a:r>
            <a:r>
              <a:rPr lang="en-US" altLang="en-US" sz="1200" dirty="0">
                <a:latin typeface="UTM Alexander"/>
              </a:rPr>
              <a:t> </a:t>
            </a:r>
            <a:r>
              <a:rPr lang="en-US" altLang="en-US" sz="1200" dirty="0" err="1">
                <a:latin typeface="UTM Alexander"/>
              </a:rPr>
              <a:t>độc</a:t>
            </a:r>
            <a:r>
              <a:rPr lang="en-US" altLang="en-US" sz="1200" dirty="0">
                <a:latin typeface="UTM Alexander"/>
              </a:rPr>
              <a:t> </a:t>
            </a:r>
            <a:r>
              <a:rPr lang="en-US" altLang="en-US" sz="1200" dirty="0" err="1">
                <a:latin typeface="UTM Alexander"/>
              </a:rPr>
              <a:t>quyền</a:t>
            </a:r>
            <a:r>
              <a:rPr lang="en-US" altLang="en-US" sz="1200" dirty="0">
                <a:latin typeface="UTM Alexander"/>
              </a:rPr>
              <a:t> </a:t>
            </a:r>
            <a:r>
              <a:rPr lang="en-US" altLang="en-US" sz="1200" dirty="0" err="1">
                <a:latin typeface="UTM Alexander"/>
              </a:rPr>
              <a:t>trong</a:t>
            </a:r>
            <a:r>
              <a:rPr lang="en-US" altLang="en-US" sz="1200" dirty="0">
                <a:latin typeface="UTM Alexander"/>
              </a:rPr>
              <a:t> </a:t>
            </a:r>
            <a:r>
              <a:rPr lang="en-US" altLang="en-US" sz="1200" dirty="0" err="1">
                <a:latin typeface="UTM Alexander"/>
              </a:rPr>
              <a:t>nền</a:t>
            </a:r>
            <a:r>
              <a:rPr lang="en-US" altLang="en-US" sz="1200" dirty="0">
                <a:latin typeface="UTM Alexander"/>
              </a:rPr>
              <a:t> </a:t>
            </a:r>
            <a:r>
              <a:rPr lang="en-US" altLang="en-US" sz="1200" dirty="0" err="1">
                <a:latin typeface="UTM Alexander"/>
              </a:rPr>
              <a:t>kinh</a:t>
            </a:r>
            <a:r>
              <a:rPr lang="en-US" altLang="en-US" sz="1200" dirty="0">
                <a:latin typeface="UTM Alexander"/>
              </a:rPr>
              <a:t> </a:t>
            </a:r>
            <a:r>
              <a:rPr lang="en-US" altLang="en-US" sz="1200" dirty="0" err="1">
                <a:latin typeface="UTM Alexander"/>
              </a:rPr>
              <a:t>tế</a:t>
            </a:r>
            <a:r>
              <a:rPr lang="en-US" altLang="en-US" sz="1200" dirty="0">
                <a:latin typeface="UTM Alexander"/>
              </a:rPr>
              <a:t> </a:t>
            </a:r>
            <a:r>
              <a:rPr lang="en-US" altLang="en-US" sz="1200" dirty="0" err="1">
                <a:latin typeface="UTM Alexander"/>
              </a:rPr>
              <a:t>thị</a:t>
            </a:r>
            <a:r>
              <a:rPr lang="en-US" altLang="en-US" sz="1200" dirty="0">
                <a:latin typeface="UTM Alexander"/>
              </a:rPr>
              <a:t> </a:t>
            </a:r>
            <a:r>
              <a:rPr lang="en-US" altLang="en-US" sz="1200" dirty="0" err="1">
                <a:latin typeface="UTM Alexander"/>
              </a:rPr>
              <a:t>trường</a:t>
            </a:r>
            <a:endParaRPr lang="en-US" altLang="en-US" sz="1200" dirty="0">
              <a:latin typeface="UTM Alexander"/>
            </a:endParaRPr>
          </a:p>
        </p:txBody>
      </p:sp>
      <p:sp>
        <p:nvSpPr>
          <p:cNvPr id="9" name="Text Placeholder 2">
            <a:extLst>
              <a:ext uri="{FF2B5EF4-FFF2-40B4-BE49-F238E27FC236}">
                <a16:creationId xmlns:a16="http://schemas.microsoft.com/office/drawing/2014/main" id="{994C6A56-D22D-3450-07AD-8A90CA32095F}"/>
              </a:ext>
            </a:extLst>
          </p:cNvPr>
          <p:cNvSpPr txBox="1">
            <a:spLocks/>
          </p:cNvSpPr>
          <p:nvPr/>
        </p:nvSpPr>
        <p:spPr>
          <a:xfrm>
            <a:off x="1859890" y="234364"/>
            <a:ext cx="6948264" cy="576064"/>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050" b="0" kern="1200" baseline="0">
                <a:solidFill>
                  <a:schemeClr val="tx1">
                    <a:lumMod val="75000"/>
                    <a:lumOff val="25000"/>
                  </a:schemeClr>
                </a:solidFill>
                <a:latin typeface="+mn-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400" b="1">
                <a:solidFill>
                  <a:schemeClr val="tx1"/>
                </a:solidFill>
                <a:latin typeface="UTM Alexander" panose="02040603050506020204" pitchFamily="18" charset="0"/>
              </a:rPr>
              <a:t>4.1.1.1. NGUYÊN NHÂN HÌNH THÀNH ĐỘC QUYỀN, ĐỘC QUYỀN NHÀ NƯỚC TRONG NỀN KTTT</a:t>
            </a:r>
            <a:endParaRPr lang="en-US" sz="2400" b="1" dirty="0">
              <a:solidFill>
                <a:schemeClr val="tx1"/>
              </a:solidFill>
              <a:latin typeface="UTM Alexander" panose="02040603050506020204" pitchFamily="18" charset="0"/>
            </a:endParaRPr>
          </a:p>
        </p:txBody>
      </p:sp>
    </p:spTree>
    <p:extLst>
      <p:ext uri="{BB962C8B-B14F-4D97-AF65-F5344CB8AC3E}">
        <p14:creationId xmlns:p14="http://schemas.microsoft.com/office/powerpoint/2010/main" val="4033119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9C38788D-5B75-492D-9725-62895F10E4B1}"/>
              </a:ext>
            </a:extLst>
          </p:cNvPr>
          <p:cNvSpPr/>
          <p:nvPr/>
        </p:nvSpPr>
        <p:spPr>
          <a:xfrm>
            <a:off x="1403648" y="351005"/>
            <a:ext cx="5976664" cy="504056"/>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noProof="1">
                <a:latin typeface="UTM Alexander" panose="02040603050506020204" pitchFamily="18" charset="0"/>
              </a:rPr>
              <a:t>Nguyên nhân ra đời và phát triển của ĐQNN</a:t>
            </a:r>
            <a:endParaRPr lang="vi-VN" sz="2400" b="1" noProof="1">
              <a:latin typeface="UTM Alexander" panose="02040603050506020204" pitchFamily="18" charset="0"/>
            </a:endParaRPr>
          </a:p>
        </p:txBody>
      </p:sp>
      <p:sp>
        <p:nvSpPr>
          <p:cNvPr id="6" name="Rectangle: Rounded Corners 5">
            <a:extLst>
              <a:ext uri="{FF2B5EF4-FFF2-40B4-BE49-F238E27FC236}">
                <a16:creationId xmlns:a16="http://schemas.microsoft.com/office/drawing/2014/main" id="{2DF7AA5B-B9FB-4BCF-8627-A28F889F866C}"/>
              </a:ext>
            </a:extLst>
          </p:cNvPr>
          <p:cNvSpPr/>
          <p:nvPr/>
        </p:nvSpPr>
        <p:spPr>
          <a:xfrm>
            <a:off x="269830" y="987741"/>
            <a:ext cx="4210389" cy="1656800"/>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just"/>
            <a:r>
              <a:rPr lang="en-US" sz="2000" b="1" noProof="1">
                <a:latin typeface="UTM Alexander" panose="02040603050506020204" pitchFamily="18" charset="0"/>
              </a:rPr>
              <a:t>2 - Sự PT của PCLĐXH đã làm xuất</a:t>
            </a:r>
          </a:p>
          <a:p>
            <a:pPr algn="just"/>
            <a:r>
              <a:rPr lang="en-US" sz="2000" b="1" noProof="1">
                <a:latin typeface="UTM Alexander" panose="02040603050506020204" pitchFamily="18" charset="0"/>
              </a:rPr>
              <a:t>hiện một số ngành mà các tổ chức</a:t>
            </a:r>
          </a:p>
          <a:p>
            <a:pPr algn="just"/>
            <a:r>
              <a:rPr lang="en-US" sz="2000" b="1" noProof="1">
                <a:latin typeface="UTM Alexander" panose="02040603050506020204" pitchFamily="18" charset="0"/>
              </a:rPr>
              <a:t>ĐQ tư nhân không thể hoặc không</a:t>
            </a:r>
          </a:p>
          <a:p>
            <a:pPr algn="just"/>
            <a:r>
              <a:rPr lang="en-US" sz="2000" b="1" noProof="1">
                <a:latin typeface="UTM Alexander" panose="02040603050506020204" pitchFamily="18" charset="0"/>
              </a:rPr>
              <a:t>muốn đầu tư.  </a:t>
            </a:r>
            <a:endParaRPr lang="vi-VN" sz="2000" b="1" noProof="1">
              <a:latin typeface="UTM Alexander" panose="02040603050506020204" pitchFamily="18" charset="0"/>
            </a:endParaRPr>
          </a:p>
        </p:txBody>
      </p:sp>
      <p:sp>
        <p:nvSpPr>
          <p:cNvPr id="7" name="Rectangle: Rounded Corners 6">
            <a:extLst>
              <a:ext uri="{FF2B5EF4-FFF2-40B4-BE49-F238E27FC236}">
                <a16:creationId xmlns:a16="http://schemas.microsoft.com/office/drawing/2014/main" id="{9F390FAE-7027-40F3-9BCE-CCD0401F2E5D}"/>
              </a:ext>
            </a:extLst>
          </p:cNvPr>
          <p:cNvSpPr/>
          <p:nvPr/>
        </p:nvSpPr>
        <p:spPr>
          <a:xfrm>
            <a:off x="269830" y="2839170"/>
            <a:ext cx="4210389" cy="1984109"/>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just"/>
            <a:r>
              <a:rPr lang="en-US" sz="2000" b="1" noProof="1">
                <a:latin typeface="UTM Alexander" panose="02040603050506020204" pitchFamily="18" charset="0"/>
              </a:rPr>
              <a:t>3 - Sự thống trị của ĐQ tư nhân làm gia tăng sự phân hóa giàu nghèo, </a:t>
            </a:r>
          </a:p>
          <a:p>
            <a:pPr algn="just"/>
            <a:r>
              <a:rPr lang="en-US" sz="2000" b="1" noProof="1">
                <a:latin typeface="UTM Alexander" panose="02040603050506020204" pitchFamily="18" charset="0"/>
              </a:rPr>
              <a:t>làm sâu sắc thêm những mâu thuẫn</a:t>
            </a:r>
          </a:p>
          <a:p>
            <a:pPr algn="just"/>
            <a:r>
              <a:rPr lang="en-US" sz="2000" b="1" noProof="1">
                <a:latin typeface="UTM Alexander" panose="02040603050506020204" pitchFamily="18" charset="0"/>
              </a:rPr>
              <a:t>giai cấp trong xã hội.</a:t>
            </a:r>
            <a:endParaRPr lang="vi-VN" sz="2000" b="1" noProof="1">
              <a:latin typeface="UTM Alexander" panose="02040603050506020204" pitchFamily="18" charset="0"/>
            </a:endParaRPr>
          </a:p>
        </p:txBody>
      </p:sp>
      <p:pic>
        <p:nvPicPr>
          <p:cNvPr id="3074" name="Picture 2" descr="Độ tuổi lao động tại Việt Nam được quy định thế nào ? - Global Vietnam  Lawyers">
            <a:extLst>
              <a:ext uri="{FF2B5EF4-FFF2-40B4-BE49-F238E27FC236}">
                <a16:creationId xmlns:a16="http://schemas.microsoft.com/office/drawing/2014/main" id="{B575C2C5-7B1F-4617-A8E2-CFCCAEB3F9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855061"/>
            <a:ext cx="4572000" cy="198410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kinh tế thị trường và mâu thuẫn, xung đột lợi ích giữa nhóm trục lợi và">
            <a:extLst>
              <a:ext uri="{FF2B5EF4-FFF2-40B4-BE49-F238E27FC236}">
                <a16:creationId xmlns:a16="http://schemas.microsoft.com/office/drawing/2014/main" id="{3911FB1C-F195-40A4-8BD0-2BB1332F48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3013529"/>
            <a:ext cx="3798114" cy="1809750"/>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1">
            <a:extLst>
              <a:ext uri="{FF2B5EF4-FFF2-40B4-BE49-F238E27FC236}">
                <a16:creationId xmlns:a16="http://schemas.microsoft.com/office/drawing/2014/main" id="{56CCAF0A-13E9-6CB1-4CB3-CA9F18D1D0CD}"/>
              </a:ext>
            </a:extLst>
          </p:cNvPr>
          <p:cNvSpPr txBox="1">
            <a:spLocks noChangeArrowheads="1"/>
          </p:cNvSpPr>
          <p:nvPr/>
        </p:nvSpPr>
        <p:spPr bwMode="auto">
          <a:xfrm>
            <a:off x="140067" y="4889426"/>
            <a:ext cx="122413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1FA0FEAF-A50D-4619-9C9A-51CC96C0FAF3}" type="datetime1">
              <a:rPr lang="en-US" altLang="en-US" sz="1200" smtClean="0">
                <a:latin typeface="UTM Alexander"/>
              </a:rPr>
              <a:pPr>
                <a:spcBef>
                  <a:spcPct val="0"/>
                </a:spcBef>
                <a:buFontTx/>
                <a:buNone/>
              </a:pPr>
              <a:t>5/4/2023</a:t>
            </a:fld>
            <a:endParaRPr lang="en-US" altLang="en-US" sz="1200" dirty="0">
              <a:latin typeface="UTM Alexander"/>
            </a:endParaRPr>
          </a:p>
        </p:txBody>
      </p:sp>
      <p:sp>
        <p:nvSpPr>
          <p:cNvPr id="4" name="Footer Placeholder 2">
            <a:extLst>
              <a:ext uri="{FF2B5EF4-FFF2-40B4-BE49-F238E27FC236}">
                <a16:creationId xmlns:a16="http://schemas.microsoft.com/office/drawing/2014/main" id="{F857AEEF-6FF1-D1EA-04A3-9CF9C4F55809}"/>
              </a:ext>
            </a:extLst>
          </p:cNvPr>
          <p:cNvSpPr txBox="1">
            <a:spLocks noChangeArrowheads="1"/>
          </p:cNvSpPr>
          <p:nvPr/>
        </p:nvSpPr>
        <p:spPr bwMode="auto">
          <a:xfrm>
            <a:off x="3352235" y="4863898"/>
            <a:ext cx="574812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r" eaLnBrk="0" hangingPunct="0">
              <a:spcBef>
                <a:spcPct val="0"/>
              </a:spcBef>
              <a:buFontTx/>
              <a:buNone/>
            </a:pPr>
            <a:r>
              <a:rPr lang="en-US" altLang="en-US" sz="1200" dirty="0">
                <a:latin typeface="UTM Alexander"/>
              </a:rPr>
              <a:t>306103 - </a:t>
            </a:r>
            <a:r>
              <a:rPr lang="vi-VN" altLang="en-US" sz="1200" dirty="0">
                <a:latin typeface="UTM Alexander"/>
              </a:rPr>
              <a:t>Chương I</a:t>
            </a:r>
            <a:r>
              <a:rPr lang="en-US" altLang="en-US" sz="1200" dirty="0">
                <a:latin typeface="UTM Alexander"/>
              </a:rPr>
              <a:t>V</a:t>
            </a:r>
            <a:r>
              <a:rPr lang="vi-VN" altLang="en-US" sz="1200" dirty="0">
                <a:latin typeface="UTM Alexander"/>
              </a:rPr>
              <a:t>: </a:t>
            </a:r>
            <a:r>
              <a:rPr lang="en-US" altLang="en-US" sz="1200" dirty="0" err="1">
                <a:latin typeface="UTM Alexander"/>
              </a:rPr>
              <a:t>Cạnh</a:t>
            </a:r>
            <a:r>
              <a:rPr lang="en-US" altLang="en-US" sz="1200" dirty="0">
                <a:latin typeface="UTM Alexander"/>
              </a:rPr>
              <a:t> </a:t>
            </a:r>
            <a:r>
              <a:rPr lang="en-US" altLang="en-US" sz="1200" dirty="0" err="1">
                <a:latin typeface="UTM Alexander"/>
              </a:rPr>
              <a:t>tranh</a:t>
            </a:r>
            <a:r>
              <a:rPr lang="en-US" altLang="en-US" sz="1200" dirty="0">
                <a:latin typeface="UTM Alexander"/>
              </a:rPr>
              <a:t> </a:t>
            </a:r>
            <a:r>
              <a:rPr lang="en-US" altLang="en-US" sz="1200" dirty="0" err="1">
                <a:latin typeface="UTM Alexander"/>
              </a:rPr>
              <a:t>và</a:t>
            </a:r>
            <a:r>
              <a:rPr lang="en-US" altLang="en-US" sz="1200" dirty="0">
                <a:latin typeface="UTM Alexander"/>
              </a:rPr>
              <a:t> </a:t>
            </a:r>
            <a:r>
              <a:rPr lang="en-US" altLang="en-US" sz="1200" dirty="0" err="1">
                <a:latin typeface="UTM Alexander"/>
              </a:rPr>
              <a:t>độc</a:t>
            </a:r>
            <a:r>
              <a:rPr lang="en-US" altLang="en-US" sz="1200" dirty="0">
                <a:latin typeface="UTM Alexander"/>
              </a:rPr>
              <a:t> </a:t>
            </a:r>
            <a:r>
              <a:rPr lang="en-US" altLang="en-US" sz="1200" dirty="0" err="1">
                <a:latin typeface="UTM Alexander"/>
              </a:rPr>
              <a:t>quyền</a:t>
            </a:r>
            <a:r>
              <a:rPr lang="en-US" altLang="en-US" sz="1200" dirty="0">
                <a:latin typeface="UTM Alexander"/>
              </a:rPr>
              <a:t> </a:t>
            </a:r>
            <a:r>
              <a:rPr lang="en-US" altLang="en-US" sz="1200" dirty="0" err="1">
                <a:latin typeface="UTM Alexander"/>
              </a:rPr>
              <a:t>trong</a:t>
            </a:r>
            <a:r>
              <a:rPr lang="en-US" altLang="en-US" sz="1200" dirty="0">
                <a:latin typeface="UTM Alexander"/>
              </a:rPr>
              <a:t> </a:t>
            </a:r>
            <a:r>
              <a:rPr lang="en-US" altLang="en-US" sz="1200" dirty="0" err="1">
                <a:latin typeface="UTM Alexander"/>
              </a:rPr>
              <a:t>nền</a:t>
            </a:r>
            <a:r>
              <a:rPr lang="en-US" altLang="en-US" sz="1200" dirty="0">
                <a:latin typeface="UTM Alexander"/>
              </a:rPr>
              <a:t> </a:t>
            </a:r>
            <a:r>
              <a:rPr lang="en-US" altLang="en-US" sz="1200" dirty="0" err="1">
                <a:latin typeface="UTM Alexander"/>
              </a:rPr>
              <a:t>kinh</a:t>
            </a:r>
            <a:r>
              <a:rPr lang="en-US" altLang="en-US" sz="1200" dirty="0">
                <a:latin typeface="UTM Alexander"/>
              </a:rPr>
              <a:t> </a:t>
            </a:r>
            <a:r>
              <a:rPr lang="en-US" altLang="en-US" sz="1200" dirty="0" err="1">
                <a:latin typeface="UTM Alexander"/>
              </a:rPr>
              <a:t>tế</a:t>
            </a:r>
            <a:r>
              <a:rPr lang="en-US" altLang="en-US" sz="1200" dirty="0">
                <a:latin typeface="UTM Alexander"/>
              </a:rPr>
              <a:t> </a:t>
            </a:r>
            <a:r>
              <a:rPr lang="en-US" altLang="en-US" sz="1200" dirty="0" err="1">
                <a:latin typeface="UTM Alexander"/>
              </a:rPr>
              <a:t>thị</a:t>
            </a:r>
            <a:r>
              <a:rPr lang="en-US" altLang="en-US" sz="1200" dirty="0">
                <a:latin typeface="UTM Alexander"/>
              </a:rPr>
              <a:t> </a:t>
            </a:r>
            <a:r>
              <a:rPr lang="en-US" altLang="en-US" sz="1200" dirty="0" err="1">
                <a:latin typeface="UTM Alexander"/>
              </a:rPr>
              <a:t>trường</a:t>
            </a:r>
            <a:endParaRPr lang="en-US" altLang="en-US" sz="1200" dirty="0">
              <a:latin typeface="UTM Alexander"/>
            </a:endParaRPr>
          </a:p>
        </p:txBody>
      </p:sp>
    </p:spTree>
    <p:extLst>
      <p:ext uri="{BB962C8B-B14F-4D97-AF65-F5344CB8AC3E}">
        <p14:creationId xmlns:p14="http://schemas.microsoft.com/office/powerpoint/2010/main" val="16321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fade">
                                      <p:cBhvr>
                                        <p:cTn id="17" dur="500"/>
                                        <p:tgtEl>
                                          <p:spTgt spid="307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76"/>
                                        </p:tgtEl>
                                        <p:attrNameLst>
                                          <p:attrName>style.visibility</p:attrName>
                                        </p:attrNameLst>
                                      </p:cBhvr>
                                      <p:to>
                                        <p:strVal val="visible"/>
                                      </p:to>
                                    </p:set>
                                    <p:animEffect transition="in" filter="fade">
                                      <p:cBhvr>
                                        <p:cTn id="2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9C38788D-5B75-492D-9725-62895F10E4B1}"/>
              </a:ext>
            </a:extLst>
          </p:cNvPr>
          <p:cNvSpPr/>
          <p:nvPr/>
        </p:nvSpPr>
        <p:spPr>
          <a:xfrm>
            <a:off x="1691680" y="294341"/>
            <a:ext cx="6822450" cy="504056"/>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noProof="1">
                <a:latin typeface="UTM Alexander" panose="02040603050506020204" pitchFamily="18" charset="0"/>
              </a:rPr>
              <a:t>Nguyên nhân ra đời và phát triển của ĐQNN</a:t>
            </a:r>
            <a:endParaRPr lang="vi-VN" sz="2400" b="1" noProof="1">
              <a:latin typeface="UTM Alexander" panose="02040603050506020204" pitchFamily="18" charset="0"/>
            </a:endParaRPr>
          </a:p>
        </p:txBody>
      </p:sp>
      <p:sp>
        <p:nvSpPr>
          <p:cNvPr id="6" name="Rectangle: Rounded Corners 5">
            <a:extLst>
              <a:ext uri="{FF2B5EF4-FFF2-40B4-BE49-F238E27FC236}">
                <a16:creationId xmlns:a16="http://schemas.microsoft.com/office/drawing/2014/main" id="{2DF7AA5B-B9FB-4BCF-8627-A28F889F866C}"/>
              </a:ext>
            </a:extLst>
          </p:cNvPr>
          <p:cNvSpPr/>
          <p:nvPr/>
        </p:nvSpPr>
        <p:spPr>
          <a:xfrm>
            <a:off x="140067" y="2299610"/>
            <a:ext cx="3711853" cy="879086"/>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noProof="1">
                <a:latin typeface="UTM Alexander" panose="02040603050506020204" pitchFamily="18" charset="0"/>
              </a:rPr>
              <a:t>4 - Xu thế quốc thế hóa đời sống </a:t>
            </a:r>
          </a:p>
          <a:p>
            <a:pPr algn="ctr"/>
            <a:r>
              <a:rPr lang="en-US" sz="2000" b="1" noProof="1">
                <a:latin typeface="UTM Alexander" panose="02040603050506020204" pitchFamily="18" charset="0"/>
              </a:rPr>
              <a:t>kinh tế.</a:t>
            </a:r>
            <a:endParaRPr lang="vi-VN" sz="2000" b="1" noProof="1">
              <a:latin typeface="UTM Alexander" panose="02040603050506020204" pitchFamily="18" charset="0"/>
            </a:endParaRPr>
          </a:p>
        </p:txBody>
      </p:sp>
      <p:pic>
        <p:nvPicPr>
          <p:cNvPr id="4100" name="Picture 4" descr="Toàn cầu hóa (Globalization)">
            <a:extLst>
              <a:ext uri="{FF2B5EF4-FFF2-40B4-BE49-F238E27FC236}">
                <a16:creationId xmlns:a16="http://schemas.microsoft.com/office/drawing/2014/main" id="{64FEC6F8-CFA4-43F4-BED1-AB9EFCA66F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9010" y="1779662"/>
            <a:ext cx="4944990" cy="2384549"/>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1">
            <a:extLst>
              <a:ext uri="{FF2B5EF4-FFF2-40B4-BE49-F238E27FC236}">
                <a16:creationId xmlns:a16="http://schemas.microsoft.com/office/drawing/2014/main" id="{2D0A5BD4-242A-95E9-4F01-794C5976202C}"/>
              </a:ext>
            </a:extLst>
          </p:cNvPr>
          <p:cNvSpPr txBox="1">
            <a:spLocks noChangeArrowheads="1"/>
          </p:cNvSpPr>
          <p:nvPr/>
        </p:nvSpPr>
        <p:spPr bwMode="auto">
          <a:xfrm>
            <a:off x="140067" y="4889426"/>
            <a:ext cx="122413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1FA0FEAF-A50D-4619-9C9A-51CC96C0FAF3}" type="datetime1">
              <a:rPr lang="en-US" altLang="en-US" sz="1200" smtClean="0">
                <a:latin typeface="UTM Alexander"/>
              </a:rPr>
              <a:pPr>
                <a:spcBef>
                  <a:spcPct val="0"/>
                </a:spcBef>
                <a:buFontTx/>
                <a:buNone/>
              </a:pPr>
              <a:t>5/4/2023</a:t>
            </a:fld>
            <a:endParaRPr lang="en-US" altLang="en-US" sz="1200" dirty="0">
              <a:latin typeface="UTM Alexander"/>
            </a:endParaRPr>
          </a:p>
        </p:txBody>
      </p:sp>
      <p:sp>
        <p:nvSpPr>
          <p:cNvPr id="4" name="Footer Placeholder 2">
            <a:extLst>
              <a:ext uri="{FF2B5EF4-FFF2-40B4-BE49-F238E27FC236}">
                <a16:creationId xmlns:a16="http://schemas.microsoft.com/office/drawing/2014/main" id="{6C3C92A4-1EB0-C28A-9435-929F6BA314CF}"/>
              </a:ext>
            </a:extLst>
          </p:cNvPr>
          <p:cNvSpPr txBox="1">
            <a:spLocks noChangeArrowheads="1"/>
          </p:cNvSpPr>
          <p:nvPr/>
        </p:nvSpPr>
        <p:spPr bwMode="auto">
          <a:xfrm>
            <a:off x="3352235" y="4863898"/>
            <a:ext cx="574812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r" eaLnBrk="0" hangingPunct="0">
              <a:spcBef>
                <a:spcPct val="0"/>
              </a:spcBef>
              <a:buFontTx/>
              <a:buNone/>
            </a:pPr>
            <a:r>
              <a:rPr lang="en-US" altLang="en-US" sz="1200" dirty="0">
                <a:latin typeface="UTM Alexander"/>
              </a:rPr>
              <a:t>306103 - </a:t>
            </a:r>
            <a:r>
              <a:rPr lang="vi-VN" altLang="en-US" sz="1200" dirty="0">
                <a:latin typeface="UTM Alexander"/>
              </a:rPr>
              <a:t>Chương I</a:t>
            </a:r>
            <a:r>
              <a:rPr lang="en-US" altLang="en-US" sz="1200" dirty="0">
                <a:latin typeface="UTM Alexander"/>
              </a:rPr>
              <a:t>V</a:t>
            </a:r>
            <a:r>
              <a:rPr lang="vi-VN" altLang="en-US" sz="1200" dirty="0">
                <a:latin typeface="UTM Alexander"/>
              </a:rPr>
              <a:t>: </a:t>
            </a:r>
            <a:r>
              <a:rPr lang="en-US" altLang="en-US" sz="1200" dirty="0" err="1">
                <a:latin typeface="UTM Alexander"/>
              </a:rPr>
              <a:t>Cạnh</a:t>
            </a:r>
            <a:r>
              <a:rPr lang="en-US" altLang="en-US" sz="1200" dirty="0">
                <a:latin typeface="UTM Alexander"/>
              </a:rPr>
              <a:t> </a:t>
            </a:r>
            <a:r>
              <a:rPr lang="en-US" altLang="en-US" sz="1200" dirty="0" err="1">
                <a:latin typeface="UTM Alexander"/>
              </a:rPr>
              <a:t>tranh</a:t>
            </a:r>
            <a:r>
              <a:rPr lang="en-US" altLang="en-US" sz="1200" dirty="0">
                <a:latin typeface="UTM Alexander"/>
              </a:rPr>
              <a:t> </a:t>
            </a:r>
            <a:r>
              <a:rPr lang="en-US" altLang="en-US" sz="1200" dirty="0" err="1">
                <a:latin typeface="UTM Alexander"/>
              </a:rPr>
              <a:t>và</a:t>
            </a:r>
            <a:r>
              <a:rPr lang="en-US" altLang="en-US" sz="1200" dirty="0">
                <a:latin typeface="UTM Alexander"/>
              </a:rPr>
              <a:t> </a:t>
            </a:r>
            <a:r>
              <a:rPr lang="en-US" altLang="en-US" sz="1200" dirty="0" err="1">
                <a:latin typeface="UTM Alexander"/>
              </a:rPr>
              <a:t>độc</a:t>
            </a:r>
            <a:r>
              <a:rPr lang="en-US" altLang="en-US" sz="1200" dirty="0">
                <a:latin typeface="UTM Alexander"/>
              </a:rPr>
              <a:t> </a:t>
            </a:r>
            <a:r>
              <a:rPr lang="en-US" altLang="en-US" sz="1200" dirty="0" err="1">
                <a:latin typeface="UTM Alexander"/>
              </a:rPr>
              <a:t>quyền</a:t>
            </a:r>
            <a:r>
              <a:rPr lang="en-US" altLang="en-US" sz="1200" dirty="0">
                <a:latin typeface="UTM Alexander"/>
              </a:rPr>
              <a:t> </a:t>
            </a:r>
            <a:r>
              <a:rPr lang="en-US" altLang="en-US" sz="1200" dirty="0" err="1">
                <a:latin typeface="UTM Alexander"/>
              </a:rPr>
              <a:t>trong</a:t>
            </a:r>
            <a:r>
              <a:rPr lang="en-US" altLang="en-US" sz="1200" dirty="0">
                <a:latin typeface="UTM Alexander"/>
              </a:rPr>
              <a:t> </a:t>
            </a:r>
            <a:r>
              <a:rPr lang="en-US" altLang="en-US" sz="1200" dirty="0" err="1">
                <a:latin typeface="UTM Alexander"/>
              </a:rPr>
              <a:t>nền</a:t>
            </a:r>
            <a:r>
              <a:rPr lang="en-US" altLang="en-US" sz="1200" dirty="0">
                <a:latin typeface="UTM Alexander"/>
              </a:rPr>
              <a:t> </a:t>
            </a:r>
            <a:r>
              <a:rPr lang="en-US" altLang="en-US" sz="1200" dirty="0" err="1">
                <a:latin typeface="UTM Alexander"/>
              </a:rPr>
              <a:t>kinh</a:t>
            </a:r>
            <a:r>
              <a:rPr lang="en-US" altLang="en-US" sz="1200" dirty="0">
                <a:latin typeface="UTM Alexander"/>
              </a:rPr>
              <a:t> </a:t>
            </a:r>
            <a:r>
              <a:rPr lang="en-US" altLang="en-US" sz="1200" dirty="0" err="1">
                <a:latin typeface="UTM Alexander"/>
              </a:rPr>
              <a:t>tế</a:t>
            </a:r>
            <a:r>
              <a:rPr lang="en-US" altLang="en-US" sz="1200" dirty="0">
                <a:latin typeface="UTM Alexander"/>
              </a:rPr>
              <a:t> </a:t>
            </a:r>
            <a:r>
              <a:rPr lang="en-US" altLang="en-US" sz="1200" dirty="0" err="1">
                <a:latin typeface="UTM Alexander"/>
              </a:rPr>
              <a:t>thị</a:t>
            </a:r>
            <a:r>
              <a:rPr lang="en-US" altLang="en-US" sz="1200" dirty="0">
                <a:latin typeface="UTM Alexander"/>
              </a:rPr>
              <a:t> </a:t>
            </a:r>
            <a:r>
              <a:rPr lang="en-US" altLang="en-US" sz="1200" dirty="0" err="1">
                <a:latin typeface="UTM Alexander"/>
              </a:rPr>
              <a:t>trường</a:t>
            </a:r>
            <a:endParaRPr lang="en-US" altLang="en-US" sz="1200" dirty="0">
              <a:latin typeface="UTM Alexander"/>
            </a:endParaRPr>
          </a:p>
        </p:txBody>
      </p:sp>
    </p:spTree>
    <p:extLst>
      <p:ext uri="{BB962C8B-B14F-4D97-AF65-F5344CB8AC3E}">
        <p14:creationId xmlns:p14="http://schemas.microsoft.com/office/powerpoint/2010/main" val="190175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00"/>
                                        </p:tgtEl>
                                        <p:attrNameLst>
                                          <p:attrName>style.visibility</p:attrName>
                                        </p:attrNameLst>
                                      </p:cBhvr>
                                      <p:to>
                                        <p:strVal val="visible"/>
                                      </p:to>
                                    </p:set>
                                    <p:animEffect transition="in" filter="fade">
                                      <p:cBhvr>
                                        <p:cTn id="12"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272C50B-9629-46F2-9965-994B217F8757}"/>
              </a:ext>
            </a:extLst>
          </p:cNvPr>
          <p:cNvSpPr/>
          <p:nvPr/>
        </p:nvSpPr>
        <p:spPr>
          <a:xfrm>
            <a:off x="1835696" y="267494"/>
            <a:ext cx="6606426" cy="504056"/>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noProof="1">
                <a:latin typeface="UTM Alexander" panose="02040603050506020204" pitchFamily="18" charset="0"/>
              </a:rPr>
              <a:t>BẢN CHẤT CỦA CNTB ĐỘC QUYỀN NHÀ NƯỚC</a:t>
            </a:r>
            <a:endParaRPr lang="vi-VN" sz="2400" b="1" noProof="1">
              <a:latin typeface="UTM Alexander" panose="02040603050506020204" pitchFamily="18" charset="0"/>
            </a:endParaRPr>
          </a:p>
        </p:txBody>
      </p:sp>
      <p:sp>
        <p:nvSpPr>
          <p:cNvPr id="3" name="Rectangle: Rounded Corners 2">
            <a:extLst>
              <a:ext uri="{FF2B5EF4-FFF2-40B4-BE49-F238E27FC236}">
                <a16:creationId xmlns:a16="http://schemas.microsoft.com/office/drawing/2014/main" id="{FBD53278-E8D7-406C-9EFE-611502F72066}"/>
              </a:ext>
            </a:extLst>
          </p:cNvPr>
          <p:cNvSpPr/>
          <p:nvPr/>
        </p:nvSpPr>
        <p:spPr>
          <a:xfrm>
            <a:off x="323528" y="1059582"/>
            <a:ext cx="3528392" cy="2592288"/>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noProof="1">
                <a:latin typeface="UTM Alexander" panose="02040603050506020204" pitchFamily="18" charset="0"/>
              </a:rPr>
              <a:t>1. ĐQNN là sự kết hợp sức</a:t>
            </a:r>
          </a:p>
          <a:p>
            <a:pPr algn="ctr"/>
            <a:r>
              <a:rPr lang="en-US" sz="2200" b="1" noProof="1">
                <a:latin typeface="UTM Alexander" panose="02040603050506020204" pitchFamily="18" charset="0"/>
              </a:rPr>
              <a:t>mạnh của các tổ chức ĐQ </a:t>
            </a:r>
          </a:p>
          <a:p>
            <a:pPr algn="ctr"/>
            <a:r>
              <a:rPr lang="en-US" sz="2200" b="1" noProof="1">
                <a:latin typeface="UTM Alexander" panose="02040603050506020204" pitchFamily="18" charset="0"/>
              </a:rPr>
              <a:t>tư nhân với sức mạnh của</a:t>
            </a:r>
          </a:p>
          <a:p>
            <a:pPr algn="ctr"/>
            <a:r>
              <a:rPr lang="en-US" sz="2200" b="1" noProof="1">
                <a:latin typeface="UTM Alexander" panose="02040603050506020204" pitchFamily="18" charset="0"/>
              </a:rPr>
              <a:t>NN tư sản thành một thiết</a:t>
            </a:r>
          </a:p>
          <a:p>
            <a:pPr algn="ctr"/>
            <a:r>
              <a:rPr lang="en-US" sz="2200" b="1" noProof="1">
                <a:latin typeface="UTM Alexander" panose="02040603050506020204" pitchFamily="18" charset="0"/>
              </a:rPr>
              <a:t>chế và thể chế thống nhất </a:t>
            </a:r>
          </a:p>
          <a:p>
            <a:pPr algn="ctr"/>
            <a:r>
              <a:rPr lang="en-US" sz="2200" b="1" noProof="1">
                <a:latin typeface="UTM Alexander" panose="02040603050506020204" pitchFamily="18" charset="0"/>
              </a:rPr>
              <a:t>nhằm điều tiết nền KT từ </a:t>
            </a:r>
          </a:p>
          <a:p>
            <a:pPr algn="ctr"/>
            <a:r>
              <a:rPr lang="en-US" sz="2200" b="1" noProof="1">
                <a:latin typeface="UTM Alexander" panose="02040603050506020204" pitchFamily="18" charset="0"/>
              </a:rPr>
              <a:t>một trung tâm</a:t>
            </a:r>
            <a:endParaRPr lang="vi-VN" sz="2200" b="1" noProof="1">
              <a:latin typeface="UTM Alexander" panose="02040603050506020204" pitchFamily="18" charset="0"/>
            </a:endParaRPr>
          </a:p>
        </p:txBody>
      </p:sp>
      <p:sp>
        <p:nvSpPr>
          <p:cNvPr id="5" name="Rectangle: Rounded Corners 4">
            <a:extLst>
              <a:ext uri="{FF2B5EF4-FFF2-40B4-BE49-F238E27FC236}">
                <a16:creationId xmlns:a16="http://schemas.microsoft.com/office/drawing/2014/main" id="{73961019-B7D1-4A98-9F69-6255A6A9616C}"/>
              </a:ext>
            </a:extLst>
          </p:cNvPr>
          <p:cNvSpPr/>
          <p:nvPr/>
        </p:nvSpPr>
        <p:spPr>
          <a:xfrm>
            <a:off x="4189180" y="1707654"/>
            <a:ext cx="4633066" cy="3024336"/>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noProof="1">
                <a:latin typeface="UTM Alexander" panose="02040603050506020204" pitchFamily="18" charset="0"/>
              </a:rPr>
              <a:t>2. ĐQNN trong chủ nghĩa tư bản đã</a:t>
            </a:r>
          </a:p>
          <a:p>
            <a:pPr algn="ctr"/>
            <a:r>
              <a:rPr lang="en-US" sz="2200" b="1" noProof="1">
                <a:latin typeface="UTM Alexander" panose="02040603050506020204" pitchFamily="18" charset="0"/>
              </a:rPr>
              <a:t>biến nhà nước thành một tập thể </a:t>
            </a:r>
          </a:p>
          <a:p>
            <a:pPr algn="ctr"/>
            <a:r>
              <a:rPr lang="en-US" sz="2200" b="1" noProof="1">
                <a:latin typeface="UTM Alexander" panose="02040603050506020204" pitchFamily="18" charset="0"/>
              </a:rPr>
              <a:t>tư bản, NN tư sản bị phụ thuộc vào</a:t>
            </a:r>
          </a:p>
          <a:p>
            <a:pPr algn="ctr"/>
            <a:r>
              <a:rPr lang="en-US" sz="2200" b="1" noProof="1">
                <a:latin typeface="UTM Alexander" panose="02040603050506020204" pitchFamily="18" charset="0"/>
              </a:rPr>
              <a:t>các tổ chức ĐQ và can thiệp vào </a:t>
            </a:r>
          </a:p>
          <a:p>
            <a:pPr algn="ctr"/>
            <a:r>
              <a:rPr lang="en-US" sz="2200" b="1" noProof="1">
                <a:latin typeface="UTM Alexander" panose="02040603050506020204" pitchFamily="18" charset="0"/>
              </a:rPr>
              <a:t>các quá trình kinh tế nhằm bảo vệ </a:t>
            </a:r>
          </a:p>
          <a:p>
            <a:pPr algn="ctr"/>
            <a:r>
              <a:rPr lang="en-US" sz="2200" b="1" noProof="1">
                <a:latin typeface="UTM Alexander" panose="02040603050506020204" pitchFamily="18" charset="0"/>
              </a:rPr>
              <a:t>lợi ích của các tổ chức độc quyền, </a:t>
            </a:r>
          </a:p>
          <a:p>
            <a:pPr algn="ctr"/>
            <a:r>
              <a:rPr lang="en-US" sz="2200" b="1" noProof="1">
                <a:latin typeface="UTM Alexander" panose="02040603050506020204" pitchFamily="18" charset="0"/>
              </a:rPr>
              <a:t>duy trì sự phát triển của CNTB </a:t>
            </a:r>
            <a:endParaRPr lang="vi-VN" sz="2200" b="1" noProof="1">
              <a:latin typeface="UTM Alexander" panose="02040603050506020204" pitchFamily="18" charset="0"/>
            </a:endParaRPr>
          </a:p>
        </p:txBody>
      </p:sp>
      <p:pic>
        <p:nvPicPr>
          <p:cNvPr id="2" name="Picture 1">
            <a:extLst>
              <a:ext uri="{FF2B5EF4-FFF2-40B4-BE49-F238E27FC236}">
                <a16:creationId xmlns:a16="http://schemas.microsoft.com/office/drawing/2014/main" id="{1552E074-A90B-D114-52A2-72AC6710BB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411" y="12582"/>
            <a:ext cx="1446245" cy="797846"/>
          </a:xfrm>
          <a:prstGeom prst="rect">
            <a:avLst/>
          </a:prstGeom>
        </p:spPr>
      </p:pic>
      <p:sp>
        <p:nvSpPr>
          <p:cNvPr id="6" name="Date Placeholder 1">
            <a:extLst>
              <a:ext uri="{FF2B5EF4-FFF2-40B4-BE49-F238E27FC236}">
                <a16:creationId xmlns:a16="http://schemas.microsoft.com/office/drawing/2014/main" id="{EAF65D9A-EB05-DBD9-47B7-19D1EBA488F3}"/>
              </a:ext>
            </a:extLst>
          </p:cNvPr>
          <p:cNvSpPr txBox="1">
            <a:spLocks noChangeArrowheads="1"/>
          </p:cNvSpPr>
          <p:nvPr/>
        </p:nvSpPr>
        <p:spPr bwMode="auto">
          <a:xfrm>
            <a:off x="140067" y="4889426"/>
            <a:ext cx="122413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1FA0FEAF-A50D-4619-9C9A-51CC96C0FAF3}" type="datetime1">
              <a:rPr lang="en-US" altLang="en-US" sz="1200" smtClean="0">
                <a:latin typeface="UTM Alexander"/>
              </a:rPr>
              <a:pPr>
                <a:spcBef>
                  <a:spcPct val="0"/>
                </a:spcBef>
                <a:buFontTx/>
                <a:buNone/>
              </a:pPr>
              <a:t>5/4/2023</a:t>
            </a:fld>
            <a:endParaRPr lang="en-US" altLang="en-US" sz="1200" dirty="0">
              <a:latin typeface="UTM Alexander"/>
            </a:endParaRPr>
          </a:p>
        </p:txBody>
      </p:sp>
      <p:sp>
        <p:nvSpPr>
          <p:cNvPr id="7" name="Footer Placeholder 2">
            <a:extLst>
              <a:ext uri="{FF2B5EF4-FFF2-40B4-BE49-F238E27FC236}">
                <a16:creationId xmlns:a16="http://schemas.microsoft.com/office/drawing/2014/main" id="{20745025-4A62-5109-494E-F9158C148C33}"/>
              </a:ext>
            </a:extLst>
          </p:cNvPr>
          <p:cNvSpPr txBox="1">
            <a:spLocks noChangeArrowheads="1"/>
          </p:cNvSpPr>
          <p:nvPr/>
        </p:nvSpPr>
        <p:spPr bwMode="auto">
          <a:xfrm>
            <a:off x="3352235" y="4863898"/>
            <a:ext cx="574812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r" eaLnBrk="0" hangingPunct="0">
              <a:spcBef>
                <a:spcPct val="0"/>
              </a:spcBef>
              <a:buFontTx/>
              <a:buNone/>
            </a:pPr>
            <a:r>
              <a:rPr lang="en-US" altLang="en-US" sz="1200" dirty="0">
                <a:latin typeface="UTM Alexander"/>
              </a:rPr>
              <a:t>306103 - </a:t>
            </a:r>
            <a:r>
              <a:rPr lang="vi-VN" altLang="en-US" sz="1200" dirty="0">
                <a:latin typeface="UTM Alexander"/>
              </a:rPr>
              <a:t>Chương I</a:t>
            </a:r>
            <a:r>
              <a:rPr lang="en-US" altLang="en-US" sz="1200" dirty="0">
                <a:latin typeface="UTM Alexander"/>
              </a:rPr>
              <a:t>V</a:t>
            </a:r>
            <a:r>
              <a:rPr lang="vi-VN" altLang="en-US" sz="1200" dirty="0">
                <a:latin typeface="UTM Alexander"/>
              </a:rPr>
              <a:t>: </a:t>
            </a:r>
            <a:r>
              <a:rPr lang="en-US" altLang="en-US" sz="1200" dirty="0" err="1">
                <a:latin typeface="UTM Alexander"/>
              </a:rPr>
              <a:t>Cạnh</a:t>
            </a:r>
            <a:r>
              <a:rPr lang="en-US" altLang="en-US" sz="1200" dirty="0">
                <a:latin typeface="UTM Alexander"/>
              </a:rPr>
              <a:t> </a:t>
            </a:r>
            <a:r>
              <a:rPr lang="en-US" altLang="en-US" sz="1200" dirty="0" err="1">
                <a:latin typeface="UTM Alexander"/>
              </a:rPr>
              <a:t>tranh</a:t>
            </a:r>
            <a:r>
              <a:rPr lang="en-US" altLang="en-US" sz="1200" dirty="0">
                <a:latin typeface="UTM Alexander"/>
              </a:rPr>
              <a:t> </a:t>
            </a:r>
            <a:r>
              <a:rPr lang="en-US" altLang="en-US" sz="1200" dirty="0" err="1">
                <a:latin typeface="UTM Alexander"/>
              </a:rPr>
              <a:t>và</a:t>
            </a:r>
            <a:r>
              <a:rPr lang="en-US" altLang="en-US" sz="1200" dirty="0">
                <a:latin typeface="UTM Alexander"/>
              </a:rPr>
              <a:t> </a:t>
            </a:r>
            <a:r>
              <a:rPr lang="en-US" altLang="en-US" sz="1200" dirty="0" err="1">
                <a:latin typeface="UTM Alexander"/>
              </a:rPr>
              <a:t>độc</a:t>
            </a:r>
            <a:r>
              <a:rPr lang="en-US" altLang="en-US" sz="1200" dirty="0">
                <a:latin typeface="UTM Alexander"/>
              </a:rPr>
              <a:t> </a:t>
            </a:r>
            <a:r>
              <a:rPr lang="en-US" altLang="en-US" sz="1200" dirty="0" err="1">
                <a:latin typeface="UTM Alexander"/>
              </a:rPr>
              <a:t>quyền</a:t>
            </a:r>
            <a:r>
              <a:rPr lang="en-US" altLang="en-US" sz="1200" dirty="0">
                <a:latin typeface="UTM Alexander"/>
              </a:rPr>
              <a:t> </a:t>
            </a:r>
            <a:r>
              <a:rPr lang="en-US" altLang="en-US" sz="1200" dirty="0" err="1">
                <a:latin typeface="UTM Alexander"/>
              </a:rPr>
              <a:t>trong</a:t>
            </a:r>
            <a:r>
              <a:rPr lang="en-US" altLang="en-US" sz="1200" dirty="0">
                <a:latin typeface="UTM Alexander"/>
              </a:rPr>
              <a:t> </a:t>
            </a:r>
            <a:r>
              <a:rPr lang="en-US" altLang="en-US" sz="1200" dirty="0" err="1">
                <a:latin typeface="UTM Alexander"/>
              </a:rPr>
              <a:t>nền</a:t>
            </a:r>
            <a:r>
              <a:rPr lang="en-US" altLang="en-US" sz="1200" dirty="0">
                <a:latin typeface="UTM Alexander"/>
              </a:rPr>
              <a:t> </a:t>
            </a:r>
            <a:r>
              <a:rPr lang="en-US" altLang="en-US" sz="1200" dirty="0" err="1">
                <a:latin typeface="UTM Alexander"/>
              </a:rPr>
              <a:t>kinh</a:t>
            </a:r>
            <a:r>
              <a:rPr lang="en-US" altLang="en-US" sz="1200" dirty="0">
                <a:latin typeface="UTM Alexander"/>
              </a:rPr>
              <a:t> </a:t>
            </a:r>
            <a:r>
              <a:rPr lang="en-US" altLang="en-US" sz="1200" dirty="0" err="1">
                <a:latin typeface="UTM Alexander"/>
              </a:rPr>
              <a:t>tế</a:t>
            </a:r>
            <a:r>
              <a:rPr lang="en-US" altLang="en-US" sz="1200" dirty="0">
                <a:latin typeface="UTM Alexander"/>
              </a:rPr>
              <a:t> </a:t>
            </a:r>
            <a:r>
              <a:rPr lang="en-US" altLang="en-US" sz="1200" dirty="0" err="1">
                <a:latin typeface="UTM Alexander"/>
              </a:rPr>
              <a:t>thị</a:t>
            </a:r>
            <a:r>
              <a:rPr lang="en-US" altLang="en-US" sz="1200" dirty="0">
                <a:latin typeface="UTM Alexander"/>
              </a:rPr>
              <a:t> </a:t>
            </a:r>
            <a:r>
              <a:rPr lang="en-US" altLang="en-US" sz="1200" dirty="0" err="1">
                <a:latin typeface="UTM Alexander"/>
              </a:rPr>
              <a:t>trường</a:t>
            </a:r>
            <a:endParaRPr lang="en-US" altLang="en-US" sz="1200" dirty="0">
              <a:latin typeface="UTM Alexander"/>
            </a:endParaRPr>
          </a:p>
        </p:txBody>
      </p:sp>
    </p:spTree>
    <p:extLst>
      <p:ext uri="{BB962C8B-B14F-4D97-AF65-F5344CB8AC3E}">
        <p14:creationId xmlns:p14="http://schemas.microsoft.com/office/powerpoint/2010/main" val="3153646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Độc quyền là gì? Nguyên nhân hình thành và những đặc điểm của thị trường độc  quyền">
            <a:extLst>
              <a:ext uri="{FF2B5EF4-FFF2-40B4-BE49-F238E27FC236}">
                <a16:creationId xmlns:a16="http://schemas.microsoft.com/office/drawing/2014/main" id="{441F7F6B-FB83-4645-85E4-B8F266427F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49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9AEFFF59-17AB-4C1E-ACC2-1CAA63C7CF7C}"/>
              </a:ext>
            </a:extLst>
          </p:cNvPr>
          <p:cNvSpPr/>
          <p:nvPr/>
        </p:nvSpPr>
        <p:spPr>
          <a:xfrm>
            <a:off x="2411760" y="0"/>
            <a:ext cx="3888432" cy="9875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noProof="1">
                <a:latin typeface="UTM Alexander" panose="02040603050506020204" pitchFamily="18" charset="0"/>
              </a:rPr>
              <a:t>4.1.1.2. Tác động của độc </a:t>
            </a:r>
          </a:p>
          <a:p>
            <a:pPr algn="ctr"/>
            <a:r>
              <a:rPr lang="en-US" sz="2400" b="1" noProof="1">
                <a:latin typeface="UTM Alexander" panose="02040603050506020204" pitchFamily="18" charset="0"/>
              </a:rPr>
              <a:t>quyền đối với nền kinh tế</a:t>
            </a:r>
            <a:endParaRPr lang="vi-VN" sz="2400" b="1" noProof="1">
              <a:latin typeface="UTM Alexander" panose="02040603050506020204" pitchFamily="18" charset="0"/>
            </a:endParaRPr>
          </a:p>
        </p:txBody>
      </p:sp>
      <p:sp>
        <p:nvSpPr>
          <p:cNvPr id="6" name="Rectangle: Rounded Corners 5">
            <a:extLst>
              <a:ext uri="{FF2B5EF4-FFF2-40B4-BE49-F238E27FC236}">
                <a16:creationId xmlns:a16="http://schemas.microsoft.com/office/drawing/2014/main" id="{2553388D-A453-459E-AEB7-EA8AC95A3B57}"/>
              </a:ext>
            </a:extLst>
          </p:cNvPr>
          <p:cNvSpPr/>
          <p:nvPr/>
        </p:nvSpPr>
        <p:spPr>
          <a:xfrm>
            <a:off x="621287" y="180019"/>
            <a:ext cx="1374432" cy="6275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noProof="1">
                <a:latin typeface="UTM Alexander" panose="02040603050506020204" pitchFamily="18" charset="0"/>
              </a:rPr>
              <a:t>Tích cực</a:t>
            </a:r>
            <a:endParaRPr lang="vi-VN" sz="2400" b="1" noProof="1">
              <a:latin typeface="UTM Alexander" panose="02040603050506020204" pitchFamily="18" charset="0"/>
            </a:endParaRPr>
          </a:p>
        </p:txBody>
      </p:sp>
      <p:sp>
        <p:nvSpPr>
          <p:cNvPr id="8" name="Rectangle: Rounded Corners 7">
            <a:extLst>
              <a:ext uri="{FF2B5EF4-FFF2-40B4-BE49-F238E27FC236}">
                <a16:creationId xmlns:a16="http://schemas.microsoft.com/office/drawing/2014/main" id="{F6D31161-376C-42AB-B673-1D6F49F2D418}"/>
              </a:ext>
            </a:extLst>
          </p:cNvPr>
          <p:cNvSpPr/>
          <p:nvPr/>
        </p:nvSpPr>
        <p:spPr>
          <a:xfrm>
            <a:off x="7034880" y="228816"/>
            <a:ext cx="1374432" cy="6275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noProof="1">
                <a:latin typeface="UTM Alexander" panose="02040603050506020204" pitchFamily="18" charset="0"/>
              </a:rPr>
              <a:t>Tiêu cực</a:t>
            </a:r>
            <a:endParaRPr lang="vi-VN" sz="2400" b="1" noProof="1">
              <a:latin typeface="UTM Alexander" panose="02040603050506020204" pitchFamily="18" charset="0"/>
            </a:endParaRPr>
          </a:p>
        </p:txBody>
      </p:sp>
      <p:sp>
        <p:nvSpPr>
          <p:cNvPr id="9" name="Rectangle: Rounded Corners 8">
            <a:extLst>
              <a:ext uri="{FF2B5EF4-FFF2-40B4-BE49-F238E27FC236}">
                <a16:creationId xmlns:a16="http://schemas.microsoft.com/office/drawing/2014/main" id="{B6E79202-0344-4F0C-84F2-1F2AC8BF2B6C}"/>
              </a:ext>
            </a:extLst>
          </p:cNvPr>
          <p:cNvSpPr/>
          <p:nvPr/>
        </p:nvSpPr>
        <p:spPr>
          <a:xfrm>
            <a:off x="0" y="1057605"/>
            <a:ext cx="4572000" cy="122413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noProof="1">
                <a:latin typeface="UTM Alexander" panose="02040603050506020204" pitchFamily="18" charset="0"/>
              </a:rPr>
              <a:t>Tạo ra khả năng to lớn trong việc </a:t>
            </a:r>
          </a:p>
          <a:p>
            <a:pPr algn="ctr"/>
            <a:r>
              <a:rPr lang="en-US" sz="2200" noProof="1">
                <a:latin typeface="UTM Alexander" panose="02040603050506020204" pitchFamily="18" charset="0"/>
              </a:rPr>
              <a:t>nghiên cứu và triển khai các hoạt </a:t>
            </a:r>
          </a:p>
          <a:p>
            <a:pPr algn="ctr"/>
            <a:r>
              <a:rPr lang="en-US" sz="2200" noProof="1">
                <a:latin typeface="UTM Alexander" panose="02040603050506020204" pitchFamily="18" charset="0"/>
              </a:rPr>
              <a:t>động  KHKT, thúc đẩy tiến bộ KT</a:t>
            </a:r>
            <a:endParaRPr lang="vi-VN" sz="2200" noProof="1">
              <a:latin typeface="UTM Alexander" panose="02040603050506020204" pitchFamily="18" charset="0"/>
            </a:endParaRPr>
          </a:p>
        </p:txBody>
      </p:sp>
      <p:sp>
        <p:nvSpPr>
          <p:cNvPr id="10" name="Rectangle: Rounded Corners 9">
            <a:extLst>
              <a:ext uri="{FF2B5EF4-FFF2-40B4-BE49-F238E27FC236}">
                <a16:creationId xmlns:a16="http://schemas.microsoft.com/office/drawing/2014/main" id="{BD988118-BEAD-4D85-80A5-DAAE3A94A528}"/>
              </a:ext>
            </a:extLst>
          </p:cNvPr>
          <p:cNvSpPr/>
          <p:nvPr/>
        </p:nvSpPr>
        <p:spPr>
          <a:xfrm>
            <a:off x="0" y="2380846"/>
            <a:ext cx="4572000" cy="140415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noProof="1">
                <a:latin typeface="UTM Alexander" panose="02040603050506020204" pitchFamily="18" charset="0"/>
              </a:rPr>
              <a:t>Có thể làm tăng NSLĐ, nâng cao</a:t>
            </a:r>
          </a:p>
          <a:p>
            <a:pPr algn="ctr"/>
            <a:r>
              <a:rPr lang="en-US" sz="2200" noProof="1">
                <a:latin typeface="UTM Alexander" panose="02040603050506020204" pitchFamily="18" charset="0"/>
              </a:rPr>
              <a:t>năng lực cạnh tranh của bản thân</a:t>
            </a:r>
          </a:p>
          <a:p>
            <a:pPr algn="ctr"/>
            <a:r>
              <a:rPr lang="en-US" sz="2200" noProof="1">
                <a:latin typeface="UTM Alexander" panose="02040603050506020204" pitchFamily="18" charset="0"/>
              </a:rPr>
              <a:t>các tổ chức ĐQ</a:t>
            </a:r>
            <a:endParaRPr lang="vi-VN" sz="2200" noProof="1">
              <a:latin typeface="UTM Alexander" panose="02040603050506020204" pitchFamily="18" charset="0"/>
            </a:endParaRPr>
          </a:p>
        </p:txBody>
      </p:sp>
      <p:sp>
        <p:nvSpPr>
          <p:cNvPr id="11" name="Rectangle: Rounded Corners 10">
            <a:extLst>
              <a:ext uri="{FF2B5EF4-FFF2-40B4-BE49-F238E27FC236}">
                <a16:creationId xmlns:a16="http://schemas.microsoft.com/office/drawing/2014/main" id="{F5C49F5E-4F2B-4BEC-A2EC-19992625EA35}"/>
              </a:ext>
            </a:extLst>
          </p:cNvPr>
          <p:cNvSpPr/>
          <p:nvPr/>
        </p:nvSpPr>
        <p:spPr>
          <a:xfrm>
            <a:off x="0" y="3884385"/>
            <a:ext cx="4572000" cy="11556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noProof="1">
                <a:latin typeface="UTM Alexander" panose="02040603050506020204" pitchFamily="18" charset="0"/>
              </a:rPr>
              <a:t>Tạo ra sức mạnh KT góp phần thúc</a:t>
            </a:r>
          </a:p>
          <a:p>
            <a:pPr algn="ctr"/>
            <a:r>
              <a:rPr lang="en-US" sz="2200" noProof="1">
                <a:latin typeface="UTM Alexander" panose="02040603050506020204" pitchFamily="18" charset="0"/>
              </a:rPr>
              <a:t>đẩy nền KT phát triển theo hướng</a:t>
            </a:r>
          </a:p>
          <a:p>
            <a:pPr algn="ctr"/>
            <a:r>
              <a:rPr lang="en-US" sz="2200" noProof="1">
                <a:latin typeface="UTM Alexander" panose="02040603050506020204" pitchFamily="18" charset="0"/>
              </a:rPr>
              <a:t> SX lớn hiện đại</a:t>
            </a:r>
            <a:endParaRPr lang="vi-VN" sz="2200" noProof="1">
              <a:latin typeface="UTM Alexander" panose="02040603050506020204" pitchFamily="18" charset="0"/>
            </a:endParaRPr>
          </a:p>
        </p:txBody>
      </p:sp>
      <p:sp>
        <p:nvSpPr>
          <p:cNvPr id="12" name="Rectangle: Rounded Corners 11">
            <a:extLst>
              <a:ext uri="{FF2B5EF4-FFF2-40B4-BE49-F238E27FC236}">
                <a16:creationId xmlns:a16="http://schemas.microsoft.com/office/drawing/2014/main" id="{C445DE78-5D0C-45BE-8BA0-254CC87FAD91}"/>
              </a:ext>
            </a:extLst>
          </p:cNvPr>
          <p:cNvSpPr/>
          <p:nvPr/>
        </p:nvSpPr>
        <p:spPr>
          <a:xfrm>
            <a:off x="5108412" y="1104121"/>
            <a:ext cx="4035588" cy="11455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noProof="1">
                <a:latin typeface="UTM Alexander" panose="02040603050506020204" pitchFamily="18" charset="0"/>
              </a:rPr>
              <a:t>Phá vỡ cạnh tranh hoàn hảo</a:t>
            </a:r>
          </a:p>
          <a:p>
            <a:pPr algn="ctr"/>
            <a:r>
              <a:rPr lang="en-US" sz="2200" noProof="1">
                <a:latin typeface="UTM Alexander" panose="02040603050506020204" pitchFamily="18" charset="0"/>
              </a:rPr>
              <a:t>gây thiệt hại cho người tiêu</a:t>
            </a:r>
          </a:p>
          <a:p>
            <a:pPr algn="ctr"/>
            <a:r>
              <a:rPr lang="en-US" sz="2200" noProof="1">
                <a:latin typeface="UTM Alexander" panose="02040603050506020204" pitchFamily="18" charset="0"/>
              </a:rPr>
              <a:t>dùng XH</a:t>
            </a:r>
            <a:endParaRPr lang="vi-VN" sz="2200" noProof="1">
              <a:latin typeface="UTM Alexander" panose="02040603050506020204" pitchFamily="18" charset="0"/>
            </a:endParaRPr>
          </a:p>
        </p:txBody>
      </p:sp>
      <p:sp>
        <p:nvSpPr>
          <p:cNvPr id="13" name="Rectangle: Rounded Corners 12">
            <a:extLst>
              <a:ext uri="{FF2B5EF4-FFF2-40B4-BE49-F238E27FC236}">
                <a16:creationId xmlns:a16="http://schemas.microsoft.com/office/drawing/2014/main" id="{A7128FE2-D161-4A1B-83D0-D4E32645A28F}"/>
              </a:ext>
            </a:extLst>
          </p:cNvPr>
          <p:cNvSpPr/>
          <p:nvPr/>
        </p:nvSpPr>
        <p:spPr>
          <a:xfrm>
            <a:off x="5108412" y="2380846"/>
            <a:ext cx="4035588" cy="14041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noProof="1">
                <a:latin typeface="UTM Alexander" panose="02040603050506020204" pitchFamily="18" charset="0"/>
              </a:rPr>
              <a:t>Có thể kìm hãm tiến bộ kỹ </a:t>
            </a:r>
          </a:p>
          <a:p>
            <a:pPr algn="ctr"/>
            <a:r>
              <a:rPr lang="en-US" sz="2200" noProof="1">
                <a:latin typeface="UTM Alexander" panose="02040603050506020204" pitchFamily="18" charset="0"/>
              </a:rPr>
              <a:t>thuật, theo đó kìm hãm sự</a:t>
            </a:r>
          </a:p>
          <a:p>
            <a:pPr algn="ctr"/>
            <a:r>
              <a:rPr lang="en-US" sz="2200" noProof="1">
                <a:latin typeface="UTM Alexander" panose="02040603050506020204" pitchFamily="18" charset="0"/>
              </a:rPr>
              <a:t>phát triển KT-XH</a:t>
            </a:r>
            <a:endParaRPr lang="vi-VN" sz="2200" noProof="1">
              <a:latin typeface="UTM Alexander" panose="02040603050506020204" pitchFamily="18" charset="0"/>
            </a:endParaRPr>
          </a:p>
        </p:txBody>
      </p:sp>
      <p:sp>
        <p:nvSpPr>
          <p:cNvPr id="14" name="Rectangle: Rounded Corners 13">
            <a:extLst>
              <a:ext uri="{FF2B5EF4-FFF2-40B4-BE49-F238E27FC236}">
                <a16:creationId xmlns:a16="http://schemas.microsoft.com/office/drawing/2014/main" id="{7BA5D27B-1461-4A96-B6C8-A1338F36DF23}"/>
              </a:ext>
            </a:extLst>
          </p:cNvPr>
          <p:cNvSpPr/>
          <p:nvPr/>
        </p:nvSpPr>
        <p:spPr>
          <a:xfrm>
            <a:off x="5108412" y="3922941"/>
            <a:ext cx="4035588" cy="108325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noProof="1">
                <a:latin typeface="UTM Alexander" panose="02040603050506020204" pitchFamily="18" charset="0"/>
              </a:rPr>
              <a:t>Chi phối các quan hệ KT - XH,</a:t>
            </a:r>
          </a:p>
          <a:p>
            <a:pPr algn="ctr"/>
            <a:r>
              <a:rPr lang="en-US" sz="2200" noProof="1">
                <a:latin typeface="UTM Alexander" panose="02040603050506020204" pitchFamily="18" charset="0"/>
              </a:rPr>
              <a:t>làm tăng sự phân hóa giàu </a:t>
            </a:r>
          </a:p>
          <a:p>
            <a:pPr algn="ctr"/>
            <a:r>
              <a:rPr lang="en-US" sz="2200" noProof="1">
                <a:latin typeface="UTM Alexander" panose="02040603050506020204" pitchFamily="18" charset="0"/>
              </a:rPr>
              <a:t>nghèo</a:t>
            </a:r>
            <a:endParaRPr lang="vi-VN" sz="2200" noProof="1">
              <a:latin typeface="UTM Alexander" panose="02040603050506020204" pitchFamily="18" charset="0"/>
            </a:endParaRPr>
          </a:p>
        </p:txBody>
      </p:sp>
    </p:spTree>
    <p:extLst>
      <p:ext uri="{BB962C8B-B14F-4D97-AF65-F5344CB8AC3E}">
        <p14:creationId xmlns:p14="http://schemas.microsoft.com/office/powerpoint/2010/main" val="294717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1" grpId="0" animBg="1"/>
      <p:bldP spid="12" grpId="0" animBg="1"/>
      <p:bldP spid="13"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98088" y="857739"/>
            <a:ext cx="1836203" cy="642909"/>
          </a:xfrm>
        </p:spPr>
        <p:txBody>
          <a:bodyPr>
            <a:noAutofit/>
          </a:bodyPr>
          <a:lstStyle/>
          <a:p>
            <a:pPr algn="ctr">
              <a:lnSpc>
                <a:spcPct val="100000"/>
              </a:lnSpc>
              <a:spcBef>
                <a:spcPts val="0"/>
              </a:spcBef>
            </a:pPr>
            <a:r>
              <a:rPr lang="en-US" altLang="ko-KR" sz="2200" noProof="1">
                <a:solidFill>
                  <a:schemeClr val="tx1"/>
                </a:solidFill>
                <a:latin typeface="UTM Alexander" panose="02040603050506020204" pitchFamily="18" charset="0"/>
                <a:cs typeface="Times New Roman" panose="02020603050405020304" pitchFamily="18" charset="0"/>
              </a:rPr>
              <a:t>Trong nội bộ các tổ chức</a:t>
            </a:r>
            <a:endParaRPr lang="vi-VN" altLang="ko-KR" sz="2200" noProof="1">
              <a:solidFill>
                <a:schemeClr val="tx1"/>
              </a:solidFill>
              <a:latin typeface="UTM Alexander" panose="02040603050506020204" pitchFamily="18" charset="0"/>
              <a:cs typeface="Times New Roman" panose="02020603050405020304" pitchFamily="18" charset="0"/>
            </a:endParaRPr>
          </a:p>
        </p:txBody>
      </p:sp>
      <p:sp>
        <p:nvSpPr>
          <p:cNvPr id="18" name="TextBox 17"/>
          <p:cNvSpPr txBox="1"/>
          <p:nvPr/>
        </p:nvSpPr>
        <p:spPr>
          <a:xfrm>
            <a:off x="4075518" y="1884185"/>
            <a:ext cx="709151" cy="507831"/>
          </a:xfrm>
          <a:prstGeom prst="rect">
            <a:avLst/>
          </a:prstGeom>
          <a:noFill/>
        </p:spPr>
        <p:txBody>
          <a:bodyPr wrap="square" rtlCol="0">
            <a:spAutoFit/>
          </a:bodyPr>
          <a:lstStyle/>
          <a:p>
            <a:pPr algn="ctr"/>
            <a:r>
              <a:rPr lang="en-US" altLang="ko-KR" sz="2700" b="1" dirty="0">
                <a:solidFill>
                  <a:schemeClr val="bg1"/>
                </a:solidFill>
                <a:cs typeface="Arial" panose="020B0604020202020204" pitchFamily="34" charset="0"/>
              </a:rPr>
              <a:t>02</a:t>
            </a:r>
            <a:endParaRPr lang="ko-KR" altLang="en-US" sz="2700" b="1" dirty="0">
              <a:solidFill>
                <a:schemeClr val="bg1"/>
              </a:solidFill>
              <a:cs typeface="Arial" panose="020B0604020202020204" pitchFamily="34" charset="0"/>
            </a:endParaRPr>
          </a:p>
        </p:txBody>
      </p:sp>
      <p:sp>
        <p:nvSpPr>
          <p:cNvPr id="32" name="TextBox 31"/>
          <p:cNvSpPr txBox="1"/>
          <p:nvPr/>
        </p:nvSpPr>
        <p:spPr>
          <a:xfrm>
            <a:off x="4075518" y="3153318"/>
            <a:ext cx="709151" cy="507831"/>
          </a:xfrm>
          <a:prstGeom prst="rect">
            <a:avLst/>
          </a:prstGeom>
          <a:noFill/>
        </p:spPr>
        <p:txBody>
          <a:bodyPr wrap="square" rtlCol="0">
            <a:spAutoFit/>
          </a:bodyPr>
          <a:lstStyle/>
          <a:p>
            <a:pPr algn="ctr"/>
            <a:r>
              <a:rPr lang="en-US" altLang="ko-KR" sz="2700" b="1" dirty="0">
                <a:solidFill>
                  <a:schemeClr val="bg1"/>
                </a:solidFill>
                <a:cs typeface="Arial" panose="020B0604020202020204" pitchFamily="34" charset="0"/>
              </a:rPr>
              <a:t>04</a:t>
            </a:r>
            <a:endParaRPr lang="ko-KR" altLang="en-US" sz="2700" b="1" dirty="0">
              <a:solidFill>
                <a:schemeClr val="bg1"/>
              </a:solidFill>
              <a:cs typeface="Arial" panose="020B0604020202020204" pitchFamily="34" charset="0"/>
            </a:endParaRPr>
          </a:p>
        </p:txBody>
      </p:sp>
      <p:sp>
        <p:nvSpPr>
          <p:cNvPr id="15" name="Text Placeholder 1">
            <a:extLst>
              <a:ext uri="{FF2B5EF4-FFF2-40B4-BE49-F238E27FC236}">
                <a16:creationId xmlns:a16="http://schemas.microsoft.com/office/drawing/2014/main" id="{2BC1EF18-5C21-46B2-A5D4-D170E66A70D8}"/>
              </a:ext>
            </a:extLst>
          </p:cNvPr>
          <p:cNvSpPr txBox="1">
            <a:spLocks/>
          </p:cNvSpPr>
          <p:nvPr/>
        </p:nvSpPr>
        <p:spPr>
          <a:xfrm>
            <a:off x="1691680" y="173297"/>
            <a:ext cx="7128792" cy="612911"/>
          </a:xfrm>
          <a:prstGeom prst="rect">
            <a:avLst/>
          </a:prstGeom>
        </p:spPr>
        <p:txBody>
          <a:bodyPr vert="horz" lIns="91440" tIns="45720" rIns="91440" bIns="45720" rtlCol="0" anchor="ctr">
            <a:normAutofit fontScale="92500"/>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ko-KR" sz="2400" b="1" dirty="0">
                <a:solidFill>
                  <a:schemeClr val="tx1"/>
                </a:solidFill>
                <a:latin typeface="UTM Alexander" panose="02040603050506020204" pitchFamily="18" charset="0"/>
                <a:cs typeface="Times New Roman" panose="02020603050405020304" pitchFamily="18" charset="0"/>
              </a:rPr>
              <a:t>4.1.2. QUAN HỆ CẠNH TRANH TRONG CƠ CHẾ ĐỘC QUYỀN</a:t>
            </a:r>
          </a:p>
        </p:txBody>
      </p:sp>
      <p:sp>
        <p:nvSpPr>
          <p:cNvPr id="9" name="Rectangle: Rounded Corners 8">
            <a:extLst>
              <a:ext uri="{FF2B5EF4-FFF2-40B4-BE49-F238E27FC236}">
                <a16:creationId xmlns:a16="http://schemas.microsoft.com/office/drawing/2014/main" id="{ED39DAAF-2AEA-49EF-8E9D-CECC8AF04EB5}"/>
              </a:ext>
            </a:extLst>
          </p:cNvPr>
          <p:cNvSpPr/>
          <p:nvPr/>
        </p:nvSpPr>
        <p:spPr>
          <a:xfrm>
            <a:off x="212803" y="943279"/>
            <a:ext cx="3678907" cy="37529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noProof="1">
                <a:latin typeface="UTM Alexander" panose="02040603050506020204" pitchFamily="18" charset="0"/>
              </a:rPr>
              <a:t>Độc quyền sinh ra từ </a:t>
            </a:r>
          </a:p>
          <a:p>
            <a:pPr algn="ctr"/>
            <a:r>
              <a:rPr lang="en-US" sz="2400" b="1" noProof="1">
                <a:latin typeface="UTM Alexander" panose="02040603050506020204" pitchFamily="18" charset="0"/>
              </a:rPr>
              <a:t>cạnh tranh tự do và </a:t>
            </a:r>
          </a:p>
          <a:p>
            <a:pPr algn="ctr"/>
            <a:r>
              <a:rPr lang="en-US" sz="2400" b="1" noProof="1">
                <a:latin typeface="UTM Alexander" panose="02040603050506020204" pitchFamily="18" charset="0"/>
              </a:rPr>
              <a:t>thống trị nền KT, nhưng</a:t>
            </a:r>
          </a:p>
          <a:p>
            <a:pPr algn="ctr"/>
            <a:r>
              <a:rPr lang="en-US" sz="2400" b="1" noProof="1">
                <a:latin typeface="UTM Alexander" panose="02040603050506020204" pitchFamily="18" charset="0"/>
              </a:rPr>
              <a:t>độc quyền không thủ</a:t>
            </a:r>
          </a:p>
          <a:p>
            <a:pPr algn="ctr"/>
            <a:r>
              <a:rPr lang="en-US" sz="2400" b="1" noProof="1">
                <a:latin typeface="UTM Alexander" panose="02040603050506020204" pitchFamily="18" charset="0"/>
              </a:rPr>
              <a:t>tiêu cạnh tranh. Ngược</a:t>
            </a:r>
          </a:p>
          <a:p>
            <a:pPr algn="ctr"/>
            <a:r>
              <a:rPr lang="en-US" sz="2400" b="1" noProof="1">
                <a:latin typeface="UTM Alexander" panose="02040603050506020204" pitchFamily="18" charset="0"/>
              </a:rPr>
              <a:t>lại độc quyền làm cho </a:t>
            </a:r>
          </a:p>
          <a:p>
            <a:pPr algn="ctr"/>
            <a:r>
              <a:rPr lang="en-US" sz="2400" b="1" noProof="1">
                <a:latin typeface="UTM Alexander" panose="02040603050506020204" pitchFamily="18" charset="0"/>
              </a:rPr>
              <a:t>cạnh tranh trở nên đa </a:t>
            </a:r>
          </a:p>
          <a:p>
            <a:pPr algn="ctr"/>
            <a:r>
              <a:rPr lang="en-US" sz="2400" b="1" noProof="1">
                <a:latin typeface="UTM Alexander" panose="02040603050506020204" pitchFamily="18" charset="0"/>
              </a:rPr>
              <a:t>dạng, gay gắt hơn.</a:t>
            </a:r>
            <a:endParaRPr lang="vi-VN" sz="2400" b="1" noProof="1">
              <a:latin typeface="UTM Alexander" panose="02040603050506020204" pitchFamily="18" charset="0"/>
            </a:endParaRPr>
          </a:p>
        </p:txBody>
      </p:sp>
      <p:sp>
        <p:nvSpPr>
          <p:cNvPr id="3" name="Star: 4 Points 2">
            <a:extLst>
              <a:ext uri="{FF2B5EF4-FFF2-40B4-BE49-F238E27FC236}">
                <a16:creationId xmlns:a16="http://schemas.microsoft.com/office/drawing/2014/main" id="{26A0C9B2-B52B-4EC8-8A6D-BAA50E97E196}"/>
              </a:ext>
            </a:extLst>
          </p:cNvPr>
          <p:cNvSpPr/>
          <p:nvPr/>
        </p:nvSpPr>
        <p:spPr>
          <a:xfrm>
            <a:off x="5436099" y="1635646"/>
            <a:ext cx="2448269" cy="2328660"/>
          </a:xfrm>
          <a:prstGeom prst="star4">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latin typeface="UTM Alexander" panose="02040603050506020204" pitchFamily="18" charset="0"/>
            </a:endParaRPr>
          </a:p>
        </p:txBody>
      </p:sp>
      <p:sp>
        <p:nvSpPr>
          <p:cNvPr id="11" name="Text Placeholder 1">
            <a:extLst>
              <a:ext uri="{FF2B5EF4-FFF2-40B4-BE49-F238E27FC236}">
                <a16:creationId xmlns:a16="http://schemas.microsoft.com/office/drawing/2014/main" id="{4E72C333-BCB7-485A-8D4F-E84BBA8E5676}"/>
              </a:ext>
            </a:extLst>
          </p:cNvPr>
          <p:cNvSpPr txBox="1">
            <a:spLocks/>
          </p:cNvSpPr>
          <p:nvPr/>
        </p:nvSpPr>
        <p:spPr>
          <a:xfrm>
            <a:off x="6048165" y="2624663"/>
            <a:ext cx="1224136" cy="350626"/>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altLang="ko-KR" sz="1400" b="1" noProof="1">
                <a:solidFill>
                  <a:schemeClr val="tx1"/>
                </a:solidFill>
                <a:latin typeface="UTM Alexander" panose="02040603050506020204" pitchFamily="18" charset="0"/>
                <a:cs typeface="Times New Roman" panose="02020603050405020304" pitchFamily="18" charset="0"/>
              </a:rPr>
              <a:t>CẠNH TRANH</a:t>
            </a:r>
            <a:endParaRPr lang="vi-VN" altLang="ko-KR" sz="1400" b="1" noProof="1">
              <a:solidFill>
                <a:schemeClr val="tx1"/>
              </a:solidFill>
              <a:latin typeface="UTM Alexander" panose="02040603050506020204" pitchFamily="18" charset="0"/>
              <a:cs typeface="Times New Roman" panose="02020603050405020304" pitchFamily="18" charset="0"/>
            </a:endParaRPr>
          </a:p>
        </p:txBody>
      </p:sp>
      <p:sp>
        <p:nvSpPr>
          <p:cNvPr id="12" name="Text Placeholder 1">
            <a:extLst>
              <a:ext uri="{FF2B5EF4-FFF2-40B4-BE49-F238E27FC236}">
                <a16:creationId xmlns:a16="http://schemas.microsoft.com/office/drawing/2014/main" id="{CC88FEF2-5974-4990-B9F1-E11CEF5EA25D}"/>
              </a:ext>
            </a:extLst>
          </p:cNvPr>
          <p:cNvSpPr txBox="1">
            <a:spLocks/>
          </p:cNvSpPr>
          <p:nvPr/>
        </p:nvSpPr>
        <p:spPr>
          <a:xfrm>
            <a:off x="3707902" y="2236453"/>
            <a:ext cx="1836203" cy="1269133"/>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altLang="ko-KR" sz="2200" noProof="1">
                <a:solidFill>
                  <a:schemeClr val="tx1"/>
                </a:solidFill>
                <a:latin typeface="UTM Alexander" panose="02040603050506020204" pitchFamily="18" charset="0"/>
                <a:cs typeface="Times New Roman" panose="02020603050405020304" pitchFamily="18" charset="0"/>
              </a:rPr>
              <a:t>Giữa các tổ chức ĐQ với nhau</a:t>
            </a:r>
            <a:endParaRPr lang="vi-VN" altLang="ko-KR" sz="2200" noProof="1">
              <a:solidFill>
                <a:schemeClr val="tx1"/>
              </a:solidFill>
              <a:latin typeface="UTM Alexander" panose="02040603050506020204" pitchFamily="18" charset="0"/>
              <a:cs typeface="Times New Roman" panose="02020603050405020304" pitchFamily="18" charset="0"/>
            </a:endParaRPr>
          </a:p>
        </p:txBody>
      </p:sp>
      <p:sp>
        <p:nvSpPr>
          <p:cNvPr id="13" name="Text Placeholder 1">
            <a:extLst>
              <a:ext uri="{FF2B5EF4-FFF2-40B4-BE49-F238E27FC236}">
                <a16:creationId xmlns:a16="http://schemas.microsoft.com/office/drawing/2014/main" id="{C452A299-FAB1-449E-A490-9ED86D765E56}"/>
              </a:ext>
            </a:extLst>
          </p:cNvPr>
          <p:cNvSpPr txBox="1">
            <a:spLocks/>
          </p:cNvSpPr>
          <p:nvPr/>
        </p:nvSpPr>
        <p:spPr>
          <a:xfrm>
            <a:off x="4599965" y="4088138"/>
            <a:ext cx="4032448" cy="642909"/>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altLang="ko-KR" sz="2200" noProof="1">
                <a:solidFill>
                  <a:schemeClr val="tx1"/>
                </a:solidFill>
                <a:latin typeface="UTM Alexander" panose="02040603050506020204" pitchFamily="18" charset="0"/>
                <a:cs typeface="Times New Roman" panose="02020603050405020304" pitchFamily="18" charset="0"/>
              </a:rPr>
              <a:t>* Người SX nhỏ với nhau</a:t>
            </a:r>
          </a:p>
          <a:p>
            <a:pPr>
              <a:lnSpc>
                <a:spcPct val="100000"/>
              </a:lnSpc>
              <a:spcBef>
                <a:spcPts val="0"/>
              </a:spcBef>
            </a:pPr>
            <a:r>
              <a:rPr lang="en-US" altLang="ko-KR" sz="2200" noProof="1">
                <a:solidFill>
                  <a:schemeClr val="tx1"/>
                </a:solidFill>
                <a:latin typeface="UTM Alexander" panose="02040603050506020204" pitchFamily="18" charset="0"/>
                <a:cs typeface="Times New Roman" panose="02020603050405020304" pitchFamily="18" charset="0"/>
              </a:rPr>
              <a:t>* Nhà TB vừa và nhỏ với nhau</a:t>
            </a:r>
            <a:endParaRPr lang="vi-VN" altLang="ko-KR" sz="2200" noProof="1">
              <a:solidFill>
                <a:schemeClr val="tx1"/>
              </a:solidFill>
              <a:latin typeface="UTM Alexander" panose="02040603050506020204" pitchFamily="18" charset="0"/>
              <a:cs typeface="Times New Roman" panose="02020603050405020304" pitchFamily="18" charset="0"/>
            </a:endParaRPr>
          </a:p>
        </p:txBody>
      </p:sp>
      <p:sp>
        <p:nvSpPr>
          <p:cNvPr id="14" name="Text Placeholder 1">
            <a:extLst>
              <a:ext uri="{FF2B5EF4-FFF2-40B4-BE49-F238E27FC236}">
                <a16:creationId xmlns:a16="http://schemas.microsoft.com/office/drawing/2014/main" id="{E400B6CC-B036-4A46-879F-77C7B97BB347}"/>
              </a:ext>
            </a:extLst>
          </p:cNvPr>
          <p:cNvSpPr txBox="1">
            <a:spLocks/>
          </p:cNvSpPr>
          <p:nvPr/>
        </p:nvSpPr>
        <p:spPr>
          <a:xfrm>
            <a:off x="7781443" y="1727883"/>
            <a:ext cx="1224136" cy="2144185"/>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altLang="ko-KR" sz="2200" noProof="1">
                <a:solidFill>
                  <a:schemeClr val="tx1"/>
                </a:solidFill>
                <a:latin typeface="UTM Alexander" panose="02040603050506020204" pitchFamily="18" charset="0"/>
                <a:cs typeface="Times New Roman" panose="02020603050405020304" pitchFamily="18" charset="0"/>
              </a:rPr>
              <a:t>Trong và ngoài ĐQ</a:t>
            </a:r>
            <a:endParaRPr lang="vi-VN" altLang="ko-KR" sz="2200" noProof="1">
              <a:solidFill>
                <a:schemeClr val="tx1"/>
              </a:solidFill>
              <a:latin typeface="UTM Alexander" panose="02040603050506020204" pitchFamily="18" charset="0"/>
              <a:cs typeface="Times New Roman" panose="02020603050405020304" pitchFamily="18" charset="0"/>
            </a:endParaRPr>
          </a:p>
        </p:txBody>
      </p:sp>
      <p:sp>
        <p:nvSpPr>
          <p:cNvPr id="5" name="Date Placeholder 1">
            <a:extLst>
              <a:ext uri="{FF2B5EF4-FFF2-40B4-BE49-F238E27FC236}">
                <a16:creationId xmlns:a16="http://schemas.microsoft.com/office/drawing/2014/main" id="{52FF6313-AD5C-297C-6028-C85F407000DE}"/>
              </a:ext>
            </a:extLst>
          </p:cNvPr>
          <p:cNvSpPr txBox="1">
            <a:spLocks noChangeArrowheads="1"/>
          </p:cNvSpPr>
          <p:nvPr/>
        </p:nvSpPr>
        <p:spPr bwMode="auto">
          <a:xfrm>
            <a:off x="140067" y="4889426"/>
            <a:ext cx="122413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1FA0FEAF-A50D-4619-9C9A-51CC96C0FAF3}" type="datetime1">
              <a:rPr lang="en-US" altLang="en-US" sz="1200" smtClean="0">
                <a:latin typeface="UTM Alexander"/>
              </a:rPr>
              <a:pPr>
                <a:spcBef>
                  <a:spcPct val="0"/>
                </a:spcBef>
                <a:buFontTx/>
                <a:buNone/>
              </a:pPr>
              <a:t>5/4/2023</a:t>
            </a:fld>
            <a:endParaRPr lang="en-US" altLang="en-US" sz="1200" dirty="0">
              <a:latin typeface="UTM Alexander"/>
            </a:endParaRPr>
          </a:p>
        </p:txBody>
      </p:sp>
      <p:sp>
        <p:nvSpPr>
          <p:cNvPr id="6" name="Footer Placeholder 2">
            <a:extLst>
              <a:ext uri="{FF2B5EF4-FFF2-40B4-BE49-F238E27FC236}">
                <a16:creationId xmlns:a16="http://schemas.microsoft.com/office/drawing/2014/main" id="{2396EA1B-4833-0553-32E1-001AD7D3938D}"/>
              </a:ext>
            </a:extLst>
          </p:cNvPr>
          <p:cNvSpPr txBox="1">
            <a:spLocks noChangeArrowheads="1"/>
          </p:cNvSpPr>
          <p:nvPr/>
        </p:nvSpPr>
        <p:spPr bwMode="auto">
          <a:xfrm>
            <a:off x="3352235" y="4863898"/>
            <a:ext cx="574812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r" eaLnBrk="0" hangingPunct="0">
              <a:spcBef>
                <a:spcPct val="0"/>
              </a:spcBef>
              <a:buFontTx/>
              <a:buNone/>
            </a:pPr>
            <a:r>
              <a:rPr lang="en-US" altLang="en-US" sz="1200" dirty="0">
                <a:latin typeface="UTM Alexander"/>
              </a:rPr>
              <a:t>306103 - </a:t>
            </a:r>
            <a:r>
              <a:rPr lang="vi-VN" altLang="en-US" sz="1200" dirty="0">
                <a:latin typeface="UTM Alexander"/>
              </a:rPr>
              <a:t>Chương I</a:t>
            </a:r>
            <a:r>
              <a:rPr lang="en-US" altLang="en-US" sz="1200" dirty="0">
                <a:latin typeface="UTM Alexander"/>
              </a:rPr>
              <a:t>V</a:t>
            </a:r>
            <a:r>
              <a:rPr lang="vi-VN" altLang="en-US" sz="1200" dirty="0">
                <a:latin typeface="UTM Alexander"/>
              </a:rPr>
              <a:t>: </a:t>
            </a:r>
            <a:r>
              <a:rPr lang="en-US" altLang="en-US" sz="1200" dirty="0" err="1">
                <a:latin typeface="UTM Alexander"/>
              </a:rPr>
              <a:t>Cạnh</a:t>
            </a:r>
            <a:r>
              <a:rPr lang="en-US" altLang="en-US" sz="1200" dirty="0">
                <a:latin typeface="UTM Alexander"/>
              </a:rPr>
              <a:t> </a:t>
            </a:r>
            <a:r>
              <a:rPr lang="en-US" altLang="en-US" sz="1200" dirty="0" err="1">
                <a:latin typeface="UTM Alexander"/>
              </a:rPr>
              <a:t>tranh</a:t>
            </a:r>
            <a:r>
              <a:rPr lang="en-US" altLang="en-US" sz="1200" dirty="0">
                <a:latin typeface="UTM Alexander"/>
              </a:rPr>
              <a:t> </a:t>
            </a:r>
            <a:r>
              <a:rPr lang="en-US" altLang="en-US" sz="1200" dirty="0" err="1">
                <a:latin typeface="UTM Alexander"/>
              </a:rPr>
              <a:t>và</a:t>
            </a:r>
            <a:r>
              <a:rPr lang="en-US" altLang="en-US" sz="1200" dirty="0">
                <a:latin typeface="UTM Alexander"/>
              </a:rPr>
              <a:t> </a:t>
            </a:r>
            <a:r>
              <a:rPr lang="en-US" altLang="en-US" sz="1200" dirty="0" err="1">
                <a:latin typeface="UTM Alexander"/>
              </a:rPr>
              <a:t>độc</a:t>
            </a:r>
            <a:r>
              <a:rPr lang="en-US" altLang="en-US" sz="1200" dirty="0">
                <a:latin typeface="UTM Alexander"/>
              </a:rPr>
              <a:t> </a:t>
            </a:r>
            <a:r>
              <a:rPr lang="en-US" altLang="en-US" sz="1200" dirty="0" err="1">
                <a:latin typeface="UTM Alexander"/>
              </a:rPr>
              <a:t>quyền</a:t>
            </a:r>
            <a:r>
              <a:rPr lang="en-US" altLang="en-US" sz="1200" dirty="0">
                <a:latin typeface="UTM Alexander"/>
              </a:rPr>
              <a:t> </a:t>
            </a:r>
            <a:r>
              <a:rPr lang="en-US" altLang="en-US" sz="1200" dirty="0" err="1">
                <a:latin typeface="UTM Alexander"/>
              </a:rPr>
              <a:t>trong</a:t>
            </a:r>
            <a:r>
              <a:rPr lang="en-US" altLang="en-US" sz="1200" dirty="0">
                <a:latin typeface="UTM Alexander"/>
              </a:rPr>
              <a:t> </a:t>
            </a:r>
            <a:r>
              <a:rPr lang="en-US" altLang="en-US" sz="1200" dirty="0" err="1">
                <a:latin typeface="UTM Alexander"/>
              </a:rPr>
              <a:t>nền</a:t>
            </a:r>
            <a:r>
              <a:rPr lang="en-US" altLang="en-US" sz="1200" dirty="0">
                <a:latin typeface="UTM Alexander"/>
              </a:rPr>
              <a:t> </a:t>
            </a:r>
            <a:r>
              <a:rPr lang="en-US" altLang="en-US" sz="1200" dirty="0" err="1">
                <a:latin typeface="UTM Alexander"/>
              </a:rPr>
              <a:t>kinh</a:t>
            </a:r>
            <a:r>
              <a:rPr lang="en-US" altLang="en-US" sz="1200" dirty="0">
                <a:latin typeface="UTM Alexander"/>
              </a:rPr>
              <a:t> </a:t>
            </a:r>
            <a:r>
              <a:rPr lang="en-US" altLang="en-US" sz="1200" dirty="0" err="1">
                <a:latin typeface="UTM Alexander"/>
              </a:rPr>
              <a:t>tế</a:t>
            </a:r>
            <a:r>
              <a:rPr lang="en-US" altLang="en-US" sz="1200" dirty="0">
                <a:latin typeface="UTM Alexander"/>
              </a:rPr>
              <a:t> </a:t>
            </a:r>
            <a:r>
              <a:rPr lang="en-US" altLang="en-US" sz="1200" dirty="0" err="1">
                <a:latin typeface="UTM Alexander"/>
              </a:rPr>
              <a:t>thị</a:t>
            </a:r>
            <a:r>
              <a:rPr lang="en-US" altLang="en-US" sz="1200" dirty="0">
                <a:latin typeface="UTM Alexander"/>
              </a:rPr>
              <a:t> </a:t>
            </a:r>
            <a:r>
              <a:rPr lang="en-US" altLang="en-US" sz="1200" dirty="0" err="1">
                <a:latin typeface="UTM Alexander"/>
              </a:rPr>
              <a:t>trường</a:t>
            </a:r>
            <a:endParaRPr lang="en-US" altLang="en-US" sz="1200" dirty="0">
              <a:latin typeface="UTM Alexander"/>
            </a:endParaRPr>
          </a:p>
        </p:txBody>
      </p:sp>
    </p:spTree>
    <p:extLst>
      <p:ext uri="{BB962C8B-B14F-4D97-AF65-F5344CB8AC3E}">
        <p14:creationId xmlns:p14="http://schemas.microsoft.com/office/powerpoint/2010/main" val="3706393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ho ví dụ về hành vi cạnh tranh không lành mạnh ở nước ta hiện nay ?">
            <a:extLst>
              <a:ext uri="{FF2B5EF4-FFF2-40B4-BE49-F238E27FC236}">
                <a16:creationId xmlns:a16="http://schemas.microsoft.com/office/drawing/2014/main" id="{FBBDBB7D-C22E-4B57-8FEC-5CE9608E3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624" y="843558"/>
            <a:ext cx="5818751" cy="338437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1">
            <a:extLst>
              <a:ext uri="{FF2B5EF4-FFF2-40B4-BE49-F238E27FC236}">
                <a16:creationId xmlns:a16="http://schemas.microsoft.com/office/drawing/2014/main" id="{24A06592-C00A-70D5-62E9-60D6B65A88F4}"/>
              </a:ext>
            </a:extLst>
          </p:cNvPr>
          <p:cNvSpPr txBox="1">
            <a:spLocks noChangeArrowheads="1"/>
          </p:cNvSpPr>
          <p:nvPr/>
        </p:nvSpPr>
        <p:spPr bwMode="auto">
          <a:xfrm>
            <a:off x="140067" y="4889426"/>
            <a:ext cx="122413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1FA0FEAF-A50D-4619-9C9A-51CC96C0FAF3}" type="datetime1">
              <a:rPr lang="en-US" altLang="en-US" sz="1200" smtClean="0">
                <a:latin typeface="UTM Alexander"/>
              </a:rPr>
              <a:pPr>
                <a:spcBef>
                  <a:spcPct val="0"/>
                </a:spcBef>
                <a:buFontTx/>
                <a:buNone/>
              </a:pPr>
              <a:t>5/4/2023</a:t>
            </a:fld>
            <a:endParaRPr lang="en-US" altLang="en-US" sz="1200" dirty="0">
              <a:latin typeface="UTM Alexander"/>
            </a:endParaRPr>
          </a:p>
        </p:txBody>
      </p:sp>
      <p:sp>
        <p:nvSpPr>
          <p:cNvPr id="4" name="Footer Placeholder 2">
            <a:extLst>
              <a:ext uri="{FF2B5EF4-FFF2-40B4-BE49-F238E27FC236}">
                <a16:creationId xmlns:a16="http://schemas.microsoft.com/office/drawing/2014/main" id="{624B58CD-0603-4530-4477-6C1FDA414024}"/>
              </a:ext>
            </a:extLst>
          </p:cNvPr>
          <p:cNvSpPr txBox="1">
            <a:spLocks noChangeArrowheads="1"/>
          </p:cNvSpPr>
          <p:nvPr/>
        </p:nvSpPr>
        <p:spPr bwMode="auto">
          <a:xfrm>
            <a:off x="3352235" y="4863898"/>
            <a:ext cx="574812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r" eaLnBrk="0" hangingPunct="0">
              <a:spcBef>
                <a:spcPct val="0"/>
              </a:spcBef>
              <a:buFontTx/>
              <a:buNone/>
            </a:pPr>
            <a:r>
              <a:rPr lang="en-US" altLang="en-US" sz="1200" dirty="0">
                <a:latin typeface="UTM Alexander"/>
              </a:rPr>
              <a:t>306103 - </a:t>
            </a:r>
            <a:r>
              <a:rPr lang="vi-VN" altLang="en-US" sz="1200" dirty="0">
                <a:latin typeface="UTM Alexander"/>
              </a:rPr>
              <a:t>Chương I</a:t>
            </a:r>
            <a:r>
              <a:rPr lang="en-US" altLang="en-US" sz="1200" dirty="0">
                <a:latin typeface="UTM Alexander"/>
              </a:rPr>
              <a:t>V</a:t>
            </a:r>
            <a:r>
              <a:rPr lang="vi-VN" altLang="en-US" sz="1200" dirty="0">
                <a:latin typeface="UTM Alexander"/>
              </a:rPr>
              <a:t>: </a:t>
            </a:r>
            <a:r>
              <a:rPr lang="en-US" altLang="en-US" sz="1200" dirty="0" err="1">
                <a:latin typeface="UTM Alexander"/>
              </a:rPr>
              <a:t>Cạnh</a:t>
            </a:r>
            <a:r>
              <a:rPr lang="en-US" altLang="en-US" sz="1200" dirty="0">
                <a:latin typeface="UTM Alexander"/>
              </a:rPr>
              <a:t> </a:t>
            </a:r>
            <a:r>
              <a:rPr lang="en-US" altLang="en-US" sz="1200" dirty="0" err="1">
                <a:latin typeface="UTM Alexander"/>
              </a:rPr>
              <a:t>tranh</a:t>
            </a:r>
            <a:r>
              <a:rPr lang="en-US" altLang="en-US" sz="1200" dirty="0">
                <a:latin typeface="UTM Alexander"/>
              </a:rPr>
              <a:t> </a:t>
            </a:r>
            <a:r>
              <a:rPr lang="en-US" altLang="en-US" sz="1200" dirty="0" err="1">
                <a:latin typeface="UTM Alexander"/>
              </a:rPr>
              <a:t>và</a:t>
            </a:r>
            <a:r>
              <a:rPr lang="en-US" altLang="en-US" sz="1200" dirty="0">
                <a:latin typeface="UTM Alexander"/>
              </a:rPr>
              <a:t> </a:t>
            </a:r>
            <a:r>
              <a:rPr lang="en-US" altLang="en-US" sz="1200" dirty="0" err="1">
                <a:latin typeface="UTM Alexander"/>
              </a:rPr>
              <a:t>độc</a:t>
            </a:r>
            <a:r>
              <a:rPr lang="en-US" altLang="en-US" sz="1200" dirty="0">
                <a:latin typeface="UTM Alexander"/>
              </a:rPr>
              <a:t> </a:t>
            </a:r>
            <a:r>
              <a:rPr lang="en-US" altLang="en-US" sz="1200" dirty="0" err="1">
                <a:latin typeface="UTM Alexander"/>
              </a:rPr>
              <a:t>quyền</a:t>
            </a:r>
            <a:r>
              <a:rPr lang="en-US" altLang="en-US" sz="1200" dirty="0">
                <a:latin typeface="UTM Alexander"/>
              </a:rPr>
              <a:t> </a:t>
            </a:r>
            <a:r>
              <a:rPr lang="en-US" altLang="en-US" sz="1200" dirty="0" err="1">
                <a:latin typeface="UTM Alexander"/>
              </a:rPr>
              <a:t>trong</a:t>
            </a:r>
            <a:r>
              <a:rPr lang="en-US" altLang="en-US" sz="1200" dirty="0">
                <a:latin typeface="UTM Alexander"/>
              </a:rPr>
              <a:t> </a:t>
            </a:r>
            <a:r>
              <a:rPr lang="en-US" altLang="en-US" sz="1200" dirty="0" err="1">
                <a:latin typeface="UTM Alexander"/>
              </a:rPr>
              <a:t>nền</a:t>
            </a:r>
            <a:r>
              <a:rPr lang="en-US" altLang="en-US" sz="1200" dirty="0">
                <a:latin typeface="UTM Alexander"/>
              </a:rPr>
              <a:t> </a:t>
            </a:r>
            <a:r>
              <a:rPr lang="en-US" altLang="en-US" sz="1200" dirty="0" err="1">
                <a:latin typeface="UTM Alexander"/>
              </a:rPr>
              <a:t>kinh</a:t>
            </a:r>
            <a:r>
              <a:rPr lang="en-US" altLang="en-US" sz="1200" dirty="0">
                <a:latin typeface="UTM Alexander"/>
              </a:rPr>
              <a:t> </a:t>
            </a:r>
            <a:r>
              <a:rPr lang="en-US" altLang="en-US" sz="1200" dirty="0" err="1">
                <a:latin typeface="UTM Alexander"/>
              </a:rPr>
              <a:t>tế</a:t>
            </a:r>
            <a:r>
              <a:rPr lang="en-US" altLang="en-US" sz="1200" dirty="0">
                <a:latin typeface="UTM Alexander"/>
              </a:rPr>
              <a:t> </a:t>
            </a:r>
            <a:r>
              <a:rPr lang="en-US" altLang="en-US" sz="1200" dirty="0" err="1">
                <a:latin typeface="UTM Alexander"/>
              </a:rPr>
              <a:t>thị</a:t>
            </a:r>
            <a:r>
              <a:rPr lang="en-US" altLang="en-US" sz="1200" dirty="0">
                <a:latin typeface="UTM Alexander"/>
              </a:rPr>
              <a:t> </a:t>
            </a:r>
            <a:r>
              <a:rPr lang="en-US" altLang="en-US" sz="1200" dirty="0" err="1">
                <a:latin typeface="UTM Alexander"/>
              </a:rPr>
              <a:t>trường</a:t>
            </a:r>
            <a:endParaRPr lang="en-US" altLang="en-US" sz="1200" dirty="0">
              <a:latin typeface="UTM Alexander"/>
            </a:endParaRPr>
          </a:p>
        </p:txBody>
      </p:sp>
    </p:spTree>
    <p:extLst>
      <p:ext uri="{BB962C8B-B14F-4D97-AF65-F5344CB8AC3E}">
        <p14:creationId xmlns:p14="http://schemas.microsoft.com/office/powerpoint/2010/main" val="1642584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BF98984A-24E2-4411-EA33-26AACEC944A7}"/>
              </a:ext>
            </a:extLst>
          </p:cNvPr>
          <p:cNvSpPr txBox="1"/>
          <p:nvPr/>
        </p:nvSpPr>
        <p:spPr>
          <a:xfrm>
            <a:off x="2411760" y="555526"/>
            <a:ext cx="5334044" cy="432048"/>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2800" b="1" dirty="0">
                <a:solidFill>
                  <a:schemeClr val="tx1">
                    <a:lumMod val="75000"/>
                    <a:lumOff val="25000"/>
                  </a:schemeClr>
                </a:solidFill>
                <a:latin typeface="UTM Alexander" panose="02040603050506020204" pitchFamily="18" charset="0"/>
                <a:cs typeface="Times New Roman" panose="02020603050405020304" pitchFamily="18" charset="0"/>
              </a:rPr>
              <a:t>NỘI DUNG</a:t>
            </a:r>
          </a:p>
        </p:txBody>
      </p:sp>
      <p:grpSp>
        <p:nvGrpSpPr>
          <p:cNvPr id="5" name="Group 4">
            <a:extLst>
              <a:ext uri="{FF2B5EF4-FFF2-40B4-BE49-F238E27FC236}">
                <a16:creationId xmlns:a16="http://schemas.microsoft.com/office/drawing/2014/main" id="{F49FEDCC-2C7D-95F5-ECD8-F0FD07FACF69}"/>
              </a:ext>
            </a:extLst>
          </p:cNvPr>
          <p:cNvGrpSpPr/>
          <p:nvPr/>
        </p:nvGrpSpPr>
        <p:grpSpPr>
          <a:xfrm>
            <a:off x="683569" y="1135910"/>
            <a:ext cx="7413874" cy="977527"/>
            <a:chOff x="2212776" y="1079760"/>
            <a:chExt cx="6610486" cy="914400"/>
          </a:xfrm>
        </p:grpSpPr>
        <p:grpSp>
          <p:nvGrpSpPr>
            <p:cNvPr id="6" name="Group 5">
              <a:extLst>
                <a:ext uri="{FF2B5EF4-FFF2-40B4-BE49-F238E27FC236}">
                  <a16:creationId xmlns:a16="http://schemas.microsoft.com/office/drawing/2014/main" id="{EA43555D-DD15-656A-D239-6000ADFC5A55}"/>
                </a:ext>
              </a:extLst>
            </p:cNvPr>
            <p:cNvGrpSpPr/>
            <p:nvPr/>
          </p:nvGrpSpPr>
          <p:grpSpPr>
            <a:xfrm>
              <a:off x="2212776" y="1079760"/>
              <a:ext cx="6610486" cy="914400"/>
              <a:chOff x="1093714" y="3199052"/>
              <a:chExt cx="6610486" cy="914400"/>
            </a:xfrm>
          </p:grpSpPr>
          <p:sp>
            <p:nvSpPr>
              <p:cNvPr id="9" name="Pentagon 4">
                <a:extLst>
                  <a:ext uri="{FF2B5EF4-FFF2-40B4-BE49-F238E27FC236}">
                    <a16:creationId xmlns:a16="http://schemas.microsoft.com/office/drawing/2014/main" id="{A56DE958-1442-0543-84D4-8E67A3904350}"/>
                  </a:ext>
                </a:extLst>
              </p:cNvPr>
              <p:cNvSpPr/>
              <p:nvPr/>
            </p:nvSpPr>
            <p:spPr>
              <a:xfrm>
                <a:off x="1633824" y="3347030"/>
                <a:ext cx="6070376" cy="7200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600" dirty="0">
                  <a:latin typeface="UTM Alexander" panose="02040603050506020204" pitchFamily="18" charset="0"/>
                  <a:cs typeface="Times New Roman" panose="02020603050405020304" pitchFamily="18" charset="0"/>
                </a:endParaRPr>
              </a:p>
            </p:txBody>
          </p:sp>
          <p:sp>
            <p:nvSpPr>
              <p:cNvPr id="10" name="Pentagon 5">
                <a:extLst>
                  <a:ext uri="{FF2B5EF4-FFF2-40B4-BE49-F238E27FC236}">
                    <a16:creationId xmlns:a16="http://schemas.microsoft.com/office/drawing/2014/main" id="{DC1B9742-B9C4-0397-07A8-329982D3F71B}"/>
                  </a:ext>
                </a:extLst>
              </p:cNvPr>
              <p:cNvSpPr/>
              <p:nvPr/>
            </p:nvSpPr>
            <p:spPr>
              <a:xfrm>
                <a:off x="1633824" y="3284701"/>
                <a:ext cx="5914970" cy="720000"/>
              </a:xfrm>
              <a:prstGeom prst="homePlat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600" dirty="0">
                  <a:latin typeface="UTM Alexander" panose="02040603050506020204" pitchFamily="18" charset="0"/>
                  <a:cs typeface="Times New Roman" panose="02020603050405020304" pitchFamily="18" charset="0"/>
                </a:endParaRPr>
              </a:p>
            </p:txBody>
          </p:sp>
          <p:sp>
            <p:nvSpPr>
              <p:cNvPr id="11" name="Diamond 10">
                <a:extLst>
                  <a:ext uri="{FF2B5EF4-FFF2-40B4-BE49-F238E27FC236}">
                    <a16:creationId xmlns:a16="http://schemas.microsoft.com/office/drawing/2014/main" id="{3A36F369-79FE-9475-6CAB-A73AE3B6352F}"/>
                  </a:ext>
                </a:extLst>
              </p:cNvPr>
              <p:cNvSpPr/>
              <p:nvPr/>
            </p:nvSpPr>
            <p:spPr>
              <a:xfrm>
                <a:off x="1093714" y="3199052"/>
                <a:ext cx="914400" cy="9144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600" dirty="0">
                  <a:latin typeface="UTM Alexander" panose="02040603050506020204" pitchFamily="18" charset="0"/>
                  <a:cs typeface="Times New Roman" panose="02020603050405020304" pitchFamily="18" charset="0"/>
                </a:endParaRPr>
              </a:p>
            </p:txBody>
          </p:sp>
        </p:grpSp>
        <p:sp>
          <p:nvSpPr>
            <p:cNvPr id="7" name="직사각형 39">
              <a:extLst>
                <a:ext uri="{FF2B5EF4-FFF2-40B4-BE49-F238E27FC236}">
                  <a16:creationId xmlns:a16="http://schemas.microsoft.com/office/drawing/2014/main" id="{4126C86E-790E-C084-6E86-F6247FD84B28}"/>
                </a:ext>
              </a:extLst>
            </p:cNvPr>
            <p:cNvSpPr/>
            <p:nvPr/>
          </p:nvSpPr>
          <p:spPr>
            <a:xfrm>
              <a:off x="2270535" y="1337402"/>
              <a:ext cx="642087" cy="374271"/>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000" b="1" dirty="0">
                  <a:solidFill>
                    <a:schemeClr val="bg1"/>
                  </a:solidFill>
                  <a:latin typeface="UTM Alexander" panose="02040603050506020204" pitchFamily="18" charset="0"/>
                  <a:cs typeface="Times New Roman" panose="02020603050405020304" pitchFamily="18" charset="0"/>
                </a:rPr>
                <a:t>4.1</a:t>
              </a:r>
              <a:endParaRPr lang="ko-KR" altLang="en-US" sz="2000" dirty="0">
                <a:solidFill>
                  <a:schemeClr val="bg1"/>
                </a:solidFill>
                <a:latin typeface="UTM Alexander" panose="02040603050506020204" pitchFamily="18" charset="0"/>
                <a:cs typeface="Times New Roman" panose="02020603050405020304" pitchFamily="18" charset="0"/>
              </a:endParaRPr>
            </a:p>
          </p:txBody>
        </p:sp>
        <p:sp>
          <p:nvSpPr>
            <p:cNvPr id="8" name="TextBox 10">
              <a:extLst>
                <a:ext uri="{FF2B5EF4-FFF2-40B4-BE49-F238E27FC236}">
                  <a16:creationId xmlns:a16="http://schemas.microsoft.com/office/drawing/2014/main" id="{546C4A4C-ADB6-9BFE-5024-C361F9DE2D10}"/>
                </a:ext>
              </a:extLst>
            </p:cNvPr>
            <p:cNvSpPr txBox="1"/>
            <p:nvPr/>
          </p:nvSpPr>
          <p:spPr bwMode="auto">
            <a:xfrm>
              <a:off x="3167153" y="1263154"/>
              <a:ext cx="5500702" cy="66217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000" b="1" dirty="0">
                  <a:latin typeface="UTM Alexander" panose="02040603050506020204" pitchFamily="18" charset="0"/>
                  <a:cs typeface="Times New Roman" panose="02020603050405020304" pitchFamily="18" charset="0"/>
                </a:rPr>
                <a:t>CẠNH TRANH Ở CẤP ĐỘ ĐỘC QUYỀN TRONG NỀN KINH TẾ THỊ TRƯỜNG</a:t>
              </a:r>
            </a:p>
          </p:txBody>
        </p:sp>
      </p:grpSp>
      <p:grpSp>
        <p:nvGrpSpPr>
          <p:cNvPr id="12" name="Group 11">
            <a:extLst>
              <a:ext uri="{FF2B5EF4-FFF2-40B4-BE49-F238E27FC236}">
                <a16:creationId xmlns:a16="http://schemas.microsoft.com/office/drawing/2014/main" id="{5182DE58-848E-F417-E244-D2D858AFA706}"/>
              </a:ext>
            </a:extLst>
          </p:cNvPr>
          <p:cNvGrpSpPr/>
          <p:nvPr/>
        </p:nvGrpSpPr>
        <p:grpSpPr>
          <a:xfrm>
            <a:off x="683569" y="2408390"/>
            <a:ext cx="7445386" cy="1099742"/>
            <a:chOff x="2264738" y="1982609"/>
            <a:chExt cx="6552728" cy="914400"/>
          </a:xfrm>
        </p:grpSpPr>
        <p:grpSp>
          <p:nvGrpSpPr>
            <p:cNvPr id="13" name="Group 12">
              <a:extLst>
                <a:ext uri="{FF2B5EF4-FFF2-40B4-BE49-F238E27FC236}">
                  <a16:creationId xmlns:a16="http://schemas.microsoft.com/office/drawing/2014/main" id="{C44BAAAE-B810-C815-1793-207E7150B2C6}"/>
                </a:ext>
              </a:extLst>
            </p:cNvPr>
            <p:cNvGrpSpPr/>
            <p:nvPr/>
          </p:nvGrpSpPr>
          <p:grpSpPr>
            <a:xfrm>
              <a:off x="2264738" y="1982609"/>
              <a:ext cx="6552728" cy="914400"/>
              <a:chOff x="1151472" y="3187501"/>
              <a:chExt cx="6552728" cy="914400"/>
            </a:xfrm>
          </p:grpSpPr>
          <p:sp>
            <p:nvSpPr>
              <p:cNvPr id="16" name="Pentagon 12">
                <a:extLst>
                  <a:ext uri="{FF2B5EF4-FFF2-40B4-BE49-F238E27FC236}">
                    <a16:creationId xmlns:a16="http://schemas.microsoft.com/office/drawing/2014/main" id="{8677D0CD-3726-D4DB-1770-BC4B01DE6F99}"/>
                  </a:ext>
                </a:extLst>
              </p:cNvPr>
              <p:cNvSpPr/>
              <p:nvPr/>
            </p:nvSpPr>
            <p:spPr>
              <a:xfrm>
                <a:off x="1633824" y="3347030"/>
                <a:ext cx="6070376" cy="72000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600" dirty="0">
                  <a:latin typeface="UTM Alexander" panose="02040603050506020204" pitchFamily="18" charset="0"/>
                  <a:cs typeface="Times New Roman" panose="02020603050405020304" pitchFamily="18" charset="0"/>
                </a:endParaRPr>
              </a:p>
            </p:txBody>
          </p:sp>
          <p:sp>
            <p:nvSpPr>
              <p:cNvPr id="17" name="Pentagon 13">
                <a:extLst>
                  <a:ext uri="{FF2B5EF4-FFF2-40B4-BE49-F238E27FC236}">
                    <a16:creationId xmlns:a16="http://schemas.microsoft.com/office/drawing/2014/main" id="{E77E149A-8075-FCD6-64BE-B789816DCDF3}"/>
                  </a:ext>
                </a:extLst>
              </p:cNvPr>
              <p:cNvSpPr/>
              <p:nvPr/>
            </p:nvSpPr>
            <p:spPr>
              <a:xfrm>
                <a:off x="1633824" y="3284701"/>
                <a:ext cx="5914970" cy="720000"/>
              </a:xfrm>
              <a:prstGeom prst="homePlat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600" dirty="0">
                  <a:latin typeface="UTM Alexander" panose="02040603050506020204" pitchFamily="18" charset="0"/>
                  <a:cs typeface="Times New Roman" panose="02020603050405020304" pitchFamily="18" charset="0"/>
                </a:endParaRPr>
              </a:p>
            </p:txBody>
          </p:sp>
          <p:sp>
            <p:nvSpPr>
              <p:cNvPr id="18" name="Diamond 17">
                <a:extLst>
                  <a:ext uri="{FF2B5EF4-FFF2-40B4-BE49-F238E27FC236}">
                    <a16:creationId xmlns:a16="http://schemas.microsoft.com/office/drawing/2014/main" id="{A673A53B-8F82-C8D1-38E2-94C869911C62}"/>
                  </a:ext>
                </a:extLst>
              </p:cNvPr>
              <p:cNvSpPr/>
              <p:nvPr/>
            </p:nvSpPr>
            <p:spPr>
              <a:xfrm>
                <a:off x="1151472" y="3187501"/>
                <a:ext cx="914400" cy="9144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600" dirty="0">
                  <a:latin typeface="UTM Alexander" panose="02040603050506020204" pitchFamily="18" charset="0"/>
                  <a:cs typeface="Times New Roman" panose="02020603050405020304" pitchFamily="18" charset="0"/>
                </a:endParaRPr>
              </a:p>
            </p:txBody>
          </p:sp>
        </p:grpSp>
        <p:sp>
          <p:nvSpPr>
            <p:cNvPr id="14" name="직사각형 39">
              <a:extLst>
                <a:ext uri="{FF2B5EF4-FFF2-40B4-BE49-F238E27FC236}">
                  <a16:creationId xmlns:a16="http://schemas.microsoft.com/office/drawing/2014/main" id="{CF076BF5-E189-7415-9D83-472E98AEF424}"/>
                </a:ext>
              </a:extLst>
            </p:cNvPr>
            <p:cNvSpPr/>
            <p:nvPr/>
          </p:nvSpPr>
          <p:spPr>
            <a:xfrm>
              <a:off x="2264738" y="2282721"/>
              <a:ext cx="647884" cy="332678"/>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000" b="1" dirty="0">
                  <a:solidFill>
                    <a:schemeClr val="bg1"/>
                  </a:solidFill>
                  <a:latin typeface="UTM Alexander" panose="02040603050506020204" pitchFamily="18" charset="0"/>
                  <a:cs typeface="Times New Roman" panose="02020603050405020304" pitchFamily="18" charset="0"/>
                </a:rPr>
                <a:t>4.2</a:t>
              </a:r>
              <a:r>
                <a:rPr lang="en-US" altLang="ko-KR" sz="1600" b="1" dirty="0">
                  <a:solidFill>
                    <a:schemeClr val="bg1"/>
                  </a:solidFill>
                  <a:latin typeface="UTM Alexander" panose="02040603050506020204" pitchFamily="18" charset="0"/>
                  <a:cs typeface="Times New Roman" panose="02020603050405020304" pitchFamily="18" charset="0"/>
                </a:rPr>
                <a:t> </a:t>
              </a:r>
              <a:endParaRPr lang="ko-KR" altLang="en-US" sz="1600" dirty="0">
                <a:solidFill>
                  <a:schemeClr val="bg1"/>
                </a:solidFill>
                <a:latin typeface="UTM Alexander" panose="02040603050506020204" pitchFamily="18" charset="0"/>
                <a:cs typeface="Times New Roman" panose="02020603050405020304" pitchFamily="18" charset="0"/>
              </a:endParaRPr>
            </a:p>
          </p:txBody>
        </p:sp>
        <p:sp>
          <p:nvSpPr>
            <p:cNvPr id="15" name="TextBox 10">
              <a:extLst>
                <a:ext uri="{FF2B5EF4-FFF2-40B4-BE49-F238E27FC236}">
                  <a16:creationId xmlns:a16="http://schemas.microsoft.com/office/drawing/2014/main" id="{A027ACF0-63BE-C4DD-0D8F-A03294DE1F86}"/>
                </a:ext>
              </a:extLst>
            </p:cNvPr>
            <p:cNvSpPr txBox="1"/>
            <p:nvPr/>
          </p:nvSpPr>
          <p:spPr bwMode="auto">
            <a:xfrm>
              <a:off x="3175963" y="2185809"/>
              <a:ext cx="5259705" cy="58858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just">
                <a:defRPr/>
              </a:pPr>
              <a:r>
                <a:rPr lang="en-US" altLang="ko-KR" sz="2000" b="1" dirty="0">
                  <a:latin typeface="UTM Alexander" panose="02040603050506020204" pitchFamily="18" charset="0"/>
                  <a:cs typeface="Times New Roman" panose="02020603050405020304" pitchFamily="18" charset="0"/>
                </a:rPr>
                <a:t>LÝ LUẬN CỦA V.I.LÊNIN VỀ ĐẶC ĐIỂM CỦA ĐỘC QUYỀN VÀ ĐỘC QUYỀN NHÀ NƯỚC TRONG NỀN KTTT TBCN</a:t>
              </a:r>
            </a:p>
          </p:txBody>
        </p:sp>
      </p:grpSp>
      <p:grpSp>
        <p:nvGrpSpPr>
          <p:cNvPr id="19" name="Group 18">
            <a:extLst>
              <a:ext uri="{FF2B5EF4-FFF2-40B4-BE49-F238E27FC236}">
                <a16:creationId xmlns:a16="http://schemas.microsoft.com/office/drawing/2014/main" id="{253C64BA-0CE5-BA3B-46D8-376105BE2C21}"/>
              </a:ext>
            </a:extLst>
          </p:cNvPr>
          <p:cNvGrpSpPr/>
          <p:nvPr/>
        </p:nvGrpSpPr>
        <p:grpSpPr>
          <a:xfrm>
            <a:off x="683569" y="3535264"/>
            <a:ext cx="7445385" cy="1099742"/>
            <a:chOff x="2261732" y="2905636"/>
            <a:chExt cx="6552728" cy="914400"/>
          </a:xfrm>
        </p:grpSpPr>
        <p:grpSp>
          <p:nvGrpSpPr>
            <p:cNvPr id="20" name="Group 19">
              <a:extLst>
                <a:ext uri="{FF2B5EF4-FFF2-40B4-BE49-F238E27FC236}">
                  <a16:creationId xmlns:a16="http://schemas.microsoft.com/office/drawing/2014/main" id="{AC65460C-80ED-7DB6-D4FB-891994A76020}"/>
                </a:ext>
              </a:extLst>
            </p:cNvPr>
            <p:cNvGrpSpPr/>
            <p:nvPr/>
          </p:nvGrpSpPr>
          <p:grpSpPr>
            <a:xfrm>
              <a:off x="2261732" y="2905636"/>
              <a:ext cx="6552728" cy="914400"/>
              <a:chOff x="1151472" y="3187501"/>
              <a:chExt cx="6552728" cy="914400"/>
            </a:xfrm>
          </p:grpSpPr>
          <p:sp>
            <p:nvSpPr>
              <p:cNvPr id="23" name="Pentagon 16">
                <a:extLst>
                  <a:ext uri="{FF2B5EF4-FFF2-40B4-BE49-F238E27FC236}">
                    <a16:creationId xmlns:a16="http://schemas.microsoft.com/office/drawing/2014/main" id="{98097D33-9E1D-B06D-1931-3EF00194B281}"/>
                  </a:ext>
                </a:extLst>
              </p:cNvPr>
              <p:cNvSpPr/>
              <p:nvPr/>
            </p:nvSpPr>
            <p:spPr>
              <a:xfrm>
                <a:off x="1633824" y="3347030"/>
                <a:ext cx="6070376" cy="7200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600" dirty="0">
                  <a:latin typeface="UTM Alexander" panose="02040603050506020204" pitchFamily="18" charset="0"/>
                  <a:cs typeface="Times New Roman" panose="02020603050405020304" pitchFamily="18" charset="0"/>
                </a:endParaRPr>
              </a:p>
            </p:txBody>
          </p:sp>
          <p:sp>
            <p:nvSpPr>
              <p:cNvPr id="24" name="Pentagon 17">
                <a:extLst>
                  <a:ext uri="{FF2B5EF4-FFF2-40B4-BE49-F238E27FC236}">
                    <a16:creationId xmlns:a16="http://schemas.microsoft.com/office/drawing/2014/main" id="{E76FB35F-5342-14F8-CC6D-2B00A913B378}"/>
                  </a:ext>
                </a:extLst>
              </p:cNvPr>
              <p:cNvSpPr/>
              <p:nvPr/>
            </p:nvSpPr>
            <p:spPr>
              <a:xfrm>
                <a:off x="1633824" y="3284701"/>
                <a:ext cx="5914970" cy="720000"/>
              </a:xfrm>
              <a:prstGeom prst="homePlat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600" dirty="0">
                  <a:latin typeface="UTM Alexander" panose="02040603050506020204" pitchFamily="18" charset="0"/>
                  <a:cs typeface="Times New Roman" panose="02020603050405020304" pitchFamily="18" charset="0"/>
                </a:endParaRPr>
              </a:p>
            </p:txBody>
          </p:sp>
          <p:sp>
            <p:nvSpPr>
              <p:cNvPr id="25" name="Diamond 24">
                <a:extLst>
                  <a:ext uri="{FF2B5EF4-FFF2-40B4-BE49-F238E27FC236}">
                    <a16:creationId xmlns:a16="http://schemas.microsoft.com/office/drawing/2014/main" id="{A4642984-B370-2E5E-F746-AB00FBFF5059}"/>
                  </a:ext>
                </a:extLst>
              </p:cNvPr>
              <p:cNvSpPr/>
              <p:nvPr/>
            </p:nvSpPr>
            <p:spPr>
              <a:xfrm>
                <a:off x="1151472" y="3187501"/>
                <a:ext cx="914400" cy="91440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600" dirty="0">
                  <a:latin typeface="UTM Alexander" panose="02040603050506020204" pitchFamily="18" charset="0"/>
                  <a:cs typeface="Times New Roman" panose="02020603050405020304" pitchFamily="18" charset="0"/>
                </a:endParaRPr>
              </a:p>
            </p:txBody>
          </p:sp>
        </p:grpSp>
        <p:sp>
          <p:nvSpPr>
            <p:cNvPr id="21" name="직사각형 39">
              <a:extLst>
                <a:ext uri="{FF2B5EF4-FFF2-40B4-BE49-F238E27FC236}">
                  <a16:creationId xmlns:a16="http://schemas.microsoft.com/office/drawing/2014/main" id="{11D93463-CEBF-4720-B071-42B5E43B703B}"/>
                </a:ext>
              </a:extLst>
            </p:cNvPr>
            <p:cNvSpPr/>
            <p:nvPr/>
          </p:nvSpPr>
          <p:spPr>
            <a:xfrm>
              <a:off x="2261732" y="3207242"/>
              <a:ext cx="650891" cy="332679"/>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000" b="1" dirty="0">
                  <a:solidFill>
                    <a:schemeClr val="bg1"/>
                  </a:solidFill>
                  <a:latin typeface="UTM Alexander" panose="02040603050506020204" pitchFamily="18" charset="0"/>
                  <a:cs typeface="Times New Roman" panose="02020603050405020304" pitchFamily="18" charset="0"/>
                </a:rPr>
                <a:t>4.3</a:t>
              </a:r>
              <a:r>
                <a:rPr lang="en-US" altLang="ko-KR" sz="1600" b="1" dirty="0">
                  <a:solidFill>
                    <a:schemeClr val="bg1"/>
                  </a:solidFill>
                  <a:latin typeface="UTM Alexander" panose="02040603050506020204" pitchFamily="18" charset="0"/>
                  <a:cs typeface="Times New Roman" panose="02020603050405020304" pitchFamily="18" charset="0"/>
                </a:rPr>
                <a:t> </a:t>
              </a:r>
              <a:endParaRPr lang="ko-KR" altLang="en-US" sz="1600" dirty="0">
                <a:solidFill>
                  <a:schemeClr val="bg1"/>
                </a:solidFill>
                <a:latin typeface="UTM Alexander" panose="02040603050506020204" pitchFamily="18" charset="0"/>
                <a:cs typeface="Times New Roman" panose="02020603050405020304" pitchFamily="18" charset="0"/>
              </a:endParaRPr>
            </a:p>
          </p:txBody>
        </p:sp>
        <p:sp>
          <p:nvSpPr>
            <p:cNvPr id="22" name="TextBox 10">
              <a:extLst>
                <a:ext uri="{FF2B5EF4-FFF2-40B4-BE49-F238E27FC236}">
                  <a16:creationId xmlns:a16="http://schemas.microsoft.com/office/drawing/2014/main" id="{F0678C8D-45F5-3F6D-8FFA-2DD7686EEFBB}"/>
                </a:ext>
              </a:extLst>
            </p:cNvPr>
            <p:cNvSpPr txBox="1"/>
            <p:nvPr/>
          </p:nvSpPr>
          <p:spPr bwMode="auto">
            <a:xfrm>
              <a:off x="3116281" y="3135537"/>
              <a:ext cx="5542773" cy="58858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just">
                <a:defRPr/>
              </a:pPr>
              <a:r>
                <a:rPr lang="en-US" altLang="ko-KR" sz="2000" b="1" dirty="0">
                  <a:latin typeface="UTM Alexander" panose="02040603050506020204" pitchFamily="18" charset="0"/>
                  <a:cs typeface="Times New Roman" panose="02020603050405020304" pitchFamily="18" charset="0"/>
                </a:rPr>
                <a:t>BIỂU HIỆN MỚI CỦA ĐỘC QUYỀN, ĐỘC QUYỀN NHÀ NƯỚC TRONG ĐIỀU KIỆN HIỆN NAY</a:t>
              </a:r>
            </a:p>
          </p:txBody>
        </p:sp>
      </p:grpSp>
      <p:sp>
        <p:nvSpPr>
          <p:cNvPr id="27" name="Date Placeholder 1">
            <a:extLst>
              <a:ext uri="{FF2B5EF4-FFF2-40B4-BE49-F238E27FC236}">
                <a16:creationId xmlns:a16="http://schemas.microsoft.com/office/drawing/2014/main" id="{66A37BB0-FC97-8902-7B9E-F91BB47985BF}"/>
              </a:ext>
            </a:extLst>
          </p:cNvPr>
          <p:cNvSpPr txBox="1">
            <a:spLocks noChangeArrowheads="1"/>
          </p:cNvSpPr>
          <p:nvPr/>
        </p:nvSpPr>
        <p:spPr bwMode="auto">
          <a:xfrm>
            <a:off x="140067" y="4889426"/>
            <a:ext cx="122413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1FA0FEAF-A50D-4619-9C9A-51CC96C0FAF3}" type="datetime1">
              <a:rPr lang="en-US" altLang="en-US" sz="1200" smtClean="0">
                <a:latin typeface="UTM Alexander"/>
              </a:rPr>
              <a:pPr>
                <a:spcBef>
                  <a:spcPct val="0"/>
                </a:spcBef>
                <a:buFontTx/>
                <a:buNone/>
              </a:pPr>
              <a:t>5/4/2023</a:t>
            </a:fld>
            <a:endParaRPr lang="en-US" altLang="en-US" sz="1200" dirty="0">
              <a:latin typeface="UTM Alexander"/>
            </a:endParaRPr>
          </a:p>
        </p:txBody>
      </p:sp>
      <p:sp>
        <p:nvSpPr>
          <p:cNvPr id="28" name="Footer Placeholder 2">
            <a:extLst>
              <a:ext uri="{FF2B5EF4-FFF2-40B4-BE49-F238E27FC236}">
                <a16:creationId xmlns:a16="http://schemas.microsoft.com/office/drawing/2014/main" id="{394B0BAC-9955-2DE6-D6C0-BC442ECD3057}"/>
              </a:ext>
            </a:extLst>
          </p:cNvPr>
          <p:cNvSpPr txBox="1">
            <a:spLocks noChangeArrowheads="1"/>
          </p:cNvSpPr>
          <p:nvPr/>
        </p:nvSpPr>
        <p:spPr bwMode="auto">
          <a:xfrm>
            <a:off x="3352235" y="4863898"/>
            <a:ext cx="574812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r" eaLnBrk="0" hangingPunct="0">
              <a:spcBef>
                <a:spcPct val="0"/>
              </a:spcBef>
              <a:buFontTx/>
              <a:buNone/>
            </a:pPr>
            <a:r>
              <a:rPr lang="en-US" altLang="en-US" sz="1200" dirty="0">
                <a:latin typeface="UTM Alexander"/>
              </a:rPr>
              <a:t>306103 - </a:t>
            </a:r>
            <a:r>
              <a:rPr lang="vi-VN" altLang="en-US" sz="1200" dirty="0">
                <a:latin typeface="UTM Alexander"/>
              </a:rPr>
              <a:t>Chương I</a:t>
            </a:r>
            <a:r>
              <a:rPr lang="en-US" altLang="en-US" sz="1200" dirty="0">
                <a:latin typeface="UTM Alexander"/>
              </a:rPr>
              <a:t>V</a:t>
            </a:r>
            <a:r>
              <a:rPr lang="vi-VN" altLang="en-US" sz="1200" dirty="0">
                <a:latin typeface="UTM Alexander"/>
              </a:rPr>
              <a:t>: </a:t>
            </a:r>
            <a:r>
              <a:rPr lang="en-US" altLang="en-US" sz="1200" dirty="0" err="1">
                <a:latin typeface="UTM Alexander"/>
              </a:rPr>
              <a:t>Cạnh</a:t>
            </a:r>
            <a:r>
              <a:rPr lang="en-US" altLang="en-US" sz="1200" dirty="0">
                <a:latin typeface="UTM Alexander"/>
              </a:rPr>
              <a:t> </a:t>
            </a:r>
            <a:r>
              <a:rPr lang="en-US" altLang="en-US" sz="1200" dirty="0" err="1">
                <a:latin typeface="UTM Alexander"/>
              </a:rPr>
              <a:t>tranh</a:t>
            </a:r>
            <a:r>
              <a:rPr lang="en-US" altLang="en-US" sz="1200" dirty="0">
                <a:latin typeface="UTM Alexander"/>
              </a:rPr>
              <a:t> </a:t>
            </a:r>
            <a:r>
              <a:rPr lang="en-US" altLang="en-US" sz="1200" dirty="0" err="1">
                <a:latin typeface="UTM Alexander"/>
              </a:rPr>
              <a:t>và</a:t>
            </a:r>
            <a:r>
              <a:rPr lang="en-US" altLang="en-US" sz="1200" dirty="0">
                <a:latin typeface="UTM Alexander"/>
              </a:rPr>
              <a:t> </a:t>
            </a:r>
            <a:r>
              <a:rPr lang="en-US" altLang="en-US" sz="1200" dirty="0" err="1">
                <a:latin typeface="UTM Alexander"/>
              </a:rPr>
              <a:t>độc</a:t>
            </a:r>
            <a:r>
              <a:rPr lang="en-US" altLang="en-US" sz="1200" dirty="0">
                <a:latin typeface="UTM Alexander"/>
              </a:rPr>
              <a:t> </a:t>
            </a:r>
            <a:r>
              <a:rPr lang="en-US" altLang="en-US" sz="1200" dirty="0" err="1">
                <a:latin typeface="UTM Alexander"/>
              </a:rPr>
              <a:t>quyền</a:t>
            </a:r>
            <a:r>
              <a:rPr lang="en-US" altLang="en-US" sz="1200" dirty="0">
                <a:latin typeface="UTM Alexander"/>
              </a:rPr>
              <a:t> </a:t>
            </a:r>
            <a:r>
              <a:rPr lang="en-US" altLang="en-US" sz="1200" dirty="0" err="1">
                <a:latin typeface="UTM Alexander"/>
              </a:rPr>
              <a:t>trong</a:t>
            </a:r>
            <a:r>
              <a:rPr lang="en-US" altLang="en-US" sz="1200" dirty="0">
                <a:latin typeface="UTM Alexander"/>
              </a:rPr>
              <a:t> </a:t>
            </a:r>
            <a:r>
              <a:rPr lang="en-US" altLang="en-US" sz="1200" dirty="0" err="1">
                <a:latin typeface="UTM Alexander"/>
              </a:rPr>
              <a:t>nền</a:t>
            </a:r>
            <a:r>
              <a:rPr lang="en-US" altLang="en-US" sz="1200" dirty="0">
                <a:latin typeface="UTM Alexander"/>
              </a:rPr>
              <a:t> </a:t>
            </a:r>
            <a:r>
              <a:rPr lang="en-US" altLang="en-US" sz="1200" dirty="0" err="1">
                <a:latin typeface="UTM Alexander"/>
              </a:rPr>
              <a:t>kinh</a:t>
            </a:r>
            <a:r>
              <a:rPr lang="en-US" altLang="en-US" sz="1200" dirty="0">
                <a:latin typeface="UTM Alexander"/>
              </a:rPr>
              <a:t> </a:t>
            </a:r>
            <a:r>
              <a:rPr lang="en-US" altLang="en-US" sz="1200" dirty="0" err="1">
                <a:latin typeface="UTM Alexander"/>
              </a:rPr>
              <a:t>tế</a:t>
            </a:r>
            <a:r>
              <a:rPr lang="en-US" altLang="en-US" sz="1200" dirty="0">
                <a:latin typeface="UTM Alexander"/>
              </a:rPr>
              <a:t> </a:t>
            </a:r>
            <a:r>
              <a:rPr lang="en-US" altLang="en-US" sz="1200" dirty="0" err="1">
                <a:latin typeface="UTM Alexander"/>
              </a:rPr>
              <a:t>thị</a:t>
            </a:r>
            <a:r>
              <a:rPr lang="en-US" altLang="en-US" sz="1200" dirty="0">
                <a:latin typeface="UTM Alexander"/>
              </a:rPr>
              <a:t> </a:t>
            </a:r>
            <a:r>
              <a:rPr lang="en-US" altLang="en-US" sz="1200" dirty="0" err="1">
                <a:latin typeface="UTM Alexander"/>
              </a:rPr>
              <a:t>trường</a:t>
            </a:r>
            <a:endParaRPr lang="en-US" altLang="en-US" sz="1200" dirty="0">
              <a:latin typeface="UTM Alexander"/>
            </a:endParaRPr>
          </a:p>
        </p:txBody>
      </p:sp>
    </p:spTree>
    <p:extLst>
      <p:ext uri="{BB962C8B-B14F-4D97-AF65-F5344CB8AC3E}">
        <p14:creationId xmlns:p14="http://schemas.microsoft.com/office/powerpoint/2010/main" val="2987707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0850FA-6385-464E-ADC8-DEF38E266DA3}"/>
              </a:ext>
            </a:extLst>
          </p:cNvPr>
          <p:cNvSpPr txBox="1"/>
          <p:nvPr/>
        </p:nvSpPr>
        <p:spPr>
          <a:xfrm>
            <a:off x="179512" y="771550"/>
            <a:ext cx="8784976" cy="4154984"/>
          </a:xfrm>
          <a:prstGeom prst="rect">
            <a:avLst/>
          </a:prstGeom>
          <a:noFill/>
        </p:spPr>
        <p:txBody>
          <a:bodyPr wrap="square">
            <a:spAutoFit/>
          </a:bodyPr>
          <a:lstStyle/>
          <a:p>
            <a:pPr algn="just" fontAlgn="base"/>
            <a:r>
              <a:rPr lang="vi-VN" sz="2200" b="1" i="0" dirty="0">
                <a:solidFill>
                  <a:srgbClr val="000000"/>
                </a:solidFill>
                <a:effectLst/>
                <a:latin typeface="UTM Alexander"/>
              </a:rPr>
              <a:t>Điều </a:t>
            </a:r>
            <a:r>
              <a:rPr lang="vi-VN" sz="2200" b="1" i="0" u="none" strike="noStrike" dirty="0">
                <a:solidFill>
                  <a:srgbClr val="135ECD"/>
                </a:solidFill>
                <a:effectLst/>
                <a:latin typeface="UTM Alexander"/>
                <a:hlinkClick r:id="rId3"/>
              </a:rPr>
              <a:t>Luật Cạnh tranh năm 2018</a:t>
            </a:r>
            <a:r>
              <a:rPr lang="vi-VN" sz="2200" b="1" i="0" dirty="0">
                <a:solidFill>
                  <a:srgbClr val="000000"/>
                </a:solidFill>
                <a:effectLst/>
                <a:latin typeface="UTM Alexander"/>
              </a:rPr>
              <a:t> quy định về các hành vi cạnh tranh </a:t>
            </a:r>
            <a:endParaRPr lang="en-US" sz="2200" b="1" i="0" dirty="0">
              <a:solidFill>
                <a:srgbClr val="000000"/>
              </a:solidFill>
              <a:effectLst/>
              <a:latin typeface="UTM Alexander"/>
            </a:endParaRPr>
          </a:p>
          <a:p>
            <a:pPr algn="just" fontAlgn="base"/>
            <a:r>
              <a:rPr lang="vi-VN" sz="2200" b="1" i="0" dirty="0">
                <a:solidFill>
                  <a:srgbClr val="000000"/>
                </a:solidFill>
                <a:effectLst/>
                <a:latin typeface="UTM Alexander"/>
              </a:rPr>
              <a:t>không lành mạnh bị cấm gồm các hành vi như sau:</a:t>
            </a:r>
          </a:p>
          <a:p>
            <a:pPr algn="just" fontAlgn="base"/>
            <a:r>
              <a:rPr lang="vi-VN" sz="2200" b="1" i="0" dirty="0">
                <a:solidFill>
                  <a:srgbClr val="000000"/>
                </a:solidFill>
                <a:effectLst/>
                <a:latin typeface="UTM Alexander"/>
              </a:rPr>
              <a:t>- Chỉ dẫn gây nhầm lẫn;</a:t>
            </a:r>
          </a:p>
          <a:p>
            <a:pPr algn="just" fontAlgn="base"/>
            <a:r>
              <a:rPr lang="vi-VN" sz="2200" b="1" i="0" dirty="0">
                <a:solidFill>
                  <a:srgbClr val="000000"/>
                </a:solidFill>
                <a:effectLst/>
                <a:latin typeface="UTM Alexander"/>
              </a:rPr>
              <a:t>- Xâm phạm bí mật kinh doanh;</a:t>
            </a:r>
          </a:p>
          <a:p>
            <a:pPr algn="just" fontAlgn="base"/>
            <a:r>
              <a:rPr lang="vi-VN" sz="2200" b="1" i="0" dirty="0">
                <a:solidFill>
                  <a:srgbClr val="000000"/>
                </a:solidFill>
                <a:effectLst/>
                <a:latin typeface="UTM Alexander"/>
              </a:rPr>
              <a:t>- Ép buộc trong kinh doanh;</a:t>
            </a:r>
          </a:p>
          <a:p>
            <a:pPr algn="just" fontAlgn="base"/>
            <a:r>
              <a:rPr lang="vi-VN" sz="2200" b="1" i="0" dirty="0">
                <a:solidFill>
                  <a:srgbClr val="000000"/>
                </a:solidFill>
                <a:effectLst/>
                <a:latin typeface="UTM Alexander"/>
              </a:rPr>
              <a:t>- Gièm pha doanh nghiệp khác;</a:t>
            </a:r>
          </a:p>
          <a:p>
            <a:pPr algn="just" fontAlgn="base"/>
            <a:r>
              <a:rPr lang="vi-VN" sz="2200" b="1" i="0" dirty="0">
                <a:solidFill>
                  <a:srgbClr val="000000"/>
                </a:solidFill>
                <a:effectLst/>
                <a:latin typeface="UTM Alexander"/>
              </a:rPr>
              <a:t>- Gây rối hoạt động kinh doanh của doanh nghiệp khác;</a:t>
            </a:r>
          </a:p>
          <a:p>
            <a:pPr algn="just" fontAlgn="base"/>
            <a:r>
              <a:rPr lang="vi-VN" sz="2200" b="1" i="0" dirty="0">
                <a:solidFill>
                  <a:srgbClr val="000000"/>
                </a:solidFill>
                <a:effectLst/>
                <a:latin typeface="UTM Alexander"/>
              </a:rPr>
              <a:t>- Quảng cáo nhằm cạnh tranh không lành mạnh;</a:t>
            </a:r>
          </a:p>
          <a:p>
            <a:pPr algn="just" fontAlgn="base"/>
            <a:r>
              <a:rPr lang="vi-VN" sz="2200" b="1" i="0" dirty="0">
                <a:solidFill>
                  <a:srgbClr val="000000"/>
                </a:solidFill>
                <a:effectLst/>
                <a:latin typeface="UTM Alexander"/>
              </a:rPr>
              <a:t>- Khuyến mại nhằm cạnh tranh không lành mạnh;</a:t>
            </a:r>
          </a:p>
          <a:p>
            <a:pPr algn="just" fontAlgn="base"/>
            <a:r>
              <a:rPr lang="vi-VN" sz="2200" b="1" i="0" dirty="0">
                <a:solidFill>
                  <a:srgbClr val="000000"/>
                </a:solidFill>
                <a:effectLst/>
                <a:latin typeface="UTM Alexander"/>
              </a:rPr>
              <a:t>- Phân biệt đối xử của hiệp hội;</a:t>
            </a:r>
          </a:p>
          <a:p>
            <a:pPr algn="just" fontAlgn="base"/>
            <a:r>
              <a:rPr lang="vi-VN" sz="2200" b="1" i="0" dirty="0">
                <a:solidFill>
                  <a:srgbClr val="000000"/>
                </a:solidFill>
                <a:effectLst/>
                <a:latin typeface="UTM Alexander"/>
              </a:rPr>
              <a:t>- Bán hàng đa cấp bất chính;</a:t>
            </a:r>
          </a:p>
          <a:p>
            <a:pPr algn="just" fontAlgn="base"/>
            <a:r>
              <a:rPr lang="vi-VN" sz="2200" b="1" i="0" dirty="0">
                <a:solidFill>
                  <a:srgbClr val="000000"/>
                </a:solidFill>
                <a:effectLst/>
                <a:latin typeface="UTM Alexander"/>
              </a:rPr>
              <a:t>- Các hành vi cạnh tranh không lành mạnh khác theo quy định của </a:t>
            </a:r>
            <a:r>
              <a:rPr lang="en-US" sz="2200" b="1" dirty="0">
                <a:solidFill>
                  <a:srgbClr val="000000"/>
                </a:solidFill>
                <a:latin typeface="UTM Alexander"/>
              </a:rPr>
              <a:t>PL</a:t>
            </a:r>
            <a:endParaRPr lang="vi-VN" sz="2200" b="1" i="0" dirty="0">
              <a:solidFill>
                <a:srgbClr val="000000"/>
              </a:solidFill>
              <a:effectLst/>
              <a:latin typeface="UTM Alexander"/>
            </a:endParaRPr>
          </a:p>
        </p:txBody>
      </p:sp>
      <p:sp>
        <p:nvSpPr>
          <p:cNvPr id="3" name="Date Placeholder 1">
            <a:extLst>
              <a:ext uri="{FF2B5EF4-FFF2-40B4-BE49-F238E27FC236}">
                <a16:creationId xmlns:a16="http://schemas.microsoft.com/office/drawing/2014/main" id="{DBF2B48F-DCAC-0F14-E968-DEDF83CD1992}"/>
              </a:ext>
            </a:extLst>
          </p:cNvPr>
          <p:cNvSpPr txBox="1">
            <a:spLocks noChangeArrowheads="1"/>
          </p:cNvSpPr>
          <p:nvPr/>
        </p:nvSpPr>
        <p:spPr bwMode="auto">
          <a:xfrm>
            <a:off x="140067" y="4889426"/>
            <a:ext cx="122413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1FA0FEAF-A50D-4619-9C9A-51CC96C0FAF3}" type="datetime1">
              <a:rPr lang="en-US" altLang="en-US" sz="1200" smtClean="0">
                <a:latin typeface="UTM Alexander"/>
              </a:rPr>
              <a:pPr>
                <a:spcBef>
                  <a:spcPct val="0"/>
                </a:spcBef>
                <a:buFontTx/>
                <a:buNone/>
              </a:pPr>
              <a:t>5/4/2023</a:t>
            </a:fld>
            <a:endParaRPr lang="en-US" altLang="en-US" sz="1200" dirty="0">
              <a:latin typeface="UTM Alexander"/>
            </a:endParaRPr>
          </a:p>
        </p:txBody>
      </p:sp>
      <p:sp>
        <p:nvSpPr>
          <p:cNvPr id="4" name="Footer Placeholder 2">
            <a:extLst>
              <a:ext uri="{FF2B5EF4-FFF2-40B4-BE49-F238E27FC236}">
                <a16:creationId xmlns:a16="http://schemas.microsoft.com/office/drawing/2014/main" id="{997E4B42-A135-69CD-8B06-3F97DAF90202}"/>
              </a:ext>
            </a:extLst>
          </p:cNvPr>
          <p:cNvSpPr txBox="1">
            <a:spLocks noChangeArrowheads="1"/>
          </p:cNvSpPr>
          <p:nvPr/>
        </p:nvSpPr>
        <p:spPr bwMode="auto">
          <a:xfrm>
            <a:off x="3352235" y="4863898"/>
            <a:ext cx="574812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r" eaLnBrk="0" hangingPunct="0">
              <a:spcBef>
                <a:spcPct val="0"/>
              </a:spcBef>
              <a:buFontTx/>
              <a:buNone/>
            </a:pPr>
            <a:r>
              <a:rPr lang="en-US" altLang="en-US" sz="1200" dirty="0">
                <a:latin typeface="UTM Alexander"/>
              </a:rPr>
              <a:t>306103 - </a:t>
            </a:r>
            <a:r>
              <a:rPr lang="vi-VN" altLang="en-US" sz="1200" dirty="0">
                <a:latin typeface="UTM Alexander"/>
              </a:rPr>
              <a:t>Chương I</a:t>
            </a:r>
            <a:r>
              <a:rPr lang="en-US" altLang="en-US" sz="1200" dirty="0">
                <a:latin typeface="UTM Alexander"/>
              </a:rPr>
              <a:t>V</a:t>
            </a:r>
            <a:r>
              <a:rPr lang="vi-VN" altLang="en-US" sz="1200" dirty="0">
                <a:latin typeface="UTM Alexander"/>
              </a:rPr>
              <a:t>: </a:t>
            </a:r>
            <a:r>
              <a:rPr lang="en-US" altLang="en-US" sz="1200" dirty="0" err="1">
                <a:latin typeface="UTM Alexander"/>
              </a:rPr>
              <a:t>Cạnh</a:t>
            </a:r>
            <a:r>
              <a:rPr lang="en-US" altLang="en-US" sz="1200" dirty="0">
                <a:latin typeface="UTM Alexander"/>
              </a:rPr>
              <a:t> </a:t>
            </a:r>
            <a:r>
              <a:rPr lang="en-US" altLang="en-US" sz="1200" dirty="0" err="1">
                <a:latin typeface="UTM Alexander"/>
              </a:rPr>
              <a:t>tranh</a:t>
            </a:r>
            <a:r>
              <a:rPr lang="en-US" altLang="en-US" sz="1200" dirty="0">
                <a:latin typeface="UTM Alexander"/>
              </a:rPr>
              <a:t> </a:t>
            </a:r>
            <a:r>
              <a:rPr lang="en-US" altLang="en-US" sz="1200" dirty="0" err="1">
                <a:latin typeface="UTM Alexander"/>
              </a:rPr>
              <a:t>và</a:t>
            </a:r>
            <a:r>
              <a:rPr lang="en-US" altLang="en-US" sz="1200" dirty="0">
                <a:latin typeface="UTM Alexander"/>
              </a:rPr>
              <a:t> </a:t>
            </a:r>
            <a:r>
              <a:rPr lang="en-US" altLang="en-US" sz="1200" dirty="0" err="1">
                <a:latin typeface="UTM Alexander"/>
              </a:rPr>
              <a:t>độc</a:t>
            </a:r>
            <a:r>
              <a:rPr lang="en-US" altLang="en-US" sz="1200" dirty="0">
                <a:latin typeface="UTM Alexander"/>
              </a:rPr>
              <a:t> </a:t>
            </a:r>
            <a:r>
              <a:rPr lang="en-US" altLang="en-US" sz="1200" dirty="0" err="1">
                <a:latin typeface="UTM Alexander"/>
              </a:rPr>
              <a:t>quyền</a:t>
            </a:r>
            <a:r>
              <a:rPr lang="en-US" altLang="en-US" sz="1200" dirty="0">
                <a:latin typeface="UTM Alexander"/>
              </a:rPr>
              <a:t> </a:t>
            </a:r>
            <a:r>
              <a:rPr lang="en-US" altLang="en-US" sz="1200" dirty="0" err="1">
                <a:latin typeface="UTM Alexander"/>
              </a:rPr>
              <a:t>trong</a:t>
            </a:r>
            <a:r>
              <a:rPr lang="en-US" altLang="en-US" sz="1200" dirty="0">
                <a:latin typeface="UTM Alexander"/>
              </a:rPr>
              <a:t> </a:t>
            </a:r>
            <a:r>
              <a:rPr lang="en-US" altLang="en-US" sz="1200" dirty="0" err="1">
                <a:latin typeface="UTM Alexander"/>
              </a:rPr>
              <a:t>nền</a:t>
            </a:r>
            <a:r>
              <a:rPr lang="en-US" altLang="en-US" sz="1200" dirty="0">
                <a:latin typeface="UTM Alexander"/>
              </a:rPr>
              <a:t> </a:t>
            </a:r>
            <a:r>
              <a:rPr lang="en-US" altLang="en-US" sz="1200" dirty="0" err="1">
                <a:latin typeface="UTM Alexander"/>
              </a:rPr>
              <a:t>kinh</a:t>
            </a:r>
            <a:r>
              <a:rPr lang="en-US" altLang="en-US" sz="1200" dirty="0">
                <a:latin typeface="UTM Alexander"/>
              </a:rPr>
              <a:t> </a:t>
            </a:r>
            <a:r>
              <a:rPr lang="en-US" altLang="en-US" sz="1200" dirty="0" err="1">
                <a:latin typeface="UTM Alexander"/>
              </a:rPr>
              <a:t>tế</a:t>
            </a:r>
            <a:r>
              <a:rPr lang="en-US" altLang="en-US" sz="1200" dirty="0">
                <a:latin typeface="UTM Alexander"/>
              </a:rPr>
              <a:t> </a:t>
            </a:r>
            <a:r>
              <a:rPr lang="en-US" altLang="en-US" sz="1200" dirty="0" err="1">
                <a:latin typeface="UTM Alexander"/>
              </a:rPr>
              <a:t>thị</a:t>
            </a:r>
            <a:r>
              <a:rPr lang="en-US" altLang="en-US" sz="1200" dirty="0">
                <a:latin typeface="UTM Alexander"/>
              </a:rPr>
              <a:t> </a:t>
            </a:r>
            <a:r>
              <a:rPr lang="en-US" altLang="en-US" sz="1200" dirty="0" err="1">
                <a:latin typeface="UTM Alexander"/>
              </a:rPr>
              <a:t>trường</a:t>
            </a:r>
            <a:endParaRPr lang="en-US" altLang="en-US" sz="1200" dirty="0">
              <a:latin typeface="UTM Alexander"/>
            </a:endParaRPr>
          </a:p>
        </p:txBody>
      </p:sp>
    </p:spTree>
    <p:extLst>
      <p:ext uri="{BB962C8B-B14F-4D97-AF65-F5344CB8AC3E}">
        <p14:creationId xmlns:p14="http://schemas.microsoft.com/office/powerpoint/2010/main" val="1223214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a:extLst>
              <a:ext uri="{FF2B5EF4-FFF2-40B4-BE49-F238E27FC236}">
                <a16:creationId xmlns:a16="http://schemas.microsoft.com/office/drawing/2014/main" id="{24A06592-C00A-70D5-62E9-60D6B65A88F4}"/>
              </a:ext>
            </a:extLst>
          </p:cNvPr>
          <p:cNvSpPr txBox="1">
            <a:spLocks noChangeArrowheads="1"/>
          </p:cNvSpPr>
          <p:nvPr/>
        </p:nvSpPr>
        <p:spPr bwMode="auto">
          <a:xfrm>
            <a:off x="140067" y="4889426"/>
            <a:ext cx="122413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1FA0FEAF-A50D-4619-9C9A-51CC96C0FAF3}" type="datetime1">
              <a:rPr lang="en-US" altLang="en-US" sz="1200" smtClean="0">
                <a:latin typeface="UTM Alexander"/>
              </a:rPr>
              <a:pPr>
                <a:spcBef>
                  <a:spcPct val="0"/>
                </a:spcBef>
                <a:buFontTx/>
                <a:buNone/>
              </a:pPr>
              <a:t>5/4/2023</a:t>
            </a:fld>
            <a:endParaRPr lang="en-US" altLang="en-US" sz="1200" dirty="0">
              <a:latin typeface="UTM Alexander"/>
            </a:endParaRPr>
          </a:p>
        </p:txBody>
      </p:sp>
      <p:sp>
        <p:nvSpPr>
          <p:cNvPr id="4" name="Footer Placeholder 2">
            <a:extLst>
              <a:ext uri="{FF2B5EF4-FFF2-40B4-BE49-F238E27FC236}">
                <a16:creationId xmlns:a16="http://schemas.microsoft.com/office/drawing/2014/main" id="{624B58CD-0603-4530-4477-6C1FDA414024}"/>
              </a:ext>
            </a:extLst>
          </p:cNvPr>
          <p:cNvSpPr txBox="1">
            <a:spLocks noChangeArrowheads="1"/>
          </p:cNvSpPr>
          <p:nvPr/>
        </p:nvSpPr>
        <p:spPr bwMode="auto">
          <a:xfrm>
            <a:off x="3352235" y="4863898"/>
            <a:ext cx="574812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r" eaLnBrk="0" hangingPunct="0">
              <a:spcBef>
                <a:spcPct val="0"/>
              </a:spcBef>
              <a:buFontTx/>
              <a:buNone/>
            </a:pPr>
            <a:r>
              <a:rPr lang="en-US" altLang="en-US" sz="1200" dirty="0">
                <a:latin typeface="UTM Alexander"/>
              </a:rPr>
              <a:t>306103 - </a:t>
            </a:r>
            <a:r>
              <a:rPr lang="vi-VN" altLang="en-US" sz="1200" dirty="0">
                <a:latin typeface="UTM Alexander"/>
              </a:rPr>
              <a:t>Chương I</a:t>
            </a:r>
            <a:r>
              <a:rPr lang="en-US" altLang="en-US" sz="1200" dirty="0">
                <a:latin typeface="UTM Alexander"/>
              </a:rPr>
              <a:t>V</a:t>
            </a:r>
            <a:r>
              <a:rPr lang="vi-VN" altLang="en-US" sz="1200" dirty="0">
                <a:latin typeface="UTM Alexander"/>
              </a:rPr>
              <a:t>: </a:t>
            </a:r>
            <a:r>
              <a:rPr lang="en-US" altLang="en-US" sz="1200" dirty="0" err="1">
                <a:latin typeface="UTM Alexander"/>
              </a:rPr>
              <a:t>Cạnh</a:t>
            </a:r>
            <a:r>
              <a:rPr lang="en-US" altLang="en-US" sz="1200" dirty="0">
                <a:latin typeface="UTM Alexander"/>
              </a:rPr>
              <a:t> </a:t>
            </a:r>
            <a:r>
              <a:rPr lang="en-US" altLang="en-US" sz="1200" dirty="0" err="1">
                <a:latin typeface="UTM Alexander"/>
              </a:rPr>
              <a:t>tranh</a:t>
            </a:r>
            <a:r>
              <a:rPr lang="en-US" altLang="en-US" sz="1200" dirty="0">
                <a:latin typeface="UTM Alexander"/>
              </a:rPr>
              <a:t> </a:t>
            </a:r>
            <a:r>
              <a:rPr lang="en-US" altLang="en-US" sz="1200" dirty="0" err="1">
                <a:latin typeface="UTM Alexander"/>
              </a:rPr>
              <a:t>và</a:t>
            </a:r>
            <a:r>
              <a:rPr lang="en-US" altLang="en-US" sz="1200" dirty="0">
                <a:latin typeface="UTM Alexander"/>
              </a:rPr>
              <a:t> </a:t>
            </a:r>
            <a:r>
              <a:rPr lang="en-US" altLang="en-US" sz="1200" dirty="0" err="1">
                <a:latin typeface="UTM Alexander"/>
              </a:rPr>
              <a:t>độc</a:t>
            </a:r>
            <a:r>
              <a:rPr lang="en-US" altLang="en-US" sz="1200" dirty="0">
                <a:latin typeface="UTM Alexander"/>
              </a:rPr>
              <a:t> </a:t>
            </a:r>
            <a:r>
              <a:rPr lang="en-US" altLang="en-US" sz="1200" dirty="0" err="1">
                <a:latin typeface="UTM Alexander"/>
              </a:rPr>
              <a:t>quyền</a:t>
            </a:r>
            <a:r>
              <a:rPr lang="en-US" altLang="en-US" sz="1200" dirty="0">
                <a:latin typeface="UTM Alexander"/>
              </a:rPr>
              <a:t> </a:t>
            </a:r>
            <a:r>
              <a:rPr lang="en-US" altLang="en-US" sz="1200" dirty="0" err="1">
                <a:latin typeface="UTM Alexander"/>
              </a:rPr>
              <a:t>trong</a:t>
            </a:r>
            <a:r>
              <a:rPr lang="en-US" altLang="en-US" sz="1200" dirty="0">
                <a:latin typeface="UTM Alexander"/>
              </a:rPr>
              <a:t> </a:t>
            </a:r>
            <a:r>
              <a:rPr lang="en-US" altLang="en-US" sz="1200" dirty="0" err="1">
                <a:latin typeface="UTM Alexander"/>
              </a:rPr>
              <a:t>nền</a:t>
            </a:r>
            <a:r>
              <a:rPr lang="en-US" altLang="en-US" sz="1200" dirty="0">
                <a:latin typeface="UTM Alexander"/>
              </a:rPr>
              <a:t> </a:t>
            </a:r>
            <a:r>
              <a:rPr lang="en-US" altLang="en-US" sz="1200" dirty="0" err="1">
                <a:latin typeface="UTM Alexander"/>
              </a:rPr>
              <a:t>kinh</a:t>
            </a:r>
            <a:r>
              <a:rPr lang="en-US" altLang="en-US" sz="1200" dirty="0">
                <a:latin typeface="UTM Alexander"/>
              </a:rPr>
              <a:t> </a:t>
            </a:r>
            <a:r>
              <a:rPr lang="en-US" altLang="en-US" sz="1200" dirty="0" err="1">
                <a:latin typeface="UTM Alexander"/>
              </a:rPr>
              <a:t>tế</a:t>
            </a:r>
            <a:r>
              <a:rPr lang="en-US" altLang="en-US" sz="1200" dirty="0">
                <a:latin typeface="UTM Alexander"/>
              </a:rPr>
              <a:t> </a:t>
            </a:r>
            <a:r>
              <a:rPr lang="en-US" altLang="en-US" sz="1200" dirty="0" err="1">
                <a:latin typeface="UTM Alexander"/>
              </a:rPr>
              <a:t>thị</a:t>
            </a:r>
            <a:r>
              <a:rPr lang="en-US" altLang="en-US" sz="1200" dirty="0">
                <a:latin typeface="UTM Alexander"/>
              </a:rPr>
              <a:t> </a:t>
            </a:r>
            <a:r>
              <a:rPr lang="en-US" altLang="en-US" sz="1200" dirty="0" err="1">
                <a:latin typeface="UTM Alexander"/>
              </a:rPr>
              <a:t>trường</a:t>
            </a:r>
            <a:endParaRPr lang="en-US" altLang="en-US" sz="1200" dirty="0">
              <a:latin typeface="UTM Alexander"/>
            </a:endParaRPr>
          </a:p>
        </p:txBody>
      </p:sp>
      <p:sp>
        <p:nvSpPr>
          <p:cNvPr id="5" name="TextBox 10">
            <a:extLst>
              <a:ext uri="{FF2B5EF4-FFF2-40B4-BE49-F238E27FC236}">
                <a16:creationId xmlns:a16="http://schemas.microsoft.com/office/drawing/2014/main" id="{C7987FA6-2EB8-2359-D107-B0B978545D78}"/>
              </a:ext>
            </a:extLst>
          </p:cNvPr>
          <p:cNvSpPr txBox="1"/>
          <p:nvPr/>
        </p:nvSpPr>
        <p:spPr bwMode="auto">
          <a:xfrm>
            <a:off x="1835696" y="267494"/>
            <a:ext cx="6552728" cy="707886"/>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just">
              <a:defRPr/>
            </a:pPr>
            <a:r>
              <a:rPr lang="en-US" altLang="ko-KR" sz="2000" b="1" dirty="0">
                <a:latin typeface="UTM Alexander" panose="02040603050506020204" pitchFamily="18" charset="0"/>
                <a:cs typeface="Times New Roman" panose="02020603050405020304" pitchFamily="18" charset="0"/>
              </a:rPr>
              <a:t>4.2. LÝ LUẬN CỦA V.I.LÊNIN VỀ ĐẶC ĐIỂM CỦA ĐỘC QUYỀN VÀ ĐỘC QUYỀN NHÀ NƯỚC TRONG NỀN KTTT TBCN</a:t>
            </a:r>
          </a:p>
        </p:txBody>
      </p:sp>
      <p:grpSp>
        <p:nvGrpSpPr>
          <p:cNvPr id="6" name="Group 5">
            <a:extLst>
              <a:ext uri="{FF2B5EF4-FFF2-40B4-BE49-F238E27FC236}">
                <a16:creationId xmlns:a16="http://schemas.microsoft.com/office/drawing/2014/main" id="{3148013C-A8CD-30CA-91FF-C954B080B022}"/>
              </a:ext>
            </a:extLst>
          </p:cNvPr>
          <p:cNvGrpSpPr/>
          <p:nvPr/>
        </p:nvGrpSpPr>
        <p:grpSpPr>
          <a:xfrm>
            <a:off x="140067" y="1440616"/>
            <a:ext cx="8032333" cy="707886"/>
            <a:chOff x="890718" y="1534328"/>
            <a:chExt cx="7488832" cy="914400"/>
          </a:xfrm>
        </p:grpSpPr>
        <p:sp>
          <p:nvSpPr>
            <p:cNvPr id="7" name="Rectangle: Rounded Corners 6">
              <a:extLst>
                <a:ext uri="{FF2B5EF4-FFF2-40B4-BE49-F238E27FC236}">
                  <a16:creationId xmlns:a16="http://schemas.microsoft.com/office/drawing/2014/main" id="{4D6B5D27-B65F-E722-C00A-17FE6082B18C}"/>
                </a:ext>
              </a:extLst>
            </p:cNvPr>
            <p:cNvSpPr/>
            <p:nvPr/>
          </p:nvSpPr>
          <p:spPr>
            <a:xfrm>
              <a:off x="890718" y="1534328"/>
              <a:ext cx="748883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endParaRPr lang="en-US" dirty="0"/>
            </a:p>
          </p:txBody>
        </p:sp>
        <p:sp>
          <p:nvSpPr>
            <p:cNvPr id="8" name="Text Placeholder 2">
              <a:extLst>
                <a:ext uri="{FF2B5EF4-FFF2-40B4-BE49-F238E27FC236}">
                  <a16:creationId xmlns:a16="http://schemas.microsoft.com/office/drawing/2014/main" id="{FFDDBACA-BA66-4647-4D6D-C954CDD3910D}"/>
                </a:ext>
              </a:extLst>
            </p:cNvPr>
            <p:cNvSpPr txBox="1">
              <a:spLocks/>
            </p:cNvSpPr>
            <p:nvPr/>
          </p:nvSpPr>
          <p:spPr>
            <a:xfrm>
              <a:off x="953852" y="1739661"/>
              <a:ext cx="7362564" cy="576064"/>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050" b="0" kern="1200" baseline="0">
                  <a:solidFill>
                    <a:schemeClr val="tx1">
                      <a:lumMod val="75000"/>
                      <a:lumOff val="25000"/>
                    </a:schemeClr>
                  </a:solidFill>
                  <a:latin typeface="+mn-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2100" b="1" dirty="0">
                  <a:solidFill>
                    <a:schemeClr val="tx1"/>
                  </a:solidFill>
                  <a:latin typeface="UTM Alexander" panose="02040603050506020204" pitchFamily="18" charset="0"/>
                </a:rPr>
                <a:t>4.2.1. LÝ LUẬN CỦA V.I.LÊNIN VỀ ĐẶC ĐIỂM KINH TẾ CỦA ĐỘC QUYỀN </a:t>
              </a:r>
            </a:p>
          </p:txBody>
        </p:sp>
      </p:grpSp>
      <p:grpSp>
        <p:nvGrpSpPr>
          <p:cNvPr id="9" name="Group 8">
            <a:extLst>
              <a:ext uri="{FF2B5EF4-FFF2-40B4-BE49-F238E27FC236}">
                <a16:creationId xmlns:a16="http://schemas.microsoft.com/office/drawing/2014/main" id="{5DE3D371-E48D-4F74-F86E-70E836907435}"/>
              </a:ext>
            </a:extLst>
          </p:cNvPr>
          <p:cNvGrpSpPr/>
          <p:nvPr/>
        </p:nvGrpSpPr>
        <p:grpSpPr>
          <a:xfrm>
            <a:off x="971600" y="2892930"/>
            <a:ext cx="7958351" cy="797846"/>
            <a:chOff x="827584" y="1369318"/>
            <a:chExt cx="7582693" cy="914400"/>
          </a:xfrm>
        </p:grpSpPr>
        <p:sp>
          <p:nvSpPr>
            <p:cNvPr id="10" name="Rectangle: Rounded Corners 9">
              <a:extLst>
                <a:ext uri="{FF2B5EF4-FFF2-40B4-BE49-F238E27FC236}">
                  <a16:creationId xmlns:a16="http://schemas.microsoft.com/office/drawing/2014/main" id="{DA64279F-7FCE-B41B-76CE-2F83627ABBC8}"/>
                </a:ext>
              </a:extLst>
            </p:cNvPr>
            <p:cNvSpPr/>
            <p:nvPr/>
          </p:nvSpPr>
          <p:spPr>
            <a:xfrm>
              <a:off x="827584" y="1369318"/>
              <a:ext cx="748883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 name="Text Placeholder 2">
              <a:extLst>
                <a:ext uri="{FF2B5EF4-FFF2-40B4-BE49-F238E27FC236}">
                  <a16:creationId xmlns:a16="http://schemas.microsoft.com/office/drawing/2014/main" id="{CF2C413E-7866-E56F-697F-1FA20A45FEBB}"/>
                </a:ext>
              </a:extLst>
            </p:cNvPr>
            <p:cNvSpPr txBox="1">
              <a:spLocks/>
            </p:cNvSpPr>
            <p:nvPr/>
          </p:nvSpPr>
          <p:spPr>
            <a:xfrm>
              <a:off x="953852" y="1538486"/>
              <a:ext cx="7456425" cy="576064"/>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050" b="0" kern="1200" baseline="0">
                  <a:solidFill>
                    <a:schemeClr val="tx1">
                      <a:lumMod val="75000"/>
                      <a:lumOff val="25000"/>
                    </a:schemeClr>
                  </a:solidFill>
                  <a:latin typeface="+mn-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2100" b="1" dirty="0">
                  <a:solidFill>
                    <a:schemeClr val="tx1"/>
                  </a:solidFill>
                  <a:latin typeface="UTM Alexander" panose="02040603050506020204" pitchFamily="18" charset="0"/>
                </a:rPr>
                <a:t>4.2.2. LÝ LUẬN CỦA V.I.LÊNIN VỀ ĐẶC ĐIỂM KINH TẾ CỦA ĐỘC QUYỀN </a:t>
              </a:r>
            </a:p>
          </p:txBody>
        </p:sp>
      </p:grpSp>
    </p:spTree>
    <p:extLst>
      <p:ext uri="{BB962C8B-B14F-4D97-AF65-F5344CB8AC3E}">
        <p14:creationId xmlns:p14="http://schemas.microsoft.com/office/powerpoint/2010/main" val="3426687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075518" y="1884185"/>
            <a:ext cx="709151" cy="507831"/>
          </a:xfrm>
          <a:prstGeom prst="rect">
            <a:avLst/>
          </a:prstGeom>
          <a:noFill/>
        </p:spPr>
        <p:txBody>
          <a:bodyPr wrap="square" rtlCol="0">
            <a:spAutoFit/>
          </a:bodyPr>
          <a:lstStyle/>
          <a:p>
            <a:pPr algn="ctr"/>
            <a:r>
              <a:rPr lang="en-US" altLang="ko-KR" sz="2700" b="1" dirty="0">
                <a:solidFill>
                  <a:schemeClr val="bg1"/>
                </a:solidFill>
                <a:cs typeface="Arial" panose="020B0604020202020204" pitchFamily="34" charset="0"/>
              </a:rPr>
              <a:t>02</a:t>
            </a:r>
            <a:endParaRPr lang="ko-KR" altLang="en-US" sz="2700" b="1" dirty="0">
              <a:solidFill>
                <a:schemeClr val="bg1"/>
              </a:solidFill>
              <a:cs typeface="Arial" panose="020B0604020202020204" pitchFamily="34" charset="0"/>
            </a:endParaRPr>
          </a:p>
        </p:txBody>
      </p:sp>
      <p:sp>
        <p:nvSpPr>
          <p:cNvPr id="32" name="TextBox 31"/>
          <p:cNvSpPr txBox="1"/>
          <p:nvPr/>
        </p:nvSpPr>
        <p:spPr>
          <a:xfrm>
            <a:off x="4075518" y="3153318"/>
            <a:ext cx="709151" cy="507831"/>
          </a:xfrm>
          <a:prstGeom prst="rect">
            <a:avLst/>
          </a:prstGeom>
          <a:noFill/>
        </p:spPr>
        <p:txBody>
          <a:bodyPr wrap="square" rtlCol="0">
            <a:spAutoFit/>
          </a:bodyPr>
          <a:lstStyle/>
          <a:p>
            <a:pPr algn="ctr"/>
            <a:r>
              <a:rPr lang="en-US" altLang="ko-KR" sz="2700" b="1" dirty="0">
                <a:solidFill>
                  <a:schemeClr val="bg1"/>
                </a:solidFill>
                <a:cs typeface="Arial" panose="020B0604020202020204" pitchFamily="34" charset="0"/>
              </a:rPr>
              <a:t>04</a:t>
            </a:r>
            <a:endParaRPr lang="ko-KR" altLang="en-US" sz="2700" b="1" dirty="0">
              <a:solidFill>
                <a:schemeClr val="bg1"/>
              </a:solidFill>
              <a:cs typeface="Arial" panose="020B0604020202020204" pitchFamily="34" charset="0"/>
            </a:endParaRPr>
          </a:p>
        </p:txBody>
      </p:sp>
      <p:sp>
        <p:nvSpPr>
          <p:cNvPr id="15" name="Text Placeholder 1">
            <a:extLst>
              <a:ext uri="{FF2B5EF4-FFF2-40B4-BE49-F238E27FC236}">
                <a16:creationId xmlns:a16="http://schemas.microsoft.com/office/drawing/2014/main" id="{2BC1EF18-5C21-46B2-A5D4-D170E66A70D8}"/>
              </a:ext>
            </a:extLst>
          </p:cNvPr>
          <p:cNvSpPr txBox="1">
            <a:spLocks/>
          </p:cNvSpPr>
          <p:nvPr/>
        </p:nvSpPr>
        <p:spPr>
          <a:xfrm>
            <a:off x="1475656" y="83278"/>
            <a:ext cx="7251435" cy="92998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ko-KR" sz="2200" b="1" dirty="0">
                <a:solidFill>
                  <a:schemeClr val="tx1"/>
                </a:solidFill>
                <a:latin typeface="UTM Alexander" panose="02040603050506020204" pitchFamily="18" charset="0"/>
                <a:cs typeface="Times New Roman" panose="02020603050405020304" pitchFamily="18" charset="0"/>
              </a:rPr>
              <a:t>4.2.1.NHỮNG ĐẶC ĐIỂM KINH TẾ CỦA ĐỘC QUYỀN TRONG NỀN KTTT</a:t>
            </a:r>
          </a:p>
        </p:txBody>
      </p:sp>
      <p:sp>
        <p:nvSpPr>
          <p:cNvPr id="9" name="Rectangle: Rounded Corners 8">
            <a:extLst>
              <a:ext uri="{FF2B5EF4-FFF2-40B4-BE49-F238E27FC236}">
                <a16:creationId xmlns:a16="http://schemas.microsoft.com/office/drawing/2014/main" id="{ED39DAAF-2AEA-49EF-8E9D-CECC8AF04EB5}"/>
              </a:ext>
            </a:extLst>
          </p:cNvPr>
          <p:cNvSpPr/>
          <p:nvPr/>
        </p:nvSpPr>
        <p:spPr>
          <a:xfrm>
            <a:off x="387012" y="1035654"/>
            <a:ext cx="7641371" cy="44919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noProof="1">
                <a:latin typeface="UTM Alexander" panose="02040603050506020204" pitchFamily="18" charset="0"/>
              </a:rPr>
              <a:t>Một là, quy mô tích tụ và tập trung tư bản lớn</a:t>
            </a:r>
            <a:endParaRPr lang="vi-VN" sz="2400" b="1" noProof="1">
              <a:latin typeface="UTM Alexander" panose="02040603050506020204" pitchFamily="18" charset="0"/>
            </a:endParaRPr>
          </a:p>
        </p:txBody>
      </p:sp>
      <p:sp>
        <p:nvSpPr>
          <p:cNvPr id="17" name="Rectangle: Rounded Corners 16">
            <a:extLst>
              <a:ext uri="{FF2B5EF4-FFF2-40B4-BE49-F238E27FC236}">
                <a16:creationId xmlns:a16="http://schemas.microsoft.com/office/drawing/2014/main" id="{99506EF2-DE3C-4A99-9753-D80ADF6B351B}"/>
              </a:ext>
            </a:extLst>
          </p:cNvPr>
          <p:cNvSpPr/>
          <p:nvPr/>
        </p:nvSpPr>
        <p:spPr>
          <a:xfrm>
            <a:off x="3503120" y="1753311"/>
            <a:ext cx="2137760" cy="818439"/>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noProof="1">
                <a:latin typeface="UTM Alexander" panose="02040603050506020204" pitchFamily="18" charset="0"/>
              </a:rPr>
              <a:t>Các hình thức </a:t>
            </a:r>
          </a:p>
          <a:p>
            <a:pPr algn="ctr"/>
            <a:r>
              <a:rPr lang="en-US" sz="2200" noProof="1">
                <a:latin typeface="UTM Alexander" panose="02040603050506020204" pitchFamily="18" charset="0"/>
              </a:rPr>
              <a:t>độc quyền</a:t>
            </a:r>
            <a:endParaRPr lang="vi-VN" sz="2200" noProof="1">
              <a:latin typeface="UTM Alexander" panose="02040603050506020204" pitchFamily="18" charset="0"/>
            </a:endParaRPr>
          </a:p>
        </p:txBody>
      </p:sp>
      <p:grpSp>
        <p:nvGrpSpPr>
          <p:cNvPr id="7" name="Group 6">
            <a:extLst>
              <a:ext uri="{FF2B5EF4-FFF2-40B4-BE49-F238E27FC236}">
                <a16:creationId xmlns:a16="http://schemas.microsoft.com/office/drawing/2014/main" id="{7EDA216F-1882-4DB4-8171-F1191163B1B1}"/>
              </a:ext>
            </a:extLst>
          </p:cNvPr>
          <p:cNvGrpSpPr/>
          <p:nvPr/>
        </p:nvGrpSpPr>
        <p:grpSpPr>
          <a:xfrm>
            <a:off x="387013" y="1641194"/>
            <a:ext cx="2983251" cy="930556"/>
            <a:chOff x="387013" y="1641194"/>
            <a:chExt cx="2983251" cy="930556"/>
          </a:xfrm>
        </p:grpSpPr>
        <p:sp>
          <p:nvSpPr>
            <p:cNvPr id="16" name="Rectangle: Rounded Corners 15">
              <a:extLst>
                <a:ext uri="{FF2B5EF4-FFF2-40B4-BE49-F238E27FC236}">
                  <a16:creationId xmlns:a16="http://schemas.microsoft.com/office/drawing/2014/main" id="{6867E752-6B12-4F7A-9647-56CD124E1830}"/>
                </a:ext>
              </a:extLst>
            </p:cNvPr>
            <p:cNvSpPr/>
            <p:nvPr/>
          </p:nvSpPr>
          <p:spPr>
            <a:xfrm>
              <a:off x="387013" y="1641194"/>
              <a:ext cx="2137759" cy="9305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noProof="1">
                  <a:latin typeface="UTM Alexander" panose="02040603050506020204" pitchFamily="18" charset="0"/>
                </a:rPr>
                <a:t>Liên kết ngang</a:t>
              </a:r>
            </a:p>
            <a:p>
              <a:pPr algn="ctr"/>
              <a:r>
                <a:rPr lang="en-US" sz="2200" noProof="1">
                  <a:latin typeface="UTM Alexander" panose="02040603050506020204" pitchFamily="18" charset="0"/>
                </a:rPr>
                <a:t>(Các xí nghiệp </a:t>
              </a:r>
            </a:p>
            <a:p>
              <a:pPr algn="ctr"/>
              <a:r>
                <a:rPr lang="en-US" sz="2200" noProof="1">
                  <a:latin typeface="UTM Alexander" panose="02040603050506020204" pitchFamily="18" charset="0"/>
                </a:rPr>
                <a:t>trong  ngành)</a:t>
              </a:r>
              <a:endParaRPr lang="vi-VN" sz="2200" noProof="1">
                <a:latin typeface="UTM Alexander" panose="02040603050506020204" pitchFamily="18" charset="0"/>
              </a:endParaRPr>
            </a:p>
          </p:txBody>
        </p:sp>
        <p:sp>
          <p:nvSpPr>
            <p:cNvPr id="6" name="Arrow: Right 5">
              <a:extLst>
                <a:ext uri="{FF2B5EF4-FFF2-40B4-BE49-F238E27FC236}">
                  <a16:creationId xmlns:a16="http://schemas.microsoft.com/office/drawing/2014/main" id="{03F42693-3ED9-42E7-AC50-5D7BE266D785}"/>
                </a:ext>
              </a:extLst>
            </p:cNvPr>
            <p:cNvSpPr/>
            <p:nvPr/>
          </p:nvSpPr>
          <p:spPr>
            <a:xfrm rot="10800000">
              <a:off x="2710952" y="1902131"/>
              <a:ext cx="659312" cy="48988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01B3FF39-C84C-4988-B30E-0DC6C76FB084}"/>
              </a:ext>
            </a:extLst>
          </p:cNvPr>
          <p:cNvGrpSpPr/>
          <p:nvPr/>
        </p:nvGrpSpPr>
        <p:grpSpPr>
          <a:xfrm>
            <a:off x="5758876" y="1641194"/>
            <a:ext cx="3237368" cy="929984"/>
            <a:chOff x="5758876" y="1641194"/>
            <a:chExt cx="3237368" cy="929984"/>
          </a:xfrm>
        </p:grpSpPr>
        <p:sp>
          <p:nvSpPr>
            <p:cNvPr id="19" name="Rectangle: Rounded Corners 18">
              <a:extLst>
                <a:ext uri="{FF2B5EF4-FFF2-40B4-BE49-F238E27FC236}">
                  <a16:creationId xmlns:a16="http://schemas.microsoft.com/office/drawing/2014/main" id="{1618CC99-6293-4FBE-BB11-8E4C8DA55275}"/>
                </a:ext>
              </a:extLst>
            </p:cNvPr>
            <p:cNvSpPr/>
            <p:nvPr/>
          </p:nvSpPr>
          <p:spPr>
            <a:xfrm>
              <a:off x="6536184" y="1641194"/>
              <a:ext cx="2460060" cy="9299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noProof="1">
                  <a:latin typeface="UTM Alexander" panose="02040603050506020204" pitchFamily="18" charset="0"/>
                </a:rPr>
                <a:t>Liên kết dọc</a:t>
              </a:r>
            </a:p>
            <a:p>
              <a:pPr algn="ctr"/>
              <a:r>
                <a:rPr lang="en-US" sz="2200" noProof="1">
                  <a:latin typeface="UTM Alexander" panose="02040603050506020204" pitchFamily="18" charset="0"/>
                </a:rPr>
                <a:t>(Các XN các </a:t>
              </a:r>
            </a:p>
            <a:p>
              <a:pPr algn="ctr"/>
              <a:r>
                <a:rPr lang="en-US" sz="2200" noProof="1">
                  <a:latin typeface="UTM Alexander" panose="02040603050506020204" pitchFamily="18" charset="0"/>
                </a:rPr>
                <a:t>ngànhkhác nhau</a:t>
              </a:r>
              <a:endParaRPr lang="vi-VN" sz="2200" noProof="1">
                <a:latin typeface="UTM Alexander" panose="02040603050506020204" pitchFamily="18" charset="0"/>
              </a:endParaRPr>
            </a:p>
          </p:txBody>
        </p:sp>
        <p:sp>
          <p:nvSpPr>
            <p:cNvPr id="20" name="Arrow: Right 19">
              <a:extLst>
                <a:ext uri="{FF2B5EF4-FFF2-40B4-BE49-F238E27FC236}">
                  <a16:creationId xmlns:a16="http://schemas.microsoft.com/office/drawing/2014/main" id="{2F8EA7BE-332A-4243-86F8-FBC1DF877F77}"/>
                </a:ext>
              </a:extLst>
            </p:cNvPr>
            <p:cNvSpPr/>
            <p:nvPr/>
          </p:nvSpPr>
          <p:spPr>
            <a:xfrm>
              <a:off x="5758876" y="1884185"/>
              <a:ext cx="659312" cy="48988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1" name="Rectangle: Rounded Corners 20">
            <a:extLst>
              <a:ext uri="{FF2B5EF4-FFF2-40B4-BE49-F238E27FC236}">
                <a16:creationId xmlns:a16="http://schemas.microsoft.com/office/drawing/2014/main" id="{0BDDED8D-9A92-4504-9D04-934BBC399D03}"/>
              </a:ext>
            </a:extLst>
          </p:cNvPr>
          <p:cNvSpPr/>
          <p:nvPr/>
        </p:nvSpPr>
        <p:spPr>
          <a:xfrm>
            <a:off x="384918" y="2829092"/>
            <a:ext cx="2137759" cy="5078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noProof="1">
                <a:latin typeface="UTM Alexander" panose="02040603050506020204" pitchFamily="18" charset="0"/>
              </a:rPr>
              <a:t>Cartel (Các ten)</a:t>
            </a:r>
            <a:endParaRPr lang="vi-VN" sz="2200" noProof="1">
              <a:latin typeface="UTM Alexander" panose="02040603050506020204" pitchFamily="18" charset="0"/>
            </a:endParaRPr>
          </a:p>
        </p:txBody>
      </p:sp>
      <p:sp>
        <p:nvSpPr>
          <p:cNvPr id="22" name="Rectangle: Rounded Corners 21">
            <a:extLst>
              <a:ext uri="{FF2B5EF4-FFF2-40B4-BE49-F238E27FC236}">
                <a16:creationId xmlns:a16="http://schemas.microsoft.com/office/drawing/2014/main" id="{B9C0F3F0-6625-4A7E-BC70-FAFC452FD170}"/>
              </a:ext>
            </a:extLst>
          </p:cNvPr>
          <p:cNvSpPr/>
          <p:nvPr/>
        </p:nvSpPr>
        <p:spPr>
          <a:xfrm>
            <a:off x="384918" y="3503516"/>
            <a:ext cx="2137759" cy="7239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noProof="1">
                <a:latin typeface="UTM Alexander" panose="02040603050506020204" pitchFamily="18" charset="0"/>
              </a:rPr>
              <a:t>Syndicate </a:t>
            </a:r>
          </a:p>
          <a:p>
            <a:pPr algn="ctr"/>
            <a:r>
              <a:rPr lang="en-US" sz="2200" noProof="1">
                <a:latin typeface="UTM Alexander" panose="02040603050506020204" pitchFamily="18" charset="0"/>
              </a:rPr>
              <a:t>(Xanh đi ca)</a:t>
            </a:r>
            <a:endParaRPr lang="vi-VN" sz="2200" noProof="1">
              <a:latin typeface="UTM Alexander" panose="02040603050506020204" pitchFamily="18" charset="0"/>
            </a:endParaRPr>
          </a:p>
        </p:txBody>
      </p:sp>
      <p:sp>
        <p:nvSpPr>
          <p:cNvPr id="23" name="Rectangle: Rounded Corners 22">
            <a:extLst>
              <a:ext uri="{FF2B5EF4-FFF2-40B4-BE49-F238E27FC236}">
                <a16:creationId xmlns:a16="http://schemas.microsoft.com/office/drawing/2014/main" id="{55DA1DAA-925C-4467-A60D-4837532930F1}"/>
              </a:ext>
            </a:extLst>
          </p:cNvPr>
          <p:cNvSpPr/>
          <p:nvPr/>
        </p:nvSpPr>
        <p:spPr>
          <a:xfrm>
            <a:off x="392726" y="4381595"/>
            <a:ext cx="2137759" cy="5078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noProof="1">
                <a:latin typeface="UTM Alexander" panose="02040603050506020204" pitchFamily="18" charset="0"/>
              </a:rPr>
              <a:t>Trust (Tờ rớt)</a:t>
            </a:r>
            <a:endParaRPr lang="vi-VN" sz="2200" noProof="1">
              <a:latin typeface="UTM Alexander" panose="02040603050506020204" pitchFamily="18" charset="0"/>
            </a:endParaRPr>
          </a:p>
        </p:txBody>
      </p:sp>
      <p:sp>
        <p:nvSpPr>
          <p:cNvPr id="24" name="Rectangle: Rounded Corners 23">
            <a:extLst>
              <a:ext uri="{FF2B5EF4-FFF2-40B4-BE49-F238E27FC236}">
                <a16:creationId xmlns:a16="http://schemas.microsoft.com/office/drawing/2014/main" id="{818ACA23-24FC-446A-9989-4E1DEF08FD9F}"/>
              </a:ext>
            </a:extLst>
          </p:cNvPr>
          <p:cNvSpPr/>
          <p:nvPr/>
        </p:nvSpPr>
        <p:spPr>
          <a:xfrm>
            <a:off x="6296930" y="2724162"/>
            <a:ext cx="2660828" cy="65655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noProof="1">
                <a:latin typeface="UTM Alexander" panose="02040603050506020204" pitchFamily="18" charset="0"/>
              </a:rPr>
              <a:t>Consortium </a:t>
            </a:r>
          </a:p>
          <a:p>
            <a:pPr algn="ctr"/>
            <a:r>
              <a:rPr lang="en-US" sz="2200" noProof="1">
                <a:latin typeface="UTM Alexander" panose="02040603050506020204" pitchFamily="18" charset="0"/>
              </a:rPr>
              <a:t>(Công xooc xi om)</a:t>
            </a:r>
            <a:endParaRPr lang="vi-VN" sz="2200" noProof="1">
              <a:latin typeface="UTM Alexander" panose="02040603050506020204" pitchFamily="18" charset="0"/>
            </a:endParaRPr>
          </a:p>
        </p:txBody>
      </p:sp>
      <p:sp>
        <p:nvSpPr>
          <p:cNvPr id="25" name="Rectangle: Rounded Corners 24">
            <a:extLst>
              <a:ext uri="{FF2B5EF4-FFF2-40B4-BE49-F238E27FC236}">
                <a16:creationId xmlns:a16="http://schemas.microsoft.com/office/drawing/2014/main" id="{92747400-3260-40DD-BB0C-EE603CC42102}"/>
              </a:ext>
            </a:extLst>
          </p:cNvPr>
          <p:cNvSpPr/>
          <p:nvPr/>
        </p:nvSpPr>
        <p:spPr>
          <a:xfrm>
            <a:off x="6335416" y="3486383"/>
            <a:ext cx="2660828" cy="4882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noProof="1">
                <a:latin typeface="UTM Alexander" panose="02040603050506020204" pitchFamily="18" charset="0"/>
              </a:rPr>
              <a:t>Concen (Con sơn)</a:t>
            </a:r>
            <a:endParaRPr lang="vi-VN" sz="2200" noProof="1">
              <a:latin typeface="UTM Alexander" panose="02040603050506020204" pitchFamily="18" charset="0"/>
            </a:endParaRPr>
          </a:p>
        </p:txBody>
      </p:sp>
      <p:sp>
        <p:nvSpPr>
          <p:cNvPr id="26" name="Rectangle: Rounded Corners 25">
            <a:extLst>
              <a:ext uri="{FF2B5EF4-FFF2-40B4-BE49-F238E27FC236}">
                <a16:creationId xmlns:a16="http://schemas.microsoft.com/office/drawing/2014/main" id="{11058CB4-0C4C-47BC-9B97-64F79FD81888}"/>
              </a:ext>
            </a:extLst>
          </p:cNvPr>
          <p:cNvSpPr/>
          <p:nvPr/>
        </p:nvSpPr>
        <p:spPr>
          <a:xfrm>
            <a:off x="6335416" y="4064113"/>
            <a:ext cx="2699314" cy="8415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noProof="1">
                <a:latin typeface="UTM Alexander" panose="02040603050506020204" pitchFamily="18" charset="0"/>
              </a:rPr>
              <a:t>Conglomerate</a:t>
            </a:r>
          </a:p>
          <a:p>
            <a:pPr algn="ctr"/>
            <a:r>
              <a:rPr lang="en-US" sz="2200" noProof="1">
                <a:latin typeface="UTM Alexander" panose="02040603050506020204" pitchFamily="18" charset="0"/>
              </a:rPr>
              <a:t>(Công gơ lô mê rết)</a:t>
            </a:r>
            <a:endParaRPr lang="vi-VN" sz="2200" noProof="1">
              <a:latin typeface="UTM Alexander" panose="02040603050506020204" pitchFamily="18" charset="0"/>
            </a:endParaRPr>
          </a:p>
        </p:txBody>
      </p:sp>
      <p:sp>
        <p:nvSpPr>
          <p:cNvPr id="27" name="Rectangle: Rounded Corners 26">
            <a:extLst>
              <a:ext uri="{FF2B5EF4-FFF2-40B4-BE49-F238E27FC236}">
                <a16:creationId xmlns:a16="http://schemas.microsoft.com/office/drawing/2014/main" id="{BF52E783-9A74-46DC-9ECB-637A137E25A9}"/>
              </a:ext>
            </a:extLst>
          </p:cNvPr>
          <p:cNvSpPr/>
          <p:nvPr/>
        </p:nvSpPr>
        <p:spPr>
          <a:xfrm>
            <a:off x="2847071" y="3153318"/>
            <a:ext cx="3293541" cy="1397049"/>
          </a:xfrm>
          <a:prstGeom prst="roundRect">
            <a:avLst/>
          </a:prstGeom>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noProof="1">
                <a:latin typeface="UTM Alexander" panose="02040603050506020204" pitchFamily="18" charset="0"/>
              </a:rPr>
              <a:t>Quá trình độc quyền </a:t>
            </a:r>
          </a:p>
          <a:p>
            <a:pPr algn="ctr"/>
            <a:r>
              <a:rPr lang="en-US" sz="2200" noProof="1">
                <a:latin typeface="UTM Alexander" panose="02040603050506020204" pitchFamily="18" charset="0"/>
              </a:rPr>
              <a:t>diễn ra trong phạm vi </a:t>
            </a:r>
          </a:p>
          <a:p>
            <a:pPr algn="ctr"/>
            <a:r>
              <a:rPr lang="en-US" sz="2200" noProof="1">
                <a:latin typeface="UTM Alexander" panose="02040603050506020204" pitchFamily="18" charset="0"/>
              </a:rPr>
              <a:t>từng nước và trên toàn</a:t>
            </a:r>
          </a:p>
          <a:p>
            <a:pPr algn="ctr"/>
            <a:r>
              <a:rPr lang="en-US" sz="2200" noProof="1">
                <a:latin typeface="UTM Alexander" panose="02040603050506020204" pitchFamily="18" charset="0"/>
              </a:rPr>
              <a:t>thế giới</a:t>
            </a:r>
            <a:endParaRPr lang="vi-VN" sz="2200" noProof="1">
              <a:latin typeface="UTM Alexander" panose="02040603050506020204" pitchFamily="18" charset="0"/>
            </a:endParaRPr>
          </a:p>
        </p:txBody>
      </p:sp>
      <p:sp>
        <p:nvSpPr>
          <p:cNvPr id="3" name="Date Placeholder 1">
            <a:extLst>
              <a:ext uri="{FF2B5EF4-FFF2-40B4-BE49-F238E27FC236}">
                <a16:creationId xmlns:a16="http://schemas.microsoft.com/office/drawing/2014/main" id="{6F6849FD-B5B6-A964-81AC-710796E710EE}"/>
              </a:ext>
            </a:extLst>
          </p:cNvPr>
          <p:cNvSpPr txBox="1">
            <a:spLocks noChangeArrowheads="1"/>
          </p:cNvSpPr>
          <p:nvPr/>
        </p:nvSpPr>
        <p:spPr bwMode="auto">
          <a:xfrm>
            <a:off x="140067" y="4889426"/>
            <a:ext cx="122413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1FA0FEAF-A50D-4619-9C9A-51CC96C0FAF3}" type="datetime1">
              <a:rPr lang="en-US" altLang="en-US" sz="1200" smtClean="0">
                <a:latin typeface="UTM Alexander"/>
              </a:rPr>
              <a:pPr>
                <a:spcBef>
                  <a:spcPct val="0"/>
                </a:spcBef>
                <a:buFontTx/>
                <a:buNone/>
              </a:pPr>
              <a:t>5/4/2023</a:t>
            </a:fld>
            <a:endParaRPr lang="en-US" altLang="en-US" sz="1200" dirty="0">
              <a:latin typeface="UTM Alexander"/>
            </a:endParaRPr>
          </a:p>
        </p:txBody>
      </p:sp>
      <p:sp>
        <p:nvSpPr>
          <p:cNvPr id="4" name="Footer Placeholder 2">
            <a:extLst>
              <a:ext uri="{FF2B5EF4-FFF2-40B4-BE49-F238E27FC236}">
                <a16:creationId xmlns:a16="http://schemas.microsoft.com/office/drawing/2014/main" id="{CCEAD399-9B3E-B021-C6C9-466325933DB3}"/>
              </a:ext>
            </a:extLst>
          </p:cNvPr>
          <p:cNvSpPr txBox="1">
            <a:spLocks noChangeArrowheads="1"/>
          </p:cNvSpPr>
          <p:nvPr/>
        </p:nvSpPr>
        <p:spPr bwMode="auto">
          <a:xfrm>
            <a:off x="3352235" y="4863898"/>
            <a:ext cx="574812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r" eaLnBrk="0" hangingPunct="0">
              <a:spcBef>
                <a:spcPct val="0"/>
              </a:spcBef>
              <a:buFontTx/>
              <a:buNone/>
            </a:pPr>
            <a:r>
              <a:rPr lang="en-US" altLang="en-US" sz="1200" dirty="0">
                <a:latin typeface="UTM Alexander"/>
              </a:rPr>
              <a:t>306103 - </a:t>
            </a:r>
            <a:r>
              <a:rPr lang="vi-VN" altLang="en-US" sz="1200" dirty="0">
                <a:latin typeface="UTM Alexander"/>
              </a:rPr>
              <a:t>Chương I</a:t>
            </a:r>
            <a:r>
              <a:rPr lang="en-US" altLang="en-US" sz="1200" dirty="0">
                <a:latin typeface="UTM Alexander"/>
              </a:rPr>
              <a:t>V</a:t>
            </a:r>
            <a:r>
              <a:rPr lang="vi-VN" altLang="en-US" sz="1200" dirty="0">
                <a:latin typeface="UTM Alexander"/>
              </a:rPr>
              <a:t>: </a:t>
            </a:r>
            <a:r>
              <a:rPr lang="en-US" altLang="en-US" sz="1200" dirty="0" err="1">
                <a:latin typeface="UTM Alexander"/>
              </a:rPr>
              <a:t>Cạnh</a:t>
            </a:r>
            <a:r>
              <a:rPr lang="en-US" altLang="en-US" sz="1200" dirty="0">
                <a:latin typeface="UTM Alexander"/>
              </a:rPr>
              <a:t> </a:t>
            </a:r>
            <a:r>
              <a:rPr lang="en-US" altLang="en-US" sz="1200" dirty="0" err="1">
                <a:latin typeface="UTM Alexander"/>
              </a:rPr>
              <a:t>tranh</a:t>
            </a:r>
            <a:r>
              <a:rPr lang="en-US" altLang="en-US" sz="1200" dirty="0">
                <a:latin typeface="UTM Alexander"/>
              </a:rPr>
              <a:t> </a:t>
            </a:r>
            <a:r>
              <a:rPr lang="en-US" altLang="en-US" sz="1200" dirty="0" err="1">
                <a:latin typeface="UTM Alexander"/>
              </a:rPr>
              <a:t>và</a:t>
            </a:r>
            <a:r>
              <a:rPr lang="en-US" altLang="en-US" sz="1200" dirty="0">
                <a:latin typeface="UTM Alexander"/>
              </a:rPr>
              <a:t> </a:t>
            </a:r>
            <a:r>
              <a:rPr lang="en-US" altLang="en-US" sz="1200" dirty="0" err="1">
                <a:latin typeface="UTM Alexander"/>
              </a:rPr>
              <a:t>độc</a:t>
            </a:r>
            <a:r>
              <a:rPr lang="en-US" altLang="en-US" sz="1200" dirty="0">
                <a:latin typeface="UTM Alexander"/>
              </a:rPr>
              <a:t> </a:t>
            </a:r>
            <a:r>
              <a:rPr lang="en-US" altLang="en-US" sz="1200" dirty="0" err="1">
                <a:latin typeface="UTM Alexander"/>
              </a:rPr>
              <a:t>quyền</a:t>
            </a:r>
            <a:r>
              <a:rPr lang="en-US" altLang="en-US" sz="1200" dirty="0">
                <a:latin typeface="UTM Alexander"/>
              </a:rPr>
              <a:t> </a:t>
            </a:r>
            <a:r>
              <a:rPr lang="en-US" altLang="en-US" sz="1200" dirty="0" err="1">
                <a:latin typeface="UTM Alexander"/>
              </a:rPr>
              <a:t>trong</a:t>
            </a:r>
            <a:r>
              <a:rPr lang="en-US" altLang="en-US" sz="1200" dirty="0">
                <a:latin typeface="UTM Alexander"/>
              </a:rPr>
              <a:t> </a:t>
            </a:r>
            <a:r>
              <a:rPr lang="en-US" altLang="en-US" sz="1200" dirty="0" err="1">
                <a:latin typeface="UTM Alexander"/>
              </a:rPr>
              <a:t>nền</a:t>
            </a:r>
            <a:r>
              <a:rPr lang="en-US" altLang="en-US" sz="1200" dirty="0">
                <a:latin typeface="UTM Alexander"/>
              </a:rPr>
              <a:t> </a:t>
            </a:r>
            <a:r>
              <a:rPr lang="en-US" altLang="en-US" sz="1200" dirty="0" err="1">
                <a:latin typeface="UTM Alexander"/>
              </a:rPr>
              <a:t>kinh</a:t>
            </a:r>
            <a:r>
              <a:rPr lang="en-US" altLang="en-US" sz="1200" dirty="0">
                <a:latin typeface="UTM Alexander"/>
              </a:rPr>
              <a:t> </a:t>
            </a:r>
            <a:r>
              <a:rPr lang="en-US" altLang="en-US" sz="1200" dirty="0" err="1">
                <a:latin typeface="UTM Alexander"/>
              </a:rPr>
              <a:t>tế</a:t>
            </a:r>
            <a:r>
              <a:rPr lang="en-US" altLang="en-US" sz="1200" dirty="0">
                <a:latin typeface="UTM Alexander"/>
              </a:rPr>
              <a:t> </a:t>
            </a:r>
            <a:r>
              <a:rPr lang="en-US" altLang="en-US" sz="1200" dirty="0" err="1">
                <a:latin typeface="UTM Alexander"/>
              </a:rPr>
              <a:t>thị</a:t>
            </a:r>
            <a:r>
              <a:rPr lang="en-US" altLang="en-US" sz="1200" dirty="0">
                <a:latin typeface="UTM Alexander"/>
              </a:rPr>
              <a:t> </a:t>
            </a:r>
            <a:r>
              <a:rPr lang="en-US" altLang="en-US" sz="1200" dirty="0" err="1">
                <a:latin typeface="UTM Alexander"/>
              </a:rPr>
              <a:t>trường</a:t>
            </a:r>
            <a:endParaRPr lang="en-US" altLang="en-US" sz="1200" dirty="0">
              <a:latin typeface="UTM Alexander"/>
            </a:endParaRPr>
          </a:p>
        </p:txBody>
      </p:sp>
    </p:spTree>
    <p:extLst>
      <p:ext uri="{BB962C8B-B14F-4D97-AF65-F5344CB8AC3E}">
        <p14:creationId xmlns:p14="http://schemas.microsoft.com/office/powerpoint/2010/main" val="164676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21" grpId="0" animBg="1"/>
      <p:bldP spid="22" grpId="0" animBg="1"/>
      <p:bldP spid="23" grpId="0" animBg="1"/>
      <p:bldP spid="24" grpId="0" animBg="1"/>
      <p:bldP spid="25" grpId="0" animBg="1"/>
      <p:bldP spid="26" grpId="0" animBg="1"/>
      <p:bldP spid="2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06654DF7-A6CC-45BE-9FA8-CD9819DA4DF1}"/>
              </a:ext>
            </a:extLst>
          </p:cNvPr>
          <p:cNvSpPr/>
          <p:nvPr/>
        </p:nvSpPr>
        <p:spPr>
          <a:xfrm>
            <a:off x="2123728" y="339502"/>
            <a:ext cx="6840760" cy="79208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noProof="1">
                <a:latin typeface="UTM Alexander" panose="02040603050506020204" pitchFamily="18" charset="0"/>
              </a:rPr>
              <a:t>Thứ hai, sức mạnh của các tổ chức ĐQ do tư bản tài chính và hệ thống tài phiệt chi phối</a:t>
            </a:r>
            <a:endParaRPr lang="vi-VN" sz="2400" b="1" noProof="1">
              <a:latin typeface="UTM Alexander" panose="02040603050506020204" pitchFamily="18" charset="0"/>
            </a:endParaRPr>
          </a:p>
        </p:txBody>
      </p:sp>
      <p:sp>
        <p:nvSpPr>
          <p:cNvPr id="3" name="Rectangle: Rounded Corners 2">
            <a:extLst>
              <a:ext uri="{FF2B5EF4-FFF2-40B4-BE49-F238E27FC236}">
                <a16:creationId xmlns:a16="http://schemas.microsoft.com/office/drawing/2014/main" id="{21D488D8-C837-4659-95E7-832C83DCD148}"/>
              </a:ext>
            </a:extLst>
          </p:cNvPr>
          <p:cNvSpPr/>
          <p:nvPr/>
        </p:nvSpPr>
        <p:spPr>
          <a:xfrm>
            <a:off x="533999" y="1172612"/>
            <a:ext cx="3636404" cy="79208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i="1" noProof="1">
                <a:latin typeface="UTM Alexander" panose="02040603050506020204" pitchFamily="18" charset="0"/>
              </a:rPr>
              <a:t>Nguyên nhân hình thành</a:t>
            </a:r>
          </a:p>
          <a:p>
            <a:pPr algn="ctr"/>
            <a:r>
              <a:rPr lang="en-US" sz="2000" b="1" i="1" noProof="1">
                <a:latin typeface="UTM Alexander" panose="02040603050506020204" pitchFamily="18" charset="0"/>
              </a:rPr>
              <a:t>độc quyền ngân hàng</a:t>
            </a:r>
            <a:endParaRPr lang="vi-VN" sz="2000" b="1" i="1" noProof="1">
              <a:latin typeface="UTM Alexander" panose="02040603050506020204" pitchFamily="18" charset="0"/>
            </a:endParaRPr>
          </a:p>
        </p:txBody>
      </p:sp>
      <p:sp>
        <p:nvSpPr>
          <p:cNvPr id="4" name="Rectangle: Rounded Corners 3">
            <a:extLst>
              <a:ext uri="{FF2B5EF4-FFF2-40B4-BE49-F238E27FC236}">
                <a16:creationId xmlns:a16="http://schemas.microsoft.com/office/drawing/2014/main" id="{CC20CCEA-B93F-4A4C-A033-B5AC67F489D6}"/>
              </a:ext>
            </a:extLst>
          </p:cNvPr>
          <p:cNvSpPr/>
          <p:nvPr/>
        </p:nvSpPr>
        <p:spPr>
          <a:xfrm>
            <a:off x="311751" y="2039423"/>
            <a:ext cx="4140460" cy="13526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noProof="1">
                <a:latin typeface="UTM Alexander" panose="02040603050506020204" pitchFamily="18" charset="0"/>
              </a:rPr>
              <a:t>Trong quá trình cạnh tranh các </a:t>
            </a:r>
          </a:p>
          <a:p>
            <a:pPr algn="ctr"/>
            <a:r>
              <a:rPr lang="en-US" sz="2000" noProof="1">
                <a:latin typeface="UTM Alexander" panose="02040603050506020204" pitchFamily="18" charset="0"/>
              </a:rPr>
              <a:t>ngân hàng vừa và nhỏ bị phá sản </a:t>
            </a:r>
          </a:p>
          <a:p>
            <a:pPr algn="ctr"/>
            <a:r>
              <a:rPr lang="en-US" sz="2000" noProof="1">
                <a:latin typeface="UTM Alexander" panose="02040603050506020204" pitchFamily="18" charset="0"/>
              </a:rPr>
              <a:t>hoặc bị thôn tính và hình thành</a:t>
            </a:r>
          </a:p>
          <a:p>
            <a:pPr algn="ctr"/>
            <a:r>
              <a:rPr lang="en-US" sz="2000" noProof="1">
                <a:latin typeface="UTM Alexander" panose="02040603050506020204" pitchFamily="18" charset="0"/>
              </a:rPr>
              <a:t>những ngân hàng lớn</a:t>
            </a:r>
            <a:endParaRPr lang="vi-VN" sz="2000" noProof="1">
              <a:latin typeface="UTM Alexander" panose="02040603050506020204" pitchFamily="18" charset="0"/>
            </a:endParaRPr>
          </a:p>
        </p:txBody>
      </p:sp>
      <p:pic>
        <p:nvPicPr>
          <p:cNvPr id="8194" name="Picture 2" descr="Phá sản ngân hàng - Hậu quả gì cho nền kinh tế?">
            <a:extLst>
              <a:ext uri="{FF2B5EF4-FFF2-40B4-BE49-F238E27FC236}">
                <a16:creationId xmlns:a16="http://schemas.microsoft.com/office/drawing/2014/main" id="{B029554E-ED26-48E3-B57D-5D3A309F74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999" y="3476239"/>
            <a:ext cx="3888431" cy="135268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Thương vụ M&amp;A là gì? | Sàn mua bán công ty 247">
            <a:extLst>
              <a:ext uri="{FF2B5EF4-FFF2-40B4-BE49-F238E27FC236}">
                <a16:creationId xmlns:a16="http://schemas.microsoft.com/office/drawing/2014/main" id="{E0C0B0E0-886F-4A2B-8744-F2B024F278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2879318"/>
            <a:ext cx="3492386" cy="198365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A685ACAE-6CE9-437E-8897-886C5B440937}"/>
              </a:ext>
            </a:extLst>
          </p:cNvPr>
          <p:cNvSpPr/>
          <p:nvPr/>
        </p:nvSpPr>
        <p:spPr>
          <a:xfrm>
            <a:off x="4734018" y="1188797"/>
            <a:ext cx="4320478" cy="1589714"/>
          </a:xfrm>
          <a:prstGeom prst="roundRect">
            <a:avLst/>
          </a:prstGeom>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noProof="1">
                <a:latin typeface="UTM Alexander" panose="02040603050506020204" pitchFamily="18" charset="0"/>
              </a:rPr>
              <a:t>Sự PT của ĐQ công nghiệp đòi hỏi</a:t>
            </a:r>
          </a:p>
          <a:p>
            <a:pPr algn="ctr"/>
            <a:r>
              <a:rPr lang="en-US" sz="2000" noProof="1">
                <a:latin typeface="UTM Alexander" panose="02040603050506020204" pitchFamily="18" charset="0"/>
              </a:rPr>
              <a:t>nguốn vốn lớn và uy tín, các NH</a:t>
            </a:r>
          </a:p>
          <a:p>
            <a:pPr algn="ctr"/>
            <a:r>
              <a:rPr lang="en-US" sz="2000" noProof="1">
                <a:latin typeface="UTM Alexander" panose="02040603050506020204" pitchFamily="18" charset="0"/>
              </a:rPr>
              <a:t>vừa và nhỏ không thể đáp ứng, vì</a:t>
            </a:r>
          </a:p>
          <a:p>
            <a:pPr algn="ctr"/>
            <a:r>
              <a:rPr lang="en-US" sz="2000" noProof="1">
                <a:latin typeface="UTM Alexander" panose="02040603050506020204" pitchFamily="18" charset="0"/>
              </a:rPr>
              <a:t>vậy chúng hoặc phải tự sát nhập</a:t>
            </a:r>
          </a:p>
          <a:p>
            <a:pPr algn="ctr"/>
            <a:r>
              <a:rPr lang="en-US" sz="2000" noProof="1">
                <a:latin typeface="UTM Alexander" panose="02040603050506020204" pitchFamily="18" charset="0"/>
              </a:rPr>
              <a:t>vào các NH lớn hoặc bị phá sản</a:t>
            </a:r>
            <a:endParaRPr lang="vi-VN" sz="2000" noProof="1">
              <a:latin typeface="UTM Alexander" panose="02040603050506020204" pitchFamily="18" charset="0"/>
            </a:endParaRPr>
          </a:p>
        </p:txBody>
      </p:sp>
      <p:sp>
        <p:nvSpPr>
          <p:cNvPr id="8" name="Rectangle: Rounded Corners 7">
            <a:extLst>
              <a:ext uri="{FF2B5EF4-FFF2-40B4-BE49-F238E27FC236}">
                <a16:creationId xmlns:a16="http://schemas.microsoft.com/office/drawing/2014/main" id="{6D49F425-096A-42F3-93B0-21897824504F}"/>
              </a:ext>
            </a:extLst>
          </p:cNvPr>
          <p:cNvSpPr/>
          <p:nvPr/>
        </p:nvSpPr>
        <p:spPr>
          <a:xfrm>
            <a:off x="311005" y="4263541"/>
            <a:ext cx="8676964" cy="646588"/>
          </a:xfrm>
          <a:prstGeom prst="roundRect">
            <a:avLst/>
          </a:prstGeom>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noProof="1">
                <a:latin typeface="UTM Alexander" panose="02040603050506020204" pitchFamily="18" charset="0"/>
              </a:rPr>
              <a:t>Độc quyền ngân hang xuất hiện và phát triển, ngân hàng có vai trò mới, </a:t>
            </a:r>
          </a:p>
          <a:p>
            <a:pPr algn="ctr"/>
            <a:r>
              <a:rPr lang="en-US" sz="2000" b="1" noProof="1">
                <a:latin typeface="UTM Alexander" panose="02040603050506020204" pitchFamily="18" charset="0"/>
              </a:rPr>
              <a:t>có quyền lực “vạn năng”, khống chế mọi hoạt động của nền kinh tế</a:t>
            </a:r>
            <a:endParaRPr lang="vi-VN" sz="2000" b="1" noProof="1">
              <a:latin typeface="UTM Alexander" panose="02040603050506020204" pitchFamily="18" charset="0"/>
            </a:endParaRPr>
          </a:p>
        </p:txBody>
      </p:sp>
      <p:sp>
        <p:nvSpPr>
          <p:cNvPr id="5" name="Date Placeholder 1">
            <a:extLst>
              <a:ext uri="{FF2B5EF4-FFF2-40B4-BE49-F238E27FC236}">
                <a16:creationId xmlns:a16="http://schemas.microsoft.com/office/drawing/2014/main" id="{3B7113FB-E058-7D0C-0E61-C991B91814FE}"/>
              </a:ext>
            </a:extLst>
          </p:cNvPr>
          <p:cNvSpPr txBox="1">
            <a:spLocks noChangeArrowheads="1"/>
          </p:cNvSpPr>
          <p:nvPr/>
        </p:nvSpPr>
        <p:spPr bwMode="auto">
          <a:xfrm>
            <a:off x="140067" y="4889426"/>
            <a:ext cx="122413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1FA0FEAF-A50D-4619-9C9A-51CC96C0FAF3}" type="datetime1">
              <a:rPr lang="en-US" altLang="en-US" sz="1200" smtClean="0">
                <a:latin typeface="UTM Alexander"/>
              </a:rPr>
              <a:pPr>
                <a:spcBef>
                  <a:spcPct val="0"/>
                </a:spcBef>
                <a:buFontTx/>
                <a:buNone/>
              </a:pPr>
              <a:t>5/4/2023</a:t>
            </a:fld>
            <a:endParaRPr lang="en-US" altLang="en-US" sz="1200" dirty="0">
              <a:latin typeface="UTM Alexander"/>
            </a:endParaRPr>
          </a:p>
        </p:txBody>
      </p:sp>
      <p:sp>
        <p:nvSpPr>
          <p:cNvPr id="6" name="Footer Placeholder 2">
            <a:extLst>
              <a:ext uri="{FF2B5EF4-FFF2-40B4-BE49-F238E27FC236}">
                <a16:creationId xmlns:a16="http://schemas.microsoft.com/office/drawing/2014/main" id="{D56CC4C0-DB7C-2CA5-A51C-2005E05141FE}"/>
              </a:ext>
            </a:extLst>
          </p:cNvPr>
          <p:cNvSpPr txBox="1">
            <a:spLocks noChangeArrowheads="1"/>
          </p:cNvSpPr>
          <p:nvPr/>
        </p:nvSpPr>
        <p:spPr bwMode="auto">
          <a:xfrm>
            <a:off x="3352235" y="4863898"/>
            <a:ext cx="574812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r" eaLnBrk="0" hangingPunct="0">
              <a:spcBef>
                <a:spcPct val="0"/>
              </a:spcBef>
              <a:buFontTx/>
              <a:buNone/>
            </a:pPr>
            <a:r>
              <a:rPr lang="en-US" altLang="en-US" sz="1200" dirty="0">
                <a:latin typeface="UTM Alexander"/>
              </a:rPr>
              <a:t>306103 - </a:t>
            </a:r>
            <a:r>
              <a:rPr lang="vi-VN" altLang="en-US" sz="1200" dirty="0">
                <a:latin typeface="UTM Alexander"/>
              </a:rPr>
              <a:t>Chương I</a:t>
            </a:r>
            <a:r>
              <a:rPr lang="en-US" altLang="en-US" sz="1200" dirty="0">
                <a:latin typeface="UTM Alexander"/>
              </a:rPr>
              <a:t>V</a:t>
            </a:r>
            <a:r>
              <a:rPr lang="vi-VN" altLang="en-US" sz="1200" dirty="0">
                <a:latin typeface="UTM Alexander"/>
              </a:rPr>
              <a:t>: </a:t>
            </a:r>
            <a:r>
              <a:rPr lang="en-US" altLang="en-US" sz="1200" dirty="0" err="1">
                <a:latin typeface="UTM Alexander"/>
              </a:rPr>
              <a:t>Cạnh</a:t>
            </a:r>
            <a:r>
              <a:rPr lang="en-US" altLang="en-US" sz="1200" dirty="0">
                <a:latin typeface="UTM Alexander"/>
              </a:rPr>
              <a:t> </a:t>
            </a:r>
            <a:r>
              <a:rPr lang="en-US" altLang="en-US" sz="1200" dirty="0" err="1">
                <a:latin typeface="UTM Alexander"/>
              </a:rPr>
              <a:t>tranh</a:t>
            </a:r>
            <a:r>
              <a:rPr lang="en-US" altLang="en-US" sz="1200" dirty="0">
                <a:latin typeface="UTM Alexander"/>
              </a:rPr>
              <a:t> </a:t>
            </a:r>
            <a:r>
              <a:rPr lang="en-US" altLang="en-US" sz="1200" dirty="0" err="1">
                <a:latin typeface="UTM Alexander"/>
              </a:rPr>
              <a:t>và</a:t>
            </a:r>
            <a:r>
              <a:rPr lang="en-US" altLang="en-US" sz="1200" dirty="0">
                <a:latin typeface="UTM Alexander"/>
              </a:rPr>
              <a:t> </a:t>
            </a:r>
            <a:r>
              <a:rPr lang="en-US" altLang="en-US" sz="1200" dirty="0" err="1">
                <a:latin typeface="UTM Alexander"/>
              </a:rPr>
              <a:t>độc</a:t>
            </a:r>
            <a:r>
              <a:rPr lang="en-US" altLang="en-US" sz="1200" dirty="0">
                <a:latin typeface="UTM Alexander"/>
              </a:rPr>
              <a:t> </a:t>
            </a:r>
            <a:r>
              <a:rPr lang="en-US" altLang="en-US" sz="1200" dirty="0" err="1">
                <a:latin typeface="UTM Alexander"/>
              </a:rPr>
              <a:t>quyền</a:t>
            </a:r>
            <a:r>
              <a:rPr lang="en-US" altLang="en-US" sz="1200" dirty="0">
                <a:latin typeface="UTM Alexander"/>
              </a:rPr>
              <a:t> </a:t>
            </a:r>
            <a:r>
              <a:rPr lang="en-US" altLang="en-US" sz="1200" dirty="0" err="1">
                <a:latin typeface="UTM Alexander"/>
              </a:rPr>
              <a:t>trong</a:t>
            </a:r>
            <a:r>
              <a:rPr lang="en-US" altLang="en-US" sz="1200" dirty="0">
                <a:latin typeface="UTM Alexander"/>
              </a:rPr>
              <a:t> </a:t>
            </a:r>
            <a:r>
              <a:rPr lang="en-US" altLang="en-US" sz="1200" dirty="0" err="1">
                <a:latin typeface="UTM Alexander"/>
              </a:rPr>
              <a:t>nền</a:t>
            </a:r>
            <a:r>
              <a:rPr lang="en-US" altLang="en-US" sz="1200" dirty="0">
                <a:latin typeface="UTM Alexander"/>
              </a:rPr>
              <a:t> </a:t>
            </a:r>
            <a:r>
              <a:rPr lang="en-US" altLang="en-US" sz="1200" dirty="0" err="1">
                <a:latin typeface="UTM Alexander"/>
              </a:rPr>
              <a:t>kinh</a:t>
            </a:r>
            <a:r>
              <a:rPr lang="en-US" altLang="en-US" sz="1200" dirty="0">
                <a:latin typeface="UTM Alexander"/>
              </a:rPr>
              <a:t> </a:t>
            </a:r>
            <a:r>
              <a:rPr lang="en-US" altLang="en-US" sz="1200" dirty="0" err="1">
                <a:latin typeface="UTM Alexander"/>
              </a:rPr>
              <a:t>tế</a:t>
            </a:r>
            <a:r>
              <a:rPr lang="en-US" altLang="en-US" sz="1200" dirty="0">
                <a:latin typeface="UTM Alexander"/>
              </a:rPr>
              <a:t> </a:t>
            </a:r>
            <a:r>
              <a:rPr lang="en-US" altLang="en-US" sz="1200" dirty="0" err="1">
                <a:latin typeface="UTM Alexander"/>
              </a:rPr>
              <a:t>thị</a:t>
            </a:r>
            <a:r>
              <a:rPr lang="en-US" altLang="en-US" sz="1200" dirty="0">
                <a:latin typeface="UTM Alexander"/>
              </a:rPr>
              <a:t> </a:t>
            </a:r>
            <a:r>
              <a:rPr lang="en-US" altLang="en-US" sz="1200" dirty="0" err="1">
                <a:latin typeface="UTM Alexander"/>
              </a:rPr>
              <a:t>trường</a:t>
            </a:r>
            <a:endParaRPr lang="en-US" altLang="en-US" sz="1200" dirty="0">
              <a:latin typeface="UTM Alexander"/>
            </a:endParaRPr>
          </a:p>
        </p:txBody>
      </p:sp>
    </p:spTree>
    <p:extLst>
      <p:ext uri="{BB962C8B-B14F-4D97-AF65-F5344CB8AC3E}">
        <p14:creationId xmlns:p14="http://schemas.microsoft.com/office/powerpoint/2010/main" val="411870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94"/>
                                        </p:tgtEl>
                                        <p:attrNameLst>
                                          <p:attrName>style.visibility</p:attrName>
                                        </p:attrNameLst>
                                      </p:cBhvr>
                                      <p:to>
                                        <p:strVal val="visible"/>
                                      </p:to>
                                    </p:set>
                                    <p:animEffect transition="in" filter="fade">
                                      <p:cBhvr>
                                        <p:cTn id="17" dur="500"/>
                                        <p:tgtEl>
                                          <p:spTgt spid="819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196"/>
                                        </p:tgtEl>
                                        <p:attrNameLst>
                                          <p:attrName>style.visibility</p:attrName>
                                        </p:attrNameLst>
                                      </p:cBhvr>
                                      <p:to>
                                        <p:strVal val="visible"/>
                                      </p:to>
                                    </p:set>
                                    <p:animEffect transition="in" filter="fade">
                                      <p:cBhvr>
                                        <p:cTn id="22" dur="500"/>
                                        <p:tgtEl>
                                          <p:spTgt spid="819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21D488D8-C837-4659-95E7-832C83DCD148}"/>
              </a:ext>
            </a:extLst>
          </p:cNvPr>
          <p:cNvSpPr/>
          <p:nvPr/>
        </p:nvSpPr>
        <p:spPr>
          <a:xfrm>
            <a:off x="287524" y="1069976"/>
            <a:ext cx="8352929" cy="997718"/>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noProof="1">
                <a:latin typeface="UTM Alexander" panose="02040603050506020204" pitchFamily="18" charset="0"/>
              </a:rPr>
              <a:t>Quá trình xâm nhập lẫn nhau giữa độc quyền CN và độc quyền NH làm </a:t>
            </a:r>
          </a:p>
          <a:p>
            <a:pPr algn="ctr"/>
            <a:r>
              <a:rPr lang="en-US" sz="2000" noProof="1">
                <a:latin typeface="UTM Alexander" panose="02040603050506020204" pitchFamily="18" charset="0"/>
              </a:rPr>
              <a:t>nảy sinh loại hình tư bản mới chi phối được cả độc quyền công nghiệp </a:t>
            </a:r>
          </a:p>
          <a:p>
            <a:pPr algn="ctr"/>
            <a:r>
              <a:rPr lang="en-US" sz="2000" noProof="1">
                <a:latin typeface="UTM Alexander" panose="02040603050506020204" pitchFamily="18" charset="0"/>
              </a:rPr>
              <a:t>và độc quyền ngân hàng, tư bản đó gọi là tư bản tài chính</a:t>
            </a:r>
            <a:endParaRPr lang="vi-VN" sz="2000" noProof="1">
              <a:latin typeface="UTM Alexander" panose="02040603050506020204" pitchFamily="18" charset="0"/>
            </a:endParaRPr>
          </a:p>
        </p:txBody>
      </p:sp>
      <p:grpSp>
        <p:nvGrpSpPr>
          <p:cNvPr id="8" name="Group 7">
            <a:extLst>
              <a:ext uri="{FF2B5EF4-FFF2-40B4-BE49-F238E27FC236}">
                <a16:creationId xmlns:a16="http://schemas.microsoft.com/office/drawing/2014/main" id="{E406A56B-2325-4587-9620-B38DA0BA5CEA}"/>
              </a:ext>
            </a:extLst>
          </p:cNvPr>
          <p:cNvGrpSpPr/>
          <p:nvPr/>
        </p:nvGrpSpPr>
        <p:grpSpPr>
          <a:xfrm>
            <a:off x="287524" y="2294112"/>
            <a:ext cx="2671425" cy="2736304"/>
            <a:chOff x="287524" y="2294112"/>
            <a:chExt cx="2671425" cy="2736304"/>
          </a:xfrm>
        </p:grpSpPr>
        <p:grpSp>
          <p:nvGrpSpPr>
            <p:cNvPr id="6" name="Group 5">
              <a:extLst>
                <a:ext uri="{FF2B5EF4-FFF2-40B4-BE49-F238E27FC236}">
                  <a16:creationId xmlns:a16="http://schemas.microsoft.com/office/drawing/2014/main" id="{3E5E29A7-C1BA-42AA-B089-626BF1A81600}"/>
                </a:ext>
              </a:extLst>
            </p:cNvPr>
            <p:cNvGrpSpPr/>
            <p:nvPr/>
          </p:nvGrpSpPr>
          <p:grpSpPr>
            <a:xfrm>
              <a:off x="287524" y="2294112"/>
              <a:ext cx="2671425" cy="2736304"/>
              <a:chOff x="287524" y="2294112"/>
              <a:chExt cx="2671425" cy="2736304"/>
            </a:xfrm>
          </p:grpSpPr>
          <p:pic>
            <p:nvPicPr>
              <p:cNvPr id="9218" name="Picture 2" descr="Other bank – Hanoi, Thanh Hoa, Ha Tinh – TanKy Engineering And Equipment  Co., Ltd">
                <a:extLst>
                  <a:ext uri="{FF2B5EF4-FFF2-40B4-BE49-F238E27FC236}">
                    <a16:creationId xmlns:a16="http://schemas.microsoft.com/office/drawing/2014/main" id="{22282285-A132-43D3-8139-125611D6AC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653" y="2294112"/>
                <a:ext cx="2664296" cy="121513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Tìm hiểu kinh tế: Kinh tế các nước tư bản chủ nghĩa (phần 9)">
                <a:extLst>
                  <a:ext uri="{FF2B5EF4-FFF2-40B4-BE49-F238E27FC236}">
                    <a16:creationId xmlns:a16="http://schemas.microsoft.com/office/drawing/2014/main" id="{B534AE2C-9B9F-4AF4-A7EF-9A57018F5B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524" y="3735665"/>
                <a:ext cx="2671425" cy="129475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Plus Sign 1">
              <a:extLst>
                <a:ext uri="{FF2B5EF4-FFF2-40B4-BE49-F238E27FC236}">
                  <a16:creationId xmlns:a16="http://schemas.microsoft.com/office/drawing/2014/main" id="{57F10582-EF58-4281-B916-58AC4BC85A89}"/>
                </a:ext>
              </a:extLst>
            </p:cNvPr>
            <p:cNvSpPr/>
            <p:nvPr/>
          </p:nvSpPr>
          <p:spPr>
            <a:xfrm>
              <a:off x="971600" y="3262354"/>
              <a:ext cx="792088" cy="702638"/>
            </a:xfrm>
            <a:prstGeom prst="mathPlu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869DF0B5-2D2B-49BA-92BF-2914C06FEFF1}"/>
              </a:ext>
            </a:extLst>
          </p:cNvPr>
          <p:cNvGrpSpPr/>
          <p:nvPr/>
        </p:nvGrpSpPr>
        <p:grpSpPr>
          <a:xfrm>
            <a:off x="5076056" y="2158830"/>
            <a:ext cx="3773291" cy="2775450"/>
            <a:chOff x="5076056" y="2158830"/>
            <a:chExt cx="3773291" cy="2775450"/>
          </a:xfrm>
        </p:grpSpPr>
        <p:pic>
          <p:nvPicPr>
            <p:cNvPr id="9222" name="Picture 6" descr="Hình ảnh Chuyên Gia Tư Vấn Tài Chính Ngồi Trên đồng Tiền Thân Thiện Và Tập  Trung Vào Máy Tính Xách Tay Thành Công Nhà đầu Tư Hoặc Doanh Nhân đầu Tư">
              <a:extLst>
                <a:ext uri="{FF2B5EF4-FFF2-40B4-BE49-F238E27FC236}">
                  <a16:creationId xmlns:a16="http://schemas.microsoft.com/office/drawing/2014/main" id="{4F1BE81B-8428-45C9-B2F4-A7AF204C52C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76056" y="2158830"/>
              <a:ext cx="3773291" cy="241271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Rounded Corners 11">
              <a:extLst>
                <a:ext uri="{FF2B5EF4-FFF2-40B4-BE49-F238E27FC236}">
                  <a16:creationId xmlns:a16="http://schemas.microsoft.com/office/drawing/2014/main" id="{9ADC3C19-C537-468A-81E9-9E785EE59145}"/>
                </a:ext>
              </a:extLst>
            </p:cNvPr>
            <p:cNvSpPr/>
            <p:nvPr/>
          </p:nvSpPr>
          <p:spPr>
            <a:xfrm>
              <a:off x="6012160" y="4571543"/>
              <a:ext cx="2070230" cy="362737"/>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noProof="1">
                  <a:latin typeface="UTM Alexander" panose="02040603050506020204" pitchFamily="18" charset="0"/>
                </a:rPr>
                <a:t>Tư bản tài chính</a:t>
              </a:r>
              <a:endParaRPr lang="vi-VN" sz="2000" noProof="1">
                <a:latin typeface="UTM Alexander" panose="02040603050506020204" pitchFamily="18" charset="0"/>
              </a:endParaRPr>
            </a:p>
          </p:txBody>
        </p:sp>
      </p:grpSp>
      <p:sp>
        <p:nvSpPr>
          <p:cNvPr id="5" name="Arrow: Right 4">
            <a:extLst>
              <a:ext uri="{FF2B5EF4-FFF2-40B4-BE49-F238E27FC236}">
                <a16:creationId xmlns:a16="http://schemas.microsoft.com/office/drawing/2014/main" id="{F9FBE177-7823-48AE-819C-4B19064920F4}"/>
              </a:ext>
            </a:extLst>
          </p:cNvPr>
          <p:cNvSpPr/>
          <p:nvPr/>
        </p:nvSpPr>
        <p:spPr>
          <a:xfrm>
            <a:off x="3635896" y="336518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58528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BÀI 6">
            <a:extLst>
              <a:ext uri="{FF2B5EF4-FFF2-40B4-BE49-F238E27FC236}">
                <a16:creationId xmlns:a16="http://schemas.microsoft.com/office/drawing/2014/main" id="{FBE677B0-6677-4BB3-AB68-62314303A3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125455"/>
            <a:ext cx="5279689" cy="3703662"/>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BÀI 6">
            <a:extLst>
              <a:ext uri="{FF2B5EF4-FFF2-40B4-BE49-F238E27FC236}">
                <a16:creationId xmlns:a16="http://schemas.microsoft.com/office/drawing/2014/main" id="{C9E82788-A167-4997-8FF0-374D942C3B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176" y="1109648"/>
            <a:ext cx="1733550" cy="2638425"/>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1">
            <a:extLst>
              <a:ext uri="{FF2B5EF4-FFF2-40B4-BE49-F238E27FC236}">
                <a16:creationId xmlns:a16="http://schemas.microsoft.com/office/drawing/2014/main" id="{15CE79D8-7C2A-6A62-8045-325C5E3DB875}"/>
              </a:ext>
            </a:extLst>
          </p:cNvPr>
          <p:cNvSpPr txBox="1">
            <a:spLocks noChangeArrowheads="1"/>
          </p:cNvSpPr>
          <p:nvPr/>
        </p:nvSpPr>
        <p:spPr bwMode="auto">
          <a:xfrm>
            <a:off x="140067" y="4889426"/>
            <a:ext cx="122413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1FA0FEAF-A50D-4619-9C9A-51CC96C0FAF3}" type="datetime1">
              <a:rPr lang="en-US" altLang="en-US" sz="1200" smtClean="0">
                <a:latin typeface="UTM Alexander"/>
              </a:rPr>
              <a:pPr>
                <a:spcBef>
                  <a:spcPct val="0"/>
                </a:spcBef>
                <a:buFontTx/>
                <a:buNone/>
              </a:pPr>
              <a:t>5/4/2023</a:t>
            </a:fld>
            <a:endParaRPr lang="en-US" altLang="en-US" sz="1200" dirty="0">
              <a:latin typeface="UTM Alexander"/>
            </a:endParaRPr>
          </a:p>
        </p:txBody>
      </p:sp>
      <p:sp>
        <p:nvSpPr>
          <p:cNvPr id="4" name="Footer Placeholder 2">
            <a:extLst>
              <a:ext uri="{FF2B5EF4-FFF2-40B4-BE49-F238E27FC236}">
                <a16:creationId xmlns:a16="http://schemas.microsoft.com/office/drawing/2014/main" id="{C6485BFE-4C3A-04B1-2007-1EEA8956BBD8}"/>
              </a:ext>
            </a:extLst>
          </p:cNvPr>
          <p:cNvSpPr txBox="1">
            <a:spLocks noChangeArrowheads="1"/>
          </p:cNvSpPr>
          <p:nvPr/>
        </p:nvSpPr>
        <p:spPr bwMode="auto">
          <a:xfrm>
            <a:off x="3352235" y="4863898"/>
            <a:ext cx="574812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r" eaLnBrk="0" hangingPunct="0">
              <a:spcBef>
                <a:spcPct val="0"/>
              </a:spcBef>
              <a:buFontTx/>
              <a:buNone/>
            </a:pPr>
            <a:r>
              <a:rPr lang="en-US" altLang="en-US" sz="1200" dirty="0">
                <a:latin typeface="UTM Alexander"/>
              </a:rPr>
              <a:t>306103 - </a:t>
            </a:r>
            <a:r>
              <a:rPr lang="vi-VN" altLang="en-US" sz="1200" dirty="0">
                <a:latin typeface="UTM Alexander"/>
              </a:rPr>
              <a:t>Chương I</a:t>
            </a:r>
            <a:r>
              <a:rPr lang="en-US" altLang="en-US" sz="1200" dirty="0">
                <a:latin typeface="UTM Alexander"/>
              </a:rPr>
              <a:t>V</a:t>
            </a:r>
            <a:r>
              <a:rPr lang="vi-VN" altLang="en-US" sz="1200" dirty="0">
                <a:latin typeface="UTM Alexander"/>
              </a:rPr>
              <a:t>: </a:t>
            </a:r>
            <a:r>
              <a:rPr lang="en-US" altLang="en-US" sz="1200" dirty="0" err="1">
                <a:latin typeface="UTM Alexander"/>
              </a:rPr>
              <a:t>Cạnh</a:t>
            </a:r>
            <a:r>
              <a:rPr lang="en-US" altLang="en-US" sz="1200" dirty="0">
                <a:latin typeface="UTM Alexander"/>
              </a:rPr>
              <a:t> </a:t>
            </a:r>
            <a:r>
              <a:rPr lang="en-US" altLang="en-US" sz="1200" dirty="0" err="1">
                <a:latin typeface="UTM Alexander"/>
              </a:rPr>
              <a:t>tranh</a:t>
            </a:r>
            <a:r>
              <a:rPr lang="en-US" altLang="en-US" sz="1200" dirty="0">
                <a:latin typeface="UTM Alexander"/>
              </a:rPr>
              <a:t> </a:t>
            </a:r>
            <a:r>
              <a:rPr lang="en-US" altLang="en-US" sz="1200" dirty="0" err="1">
                <a:latin typeface="UTM Alexander"/>
              </a:rPr>
              <a:t>và</a:t>
            </a:r>
            <a:r>
              <a:rPr lang="en-US" altLang="en-US" sz="1200" dirty="0">
                <a:latin typeface="UTM Alexander"/>
              </a:rPr>
              <a:t> </a:t>
            </a:r>
            <a:r>
              <a:rPr lang="en-US" altLang="en-US" sz="1200" dirty="0" err="1">
                <a:latin typeface="UTM Alexander"/>
              </a:rPr>
              <a:t>độc</a:t>
            </a:r>
            <a:r>
              <a:rPr lang="en-US" altLang="en-US" sz="1200" dirty="0">
                <a:latin typeface="UTM Alexander"/>
              </a:rPr>
              <a:t> </a:t>
            </a:r>
            <a:r>
              <a:rPr lang="en-US" altLang="en-US" sz="1200" dirty="0" err="1">
                <a:latin typeface="UTM Alexander"/>
              </a:rPr>
              <a:t>quyền</a:t>
            </a:r>
            <a:r>
              <a:rPr lang="en-US" altLang="en-US" sz="1200" dirty="0">
                <a:latin typeface="UTM Alexander"/>
              </a:rPr>
              <a:t> </a:t>
            </a:r>
            <a:r>
              <a:rPr lang="en-US" altLang="en-US" sz="1200" dirty="0" err="1">
                <a:latin typeface="UTM Alexander"/>
              </a:rPr>
              <a:t>trong</a:t>
            </a:r>
            <a:r>
              <a:rPr lang="en-US" altLang="en-US" sz="1200" dirty="0">
                <a:latin typeface="UTM Alexander"/>
              </a:rPr>
              <a:t> </a:t>
            </a:r>
            <a:r>
              <a:rPr lang="en-US" altLang="en-US" sz="1200" dirty="0" err="1">
                <a:latin typeface="UTM Alexander"/>
              </a:rPr>
              <a:t>nền</a:t>
            </a:r>
            <a:r>
              <a:rPr lang="en-US" altLang="en-US" sz="1200" dirty="0">
                <a:latin typeface="UTM Alexander"/>
              </a:rPr>
              <a:t> </a:t>
            </a:r>
            <a:r>
              <a:rPr lang="en-US" altLang="en-US" sz="1200" dirty="0" err="1">
                <a:latin typeface="UTM Alexander"/>
              </a:rPr>
              <a:t>kinh</a:t>
            </a:r>
            <a:r>
              <a:rPr lang="en-US" altLang="en-US" sz="1200" dirty="0">
                <a:latin typeface="UTM Alexander"/>
              </a:rPr>
              <a:t> </a:t>
            </a:r>
            <a:r>
              <a:rPr lang="en-US" altLang="en-US" sz="1200" dirty="0" err="1">
                <a:latin typeface="UTM Alexander"/>
              </a:rPr>
              <a:t>tế</a:t>
            </a:r>
            <a:r>
              <a:rPr lang="en-US" altLang="en-US" sz="1200" dirty="0">
                <a:latin typeface="UTM Alexander"/>
              </a:rPr>
              <a:t> </a:t>
            </a:r>
            <a:r>
              <a:rPr lang="en-US" altLang="en-US" sz="1200" dirty="0" err="1">
                <a:latin typeface="UTM Alexander"/>
              </a:rPr>
              <a:t>thị</a:t>
            </a:r>
            <a:r>
              <a:rPr lang="en-US" altLang="en-US" sz="1200" dirty="0">
                <a:latin typeface="UTM Alexander"/>
              </a:rPr>
              <a:t> </a:t>
            </a:r>
            <a:r>
              <a:rPr lang="en-US" altLang="en-US" sz="1200" dirty="0" err="1">
                <a:latin typeface="UTM Alexander"/>
              </a:rPr>
              <a:t>trường</a:t>
            </a:r>
            <a:endParaRPr lang="en-US" altLang="en-US" sz="1200" dirty="0">
              <a:latin typeface="UTM Alexander"/>
            </a:endParaRPr>
          </a:p>
        </p:txBody>
      </p:sp>
    </p:spTree>
    <p:extLst>
      <p:ext uri="{BB962C8B-B14F-4D97-AF65-F5344CB8AC3E}">
        <p14:creationId xmlns:p14="http://schemas.microsoft.com/office/powerpoint/2010/main" val="3144777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8721420-951F-4CA9-9B17-639B40A877D7}"/>
              </a:ext>
            </a:extLst>
          </p:cNvPr>
          <p:cNvSpPr/>
          <p:nvPr/>
        </p:nvSpPr>
        <p:spPr>
          <a:xfrm>
            <a:off x="1856889" y="483615"/>
            <a:ext cx="6300700" cy="504056"/>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noProof="1">
                <a:latin typeface="UTM Alexander" panose="02040603050506020204" pitchFamily="18" charset="0"/>
              </a:rPr>
              <a:t>Thứ ba, Xuất khẩu tư bản trở thành phổ biến</a:t>
            </a:r>
            <a:endParaRPr lang="vi-VN" sz="2400" b="1" noProof="1">
              <a:latin typeface="UTM Alexander" panose="02040603050506020204" pitchFamily="18" charset="0"/>
            </a:endParaRPr>
          </a:p>
        </p:txBody>
      </p:sp>
      <p:sp>
        <p:nvSpPr>
          <p:cNvPr id="5" name="Rectangle: Rounded Corners 4">
            <a:extLst>
              <a:ext uri="{FF2B5EF4-FFF2-40B4-BE49-F238E27FC236}">
                <a16:creationId xmlns:a16="http://schemas.microsoft.com/office/drawing/2014/main" id="{9C38788D-5B75-492D-9725-62895F10E4B1}"/>
              </a:ext>
            </a:extLst>
          </p:cNvPr>
          <p:cNvSpPr/>
          <p:nvPr/>
        </p:nvSpPr>
        <p:spPr>
          <a:xfrm>
            <a:off x="343534" y="1134410"/>
            <a:ext cx="8604340" cy="651247"/>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noProof="1">
                <a:latin typeface="UTM Alexander" panose="02040603050506020204" pitchFamily="18" charset="0"/>
              </a:rPr>
              <a:t>Xuất khẩu tư bản là xuất khẩu giá trị ra nước ngoài nhằm mục đích chiếm đoạt </a:t>
            </a:r>
          </a:p>
          <a:p>
            <a:pPr algn="ctr"/>
            <a:r>
              <a:rPr lang="en-US" sz="2000" noProof="1">
                <a:latin typeface="UTM Alexander" panose="02040603050506020204" pitchFamily="18" charset="0"/>
              </a:rPr>
              <a:t>giá trị thặng dư và các nguồn lợi nhuận khác ở các nước nhập khẩu tư bản</a:t>
            </a:r>
            <a:endParaRPr lang="vi-VN" sz="2000" noProof="1">
              <a:latin typeface="UTM Alexander" panose="02040603050506020204" pitchFamily="18" charset="0"/>
            </a:endParaRPr>
          </a:p>
        </p:txBody>
      </p:sp>
      <p:pic>
        <p:nvPicPr>
          <p:cNvPr id="11266" name="Picture 2" descr="Chủ nghĩa tư bản (Capitalism) là gì? Đặc điểm">
            <a:extLst>
              <a:ext uri="{FF2B5EF4-FFF2-40B4-BE49-F238E27FC236}">
                <a16:creationId xmlns:a16="http://schemas.microsoft.com/office/drawing/2014/main" id="{6B3BC0C6-F5DF-4BED-BB11-F645052F19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969" y="1841285"/>
            <a:ext cx="3539908" cy="1558559"/>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a:extLst>
              <a:ext uri="{FF2B5EF4-FFF2-40B4-BE49-F238E27FC236}">
                <a16:creationId xmlns:a16="http://schemas.microsoft.com/office/drawing/2014/main" id="{D8076900-70BD-4E6C-84A0-BC7D4A2408B0}"/>
              </a:ext>
            </a:extLst>
          </p:cNvPr>
          <p:cNvSpPr/>
          <p:nvPr/>
        </p:nvSpPr>
        <p:spPr>
          <a:xfrm>
            <a:off x="4028831" y="2329434"/>
            <a:ext cx="978408" cy="484632"/>
          </a:xfrm>
          <a:prstGeom prst="rightArrow">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UTM Alexander" panose="02040603050506020204" pitchFamily="18" charset="0"/>
              </a:rPr>
              <a:t>XKTB</a:t>
            </a:r>
          </a:p>
        </p:txBody>
      </p:sp>
      <p:grpSp>
        <p:nvGrpSpPr>
          <p:cNvPr id="7" name="Group 6">
            <a:extLst>
              <a:ext uri="{FF2B5EF4-FFF2-40B4-BE49-F238E27FC236}">
                <a16:creationId xmlns:a16="http://schemas.microsoft.com/office/drawing/2014/main" id="{AF068FC7-1DD9-47AB-9197-DE1294D095C0}"/>
              </a:ext>
            </a:extLst>
          </p:cNvPr>
          <p:cNvGrpSpPr/>
          <p:nvPr/>
        </p:nvGrpSpPr>
        <p:grpSpPr>
          <a:xfrm>
            <a:off x="5155779" y="1873217"/>
            <a:ext cx="3907812" cy="1558558"/>
            <a:chOff x="5155779" y="1873217"/>
            <a:chExt cx="3907812" cy="1558558"/>
          </a:xfrm>
        </p:grpSpPr>
        <p:pic>
          <p:nvPicPr>
            <p:cNvPr id="11268" name="Picture 4" descr="Tình hình các nước Anh, Pháp, Đức, Mĩ | SGK Lịch sử lớp 8">
              <a:extLst>
                <a:ext uri="{FF2B5EF4-FFF2-40B4-BE49-F238E27FC236}">
                  <a16:creationId xmlns:a16="http://schemas.microsoft.com/office/drawing/2014/main" id="{13D39191-BE1C-4527-9B42-9EAB9D874C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5779" y="1873217"/>
              <a:ext cx="3744416" cy="155855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59D1E4B6-4D62-4A49-B676-37E604E6E542}"/>
                </a:ext>
              </a:extLst>
            </p:cNvPr>
            <p:cNvSpPr/>
            <p:nvPr/>
          </p:nvSpPr>
          <p:spPr>
            <a:xfrm>
              <a:off x="5191508" y="2784219"/>
              <a:ext cx="3872083" cy="566858"/>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noProof="1">
                  <a:latin typeface="UTM Alexander" panose="02040603050506020204" pitchFamily="18" charset="0"/>
                </a:rPr>
                <a:t>Các nước lạc hậu có nhân công rẻ, </a:t>
              </a:r>
            </a:p>
            <a:p>
              <a:pPr algn="ctr"/>
              <a:r>
                <a:rPr lang="en-US" b="1" noProof="1">
                  <a:latin typeface="UTM Alexander" panose="02040603050506020204" pitchFamily="18" charset="0"/>
                </a:rPr>
                <a:t>giàu tài nguyên,… nhưng thiếu tư bản </a:t>
              </a:r>
              <a:endParaRPr lang="vi-VN" b="1" noProof="1">
                <a:latin typeface="UTM Alexander" panose="02040603050506020204" pitchFamily="18" charset="0"/>
              </a:endParaRPr>
            </a:p>
          </p:txBody>
        </p:sp>
      </p:grpSp>
      <p:sp>
        <p:nvSpPr>
          <p:cNvPr id="11" name="Rectangle: Rounded Corners 10">
            <a:extLst>
              <a:ext uri="{FF2B5EF4-FFF2-40B4-BE49-F238E27FC236}">
                <a16:creationId xmlns:a16="http://schemas.microsoft.com/office/drawing/2014/main" id="{12ED3218-1914-4D9D-889B-46EEDE2A96D4}"/>
              </a:ext>
            </a:extLst>
          </p:cNvPr>
          <p:cNvSpPr/>
          <p:nvPr/>
        </p:nvSpPr>
        <p:spPr>
          <a:xfrm>
            <a:off x="232217" y="3519334"/>
            <a:ext cx="2232248" cy="1077011"/>
          </a:xfrm>
          <a:prstGeom prst="roundRect">
            <a:avLst/>
          </a:prstGeom>
          <a:ln w="19050">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noProof="1">
                <a:latin typeface="UTM Alexander" panose="02040603050506020204" pitchFamily="18" charset="0"/>
              </a:rPr>
              <a:t>Các hình thức</a:t>
            </a:r>
          </a:p>
          <a:p>
            <a:pPr algn="ctr"/>
            <a:r>
              <a:rPr lang="en-US" sz="2000" b="1" noProof="1">
                <a:latin typeface="UTM Alexander" panose="02040603050506020204" pitchFamily="18" charset="0"/>
              </a:rPr>
              <a:t>xuất khẩu tư bản</a:t>
            </a:r>
            <a:endParaRPr lang="vi-VN" sz="2000" b="1" noProof="1">
              <a:latin typeface="UTM Alexander" panose="02040603050506020204" pitchFamily="18" charset="0"/>
            </a:endParaRPr>
          </a:p>
        </p:txBody>
      </p:sp>
      <p:cxnSp>
        <p:nvCxnSpPr>
          <p:cNvPr id="3" name="Straight Arrow Connector 2">
            <a:extLst>
              <a:ext uri="{FF2B5EF4-FFF2-40B4-BE49-F238E27FC236}">
                <a16:creationId xmlns:a16="http://schemas.microsoft.com/office/drawing/2014/main" id="{E4EB60AE-FAB9-4C52-9EF3-CB8AF707523F}"/>
              </a:ext>
            </a:extLst>
          </p:cNvPr>
          <p:cNvCxnSpPr>
            <a:cxnSpLocks/>
            <a:stCxn id="11" idx="3"/>
          </p:cNvCxnSpPr>
          <p:nvPr/>
        </p:nvCxnSpPr>
        <p:spPr>
          <a:xfrm flipV="1">
            <a:off x="2464465" y="3819598"/>
            <a:ext cx="666074" cy="2382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2780BC3-1E64-4083-B483-1ECD6FD0EA7A}"/>
              </a:ext>
            </a:extLst>
          </p:cNvPr>
          <p:cNvCxnSpPr>
            <a:cxnSpLocks/>
            <a:stCxn id="11" idx="3"/>
          </p:cNvCxnSpPr>
          <p:nvPr/>
        </p:nvCxnSpPr>
        <p:spPr>
          <a:xfrm>
            <a:off x="2464465" y="4057840"/>
            <a:ext cx="666074" cy="3002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E1B7C2EE-8D7F-4977-945A-32CCE21D7FBA}"/>
              </a:ext>
            </a:extLst>
          </p:cNvPr>
          <p:cNvSpPr/>
          <p:nvPr/>
        </p:nvSpPr>
        <p:spPr>
          <a:xfrm>
            <a:off x="3130539" y="3524456"/>
            <a:ext cx="5711550" cy="484633"/>
          </a:xfrm>
          <a:prstGeom prst="roundRect">
            <a:avLst/>
          </a:prstGeom>
          <a:ln w="19050">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1900" b="1" noProof="1">
                <a:latin typeface="UTM Alexander" panose="02040603050506020204" pitchFamily="18" charset="0"/>
              </a:rPr>
              <a:t>Xét theo phương thức đầu tư: Trực tiếp và gián tiếp</a:t>
            </a:r>
            <a:endParaRPr lang="vi-VN" sz="1900" b="1" noProof="1">
              <a:latin typeface="UTM Alexander" panose="02040603050506020204" pitchFamily="18" charset="0"/>
            </a:endParaRPr>
          </a:p>
        </p:txBody>
      </p:sp>
      <p:sp>
        <p:nvSpPr>
          <p:cNvPr id="19" name="Rectangle: Rounded Corners 18">
            <a:extLst>
              <a:ext uri="{FF2B5EF4-FFF2-40B4-BE49-F238E27FC236}">
                <a16:creationId xmlns:a16="http://schemas.microsoft.com/office/drawing/2014/main" id="{3F0A65E5-E5C0-497D-9665-A262408BCAFC}"/>
              </a:ext>
            </a:extLst>
          </p:cNvPr>
          <p:cNvSpPr/>
          <p:nvPr/>
        </p:nvSpPr>
        <p:spPr>
          <a:xfrm>
            <a:off x="3130539" y="4096648"/>
            <a:ext cx="5963070" cy="484633"/>
          </a:xfrm>
          <a:prstGeom prst="roundRect">
            <a:avLst/>
          </a:prstGeom>
          <a:ln w="19050">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1900" b="1" noProof="1">
                <a:latin typeface="UTM Alexander" panose="02040603050506020204" pitchFamily="18" charset="0"/>
              </a:rPr>
              <a:t>Xét theo chủ sở hữu: TBNN: KT, CT, quân sự,.. và tư nhân</a:t>
            </a:r>
            <a:endParaRPr lang="vi-VN" sz="1900" b="1" noProof="1">
              <a:latin typeface="UTM Alexander" panose="02040603050506020204" pitchFamily="18" charset="0"/>
            </a:endParaRPr>
          </a:p>
        </p:txBody>
      </p:sp>
      <p:sp>
        <p:nvSpPr>
          <p:cNvPr id="8" name="Date Placeholder 1">
            <a:extLst>
              <a:ext uri="{FF2B5EF4-FFF2-40B4-BE49-F238E27FC236}">
                <a16:creationId xmlns:a16="http://schemas.microsoft.com/office/drawing/2014/main" id="{6ACAA6A4-24AC-EA8C-D164-FE01E4EEA646}"/>
              </a:ext>
            </a:extLst>
          </p:cNvPr>
          <p:cNvSpPr txBox="1">
            <a:spLocks noChangeArrowheads="1"/>
          </p:cNvSpPr>
          <p:nvPr/>
        </p:nvSpPr>
        <p:spPr bwMode="auto">
          <a:xfrm>
            <a:off x="140067" y="4889426"/>
            <a:ext cx="122413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1FA0FEAF-A50D-4619-9C9A-51CC96C0FAF3}" type="datetime1">
              <a:rPr lang="en-US" altLang="en-US" sz="1200" smtClean="0">
                <a:latin typeface="UTM Alexander"/>
              </a:rPr>
              <a:pPr>
                <a:spcBef>
                  <a:spcPct val="0"/>
                </a:spcBef>
                <a:buFontTx/>
                <a:buNone/>
              </a:pPr>
              <a:t>5/4/2023</a:t>
            </a:fld>
            <a:endParaRPr lang="en-US" altLang="en-US" sz="1200" dirty="0">
              <a:latin typeface="UTM Alexander"/>
            </a:endParaRPr>
          </a:p>
        </p:txBody>
      </p:sp>
      <p:sp>
        <p:nvSpPr>
          <p:cNvPr id="10" name="Footer Placeholder 2">
            <a:extLst>
              <a:ext uri="{FF2B5EF4-FFF2-40B4-BE49-F238E27FC236}">
                <a16:creationId xmlns:a16="http://schemas.microsoft.com/office/drawing/2014/main" id="{13224717-15BB-21D3-4955-1FE736646DC7}"/>
              </a:ext>
            </a:extLst>
          </p:cNvPr>
          <p:cNvSpPr txBox="1">
            <a:spLocks noChangeArrowheads="1"/>
          </p:cNvSpPr>
          <p:nvPr/>
        </p:nvSpPr>
        <p:spPr bwMode="auto">
          <a:xfrm>
            <a:off x="3352235" y="4863898"/>
            <a:ext cx="574812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r" eaLnBrk="0" hangingPunct="0">
              <a:spcBef>
                <a:spcPct val="0"/>
              </a:spcBef>
              <a:buFontTx/>
              <a:buNone/>
            </a:pPr>
            <a:r>
              <a:rPr lang="en-US" altLang="en-US" sz="1200" dirty="0">
                <a:latin typeface="UTM Alexander"/>
              </a:rPr>
              <a:t>306103 - </a:t>
            </a:r>
            <a:r>
              <a:rPr lang="vi-VN" altLang="en-US" sz="1200" dirty="0">
                <a:latin typeface="UTM Alexander"/>
              </a:rPr>
              <a:t>Chương I</a:t>
            </a:r>
            <a:r>
              <a:rPr lang="en-US" altLang="en-US" sz="1200" dirty="0">
                <a:latin typeface="UTM Alexander"/>
              </a:rPr>
              <a:t>V</a:t>
            </a:r>
            <a:r>
              <a:rPr lang="vi-VN" altLang="en-US" sz="1200" dirty="0">
                <a:latin typeface="UTM Alexander"/>
              </a:rPr>
              <a:t>: </a:t>
            </a:r>
            <a:r>
              <a:rPr lang="en-US" altLang="en-US" sz="1200" dirty="0" err="1">
                <a:latin typeface="UTM Alexander"/>
              </a:rPr>
              <a:t>Cạnh</a:t>
            </a:r>
            <a:r>
              <a:rPr lang="en-US" altLang="en-US" sz="1200" dirty="0">
                <a:latin typeface="UTM Alexander"/>
              </a:rPr>
              <a:t> </a:t>
            </a:r>
            <a:r>
              <a:rPr lang="en-US" altLang="en-US" sz="1200" dirty="0" err="1">
                <a:latin typeface="UTM Alexander"/>
              </a:rPr>
              <a:t>tranh</a:t>
            </a:r>
            <a:r>
              <a:rPr lang="en-US" altLang="en-US" sz="1200" dirty="0">
                <a:latin typeface="UTM Alexander"/>
              </a:rPr>
              <a:t> </a:t>
            </a:r>
            <a:r>
              <a:rPr lang="en-US" altLang="en-US" sz="1200" dirty="0" err="1">
                <a:latin typeface="UTM Alexander"/>
              </a:rPr>
              <a:t>và</a:t>
            </a:r>
            <a:r>
              <a:rPr lang="en-US" altLang="en-US" sz="1200" dirty="0">
                <a:latin typeface="UTM Alexander"/>
              </a:rPr>
              <a:t> </a:t>
            </a:r>
            <a:r>
              <a:rPr lang="en-US" altLang="en-US" sz="1200" dirty="0" err="1">
                <a:latin typeface="UTM Alexander"/>
              </a:rPr>
              <a:t>độc</a:t>
            </a:r>
            <a:r>
              <a:rPr lang="en-US" altLang="en-US" sz="1200" dirty="0">
                <a:latin typeface="UTM Alexander"/>
              </a:rPr>
              <a:t> </a:t>
            </a:r>
            <a:r>
              <a:rPr lang="en-US" altLang="en-US" sz="1200" dirty="0" err="1">
                <a:latin typeface="UTM Alexander"/>
              </a:rPr>
              <a:t>quyền</a:t>
            </a:r>
            <a:r>
              <a:rPr lang="en-US" altLang="en-US" sz="1200" dirty="0">
                <a:latin typeface="UTM Alexander"/>
              </a:rPr>
              <a:t> </a:t>
            </a:r>
            <a:r>
              <a:rPr lang="en-US" altLang="en-US" sz="1200" dirty="0" err="1">
                <a:latin typeface="UTM Alexander"/>
              </a:rPr>
              <a:t>trong</a:t>
            </a:r>
            <a:r>
              <a:rPr lang="en-US" altLang="en-US" sz="1200" dirty="0">
                <a:latin typeface="UTM Alexander"/>
              </a:rPr>
              <a:t> </a:t>
            </a:r>
            <a:r>
              <a:rPr lang="en-US" altLang="en-US" sz="1200" dirty="0" err="1">
                <a:latin typeface="UTM Alexander"/>
              </a:rPr>
              <a:t>nền</a:t>
            </a:r>
            <a:r>
              <a:rPr lang="en-US" altLang="en-US" sz="1200" dirty="0">
                <a:latin typeface="UTM Alexander"/>
              </a:rPr>
              <a:t> </a:t>
            </a:r>
            <a:r>
              <a:rPr lang="en-US" altLang="en-US" sz="1200" dirty="0" err="1">
                <a:latin typeface="UTM Alexander"/>
              </a:rPr>
              <a:t>kinh</a:t>
            </a:r>
            <a:r>
              <a:rPr lang="en-US" altLang="en-US" sz="1200" dirty="0">
                <a:latin typeface="UTM Alexander"/>
              </a:rPr>
              <a:t> </a:t>
            </a:r>
            <a:r>
              <a:rPr lang="en-US" altLang="en-US" sz="1200" dirty="0" err="1">
                <a:latin typeface="UTM Alexander"/>
              </a:rPr>
              <a:t>tế</a:t>
            </a:r>
            <a:r>
              <a:rPr lang="en-US" altLang="en-US" sz="1200" dirty="0">
                <a:latin typeface="UTM Alexander"/>
              </a:rPr>
              <a:t> </a:t>
            </a:r>
            <a:r>
              <a:rPr lang="en-US" altLang="en-US" sz="1200" dirty="0" err="1">
                <a:latin typeface="UTM Alexander"/>
              </a:rPr>
              <a:t>thị</a:t>
            </a:r>
            <a:r>
              <a:rPr lang="en-US" altLang="en-US" sz="1200" dirty="0">
                <a:latin typeface="UTM Alexander"/>
              </a:rPr>
              <a:t> </a:t>
            </a:r>
            <a:r>
              <a:rPr lang="en-US" altLang="en-US" sz="1200" dirty="0" err="1">
                <a:latin typeface="UTM Alexander"/>
              </a:rPr>
              <a:t>trường</a:t>
            </a:r>
            <a:endParaRPr lang="en-US" altLang="en-US" sz="1200" dirty="0">
              <a:latin typeface="UTM Alexander"/>
            </a:endParaRPr>
          </a:p>
        </p:txBody>
      </p:sp>
    </p:spTree>
    <p:extLst>
      <p:ext uri="{BB962C8B-B14F-4D97-AF65-F5344CB8AC3E}">
        <p14:creationId xmlns:p14="http://schemas.microsoft.com/office/powerpoint/2010/main" val="407771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66"/>
                                        </p:tgtEl>
                                        <p:attrNameLst>
                                          <p:attrName>style.visibility</p:attrName>
                                        </p:attrNameLst>
                                      </p:cBhvr>
                                      <p:to>
                                        <p:strVal val="visible"/>
                                      </p:to>
                                    </p:set>
                                    <p:animEffect transition="in" filter="fade">
                                      <p:cBhvr>
                                        <p:cTn id="12" dur="500"/>
                                        <p:tgtEl>
                                          <p:spTgt spid="1126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par>
                                <p:cTn id="31" presetID="10"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P spid="18" grpId="0" animBg="1"/>
      <p:bldP spid="1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8721420-951F-4CA9-9B17-639B40A877D7}"/>
              </a:ext>
            </a:extLst>
          </p:cNvPr>
          <p:cNvSpPr/>
          <p:nvPr/>
        </p:nvSpPr>
        <p:spPr>
          <a:xfrm>
            <a:off x="1835696" y="267495"/>
            <a:ext cx="6840760" cy="504056"/>
          </a:xfrm>
          <a:prstGeom prst="roundRect">
            <a:avLst/>
          </a:prstGeom>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b="1" noProof="1">
                <a:latin typeface="UTM Alexander" panose="02040603050506020204" pitchFamily="18" charset="0"/>
              </a:rPr>
              <a:t>Thứ tư, cạnh tranh để phân chia thị trường thế giới</a:t>
            </a:r>
          </a:p>
          <a:p>
            <a:r>
              <a:rPr lang="en-US" sz="2400" b="1" noProof="1">
                <a:latin typeface="UTM Alexander" panose="02040603050506020204" pitchFamily="18" charset="0"/>
              </a:rPr>
              <a:t>là tất yếu giữa các tập đoàn độc quyền</a:t>
            </a:r>
            <a:endParaRPr lang="vi-VN" sz="2400" b="1" noProof="1">
              <a:latin typeface="UTM Alexander" panose="02040603050506020204" pitchFamily="18" charset="0"/>
            </a:endParaRPr>
          </a:p>
        </p:txBody>
      </p:sp>
      <p:sp>
        <p:nvSpPr>
          <p:cNvPr id="5" name="Rectangle: Rounded Corners 4">
            <a:extLst>
              <a:ext uri="{FF2B5EF4-FFF2-40B4-BE49-F238E27FC236}">
                <a16:creationId xmlns:a16="http://schemas.microsoft.com/office/drawing/2014/main" id="{9C38788D-5B75-492D-9725-62895F10E4B1}"/>
              </a:ext>
            </a:extLst>
          </p:cNvPr>
          <p:cNvSpPr/>
          <p:nvPr/>
        </p:nvSpPr>
        <p:spPr>
          <a:xfrm>
            <a:off x="179512" y="1059582"/>
            <a:ext cx="8604340" cy="864096"/>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noProof="1">
                <a:latin typeface="UTM Alexander" panose="02040603050506020204" pitchFamily="18" charset="0"/>
              </a:rPr>
              <a:t>Xuất khẩu TB tăng về quy mô và phạm vi =&gt; sự phân chia thế giới về </a:t>
            </a:r>
          </a:p>
          <a:p>
            <a:pPr algn="ctr"/>
            <a:r>
              <a:rPr lang="en-US" sz="2200" b="1" noProof="1">
                <a:latin typeface="UTM Alexander" panose="02040603050506020204" pitchFamily="18" charset="0"/>
              </a:rPr>
              <a:t>mặt KT giữa các tập đoàn TBĐQ =&gt; hình thành các tổ chức ĐQ quốc tế</a:t>
            </a:r>
            <a:endParaRPr lang="vi-VN" sz="2200" b="1" noProof="1">
              <a:latin typeface="UTM Alexander" panose="02040603050506020204" pitchFamily="18" charset="0"/>
            </a:endParaRPr>
          </a:p>
        </p:txBody>
      </p:sp>
      <p:sp>
        <p:nvSpPr>
          <p:cNvPr id="6" name="Rectangle: Rounded Corners 5">
            <a:extLst>
              <a:ext uri="{FF2B5EF4-FFF2-40B4-BE49-F238E27FC236}">
                <a16:creationId xmlns:a16="http://schemas.microsoft.com/office/drawing/2014/main" id="{44CC4970-21C4-4087-81BD-03DBFAD85182}"/>
              </a:ext>
            </a:extLst>
          </p:cNvPr>
          <p:cNvSpPr/>
          <p:nvPr/>
        </p:nvSpPr>
        <p:spPr>
          <a:xfrm>
            <a:off x="28208" y="2067694"/>
            <a:ext cx="3967336" cy="2808311"/>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noProof="1">
                <a:latin typeface="UTM Alexander" panose="02040603050506020204" pitchFamily="18" charset="0"/>
              </a:rPr>
              <a:t>Sự bành trướng ra TT ngoài</a:t>
            </a:r>
          </a:p>
          <a:p>
            <a:pPr algn="ctr"/>
            <a:r>
              <a:rPr lang="en-US" sz="2200" b="1" noProof="1">
                <a:latin typeface="UTM Alexander" panose="02040603050506020204" pitchFamily="18" charset="0"/>
              </a:rPr>
              <a:t>nước của các tổ chức ĐQ luôn</a:t>
            </a:r>
          </a:p>
          <a:p>
            <a:pPr algn="ctr"/>
            <a:r>
              <a:rPr lang="en-US" sz="2200" b="1" noProof="1">
                <a:latin typeface="UTM Alexander" panose="02040603050506020204" pitchFamily="18" charset="0"/>
              </a:rPr>
              <a:t>vấp phải sự cạnh tranh khốc </a:t>
            </a:r>
          </a:p>
          <a:p>
            <a:pPr algn="ctr"/>
            <a:r>
              <a:rPr lang="en-US" sz="2200" b="1" noProof="1">
                <a:latin typeface="UTM Alexander" panose="02040603050506020204" pitchFamily="18" charset="0"/>
              </a:rPr>
              <a:t>liệt =&gt; tất yếu dẫn đến xu </a:t>
            </a:r>
          </a:p>
          <a:p>
            <a:pPr algn="ctr"/>
            <a:r>
              <a:rPr lang="en-US" sz="2200" b="1" noProof="1">
                <a:latin typeface="UTM Alexander" panose="02040603050506020204" pitchFamily="18" charset="0"/>
              </a:rPr>
              <a:t>hướng thỏa hiệp để duy trì </a:t>
            </a:r>
          </a:p>
          <a:p>
            <a:pPr algn="ctr"/>
            <a:r>
              <a:rPr lang="en-US" sz="2200" b="1" noProof="1">
                <a:latin typeface="UTM Alexander" panose="02040603050506020204" pitchFamily="18" charset="0"/>
              </a:rPr>
              <a:t>lợi ích và sự độc quyền của </a:t>
            </a:r>
          </a:p>
          <a:p>
            <a:pPr algn="ctr"/>
            <a:r>
              <a:rPr lang="en-US" sz="2200" b="1" noProof="1">
                <a:latin typeface="UTM Alexander" panose="02040603050506020204" pitchFamily="18" charset="0"/>
              </a:rPr>
              <a:t>mình =&gt; hình thành các liên </a:t>
            </a:r>
          </a:p>
          <a:p>
            <a:pPr algn="ctr"/>
            <a:r>
              <a:rPr lang="en-US" sz="2200" b="1" noProof="1">
                <a:latin typeface="UTM Alexander" panose="02040603050506020204" pitchFamily="18" charset="0"/>
              </a:rPr>
              <a:t>minh ĐQ quốc tế</a:t>
            </a:r>
            <a:endParaRPr lang="vi-VN" sz="2200" b="1" noProof="1">
              <a:latin typeface="UTM Alexander" panose="02040603050506020204" pitchFamily="18" charset="0"/>
            </a:endParaRPr>
          </a:p>
        </p:txBody>
      </p:sp>
      <p:sp>
        <p:nvSpPr>
          <p:cNvPr id="7" name="Rectangle: Rounded Corners 6">
            <a:extLst>
              <a:ext uri="{FF2B5EF4-FFF2-40B4-BE49-F238E27FC236}">
                <a16:creationId xmlns:a16="http://schemas.microsoft.com/office/drawing/2014/main" id="{A94DF0AD-9838-4EEB-84E5-568C19C7882D}"/>
              </a:ext>
            </a:extLst>
          </p:cNvPr>
          <p:cNvSpPr/>
          <p:nvPr/>
        </p:nvSpPr>
        <p:spPr>
          <a:xfrm>
            <a:off x="4283968" y="2067693"/>
            <a:ext cx="4680520" cy="2808311"/>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noProof="1">
                <a:latin typeface="UTM Alexander" panose="02040603050506020204" pitchFamily="18" charset="0"/>
              </a:rPr>
              <a:t>Xu hướng QT hóa, toàn cầu hóa KT</a:t>
            </a:r>
          </a:p>
          <a:p>
            <a:pPr algn="ctr"/>
            <a:r>
              <a:rPr lang="en-US" sz="2200" b="1" noProof="1">
                <a:latin typeface="UTM Alexander" panose="02040603050506020204" pitchFamily="18" charset="0"/>
              </a:rPr>
              <a:t>ngày càng tăng bên cạnh xu hướng</a:t>
            </a:r>
          </a:p>
          <a:p>
            <a:pPr algn="ctr"/>
            <a:r>
              <a:rPr lang="en-US" sz="2200" b="1" noProof="1">
                <a:latin typeface="UTM Alexander" panose="02040603050506020204" pitchFamily="18" charset="0"/>
              </a:rPr>
              <a:t>khu vực hóa nền KT. Các Cty ĐQ </a:t>
            </a:r>
          </a:p>
          <a:p>
            <a:pPr algn="ctr"/>
            <a:r>
              <a:rPr lang="en-US" sz="2200" b="1" noProof="1">
                <a:latin typeface="UTM Alexander" panose="02040603050506020204" pitchFamily="18" charset="0"/>
              </a:rPr>
              <a:t>xuyên QG với sức mạnh và </a:t>
            </a:r>
          </a:p>
          <a:p>
            <a:pPr algn="ctr"/>
            <a:r>
              <a:rPr lang="en-US" sz="2200" b="1" noProof="1">
                <a:latin typeface="UTM Alexander" panose="02040603050506020204" pitchFamily="18" charset="0"/>
              </a:rPr>
              <a:t>phạm vị bành trướng của mình đã </a:t>
            </a:r>
          </a:p>
          <a:p>
            <a:pPr algn="ctr"/>
            <a:r>
              <a:rPr lang="en-US" sz="2200" b="1" noProof="1">
                <a:latin typeface="UTM Alexander" panose="02040603050506020204" pitchFamily="18" charset="0"/>
              </a:rPr>
              <a:t>thúc đẩy nhanh chóng quá trình đó</a:t>
            </a:r>
          </a:p>
          <a:p>
            <a:pPr algn="ctr"/>
            <a:r>
              <a:rPr lang="en-US" sz="2200" b="1" noProof="1">
                <a:latin typeface="UTM Alexander" panose="02040603050506020204" pitchFamily="18" charset="0"/>
              </a:rPr>
              <a:t>và hình thành nên những liên minh</a:t>
            </a:r>
          </a:p>
          <a:p>
            <a:pPr algn="ctr"/>
            <a:r>
              <a:rPr lang="en-US" sz="2200" b="1" noProof="1">
                <a:latin typeface="UTM Alexander" panose="02040603050506020204" pitchFamily="18" charset="0"/>
              </a:rPr>
              <a:t>KT khu vực và CNTBĐQ quốc tế</a:t>
            </a:r>
            <a:endParaRPr lang="vi-VN" sz="2200" b="1" noProof="1">
              <a:latin typeface="UTM Alexander" panose="02040603050506020204" pitchFamily="18" charset="0"/>
            </a:endParaRPr>
          </a:p>
        </p:txBody>
      </p:sp>
      <p:sp>
        <p:nvSpPr>
          <p:cNvPr id="3" name="Date Placeholder 1">
            <a:extLst>
              <a:ext uri="{FF2B5EF4-FFF2-40B4-BE49-F238E27FC236}">
                <a16:creationId xmlns:a16="http://schemas.microsoft.com/office/drawing/2014/main" id="{EC004984-6288-82EA-CA38-D537E54C0A7C}"/>
              </a:ext>
            </a:extLst>
          </p:cNvPr>
          <p:cNvSpPr txBox="1">
            <a:spLocks noChangeArrowheads="1"/>
          </p:cNvSpPr>
          <p:nvPr/>
        </p:nvSpPr>
        <p:spPr bwMode="auto">
          <a:xfrm>
            <a:off x="140067" y="4889426"/>
            <a:ext cx="122413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1FA0FEAF-A50D-4619-9C9A-51CC96C0FAF3}" type="datetime1">
              <a:rPr lang="en-US" altLang="en-US" sz="1200" smtClean="0">
                <a:latin typeface="UTM Alexander"/>
              </a:rPr>
              <a:pPr>
                <a:spcBef>
                  <a:spcPct val="0"/>
                </a:spcBef>
                <a:buFontTx/>
                <a:buNone/>
              </a:pPr>
              <a:t>5/4/2023</a:t>
            </a:fld>
            <a:endParaRPr lang="en-US" altLang="en-US" sz="1200" dirty="0">
              <a:latin typeface="UTM Alexander"/>
            </a:endParaRPr>
          </a:p>
        </p:txBody>
      </p:sp>
      <p:sp>
        <p:nvSpPr>
          <p:cNvPr id="8" name="Footer Placeholder 2">
            <a:extLst>
              <a:ext uri="{FF2B5EF4-FFF2-40B4-BE49-F238E27FC236}">
                <a16:creationId xmlns:a16="http://schemas.microsoft.com/office/drawing/2014/main" id="{640ABC49-E95D-694D-87B1-DD18CD19D653}"/>
              </a:ext>
            </a:extLst>
          </p:cNvPr>
          <p:cNvSpPr txBox="1">
            <a:spLocks noChangeArrowheads="1"/>
          </p:cNvSpPr>
          <p:nvPr/>
        </p:nvSpPr>
        <p:spPr bwMode="auto">
          <a:xfrm>
            <a:off x="3352235" y="4863898"/>
            <a:ext cx="574812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r" eaLnBrk="0" hangingPunct="0">
              <a:spcBef>
                <a:spcPct val="0"/>
              </a:spcBef>
              <a:buFontTx/>
              <a:buNone/>
            </a:pPr>
            <a:r>
              <a:rPr lang="en-US" altLang="en-US" sz="1200" dirty="0">
                <a:latin typeface="UTM Alexander"/>
              </a:rPr>
              <a:t>306103 - </a:t>
            </a:r>
            <a:r>
              <a:rPr lang="vi-VN" altLang="en-US" sz="1200" dirty="0">
                <a:latin typeface="UTM Alexander"/>
              </a:rPr>
              <a:t>Chương I</a:t>
            </a:r>
            <a:r>
              <a:rPr lang="en-US" altLang="en-US" sz="1200" dirty="0">
                <a:latin typeface="UTM Alexander"/>
              </a:rPr>
              <a:t>V</a:t>
            </a:r>
            <a:r>
              <a:rPr lang="vi-VN" altLang="en-US" sz="1200" dirty="0">
                <a:latin typeface="UTM Alexander"/>
              </a:rPr>
              <a:t>: </a:t>
            </a:r>
            <a:r>
              <a:rPr lang="en-US" altLang="en-US" sz="1200" dirty="0" err="1">
                <a:latin typeface="UTM Alexander"/>
              </a:rPr>
              <a:t>Cạnh</a:t>
            </a:r>
            <a:r>
              <a:rPr lang="en-US" altLang="en-US" sz="1200" dirty="0">
                <a:latin typeface="UTM Alexander"/>
              </a:rPr>
              <a:t> </a:t>
            </a:r>
            <a:r>
              <a:rPr lang="en-US" altLang="en-US" sz="1200" dirty="0" err="1">
                <a:latin typeface="UTM Alexander"/>
              </a:rPr>
              <a:t>tranh</a:t>
            </a:r>
            <a:r>
              <a:rPr lang="en-US" altLang="en-US" sz="1200" dirty="0">
                <a:latin typeface="UTM Alexander"/>
              </a:rPr>
              <a:t> </a:t>
            </a:r>
            <a:r>
              <a:rPr lang="en-US" altLang="en-US" sz="1200" dirty="0" err="1">
                <a:latin typeface="UTM Alexander"/>
              </a:rPr>
              <a:t>và</a:t>
            </a:r>
            <a:r>
              <a:rPr lang="en-US" altLang="en-US" sz="1200" dirty="0">
                <a:latin typeface="UTM Alexander"/>
              </a:rPr>
              <a:t> </a:t>
            </a:r>
            <a:r>
              <a:rPr lang="en-US" altLang="en-US" sz="1200" dirty="0" err="1">
                <a:latin typeface="UTM Alexander"/>
              </a:rPr>
              <a:t>độc</a:t>
            </a:r>
            <a:r>
              <a:rPr lang="en-US" altLang="en-US" sz="1200" dirty="0">
                <a:latin typeface="UTM Alexander"/>
              </a:rPr>
              <a:t> </a:t>
            </a:r>
            <a:r>
              <a:rPr lang="en-US" altLang="en-US" sz="1200" dirty="0" err="1">
                <a:latin typeface="UTM Alexander"/>
              </a:rPr>
              <a:t>quyền</a:t>
            </a:r>
            <a:r>
              <a:rPr lang="en-US" altLang="en-US" sz="1200" dirty="0">
                <a:latin typeface="UTM Alexander"/>
              </a:rPr>
              <a:t> </a:t>
            </a:r>
            <a:r>
              <a:rPr lang="en-US" altLang="en-US" sz="1200" dirty="0" err="1">
                <a:latin typeface="UTM Alexander"/>
              </a:rPr>
              <a:t>trong</a:t>
            </a:r>
            <a:r>
              <a:rPr lang="en-US" altLang="en-US" sz="1200" dirty="0">
                <a:latin typeface="UTM Alexander"/>
              </a:rPr>
              <a:t> </a:t>
            </a:r>
            <a:r>
              <a:rPr lang="en-US" altLang="en-US" sz="1200" dirty="0" err="1">
                <a:latin typeface="UTM Alexander"/>
              </a:rPr>
              <a:t>nền</a:t>
            </a:r>
            <a:r>
              <a:rPr lang="en-US" altLang="en-US" sz="1200" dirty="0">
                <a:latin typeface="UTM Alexander"/>
              </a:rPr>
              <a:t> </a:t>
            </a:r>
            <a:r>
              <a:rPr lang="en-US" altLang="en-US" sz="1200" dirty="0" err="1">
                <a:latin typeface="UTM Alexander"/>
              </a:rPr>
              <a:t>kinh</a:t>
            </a:r>
            <a:r>
              <a:rPr lang="en-US" altLang="en-US" sz="1200" dirty="0">
                <a:latin typeface="UTM Alexander"/>
              </a:rPr>
              <a:t> </a:t>
            </a:r>
            <a:r>
              <a:rPr lang="en-US" altLang="en-US" sz="1200" dirty="0" err="1">
                <a:latin typeface="UTM Alexander"/>
              </a:rPr>
              <a:t>tế</a:t>
            </a:r>
            <a:r>
              <a:rPr lang="en-US" altLang="en-US" sz="1200" dirty="0">
                <a:latin typeface="UTM Alexander"/>
              </a:rPr>
              <a:t> </a:t>
            </a:r>
            <a:r>
              <a:rPr lang="en-US" altLang="en-US" sz="1200" dirty="0" err="1">
                <a:latin typeface="UTM Alexander"/>
              </a:rPr>
              <a:t>thị</a:t>
            </a:r>
            <a:r>
              <a:rPr lang="en-US" altLang="en-US" sz="1200" dirty="0">
                <a:latin typeface="UTM Alexander"/>
              </a:rPr>
              <a:t> </a:t>
            </a:r>
            <a:r>
              <a:rPr lang="en-US" altLang="en-US" sz="1200" dirty="0" err="1">
                <a:latin typeface="UTM Alexander"/>
              </a:rPr>
              <a:t>trường</a:t>
            </a:r>
            <a:endParaRPr lang="en-US" altLang="en-US" sz="1200" dirty="0">
              <a:latin typeface="UTM Alexander"/>
            </a:endParaRPr>
          </a:p>
        </p:txBody>
      </p:sp>
    </p:spTree>
    <p:extLst>
      <p:ext uri="{BB962C8B-B14F-4D97-AF65-F5344CB8AC3E}">
        <p14:creationId xmlns:p14="http://schemas.microsoft.com/office/powerpoint/2010/main" val="1672634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8721420-951F-4CA9-9B17-639B40A877D7}"/>
              </a:ext>
            </a:extLst>
          </p:cNvPr>
          <p:cNvSpPr/>
          <p:nvPr/>
        </p:nvSpPr>
        <p:spPr>
          <a:xfrm>
            <a:off x="134915" y="980865"/>
            <a:ext cx="8874170" cy="792088"/>
          </a:xfrm>
          <a:prstGeom prst="roundRect">
            <a:avLst/>
          </a:prstGeom>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400" b="1" noProof="1">
                <a:latin typeface="UTM Alexander" panose="02040603050506020204" pitchFamily="18" charset="0"/>
              </a:rPr>
              <a:t>Thứ năm, Lôi kéo, thúc đẩy các chính phủ vào việc phân định khu </a:t>
            </a:r>
          </a:p>
          <a:p>
            <a:pPr algn="just"/>
            <a:r>
              <a:rPr lang="en-US" sz="2400" b="1" noProof="1">
                <a:latin typeface="UTM Alexander" panose="02040603050506020204" pitchFamily="18" charset="0"/>
              </a:rPr>
              <a:t>vực lãnh thổ ảnh hưởng là các thức để bảo vệ lợi ích độc quyền</a:t>
            </a:r>
            <a:endParaRPr lang="vi-VN" sz="2400" b="1" noProof="1">
              <a:latin typeface="UTM Alexander" panose="02040603050506020204" pitchFamily="18" charset="0"/>
            </a:endParaRPr>
          </a:p>
        </p:txBody>
      </p:sp>
      <p:sp>
        <p:nvSpPr>
          <p:cNvPr id="5" name="Rectangle: Rounded Corners 4">
            <a:extLst>
              <a:ext uri="{FF2B5EF4-FFF2-40B4-BE49-F238E27FC236}">
                <a16:creationId xmlns:a16="http://schemas.microsoft.com/office/drawing/2014/main" id="{9C38788D-5B75-492D-9725-62895F10E4B1}"/>
              </a:ext>
            </a:extLst>
          </p:cNvPr>
          <p:cNvSpPr/>
          <p:nvPr/>
        </p:nvSpPr>
        <p:spPr>
          <a:xfrm>
            <a:off x="323528" y="1995686"/>
            <a:ext cx="8604340" cy="1656185"/>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noProof="1">
                <a:latin typeface="UTM Alexander" panose="02040603050506020204" pitchFamily="18" charset="0"/>
              </a:rPr>
              <a:t>Do sự phân chia lãnh thổ và phát triển không đều của các cường quốc</a:t>
            </a:r>
          </a:p>
          <a:p>
            <a:pPr algn="ctr"/>
            <a:r>
              <a:rPr lang="en-US" sz="2200" b="1" noProof="1">
                <a:latin typeface="UTM Alexander" panose="02040603050506020204" pitchFamily="18" charset="0"/>
              </a:rPr>
              <a:t> tư bản, tất yếu dẫn đến các cường quốc phát triển sau đấu tranh đòi </a:t>
            </a:r>
          </a:p>
          <a:p>
            <a:pPr algn="ctr"/>
            <a:r>
              <a:rPr lang="en-US" sz="2200" b="1" noProof="1">
                <a:latin typeface="UTM Alexander" panose="02040603050506020204" pitchFamily="18" charset="0"/>
              </a:rPr>
              <a:t>chia lại lãnh thổ thế giới sau khi đã chia xong. Đây chính là nguyên </a:t>
            </a:r>
          </a:p>
          <a:p>
            <a:pPr algn="ctr"/>
            <a:r>
              <a:rPr lang="en-US" sz="2200" b="1" noProof="1">
                <a:latin typeface="UTM Alexander" panose="02040603050506020204" pitchFamily="18" charset="0"/>
              </a:rPr>
              <a:t>nhân dẫn  đến chiến tranh thế giới</a:t>
            </a:r>
            <a:endParaRPr lang="vi-VN" sz="2200" b="1" noProof="1">
              <a:latin typeface="UTM Alexander" panose="02040603050506020204" pitchFamily="18" charset="0"/>
            </a:endParaRPr>
          </a:p>
        </p:txBody>
      </p:sp>
      <p:sp>
        <p:nvSpPr>
          <p:cNvPr id="3" name="Date Placeholder 1">
            <a:extLst>
              <a:ext uri="{FF2B5EF4-FFF2-40B4-BE49-F238E27FC236}">
                <a16:creationId xmlns:a16="http://schemas.microsoft.com/office/drawing/2014/main" id="{C4A1A614-C763-233A-ED13-E13C9F14AB31}"/>
              </a:ext>
            </a:extLst>
          </p:cNvPr>
          <p:cNvSpPr txBox="1">
            <a:spLocks noChangeArrowheads="1"/>
          </p:cNvSpPr>
          <p:nvPr/>
        </p:nvSpPr>
        <p:spPr bwMode="auto">
          <a:xfrm>
            <a:off x="140067" y="4889426"/>
            <a:ext cx="122413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1FA0FEAF-A50D-4619-9C9A-51CC96C0FAF3}" type="datetime1">
              <a:rPr lang="en-US" altLang="en-US" sz="1200" smtClean="0">
                <a:latin typeface="UTM Alexander"/>
              </a:rPr>
              <a:pPr>
                <a:spcBef>
                  <a:spcPct val="0"/>
                </a:spcBef>
                <a:buFontTx/>
                <a:buNone/>
              </a:pPr>
              <a:t>5/4/2023</a:t>
            </a:fld>
            <a:endParaRPr lang="en-US" altLang="en-US" sz="1200" dirty="0">
              <a:latin typeface="UTM Alexander"/>
            </a:endParaRPr>
          </a:p>
        </p:txBody>
      </p:sp>
      <p:sp>
        <p:nvSpPr>
          <p:cNvPr id="6" name="Footer Placeholder 2">
            <a:extLst>
              <a:ext uri="{FF2B5EF4-FFF2-40B4-BE49-F238E27FC236}">
                <a16:creationId xmlns:a16="http://schemas.microsoft.com/office/drawing/2014/main" id="{1D7EC4C5-5C98-0B45-35CF-9B7EDC0D7EB5}"/>
              </a:ext>
            </a:extLst>
          </p:cNvPr>
          <p:cNvSpPr txBox="1">
            <a:spLocks noChangeArrowheads="1"/>
          </p:cNvSpPr>
          <p:nvPr/>
        </p:nvSpPr>
        <p:spPr bwMode="auto">
          <a:xfrm>
            <a:off x="3352235" y="4863898"/>
            <a:ext cx="574812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r" eaLnBrk="0" hangingPunct="0">
              <a:spcBef>
                <a:spcPct val="0"/>
              </a:spcBef>
              <a:buFontTx/>
              <a:buNone/>
            </a:pPr>
            <a:r>
              <a:rPr lang="en-US" altLang="en-US" sz="1200" dirty="0">
                <a:latin typeface="UTM Alexander"/>
              </a:rPr>
              <a:t>306103 - </a:t>
            </a:r>
            <a:r>
              <a:rPr lang="vi-VN" altLang="en-US" sz="1200" dirty="0">
                <a:latin typeface="UTM Alexander"/>
              </a:rPr>
              <a:t>Chương I</a:t>
            </a:r>
            <a:r>
              <a:rPr lang="en-US" altLang="en-US" sz="1200" dirty="0">
                <a:latin typeface="UTM Alexander"/>
              </a:rPr>
              <a:t>V</a:t>
            </a:r>
            <a:r>
              <a:rPr lang="vi-VN" altLang="en-US" sz="1200" dirty="0">
                <a:latin typeface="UTM Alexander"/>
              </a:rPr>
              <a:t>: </a:t>
            </a:r>
            <a:r>
              <a:rPr lang="en-US" altLang="en-US" sz="1200" dirty="0" err="1">
                <a:latin typeface="UTM Alexander"/>
              </a:rPr>
              <a:t>Cạnh</a:t>
            </a:r>
            <a:r>
              <a:rPr lang="en-US" altLang="en-US" sz="1200" dirty="0">
                <a:latin typeface="UTM Alexander"/>
              </a:rPr>
              <a:t> </a:t>
            </a:r>
            <a:r>
              <a:rPr lang="en-US" altLang="en-US" sz="1200" dirty="0" err="1">
                <a:latin typeface="UTM Alexander"/>
              </a:rPr>
              <a:t>tranh</a:t>
            </a:r>
            <a:r>
              <a:rPr lang="en-US" altLang="en-US" sz="1200" dirty="0">
                <a:latin typeface="UTM Alexander"/>
              </a:rPr>
              <a:t> </a:t>
            </a:r>
            <a:r>
              <a:rPr lang="en-US" altLang="en-US" sz="1200" dirty="0" err="1">
                <a:latin typeface="UTM Alexander"/>
              </a:rPr>
              <a:t>và</a:t>
            </a:r>
            <a:r>
              <a:rPr lang="en-US" altLang="en-US" sz="1200" dirty="0">
                <a:latin typeface="UTM Alexander"/>
              </a:rPr>
              <a:t> </a:t>
            </a:r>
            <a:r>
              <a:rPr lang="en-US" altLang="en-US" sz="1200" dirty="0" err="1">
                <a:latin typeface="UTM Alexander"/>
              </a:rPr>
              <a:t>độc</a:t>
            </a:r>
            <a:r>
              <a:rPr lang="en-US" altLang="en-US" sz="1200" dirty="0">
                <a:latin typeface="UTM Alexander"/>
              </a:rPr>
              <a:t> </a:t>
            </a:r>
            <a:r>
              <a:rPr lang="en-US" altLang="en-US" sz="1200" dirty="0" err="1">
                <a:latin typeface="UTM Alexander"/>
              </a:rPr>
              <a:t>quyền</a:t>
            </a:r>
            <a:r>
              <a:rPr lang="en-US" altLang="en-US" sz="1200" dirty="0">
                <a:latin typeface="UTM Alexander"/>
              </a:rPr>
              <a:t> </a:t>
            </a:r>
            <a:r>
              <a:rPr lang="en-US" altLang="en-US" sz="1200" dirty="0" err="1">
                <a:latin typeface="UTM Alexander"/>
              </a:rPr>
              <a:t>trong</a:t>
            </a:r>
            <a:r>
              <a:rPr lang="en-US" altLang="en-US" sz="1200" dirty="0">
                <a:latin typeface="UTM Alexander"/>
              </a:rPr>
              <a:t> </a:t>
            </a:r>
            <a:r>
              <a:rPr lang="en-US" altLang="en-US" sz="1200" dirty="0" err="1">
                <a:latin typeface="UTM Alexander"/>
              </a:rPr>
              <a:t>nền</a:t>
            </a:r>
            <a:r>
              <a:rPr lang="en-US" altLang="en-US" sz="1200" dirty="0">
                <a:latin typeface="UTM Alexander"/>
              </a:rPr>
              <a:t> </a:t>
            </a:r>
            <a:r>
              <a:rPr lang="en-US" altLang="en-US" sz="1200" dirty="0" err="1">
                <a:latin typeface="UTM Alexander"/>
              </a:rPr>
              <a:t>kinh</a:t>
            </a:r>
            <a:r>
              <a:rPr lang="en-US" altLang="en-US" sz="1200" dirty="0">
                <a:latin typeface="UTM Alexander"/>
              </a:rPr>
              <a:t> </a:t>
            </a:r>
            <a:r>
              <a:rPr lang="en-US" altLang="en-US" sz="1200" dirty="0" err="1">
                <a:latin typeface="UTM Alexander"/>
              </a:rPr>
              <a:t>tế</a:t>
            </a:r>
            <a:r>
              <a:rPr lang="en-US" altLang="en-US" sz="1200" dirty="0">
                <a:latin typeface="UTM Alexander"/>
              </a:rPr>
              <a:t> </a:t>
            </a:r>
            <a:r>
              <a:rPr lang="en-US" altLang="en-US" sz="1200" dirty="0" err="1">
                <a:latin typeface="UTM Alexander"/>
              </a:rPr>
              <a:t>thị</a:t>
            </a:r>
            <a:r>
              <a:rPr lang="en-US" altLang="en-US" sz="1200" dirty="0">
                <a:latin typeface="UTM Alexander"/>
              </a:rPr>
              <a:t> </a:t>
            </a:r>
            <a:r>
              <a:rPr lang="en-US" altLang="en-US" sz="1200" dirty="0" err="1">
                <a:latin typeface="UTM Alexander"/>
              </a:rPr>
              <a:t>trường</a:t>
            </a:r>
            <a:endParaRPr lang="en-US" altLang="en-US" sz="1200" dirty="0">
              <a:latin typeface="UTM Alexander"/>
            </a:endParaRPr>
          </a:p>
        </p:txBody>
      </p:sp>
    </p:spTree>
    <p:extLst>
      <p:ext uri="{BB962C8B-B14F-4D97-AF65-F5344CB8AC3E}">
        <p14:creationId xmlns:p14="http://schemas.microsoft.com/office/powerpoint/2010/main" val="54901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8721420-951F-4CA9-9B17-639B40A877D7}"/>
              </a:ext>
            </a:extLst>
          </p:cNvPr>
          <p:cNvSpPr/>
          <p:nvPr/>
        </p:nvSpPr>
        <p:spPr>
          <a:xfrm>
            <a:off x="2024871" y="225827"/>
            <a:ext cx="5094258" cy="504056"/>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just"/>
            <a:r>
              <a:rPr lang="en-US" sz="2400" b="1" noProof="1">
                <a:latin typeface="UTM Alexander" panose="02040603050506020204" pitchFamily="18" charset="0"/>
              </a:rPr>
              <a:t>Tóm lại: Chủ nghĩa tư bản độc quyền</a:t>
            </a:r>
            <a:endParaRPr lang="vi-VN" sz="2400" b="1" noProof="1">
              <a:latin typeface="UTM Alexander" panose="02040603050506020204" pitchFamily="18" charset="0"/>
            </a:endParaRPr>
          </a:p>
        </p:txBody>
      </p:sp>
      <p:sp>
        <p:nvSpPr>
          <p:cNvPr id="5" name="Rectangle: Rounded Corners 4">
            <a:extLst>
              <a:ext uri="{FF2B5EF4-FFF2-40B4-BE49-F238E27FC236}">
                <a16:creationId xmlns:a16="http://schemas.microsoft.com/office/drawing/2014/main" id="{9C38788D-5B75-492D-9725-62895F10E4B1}"/>
              </a:ext>
            </a:extLst>
          </p:cNvPr>
          <p:cNvSpPr/>
          <p:nvPr/>
        </p:nvSpPr>
        <p:spPr>
          <a:xfrm>
            <a:off x="282073" y="915565"/>
            <a:ext cx="8604340" cy="1404156"/>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noProof="1">
                <a:latin typeface="UTM Alexander" panose="02040603050506020204" pitchFamily="18" charset="0"/>
              </a:rPr>
              <a:t>Nguyên nhân hình thành CNTBĐQ: có nhiều nguyên nhân, nhưng nguyên</a:t>
            </a:r>
          </a:p>
          <a:p>
            <a:pPr algn="ctr"/>
            <a:r>
              <a:rPr lang="en-US" sz="2000" noProof="1">
                <a:latin typeface="UTM Alexander" panose="02040603050506020204" pitchFamily="18" charset="0"/>
              </a:rPr>
              <a:t>nhân cơ bản nhất là sự phát triển của LLSX ngày càng được xã hội hóa cao dưới tác động của cách mạng công nghệ lần 2 cuối thế kỷ XIX kéo theo sự thay đổi về QHSX TBCN trên cả 3 mặt (SH, TC và QL, PP)</a:t>
            </a:r>
            <a:endParaRPr lang="vi-VN" sz="2000" noProof="1">
              <a:latin typeface="UTM Alexander" panose="02040603050506020204" pitchFamily="18" charset="0"/>
            </a:endParaRPr>
          </a:p>
        </p:txBody>
      </p:sp>
      <p:sp>
        <p:nvSpPr>
          <p:cNvPr id="6" name="Rectangle: Rounded Corners 5">
            <a:extLst>
              <a:ext uri="{FF2B5EF4-FFF2-40B4-BE49-F238E27FC236}">
                <a16:creationId xmlns:a16="http://schemas.microsoft.com/office/drawing/2014/main" id="{F80132D0-621D-408E-B41C-853BFAED73F7}"/>
              </a:ext>
            </a:extLst>
          </p:cNvPr>
          <p:cNvSpPr/>
          <p:nvPr/>
        </p:nvSpPr>
        <p:spPr>
          <a:xfrm>
            <a:off x="282073" y="2355728"/>
            <a:ext cx="8604340" cy="93610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noProof="1">
                <a:latin typeface="UTM Alexander" panose="02040603050506020204" pitchFamily="18" charset="0"/>
              </a:rPr>
              <a:t>Sự thay đổi về QHSX TBCN để thích ứng với sự xã hội hóa ngày càng cao về LLSX được thể hiện qua 5 đặc điểm KT của CNTB ĐQ</a:t>
            </a:r>
            <a:endParaRPr lang="vi-VN" sz="2000" noProof="1">
              <a:latin typeface="UTM Alexander" panose="02040603050506020204" pitchFamily="18" charset="0"/>
            </a:endParaRPr>
          </a:p>
        </p:txBody>
      </p:sp>
      <p:sp>
        <p:nvSpPr>
          <p:cNvPr id="7" name="Rectangle: Rounded Corners 6">
            <a:extLst>
              <a:ext uri="{FF2B5EF4-FFF2-40B4-BE49-F238E27FC236}">
                <a16:creationId xmlns:a16="http://schemas.microsoft.com/office/drawing/2014/main" id="{BDCB8D2D-BB50-49D5-BE63-B72B0EDA1601}"/>
              </a:ext>
            </a:extLst>
          </p:cNvPr>
          <p:cNvSpPr/>
          <p:nvPr/>
        </p:nvSpPr>
        <p:spPr>
          <a:xfrm>
            <a:off x="269830" y="3402674"/>
            <a:ext cx="8604340" cy="1650521"/>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noProof="1">
                <a:latin typeface="UTM Alexander" panose="02040603050506020204" pitchFamily="18" charset="0"/>
              </a:rPr>
              <a:t>Bản chất của CNTBĐQ: là giai đoạn phát triển cao của CNTB với những</a:t>
            </a:r>
          </a:p>
          <a:p>
            <a:pPr algn="ctr"/>
            <a:r>
              <a:rPr lang="en-US" sz="2000" noProof="1">
                <a:latin typeface="UTM Alexander" panose="02040603050506020204" pitchFamily="18" charset="0"/>
              </a:rPr>
              <a:t>biểu hiện khác so với giai đoạn tự do cạnh tranh, nhưng vẫn dựa trên cơ</a:t>
            </a:r>
          </a:p>
          <a:p>
            <a:pPr algn="ctr"/>
            <a:r>
              <a:rPr lang="en-US" sz="2000" noProof="1">
                <a:latin typeface="UTM Alexander" panose="02040603050506020204" pitchFamily="18" charset="0"/>
              </a:rPr>
              <a:t>cở sơ hữu TN TBCN về TLSX và bóc lột lao động làm thuê, không những thế</a:t>
            </a:r>
          </a:p>
          <a:p>
            <a:pPr algn="ctr"/>
            <a:r>
              <a:rPr lang="en-US" sz="2000" noProof="1">
                <a:latin typeface="UTM Alexander" panose="02040603050506020204" pitchFamily="18" charset="0"/>
              </a:rPr>
              <a:t>tính chất tư nhân ngày càng được tập trung cao. Các quy luật KT của CNTB</a:t>
            </a:r>
          </a:p>
          <a:p>
            <a:pPr algn="ctr"/>
            <a:r>
              <a:rPr lang="en-US" sz="2000" noProof="1">
                <a:latin typeface="UTM Alexander" panose="02040603050506020204" pitchFamily="18" charset="0"/>
              </a:rPr>
              <a:t>vẫn hoạt động và phát huy tác dụng chi phối sự vận động của CNTB</a:t>
            </a:r>
            <a:endParaRPr lang="vi-VN" sz="2000" noProof="1">
              <a:latin typeface="UTM Alexander" panose="02040603050506020204" pitchFamily="18" charset="0"/>
            </a:endParaRPr>
          </a:p>
        </p:txBody>
      </p:sp>
    </p:spTree>
    <p:extLst>
      <p:ext uri="{BB962C8B-B14F-4D97-AF65-F5344CB8AC3E}">
        <p14:creationId xmlns:p14="http://schemas.microsoft.com/office/powerpoint/2010/main" val="258348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FF71C5E-B9C9-40E4-8837-3C9FE6105F1B}"/>
              </a:ext>
            </a:extLst>
          </p:cNvPr>
          <p:cNvSpPr txBox="1">
            <a:spLocks/>
          </p:cNvSpPr>
          <p:nvPr/>
        </p:nvSpPr>
        <p:spPr>
          <a:xfrm>
            <a:off x="290506" y="1059582"/>
            <a:ext cx="8839200" cy="325004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buFont typeface="Wingdings" panose="05000000000000000000" pitchFamily="2" charset="2"/>
              <a:buNone/>
              <a:defRPr/>
            </a:pPr>
            <a:r>
              <a:rPr lang="vi-VN" sz="2200" b="1" noProof="1">
                <a:solidFill>
                  <a:schemeClr val="bg1">
                    <a:lumMod val="10000"/>
                  </a:schemeClr>
                </a:solidFill>
                <a:latin typeface="UTM Alexander" panose="02040603050506020204" pitchFamily="18" charset="0"/>
              </a:rPr>
              <a:t>Xã hội phong kiến hình thành dưới hình thức hoàn tất của nó ở TK XI</a:t>
            </a:r>
          </a:p>
          <a:p>
            <a:pPr marL="0" indent="0">
              <a:lnSpc>
                <a:spcPct val="130000"/>
              </a:lnSpc>
              <a:spcBef>
                <a:spcPts val="0"/>
              </a:spcBef>
              <a:buFont typeface="Wingdings" panose="05000000000000000000" pitchFamily="2" charset="2"/>
              <a:buNone/>
              <a:defRPr/>
            </a:pPr>
            <a:r>
              <a:rPr lang="vi-VN" sz="2200" b="1" noProof="1">
                <a:solidFill>
                  <a:schemeClr val="bg1">
                    <a:lumMod val="10000"/>
                  </a:schemeClr>
                </a:solidFill>
                <a:latin typeface="UTM Alexander" panose="02040603050506020204" pitchFamily="18" charset="0"/>
              </a:rPr>
              <a:t>Bắt đầu từ đó kéo dài nhiều thế kỷ, với sự hình thành của giai cấp tư sản (buôn bán và ngân hàng), sự thành lập các nhà nước hiện đại, sự mở rộng của trao đổi và thống trị trên quy mô thế giới, sự phát triển của kỹ thuật vận tải và sản xuất, những cải cách mới và những tâm lý mới kéo theo đó là sự hình thành CNTB</a:t>
            </a:r>
          </a:p>
          <a:p>
            <a:pPr marL="0" indent="0">
              <a:lnSpc>
                <a:spcPct val="130000"/>
              </a:lnSpc>
              <a:spcBef>
                <a:spcPts val="0"/>
              </a:spcBef>
              <a:buFont typeface="Wingdings" panose="05000000000000000000" pitchFamily="2" charset="2"/>
              <a:buNone/>
              <a:defRPr/>
            </a:pPr>
            <a:r>
              <a:rPr lang="vi-VN" sz="2200" b="1" u="sng" noProof="1">
                <a:solidFill>
                  <a:schemeClr val="bg1">
                    <a:lumMod val="10000"/>
                  </a:schemeClr>
                </a:solidFill>
                <a:latin typeface="UTM Alexander" panose="02040603050506020204" pitchFamily="18" charset="0"/>
              </a:rPr>
              <a:t>Giai đoạn 1: </a:t>
            </a:r>
            <a:r>
              <a:rPr lang="vi-VN" sz="2200" b="1" noProof="1">
                <a:solidFill>
                  <a:schemeClr val="bg1">
                    <a:lumMod val="10000"/>
                  </a:schemeClr>
                </a:solidFill>
                <a:latin typeface="UTM Alexander" panose="02040603050506020204" pitchFamily="18" charset="0"/>
              </a:rPr>
              <a:t>những cuộc chinh phục và cướp bóc châu Mỹ (</a:t>
            </a:r>
            <a:r>
              <a:rPr lang="en-US" sz="2200" b="1" noProof="1">
                <a:solidFill>
                  <a:schemeClr val="bg1">
                    <a:lumMod val="10000"/>
                  </a:schemeClr>
                </a:solidFill>
                <a:latin typeface="UTM Alexander" panose="02040603050506020204" pitchFamily="18" charset="0"/>
              </a:rPr>
              <a:t>TK</a:t>
            </a:r>
            <a:r>
              <a:rPr lang="vi-VN" sz="2200" b="1" noProof="1">
                <a:solidFill>
                  <a:schemeClr val="bg1">
                    <a:lumMod val="10000"/>
                  </a:schemeClr>
                </a:solidFill>
                <a:latin typeface="UTM Alexander" panose="02040603050506020204" pitchFamily="18" charset="0"/>
              </a:rPr>
              <a:t> XVI)</a:t>
            </a:r>
          </a:p>
          <a:p>
            <a:pPr marL="0" indent="0">
              <a:lnSpc>
                <a:spcPct val="130000"/>
              </a:lnSpc>
              <a:spcBef>
                <a:spcPts val="0"/>
              </a:spcBef>
              <a:buFont typeface="Wingdings" panose="05000000000000000000" pitchFamily="2" charset="2"/>
              <a:buNone/>
              <a:defRPr/>
            </a:pPr>
            <a:r>
              <a:rPr lang="vi-VN" sz="2200" b="1" u="sng" noProof="1">
                <a:solidFill>
                  <a:schemeClr val="bg1">
                    <a:lumMod val="10000"/>
                  </a:schemeClr>
                </a:solidFill>
                <a:latin typeface="UTM Alexander" panose="02040603050506020204" pitchFamily="18" charset="0"/>
              </a:rPr>
              <a:t>Giai đoạn 2: </a:t>
            </a:r>
            <a:r>
              <a:rPr lang="vi-VN" sz="2200" b="1" noProof="1">
                <a:solidFill>
                  <a:schemeClr val="bg1">
                    <a:lumMod val="10000"/>
                  </a:schemeClr>
                </a:solidFill>
                <a:latin typeface="UTM Alexander" panose="02040603050506020204" pitchFamily="18" charset="0"/>
              </a:rPr>
              <a:t>sự đi lên và khẳng định vai trò của các giai cấp tư sản (</a:t>
            </a:r>
            <a:r>
              <a:rPr lang="en-US" sz="2200" b="1" noProof="1">
                <a:solidFill>
                  <a:schemeClr val="bg1">
                    <a:lumMod val="10000"/>
                  </a:schemeClr>
                </a:solidFill>
                <a:latin typeface="UTM Alexander" panose="02040603050506020204" pitchFamily="18" charset="0"/>
              </a:rPr>
              <a:t>TK </a:t>
            </a:r>
            <a:r>
              <a:rPr lang="vi-VN" sz="2200" b="1" noProof="1">
                <a:solidFill>
                  <a:schemeClr val="bg1">
                    <a:lumMod val="10000"/>
                  </a:schemeClr>
                </a:solidFill>
                <a:latin typeface="UTM Alexander" panose="02040603050506020204" pitchFamily="18" charset="0"/>
              </a:rPr>
              <a:t>XVII)</a:t>
            </a:r>
            <a:endParaRPr lang="vi-VN" sz="2200" b="1" noProof="1">
              <a:solidFill>
                <a:schemeClr val="bg1">
                  <a:lumMod val="10000"/>
                </a:schemeClr>
              </a:solidFill>
              <a:latin typeface="+mj-lt"/>
            </a:endParaRPr>
          </a:p>
        </p:txBody>
      </p:sp>
      <p:sp>
        <p:nvSpPr>
          <p:cNvPr id="5" name="Title 1">
            <a:extLst>
              <a:ext uri="{FF2B5EF4-FFF2-40B4-BE49-F238E27FC236}">
                <a16:creationId xmlns:a16="http://schemas.microsoft.com/office/drawing/2014/main" id="{9E631EF9-2CDD-46EB-A348-59F30F294FF0}"/>
              </a:ext>
            </a:extLst>
          </p:cNvPr>
          <p:cNvSpPr>
            <a:spLocks noGrp="1"/>
          </p:cNvSpPr>
          <p:nvPr>
            <p:ph type="body" sz="quarter" idx="10"/>
          </p:nvPr>
        </p:nvSpPr>
        <p:spPr>
          <a:xfrm>
            <a:off x="1331640" y="483319"/>
            <a:ext cx="7721272" cy="576263"/>
          </a:xfrm>
        </p:spPr>
        <p:txBody>
          <a:bodyPr/>
          <a:lstStyle/>
          <a:p>
            <a:r>
              <a:rPr lang="en-US" altLang="en-US" sz="3000" b="1" dirty="0" err="1">
                <a:solidFill>
                  <a:schemeClr val="tx1"/>
                </a:solidFill>
                <a:latin typeface="UTM Alexander" panose="02040603050506020204" pitchFamily="18" charset="0"/>
              </a:rPr>
              <a:t>Cuộc</a:t>
            </a:r>
            <a:r>
              <a:rPr lang="en-US" altLang="en-US" sz="3000" b="1" dirty="0">
                <a:solidFill>
                  <a:schemeClr val="tx1"/>
                </a:solidFill>
                <a:latin typeface="UTM Alexander" panose="02040603050506020204" pitchFamily="18" charset="0"/>
              </a:rPr>
              <a:t> </a:t>
            </a:r>
            <a:r>
              <a:rPr lang="en-US" altLang="en-US" sz="3000" b="1" dirty="0" err="1">
                <a:solidFill>
                  <a:schemeClr val="tx1"/>
                </a:solidFill>
                <a:latin typeface="UTM Alexander" panose="02040603050506020204" pitchFamily="18" charset="0"/>
              </a:rPr>
              <a:t>trường</a:t>
            </a:r>
            <a:r>
              <a:rPr lang="en-US" altLang="en-US" sz="3000" b="1" dirty="0">
                <a:solidFill>
                  <a:schemeClr val="tx1"/>
                </a:solidFill>
                <a:latin typeface="UTM Alexander" panose="02040603050506020204" pitchFamily="18" charset="0"/>
              </a:rPr>
              <a:t> </a:t>
            </a:r>
            <a:r>
              <a:rPr lang="en-US" altLang="en-US" sz="3000" b="1" dirty="0" err="1">
                <a:solidFill>
                  <a:schemeClr val="tx1"/>
                </a:solidFill>
                <a:latin typeface="UTM Alexander" panose="02040603050506020204" pitchFamily="18" charset="0"/>
              </a:rPr>
              <a:t>chinh</a:t>
            </a:r>
            <a:r>
              <a:rPr lang="en-US" altLang="en-US" sz="3000" b="1" dirty="0">
                <a:solidFill>
                  <a:schemeClr val="tx1"/>
                </a:solidFill>
                <a:latin typeface="UTM Alexander" panose="02040603050506020204" pitchFamily="18" charset="0"/>
              </a:rPr>
              <a:t> </a:t>
            </a:r>
            <a:r>
              <a:rPr lang="en-US" altLang="en-US" sz="3000" b="1" dirty="0" err="1">
                <a:solidFill>
                  <a:schemeClr val="tx1"/>
                </a:solidFill>
                <a:latin typeface="UTM Alexander" panose="02040603050506020204" pitchFamily="18" charset="0"/>
              </a:rPr>
              <a:t>từ</a:t>
            </a:r>
            <a:r>
              <a:rPr lang="en-US" altLang="en-US" sz="3000" b="1" dirty="0">
                <a:solidFill>
                  <a:schemeClr val="tx1"/>
                </a:solidFill>
                <a:latin typeface="UTM Alexander" panose="02040603050506020204" pitchFamily="18" charset="0"/>
              </a:rPr>
              <a:t> </a:t>
            </a:r>
            <a:r>
              <a:rPr lang="en-US" altLang="en-US" sz="3000" b="1" dirty="0" err="1">
                <a:solidFill>
                  <a:schemeClr val="tx1"/>
                </a:solidFill>
                <a:latin typeface="UTM Alexander" panose="02040603050506020204" pitchFamily="18" charset="0"/>
              </a:rPr>
              <a:t>Phong</a:t>
            </a:r>
            <a:r>
              <a:rPr lang="en-US" altLang="en-US" sz="3000" b="1" dirty="0">
                <a:solidFill>
                  <a:schemeClr val="tx1"/>
                </a:solidFill>
                <a:latin typeface="UTM Alexander" panose="02040603050506020204" pitchFamily="18" charset="0"/>
              </a:rPr>
              <a:t> </a:t>
            </a:r>
            <a:r>
              <a:rPr lang="en-US" altLang="en-US" sz="3000" b="1" dirty="0" err="1">
                <a:solidFill>
                  <a:schemeClr val="tx1"/>
                </a:solidFill>
                <a:latin typeface="UTM Alexander" panose="02040603050506020204" pitchFamily="18" charset="0"/>
              </a:rPr>
              <a:t>kiến</a:t>
            </a:r>
            <a:r>
              <a:rPr lang="en-US" altLang="en-US" sz="3000" b="1" dirty="0">
                <a:solidFill>
                  <a:schemeClr val="tx1"/>
                </a:solidFill>
                <a:latin typeface="UTM Alexander" panose="02040603050506020204" pitchFamily="18" charset="0"/>
              </a:rPr>
              <a:t> </a:t>
            </a:r>
            <a:r>
              <a:rPr lang="en-US" altLang="en-US" sz="3000" b="1" dirty="0" err="1">
                <a:solidFill>
                  <a:schemeClr val="tx1"/>
                </a:solidFill>
                <a:latin typeface="UTM Alexander" panose="02040603050506020204" pitchFamily="18" charset="0"/>
              </a:rPr>
              <a:t>đến</a:t>
            </a:r>
            <a:r>
              <a:rPr lang="en-US" altLang="en-US" sz="3000" b="1" dirty="0">
                <a:solidFill>
                  <a:schemeClr val="tx1"/>
                </a:solidFill>
                <a:latin typeface="UTM Alexander" panose="02040603050506020204" pitchFamily="18" charset="0"/>
              </a:rPr>
              <a:t> CNTB</a:t>
            </a:r>
            <a:endParaRPr lang="vi-VN" altLang="en-US" sz="3000" b="1" dirty="0">
              <a:solidFill>
                <a:schemeClr val="tx1"/>
              </a:solidFill>
            </a:endParaRPr>
          </a:p>
        </p:txBody>
      </p:sp>
      <p:sp>
        <p:nvSpPr>
          <p:cNvPr id="3" name="Date Placeholder 1">
            <a:extLst>
              <a:ext uri="{FF2B5EF4-FFF2-40B4-BE49-F238E27FC236}">
                <a16:creationId xmlns:a16="http://schemas.microsoft.com/office/drawing/2014/main" id="{78D02A8F-A2DA-FA3D-C8BC-CDCF0D2801ED}"/>
              </a:ext>
            </a:extLst>
          </p:cNvPr>
          <p:cNvSpPr txBox="1">
            <a:spLocks noChangeArrowheads="1"/>
          </p:cNvSpPr>
          <p:nvPr/>
        </p:nvSpPr>
        <p:spPr bwMode="auto">
          <a:xfrm>
            <a:off x="140067" y="4889426"/>
            <a:ext cx="122413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1FA0FEAF-A50D-4619-9C9A-51CC96C0FAF3}" type="datetime1">
              <a:rPr lang="en-US" altLang="en-US" sz="1200" smtClean="0">
                <a:latin typeface="UTM Alexander"/>
              </a:rPr>
              <a:pPr>
                <a:spcBef>
                  <a:spcPct val="0"/>
                </a:spcBef>
                <a:buFontTx/>
                <a:buNone/>
              </a:pPr>
              <a:t>5/4/2023</a:t>
            </a:fld>
            <a:endParaRPr lang="en-US" altLang="en-US" sz="1200" dirty="0">
              <a:latin typeface="UTM Alexander"/>
            </a:endParaRPr>
          </a:p>
        </p:txBody>
      </p:sp>
      <p:sp>
        <p:nvSpPr>
          <p:cNvPr id="6" name="Footer Placeholder 2">
            <a:extLst>
              <a:ext uri="{FF2B5EF4-FFF2-40B4-BE49-F238E27FC236}">
                <a16:creationId xmlns:a16="http://schemas.microsoft.com/office/drawing/2014/main" id="{2644F046-F43E-AD06-2F8A-55CD777A10CB}"/>
              </a:ext>
            </a:extLst>
          </p:cNvPr>
          <p:cNvSpPr txBox="1">
            <a:spLocks noChangeArrowheads="1"/>
          </p:cNvSpPr>
          <p:nvPr/>
        </p:nvSpPr>
        <p:spPr bwMode="auto">
          <a:xfrm>
            <a:off x="3352235" y="4863898"/>
            <a:ext cx="574812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r" eaLnBrk="0" hangingPunct="0">
              <a:spcBef>
                <a:spcPct val="0"/>
              </a:spcBef>
              <a:buFontTx/>
              <a:buNone/>
            </a:pPr>
            <a:r>
              <a:rPr lang="en-US" altLang="en-US" sz="1200" dirty="0">
                <a:latin typeface="UTM Alexander"/>
              </a:rPr>
              <a:t>306103 - </a:t>
            </a:r>
            <a:r>
              <a:rPr lang="vi-VN" altLang="en-US" sz="1200" dirty="0">
                <a:latin typeface="UTM Alexander"/>
              </a:rPr>
              <a:t>Chương I</a:t>
            </a:r>
            <a:r>
              <a:rPr lang="en-US" altLang="en-US" sz="1200" dirty="0">
                <a:latin typeface="UTM Alexander"/>
              </a:rPr>
              <a:t>V</a:t>
            </a:r>
            <a:r>
              <a:rPr lang="vi-VN" altLang="en-US" sz="1200" dirty="0">
                <a:latin typeface="UTM Alexander"/>
              </a:rPr>
              <a:t>: </a:t>
            </a:r>
            <a:r>
              <a:rPr lang="en-US" altLang="en-US" sz="1200" dirty="0" err="1">
                <a:latin typeface="UTM Alexander"/>
              </a:rPr>
              <a:t>Cạnh</a:t>
            </a:r>
            <a:r>
              <a:rPr lang="en-US" altLang="en-US" sz="1200" dirty="0">
                <a:latin typeface="UTM Alexander"/>
              </a:rPr>
              <a:t> </a:t>
            </a:r>
            <a:r>
              <a:rPr lang="en-US" altLang="en-US" sz="1200" dirty="0" err="1">
                <a:latin typeface="UTM Alexander"/>
              </a:rPr>
              <a:t>tranh</a:t>
            </a:r>
            <a:r>
              <a:rPr lang="en-US" altLang="en-US" sz="1200" dirty="0">
                <a:latin typeface="UTM Alexander"/>
              </a:rPr>
              <a:t> </a:t>
            </a:r>
            <a:r>
              <a:rPr lang="en-US" altLang="en-US" sz="1200" dirty="0" err="1">
                <a:latin typeface="UTM Alexander"/>
              </a:rPr>
              <a:t>và</a:t>
            </a:r>
            <a:r>
              <a:rPr lang="en-US" altLang="en-US" sz="1200" dirty="0">
                <a:latin typeface="UTM Alexander"/>
              </a:rPr>
              <a:t> </a:t>
            </a:r>
            <a:r>
              <a:rPr lang="en-US" altLang="en-US" sz="1200" dirty="0" err="1">
                <a:latin typeface="UTM Alexander"/>
              </a:rPr>
              <a:t>độc</a:t>
            </a:r>
            <a:r>
              <a:rPr lang="en-US" altLang="en-US" sz="1200" dirty="0">
                <a:latin typeface="UTM Alexander"/>
              </a:rPr>
              <a:t> </a:t>
            </a:r>
            <a:r>
              <a:rPr lang="en-US" altLang="en-US" sz="1200" dirty="0" err="1">
                <a:latin typeface="UTM Alexander"/>
              </a:rPr>
              <a:t>quyền</a:t>
            </a:r>
            <a:r>
              <a:rPr lang="en-US" altLang="en-US" sz="1200" dirty="0">
                <a:latin typeface="UTM Alexander"/>
              </a:rPr>
              <a:t> </a:t>
            </a:r>
            <a:r>
              <a:rPr lang="en-US" altLang="en-US" sz="1200" dirty="0" err="1">
                <a:latin typeface="UTM Alexander"/>
              </a:rPr>
              <a:t>trong</a:t>
            </a:r>
            <a:r>
              <a:rPr lang="en-US" altLang="en-US" sz="1200" dirty="0">
                <a:latin typeface="UTM Alexander"/>
              </a:rPr>
              <a:t> </a:t>
            </a:r>
            <a:r>
              <a:rPr lang="en-US" altLang="en-US" sz="1200" dirty="0" err="1">
                <a:latin typeface="UTM Alexander"/>
              </a:rPr>
              <a:t>nền</a:t>
            </a:r>
            <a:r>
              <a:rPr lang="en-US" altLang="en-US" sz="1200" dirty="0">
                <a:latin typeface="UTM Alexander"/>
              </a:rPr>
              <a:t> </a:t>
            </a:r>
            <a:r>
              <a:rPr lang="en-US" altLang="en-US" sz="1200" dirty="0" err="1">
                <a:latin typeface="UTM Alexander"/>
              </a:rPr>
              <a:t>kinh</a:t>
            </a:r>
            <a:r>
              <a:rPr lang="en-US" altLang="en-US" sz="1200" dirty="0">
                <a:latin typeface="UTM Alexander"/>
              </a:rPr>
              <a:t> </a:t>
            </a:r>
            <a:r>
              <a:rPr lang="en-US" altLang="en-US" sz="1200" dirty="0" err="1">
                <a:latin typeface="UTM Alexander"/>
              </a:rPr>
              <a:t>tế</a:t>
            </a:r>
            <a:r>
              <a:rPr lang="en-US" altLang="en-US" sz="1200" dirty="0">
                <a:latin typeface="UTM Alexander"/>
              </a:rPr>
              <a:t> </a:t>
            </a:r>
            <a:r>
              <a:rPr lang="en-US" altLang="en-US" sz="1200" dirty="0" err="1">
                <a:latin typeface="UTM Alexander"/>
              </a:rPr>
              <a:t>thị</a:t>
            </a:r>
            <a:r>
              <a:rPr lang="en-US" altLang="en-US" sz="1200" dirty="0">
                <a:latin typeface="UTM Alexander"/>
              </a:rPr>
              <a:t> </a:t>
            </a:r>
            <a:r>
              <a:rPr lang="en-US" altLang="en-US" sz="1200" dirty="0" err="1">
                <a:latin typeface="UTM Alexander"/>
              </a:rPr>
              <a:t>trường</a:t>
            </a:r>
            <a:endParaRPr lang="en-US" altLang="en-US" sz="1200" dirty="0">
              <a:latin typeface="UTM Alexander"/>
            </a:endParaRPr>
          </a:p>
        </p:txBody>
      </p:sp>
    </p:spTree>
    <p:extLst>
      <p:ext uri="{BB962C8B-B14F-4D97-AF65-F5344CB8AC3E}">
        <p14:creationId xmlns:p14="http://schemas.microsoft.com/office/powerpoint/2010/main" val="280474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 calcmode="lin" valueType="num">
                                      <p:cBhvr>
                                        <p:cTn id="14"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 calcmode="lin" valueType="num">
                                      <p:cBhvr>
                                        <p:cTn id="21"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 calcmode="lin" valueType="num">
                                      <p:cBhvr>
                                        <p:cTn id="28"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03DED12-12ED-4A15-A151-8B1A0D1438EE}"/>
              </a:ext>
            </a:extLst>
          </p:cNvPr>
          <p:cNvSpPr txBox="1"/>
          <p:nvPr/>
        </p:nvSpPr>
        <p:spPr>
          <a:xfrm>
            <a:off x="1547664" y="122156"/>
            <a:ext cx="7344816" cy="769441"/>
          </a:xfrm>
          <a:prstGeom prst="rect">
            <a:avLst/>
          </a:prstGeom>
          <a:noFill/>
        </p:spPr>
        <p:txBody>
          <a:bodyPr wrap="square">
            <a:spAutoFit/>
          </a:bodyPr>
          <a:lstStyle/>
          <a:p>
            <a:pPr algn="ctr"/>
            <a:r>
              <a:rPr lang="en-US" sz="2200" b="1" noProof="1">
                <a:latin typeface="UTM Alexander" panose="02040603050506020204" pitchFamily="18" charset="0"/>
              </a:rPr>
              <a:t>4.2.2. LÝ LUẬN CỦA V.I.LÊNIN VỀ ĐẶC ĐIỂM KINH TẾ CỦA CHỦ</a:t>
            </a:r>
          </a:p>
          <a:p>
            <a:pPr algn="ctr"/>
            <a:r>
              <a:rPr lang="en-US" sz="2200" b="1" noProof="1">
                <a:latin typeface="UTM Alexander" panose="02040603050506020204" pitchFamily="18" charset="0"/>
              </a:rPr>
              <a:t>NGHĨA TƯ BẢN ĐỘC QUYỀN NHÀ NƯỚC TRONG NỀN KTTT</a:t>
            </a:r>
            <a:endParaRPr lang="vi-VN" sz="2200" b="1" noProof="1">
              <a:latin typeface="UTM Alexander" panose="02040603050506020204" pitchFamily="18" charset="0"/>
            </a:endParaRPr>
          </a:p>
        </p:txBody>
      </p:sp>
      <p:sp>
        <p:nvSpPr>
          <p:cNvPr id="3" name="Date Placeholder 1">
            <a:extLst>
              <a:ext uri="{FF2B5EF4-FFF2-40B4-BE49-F238E27FC236}">
                <a16:creationId xmlns:a16="http://schemas.microsoft.com/office/drawing/2014/main" id="{B5FBB79C-123D-650A-7DC7-64B6D8E50C29}"/>
              </a:ext>
            </a:extLst>
          </p:cNvPr>
          <p:cNvSpPr txBox="1">
            <a:spLocks noChangeArrowheads="1"/>
          </p:cNvSpPr>
          <p:nvPr/>
        </p:nvSpPr>
        <p:spPr bwMode="auto">
          <a:xfrm>
            <a:off x="140067" y="4889426"/>
            <a:ext cx="122413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1FA0FEAF-A50D-4619-9C9A-51CC96C0FAF3}" type="datetime1">
              <a:rPr lang="en-US" altLang="en-US" sz="1200" smtClean="0">
                <a:latin typeface="UTM Alexander"/>
              </a:rPr>
              <a:pPr>
                <a:spcBef>
                  <a:spcPct val="0"/>
                </a:spcBef>
                <a:buFontTx/>
                <a:buNone/>
              </a:pPr>
              <a:t>5/4/2023</a:t>
            </a:fld>
            <a:endParaRPr lang="en-US" altLang="en-US" sz="1200" dirty="0">
              <a:latin typeface="UTM Alexander"/>
            </a:endParaRPr>
          </a:p>
        </p:txBody>
      </p:sp>
      <p:sp>
        <p:nvSpPr>
          <p:cNvPr id="4" name="Footer Placeholder 2">
            <a:extLst>
              <a:ext uri="{FF2B5EF4-FFF2-40B4-BE49-F238E27FC236}">
                <a16:creationId xmlns:a16="http://schemas.microsoft.com/office/drawing/2014/main" id="{767744F7-AB09-216C-7453-9223CC282A08}"/>
              </a:ext>
            </a:extLst>
          </p:cNvPr>
          <p:cNvSpPr txBox="1">
            <a:spLocks noChangeArrowheads="1"/>
          </p:cNvSpPr>
          <p:nvPr/>
        </p:nvSpPr>
        <p:spPr bwMode="auto">
          <a:xfrm>
            <a:off x="3352235" y="4863898"/>
            <a:ext cx="574812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r" eaLnBrk="0" hangingPunct="0">
              <a:spcBef>
                <a:spcPct val="0"/>
              </a:spcBef>
              <a:buFontTx/>
              <a:buNone/>
            </a:pPr>
            <a:r>
              <a:rPr lang="en-US" altLang="en-US" sz="1200" dirty="0">
                <a:latin typeface="UTM Alexander"/>
              </a:rPr>
              <a:t>306103 - </a:t>
            </a:r>
            <a:r>
              <a:rPr lang="vi-VN" altLang="en-US" sz="1200" dirty="0">
                <a:latin typeface="UTM Alexander"/>
              </a:rPr>
              <a:t>Chương I</a:t>
            </a:r>
            <a:r>
              <a:rPr lang="en-US" altLang="en-US" sz="1200" dirty="0">
                <a:latin typeface="UTM Alexander"/>
              </a:rPr>
              <a:t>V</a:t>
            </a:r>
            <a:r>
              <a:rPr lang="vi-VN" altLang="en-US" sz="1200" dirty="0">
                <a:latin typeface="UTM Alexander"/>
              </a:rPr>
              <a:t>: </a:t>
            </a:r>
            <a:r>
              <a:rPr lang="en-US" altLang="en-US" sz="1200" dirty="0" err="1">
                <a:latin typeface="UTM Alexander"/>
              </a:rPr>
              <a:t>Cạnh</a:t>
            </a:r>
            <a:r>
              <a:rPr lang="en-US" altLang="en-US" sz="1200" dirty="0">
                <a:latin typeface="UTM Alexander"/>
              </a:rPr>
              <a:t> </a:t>
            </a:r>
            <a:r>
              <a:rPr lang="en-US" altLang="en-US" sz="1200" dirty="0" err="1">
                <a:latin typeface="UTM Alexander"/>
              </a:rPr>
              <a:t>tranh</a:t>
            </a:r>
            <a:r>
              <a:rPr lang="en-US" altLang="en-US" sz="1200" dirty="0">
                <a:latin typeface="UTM Alexander"/>
              </a:rPr>
              <a:t> </a:t>
            </a:r>
            <a:r>
              <a:rPr lang="en-US" altLang="en-US" sz="1200" dirty="0" err="1">
                <a:latin typeface="UTM Alexander"/>
              </a:rPr>
              <a:t>và</a:t>
            </a:r>
            <a:r>
              <a:rPr lang="en-US" altLang="en-US" sz="1200" dirty="0">
                <a:latin typeface="UTM Alexander"/>
              </a:rPr>
              <a:t> </a:t>
            </a:r>
            <a:r>
              <a:rPr lang="en-US" altLang="en-US" sz="1200" dirty="0" err="1">
                <a:latin typeface="UTM Alexander"/>
              </a:rPr>
              <a:t>độc</a:t>
            </a:r>
            <a:r>
              <a:rPr lang="en-US" altLang="en-US" sz="1200" dirty="0">
                <a:latin typeface="UTM Alexander"/>
              </a:rPr>
              <a:t> </a:t>
            </a:r>
            <a:r>
              <a:rPr lang="en-US" altLang="en-US" sz="1200" dirty="0" err="1">
                <a:latin typeface="UTM Alexander"/>
              </a:rPr>
              <a:t>quyền</a:t>
            </a:r>
            <a:r>
              <a:rPr lang="en-US" altLang="en-US" sz="1200" dirty="0">
                <a:latin typeface="UTM Alexander"/>
              </a:rPr>
              <a:t> </a:t>
            </a:r>
            <a:r>
              <a:rPr lang="en-US" altLang="en-US" sz="1200" dirty="0" err="1">
                <a:latin typeface="UTM Alexander"/>
              </a:rPr>
              <a:t>trong</a:t>
            </a:r>
            <a:r>
              <a:rPr lang="en-US" altLang="en-US" sz="1200" dirty="0">
                <a:latin typeface="UTM Alexander"/>
              </a:rPr>
              <a:t> </a:t>
            </a:r>
            <a:r>
              <a:rPr lang="en-US" altLang="en-US" sz="1200" dirty="0" err="1">
                <a:latin typeface="UTM Alexander"/>
              </a:rPr>
              <a:t>nền</a:t>
            </a:r>
            <a:r>
              <a:rPr lang="en-US" altLang="en-US" sz="1200" dirty="0">
                <a:latin typeface="UTM Alexander"/>
              </a:rPr>
              <a:t> </a:t>
            </a:r>
            <a:r>
              <a:rPr lang="en-US" altLang="en-US" sz="1200" dirty="0" err="1">
                <a:latin typeface="UTM Alexander"/>
              </a:rPr>
              <a:t>kinh</a:t>
            </a:r>
            <a:r>
              <a:rPr lang="en-US" altLang="en-US" sz="1200" dirty="0">
                <a:latin typeface="UTM Alexander"/>
              </a:rPr>
              <a:t> </a:t>
            </a:r>
            <a:r>
              <a:rPr lang="en-US" altLang="en-US" sz="1200" dirty="0" err="1">
                <a:latin typeface="UTM Alexander"/>
              </a:rPr>
              <a:t>tế</a:t>
            </a:r>
            <a:r>
              <a:rPr lang="en-US" altLang="en-US" sz="1200" dirty="0">
                <a:latin typeface="UTM Alexander"/>
              </a:rPr>
              <a:t> </a:t>
            </a:r>
            <a:r>
              <a:rPr lang="en-US" altLang="en-US" sz="1200" dirty="0" err="1">
                <a:latin typeface="UTM Alexander"/>
              </a:rPr>
              <a:t>thị</a:t>
            </a:r>
            <a:r>
              <a:rPr lang="en-US" altLang="en-US" sz="1200" dirty="0">
                <a:latin typeface="UTM Alexander"/>
              </a:rPr>
              <a:t> </a:t>
            </a:r>
            <a:r>
              <a:rPr lang="en-US" altLang="en-US" sz="1200" dirty="0" err="1">
                <a:latin typeface="UTM Alexander"/>
              </a:rPr>
              <a:t>trường</a:t>
            </a:r>
            <a:endParaRPr lang="en-US" altLang="en-US" sz="1200" dirty="0">
              <a:latin typeface="UTM Alexander"/>
            </a:endParaRPr>
          </a:p>
        </p:txBody>
      </p:sp>
    </p:spTree>
    <p:extLst>
      <p:ext uri="{BB962C8B-B14F-4D97-AF65-F5344CB8AC3E}">
        <p14:creationId xmlns:p14="http://schemas.microsoft.com/office/powerpoint/2010/main" val="19088959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2DF7AA5B-B9FB-4BCF-8627-A28F889F866C}"/>
              </a:ext>
            </a:extLst>
          </p:cNvPr>
          <p:cNvSpPr/>
          <p:nvPr/>
        </p:nvSpPr>
        <p:spPr>
          <a:xfrm>
            <a:off x="242335" y="1057044"/>
            <a:ext cx="4296567" cy="167117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noProof="1">
                <a:latin typeface="UTM Alexander" panose="02040603050506020204" pitchFamily="18" charset="0"/>
              </a:rPr>
              <a:t>Một là, sự kết hợp về nhân sự giữa</a:t>
            </a:r>
          </a:p>
          <a:p>
            <a:pPr algn="ctr"/>
            <a:r>
              <a:rPr lang="en-US" sz="2000" b="1" noProof="1">
                <a:latin typeface="UTM Alexander" panose="02040603050506020204" pitchFamily="18" charset="0"/>
              </a:rPr>
              <a:t>tổ chức ĐQ và NN. Sự kết hợp này </a:t>
            </a:r>
          </a:p>
          <a:p>
            <a:pPr algn="ctr"/>
            <a:r>
              <a:rPr lang="en-US" sz="2000" b="1" noProof="1">
                <a:latin typeface="UTM Alexander" panose="02040603050506020204" pitchFamily="18" charset="0"/>
              </a:rPr>
              <a:t>được thực hiện từ cả hai phía NN và </a:t>
            </a:r>
          </a:p>
          <a:p>
            <a:pPr algn="ctr"/>
            <a:r>
              <a:rPr lang="en-US" sz="2000" b="1" noProof="1">
                <a:latin typeface="UTM Alexander" panose="02040603050506020204" pitchFamily="18" charset="0"/>
              </a:rPr>
              <a:t>các tổ chức độc quyền.</a:t>
            </a:r>
            <a:endParaRPr lang="vi-VN" sz="2000" b="1" noProof="1">
              <a:latin typeface="UTM Alexander" panose="02040603050506020204" pitchFamily="18" charset="0"/>
            </a:endParaRPr>
          </a:p>
        </p:txBody>
      </p:sp>
      <p:sp>
        <p:nvSpPr>
          <p:cNvPr id="7" name="Rectangle: Rounded Corners 6">
            <a:extLst>
              <a:ext uri="{FF2B5EF4-FFF2-40B4-BE49-F238E27FC236}">
                <a16:creationId xmlns:a16="http://schemas.microsoft.com/office/drawing/2014/main" id="{9F390FAE-7027-40F3-9BCE-CCD0401F2E5D}"/>
              </a:ext>
            </a:extLst>
          </p:cNvPr>
          <p:cNvSpPr/>
          <p:nvPr/>
        </p:nvSpPr>
        <p:spPr>
          <a:xfrm>
            <a:off x="266649" y="2847178"/>
            <a:ext cx="4329665" cy="1984109"/>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noProof="1">
                <a:latin typeface="UTM Alexander" panose="02040603050506020204" pitchFamily="18" charset="0"/>
              </a:rPr>
              <a:t>Hai là, sự hình thành phát triển của </a:t>
            </a:r>
          </a:p>
          <a:p>
            <a:pPr algn="ctr"/>
            <a:r>
              <a:rPr lang="en-US" sz="2000" b="1" noProof="1">
                <a:latin typeface="UTM Alexander" panose="02040603050506020204" pitchFamily="18" charset="0"/>
              </a:rPr>
              <a:t>SHNN, SH ĐQNN là sở hữu tập thể </a:t>
            </a:r>
          </a:p>
          <a:p>
            <a:pPr algn="ctr"/>
            <a:r>
              <a:rPr lang="en-US" sz="2000" b="1" noProof="1">
                <a:latin typeface="UTM Alexander" panose="02040603050506020204" pitchFamily="18" charset="0"/>
              </a:rPr>
              <a:t>của TBĐQ, ủng hộ và phục vụ lợi ích </a:t>
            </a:r>
          </a:p>
          <a:p>
            <a:pPr algn="ctr"/>
            <a:r>
              <a:rPr lang="en-US" sz="2000" b="1" noProof="1">
                <a:latin typeface="UTM Alexander" panose="02040603050506020204" pitchFamily="18" charset="0"/>
              </a:rPr>
              <a:t>của TBĐQ nhằm duy trì sự tồn tại và PT cao hơn của CNTB.</a:t>
            </a:r>
            <a:endParaRPr lang="vi-VN" sz="2000" b="1" noProof="1">
              <a:latin typeface="UTM Alexander" panose="02040603050506020204" pitchFamily="18" charset="0"/>
            </a:endParaRPr>
          </a:p>
        </p:txBody>
      </p:sp>
      <p:pic>
        <p:nvPicPr>
          <p:cNvPr id="4104" name="Picture 8" descr="Bầu cử Mỹ 2020: Chuyện gì xảy ra nếu ông Trump không chịu rời Nhà Trắng? -  BBC News Tiếng Việt">
            <a:extLst>
              <a:ext uri="{FF2B5EF4-FFF2-40B4-BE49-F238E27FC236}">
                <a16:creationId xmlns:a16="http://schemas.microsoft.com/office/drawing/2014/main" id="{E87F2251-55ED-454F-A908-E5C5E8FF16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8734" y="932132"/>
            <a:ext cx="4188617" cy="191106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Hình ảnh Tiền - Tổng hợp hình ảnh Tiền đẹp nhất">
            <a:extLst>
              <a:ext uri="{FF2B5EF4-FFF2-40B4-BE49-F238E27FC236}">
                <a16:creationId xmlns:a16="http://schemas.microsoft.com/office/drawing/2014/main" id="{1D004CAD-9BAE-458F-B722-FA878C33EB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8734" y="932132"/>
            <a:ext cx="1741735" cy="1159045"/>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Nhà Trắng có từ bao giờ, rộng lớn như thế nào? - Tư vấn">
            <a:extLst>
              <a:ext uri="{FF2B5EF4-FFF2-40B4-BE49-F238E27FC236}">
                <a16:creationId xmlns:a16="http://schemas.microsoft.com/office/drawing/2014/main" id="{6267D2CE-3197-42CA-9D95-BCE1FE1CBB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5616" y="1511654"/>
            <a:ext cx="1741735" cy="1304620"/>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Hình ảnh tiền, nhiều tiền chất lượng cao tạo động lực cuộc sống">
            <a:extLst>
              <a:ext uri="{FF2B5EF4-FFF2-40B4-BE49-F238E27FC236}">
                <a16:creationId xmlns:a16="http://schemas.microsoft.com/office/drawing/2014/main" id="{2CEEA642-366B-4263-B9F3-2DC3CA86E8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8734" y="2898015"/>
            <a:ext cx="4188617" cy="1911065"/>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1">
            <a:extLst>
              <a:ext uri="{FF2B5EF4-FFF2-40B4-BE49-F238E27FC236}">
                <a16:creationId xmlns:a16="http://schemas.microsoft.com/office/drawing/2014/main" id="{2756F77B-5C2A-427D-FEB9-CD8415A56996}"/>
              </a:ext>
            </a:extLst>
          </p:cNvPr>
          <p:cNvSpPr txBox="1">
            <a:spLocks noChangeArrowheads="1"/>
          </p:cNvSpPr>
          <p:nvPr/>
        </p:nvSpPr>
        <p:spPr bwMode="auto">
          <a:xfrm>
            <a:off x="140067" y="4889426"/>
            <a:ext cx="122413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1FA0FEAF-A50D-4619-9C9A-51CC96C0FAF3}" type="datetime1">
              <a:rPr lang="en-US" altLang="en-US" sz="1200" smtClean="0">
                <a:latin typeface="UTM Alexander"/>
              </a:rPr>
              <a:pPr>
                <a:spcBef>
                  <a:spcPct val="0"/>
                </a:spcBef>
                <a:buFontTx/>
                <a:buNone/>
              </a:pPr>
              <a:t>5/4/2023</a:t>
            </a:fld>
            <a:endParaRPr lang="en-US" altLang="en-US" sz="1200" dirty="0">
              <a:latin typeface="UTM Alexander"/>
            </a:endParaRPr>
          </a:p>
        </p:txBody>
      </p:sp>
      <p:sp>
        <p:nvSpPr>
          <p:cNvPr id="9" name="Footer Placeholder 2">
            <a:extLst>
              <a:ext uri="{FF2B5EF4-FFF2-40B4-BE49-F238E27FC236}">
                <a16:creationId xmlns:a16="http://schemas.microsoft.com/office/drawing/2014/main" id="{910C5ACC-BEBE-3422-7ABF-1851B7FCBF11}"/>
              </a:ext>
            </a:extLst>
          </p:cNvPr>
          <p:cNvSpPr txBox="1">
            <a:spLocks noChangeArrowheads="1"/>
          </p:cNvSpPr>
          <p:nvPr/>
        </p:nvSpPr>
        <p:spPr bwMode="auto">
          <a:xfrm>
            <a:off x="3352235" y="4863898"/>
            <a:ext cx="574812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r" eaLnBrk="0" hangingPunct="0">
              <a:spcBef>
                <a:spcPct val="0"/>
              </a:spcBef>
              <a:buFontTx/>
              <a:buNone/>
            </a:pPr>
            <a:r>
              <a:rPr lang="en-US" altLang="en-US" sz="1200" dirty="0">
                <a:latin typeface="UTM Alexander"/>
              </a:rPr>
              <a:t>306103 - </a:t>
            </a:r>
            <a:r>
              <a:rPr lang="vi-VN" altLang="en-US" sz="1200" dirty="0">
                <a:latin typeface="UTM Alexander"/>
              </a:rPr>
              <a:t>Chương I</a:t>
            </a:r>
            <a:r>
              <a:rPr lang="en-US" altLang="en-US" sz="1200" dirty="0">
                <a:latin typeface="UTM Alexander"/>
              </a:rPr>
              <a:t>V</a:t>
            </a:r>
            <a:r>
              <a:rPr lang="vi-VN" altLang="en-US" sz="1200" dirty="0">
                <a:latin typeface="UTM Alexander"/>
              </a:rPr>
              <a:t>: </a:t>
            </a:r>
            <a:r>
              <a:rPr lang="en-US" altLang="en-US" sz="1200" dirty="0" err="1">
                <a:latin typeface="UTM Alexander"/>
              </a:rPr>
              <a:t>Cạnh</a:t>
            </a:r>
            <a:r>
              <a:rPr lang="en-US" altLang="en-US" sz="1200" dirty="0">
                <a:latin typeface="UTM Alexander"/>
              </a:rPr>
              <a:t> </a:t>
            </a:r>
            <a:r>
              <a:rPr lang="en-US" altLang="en-US" sz="1200" dirty="0" err="1">
                <a:latin typeface="UTM Alexander"/>
              </a:rPr>
              <a:t>tranh</a:t>
            </a:r>
            <a:r>
              <a:rPr lang="en-US" altLang="en-US" sz="1200" dirty="0">
                <a:latin typeface="UTM Alexander"/>
              </a:rPr>
              <a:t> </a:t>
            </a:r>
            <a:r>
              <a:rPr lang="en-US" altLang="en-US" sz="1200" dirty="0" err="1">
                <a:latin typeface="UTM Alexander"/>
              </a:rPr>
              <a:t>và</a:t>
            </a:r>
            <a:r>
              <a:rPr lang="en-US" altLang="en-US" sz="1200" dirty="0">
                <a:latin typeface="UTM Alexander"/>
              </a:rPr>
              <a:t> </a:t>
            </a:r>
            <a:r>
              <a:rPr lang="en-US" altLang="en-US" sz="1200" dirty="0" err="1">
                <a:latin typeface="UTM Alexander"/>
              </a:rPr>
              <a:t>độc</a:t>
            </a:r>
            <a:r>
              <a:rPr lang="en-US" altLang="en-US" sz="1200" dirty="0">
                <a:latin typeface="UTM Alexander"/>
              </a:rPr>
              <a:t> </a:t>
            </a:r>
            <a:r>
              <a:rPr lang="en-US" altLang="en-US" sz="1200" dirty="0" err="1">
                <a:latin typeface="UTM Alexander"/>
              </a:rPr>
              <a:t>quyền</a:t>
            </a:r>
            <a:r>
              <a:rPr lang="en-US" altLang="en-US" sz="1200" dirty="0">
                <a:latin typeface="UTM Alexander"/>
              </a:rPr>
              <a:t> </a:t>
            </a:r>
            <a:r>
              <a:rPr lang="en-US" altLang="en-US" sz="1200" dirty="0" err="1">
                <a:latin typeface="UTM Alexander"/>
              </a:rPr>
              <a:t>trong</a:t>
            </a:r>
            <a:r>
              <a:rPr lang="en-US" altLang="en-US" sz="1200" dirty="0">
                <a:latin typeface="UTM Alexander"/>
              </a:rPr>
              <a:t> </a:t>
            </a:r>
            <a:r>
              <a:rPr lang="en-US" altLang="en-US" sz="1200" dirty="0" err="1">
                <a:latin typeface="UTM Alexander"/>
              </a:rPr>
              <a:t>nền</a:t>
            </a:r>
            <a:r>
              <a:rPr lang="en-US" altLang="en-US" sz="1200" dirty="0">
                <a:latin typeface="UTM Alexander"/>
              </a:rPr>
              <a:t> </a:t>
            </a:r>
            <a:r>
              <a:rPr lang="en-US" altLang="en-US" sz="1200" dirty="0" err="1">
                <a:latin typeface="UTM Alexander"/>
              </a:rPr>
              <a:t>kinh</a:t>
            </a:r>
            <a:r>
              <a:rPr lang="en-US" altLang="en-US" sz="1200" dirty="0">
                <a:latin typeface="UTM Alexander"/>
              </a:rPr>
              <a:t> </a:t>
            </a:r>
            <a:r>
              <a:rPr lang="en-US" altLang="en-US" sz="1200" dirty="0" err="1">
                <a:latin typeface="UTM Alexander"/>
              </a:rPr>
              <a:t>tế</a:t>
            </a:r>
            <a:r>
              <a:rPr lang="en-US" altLang="en-US" sz="1200" dirty="0">
                <a:latin typeface="UTM Alexander"/>
              </a:rPr>
              <a:t> </a:t>
            </a:r>
            <a:r>
              <a:rPr lang="en-US" altLang="en-US" sz="1200" dirty="0" err="1">
                <a:latin typeface="UTM Alexander"/>
              </a:rPr>
              <a:t>thị</a:t>
            </a:r>
            <a:r>
              <a:rPr lang="en-US" altLang="en-US" sz="1200" dirty="0">
                <a:latin typeface="UTM Alexander"/>
              </a:rPr>
              <a:t> </a:t>
            </a:r>
            <a:r>
              <a:rPr lang="en-US" altLang="en-US" sz="1200" dirty="0" err="1">
                <a:latin typeface="UTM Alexander"/>
              </a:rPr>
              <a:t>trường</a:t>
            </a:r>
            <a:endParaRPr lang="en-US" altLang="en-US" sz="1200" dirty="0">
              <a:latin typeface="UTM Alexander"/>
            </a:endParaRPr>
          </a:p>
        </p:txBody>
      </p:sp>
      <p:sp>
        <p:nvSpPr>
          <p:cNvPr id="2" name="TextBox 1">
            <a:extLst>
              <a:ext uri="{FF2B5EF4-FFF2-40B4-BE49-F238E27FC236}">
                <a16:creationId xmlns:a16="http://schemas.microsoft.com/office/drawing/2014/main" id="{3076F8A4-EC8F-8693-80B5-2BCFEEBFBC62}"/>
              </a:ext>
            </a:extLst>
          </p:cNvPr>
          <p:cNvSpPr txBox="1"/>
          <p:nvPr/>
        </p:nvSpPr>
        <p:spPr>
          <a:xfrm>
            <a:off x="1547664" y="122156"/>
            <a:ext cx="7344816" cy="769441"/>
          </a:xfrm>
          <a:prstGeom prst="rect">
            <a:avLst/>
          </a:prstGeom>
          <a:noFill/>
        </p:spPr>
        <p:txBody>
          <a:bodyPr wrap="square">
            <a:spAutoFit/>
          </a:bodyPr>
          <a:lstStyle/>
          <a:p>
            <a:pPr algn="ctr"/>
            <a:r>
              <a:rPr lang="en-US" sz="2200" b="1" noProof="1">
                <a:latin typeface="UTM Alexander" panose="02040603050506020204" pitchFamily="18" charset="0"/>
              </a:rPr>
              <a:t>4.2.2. LÝ LUẬN CỦA V.I.LÊNIN VỀ ĐẶC ĐIỂM KINH TẾ CỦA CHỦ</a:t>
            </a:r>
          </a:p>
          <a:p>
            <a:pPr algn="ctr"/>
            <a:r>
              <a:rPr lang="en-US" sz="2200" b="1" noProof="1">
                <a:latin typeface="UTM Alexander" panose="02040603050506020204" pitchFamily="18" charset="0"/>
              </a:rPr>
              <a:t>NGHĨA TƯ BẢN ĐỘC QUYỀN NHÀ NƯỚC TRONG NỀN KTTT</a:t>
            </a:r>
            <a:endParaRPr lang="vi-VN" sz="2200" b="1" noProof="1">
              <a:latin typeface="UTM Alexander" panose="02040603050506020204" pitchFamily="18" charset="0"/>
            </a:endParaRPr>
          </a:p>
        </p:txBody>
      </p:sp>
    </p:spTree>
    <p:extLst>
      <p:ext uri="{BB962C8B-B14F-4D97-AF65-F5344CB8AC3E}">
        <p14:creationId xmlns:p14="http://schemas.microsoft.com/office/powerpoint/2010/main" val="828435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10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10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10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110"/>
                                        </p:tgtEl>
                                        <p:attrNameLst>
                                          <p:attrName>style.visibility</p:attrName>
                                        </p:attrNameLst>
                                      </p:cBhvr>
                                      <p:to>
                                        <p:strVal val="visible"/>
                                      </p:to>
                                    </p:set>
                                    <p:animEffect transition="in" filter="fade">
                                      <p:cBhvr>
                                        <p:cTn id="28" dur="500"/>
                                        <p:tgtEl>
                                          <p:spTgt spid="4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2DF7AA5B-B9FB-4BCF-8627-A28F889F866C}"/>
              </a:ext>
            </a:extLst>
          </p:cNvPr>
          <p:cNvSpPr/>
          <p:nvPr/>
        </p:nvSpPr>
        <p:spPr>
          <a:xfrm>
            <a:off x="797872" y="1133540"/>
            <a:ext cx="7548255" cy="504057"/>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noProof="1">
                <a:latin typeface="UTM Alexander" panose="02040603050506020204" pitchFamily="18" charset="0"/>
              </a:rPr>
              <a:t>Ba là, ĐQNN trở thành công cụ để nhà nước điều tiết nền kinh tế</a:t>
            </a:r>
            <a:endParaRPr lang="vi-VN" sz="2000" b="1" noProof="1">
              <a:latin typeface="UTM Alexander" panose="02040603050506020204" pitchFamily="18" charset="0"/>
            </a:endParaRPr>
          </a:p>
        </p:txBody>
      </p:sp>
      <p:pic>
        <p:nvPicPr>
          <p:cNvPr id="6146" name="Picture 2" descr="Tổng cầu tổng cung trong kinh tế vĩ mô">
            <a:extLst>
              <a:ext uri="{FF2B5EF4-FFF2-40B4-BE49-F238E27FC236}">
                <a16:creationId xmlns:a16="http://schemas.microsoft.com/office/drawing/2014/main" id="{03FD17A8-8E06-41A9-8423-A14C3C6FCB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0399" y="1715056"/>
            <a:ext cx="4029202" cy="310822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Bản chất, vai trò của chính sách công">
            <a:extLst>
              <a:ext uri="{FF2B5EF4-FFF2-40B4-BE49-F238E27FC236}">
                <a16:creationId xmlns:a16="http://schemas.microsoft.com/office/drawing/2014/main" id="{EC65BBFA-8DCA-4C44-BDD7-4457F92FB2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399" y="1637597"/>
            <a:ext cx="4896544" cy="3360728"/>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1">
            <a:extLst>
              <a:ext uri="{FF2B5EF4-FFF2-40B4-BE49-F238E27FC236}">
                <a16:creationId xmlns:a16="http://schemas.microsoft.com/office/drawing/2014/main" id="{ADB66E01-CF71-CD98-E618-22E2ED8423A5}"/>
              </a:ext>
            </a:extLst>
          </p:cNvPr>
          <p:cNvSpPr txBox="1">
            <a:spLocks noChangeArrowheads="1"/>
          </p:cNvSpPr>
          <p:nvPr/>
        </p:nvSpPr>
        <p:spPr bwMode="auto">
          <a:xfrm>
            <a:off x="140067" y="4889426"/>
            <a:ext cx="122413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1FA0FEAF-A50D-4619-9C9A-51CC96C0FAF3}" type="datetime1">
              <a:rPr lang="en-US" altLang="en-US" sz="1200" smtClean="0">
                <a:latin typeface="UTM Alexander"/>
              </a:rPr>
              <a:pPr>
                <a:spcBef>
                  <a:spcPct val="0"/>
                </a:spcBef>
                <a:buFontTx/>
                <a:buNone/>
              </a:pPr>
              <a:t>5/4/2023</a:t>
            </a:fld>
            <a:endParaRPr lang="en-US" altLang="en-US" sz="1200" dirty="0">
              <a:latin typeface="UTM Alexander"/>
            </a:endParaRPr>
          </a:p>
        </p:txBody>
      </p:sp>
      <p:sp>
        <p:nvSpPr>
          <p:cNvPr id="8" name="Footer Placeholder 2">
            <a:extLst>
              <a:ext uri="{FF2B5EF4-FFF2-40B4-BE49-F238E27FC236}">
                <a16:creationId xmlns:a16="http://schemas.microsoft.com/office/drawing/2014/main" id="{03EC2FA8-D79A-3D5E-754A-44960B750526}"/>
              </a:ext>
            </a:extLst>
          </p:cNvPr>
          <p:cNvSpPr txBox="1">
            <a:spLocks noChangeArrowheads="1"/>
          </p:cNvSpPr>
          <p:nvPr/>
        </p:nvSpPr>
        <p:spPr bwMode="auto">
          <a:xfrm>
            <a:off x="3352235" y="4863898"/>
            <a:ext cx="574812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r" eaLnBrk="0" hangingPunct="0">
              <a:spcBef>
                <a:spcPct val="0"/>
              </a:spcBef>
              <a:buFontTx/>
              <a:buNone/>
            </a:pPr>
            <a:r>
              <a:rPr lang="en-US" altLang="en-US" sz="1200" dirty="0">
                <a:latin typeface="UTM Alexander"/>
              </a:rPr>
              <a:t>306103 - </a:t>
            </a:r>
            <a:r>
              <a:rPr lang="vi-VN" altLang="en-US" sz="1200" dirty="0">
                <a:latin typeface="UTM Alexander"/>
              </a:rPr>
              <a:t>Chương I</a:t>
            </a:r>
            <a:r>
              <a:rPr lang="en-US" altLang="en-US" sz="1200" dirty="0">
                <a:latin typeface="UTM Alexander"/>
              </a:rPr>
              <a:t>V</a:t>
            </a:r>
            <a:r>
              <a:rPr lang="vi-VN" altLang="en-US" sz="1200" dirty="0">
                <a:latin typeface="UTM Alexander"/>
              </a:rPr>
              <a:t>: </a:t>
            </a:r>
            <a:r>
              <a:rPr lang="en-US" altLang="en-US" sz="1200" dirty="0" err="1">
                <a:latin typeface="UTM Alexander"/>
              </a:rPr>
              <a:t>Cạnh</a:t>
            </a:r>
            <a:r>
              <a:rPr lang="en-US" altLang="en-US" sz="1200" dirty="0">
                <a:latin typeface="UTM Alexander"/>
              </a:rPr>
              <a:t> </a:t>
            </a:r>
            <a:r>
              <a:rPr lang="en-US" altLang="en-US" sz="1200" dirty="0" err="1">
                <a:latin typeface="UTM Alexander"/>
              </a:rPr>
              <a:t>tranh</a:t>
            </a:r>
            <a:r>
              <a:rPr lang="en-US" altLang="en-US" sz="1200" dirty="0">
                <a:latin typeface="UTM Alexander"/>
              </a:rPr>
              <a:t> </a:t>
            </a:r>
            <a:r>
              <a:rPr lang="en-US" altLang="en-US" sz="1200" dirty="0" err="1">
                <a:latin typeface="UTM Alexander"/>
              </a:rPr>
              <a:t>và</a:t>
            </a:r>
            <a:r>
              <a:rPr lang="en-US" altLang="en-US" sz="1200" dirty="0">
                <a:latin typeface="UTM Alexander"/>
              </a:rPr>
              <a:t> </a:t>
            </a:r>
            <a:r>
              <a:rPr lang="en-US" altLang="en-US" sz="1200" dirty="0" err="1">
                <a:latin typeface="UTM Alexander"/>
              </a:rPr>
              <a:t>độc</a:t>
            </a:r>
            <a:r>
              <a:rPr lang="en-US" altLang="en-US" sz="1200" dirty="0">
                <a:latin typeface="UTM Alexander"/>
              </a:rPr>
              <a:t> </a:t>
            </a:r>
            <a:r>
              <a:rPr lang="en-US" altLang="en-US" sz="1200" dirty="0" err="1">
                <a:latin typeface="UTM Alexander"/>
              </a:rPr>
              <a:t>quyền</a:t>
            </a:r>
            <a:r>
              <a:rPr lang="en-US" altLang="en-US" sz="1200" dirty="0">
                <a:latin typeface="UTM Alexander"/>
              </a:rPr>
              <a:t> </a:t>
            </a:r>
            <a:r>
              <a:rPr lang="en-US" altLang="en-US" sz="1200" dirty="0" err="1">
                <a:latin typeface="UTM Alexander"/>
              </a:rPr>
              <a:t>trong</a:t>
            </a:r>
            <a:r>
              <a:rPr lang="en-US" altLang="en-US" sz="1200" dirty="0">
                <a:latin typeface="UTM Alexander"/>
              </a:rPr>
              <a:t> </a:t>
            </a:r>
            <a:r>
              <a:rPr lang="en-US" altLang="en-US" sz="1200" dirty="0" err="1">
                <a:latin typeface="UTM Alexander"/>
              </a:rPr>
              <a:t>nền</a:t>
            </a:r>
            <a:r>
              <a:rPr lang="en-US" altLang="en-US" sz="1200" dirty="0">
                <a:latin typeface="UTM Alexander"/>
              </a:rPr>
              <a:t> </a:t>
            </a:r>
            <a:r>
              <a:rPr lang="en-US" altLang="en-US" sz="1200" dirty="0" err="1">
                <a:latin typeface="UTM Alexander"/>
              </a:rPr>
              <a:t>kinh</a:t>
            </a:r>
            <a:r>
              <a:rPr lang="en-US" altLang="en-US" sz="1200" dirty="0">
                <a:latin typeface="UTM Alexander"/>
              </a:rPr>
              <a:t> </a:t>
            </a:r>
            <a:r>
              <a:rPr lang="en-US" altLang="en-US" sz="1200" dirty="0" err="1">
                <a:latin typeface="UTM Alexander"/>
              </a:rPr>
              <a:t>tế</a:t>
            </a:r>
            <a:r>
              <a:rPr lang="en-US" altLang="en-US" sz="1200" dirty="0">
                <a:latin typeface="UTM Alexander"/>
              </a:rPr>
              <a:t> </a:t>
            </a:r>
            <a:r>
              <a:rPr lang="en-US" altLang="en-US" sz="1200" dirty="0" err="1">
                <a:latin typeface="UTM Alexander"/>
              </a:rPr>
              <a:t>thị</a:t>
            </a:r>
            <a:r>
              <a:rPr lang="en-US" altLang="en-US" sz="1200" dirty="0">
                <a:latin typeface="UTM Alexander"/>
              </a:rPr>
              <a:t> </a:t>
            </a:r>
            <a:r>
              <a:rPr lang="en-US" altLang="en-US" sz="1200" dirty="0" err="1">
                <a:latin typeface="UTM Alexander"/>
              </a:rPr>
              <a:t>trường</a:t>
            </a:r>
            <a:endParaRPr lang="en-US" altLang="en-US" sz="1200" dirty="0">
              <a:latin typeface="UTM Alexander"/>
            </a:endParaRPr>
          </a:p>
        </p:txBody>
      </p:sp>
      <p:sp>
        <p:nvSpPr>
          <p:cNvPr id="2" name="TextBox 1">
            <a:extLst>
              <a:ext uri="{FF2B5EF4-FFF2-40B4-BE49-F238E27FC236}">
                <a16:creationId xmlns:a16="http://schemas.microsoft.com/office/drawing/2014/main" id="{D0BD271D-5271-B6EF-48AE-454343B5A864}"/>
              </a:ext>
            </a:extLst>
          </p:cNvPr>
          <p:cNvSpPr txBox="1"/>
          <p:nvPr/>
        </p:nvSpPr>
        <p:spPr>
          <a:xfrm>
            <a:off x="1547664" y="122156"/>
            <a:ext cx="7344816" cy="769441"/>
          </a:xfrm>
          <a:prstGeom prst="rect">
            <a:avLst/>
          </a:prstGeom>
          <a:noFill/>
        </p:spPr>
        <p:txBody>
          <a:bodyPr wrap="square">
            <a:spAutoFit/>
          </a:bodyPr>
          <a:lstStyle/>
          <a:p>
            <a:pPr algn="ctr"/>
            <a:r>
              <a:rPr lang="en-US" sz="2200" b="1" noProof="1">
                <a:latin typeface="UTM Alexander" panose="02040603050506020204" pitchFamily="18" charset="0"/>
              </a:rPr>
              <a:t>4.2.2. LÝ LUẬN CỦA V.I.LÊNIN VỀ ĐẶC ĐIỂM KINH TẾ CỦA CHỦ</a:t>
            </a:r>
          </a:p>
          <a:p>
            <a:pPr algn="ctr"/>
            <a:r>
              <a:rPr lang="en-US" sz="2200" b="1" noProof="1">
                <a:latin typeface="UTM Alexander" panose="02040603050506020204" pitchFamily="18" charset="0"/>
              </a:rPr>
              <a:t>NGHĨA TƯ BẢN ĐỘC QUYỀN NHÀ NƯỚC TRONG NỀN KTTT</a:t>
            </a:r>
            <a:endParaRPr lang="vi-VN" sz="2200" b="1" noProof="1">
              <a:latin typeface="UTM Alexander" panose="02040603050506020204" pitchFamily="18" charset="0"/>
            </a:endParaRPr>
          </a:p>
        </p:txBody>
      </p:sp>
    </p:spTree>
    <p:extLst>
      <p:ext uri="{BB962C8B-B14F-4D97-AF65-F5344CB8AC3E}">
        <p14:creationId xmlns:p14="http://schemas.microsoft.com/office/powerpoint/2010/main" val="2885962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8721420-951F-4CA9-9B17-639B40A877D7}"/>
              </a:ext>
            </a:extLst>
          </p:cNvPr>
          <p:cNvSpPr/>
          <p:nvPr/>
        </p:nvSpPr>
        <p:spPr>
          <a:xfrm>
            <a:off x="1907704" y="306372"/>
            <a:ext cx="6624735" cy="504056"/>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just"/>
            <a:r>
              <a:rPr lang="en-US" sz="2400" b="1" noProof="1">
                <a:latin typeface="UTM Alexander" panose="02040603050506020204" pitchFamily="18" charset="0"/>
              </a:rPr>
              <a:t>Tóm lại: Chủ nghĩa tư bản độc quyền nhà nước</a:t>
            </a:r>
            <a:endParaRPr lang="vi-VN" sz="2400" b="1" noProof="1">
              <a:latin typeface="UTM Alexander" panose="02040603050506020204" pitchFamily="18" charset="0"/>
            </a:endParaRPr>
          </a:p>
        </p:txBody>
      </p:sp>
      <p:sp>
        <p:nvSpPr>
          <p:cNvPr id="5" name="Rectangle: Rounded Corners 4">
            <a:extLst>
              <a:ext uri="{FF2B5EF4-FFF2-40B4-BE49-F238E27FC236}">
                <a16:creationId xmlns:a16="http://schemas.microsoft.com/office/drawing/2014/main" id="{9C38788D-5B75-492D-9725-62895F10E4B1}"/>
              </a:ext>
            </a:extLst>
          </p:cNvPr>
          <p:cNvSpPr/>
          <p:nvPr/>
        </p:nvSpPr>
        <p:spPr>
          <a:xfrm>
            <a:off x="467544" y="915566"/>
            <a:ext cx="8334618" cy="255384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noProof="1">
                <a:latin typeface="UTM Alexander" panose="02040603050506020204" pitchFamily="18" charset="0"/>
              </a:rPr>
              <a:t>Nguyên nhân hình thành: nguyên nhân cơ bản nhất là sự phát triển của</a:t>
            </a:r>
          </a:p>
          <a:p>
            <a:pPr algn="ctr"/>
            <a:r>
              <a:rPr lang="en-US" sz="2000" noProof="1">
                <a:latin typeface="UTM Alexander" panose="02040603050506020204" pitchFamily="18" charset="0"/>
              </a:rPr>
              <a:t>LLSX ngày càng được xã hội hóa cao dưới tác động của CM KHCN làm cho</a:t>
            </a:r>
          </a:p>
          <a:p>
            <a:pPr algn="ctr"/>
            <a:r>
              <a:rPr lang="en-US" sz="2000" noProof="1">
                <a:latin typeface="UTM Alexander" panose="02040603050506020204" pitchFamily="18" charset="0"/>
              </a:rPr>
              <a:t>QHSX TBCN phải biến đổi cho phù hợp, sự can thiệp của nhà nước tư sản</a:t>
            </a:r>
          </a:p>
          <a:p>
            <a:pPr algn="ctr"/>
            <a:r>
              <a:rPr lang="en-US" sz="2000" noProof="1">
                <a:latin typeface="UTM Alexander" panose="02040603050506020204" pitchFamily="18" charset="0"/>
              </a:rPr>
              <a:t>vào quá trình tái SX XH là biểu hiện của sự phù hợp đó, nó giúp cho CNTB</a:t>
            </a:r>
          </a:p>
          <a:p>
            <a:pPr algn="ctr"/>
            <a:r>
              <a:rPr lang="en-US" sz="2000" noProof="1">
                <a:latin typeface="UTM Alexander" panose="02040603050506020204" pitchFamily="18" charset="0"/>
              </a:rPr>
              <a:t>tiếp tục tồn tại và phần nào thích nghi và PT. Tuy nhiên, nó vẫn không thể</a:t>
            </a:r>
          </a:p>
          <a:p>
            <a:pPr algn="ctr"/>
            <a:r>
              <a:rPr lang="en-US" sz="2000" noProof="1">
                <a:latin typeface="UTM Alexander" panose="02040603050506020204" pitchFamily="18" charset="0"/>
              </a:rPr>
              <a:t>vượt qua giới hạn của CNTB. Không những thế một mặt nó thể hiện mâu </a:t>
            </a:r>
          </a:p>
          <a:p>
            <a:pPr algn="ctr"/>
            <a:r>
              <a:rPr lang="en-US" sz="2000" noProof="1">
                <a:latin typeface="UTM Alexander" panose="02040603050506020204" pitchFamily="18" charset="0"/>
              </a:rPr>
              <a:t>thuẫn cơ bản của CNTB ngày càng gay gắt, mặt khác nó báo hiệu thời kỳ</a:t>
            </a:r>
          </a:p>
          <a:p>
            <a:pPr algn="ctr"/>
            <a:r>
              <a:rPr lang="en-US" sz="2000" noProof="1">
                <a:latin typeface="UTM Alexander" panose="02040603050506020204" pitchFamily="18" charset="0"/>
              </a:rPr>
              <a:t>QĐ lên một XH mới tiến bộ hơn</a:t>
            </a:r>
            <a:endParaRPr lang="vi-VN" sz="2000" noProof="1">
              <a:latin typeface="UTM Alexander" panose="02040603050506020204" pitchFamily="18" charset="0"/>
            </a:endParaRPr>
          </a:p>
        </p:txBody>
      </p:sp>
      <p:sp>
        <p:nvSpPr>
          <p:cNvPr id="6" name="Rectangle: Rounded Corners 5">
            <a:extLst>
              <a:ext uri="{FF2B5EF4-FFF2-40B4-BE49-F238E27FC236}">
                <a16:creationId xmlns:a16="http://schemas.microsoft.com/office/drawing/2014/main" id="{F80132D0-621D-408E-B41C-853BFAED73F7}"/>
              </a:ext>
            </a:extLst>
          </p:cNvPr>
          <p:cNvSpPr/>
          <p:nvPr/>
        </p:nvSpPr>
        <p:spPr>
          <a:xfrm>
            <a:off x="436192" y="3570870"/>
            <a:ext cx="8622650" cy="1377352"/>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noProof="1">
                <a:latin typeface="UTM Alexander" panose="02040603050506020204" pitchFamily="18" charset="0"/>
              </a:rPr>
              <a:t>Bản chất: là giai đoạn PT cao của giai đoạn ĐQ. Nó vẫn mang đầy đủ bản chất KT của CNTB. NN TS đã trở thành công cụ KT để phục vụ riêng cho lợi ích của thiểu </a:t>
            </a:r>
          </a:p>
          <a:p>
            <a:pPr algn="ctr"/>
            <a:r>
              <a:rPr lang="en-US" sz="2000" noProof="1">
                <a:latin typeface="UTM Alexander" panose="02040603050506020204" pitchFamily="18" charset="0"/>
              </a:rPr>
              <a:t>số giai cấp TB ĐQ. Những biểu hiện của nó càng làm rõ hơn sự phụ thuộc của </a:t>
            </a:r>
          </a:p>
          <a:p>
            <a:pPr algn="ctr"/>
            <a:r>
              <a:rPr lang="en-US" sz="2000" noProof="1">
                <a:latin typeface="UTM Alexander" panose="02040603050506020204" pitchFamily="18" charset="0"/>
              </a:rPr>
              <a:t>NN tư sản vào ĐQ và là công cụ phục vụ lợi ích của TBĐQ</a:t>
            </a:r>
            <a:endParaRPr lang="vi-VN" sz="2000" noProof="1">
              <a:latin typeface="UTM Alexander" panose="02040603050506020204" pitchFamily="18" charset="0"/>
            </a:endParaRPr>
          </a:p>
        </p:txBody>
      </p:sp>
      <p:sp>
        <p:nvSpPr>
          <p:cNvPr id="3" name="Date Placeholder 1">
            <a:extLst>
              <a:ext uri="{FF2B5EF4-FFF2-40B4-BE49-F238E27FC236}">
                <a16:creationId xmlns:a16="http://schemas.microsoft.com/office/drawing/2014/main" id="{7D096927-62A0-D18C-10D1-FA4FD30D4F1A}"/>
              </a:ext>
            </a:extLst>
          </p:cNvPr>
          <p:cNvSpPr txBox="1">
            <a:spLocks noChangeArrowheads="1"/>
          </p:cNvSpPr>
          <p:nvPr/>
        </p:nvSpPr>
        <p:spPr bwMode="auto">
          <a:xfrm>
            <a:off x="140067" y="4889426"/>
            <a:ext cx="122413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1FA0FEAF-A50D-4619-9C9A-51CC96C0FAF3}" type="datetime1">
              <a:rPr lang="en-US" altLang="en-US" sz="1200" smtClean="0">
                <a:latin typeface="UTM Alexander"/>
              </a:rPr>
              <a:pPr>
                <a:spcBef>
                  <a:spcPct val="0"/>
                </a:spcBef>
                <a:buFontTx/>
                <a:buNone/>
              </a:pPr>
              <a:t>5/4/2023</a:t>
            </a:fld>
            <a:endParaRPr lang="en-US" altLang="en-US" sz="1200" dirty="0">
              <a:latin typeface="UTM Alexander"/>
            </a:endParaRPr>
          </a:p>
        </p:txBody>
      </p:sp>
      <p:sp>
        <p:nvSpPr>
          <p:cNvPr id="7" name="Footer Placeholder 2">
            <a:extLst>
              <a:ext uri="{FF2B5EF4-FFF2-40B4-BE49-F238E27FC236}">
                <a16:creationId xmlns:a16="http://schemas.microsoft.com/office/drawing/2014/main" id="{D494E804-3B05-DAD0-5F9F-D298072D58BD}"/>
              </a:ext>
            </a:extLst>
          </p:cNvPr>
          <p:cNvSpPr txBox="1">
            <a:spLocks noChangeArrowheads="1"/>
          </p:cNvSpPr>
          <p:nvPr/>
        </p:nvSpPr>
        <p:spPr bwMode="auto">
          <a:xfrm>
            <a:off x="3352235" y="4863898"/>
            <a:ext cx="574812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r" eaLnBrk="0" hangingPunct="0">
              <a:spcBef>
                <a:spcPct val="0"/>
              </a:spcBef>
              <a:buFontTx/>
              <a:buNone/>
            </a:pPr>
            <a:r>
              <a:rPr lang="en-US" altLang="en-US" sz="1200" dirty="0">
                <a:latin typeface="UTM Alexander"/>
              </a:rPr>
              <a:t>306103 - </a:t>
            </a:r>
            <a:r>
              <a:rPr lang="vi-VN" altLang="en-US" sz="1200" dirty="0">
                <a:latin typeface="UTM Alexander"/>
              </a:rPr>
              <a:t>Chương I</a:t>
            </a:r>
            <a:r>
              <a:rPr lang="en-US" altLang="en-US" sz="1200" dirty="0">
                <a:latin typeface="UTM Alexander"/>
              </a:rPr>
              <a:t>V</a:t>
            </a:r>
            <a:r>
              <a:rPr lang="vi-VN" altLang="en-US" sz="1200" dirty="0">
                <a:latin typeface="UTM Alexander"/>
              </a:rPr>
              <a:t>: </a:t>
            </a:r>
            <a:r>
              <a:rPr lang="en-US" altLang="en-US" sz="1200" dirty="0" err="1">
                <a:latin typeface="UTM Alexander"/>
              </a:rPr>
              <a:t>Cạnh</a:t>
            </a:r>
            <a:r>
              <a:rPr lang="en-US" altLang="en-US" sz="1200" dirty="0">
                <a:latin typeface="UTM Alexander"/>
              </a:rPr>
              <a:t> </a:t>
            </a:r>
            <a:r>
              <a:rPr lang="en-US" altLang="en-US" sz="1200" dirty="0" err="1">
                <a:latin typeface="UTM Alexander"/>
              </a:rPr>
              <a:t>tranh</a:t>
            </a:r>
            <a:r>
              <a:rPr lang="en-US" altLang="en-US" sz="1200" dirty="0">
                <a:latin typeface="UTM Alexander"/>
              </a:rPr>
              <a:t> </a:t>
            </a:r>
            <a:r>
              <a:rPr lang="en-US" altLang="en-US" sz="1200" dirty="0" err="1">
                <a:latin typeface="UTM Alexander"/>
              </a:rPr>
              <a:t>và</a:t>
            </a:r>
            <a:r>
              <a:rPr lang="en-US" altLang="en-US" sz="1200" dirty="0">
                <a:latin typeface="UTM Alexander"/>
              </a:rPr>
              <a:t> </a:t>
            </a:r>
            <a:r>
              <a:rPr lang="en-US" altLang="en-US" sz="1200" dirty="0" err="1">
                <a:latin typeface="UTM Alexander"/>
              </a:rPr>
              <a:t>độc</a:t>
            </a:r>
            <a:r>
              <a:rPr lang="en-US" altLang="en-US" sz="1200" dirty="0">
                <a:latin typeface="UTM Alexander"/>
              </a:rPr>
              <a:t> </a:t>
            </a:r>
            <a:r>
              <a:rPr lang="en-US" altLang="en-US" sz="1200" dirty="0" err="1">
                <a:latin typeface="UTM Alexander"/>
              </a:rPr>
              <a:t>quyền</a:t>
            </a:r>
            <a:r>
              <a:rPr lang="en-US" altLang="en-US" sz="1200" dirty="0">
                <a:latin typeface="UTM Alexander"/>
              </a:rPr>
              <a:t> </a:t>
            </a:r>
            <a:r>
              <a:rPr lang="en-US" altLang="en-US" sz="1200" dirty="0" err="1">
                <a:latin typeface="UTM Alexander"/>
              </a:rPr>
              <a:t>trong</a:t>
            </a:r>
            <a:r>
              <a:rPr lang="en-US" altLang="en-US" sz="1200" dirty="0">
                <a:latin typeface="UTM Alexander"/>
              </a:rPr>
              <a:t> </a:t>
            </a:r>
            <a:r>
              <a:rPr lang="en-US" altLang="en-US" sz="1200" dirty="0" err="1">
                <a:latin typeface="UTM Alexander"/>
              </a:rPr>
              <a:t>nền</a:t>
            </a:r>
            <a:r>
              <a:rPr lang="en-US" altLang="en-US" sz="1200" dirty="0">
                <a:latin typeface="UTM Alexander"/>
              </a:rPr>
              <a:t> </a:t>
            </a:r>
            <a:r>
              <a:rPr lang="en-US" altLang="en-US" sz="1200" dirty="0" err="1">
                <a:latin typeface="UTM Alexander"/>
              </a:rPr>
              <a:t>kinh</a:t>
            </a:r>
            <a:r>
              <a:rPr lang="en-US" altLang="en-US" sz="1200" dirty="0">
                <a:latin typeface="UTM Alexander"/>
              </a:rPr>
              <a:t> </a:t>
            </a:r>
            <a:r>
              <a:rPr lang="en-US" altLang="en-US" sz="1200" dirty="0" err="1">
                <a:latin typeface="UTM Alexander"/>
              </a:rPr>
              <a:t>tế</a:t>
            </a:r>
            <a:r>
              <a:rPr lang="en-US" altLang="en-US" sz="1200" dirty="0">
                <a:latin typeface="UTM Alexander"/>
              </a:rPr>
              <a:t> </a:t>
            </a:r>
            <a:r>
              <a:rPr lang="en-US" altLang="en-US" sz="1200" dirty="0" err="1">
                <a:latin typeface="UTM Alexander"/>
              </a:rPr>
              <a:t>thị</a:t>
            </a:r>
            <a:r>
              <a:rPr lang="en-US" altLang="en-US" sz="1200" dirty="0">
                <a:latin typeface="UTM Alexander"/>
              </a:rPr>
              <a:t> </a:t>
            </a:r>
            <a:r>
              <a:rPr lang="en-US" altLang="en-US" sz="1200" dirty="0" err="1">
                <a:latin typeface="UTM Alexander"/>
              </a:rPr>
              <a:t>trường</a:t>
            </a:r>
            <a:endParaRPr lang="en-US" altLang="en-US" sz="1200" dirty="0">
              <a:latin typeface="UTM Alexander"/>
            </a:endParaRPr>
          </a:p>
        </p:txBody>
      </p:sp>
    </p:spTree>
    <p:extLst>
      <p:ext uri="{BB962C8B-B14F-4D97-AF65-F5344CB8AC3E}">
        <p14:creationId xmlns:p14="http://schemas.microsoft.com/office/powerpoint/2010/main" val="133087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8721420-951F-4CA9-9B17-639B40A877D7}"/>
              </a:ext>
            </a:extLst>
          </p:cNvPr>
          <p:cNvSpPr/>
          <p:nvPr/>
        </p:nvSpPr>
        <p:spPr>
          <a:xfrm>
            <a:off x="1475656" y="188521"/>
            <a:ext cx="7336673" cy="1181906"/>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noProof="1">
                <a:latin typeface="UTM Alexander" panose="02040603050506020204" pitchFamily="18" charset="0"/>
              </a:rPr>
              <a:t>4.3. BIỂU HIỆN MỚI CỦA ĐỘC QUYỀN, ĐỘC QUYỀN NHÀ NƯỚC TRONG ĐIỀU KIỆN NGÀY NAY; VAI TRÒ LỊCH SỬ </a:t>
            </a:r>
          </a:p>
          <a:p>
            <a:pPr algn="ctr"/>
            <a:r>
              <a:rPr lang="en-US" sz="2400" b="1" noProof="1">
                <a:latin typeface="UTM Alexander" panose="02040603050506020204" pitchFamily="18" charset="0"/>
              </a:rPr>
              <a:t>CỦA CHỦ NGHĨA TƯ BẢN</a:t>
            </a:r>
            <a:endParaRPr lang="vi-VN" sz="2400" b="1" noProof="1">
              <a:latin typeface="UTM Alexander" panose="02040603050506020204" pitchFamily="18" charset="0"/>
            </a:endParaRPr>
          </a:p>
        </p:txBody>
      </p:sp>
      <p:sp>
        <p:nvSpPr>
          <p:cNvPr id="6" name="Rectangle: Rounded Corners 5">
            <a:extLst>
              <a:ext uri="{FF2B5EF4-FFF2-40B4-BE49-F238E27FC236}">
                <a16:creationId xmlns:a16="http://schemas.microsoft.com/office/drawing/2014/main" id="{F80132D0-621D-408E-B41C-853BFAED73F7}"/>
              </a:ext>
            </a:extLst>
          </p:cNvPr>
          <p:cNvSpPr/>
          <p:nvPr/>
        </p:nvSpPr>
        <p:spPr>
          <a:xfrm>
            <a:off x="179226" y="1561650"/>
            <a:ext cx="4155367" cy="504056"/>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r>
              <a:rPr lang="en-US" sz="2000" noProof="1">
                <a:latin typeface="UTM Alexander" panose="02040603050506020204" pitchFamily="18" charset="0"/>
              </a:rPr>
              <a:t>1. Sự phát triển nhảy vọt về LLSX</a:t>
            </a:r>
            <a:endParaRPr lang="vi-VN" sz="2000" noProof="1">
              <a:latin typeface="UTM Alexander" panose="02040603050506020204" pitchFamily="18" charset="0"/>
            </a:endParaRPr>
          </a:p>
        </p:txBody>
      </p:sp>
      <p:sp>
        <p:nvSpPr>
          <p:cNvPr id="7" name="Rectangle: Rounded Corners 6">
            <a:extLst>
              <a:ext uri="{FF2B5EF4-FFF2-40B4-BE49-F238E27FC236}">
                <a16:creationId xmlns:a16="http://schemas.microsoft.com/office/drawing/2014/main" id="{A798099B-9AB4-4A6B-811F-BD8A8DBB5419}"/>
              </a:ext>
            </a:extLst>
          </p:cNvPr>
          <p:cNvSpPr/>
          <p:nvPr/>
        </p:nvSpPr>
        <p:spPr>
          <a:xfrm>
            <a:off x="179226" y="2240662"/>
            <a:ext cx="4218293" cy="736247"/>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r>
              <a:rPr lang="en-US" sz="2000" noProof="1">
                <a:latin typeface="UTM Alexander" panose="02040603050506020204" pitchFamily="18" charset="0"/>
              </a:rPr>
              <a:t>2. Nền KT đang có xu hướng chuyển</a:t>
            </a:r>
          </a:p>
          <a:p>
            <a:r>
              <a:rPr lang="en-US" sz="2000" noProof="1">
                <a:latin typeface="UTM Alexander" panose="02040603050506020204" pitchFamily="18" charset="0"/>
              </a:rPr>
              <a:t>từ CN sang nền KT trí thức</a:t>
            </a:r>
            <a:endParaRPr lang="vi-VN" sz="2000" noProof="1">
              <a:latin typeface="UTM Alexander" panose="02040603050506020204" pitchFamily="18" charset="0"/>
            </a:endParaRPr>
          </a:p>
        </p:txBody>
      </p:sp>
      <p:sp>
        <p:nvSpPr>
          <p:cNvPr id="8" name="Rectangle: Rounded Corners 7">
            <a:extLst>
              <a:ext uri="{FF2B5EF4-FFF2-40B4-BE49-F238E27FC236}">
                <a16:creationId xmlns:a16="http://schemas.microsoft.com/office/drawing/2014/main" id="{597EE2F6-18D1-41EB-9EC8-AE6BF99081C3}"/>
              </a:ext>
            </a:extLst>
          </p:cNvPr>
          <p:cNvSpPr/>
          <p:nvPr/>
        </p:nvSpPr>
        <p:spPr>
          <a:xfrm>
            <a:off x="201313" y="3290718"/>
            <a:ext cx="4315694" cy="736247"/>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r>
              <a:rPr lang="en-US" sz="2000" noProof="1">
                <a:latin typeface="UTM Alexander" panose="02040603050506020204" pitchFamily="18" charset="0"/>
              </a:rPr>
              <a:t>3. Sự điều chỉnh về QHSX và về giai cấp</a:t>
            </a:r>
            <a:endParaRPr lang="vi-VN" sz="2000" noProof="1">
              <a:latin typeface="UTM Alexander" panose="02040603050506020204" pitchFamily="18" charset="0"/>
            </a:endParaRPr>
          </a:p>
        </p:txBody>
      </p:sp>
      <p:sp>
        <p:nvSpPr>
          <p:cNvPr id="9" name="Rectangle: Rounded Corners 8">
            <a:extLst>
              <a:ext uri="{FF2B5EF4-FFF2-40B4-BE49-F238E27FC236}">
                <a16:creationId xmlns:a16="http://schemas.microsoft.com/office/drawing/2014/main" id="{234ECFBD-1C04-4BDF-AF71-4B6FCBD0745D}"/>
              </a:ext>
            </a:extLst>
          </p:cNvPr>
          <p:cNvSpPr/>
          <p:nvPr/>
        </p:nvSpPr>
        <p:spPr>
          <a:xfrm>
            <a:off x="179226" y="4152606"/>
            <a:ext cx="4240381" cy="78936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r>
              <a:rPr lang="en-US" sz="2000" noProof="1">
                <a:latin typeface="UTM Alexander" panose="02040603050506020204" pitchFamily="18" charset="0"/>
              </a:rPr>
              <a:t>4. Thể chế QL kinh doanh trong nội</a:t>
            </a:r>
          </a:p>
          <a:p>
            <a:r>
              <a:rPr lang="en-US" sz="2000" noProof="1">
                <a:latin typeface="UTM Alexander" panose="02040603050506020204" pitchFamily="18" charset="0"/>
              </a:rPr>
              <a:t>bộ DN có những biến đổi lớn</a:t>
            </a:r>
            <a:endParaRPr lang="vi-VN" sz="2000" noProof="1">
              <a:latin typeface="UTM Alexander" panose="02040603050506020204" pitchFamily="18" charset="0"/>
            </a:endParaRPr>
          </a:p>
        </p:txBody>
      </p:sp>
      <p:sp>
        <p:nvSpPr>
          <p:cNvPr id="10" name="Rectangle: Rounded Corners 9">
            <a:extLst>
              <a:ext uri="{FF2B5EF4-FFF2-40B4-BE49-F238E27FC236}">
                <a16:creationId xmlns:a16="http://schemas.microsoft.com/office/drawing/2014/main" id="{FA29D6DA-11FA-4084-AA76-B39183523AC9}"/>
              </a:ext>
            </a:extLst>
          </p:cNvPr>
          <p:cNvSpPr/>
          <p:nvPr/>
        </p:nvSpPr>
        <p:spPr>
          <a:xfrm>
            <a:off x="4572000" y="1496067"/>
            <a:ext cx="4328282" cy="789363"/>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r>
              <a:rPr lang="en-US" sz="2000" noProof="1">
                <a:latin typeface="UTM Alexander" panose="02040603050506020204" pitchFamily="18" charset="0"/>
              </a:rPr>
              <a:t>5. Điều tiết vĩ mô của NN ngày càng</a:t>
            </a:r>
          </a:p>
          <a:p>
            <a:r>
              <a:rPr lang="en-US" sz="2000" noProof="1">
                <a:latin typeface="UTM Alexander" panose="02040603050506020204" pitchFamily="18" charset="0"/>
              </a:rPr>
              <a:t>được tăng cường</a:t>
            </a:r>
            <a:endParaRPr lang="vi-VN" sz="2000" noProof="1">
              <a:latin typeface="UTM Alexander" panose="02040603050506020204" pitchFamily="18" charset="0"/>
            </a:endParaRPr>
          </a:p>
        </p:txBody>
      </p:sp>
      <p:sp>
        <p:nvSpPr>
          <p:cNvPr id="11" name="Rectangle: Rounded Corners 10">
            <a:extLst>
              <a:ext uri="{FF2B5EF4-FFF2-40B4-BE49-F238E27FC236}">
                <a16:creationId xmlns:a16="http://schemas.microsoft.com/office/drawing/2014/main" id="{1C4879CC-9148-45A0-88EF-444497FFF170}"/>
              </a:ext>
            </a:extLst>
          </p:cNvPr>
          <p:cNvSpPr/>
          <p:nvPr/>
        </p:nvSpPr>
        <p:spPr>
          <a:xfrm>
            <a:off x="4626994" y="2443394"/>
            <a:ext cx="4273288" cy="1477021"/>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r>
              <a:rPr lang="en-US" sz="2000" noProof="1">
                <a:latin typeface="UTM Alexander" panose="02040603050506020204" pitchFamily="18" charset="0"/>
              </a:rPr>
              <a:t>6. Các CT xuyên QG (TNC) có vai trò</a:t>
            </a:r>
          </a:p>
          <a:p>
            <a:r>
              <a:rPr lang="en-US" sz="2000" noProof="1">
                <a:latin typeface="UTM Alexander" panose="02040603050506020204" pitchFamily="18" charset="0"/>
              </a:rPr>
              <a:t>ngày càng quan trọng trong hệ thống</a:t>
            </a:r>
          </a:p>
          <a:p>
            <a:r>
              <a:rPr lang="en-US" sz="2000" noProof="1">
                <a:latin typeface="UTM Alexander" panose="02040603050506020204" pitchFamily="18" charset="0"/>
              </a:rPr>
              <a:t>KT TBCN, là lực lượng chủ yếu để thúc đẩy toàn cầu hóa KT</a:t>
            </a:r>
            <a:endParaRPr lang="vi-VN" sz="2000" noProof="1">
              <a:latin typeface="UTM Alexander" panose="02040603050506020204" pitchFamily="18" charset="0"/>
            </a:endParaRPr>
          </a:p>
        </p:txBody>
      </p:sp>
      <p:sp>
        <p:nvSpPr>
          <p:cNvPr id="12" name="Rectangle: Rounded Corners 11">
            <a:extLst>
              <a:ext uri="{FF2B5EF4-FFF2-40B4-BE49-F238E27FC236}">
                <a16:creationId xmlns:a16="http://schemas.microsoft.com/office/drawing/2014/main" id="{58F90741-102F-42C7-A9DB-923843694BDE}"/>
              </a:ext>
            </a:extLst>
          </p:cNvPr>
          <p:cNvSpPr/>
          <p:nvPr/>
        </p:nvSpPr>
        <p:spPr>
          <a:xfrm>
            <a:off x="4659901" y="4152606"/>
            <a:ext cx="4240381" cy="78936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r>
              <a:rPr lang="en-US" sz="2000" noProof="1">
                <a:latin typeface="UTM Alexander" panose="02040603050506020204" pitchFamily="18" charset="0"/>
              </a:rPr>
              <a:t>7. Điều tiết và phối hợp quốc tế được tăng cường</a:t>
            </a:r>
            <a:endParaRPr lang="vi-VN" sz="2000" noProof="1">
              <a:latin typeface="UTM Alexander" panose="02040603050506020204" pitchFamily="18" charset="0"/>
            </a:endParaRPr>
          </a:p>
        </p:txBody>
      </p:sp>
      <p:sp>
        <p:nvSpPr>
          <p:cNvPr id="3" name="Date Placeholder 1">
            <a:extLst>
              <a:ext uri="{FF2B5EF4-FFF2-40B4-BE49-F238E27FC236}">
                <a16:creationId xmlns:a16="http://schemas.microsoft.com/office/drawing/2014/main" id="{906E6BD6-BE7C-6790-3EBD-5A7C9CF10D7A}"/>
              </a:ext>
            </a:extLst>
          </p:cNvPr>
          <p:cNvSpPr txBox="1">
            <a:spLocks noChangeArrowheads="1"/>
          </p:cNvSpPr>
          <p:nvPr/>
        </p:nvSpPr>
        <p:spPr bwMode="auto">
          <a:xfrm>
            <a:off x="140067" y="4889426"/>
            <a:ext cx="122413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1FA0FEAF-A50D-4619-9C9A-51CC96C0FAF3}" type="datetime1">
              <a:rPr lang="en-US" altLang="en-US" sz="1200" smtClean="0">
                <a:latin typeface="UTM Alexander"/>
              </a:rPr>
              <a:pPr>
                <a:spcBef>
                  <a:spcPct val="0"/>
                </a:spcBef>
                <a:buFontTx/>
                <a:buNone/>
              </a:pPr>
              <a:t>5/4/2023</a:t>
            </a:fld>
            <a:endParaRPr lang="en-US" altLang="en-US" sz="1200" dirty="0">
              <a:latin typeface="UTM Alexander"/>
            </a:endParaRPr>
          </a:p>
        </p:txBody>
      </p:sp>
      <p:sp>
        <p:nvSpPr>
          <p:cNvPr id="5" name="Footer Placeholder 2">
            <a:extLst>
              <a:ext uri="{FF2B5EF4-FFF2-40B4-BE49-F238E27FC236}">
                <a16:creationId xmlns:a16="http://schemas.microsoft.com/office/drawing/2014/main" id="{B7D7EBA1-4045-0682-BCCA-1E907C12CB0B}"/>
              </a:ext>
            </a:extLst>
          </p:cNvPr>
          <p:cNvSpPr txBox="1">
            <a:spLocks noChangeArrowheads="1"/>
          </p:cNvSpPr>
          <p:nvPr/>
        </p:nvSpPr>
        <p:spPr bwMode="auto">
          <a:xfrm>
            <a:off x="3352235" y="4863898"/>
            <a:ext cx="574812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r" eaLnBrk="0" hangingPunct="0">
              <a:spcBef>
                <a:spcPct val="0"/>
              </a:spcBef>
              <a:buFontTx/>
              <a:buNone/>
            </a:pPr>
            <a:r>
              <a:rPr lang="en-US" altLang="en-US" sz="1200" dirty="0">
                <a:latin typeface="UTM Alexander"/>
              </a:rPr>
              <a:t>306103 - </a:t>
            </a:r>
            <a:r>
              <a:rPr lang="vi-VN" altLang="en-US" sz="1200" dirty="0">
                <a:latin typeface="UTM Alexander"/>
              </a:rPr>
              <a:t>Chương I</a:t>
            </a:r>
            <a:r>
              <a:rPr lang="en-US" altLang="en-US" sz="1200" dirty="0">
                <a:latin typeface="UTM Alexander"/>
              </a:rPr>
              <a:t>V</a:t>
            </a:r>
            <a:r>
              <a:rPr lang="vi-VN" altLang="en-US" sz="1200" dirty="0">
                <a:latin typeface="UTM Alexander"/>
              </a:rPr>
              <a:t>: </a:t>
            </a:r>
            <a:r>
              <a:rPr lang="en-US" altLang="en-US" sz="1200" dirty="0" err="1">
                <a:latin typeface="UTM Alexander"/>
              </a:rPr>
              <a:t>Cạnh</a:t>
            </a:r>
            <a:r>
              <a:rPr lang="en-US" altLang="en-US" sz="1200" dirty="0">
                <a:latin typeface="UTM Alexander"/>
              </a:rPr>
              <a:t> </a:t>
            </a:r>
            <a:r>
              <a:rPr lang="en-US" altLang="en-US" sz="1200" dirty="0" err="1">
                <a:latin typeface="UTM Alexander"/>
              </a:rPr>
              <a:t>tranh</a:t>
            </a:r>
            <a:r>
              <a:rPr lang="en-US" altLang="en-US" sz="1200" dirty="0">
                <a:latin typeface="UTM Alexander"/>
              </a:rPr>
              <a:t> </a:t>
            </a:r>
            <a:r>
              <a:rPr lang="en-US" altLang="en-US" sz="1200" dirty="0" err="1">
                <a:latin typeface="UTM Alexander"/>
              </a:rPr>
              <a:t>và</a:t>
            </a:r>
            <a:r>
              <a:rPr lang="en-US" altLang="en-US" sz="1200" dirty="0">
                <a:latin typeface="UTM Alexander"/>
              </a:rPr>
              <a:t> </a:t>
            </a:r>
            <a:r>
              <a:rPr lang="en-US" altLang="en-US" sz="1200" dirty="0" err="1">
                <a:latin typeface="UTM Alexander"/>
              </a:rPr>
              <a:t>độc</a:t>
            </a:r>
            <a:r>
              <a:rPr lang="en-US" altLang="en-US" sz="1200" dirty="0">
                <a:latin typeface="UTM Alexander"/>
              </a:rPr>
              <a:t> </a:t>
            </a:r>
            <a:r>
              <a:rPr lang="en-US" altLang="en-US" sz="1200" dirty="0" err="1">
                <a:latin typeface="UTM Alexander"/>
              </a:rPr>
              <a:t>quyền</a:t>
            </a:r>
            <a:r>
              <a:rPr lang="en-US" altLang="en-US" sz="1200" dirty="0">
                <a:latin typeface="UTM Alexander"/>
              </a:rPr>
              <a:t> </a:t>
            </a:r>
            <a:r>
              <a:rPr lang="en-US" altLang="en-US" sz="1200" dirty="0" err="1">
                <a:latin typeface="UTM Alexander"/>
              </a:rPr>
              <a:t>trong</a:t>
            </a:r>
            <a:r>
              <a:rPr lang="en-US" altLang="en-US" sz="1200" dirty="0">
                <a:latin typeface="UTM Alexander"/>
              </a:rPr>
              <a:t> </a:t>
            </a:r>
            <a:r>
              <a:rPr lang="en-US" altLang="en-US" sz="1200" dirty="0" err="1">
                <a:latin typeface="UTM Alexander"/>
              </a:rPr>
              <a:t>nền</a:t>
            </a:r>
            <a:r>
              <a:rPr lang="en-US" altLang="en-US" sz="1200" dirty="0">
                <a:latin typeface="UTM Alexander"/>
              </a:rPr>
              <a:t> </a:t>
            </a:r>
            <a:r>
              <a:rPr lang="en-US" altLang="en-US" sz="1200" dirty="0" err="1">
                <a:latin typeface="UTM Alexander"/>
              </a:rPr>
              <a:t>kinh</a:t>
            </a:r>
            <a:r>
              <a:rPr lang="en-US" altLang="en-US" sz="1200" dirty="0">
                <a:latin typeface="UTM Alexander"/>
              </a:rPr>
              <a:t> </a:t>
            </a:r>
            <a:r>
              <a:rPr lang="en-US" altLang="en-US" sz="1200" dirty="0" err="1">
                <a:latin typeface="UTM Alexander"/>
              </a:rPr>
              <a:t>tế</a:t>
            </a:r>
            <a:r>
              <a:rPr lang="en-US" altLang="en-US" sz="1200" dirty="0">
                <a:latin typeface="UTM Alexander"/>
              </a:rPr>
              <a:t> </a:t>
            </a:r>
            <a:r>
              <a:rPr lang="en-US" altLang="en-US" sz="1200" dirty="0" err="1">
                <a:latin typeface="UTM Alexander"/>
              </a:rPr>
              <a:t>thị</a:t>
            </a:r>
            <a:r>
              <a:rPr lang="en-US" altLang="en-US" sz="1200" dirty="0">
                <a:latin typeface="UTM Alexander"/>
              </a:rPr>
              <a:t> </a:t>
            </a:r>
            <a:r>
              <a:rPr lang="en-US" altLang="en-US" sz="1200" dirty="0" err="1">
                <a:latin typeface="UTM Alexander"/>
              </a:rPr>
              <a:t>trường</a:t>
            </a:r>
            <a:endParaRPr lang="en-US" altLang="en-US" sz="1200" dirty="0">
              <a:latin typeface="UTM Alexander"/>
            </a:endParaRPr>
          </a:p>
        </p:txBody>
      </p:sp>
    </p:spTree>
    <p:extLst>
      <p:ext uri="{BB962C8B-B14F-4D97-AF65-F5344CB8AC3E}">
        <p14:creationId xmlns:p14="http://schemas.microsoft.com/office/powerpoint/2010/main" val="97319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8721420-951F-4CA9-9B17-639B40A877D7}"/>
              </a:ext>
            </a:extLst>
          </p:cNvPr>
          <p:cNvSpPr/>
          <p:nvPr/>
        </p:nvSpPr>
        <p:spPr>
          <a:xfrm>
            <a:off x="1725364" y="310451"/>
            <a:ext cx="6447036" cy="504056"/>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just"/>
            <a:r>
              <a:rPr lang="en-US" sz="2400" b="1" noProof="1">
                <a:latin typeface="UTM Alexander" panose="02040603050506020204" pitchFamily="18" charset="0"/>
              </a:rPr>
              <a:t>VAI TRÒ LỊCH SỬ CỦA CHỦ NGHĨA TƯ BẢN</a:t>
            </a:r>
            <a:endParaRPr lang="vi-VN" sz="2400" b="1" noProof="1">
              <a:latin typeface="UTM Alexander" panose="02040603050506020204" pitchFamily="18" charset="0"/>
            </a:endParaRPr>
          </a:p>
        </p:txBody>
      </p:sp>
      <p:sp>
        <p:nvSpPr>
          <p:cNvPr id="6" name="Rectangle: Rounded Corners 5">
            <a:extLst>
              <a:ext uri="{FF2B5EF4-FFF2-40B4-BE49-F238E27FC236}">
                <a16:creationId xmlns:a16="http://schemas.microsoft.com/office/drawing/2014/main" id="{F80132D0-621D-408E-B41C-853BFAED73F7}"/>
              </a:ext>
            </a:extLst>
          </p:cNvPr>
          <p:cNvSpPr/>
          <p:nvPr/>
        </p:nvSpPr>
        <p:spPr>
          <a:xfrm>
            <a:off x="539552" y="1064965"/>
            <a:ext cx="1440160" cy="504056"/>
          </a:xfrm>
          <a:prstGeom prst="round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noProof="1">
                <a:latin typeface="UTM Alexander" panose="02040603050506020204" pitchFamily="18" charset="0"/>
              </a:rPr>
              <a:t>Tích cực</a:t>
            </a:r>
            <a:endParaRPr lang="vi-VN" sz="2200" b="1" noProof="1">
              <a:latin typeface="UTM Alexander" panose="02040603050506020204" pitchFamily="18" charset="0"/>
            </a:endParaRPr>
          </a:p>
        </p:txBody>
      </p:sp>
      <p:sp>
        <p:nvSpPr>
          <p:cNvPr id="7" name="Rectangle: Rounded Corners 6">
            <a:extLst>
              <a:ext uri="{FF2B5EF4-FFF2-40B4-BE49-F238E27FC236}">
                <a16:creationId xmlns:a16="http://schemas.microsoft.com/office/drawing/2014/main" id="{A798099B-9AB4-4A6B-811F-BD8A8DBB5419}"/>
              </a:ext>
            </a:extLst>
          </p:cNvPr>
          <p:cNvSpPr/>
          <p:nvPr/>
        </p:nvSpPr>
        <p:spPr>
          <a:xfrm>
            <a:off x="565891" y="1917306"/>
            <a:ext cx="3024622" cy="736247"/>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r>
              <a:rPr lang="en-US" sz="2000" noProof="1">
                <a:latin typeface="UTM Alexander" panose="02040603050506020204" pitchFamily="18" charset="0"/>
              </a:rPr>
              <a:t>Thúc đẩy LLSX phát triển</a:t>
            </a:r>
            <a:endParaRPr lang="vi-VN" sz="2000" noProof="1">
              <a:latin typeface="UTM Alexander" panose="02040603050506020204" pitchFamily="18" charset="0"/>
            </a:endParaRPr>
          </a:p>
        </p:txBody>
      </p:sp>
      <p:sp>
        <p:nvSpPr>
          <p:cNvPr id="8" name="Rectangle: Rounded Corners 7">
            <a:extLst>
              <a:ext uri="{FF2B5EF4-FFF2-40B4-BE49-F238E27FC236}">
                <a16:creationId xmlns:a16="http://schemas.microsoft.com/office/drawing/2014/main" id="{597EE2F6-18D1-41EB-9EC8-AE6BF99081C3}"/>
              </a:ext>
            </a:extLst>
          </p:cNvPr>
          <p:cNvSpPr/>
          <p:nvPr/>
        </p:nvSpPr>
        <p:spPr>
          <a:xfrm>
            <a:off x="565891" y="2838233"/>
            <a:ext cx="4458588" cy="736247"/>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r>
              <a:rPr lang="en-US" sz="2000" noProof="1">
                <a:latin typeface="UTM Alexander" panose="02040603050506020204" pitchFamily="18" charset="0"/>
              </a:rPr>
              <a:t>Tạo ra khối lượng hàng hóa khổng lồ</a:t>
            </a:r>
            <a:endParaRPr lang="vi-VN" sz="2000" noProof="1">
              <a:latin typeface="UTM Alexander" panose="02040603050506020204" pitchFamily="18" charset="0"/>
            </a:endParaRPr>
          </a:p>
        </p:txBody>
      </p:sp>
      <p:sp>
        <p:nvSpPr>
          <p:cNvPr id="13" name="Rectangle: Rounded Corners 12">
            <a:extLst>
              <a:ext uri="{FF2B5EF4-FFF2-40B4-BE49-F238E27FC236}">
                <a16:creationId xmlns:a16="http://schemas.microsoft.com/office/drawing/2014/main" id="{B8546AFB-AF72-4E66-9506-36251C4BEF11}"/>
              </a:ext>
            </a:extLst>
          </p:cNvPr>
          <p:cNvSpPr/>
          <p:nvPr/>
        </p:nvSpPr>
        <p:spPr>
          <a:xfrm>
            <a:off x="543254" y="3921660"/>
            <a:ext cx="6765050" cy="736247"/>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r>
              <a:rPr lang="en-US" sz="2000" noProof="1">
                <a:latin typeface="UTM Alexander" panose="02040603050506020204" pitchFamily="18" charset="0"/>
              </a:rPr>
              <a:t>Xã hội hóa sản xuất phát triển cả chiều rộng và chiều sâu</a:t>
            </a:r>
            <a:endParaRPr lang="vi-VN" sz="2000" noProof="1">
              <a:latin typeface="UTM Alexander" panose="02040603050506020204" pitchFamily="18" charset="0"/>
            </a:endParaRPr>
          </a:p>
        </p:txBody>
      </p:sp>
      <p:sp>
        <p:nvSpPr>
          <p:cNvPr id="3" name="Date Placeholder 1">
            <a:extLst>
              <a:ext uri="{FF2B5EF4-FFF2-40B4-BE49-F238E27FC236}">
                <a16:creationId xmlns:a16="http://schemas.microsoft.com/office/drawing/2014/main" id="{478AE595-7039-BFD8-81B3-B33B7F657BB2}"/>
              </a:ext>
            </a:extLst>
          </p:cNvPr>
          <p:cNvSpPr txBox="1">
            <a:spLocks noChangeArrowheads="1"/>
          </p:cNvSpPr>
          <p:nvPr/>
        </p:nvSpPr>
        <p:spPr bwMode="auto">
          <a:xfrm>
            <a:off x="140067" y="4889426"/>
            <a:ext cx="122413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1FA0FEAF-A50D-4619-9C9A-51CC96C0FAF3}" type="datetime1">
              <a:rPr lang="en-US" altLang="en-US" sz="1200" smtClean="0">
                <a:latin typeface="UTM Alexander"/>
              </a:rPr>
              <a:pPr>
                <a:spcBef>
                  <a:spcPct val="0"/>
                </a:spcBef>
                <a:buFontTx/>
                <a:buNone/>
              </a:pPr>
              <a:t>5/4/2023</a:t>
            </a:fld>
            <a:endParaRPr lang="en-US" altLang="en-US" sz="1200" dirty="0">
              <a:latin typeface="UTM Alexander"/>
            </a:endParaRPr>
          </a:p>
        </p:txBody>
      </p:sp>
      <p:sp>
        <p:nvSpPr>
          <p:cNvPr id="5" name="Footer Placeholder 2">
            <a:extLst>
              <a:ext uri="{FF2B5EF4-FFF2-40B4-BE49-F238E27FC236}">
                <a16:creationId xmlns:a16="http://schemas.microsoft.com/office/drawing/2014/main" id="{1C4B8F94-A404-F4A3-5E78-561A5DC7D11D}"/>
              </a:ext>
            </a:extLst>
          </p:cNvPr>
          <p:cNvSpPr txBox="1">
            <a:spLocks noChangeArrowheads="1"/>
          </p:cNvSpPr>
          <p:nvPr/>
        </p:nvSpPr>
        <p:spPr bwMode="auto">
          <a:xfrm>
            <a:off x="3352235" y="4863898"/>
            <a:ext cx="574812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r" eaLnBrk="0" hangingPunct="0">
              <a:spcBef>
                <a:spcPct val="0"/>
              </a:spcBef>
              <a:buFontTx/>
              <a:buNone/>
            </a:pPr>
            <a:r>
              <a:rPr lang="en-US" altLang="en-US" sz="1200" dirty="0">
                <a:latin typeface="UTM Alexander"/>
              </a:rPr>
              <a:t>306103 - </a:t>
            </a:r>
            <a:r>
              <a:rPr lang="vi-VN" altLang="en-US" sz="1200" dirty="0">
                <a:latin typeface="UTM Alexander"/>
              </a:rPr>
              <a:t>Chương I</a:t>
            </a:r>
            <a:r>
              <a:rPr lang="en-US" altLang="en-US" sz="1200" dirty="0">
                <a:latin typeface="UTM Alexander"/>
              </a:rPr>
              <a:t>V</a:t>
            </a:r>
            <a:r>
              <a:rPr lang="vi-VN" altLang="en-US" sz="1200" dirty="0">
                <a:latin typeface="UTM Alexander"/>
              </a:rPr>
              <a:t>: </a:t>
            </a:r>
            <a:r>
              <a:rPr lang="en-US" altLang="en-US" sz="1200" dirty="0" err="1">
                <a:latin typeface="UTM Alexander"/>
              </a:rPr>
              <a:t>Cạnh</a:t>
            </a:r>
            <a:r>
              <a:rPr lang="en-US" altLang="en-US" sz="1200" dirty="0">
                <a:latin typeface="UTM Alexander"/>
              </a:rPr>
              <a:t> </a:t>
            </a:r>
            <a:r>
              <a:rPr lang="en-US" altLang="en-US" sz="1200" dirty="0" err="1">
                <a:latin typeface="UTM Alexander"/>
              </a:rPr>
              <a:t>tranh</a:t>
            </a:r>
            <a:r>
              <a:rPr lang="en-US" altLang="en-US" sz="1200" dirty="0">
                <a:latin typeface="UTM Alexander"/>
              </a:rPr>
              <a:t> </a:t>
            </a:r>
            <a:r>
              <a:rPr lang="en-US" altLang="en-US" sz="1200" dirty="0" err="1">
                <a:latin typeface="UTM Alexander"/>
              </a:rPr>
              <a:t>và</a:t>
            </a:r>
            <a:r>
              <a:rPr lang="en-US" altLang="en-US" sz="1200" dirty="0">
                <a:latin typeface="UTM Alexander"/>
              </a:rPr>
              <a:t> </a:t>
            </a:r>
            <a:r>
              <a:rPr lang="en-US" altLang="en-US" sz="1200" dirty="0" err="1">
                <a:latin typeface="UTM Alexander"/>
              </a:rPr>
              <a:t>độc</a:t>
            </a:r>
            <a:r>
              <a:rPr lang="en-US" altLang="en-US" sz="1200" dirty="0">
                <a:latin typeface="UTM Alexander"/>
              </a:rPr>
              <a:t> </a:t>
            </a:r>
            <a:r>
              <a:rPr lang="en-US" altLang="en-US" sz="1200" dirty="0" err="1">
                <a:latin typeface="UTM Alexander"/>
              </a:rPr>
              <a:t>quyền</a:t>
            </a:r>
            <a:r>
              <a:rPr lang="en-US" altLang="en-US" sz="1200" dirty="0">
                <a:latin typeface="UTM Alexander"/>
              </a:rPr>
              <a:t> </a:t>
            </a:r>
            <a:r>
              <a:rPr lang="en-US" altLang="en-US" sz="1200" dirty="0" err="1">
                <a:latin typeface="UTM Alexander"/>
              </a:rPr>
              <a:t>trong</a:t>
            </a:r>
            <a:r>
              <a:rPr lang="en-US" altLang="en-US" sz="1200" dirty="0">
                <a:latin typeface="UTM Alexander"/>
              </a:rPr>
              <a:t> </a:t>
            </a:r>
            <a:r>
              <a:rPr lang="en-US" altLang="en-US" sz="1200" dirty="0" err="1">
                <a:latin typeface="UTM Alexander"/>
              </a:rPr>
              <a:t>nền</a:t>
            </a:r>
            <a:r>
              <a:rPr lang="en-US" altLang="en-US" sz="1200" dirty="0">
                <a:latin typeface="UTM Alexander"/>
              </a:rPr>
              <a:t> </a:t>
            </a:r>
            <a:r>
              <a:rPr lang="en-US" altLang="en-US" sz="1200" dirty="0" err="1">
                <a:latin typeface="UTM Alexander"/>
              </a:rPr>
              <a:t>kinh</a:t>
            </a:r>
            <a:r>
              <a:rPr lang="en-US" altLang="en-US" sz="1200" dirty="0">
                <a:latin typeface="UTM Alexander"/>
              </a:rPr>
              <a:t> </a:t>
            </a:r>
            <a:r>
              <a:rPr lang="en-US" altLang="en-US" sz="1200" dirty="0" err="1">
                <a:latin typeface="UTM Alexander"/>
              </a:rPr>
              <a:t>tế</a:t>
            </a:r>
            <a:r>
              <a:rPr lang="en-US" altLang="en-US" sz="1200" dirty="0">
                <a:latin typeface="UTM Alexander"/>
              </a:rPr>
              <a:t> </a:t>
            </a:r>
            <a:r>
              <a:rPr lang="en-US" altLang="en-US" sz="1200" dirty="0" err="1">
                <a:latin typeface="UTM Alexander"/>
              </a:rPr>
              <a:t>thị</a:t>
            </a:r>
            <a:r>
              <a:rPr lang="en-US" altLang="en-US" sz="1200" dirty="0">
                <a:latin typeface="UTM Alexander"/>
              </a:rPr>
              <a:t> </a:t>
            </a:r>
            <a:r>
              <a:rPr lang="en-US" altLang="en-US" sz="1200" dirty="0" err="1">
                <a:latin typeface="UTM Alexander"/>
              </a:rPr>
              <a:t>trường</a:t>
            </a:r>
            <a:endParaRPr lang="en-US" altLang="en-US" sz="1200" dirty="0">
              <a:latin typeface="UTM Alexander"/>
            </a:endParaRPr>
          </a:p>
        </p:txBody>
      </p:sp>
    </p:spTree>
    <p:extLst>
      <p:ext uri="{BB962C8B-B14F-4D97-AF65-F5344CB8AC3E}">
        <p14:creationId xmlns:p14="http://schemas.microsoft.com/office/powerpoint/2010/main" val="3387818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8721420-951F-4CA9-9B17-639B40A877D7}"/>
              </a:ext>
            </a:extLst>
          </p:cNvPr>
          <p:cNvSpPr/>
          <p:nvPr/>
        </p:nvSpPr>
        <p:spPr>
          <a:xfrm>
            <a:off x="1725364" y="310451"/>
            <a:ext cx="6303020" cy="504056"/>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just"/>
            <a:r>
              <a:rPr lang="en-US" sz="2400" b="1" noProof="1">
                <a:latin typeface="UTM Alexander" panose="02040603050506020204" pitchFamily="18" charset="0"/>
              </a:rPr>
              <a:t>4.4 VAI TRÒ LỊCH SỬ CỦA CHỦ NGHĨA TƯ BẢN</a:t>
            </a:r>
            <a:endParaRPr lang="vi-VN" sz="2400" b="1" noProof="1">
              <a:latin typeface="UTM Alexander" panose="02040603050506020204" pitchFamily="18" charset="0"/>
            </a:endParaRPr>
          </a:p>
        </p:txBody>
      </p:sp>
      <p:sp>
        <p:nvSpPr>
          <p:cNvPr id="6" name="Rectangle: Rounded Corners 5">
            <a:extLst>
              <a:ext uri="{FF2B5EF4-FFF2-40B4-BE49-F238E27FC236}">
                <a16:creationId xmlns:a16="http://schemas.microsoft.com/office/drawing/2014/main" id="{F80132D0-621D-408E-B41C-853BFAED73F7}"/>
              </a:ext>
            </a:extLst>
          </p:cNvPr>
          <p:cNvSpPr/>
          <p:nvPr/>
        </p:nvSpPr>
        <p:spPr>
          <a:xfrm>
            <a:off x="539552" y="1064965"/>
            <a:ext cx="1440160" cy="504056"/>
          </a:xfrm>
          <a:prstGeom prst="round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noProof="1">
                <a:latin typeface="UTM Alexander" panose="02040603050506020204" pitchFamily="18" charset="0"/>
              </a:rPr>
              <a:t>Tiêu cực</a:t>
            </a:r>
            <a:endParaRPr lang="vi-VN" sz="2200" b="1" noProof="1">
              <a:latin typeface="UTM Alexander" panose="02040603050506020204" pitchFamily="18" charset="0"/>
            </a:endParaRPr>
          </a:p>
        </p:txBody>
      </p:sp>
      <p:sp>
        <p:nvSpPr>
          <p:cNvPr id="7" name="Rectangle: Rounded Corners 6">
            <a:extLst>
              <a:ext uri="{FF2B5EF4-FFF2-40B4-BE49-F238E27FC236}">
                <a16:creationId xmlns:a16="http://schemas.microsoft.com/office/drawing/2014/main" id="{A798099B-9AB4-4A6B-811F-BD8A8DBB5419}"/>
              </a:ext>
            </a:extLst>
          </p:cNvPr>
          <p:cNvSpPr/>
          <p:nvPr/>
        </p:nvSpPr>
        <p:spPr>
          <a:xfrm>
            <a:off x="565891" y="1917306"/>
            <a:ext cx="3024622" cy="736247"/>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r>
              <a:rPr lang="en-US" sz="2000" noProof="1">
                <a:latin typeface="UTM Alexander" panose="02040603050506020204" pitchFamily="18" charset="0"/>
              </a:rPr>
              <a:t>Phục vụ lợi ích cho thiểu </a:t>
            </a:r>
          </a:p>
          <a:p>
            <a:r>
              <a:rPr lang="en-US" sz="2000" noProof="1">
                <a:latin typeface="UTM Alexander" panose="02040603050506020204" pitchFamily="18" charset="0"/>
              </a:rPr>
              <a:t>số giai cấp tư sản</a:t>
            </a:r>
            <a:endParaRPr lang="vi-VN" sz="2000" noProof="1">
              <a:latin typeface="UTM Alexander" panose="02040603050506020204" pitchFamily="18" charset="0"/>
            </a:endParaRPr>
          </a:p>
        </p:txBody>
      </p:sp>
      <p:sp>
        <p:nvSpPr>
          <p:cNvPr id="8" name="Rectangle: Rounded Corners 7">
            <a:extLst>
              <a:ext uri="{FF2B5EF4-FFF2-40B4-BE49-F238E27FC236}">
                <a16:creationId xmlns:a16="http://schemas.microsoft.com/office/drawing/2014/main" id="{597EE2F6-18D1-41EB-9EC8-AE6BF99081C3}"/>
              </a:ext>
            </a:extLst>
          </p:cNvPr>
          <p:cNvSpPr/>
          <p:nvPr/>
        </p:nvSpPr>
        <p:spPr>
          <a:xfrm>
            <a:off x="2483768" y="2799022"/>
            <a:ext cx="4726189" cy="736247"/>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r>
              <a:rPr lang="en-US" sz="2000" noProof="1">
                <a:latin typeface="UTM Alexander" panose="02040603050506020204" pitchFamily="18" charset="0"/>
              </a:rPr>
              <a:t>Nguyên nhân của các cuộc chiến tranh</a:t>
            </a:r>
            <a:endParaRPr lang="vi-VN" sz="2000" noProof="1">
              <a:latin typeface="UTM Alexander" panose="02040603050506020204" pitchFamily="18" charset="0"/>
            </a:endParaRPr>
          </a:p>
        </p:txBody>
      </p:sp>
      <p:sp>
        <p:nvSpPr>
          <p:cNvPr id="13" name="Rectangle: Rounded Corners 12">
            <a:extLst>
              <a:ext uri="{FF2B5EF4-FFF2-40B4-BE49-F238E27FC236}">
                <a16:creationId xmlns:a16="http://schemas.microsoft.com/office/drawing/2014/main" id="{B8546AFB-AF72-4E66-9506-36251C4BEF11}"/>
              </a:ext>
            </a:extLst>
          </p:cNvPr>
          <p:cNvSpPr/>
          <p:nvPr/>
        </p:nvSpPr>
        <p:spPr>
          <a:xfrm>
            <a:off x="5436096" y="3867894"/>
            <a:ext cx="3047259" cy="736247"/>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r>
              <a:rPr lang="en-US" sz="2000" noProof="1">
                <a:latin typeface="UTM Alexander" panose="02040603050506020204" pitchFamily="18" charset="0"/>
              </a:rPr>
              <a:t>Xã hội phân hóa sâu sắc</a:t>
            </a:r>
            <a:endParaRPr lang="vi-VN" sz="2000" noProof="1">
              <a:latin typeface="UTM Alexander" panose="02040603050506020204" pitchFamily="18" charset="0"/>
            </a:endParaRPr>
          </a:p>
        </p:txBody>
      </p:sp>
      <p:sp>
        <p:nvSpPr>
          <p:cNvPr id="3" name="Date Placeholder 1">
            <a:extLst>
              <a:ext uri="{FF2B5EF4-FFF2-40B4-BE49-F238E27FC236}">
                <a16:creationId xmlns:a16="http://schemas.microsoft.com/office/drawing/2014/main" id="{FF30A0D4-3CD7-A432-6DF0-6F1E6CF05FCF}"/>
              </a:ext>
            </a:extLst>
          </p:cNvPr>
          <p:cNvSpPr txBox="1">
            <a:spLocks noChangeArrowheads="1"/>
          </p:cNvSpPr>
          <p:nvPr/>
        </p:nvSpPr>
        <p:spPr bwMode="auto">
          <a:xfrm>
            <a:off x="140067" y="4889426"/>
            <a:ext cx="122413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1FA0FEAF-A50D-4619-9C9A-51CC96C0FAF3}" type="datetime1">
              <a:rPr lang="en-US" altLang="en-US" sz="1200" smtClean="0">
                <a:latin typeface="UTM Alexander"/>
              </a:rPr>
              <a:pPr>
                <a:spcBef>
                  <a:spcPct val="0"/>
                </a:spcBef>
                <a:buFontTx/>
                <a:buNone/>
              </a:pPr>
              <a:t>5/4/2023</a:t>
            </a:fld>
            <a:endParaRPr lang="en-US" altLang="en-US" sz="1200" dirty="0">
              <a:latin typeface="UTM Alexander"/>
            </a:endParaRPr>
          </a:p>
        </p:txBody>
      </p:sp>
      <p:sp>
        <p:nvSpPr>
          <p:cNvPr id="5" name="Footer Placeholder 2">
            <a:extLst>
              <a:ext uri="{FF2B5EF4-FFF2-40B4-BE49-F238E27FC236}">
                <a16:creationId xmlns:a16="http://schemas.microsoft.com/office/drawing/2014/main" id="{07EA1D6B-A54C-8E63-6475-51D119DFC42E}"/>
              </a:ext>
            </a:extLst>
          </p:cNvPr>
          <p:cNvSpPr txBox="1">
            <a:spLocks noChangeArrowheads="1"/>
          </p:cNvSpPr>
          <p:nvPr/>
        </p:nvSpPr>
        <p:spPr bwMode="auto">
          <a:xfrm>
            <a:off x="3352235" y="4863898"/>
            <a:ext cx="574812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r" eaLnBrk="0" hangingPunct="0">
              <a:spcBef>
                <a:spcPct val="0"/>
              </a:spcBef>
              <a:buFontTx/>
              <a:buNone/>
            </a:pPr>
            <a:r>
              <a:rPr lang="en-US" altLang="en-US" sz="1200" dirty="0">
                <a:latin typeface="UTM Alexander"/>
              </a:rPr>
              <a:t>306103 - </a:t>
            </a:r>
            <a:r>
              <a:rPr lang="vi-VN" altLang="en-US" sz="1200" dirty="0">
                <a:latin typeface="UTM Alexander"/>
              </a:rPr>
              <a:t>Chương I</a:t>
            </a:r>
            <a:r>
              <a:rPr lang="en-US" altLang="en-US" sz="1200" dirty="0">
                <a:latin typeface="UTM Alexander"/>
              </a:rPr>
              <a:t>V</a:t>
            </a:r>
            <a:r>
              <a:rPr lang="vi-VN" altLang="en-US" sz="1200" dirty="0">
                <a:latin typeface="UTM Alexander"/>
              </a:rPr>
              <a:t>: </a:t>
            </a:r>
            <a:r>
              <a:rPr lang="en-US" altLang="en-US" sz="1200" dirty="0" err="1">
                <a:latin typeface="UTM Alexander"/>
              </a:rPr>
              <a:t>Cạnh</a:t>
            </a:r>
            <a:r>
              <a:rPr lang="en-US" altLang="en-US" sz="1200" dirty="0">
                <a:latin typeface="UTM Alexander"/>
              </a:rPr>
              <a:t> </a:t>
            </a:r>
            <a:r>
              <a:rPr lang="en-US" altLang="en-US" sz="1200" dirty="0" err="1">
                <a:latin typeface="UTM Alexander"/>
              </a:rPr>
              <a:t>tranh</a:t>
            </a:r>
            <a:r>
              <a:rPr lang="en-US" altLang="en-US" sz="1200" dirty="0">
                <a:latin typeface="UTM Alexander"/>
              </a:rPr>
              <a:t> </a:t>
            </a:r>
            <a:r>
              <a:rPr lang="en-US" altLang="en-US" sz="1200" dirty="0" err="1">
                <a:latin typeface="UTM Alexander"/>
              </a:rPr>
              <a:t>và</a:t>
            </a:r>
            <a:r>
              <a:rPr lang="en-US" altLang="en-US" sz="1200" dirty="0">
                <a:latin typeface="UTM Alexander"/>
              </a:rPr>
              <a:t> </a:t>
            </a:r>
            <a:r>
              <a:rPr lang="en-US" altLang="en-US" sz="1200" dirty="0" err="1">
                <a:latin typeface="UTM Alexander"/>
              </a:rPr>
              <a:t>độc</a:t>
            </a:r>
            <a:r>
              <a:rPr lang="en-US" altLang="en-US" sz="1200" dirty="0">
                <a:latin typeface="UTM Alexander"/>
              </a:rPr>
              <a:t> </a:t>
            </a:r>
            <a:r>
              <a:rPr lang="en-US" altLang="en-US" sz="1200" dirty="0" err="1">
                <a:latin typeface="UTM Alexander"/>
              </a:rPr>
              <a:t>quyền</a:t>
            </a:r>
            <a:r>
              <a:rPr lang="en-US" altLang="en-US" sz="1200" dirty="0">
                <a:latin typeface="UTM Alexander"/>
              </a:rPr>
              <a:t> </a:t>
            </a:r>
            <a:r>
              <a:rPr lang="en-US" altLang="en-US" sz="1200" dirty="0" err="1">
                <a:latin typeface="UTM Alexander"/>
              </a:rPr>
              <a:t>trong</a:t>
            </a:r>
            <a:r>
              <a:rPr lang="en-US" altLang="en-US" sz="1200" dirty="0">
                <a:latin typeface="UTM Alexander"/>
              </a:rPr>
              <a:t> </a:t>
            </a:r>
            <a:r>
              <a:rPr lang="en-US" altLang="en-US" sz="1200" dirty="0" err="1">
                <a:latin typeface="UTM Alexander"/>
              </a:rPr>
              <a:t>nền</a:t>
            </a:r>
            <a:r>
              <a:rPr lang="en-US" altLang="en-US" sz="1200" dirty="0">
                <a:latin typeface="UTM Alexander"/>
              </a:rPr>
              <a:t> </a:t>
            </a:r>
            <a:r>
              <a:rPr lang="en-US" altLang="en-US" sz="1200" dirty="0" err="1">
                <a:latin typeface="UTM Alexander"/>
              </a:rPr>
              <a:t>kinh</a:t>
            </a:r>
            <a:r>
              <a:rPr lang="en-US" altLang="en-US" sz="1200" dirty="0">
                <a:latin typeface="UTM Alexander"/>
              </a:rPr>
              <a:t> </a:t>
            </a:r>
            <a:r>
              <a:rPr lang="en-US" altLang="en-US" sz="1200" dirty="0" err="1">
                <a:latin typeface="UTM Alexander"/>
              </a:rPr>
              <a:t>tế</a:t>
            </a:r>
            <a:r>
              <a:rPr lang="en-US" altLang="en-US" sz="1200" dirty="0">
                <a:latin typeface="UTM Alexander"/>
              </a:rPr>
              <a:t> </a:t>
            </a:r>
            <a:r>
              <a:rPr lang="en-US" altLang="en-US" sz="1200" dirty="0" err="1">
                <a:latin typeface="UTM Alexander"/>
              </a:rPr>
              <a:t>thị</a:t>
            </a:r>
            <a:r>
              <a:rPr lang="en-US" altLang="en-US" sz="1200" dirty="0">
                <a:latin typeface="UTM Alexander"/>
              </a:rPr>
              <a:t> </a:t>
            </a:r>
            <a:r>
              <a:rPr lang="en-US" altLang="en-US" sz="1200" dirty="0" err="1">
                <a:latin typeface="UTM Alexander"/>
              </a:rPr>
              <a:t>trường</a:t>
            </a:r>
            <a:endParaRPr lang="en-US" altLang="en-US" sz="1200" dirty="0">
              <a:latin typeface="UTM Alexander"/>
            </a:endParaRPr>
          </a:p>
        </p:txBody>
      </p:sp>
    </p:spTree>
    <p:extLst>
      <p:ext uri="{BB962C8B-B14F-4D97-AF65-F5344CB8AC3E}">
        <p14:creationId xmlns:p14="http://schemas.microsoft.com/office/powerpoint/2010/main" val="2228627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8721420-951F-4CA9-9B17-639B40A877D7}"/>
              </a:ext>
            </a:extLst>
          </p:cNvPr>
          <p:cNvSpPr/>
          <p:nvPr/>
        </p:nvSpPr>
        <p:spPr>
          <a:xfrm>
            <a:off x="1259632" y="961716"/>
            <a:ext cx="7195420" cy="504056"/>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just"/>
            <a:r>
              <a:rPr lang="en-US" sz="2400" b="1" noProof="1">
                <a:latin typeface="UTM Alexander" panose="02040603050506020204" pitchFamily="18" charset="0"/>
              </a:rPr>
              <a:t> XU HƯỚNG VẬN ĐỘNG CỦA CHỦ NGHĨA TƯ BẢN</a:t>
            </a:r>
            <a:endParaRPr lang="vi-VN" sz="2400" b="1" noProof="1">
              <a:latin typeface="UTM Alexander" panose="02040603050506020204" pitchFamily="18" charset="0"/>
            </a:endParaRPr>
          </a:p>
        </p:txBody>
      </p:sp>
      <p:sp>
        <p:nvSpPr>
          <p:cNvPr id="7" name="Rectangle: Rounded Corners 6">
            <a:extLst>
              <a:ext uri="{FF2B5EF4-FFF2-40B4-BE49-F238E27FC236}">
                <a16:creationId xmlns:a16="http://schemas.microsoft.com/office/drawing/2014/main" id="{A798099B-9AB4-4A6B-811F-BD8A8DBB5419}"/>
              </a:ext>
            </a:extLst>
          </p:cNvPr>
          <p:cNvSpPr/>
          <p:nvPr/>
        </p:nvSpPr>
        <p:spPr>
          <a:xfrm>
            <a:off x="830606" y="1843586"/>
            <a:ext cx="7097368" cy="736247"/>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r>
              <a:rPr lang="en-US" sz="2000" noProof="1">
                <a:latin typeface="UTM Alexander" panose="02040603050506020204" pitchFamily="18" charset="0"/>
              </a:rPr>
              <a:t>Trong CNTB, tính chất tư nhân ngày càng được tập trung cao</a:t>
            </a:r>
            <a:endParaRPr lang="vi-VN" sz="2000" noProof="1">
              <a:latin typeface="UTM Alexander" panose="02040603050506020204" pitchFamily="18" charset="0"/>
            </a:endParaRPr>
          </a:p>
        </p:txBody>
      </p:sp>
      <p:sp>
        <p:nvSpPr>
          <p:cNvPr id="8" name="Rectangle: Rounded Corners 7">
            <a:extLst>
              <a:ext uri="{FF2B5EF4-FFF2-40B4-BE49-F238E27FC236}">
                <a16:creationId xmlns:a16="http://schemas.microsoft.com/office/drawing/2014/main" id="{597EE2F6-18D1-41EB-9EC8-AE6BF99081C3}"/>
              </a:ext>
            </a:extLst>
          </p:cNvPr>
          <p:cNvSpPr/>
          <p:nvPr/>
        </p:nvSpPr>
        <p:spPr>
          <a:xfrm>
            <a:off x="282945" y="2931790"/>
            <a:ext cx="8321503" cy="736247"/>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r>
              <a:rPr lang="en-US" sz="2000" noProof="1">
                <a:latin typeface="UTM Alexander" panose="02040603050506020204" pitchFamily="18" charset="0"/>
              </a:rPr>
              <a:t>Đã có sự điều chỉnh QHSX trong CNTB nhưng sự điều chỉnh này làm tăng</a:t>
            </a:r>
          </a:p>
          <a:p>
            <a:r>
              <a:rPr lang="en-US" sz="2000" noProof="1">
                <a:latin typeface="UTM Alexander" panose="02040603050506020204" pitchFamily="18" charset="0"/>
              </a:rPr>
              <a:t> tính gay gắt trong mâu thuẫn giữa LLSX và QHSX </a:t>
            </a:r>
            <a:endParaRPr lang="vi-VN" sz="2000" noProof="1">
              <a:latin typeface="UTM Alexander" panose="02040603050506020204" pitchFamily="18" charset="0"/>
            </a:endParaRPr>
          </a:p>
        </p:txBody>
      </p:sp>
      <p:sp>
        <p:nvSpPr>
          <p:cNvPr id="3" name="Date Placeholder 1">
            <a:extLst>
              <a:ext uri="{FF2B5EF4-FFF2-40B4-BE49-F238E27FC236}">
                <a16:creationId xmlns:a16="http://schemas.microsoft.com/office/drawing/2014/main" id="{15CB1A6A-C9E2-79A3-4858-2595CEA57949}"/>
              </a:ext>
            </a:extLst>
          </p:cNvPr>
          <p:cNvSpPr txBox="1">
            <a:spLocks noChangeArrowheads="1"/>
          </p:cNvSpPr>
          <p:nvPr/>
        </p:nvSpPr>
        <p:spPr bwMode="auto">
          <a:xfrm>
            <a:off x="140067" y="4889426"/>
            <a:ext cx="122413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1FA0FEAF-A50D-4619-9C9A-51CC96C0FAF3}" type="datetime1">
              <a:rPr lang="en-US" altLang="en-US" sz="1200" smtClean="0">
                <a:latin typeface="UTM Alexander"/>
              </a:rPr>
              <a:pPr>
                <a:spcBef>
                  <a:spcPct val="0"/>
                </a:spcBef>
                <a:buFontTx/>
                <a:buNone/>
              </a:pPr>
              <a:t>5/4/2023</a:t>
            </a:fld>
            <a:endParaRPr lang="en-US" altLang="en-US" sz="1200" dirty="0">
              <a:latin typeface="UTM Alexander"/>
            </a:endParaRPr>
          </a:p>
        </p:txBody>
      </p:sp>
      <p:sp>
        <p:nvSpPr>
          <p:cNvPr id="5" name="Footer Placeholder 2">
            <a:extLst>
              <a:ext uri="{FF2B5EF4-FFF2-40B4-BE49-F238E27FC236}">
                <a16:creationId xmlns:a16="http://schemas.microsoft.com/office/drawing/2014/main" id="{96AB0F54-18A1-33E4-0D06-CADE8D0AA070}"/>
              </a:ext>
            </a:extLst>
          </p:cNvPr>
          <p:cNvSpPr txBox="1">
            <a:spLocks noChangeArrowheads="1"/>
          </p:cNvSpPr>
          <p:nvPr/>
        </p:nvSpPr>
        <p:spPr bwMode="auto">
          <a:xfrm>
            <a:off x="3352235" y="4863898"/>
            <a:ext cx="574812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r" eaLnBrk="0" hangingPunct="0">
              <a:spcBef>
                <a:spcPct val="0"/>
              </a:spcBef>
              <a:buFontTx/>
              <a:buNone/>
            </a:pPr>
            <a:r>
              <a:rPr lang="en-US" altLang="en-US" sz="1200" dirty="0">
                <a:latin typeface="UTM Alexander"/>
              </a:rPr>
              <a:t>306103 - </a:t>
            </a:r>
            <a:r>
              <a:rPr lang="vi-VN" altLang="en-US" sz="1200" dirty="0">
                <a:latin typeface="UTM Alexander"/>
              </a:rPr>
              <a:t>Chương I</a:t>
            </a:r>
            <a:r>
              <a:rPr lang="en-US" altLang="en-US" sz="1200" dirty="0">
                <a:latin typeface="UTM Alexander"/>
              </a:rPr>
              <a:t>V</a:t>
            </a:r>
            <a:r>
              <a:rPr lang="vi-VN" altLang="en-US" sz="1200" dirty="0">
                <a:latin typeface="UTM Alexander"/>
              </a:rPr>
              <a:t>: </a:t>
            </a:r>
            <a:r>
              <a:rPr lang="en-US" altLang="en-US" sz="1200" dirty="0" err="1">
                <a:latin typeface="UTM Alexander"/>
              </a:rPr>
              <a:t>Cạnh</a:t>
            </a:r>
            <a:r>
              <a:rPr lang="en-US" altLang="en-US" sz="1200" dirty="0">
                <a:latin typeface="UTM Alexander"/>
              </a:rPr>
              <a:t> </a:t>
            </a:r>
            <a:r>
              <a:rPr lang="en-US" altLang="en-US" sz="1200" dirty="0" err="1">
                <a:latin typeface="UTM Alexander"/>
              </a:rPr>
              <a:t>tranh</a:t>
            </a:r>
            <a:r>
              <a:rPr lang="en-US" altLang="en-US" sz="1200" dirty="0">
                <a:latin typeface="UTM Alexander"/>
              </a:rPr>
              <a:t> </a:t>
            </a:r>
            <a:r>
              <a:rPr lang="en-US" altLang="en-US" sz="1200" dirty="0" err="1">
                <a:latin typeface="UTM Alexander"/>
              </a:rPr>
              <a:t>và</a:t>
            </a:r>
            <a:r>
              <a:rPr lang="en-US" altLang="en-US" sz="1200" dirty="0">
                <a:latin typeface="UTM Alexander"/>
              </a:rPr>
              <a:t> </a:t>
            </a:r>
            <a:r>
              <a:rPr lang="en-US" altLang="en-US" sz="1200" dirty="0" err="1">
                <a:latin typeface="UTM Alexander"/>
              </a:rPr>
              <a:t>độc</a:t>
            </a:r>
            <a:r>
              <a:rPr lang="en-US" altLang="en-US" sz="1200" dirty="0">
                <a:latin typeface="UTM Alexander"/>
              </a:rPr>
              <a:t> </a:t>
            </a:r>
            <a:r>
              <a:rPr lang="en-US" altLang="en-US" sz="1200" dirty="0" err="1">
                <a:latin typeface="UTM Alexander"/>
              </a:rPr>
              <a:t>quyền</a:t>
            </a:r>
            <a:r>
              <a:rPr lang="en-US" altLang="en-US" sz="1200" dirty="0">
                <a:latin typeface="UTM Alexander"/>
              </a:rPr>
              <a:t> </a:t>
            </a:r>
            <a:r>
              <a:rPr lang="en-US" altLang="en-US" sz="1200" dirty="0" err="1">
                <a:latin typeface="UTM Alexander"/>
              </a:rPr>
              <a:t>trong</a:t>
            </a:r>
            <a:r>
              <a:rPr lang="en-US" altLang="en-US" sz="1200" dirty="0">
                <a:latin typeface="UTM Alexander"/>
              </a:rPr>
              <a:t> </a:t>
            </a:r>
            <a:r>
              <a:rPr lang="en-US" altLang="en-US" sz="1200" dirty="0" err="1">
                <a:latin typeface="UTM Alexander"/>
              </a:rPr>
              <a:t>nền</a:t>
            </a:r>
            <a:r>
              <a:rPr lang="en-US" altLang="en-US" sz="1200" dirty="0">
                <a:latin typeface="UTM Alexander"/>
              </a:rPr>
              <a:t> </a:t>
            </a:r>
            <a:r>
              <a:rPr lang="en-US" altLang="en-US" sz="1200" dirty="0" err="1">
                <a:latin typeface="UTM Alexander"/>
              </a:rPr>
              <a:t>kinh</a:t>
            </a:r>
            <a:r>
              <a:rPr lang="en-US" altLang="en-US" sz="1200" dirty="0">
                <a:latin typeface="UTM Alexander"/>
              </a:rPr>
              <a:t> </a:t>
            </a:r>
            <a:r>
              <a:rPr lang="en-US" altLang="en-US" sz="1200" dirty="0" err="1">
                <a:latin typeface="UTM Alexander"/>
              </a:rPr>
              <a:t>tế</a:t>
            </a:r>
            <a:r>
              <a:rPr lang="en-US" altLang="en-US" sz="1200" dirty="0">
                <a:latin typeface="UTM Alexander"/>
              </a:rPr>
              <a:t> </a:t>
            </a:r>
            <a:r>
              <a:rPr lang="en-US" altLang="en-US" sz="1200" dirty="0" err="1">
                <a:latin typeface="UTM Alexander"/>
              </a:rPr>
              <a:t>thị</a:t>
            </a:r>
            <a:r>
              <a:rPr lang="en-US" altLang="en-US" sz="1200" dirty="0">
                <a:latin typeface="UTM Alexander"/>
              </a:rPr>
              <a:t> </a:t>
            </a:r>
            <a:r>
              <a:rPr lang="en-US" altLang="en-US" sz="1200" dirty="0" err="1">
                <a:latin typeface="UTM Alexander"/>
              </a:rPr>
              <a:t>trường</a:t>
            </a:r>
            <a:endParaRPr lang="en-US" altLang="en-US" sz="1200" dirty="0">
              <a:latin typeface="UTM Alexander"/>
            </a:endParaRPr>
          </a:p>
        </p:txBody>
      </p:sp>
    </p:spTree>
    <p:extLst>
      <p:ext uri="{BB962C8B-B14F-4D97-AF65-F5344CB8AC3E}">
        <p14:creationId xmlns:p14="http://schemas.microsoft.com/office/powerpoint/2010/main" val="100596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F3214768-E8B6-9472-E8AA-8765B3E9DC73}"/>
              </a:ext>
            </a:extLst>
          </p:cNvPr>
          <p:cNvCxnSpPr/>
          <p:nvPr/>
        </p:nvCxnSpPr>
        <p:spPr>
          <a:xfrm>
            <a:off x="971600" y="2715766"/>
            <a:ext cx="705678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85F8FD3F-F217-B256-1EFE-574993FDC970}"/>
              </a:ext>
            </a:extLst>
          </p:cNvPr>
          <p:cNvCxnSpPr>
            <a:cxnSpLocks/>
          </p:cNvCxnSpPr>
          <p:nvPr/>
        </p:nvCxnSpPr>
        <p:spPr>
          <a:xfrm>
            <a:off x="3347864" y="2643758"/>
            <a:ext cx="0" cy="144016"/>
          </a:xfrm>
          <a:prstGeom prst="line">
            <a:avLst/>
          </a:prstGeom>
          <a:ln w="5715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93D2D510-456F-9A5B-3924-FC011B632ABA}"/>
              </a:ext>
            </a:extLst>
          </p:cNvPr>
          <p:cNvCxnSpPr>
            <a:cxnSpLocks/>
          </p:cNvCxnSpPr>
          <p:nvPr/>
        </p:nvCxnSpPr>
        <p:spPr>
          <a:xfrm>
            <a:off x="5868144" y="2643758"/>
            <a:ext cx="0" cy="144016"/>
          </a:xfrm>
          <a:prstGeom prst="line">
            <a:avLst/>
          </a:prstGeom>
          <a:ln w="571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F7299CB1-3571-411C-CD08-AF99AE857B39}"/>
              </a:ext>
            </a:extLst>
          </p:cNvPr>
          <p:cNvCxnSpPr>
            <a:cxnSpLocks/>
          </p:cNvCxnSpPr>
          <p:nvPr/>
        </p:nvCxnSpPr>
        <p:spPr>
          <a:xfrm>
            <a:off x="971600" y="2643758"/>
            <a:ext cx="0" cy="144016"/>
          </a:xfrm>
          <a:prstGeom prst="line">
            <a:avLst/>
          </a:prstGeom>
          <a:ln w="57150"/>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2268362D-8158-7B82-7B30-599937F95CAE}"/>
              </a:ext>
            </a:extLst>
          </p:cNvPr>
          <p:cNvSpPr txBox="1"/>
          <p:nvPr/>
        </p:nvSpPr>
        <p:spPr>
          <a:xfrm>
            <a:off x="539552" y="2873706"/>
            <a:ext cx="864096" cy="369332"/>
          </a:xfrm>
          <a:prstGeom prst="rect">
            <a:avLst/>
          </a:prstGeom>
          <a:noFill/>
          <a:ln>
            <a:solidFill>
              <a:schemeClr val="bg1"/>
            </a:solidFill>
          </a:ln>
        </p:spPr>
        <p:txBody>
          <a:bodyPr wrap="square" rtlCol="0">
            <a:spAutoFit/>
          </a:bodyPr>
          <a:lstStyle/>
          <a:p>
            <a:r>
              <a:rPr lang="en-US" b="1" dirty="0"/>
              <a:t>TK XVII</a:t>
            </a:r>
          </a:p>
        </p:txBody>
      </p:sp>
      <p:sp>
        <p:nvSpPr>
          <p:cNvPr id="12" name="TextBox 11">
            <a:extLst>
              <a:ext uri="{FF2B5EF4-FFF2-40B4-BE49-F238E27FC236}">
                <a16:creationId xmlns:a16="http://schemas.microsoft.com/office/drawing/2014/main" id="{A1A2AA99-E639-C1F1-B288-3FC4970FC568}"/>
              </a:ext>
            </a:extLst>
          </p:cNvPr>
          <p:cNvSpPr txBox="1"/>
          <p:nvPr/>
        </p:nvSpPr>
        <p:spPr>
          <a:xfrm>
            <a:off x="2663789" y="2873706"/>
            <a:ext cx="1368149" cy="369332"/>
          </a:xfrm>
          <a:prstGeom prst="rect">
            <a:avLst/>
          </a:prstGeom>
          <a:noFill/>
          <a:ln>
            <a:solidFill>
              <a:schemeClr val="bg1"/>
            </a:solidFill>
          </a:ln>
        </p:spPr>
        <p:txBody>
          <a:bodyPr wrap="square" rtlCol="0">
            <a:spAutoFit/>
          </a:bodyPr>
          <a:lstStyle/>
          <a:p>
            <a:r>
              <a:rPr lang="en-US" b="1" dirty="0" err="1"/>
              <a:t>Cuối</a:t>
            </a:r>
            <a:r>
              <a:rPr lang="en-US" b="1" dirty="0"/>
              <a:t> TK XIX</a:t>
            </a:r>
          </a:p>
        </p:txBody>
      </p:sp>
      <p:sp>
        <p:nvSpPr>
          <p:cNvPr id="13" name="TextBox 12">
            <a:extLst>
              <a:ext uri="{FF2B5EF4-FFF2-40B4-BE49-F238E27FC236}">
                <a16:creationId xmlns:a16="http://schemas.microsoft.com/office/drawing/2014/main" id="{AE3A2C1B-C6C8-23DA-C8E5-14D53F4911EB}"/>
              </a:ext>
            </a:extLst>
          </p:cNvPr>
          <p:cNvSpPr txBox="1"/>
          <p:nvPr/>
        </p:nvSpPr>
        <p:spPr>
          <a:xfrm>
            <a:off x="5184070" y="2877214"/>
            <a:ext cx="1260138" cy="369332"/>
          </a:xfrm>
          <a:prstGeom prst="rect">
            <a:avLst/>
          </a:prstGeom>
          <a:noFill/>
          <a:ln>
            <a:solidFill>
              <a:schemeClr val="bg1"/>
            </a:solidFill>
          </a:ln>
        </p:spPr>
        <p:txBody>
          <a:bodyPr wrap="square" rtlCol="0">
            <a:spAutoFit/>
          </a:bodyPr>
          <a:lstStyle/>
          <a:p>
            <a:r>
              <a:rPr lang="en-US" b="1" dirty="0" err="1"/>
              <a:t>Đầu</a:t>
            </a:r>
            <a:r>
              <a:rPr lang="en-US" b="1" dirty="0"/>
              <a:t> TK XX</a:t>
            </a:r>
          </a:p>
        </p:txBody>
      </p:sp>
      <p:sp>
        <p:nvSpPr>
          <p:cNvPr id="14" name="TextBox 13">
            <a:extLst>
              <a:ext uri="{FF2B5EF4-FFF2-40B4-BE49-F238E27FC236}">
                <a16:creationId xmlns:a16="http://schemas.microsoft.com/office/drawing/2014/main" id="{8274A5AD-5887-42DD-B34C-7B55E662F4FE}"/>
              </a:ext>
            </a:extLst>
          </p:cNvPr>
          <p:cNvSpPr txBox="1"/>
          <p:nvPr/>
        </p:nvSpPr>
        <p:spPr>
          <a:xfrm>
            <a:off x="971600" y="2231460"/>
            <a:ext cx="2304254" cy="369332"/>
          </a:xfrm>
          <a:prstGeom prst="rect">
            <a:avLst/>
          </a:prstGeom>
          <a:noFill/>
          <a:ln>
            <a:solidFill>
              <a:schemeClr val="bg1"/>
            </a:solidFill>
          </a:ln>
        </p:spPr>
        <p:txBody>
          <a:bodyPr wrap="square" rtlCol="0">
            <a:spAutoFit/>
          </a:bodyPr>
          <a:lstStyle/>
          <a:p>
            <a:r>
              <a:rPr lang="en-US" b="1" dirty="0"/>
              <a:t>KTTT </a:t>
            </a:r>
            <a:r>
              <a:rPr lang="en-US" b="1" dirty="0" err="1"/>
              <a:t>tự</a:t>
            </a:r>
            <a:r>
              <a:rPr lang="en-US" b="1" dirty="0"/>
              <a:t> do </a:t>
            </a:r>
            <a:r>
              <a:rPr lang="en-US" b="1" dirty="0" err="1"/>
              <a:t>cạnh</a:t>
            </a:r>
            <a:r>
              <a:rPr lang="en-US" b="1" dirty="0"/>
              <a:t> </a:t>
            </a:r>
            <a:r>
              <a:rPr lang="en-US" b="1" dirty="0" err="1"/>
              <a:t>tranh</a:t>
            </a:r>
            <a:r>
              <a:rPr lang="en-US" b="1" dirty="0"/>
              <a:t> </a:t>
            </a:r>
          </a:p>
        </p:txBody>
      </p:sp>
      <p:sp>
        <p:nvSpPr>
          <p:cNvPr id="15" name="TextBox 14">
            <a:extLst>
              <a:ext uri="{FF2B5EF4-FFF2-40B4-BE49-F238E27FC236}">
                <a16:creationId xmlns:a16="http://schemas.microsoft.com/office/drawing/2014/main" id="{880A8082-BBA5-5592-E74C-F28364912208}"/>
              </a:ext>
            </a:extLst>
          </p:cNvPr>
          <p:cNvSpPr txBox="1"/>
          <p:nvPr/>
        </p:nvSpPr>
        <p:spPr>
          <a:xfrm>
            <a:off x="3419873" y="2236620"/>
            <a:ext cx="2304254" cy="369332"/>
          </a:xfrm>
          <a:prstGeom prst="rect">
            <a:avLst/>
          </a:prstGeom>
          <a:noFill/>
          <a:ln>
            <a:solidFill>
              <a:schemeClr val="bg1"/>
            </a:solidFill>
          </a:ln>
        </p:spPr>
        <p:txBody>
          <a:bodyPr wrap="square" rtlCol="0">
            <a:spAutoFit/>
          </a:bodyPr>
          <a:lstStyle/>
          <a:p>
            <a:pPr algn="ctr"/>
            <a:r>
              <a:rPr lang="en-US" b="1" dirty="0" err="1"/>
              <a:t>Tổ</a:t>
            </a:r>
            <a:r>
              <a:rPr lang="en-US" b="1" dirty="0"/>
              <a:t> </a:t>
            </a:r>
            <a:r>
              <a:rPr lang="en-US" b="1" dirty="0" err="1"/>
              <a:t>chức</a:t>
            </a:r>
            <a:r>
              <a:rPr lang="en-US" b="1" dirty="0"/>
              <a:t> </a:t>
            </a:r>
            <a:r>
              <a:rPr lang="en-US" b="1" dirty="0" err="1"/>
              <a:t>độc</a:t>
            </a:r>
            <a:r>
              <a:rPr lang="en-US" b="1" dirty="0"/>
              <a:t> </a:t>
            </a:r>
            <a:r>
              <a:rPr lang="en-US" b="1" dirty="0" err="1"/>
              <a:t>quyền</a:t>
            </a:r>
            <a:endParaRPr lang="en-US" b="1" dirty="0"/>
          </a:p>
        </p:txBody>
      </p:sp>
      <p:sp>
        <p:nvSpPr>
          <p:cNvPr id="16" name="TextBox 15">
            <a:extLst>
              <a:ext uri="{FF2B5EF4-FFF2-40B4-BE49-F238E27FC236}">
                <a16:creationId xmlns:a16="http://schemas.microsoft.com/office/drawing/2014/main" id="{EA498783-6D14-F19E-43D2-24CECED0257F}"/>
              </a:ext>
            </a:extLst>
          </p:cNvPr>
          <p:cNvSpPr txBox="1"/>
          <p:nvPr/>
        </p:nvSpPr>
        <p:spPr>
          <a:xfrm>
            <a:off x="5760134" y="2069435"/>
            <a:ext cx="2304254" cy="646331"/>
          </a:xfrm>
          <a:prstGeom prst="rect">
            <a:avLst/>
          </a:prstGeom>
          <a:noFill/>
          <a:ln>
            <a:solidFill>
              <a:schemeClr val="bg1"/>
            </a:solidFill>
          </a:ln>
        </p:spPr>
        <p:txBody>
          <a:bodyPr wrap="square" rtlCol="0">
            <a:spAutoFit/>
          </a:bodyPr>
          <a:lstStyle/>
          <a:p>
            <a:pPr algn="ctr"/>
            <a:r>
              <a:rPr lang="en-US" b="1" dirty="0" err="1"/>
              <a:t>Tổ</a:t>
            </a:r>
            <a:r>
              <a:rPr lang="en-US" b="1" dirty="0"/>
              <a:t> </a:t>
            </a:r>
            <a:r>
              <a:rPr lang="en-US" b="1" dirty="0" err="1"/>
              <a:t>chức</a:t>
            </a:r>
            <a:r>
              <a:rPr lang="en-US" b="1" dirty="0"/>
              <a:t> </a:t>
            </a:r>
            <a:r>
              <a:rPr lang="en-US" b="1" dirty="0" err="1"/>
              <a:t>độc</a:t>
            </a:r>
            <a:r>
              <a:rPr lang="en-US" b="1" dirty="0"/>
              <a:t> </a:t>
            </a:r>
            <a:r>
              <a:rPr lang="en-US" b="1" dirty="0" err="1"/>
              <a:t>quyền</a:t>
            </a:r>
            <a:r>
              <a:rPr lang="en-US" b="1" dirty="0"/>
              <a:t> </a:t>
            </a:r>
          </a:p>
          <a:p>
            <a:pPr algn="ctr"/>
            <a:r>
              <a:rPr lang="en-US" b="1" dirty="0" err="1"/>
              <a:t>nhà</a:t>
            </a:r>
            <a:r>
              <a:rPr lang="en-US" b="1" dirty="0"/>
              <a:t> </a:t>
            </a:r>
            <a:r>
              <a:rPr lang="en-US" b="1" dirty="0" err="1"/>
              <a:t>nước</a:t>
            </a:r>
            <a:endParaRPr lang="en-US" b="1" dirty="0"/>
          </a:p>
        </p:txBody>
      </p:sp>
    </p:spTree>
    <p:extLst>
      <p:ext uri="{BB962C8B-B14F-4D97-AF65-F5344CB8AC3E}">
        <p14:creationId xmlns:p14="http://schemas.microsoft.com/office/powerpoint/2010/main" val="1674151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CE93473-B347-4885-9497-51C9D9F7F94C}"/>
              </a:ext>
            </a:extLst>
          </p:cNvPr>
          <p:cNvSpPr>
            <a:spLocks noGrp="1"/>
          </p:cNvSpPr>
          <p:nvPr>
            <p:ph type="body" sz="quarter" idx="11"/>
          </p:nvPr>
        </p:nvSpPr>
        <p:spPr>
          <a:xfrm>
            <a:off x="0" y="359786"/>
            <a:ext cx="9144000" cy="576064"/>
          </a:xfrm>
        </p:spPr>
        <p:txBody>
          <a:bodyPr>
            <a:noAutofit/>
          </a:bodyPr>
          <a:lstStyle/>
          <a:p>
            <a:r>
              <a:rPr lang="en-US" sz="2400" b="1" dirty="0">
                <a:solidFill>
                  <a:schemeClr val="tx1"/>
                </a:solidFill>
                <a:latin typeface="UTM Alexander" panose="02040603050506020204" pitchFamily="18" charset="0"/>
              </a:rPr>
              <a:t>4.1. ĐỘC QUYỀN TRONG NỀN KTTT</a:t>
            </a:r>
          </a:p>
        </p:txBody>
      </p:sp>
      <p:grpSp>
        <p:nvGrpSpPr>
          <p:cNvPr id="11" name="Group 10">
            <a:extLst>
              <a:ext uri="{FF2B5EF4-FFF2-40B4-BE49-F238E27FC236}">
                <a16:creationId xmlns:a16="http://schemas.microsoft.com/office/drawing/2014/main" id="{6A8360FA-366D-452A-B585-3CA09E9C41C5}"/>
              </a:ext>
            </a:extLst>
          </p:cNvPr>
          <p:cNvGrpSpPr/>
          <p:nvPr/>
        </p:nvGrpSpPr>
        <p:grpSpPr>
          <a:xfrm>
            <a:off x="140067" y="1440616"/>
            <a:ext cx="8752413" cy="914400"/>
            <a:chOff x="890718" y="1534328"/>
            <a:chExt cx="7488832" cy="914400"/>
          </a:xfrm>
        </p:grpSpPr>
        <p:sp>
          <p:nvSpPr>
            <p:cNvPr id="2" name="Rectangle: Rounded Corners 1">
              <a:extLst>
                <a:ext uri="{FF2B5EF4-FFF2-40B4-BE49-F238E27FC236}">
                  <a16:creationId xmlns:a16="http://schemas.microsoft.com/office/drawing/2014/main" id="{59302EA6-D29D-4E05-B330-4260CFD7BF75}"/>
                </a:ext>
              </a:extLst>
            </p:cNvPr>
            <p:cNvSpPr/>
            <p:nvPr/>
          </p:nvSpPr>
          <p:spPr>
            <a:xfrm>
              <a:off x="890718" y="1534328"/>
              <a:ext cx="748883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10" name="Text Placeholder 2">
              <a:extLst>
                <a:ext uri="{FF2B5EF4-FFF2-40B4-BE49-F238E27FC236}">
                  <a16:creationId xmlns:a16="http://schemas.microsoft.com/office/drawing/2014/main" id="{D4B9E09C-3C63-46AA-AA96-7763B5F56255}"/>
                </a:ext>
              </a:extLst>
            </p:cNvPr>
            <p:cNvSpPr txBox="1">
              <a:spLocks/>
            </p:cNvSpPr>
            <p:nvPr/>
          </p:nvSpPr>
          <p:spPr>
            <a:xfrm>
              <a:off x="953852" y="1739661"/>
              <a:ext cx="7362564" cy="576064"/>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050" b="0" kern="1200" baseline="0">
                  <a:solidFill>
                    <a:schemeClr val="tx1">
                      <a:lumMod val="75000"/>
                      <a:lumOff val="25000"/>
                    </a:schemeClr>
                  </a:solidFill>
                  <a:latin typeface="+mn-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100" b="1" dirty="0">
                  <a:solidFill>
                    <a:schemeClr val="tx1"/>
                  </a:solidFill>
                  <a:latin typeface="UTM Alexander" panose="02040603050506020204" pitchFamily="18" charset="0"/>
                </a:rPr>
                <a:t>4.1.1. ĐỘC QUYỀN, ĐỘC QUYỀN NHÀ NƯỚC VÀ TÁC ĐỘNG CỦA ĐỘC QUYỀN</a:t>
              </a:r>
            </a:p>
          </p:txBody>
        </p:sp>
      </p:grpSp>
      <p:grpSp>
        <p:nvGrpSpPr>
          <p:cNvPr id="12" name="Group 11">
            <a:extLst>
              <a:ext uri="{FF2B5EF4-FFF2-40B4-BE49-F238E27FC236}">
                <a16:creationId xmlns:a16="http://schemas.microsoft.com/office/drawing/2014/main" id="{AFE63400-AD55-453B-A0EB-33B63D0B7D8E}"/>
              </a:ext>
            </a:extLst>
          </p:cNvPr>
          <p:cNvGrpSpPr/>
          <p:nvPr/>
        </p:nvGrpSpPr>
        <p:grpSpPr>
          <a:xfrm>
            <a:off x="913020" y="2859782"/>
            <a:ext cx="7488832" cy="914400"/>
            <a:chOff x="827584" y="1369318"/>
            <a:chExt cx="7488832" cy="914400"/>
          </a:xfrm>
        </p:grpSpPr>
        <p:sp>
          <p:nvSpPr>
            <p:cNvPr id="13" name="Rectangle: Rounded Corners 12">
              <a:extLst>
                <a:ext uri="{FF2B5EF4-FFF2-40B4-BE49-F238E27FC236}">
                  <a16:creationId xmlns:a16="http://schemas.microsoft.com/office/drawing/2014/main" id="{801ED9E3-3232-4FD2-8ECA-EDA04E330285}"/>
                </a:ext>
              </a:extLst>
            </p:cNvPr>
            <p:cNvSpPr/>
            <p:nvPr/>
          </p:nvSpPr>
          <p:spPr>
            <a:xfrm>
              <a:off x="827584" y="1369318"/>
              <a:ext cx="748883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4" name="Text Placeholder 2">
              <a:extLst>
                <a:ext uri="{FF2B5EF4-FFF2-40B4-BE49-F238E27FC236}">
                  <a16:creationId xmlns:a16="http://schemas.microsoft.com/office/drawing/2014/main" id="{9F337CE3-E7C1-4E84-A2EA-D83C8F505647}"/>
                </a:ext>
              </a:extLst>
            </p:cNvPr>
            <p:cNvSpPr txBox="1">
              <a:spLocks/>
            </p:cNvSpPr>
            <p:nvPr/>
          </p:nvSpPr>
          <p:spPr>
            <a:xfrm>
              <a:off x="953852" y="1538486"/>
              <a:ext cx="7362564" cy="576064"/>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050" b="0" kern="1200" baseline="0">
                  <a:solidFill>
                    <a:schemeClr val="tx1">
                      <a:lumMod val="75000"/>
                      <a:lumOff val="25000"/>
                    </a:schemeClr>
                  </a:solidFill>
                  <a:latin typeface="+mn-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200" b="1" dirty="0">
                  <a:solidFill>
                    <a:schemeClr val="tx1"/>
                  </a:solidFill>
                  <a:latin typeface="UTM Alexander" panose="02040603050506020204" pitchFamily="18" charset="0"/>
                </a:rPr>
                <a:t>4.1.2. QUAN HỆ CẠNH TRANH Ở TRẠNG THÁI ĐỘC QUYỀN</a:t>
              </a:r>
            </a:p>
          </p:txBody>
        </p:sp>
      </p:grpSp>
      <p:sp>
        <p:nvSpPr>
          <p:cNvPr id="5" name="Date Placeholder 1">
            <a:extLst>
              <a:ext uri="{FF2B5EF4-FFF2-40B4-BE49-F238E27FC236}">
                <a16:creationId xmlns:a16="http://schemas.microsoft.com/office/drawing/2014/main" id="{4D202EA0-8498-795D-8152-696A85A50B7A}"/>
              </a:ext>
            </a:extLst>
          </p:cNvPr>
          <p:cNvSpPr txBox="1">
            <a:spLocks noChangeArrowheads="1"/>
          </p:cNvSpPr>
          <p:nvPr/>
        </p:nvSpPr>
        <p:spPr bwMode="auto">
          <a:xfrm>
            <a:off x="140067" y="4889426"/>
            <a:ext cx="122413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1FA0FEAF-A50D-4619-9C9A-51CC96C0FAF3}" type="datetime1">
              <a:rPr lang="en-US" altLang="en-US" sz="1200" smtClean="0">
                <a:latin typeface="UTM Alexander"/>
              </a:rPr>
              <a:pPr>
                <a:spcBef>
                  <a:spcPct val="0"/>
                </a:spcBef>
                <a:buFontTx/>
                <a:buNone/>
              </a:pPr>
              <a:t>5/4/2023</a:t>
            </a:fld>
            <a:endParaRPr lang="en-US" altLang="en-US" sz="1200" dirty="0">
              <a:latin typeface="UTM Alexander"/>
            </a:endParaRPr>
          </a:p>
        </p:txBody>
      </p:sp>
      <p:sp>
        <p:nvSpPr>
          <p:cNvPr id="6" name="Footer Placeholder 2">
            <a:extLst>
              <a:ext uri="{FF2B5EF4-FFF2-40B4-BE49-F238E27FC236}">
                <a16:creationId xmlns:a16="http://schemas.microsoft.com/office/drawing/2014/main" id="{7F548699-DE48-F83F-83C8-70306F673600}"/>
              </a:ext>
            </a:extLst>
          </p:cNvPr>
          <p:cNvSpPr txBox="1">
            <a:spLocks noChangeArrowheads="1"/>
          </p:cNvSpPr>
          <p:nvPr/>
        </p:nvSpPr>
        <p:spPr bwMode="auto">
          <a:xfrm>
            <a:off x="3352235" y="4863898"/>
            <a:ext cx="574812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r" eaLnBrk="0" hangingPunct="0">
              <a:spcBef>
                <a:spcPct val="0"/>
              </a:spcBef>
              <a:buFontTx/>
              <a:buNone/>
            </a:pPr>
            <a:r>
              <a:rPr lang="en-US" altLang="en-US" sz="1200" dirty="0">
                <a:latin typeface="UTM Alexander"/>
              </a:rPr>
              <a:t>306103 - </a:t>
            </a:r>
            <a:r>
              <a:rPr lang="vi-VN" altLang="en-US" sz="1200" dirty="0">
                <a:latin typeface="UTM Alexander"/>
              </a:rPr>
              <a:t>Chương I</a:t>
            </a:r>
            <a:r>
              <a:rPr lang="en-US" altLang="en-US" sz="1200" dirty="0">
                <a:latin typeface="UTM Alexander"/>
              </a:rPr>
              <a:t>V</a:t>
            </a:r>
            <a:r>
              <a:rPr lang="vi-VN" altLang="en-US" sz="1200" dirty="0">
                <a:latin typeface="UTM Alexander"/>
              </a:rPr>
              <a:t>: </a:t>
            </a:r>
            <a:r>
              <a:rPr lang="en-US" altLang="en-US" sz="1200" dirty="0" err="1">
                <a:latin typeface="UTM Alexander"/>
              </a:rPr>
              <a:t>Cạnh</a:t>
            </a:r>
            <a:r>
              <a:rPr lang="en-US" altLang="en-US" sz="1200" dirty="0">
                <a:latin typeface="UTM Alexander"/>
              </a:rPr>
              <a:t> </a:t>
            </a:r>
            <a:r>
              <a:rPr lang="en-US" altLang="en-US" sz="1200" dirty="0" err="1">
                <a:latin typeface="UTM Alexander"/>
              </a:rPr>
              <a:t>tranh</a:t>
            </a:r>
            <a:r>
              <a:rPr lang="en-US" altLang="en-US" sz="1200" dirty="0">
                <a:latin typeface="UTM Alexander"/>
              </a:rPr>
              <a:t> </a:t>
            </a:r>
            <a:r>
              <a:rPr lang="en-US" altLang="en-US" sz="1200" dirty="0" err="1">
                <a:latin typeface="UTM Alexander"/>
              </a:rPr>
              <a:t>và</a:t>
            </a:r>
            <a:r>
              <a:rPr lang="en-US" altLang="en-US" sz="1200" dirty="0">
                <a:latin typeface="UTM Alexander"/>
              </a:rPr>
              <a:t> </a:t>
            </a:r>
            <a:r>
              <a:rPr lang="en-US" altLang="en-US" sz="1200" dirty="0" err="1">
                <a:latin typeface="UTM Alexander"/>
              </a:rPr>
              <a:t>độc</a:t>
            </a:r>
            <a:r>
              <a:rPr lang="en-US" altLang="en-US" sz="1200" dirty="0">
                <a:latin typeface="UTM Alexander"/>
              </a:rPr>
              <a:t> </a:t>
            </a:r>
            <a:r>
              <a:rPr lang="en-US" altLang="en-US" sz="1200" dirty="0" err="1">
                <a:latin typeface="UTM Alexander"/>
              </a:rPr>
              <a:t>quyền</a:t>
            </a:r>
            <a:r>
              <a:rPr lang="en-US" altLang="en-US" sz="1200" dirty="0">
                <a:latin typeface="UTM Alexander"/>
              </a:rPr>
              <a:t> </a:t>
            </a:r>
            <a:r>
              <a:rPr lang="en-US" altLang="en-US" sz="1200" dirty="0" err="1">
                <a:latin typeface="UTM Alexander"/>
              </a:rPr>
              <a:t>trong</a:t>
            </a:r>
            <a:r>
              <a:rPr lang="en-US" altLang="en-US" sz="1200" dirty="0">
                <a:latin typeface="UTM Alexander"/>
              </a:rPr>
              <a:t> </a:t>
            </a:r>
            <a:r>
              <a:rPr lang="en-US" altLang="en-US" sz="1200" dirty="0" err="1">
                <a:latin typeface="UTM Alexander"/>
              </a:rPr>
              <a:t>nền</a:t>
            </a:r>
            <a:r>
              <a:rPr lang="en-US" altLang="en-US" sz="1200" dirty="0">
                <a:latin typeface="UTM Alexander"/>
              </a:rPr>
              <a:t> </a:t>
            </a:r>
            <a:r>
              <a:rPr lang="en-US" altLang="en-US" sz="1200" dirty="0" err="1">
                <a:latin typeface="UTM Alexander"/>
              </a:rPr>
              <a:t>kinh</a:t>
            </a:r>
            <a:r>
              <a:rPr lang="en-US" altLang="en-US" sz="1200" dirty="0">
                <a:latin typeface="UTM Alexander"/>
              </a:rPr>
              <a:t> </a:t>
            </a:r>
            <a:r>
              <a:rPr lang="en-US" altLang="en-US" sz="1200" dirty="0" err="1">
                <a:latin typeface="UTM Alexander"/>
              </a:rPr>
              <a:t>tế</a:t>
            </a:r>
            <a:r>
              <a:rPr lang="en-US" altLang="en-US" sz="1200" dirty="0">
                <a:latin typeface="UTM Alexander"/>
              </a:rPr>
              <a:t> </a:t>
            </a:r>
            <a:r>
              <a:rPr lang="en-US" altLang="en-US" sz="1200" dirty="0" err="1">
                <a:latin typeface="UTM Alexander"/>
              </a:rPr>
              <a:t>thị</a:t>
            </a:r>
            <a:r>
              <a:rPr lang="en-US" altLang="en-US" sz="1200" dirty="0">
                <a:latin typeface="UTM Alexander"/>
              </a:rPr>
              <a:t> </a:t>
            </a:r>
            <a:r>
              <a:rPr lang="en-US" altLang="en-US" sz="1200" dirty="0" err="1">
                <a:latin typeface="UTM Alexander"/>
              </a:rPr>
              <a:t>trường</a:t>
            </a:r>
            <a:endParaRPr lang="en-US" altLang="en-US" sz="1200" dirty="0">
              <a:latin typeface="UTM Alexander"/>
            </a:endParaRPr>
          </a:p>
        </p:txBody>
      </p:sp>
    </p:spTree>
    <p:extLst>
      <p:ext uri="{BB962C8B-B14F-4D97-AF65-F5344CB8AC3E}">
        <p14:creationId xmlns:p14="http://schemas.microsoft.com/office/powerpoint/2010/main" val="3599580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CA2FBE0-2B8A-47F4-9DBF-AF74AE808D55}"/>
              </a:ext>
            </a:extLst>
          </p:cNvPr>
          <p:cNvSpPr/>
          <p:nvPr/>
        </p:nvSpPr>
        <p:spPr>
          <a:xfrm>
            <a:off x="395536" y="1779662"/>
            <a:ext cx="8424936" cy="21602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vi-VN" sz="2600" b="1" noProof="1">
                <a:latin typeface="UTM Alexander" panose="02040603050506020204"/>
              </a:rPr>
              <a:t>Độc quyền là sự liên minh giữa các doanh nghiệp lớn, </a:t>
            </a:r>
          </a:p>
          <a:p>
            <a:pPr algn="ctr"/>
            <a:r>
              <a:rPr lang="vi-VN" sz="2600" b="1" noProof="1">
                <a:latin typeface="UTM Alexander" panose="02040603050506020204"/>
              </a:rPr>
              <a:t>nắm trong tay phần lớn việc sản xuất và tiêu thụ một số </a:t>
            </a:r>
          </a:p>
          <a:p>
            <a:pPr algn="ctr"/>
            <a:r>
              <a:rPr lang="vi-VN" sz="2600" b="1" noProof="1">
                <a:latin typeface="UTM Alexander" panose="02040603050506020204"/>
              </a:rPr>
              <a:t>loại h</a:t>
            </a:r>
            <a:r>
              <a:rPr lang="en-US" sz="2600" b="1" noProof="1">
                <a:latin typeface="UTM Alexander" panose="02040603050506020204"/>
              </a:rPr>
              <a:t>à</a:t>
            </a:r>
            <a:r>
              <a:rPr lang="vi-VN" sz="2600" b="1" noProof="1">
                <a:latin typeface="UTM Alexander" panose="02040603050506020204"/>
              </a:rPr>
              <a:t>ng hóa, có khả n</a:t>
            </a:r>
            <a:r>
              <a:rPr lang="en-US" sz="2600" b="1" noProof="1">
                <a:latin typeface="UTM Alexander" panose="02040603050506020204"/>
              </a:rPr>
              <a:t>ă</a:t>
            </a:r>
            <a:r>
              <a:rPr lang="vi-VN" sz="2600" b="1" noProof="1">
                <a:latin typeface="UTM Alexander" panose="02040603050506020204"/>
              </a:rPr>
              <a:t>ng định ra giá cả </a:t>
            </a:r>
            <a:r>
              <a:rPr lang="en-US" sz="2600" b="1" noProof="1">
                <a:latin typeface="UTM Alexander" panose="02040603050506020204"/>
              </a:rPr>
              <a:t>đ</a:t>
            </a:r>
            <a:r>
              <a:rPr lang="vi-VN" sz="2600" b="1" noProof="1">
                <a:latin typeface="UTM Alexander" panose="02040603050506020204"/>
              </a:rPr>
              <a:t>ộc quyền, </a:t>
            </a:r>
          </a:p>
          <a:p>
            <a:pPr algn="ctr"/>
            <a:r>
              <a:rPr lang="vi-VN" sz="2600" b="1" noProof="1">
                <a:latin typeface="UTM Alexander" panose="02040603050506020204"/>
              </a:rPr>
              <a:t>nhằm thu lợi nhuận độc quyền cao</a:t>
            </a:r>
            <a:r>
              <a:rPr lang="en-US" sz="2600" b="1" noProof="1">
                <a:latin typeface="UTM Alexander" panose="02040603050506020204"/>
              </a:rPr>
              <a:t>.</a:t>
            </a:r>
            <a:endParaRPr lang="vi-VN" sz="2600" b="1" noProof="1">
              <a:latin typeface="UTM Alexander" panose="02040603050506020204"/>
            </a:endParaRPr>
          </a:p>
        </p:txBody>
      </p:sp>
      <p:sp>
        <p:nvSpPr>
          <p:cNvPr id="5" name="Rectangle: Rounded Corners 4">
            <a:extLst>
              <a:ext uri="{FF2B5EF4-FFF2-40B4-BE49-F238E27FC236}">
                <a16:creationId xmlns:a16="http://schemas.microsoft.com/office/drawing/2014/main" id="{40537E48-AE81-4B9A-A167-D06CA3895738}"/>
              </a:ext>
            </a:extLst>
          </p:cNvPr>
          <p:cNvSpPr/>
          <p:nvPr/>
        </p:nvSpPr>
        <p:spPr>
          <a:xfrm>
            <a:off x="2519772" y="915566"/>
            <a:ext cx="4104456" cy="792088"/>
          </a:xfrm>
          <a:prstGeom prst="roundRect">
            <a:avLst/>
          </a:prstGeom>
          <a:ln>
            <a:solidFill>
              <a:srgbClr val="FFFFF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vi-VN" sz="3200" b="1" noProof="1">
                <a:solidFill>
                  <a:srgbClr val="FF0000"/>
                </a:solidFill>
                <a:latin typeface="UTM Alexander" panose="02040603050506020204"/>
              </a:rPr>
              <a:t>Độc quyền là </a:t>
            </a:r>
            <a:r>
              <a:rPr lang="en-US" sz="3200" b="1" noProof="1">
                <a:solidFill>
                  <a:srgbClr val="FF0000"/>
                </a:solidFill>
                <a:latin typeface="UTM Alexander" panose="02040603050506020204"/>
              </a:rPr>
              <a:t>gì?</a:t>
            </a:r>
            <a:endParaRPr lang="vi-VN" sz="3200" b="1" noProof="1">
              <a:solidFill>
                <a:srgbClr val="FF0000"/>
              </a:solidFill>
              <a:latin typeface="UTM Alexander" panose="02040603050506020204"/>
            </a:endParaRPr>
          </a:p>
        </p:txBody>
      </p:sp>
      <p:sp>
        <p:nvSpPr>
          <p:cNvPr id="3" name="Date Placeholder 1">
            <a:extLst>
              <a:ext uri="{FF2B5EF4-FFF2-40B4-BE49-F238E27FC236}">
                <a16:creationId xmlns:a16="http://schemas.microsoft.com/office/drawing/2014/main" id="{73445B94-4D89-34C4-28FD-F570DA3F0857}"/>
              </a:ext>
            </a:extLst>
          </p:cNvPr>
          <p:cNvSpPr txBox="1">
            <a:spLocks noChangeArrowheads="1"/>
          </p:cNvSpPr>
          <p:nvPr/>
        </p:nvSpPr>
        <p:spPr bwMode="auto">
          <a:xfrm>
            <a:off x="140067" y="4889426"/>
            <a:ext cx="122413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1FA0FEAF-A50D-4619-9C9A-51CC96C0FAF3}" type="datetime1">
              <a:rPr lang="en-US" altLang="en-US" sz="1200" smtClean="0">
                <a:latin typeface="UTM Alexander"/>
              </a:rPr>
              <a:pPr>
                <a:spcBef>
                  <a:spcPct val="0"/>
                </a:spcBef>
                <a:buFontTx/>
                <a:buNone/>
              </a:pPr>
              <a:t>5/4/2023</a:t>
            </a:fld>
            <a:endParaRPr lang="en-US" altLang="en-US" sz="1200" dirty="0">
              <a:latin typeface="UTM Alexander"/>
            </a:endParaRPr>
          </a:p>
        </p:txBody>
      </p:sp>
      <p:sp>
        <p:nvSpPr>
          <p:cNvPr id="6" name="Footer Placeholder 2">
            <a:extLst>
              <a:ext uri="{FF2B5EF4-FFF2-40B4-BE49-F238E27FC236}">
                <a16:creationId xmlns:a16="http://schemas.microsoft.com/office/drawing/2014/main" id="{97779F3C-27D6-801B-0A19-5F8E2D95004E}"/>
              </a:ext>
            </a:extLst>
          </p:cNvPr>
          <p:cNvSpPr txBox="1">
            <a:spLocks noChangeArrowheads="1"/>
          </p:cNvSpPr>
          <p:nvPr/>
        </p:nvSpPr>
        <p:spPr bwMode="auto">
          <a:xfrm>
            <a:off x="3352235" y="4863898"/>
            <a:ext cx="574812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r" eaLnBrk="0" hangingPunct="0">
              <a:spcBef>
                <a:spcPct val="0"/>
              </a:spcBef>
              <a:buFontTx/>
              <a:buNone/>
            </a:pPr>
            <a:r>
              <a:rPr lang="en-US" altLang="en-US" sz="1200" dirty="0">
                <a:latin typeface="UTM Alexander"/>
              </a:rPr>
              <a:t>306103 - </a:t>
            </a:r>
            <a:r>
              <a:rPr lang="vi-VN" altLang="en-US" sz="1200" dirty="0">
                <a:latin typeface="UTM Alexander"/>
              </a:rPr>
              <a:t>Chương I</a:t>
            </a:r>
            <a:r>
              <a:rPr lang="en-US" altLang="en-US" sz="1200" dirty="0">
                <a:latin typeface="UTM Alexander"/>
              </a:rPr>
              <a:t>V</a:t>
            </a:r>
            <a:r>
              <a:rPr lang="vi-VN" altLang="en-US" sz="1200" dirty="0">
                <a:latin typeface="UTM Alexander"/>
              </a:rPr>
              <a:t>: </a:t>
            </a:r>
            <a:r>
              <a:rPr lang="en-US" altLang="en-US" sz="1200" dirty="0" err="1">
                <a:latin typeface="UTM Alexander"/>
              </a:rPr>
              <a:t>Cạnh</a:t>
            </a:r>
            <a:r>
              <a:rPr lang="en-US" altLang="en-US" sz="1200" dirty="0">
                <a:latin typeface="UTM Alexander"/>
              </a:rPr>
              <a:t> </a:t>
            </a:r>
            <a:r>
              <a:rPr lang="en-US" altLang="en-US" sz="1200" dirty="0" err="1">
                <a:latin typeface="UTM Alexander"/>
              </a:rPr>
              <a:t>tranh</a:t>
            </a:r>
            <a:r>
              <a:rPr lang="en-US" altLang="en-US" sz="1200" dirty="0">
                <a:latin typeface="UTM Alexander"/>
              </a:rPr>
              <a:t> </a:t>
            </a:r>
            <a:r>
              <a:rPr lang="en-US" altLang="en-US" sz="1200" dirty="0" err="1">
                <a:latin typeface="UTM Alexander"/>
              </a:rPr>
              <a:t>và</a:t>
            </a:r>
            <a:r>
              <a:rPr lang="en-US" altLang="en-US" sz="1200" dirty="0">
                <a:latin typeface="UTM Alexander"/>
              </a:rPr>
              <a:t> </a:t>
            </a:r>
            <a:r>
              <a:rPr lang="en-US" altLang="en-US" sz="1200" dirty="0" err="1">
                <a:latin typeface="UTM Alexander"/>
              </a:rPr>
              <a:t>độc</a:t>
            </a:r>
            <a:r>
              <a:rPr lang="en-US" altLang="en-US" sz="1200" dirty="0">
                <a:latin typeface="UTM Alexander"/>
              </a:rPr>
              <a:t> </a:t>
            </a:r>
            <a:r>
              <a:rPr lang="en-US" altLang="en-US" sz="1200" dirty="0" err="1">
                <a:latin typeface="UTM Alexander"/>
              </a:rPr>
              <a:t>quyền</a:t>
            </a:r>
            <a:r>
              <a:rPr lang="en-US" altLang="en-US" sz="1200" dirty="0">
                <a:latin typeface="UTM Alexander"/>
              </a:rPr>
              <a:t> </a:t>
            </a:r>
            <a:r>
              <a:rPr lang="en-US" altLang="en-US" sz="1200" dirty="0" err="1">
                <a:latin typeface="UTM Alexander"/>
              </a:rPr>
              <a:t>trong</a:t>
            </a:r>
            <a:r>
              <a:rPr lang="en-US" altLang="en-US" sz="1200" dirty="0">
                <a:latin typeface="UTM Alexander"/>
              </a:rPr>
              <a:t> </a:t>
            </a:r>
            <a:r>
              <a:rPr lang="en-US" altLang="en-US" sz="1200" dirty="0" err="1">
                <a:latin typeface="UTM Alexander"/>
              </a:rPr>
              <a:t>nền</a:t>
            </a:r>
            <a:r>
              <a:rPr lang="en-US" altLang="en-US" sz="1200" dirty="0">
                <a:latin typeface="UTM Alexander"/>
              </a:rPr>
              <a:t> </a:t>
            </a:r>
            <a:r>
              <a:rPr lang="en-US" altLang="en-US" sz="1200" dirty="0" err="1">
                <a:latin typeface="UTM Alexander"/>
              </a:rPr>
              <a:t>kinh</a:t>
            </a:r>
            <a:r>
              <a:rPr lang="en-US" altLang="en-US" sz="1200" dirty="0">
                <a:latin typeface="UTM Alexander"/>
              </a:rPr>
              <a:t> </a:t>
            </a:r>
            <a:r>
              <a:rPr lang="en-US" altLang="en-US" sz="1200" dirty="0" err="1">
                <a:latin typeface="UTM Alexander"/>
              </a:rPr>
              <a:t>tế</a:t>
            </a:r>
            <a:r>
              <a:rPr lang="en-US" altLang="en-US" sz="1200" dirty="0">
                <a:latin typeface="UTM Alexander"/>
              </a:rPr>
              <a:t> </a:t>
            </a:r>
            <a:r>
              <a:rPr lang="en-US" altLang="en-US" sz="1200" dirty="0" err="1">
                <a:latin typeface="UTM Alexander"/>
              </a:rPr>
              <a:t>thị</a:t>
            </a:r>
            <a:r>
              <a:rPr lang="en-US" altLang="en-US" sz="1200" dirty="0">
                <a:latin typeface="UTM Alexander"/>
              </a:rPr>
              <a:t> </a:t>
            </a:r>
            <a:r>
              <a:rPr lang="en-US" altLang="en-US" sz="1200" dirty="0" err="1">
                <a:latin typeface="UTM Alexander"/>
              </a:rPr>
              <a:t>trường</a:t>
            </a:r>
            <a:endParaRPr lang="en-US" altLang="en-US" sz="1200" dirty="0">
              <a:latin typeface="UTM Alexander"/>
            </a:endParaRPr>
          </a:p>
        </p:txBody>
      </p:sp>
    </p:spTree>
    <p:extLst>
      <p:ext uri="{BB962C8B-B14F-4D97-AF65-F5344CB8AC3E}">
        <p14:creationId xmlns:p14="http://schemas.microsoft.com/office/powerpoint/2010/main" val="1185505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CE93473-B347-4885-9497-51C9D9F7F94C}"/>
              </a:ext>
            </a:extLst>
          </p:cNvPr>
          <p:cNvSpPr>
            <a:spLocks noGrp="1"/>
          </p:cNvSpPr>
          <p:nvPr>
            <p:ph type="body" sz="quarter" idx="11"/>
          </p:nvPr>
        </p:nvSpPr>
        <p:spPr>
          <a:xfrm>
            <a:off x="1859890" y="234364"/>
            <a:ext cx="6948264" cy="576064"/>
          </a:xfrm>
        </p:spPr>
        <p:txBody>
          <a:bodyPr>
            <a:noAutofit/>
          </a:bodyPr>
          <a:lstStyle/>
          <a:p>
            <a:r>
              <a:rPr lang="en-US" sz="2400" b="1" dirty="0">
                <a:solidFill>
                  <a:schemeClr val="tx1"/>
                </a:solidFill>
                <a:latin typeface="UTM Alexander" panose="02040603050506020204" pitchFamily="18" charset="0"/>
              </a:rPr>
              <a:t>4.1.1.1. NGUYÊN NHÂN HÌNH THÀNH ĐỘC QUYỀN, ĐỘC QUYỀN NHÀ NƯỚC TRONG NỀN KTTT</a:t>
            </a:r>
          </a:p>
        </p:txBody>
      </p:sp>
      <p:pic>
        <p:nvPicPr>
          <p:cNvPr id="1026" name="Picture 2" descr="Động cơ hơi nước – Wikipedia tiếng Việt">
            <a:extLst>
              <a:ext uri="{FF2B5EF4-FFF2-40B4-BE49-F238E27FC236}">
                <a16:creationId xmlns:a16="http://schemas.microsoft.com/office/drawing/2014/main" id="{B877E7A2-5C32-499D-95C4-5669AE7957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269" y="2397180"/>
            <a:ext cx="3347864" cy="21152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ình ảnh miễn phí: đầu máy xe lửa, tàu, xe, du lịch, động cơ điện, núi, rừng">
            <a:extLst>
              <a:ext uri="{FF2B5EF4-FFF2-40B4-BE49-F238E27FC236}">
                <a16:creationId xmlns:a16="http://schemas.microsoft.com/office/drawing/2014/main" id="{75D8A8EC-9790-4B92-908E-7ABB2BF3C0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2381274"/>
            <a:ext cx="3168352" cy="2147052"/>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E6A066BD-65D6-44AC-865F-47A1AFF71F6F}"/>
              </a:ext>
            </a:extLst>
          </p:cNvPr>
          <p:cNvSpPr/>
          <p:nvPr/>
        </p:nvSpPr>
        <p:spPr>
          <a:xfrm>
            <a:off x="4211960" y="329183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
            <a:extLst>
              <a:ext uri="{FF2B5EF4-FFF2-40B4-BE49-F238E27FC236}">
                <a16:creationId xmlns:a16="http://schemas.microsoft.com/office/drawing/2014/main" id="{A178AA5F-3E46-4411-9D2B-E75FD6AF85B7}"/>
              </a:ext>
            </a:extLst>
          </p:cNvPr>
          <p:cNvSpPr txBox="1">
            <a:spLocks/>
          </p:cNvSpPr>
          <p:nvPr/>
        </p:nvSpPr>
        <p:spPr>
          <a:xfrm>
            <a:off x="0" y="1656293"/>
            <a:ext cx="9144000" cy="484632"/>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050" b="0" kern="1200" baseline="0">
                <a:solidFill>
                  <a:schemeClr val="tx1">
                    <a:lumMod val="75000"/>
                    <a:lumOff val="25000"/>
                  </a:schemeClr>
                </a:solidFill>
                <a:latin typeface="+mn-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vi-VN" sz="2200" b="1" i="1" noProof="1">
                <a:solidFill>
                  <a:schemeClr val="tx1"/>
                </a:solidFill>
                <a:latin typeface="UTM Alexander" panose="02040603050506020204" pitchFamily="18" charset="0"/>
              </a:rPr>
              <a:t>Một là, sự phát triển của LLSX </a:t>
            </a:r>
            <a:r>
              <a:rPr lang="en-US" sz="2200" b="1" i="1" noProof="1">
                <a:solidFill>
                  <a:schemeClr val="tx1"/>
                </a:solidFill>
                <a:latin typeface="UTM Alexander" panose="02040603050506020204" pitchFamily="18" charset="0"/>
              </a:rPr>
              <a:t>thúc đẩy các tổ chức độc quyền </a:t>
            </a:r>
            <a:endParaRPr lang="vi-VN" sz="2200" b="1" i="1" noProof="1">
              <a:solidFill>
                <a:schemeClr val="tx1"/>
              </a:solidFill>
              <a:latin typeface="UTM Alexander" panose="02040603050506020204" pitchFamily="18" charset="0"/>
            </a:endParaRPr>
          </a:p>
        </p:txBody>
      </p:sp>
      <p:sp>
        <p:nvSpPr>
          <p:cNvPr id="5" name="Date Placeholder 1">
            <a:extLst>
              <a:ext uri="{FF2B5EF4-FFF2-40B4-BE49-F238E27FC236}">
                <a16:creationId xmlns:a16="http://schemas.microsoft.com/office/drawing/2014/main" id="{9D755DAF-1CC5-C616-3346-A653D213EFBB}"/>
              </a:ext>
            </a:extLst>
          </p:cNvPr>
          <p:cNvSpPr txBox="1">
            <a:spLocks noChangeArrowheads="1"/>
          </p:cNvSpPr>
          <p:nvPr/>
        </p:nvSpPr>
        <p:spPr bwMode="auto">
          <a:xfrm>
            <a:off x="140067" y="4889426"/>
            <a:ext cx="122413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1FA0FEAF-A50D-4619-9C9A-51CC96C0FAF3}" type="datetime1">
              <a:rPr lang="en-US" altLang="en-US" sz="1200" smtClean="0">
                <a:latin typeface="UTM Alexander"/>
              </a:rPr>
              <a:pPr>
                <a:spcBef>
                  <a:spcPct val="0"/>
                </a:spcBef>
                <a:buFontTx/>
                <a:buNone/>
              </a:pPr>
              <a:t>5/4/2023</a:t>
            </a:fld>
            <a:endParaRPr lang="en-US" altLang="en-US" sz="1200" dirty="0">
              <a:latin typeface="UTM Alexander"/>
            </a:endParaRPr>
          </a:p>
        </p:txBody>
      </p:sp>
      <p:sp>
        <p:nvSpPr>
          <p:cNvPr id="6" name="Footer Placeholder 2">
            <a:extLst>
              <a:ext uri="{FF2B5EF4-FFF2-40B4-BE49-F238E27FC236}">
                <a16:creationId xmlns:a16="http://schemas.microsoft.com/office/drawing/2014/main" id="{2104BBB5-E2AF-494A-255A-86C3E4F3D64B}"/>
              </a:ext>
            </a:extLst>
          </p:cNvPr>
          <p:cNvSpPr txBox="1">
            <a:spLocks noChangeArrowheads="1"/>
          </p:cNvSpPr>
          <p:nvPr/>
        </p:nvSpPr>
        <p:spPr bwMode="auto">
          <a:xfrm>
            <a:off x="3352235" y="4863898"/>
            <a:ext cx="574812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r" eaLnBrk="0" hangingPunct="0">
              <a:spcBef>
                <a:spcPct val="0"/>
              </a:spcBef>
              <a:buFontTx/>
              <a:buNone/>
            </a:pPr>
            <a:r>
              <a:rPr lang="en-US" altLang="en-US" sz="1200" dirty="0">
                <a:latin typeface="UTM Alexander"/>
              </a:rPr>
              <a:t>306103 - </a:t>
            </a:r>
            <a:r>
              <a:rPr lang="vi-VN" altLang="en-US" sz="1200" dirty="0">
                <a:latin typeface="UTM Alexander"/>
              </a:rPr>
              <a:t>Chương I</a:t>
            </a:r>
            <a:r>
              <a:rPr lang="en-US" altLang="en-US" sz="1200" dirty="0">
                <a:latin typeface="UTM Alexander"/>
              </a:rPr>
              <a:t>V</a:t>
            </a:r>
            <a:r>
              <a:rPr lang="vi-VN" altLang="en-US" sz="1200" dirty="0">
                <a:latin typeface="UTM Alexander"/>
              </a:rPr>
              <a:t>: </a:t>
            </a:r>
            <a:r>
              <a:rPr lang="en-US" altLang="en-US" sz="1200" dirty="0" err="1">
                <a:latin typeface="UTM Alexander"/>
              </a:rPr>
              <a:t>Cạnh</a:t>
            </a:r>
            <a:r>
              <a:rPr lang="en-US" altLang="en-US" sz="1200" dirty="0">
                <a:latin typeface="UTM Alexander"/>
              </a:rPr>
              <a:t> </a:t>
            </a:r>
            <a:r>
              <a:rPr lang="en-US" altLang="en-US" sz="1200" dirty="0" err="1">
                <a:latin typeface="UTM Alexander"/>
              </a:rPr>
              <a:t>tranh</a:t>
            </a:r>
            <a:r>
              <a:rPr lang="en-US" altLang="en-US" sz="1200" dirty="0">
                <a:latin typeface="UTM Alexander"/>
              </a:rPr>
              <a:t> </a:t>
            </a:r>
            <a:r>
              <a:rPr lang="en-US" altLang="en-US" sz="1200" dirty="0" err="1">
                <a:latin typeface="UTM Alexander"/>
              </a:rPr>
              <a:t>và</a:t>
            </a:r>
            <a:r>
              <a:rPr lang="en-US" altLang="en-US" sz="1200" dirty="0">
                <a:latin typeface="UTM Alexander"/>
              </a:rPr>
              <a:t> </a:t>
            </a:r>
            <a:r>
              <a:rPr lang="en-US" altLang="en-US" sz="1200" dirty="0" err="1">
                <a:latin typeface="UTM Alexander"/>
              </a:rPr>
              <a:t>độc</a:t>
            </a:r>
            <a:r>
              <a:rPr lang="en-US" altLang="en-US" sz="1200" dirty="0">
                <a:latin typeface="UTM Alexander"/>
              </a:rPr>
              <a:t> </a:t>
            </a:r>
            <a:r>
              <a:rPr lang="en-US" altLang="en-US" sz="1200" dirty="0" err="1">
                <a:latin typeface="UTM Alexander"/>
              </a:rPr>
              <a:t>quyền</a:t>
            </a:r>
            <a:r>
              <a:rPr lang="en-US" altLang="en-US" sz="1200" dirty="0">
                <a:latin typeface="UTM Alexander"/>
              </a:rPr>
              <a:t> </a:t>
            </a:r>
            <a:r>
              <a:rPr lang="en-US" altLang="en-US" sz="1200" dirty="0" err="1">
                <a:latin typeface="UTM Alexander"/>
              </a:rPr>
              <a:t>trong</a:t>
            </a:r>
            <a:r>
              <a:rPr lang="en-US" altLang="en-US" sz="1200" dirty="0">
                <a:latin typeface="UTM Alexander"/>
              </a:rPr>
              <a:t> </a:t>
            </a:r>
            <a:r>
              <a:rPr lang="en-US" altLang="en-US" sz="1200" dirty="0" err="1">
                <a:latin typeface="UTM Alexander"/>
              </a:rPr>
              <a:t>nền</a:t>
            </a:r>
            <a:r>
              <a:rPr lang="en-US" altLang="en-US" sz="1200" dirty="0">
                <a:latin typeface="UTM Alexander"/>
              </a:rPr>
              <a:t> </a:t>
            </a:r>
            <a:r>
              <a:rPr lang="en-US" altLang="en-US" sz="1200" dirty="0" err="1">
                <a:latin typeface="UTM Alexander"/>
              </a:rPr>
              <a:t>kinh</a:t>
            </a:r>
            <a:r>
              <a:rPr lang="en-US" altLang="en-US" sz="1200" dirty="0">
                <a:latin typeface="UTM Alexander"/>
              </a:rPr>
              <a:t> </a:t>
            </a:r>
            <a:r>
              <a:rPr lang="en-US" altLang="en-US" sz="1200" dirty="0" err="1">
                <a:latin typeface="UTM Alexander"/>
              </a:rPr>
              <a:t>tế</a:t>
            </a:r>
            <a:r>
              <a:rPr lang="en-US" altLang="en-US" sz="1200" dirty="0">
                <a:latin typeface="UTM Alexander"/>
              </a:rPr>
              <a:t> </a:t>
            </a:r>
            <a:r>
              <a:rPr lang="en-US" altLang="en-US" sz="1200" dirty="0" err="1">
                <a:latin typeface="UTM Alexander"/>
              </a:rPr>
              <a:t>thị</a:t>
            </a:r>
            <a:r>
              <a:rPr lang="en-US" altLang="en-US" sz="1200" dirty="0">
                <a:latin typeface="UTM Alexander"/>
              </a:rPr>
              <a:t> </a:t>
            </a:r>
            <a:r>
              <a:rPr lang="en-US" altLang="en-US" sz="1200" dirty="0" err="1">
                <a:latin typeface="UTM Alexander"/>
              </a:rPr>
              <a:t>trường</a:t>
            </a:r>
            <a:endParaRPr lang="en-US" altLang="en-US" sz="1200" dirty="0">
              <a:latin typeface="UTM Alexander"/>
            </a:endParaRPr>
          </a:p>
        </p:txBody>
      </p:sp>
      <p:sp>
        <p:nvSpPr>
          <p:cNvPr id="7" name="Text Placeholder 2">
            <a:extLst>
              <a:ext uri="{FF2B5EF4-FFF2-40B4-BE49-F238E27FC236}">
                <a16:creationId xmlns:a16="http://schemas.microsoft.com/office/drawing/2014/main" id="{5C1640D2-5B0F-5261-EA85-42F8990B1C71}"/>
              </a:ext>
            </a:extLst>
          </p:cNvPr>
          <p:cNvSpPr txBox="1">
            <a:spLocks/>
          </p:cNvSpPr>
          <p:nvPr/>
        </p:nvSpPr>
        <p:spPr>
          <a:xfrm>
            <a:off x="29411" y="1066252"/>
            <a:ext cx="5652120" cy="576064"/>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050" b="0" kern="1200" baseline="0">
                <a:solidFill>
                  <a:schemeClr val="tx1">
                    <a:lumMod val="75000"/>
                    <a:lumOff val="25000"/>
                  </a:schemeClr>
                </a:solidFill>
                <a:latin typeface="+mn-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400" b="1" dirty="0">
                <a:solidFill>
                  <a:schemeClr val="tx1"/>
                </a:solidFill>
                <a:latin typeface="UTM Alexander" panose="02040603050506020204" pitchFamily="18" charset="0"/>
              </a:rPr>
              <a:t>NGUYÊN NHÂN HÌNH THÀNH ĐỘC QUYỀN</a:t>
            </a:r>
          </a:p>
        </p:txBody>
      </p:sp>
    </p:spTree>
    <p:extLst>
      <p:ext uri="{BB962C8B-B14F-4D97-AF65-F5344CB8AC3E}">
        <p14:creationId xmlns:p14="http://schemas.microsoft.com/office/powerpoint/2010/main" val="489433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2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028"/>
                                        </p:tgtEl>
                                        <p:attrNameLst>
                                          <p:attrName>style.visibility</p:attrName>
                                        </p:attrNameLst>
                                      </p:cBhvr>
                                      <p:to>
                                        <p:strVal val="visible"/>
                                      </p:to>
                                    </p:set>
                                    <p:animEffect transition="in" filter="barn(inVertical)">
                                      <p:cBhvr>
                                        <p:cTn id="25"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CE93473-B347-4885-9497-51C9D9F7F94C}"/>
              </a:ext>
            </a:extLst>
          </p:cNvPr>
          <p:cNvSpPr>
            <a:spLocks noGrp="1"/>
          </p:cNvSpPr>
          <p:nvPr>
            <p:ph type="body" sz="quarter" idx="11"/>
          </p:nvPr>
        </p:nvSpPr>
        <p:spPr>
          <a:xfrm>
            <a:off x="1691680" y="85951"/>
            <a:ext cx="7200800" cy="1252816"/>
          </a:xfrm>
        </p:spPr>
        <p:txBody>
          <a:bodyPr>
            <a:noAutofit/>
          </a:bodyPr>
          <a:lstStyle/>
          <a:p>
            <a:r>
              <a:rPr lang="en-US" sz="2200" b="1" i="1" noProof="1">
                <a:solidFill>
                  <a:schemeClr val="tx1"/>
                </a:solidFill>
                <a:latin typeface="UTM Alexander" panose="02040603050506020204" pitchFamily="18" charset="0"/>
              </a:rPr>
              <a:t>Hai là, cạnh tranh gay gắt làm các xí nghiệp vừa và nhỏ bị phá sản, các DN lớn suy yếu, để tiếp tục phát triển họ phải tăng cường tích tụ, tập trung sản xuất, liên kết với nhau thành các doanh nghiệp với quy mô ngày càng lớn</a:t>
            </a:r>
            <a:endParaRPr lang="vi-VN" sz="2200" b="1" i="1" noProof="1">
              <a:solidFill>
                <a:schemeClr val="tx1"/>
              </a:solidFill>
              <a:latin typeface="UTM Alexander" panose="02040603050506020204" pitchFamily="18" charset="0"/>
            </a:endParaRPr>
          </a:p>
        </p:txBody>
      </p:sp>
      <p:pic>
        <p:nvPicPr>
          <p:cNvPr id="3074" name="Picture 2" descr="Hợp Tác Với đối Thủ Cạnh Tranh Hình ảnh | Định dạng hình ảnh JPG 500641218|  vn.lovepik.com">
            <a:extLst>
              <a:ext uri="{FF2B5EF4-FFF2-40B4-BE49-F238E27FC236}">
                <a16:creationId xmlns:a16="http://schemas.microsoft.com/office/drawing/2014/main" id="{D74A7818-E094-4842-BC28-759D8EFEFF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070" y="1555738"/>
            <a:ext cx="7056784" cy="316988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Nên thay đổi cách nhìn về hiện tượng phá sản">
            <a:extLst>
              <a:ext uri="{FF2B5EF4-FFF2-40B4-BE49-F238E27FC236}">
                <a16:creationId xmlns:a16="http://schemas.microsoft.com/office/drawing/2014/main" id="{CA4E64D1-4966-4260-9859-B4DD038272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759" y="1311664"/>
            <a:ext cx="2343141" cy="176414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100+ hình ảnh phá sản - hinhanhsieudep.net">
            <a:extLst>
              <a:ext uri="{FF2B5EF4-FFF2-40B4-BE49-F238E27FC236}">
                <a16:creationId xmlns:a16="http://schemas.microsoft.com/office/drawing/2014/main" id="{EB9CFF68-78F5-4471-914F-E5C2BEB927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04" y="3075806"/>
            <a:ext cx="2555641" cy="182640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6 cấm kị phong thủy dẫn tới phá sản không thể không phòng">
            <a:extLst>
              <a:ext uri="{FF2B5EF4-FFF2-40B4-BE49-F238E27FC236}">
                <a16:creationId xmlns:a16="http://schemas.microsoft.com/office/drawing/2014/main" id="{A67AF355-A71F-4C55-B722-C59F9D617C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219" y="1422827"/>
            <a:ext cx="2343141" cy="3395326"/>
          </a:xfrm>
          <a:prstGeom prst="rect">
            <a:avLst/>
          </a:prstGeom>
          <a:noFill/>
          <a:extLst>
            <a:ext uri="{909E8E84-426E-40DD-AFC4-6F175D3DCCD1}">
              <a14:hiddenFill xmlns:a14="http://schemas.microsoft.com/office/drawing/2010/main">
                <a:solidFill>
                  <a:srgbClr val="FFFFFF"/>
                </a:solidFill>
              </a14:hiddenFill>
            </a:ext>
          </a:extLst>
        </p:spPr>
      </p:pic>
      <p:sp>
        <p:nvSpPr>
          <p:cNvPr id="23" name="Arrow: Right 22">
            <a:extLst>
              <a:ext uri="{FF2B5EF4-FFF2-40B4-BE49-F238E27FC236}">
                <a16:creationId xmlns:a16="http://schemas.microsoft.com/office/drawing/2014/main" id="{1C529084-7186-49B6-9697-B4F9C516E754}"/>
              </a:ext>
            </a:extLst>
          </p:cNvPr>
          <p:cNvSpPr/>
          <p:nvPr/>
        </p:nvSpPr>
        <p:spPr>
          <a:xfrm>
            <a:off x="3061599" y="2635858"/>
            <a:ext cx="978408" cy="484632"/>
          </a:xfrm>
          <a:prstGeom prst="rightArrow">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3082" name="Picture 10" descr="Cụm liên kết ngành là gì? Các mô hình cụm liên kết ngành phổ biến">
            <a:extLst>
              <a:ext uri="{FF2B5EF4-FFF2-40B4-BE49-F238E27FC236}">
                <a16:creationId xmlns:a16="http://schemas.microsoft.com/office/drawing/2014/main" id="{4780E9E1-34EC-489B-A81F-8EF7289E255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44701" y="1526216"/>
            <a:ext cx="4415153" cy="319940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1">
            <a:extLst>
              <a:ext uri="{FF2B5EF4-FFF2-40B4-BE49-F238E27FC236}">
                <a16:creationId xmlns:a16="http://schemas.microsoft.com/office/drawing/2014/main" id="{6547CFBE-214B-3CAC-1029-C150620FAF93}"/>
              </a:ext>
            </a:extLst>
          </p:cNvPr>
          <p:cNvSpPr txBox="1">
            <a:spLocks noChangeArrowheads="1"/>
          </p:cNvSpPr>
          <p:nvPr/>
        </p:nvSpPr>
        <p:spPr bwMode="auto">
          <a:xfrm>
            <a:off x="140067" y="4889426"/>
            <a:ext cx="122413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1FA0FEAF-A50D-4619-9C9A-51CC96C0FAF3}" type="datetime1">
              <a:rPr lang="en-US" altLang="en-US" sz="1200" smtClean="0">
                <a:latin typeface="UTM Alexander"/>
              </a:rPr>
              <a:pPr>
                <a:spcBef>
                  <a:spcPct val="0"/>
                </a:spcBef>
                <a:buFontTx/>
                <a:buNone/>
              </a:pPr>
              <a:t>5/4/2023</a:t>
            </a:fld>
            <a:endParaRPr lang="en-US" altLang="en-US" sz="1200" dirty="0">
              <a:latin typeface="UTM Alexander"/>
            </a:endParaRPr>
          </a:p>
        </p:txBody>
      </p:sp>
      <p:sp>
        <p:nvSpPr>
          <p:cNvPr id="5" name="Footer Placeholder 2">
            <a:extLst>
              <a:ext uri="{FF2B5EF4-FFF2-40B4-BE49-F238E27FC236}">
                <a16:creationId xmlns:a16="http://schemas.microsoft.com/office/drawing/2014/main" id="{43D3D6DA-5133-4DE3-A294-15ADB54C9480}"/>
              </a:ext>
            </a:extLst>
          </p:cNvPr>
          <p:cNvSpPr txBox="1">
            <a:spLocks noChangeArrowheads="1"/>
          </p:cNvSpPr>
          <p:nvPr/>
        </p:nvSpPr>
        <p:spPr bwMode="auto">
          <a:xfrm>
            <a:off x="3352235" y="4863898"/>
            <a:ext cx="574812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r" eaLnBrk="0" hangingPunct="0">
              <a:spcBef>
                <a:spcPct val="0"/>
              </a:spcBef>
              <a:buFontTx/>
              <a:buNone/>
            </a:pPr>
            <a:r>
              <a:rPr lang="en-US" altLang="en-US" sz="1200" dirty="0">
                <a:latin typeface="UTM Alexander"/>
              </a:rPr>
              <a:t>306103 - </a:t>
            </a:r>
            <a:r>
              <a:rPr lang="vi-VN" altLang="en-US" sz="1200" dirty="0">
                <a:latin typeface="UTM Alexander"/>
              </a:rPr>
              <a:t>Chương I</a:t>
            </a:r>
            <a:r>
              <a:rPr lang="en-US" altLang="en-US" sz="1200" dirty="0">
                <a:latin typeface="UTM Alexander"/>
              </a:rPr>
              <a:t>V</a:t>
            </a:r>
            <a:r>
              <a:rPr lang="vi-VN" altLang="en-US" sz="1200" dirty="0">
                <a:latin typeface="UTM Alexander"/>
              </a:rPr>
              <a:t>: </a:t>
            </a:r>
            <a:r>
              <a:rPr lang="en-US" altLang="en-US" sz="1200" dirty="0" err="1">
                <a:latin typeface="UTM Alexander"/>
              </a:rPr>
              <a:t>Cạnh</a:t>
            </a:r>
            <a:r>
              <a:rPr lang="en-US" altLang="en-US" sz="1200" dirty="0">
                <a:latin typeface="UTM Alexander"/>
              </a:rPr>
              <a:t> </a:t>
            </a:r>
            <a:r>
              <a:rPr lang="en-US" altLang="en-US" sz="1200" dirty="0" err="1">
                <a:latin typeface="UTM Alexander"/>
              </a:rPr>
              <a:t>tranh</a:t>
            </a:r>
            <a:r>
              <a:rPr lang="en-US" altLang="en-US" sz="1200" dirty="0">
                <a:latin typeface="UTM Alexander"/>
              </a:rPr>
              <a:t> </a:t>
            </a:r>
            <a:r>
              <a:rPr lang="en-US" altLang="en-US" sz="1200" dirty="0" err="1">
                <a:latin typeface="UTM Alexander"/>
              </a:rPr>
              <a:t>và</a:t>
            </a:r>
            <a:r>
              <a:rPr lang="en-US" altLang="en-US" sz="1200" dirty="0">
                <a:latin typeface="UTM Alexander"/>
              </a:rPr>
              <a:t> </a:t>
            </a:r>
            <a:r>
              <a:rPr lang="en-US" altLang="en-US" sz="1200" dirty="0" err="1">
                <a:latin typeface="UTM Alexander"/>
              </a:rPr>
              <a:t>độc</a:t>
            </a:r>
            <a:r>
              <a:rPr lang="en-US" altLang="en-US" sz="1200" dirty="0">
                <a:latin typeface="UTM Alexander"/>
              </a:rPr>
              <a:t> </a:t>
            </a:r>
            <a:r>
              <a:rPr lang="en-US" altLang="en-US" sz="1200" dirty="0" err="1">
                <a:latin typeface="UTM Alexander"/>
              </a:rPr>
              <a:t>quyền</a:t>
            </a:r>
            <a:r>
              <a:rPr lang="en-US" altLang="en-US" sz="1200" dirty="0">
                <a:latin typeface="UTM Alexander"/>
              </a:rPr>
              <a:t> </a:t>
            </a:r>
            <a:r>
              <a:rPr lang="en-US" altLang="en-US" sz="1200" dirty="0" err="1">
                <a:latin typeface="UTM Alexander"/>
              </a:rPr>
              <a:t>trong</a:t>
            </a:r>
            <a:r>
              <a:rPr lang="en-US" altLang="en-US" sz="1200" dirty="0">
                <a:latin typeface="UTM Alexander"/>
              </a:rPr>
              <a:t> </a:t>
            </a:r>
            <a:r>
              <a:rPr lang="en-US" altLang="en-US" sz="1200" dirty="0" err="1">
                <a:latin typeface="UTM Alexander"/>
              </a:rPr>
              <a:t>nền</a:t>
            </a:r>
            <a:r>
              <a:rPr lang="en-US" altLang="en-US" sz="1200" dirty="0">
                <a:latin typeface="UTM Alexander"/>
              </a:rPr>
              <a:t> </a:t>
            </a:r>
            <a:r>
              <a:rPr lang="en-US" altLang="en-US" sz="1200" dirty="0" err="1">
                <a:latin typeface="UTM Alexander"/>
              </a:rPr>
              <a:t>kinh</a:t>
            </a:r>
            <a:r>
              <a:rPr lang="en-US" altLang="en-US" sz="1200" dirty="0">
                <a:latin typeface="UTM Alexander"/>
              </a:rPr>
              <a:t> </a:t>
            </a:r>
            <a:r>
              <a:rPr lang="en-US" altLang="en-US" sz="1200" dirty="0" err="1">
                <a:latin typeface="UTM Alexander"/>
              </a:rPr>
              <a:t>tế</a:t>
            </a:r>
            <a:r>
              <a:rPr lang="en-US" altLang="en-US" sz="1200" dirty="0">
                <a:latin typeface="UTM Alexander"/>
              </a:rPr>
              <a:t> </a:t>
            </a:r>
            <a:r>
              <a:rPr lang="en-US" altLang="en-US" sz="1200" dirty="0" err="1">
                <a:latin typeface="UTM Alexander"/>
              </a:rPr>
              <a:t>thị</a:t>
            </a:r>
            <a:r>
              <a:rPr lang="en-US" altLang="en-US" sz="1200" dirty="0">
                <a:latin typeface="UTM Alexander"/>
              </a:rPr>
              <a:t> </a:t>
            </a:r>
            <a:r>
              <a:rPr lang="en-US" altLang="en-US" sz="1200" dirty="0" err="1">
                <a:latin typeface="UTM Alexander"/>
              </a:rPr>
              <a:t>trường</a:t>
            </a:r>
            <a:endParaRPr lang="en-US" altLang="en-US" sz="1200" dirty="0">
              <a:latin typeface="UTM Alexander"/>
            </a:endParaRPr>
          </a:p>
        </p:txBody>
      </p:sp>
    </p:spTree>
    <p:extLst>
      <p:ext uri="{BB962C8B-B14F-4D97-AF65-F5344CB8AC3E}">
        <p14:creationId xmlns:p14="http://schemas.microsoft.com/office/powerpoint/2010/main" val="1230168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fade">
                                      <p:cBhvr>
                                        <p:cTn id="12" dur="500"/>
                                        <p:tgtEl>
                                          <p:spTgt spid="3076"/>
                                        </p:tgtEl>
                                      </p:cBhvr>
                                    </p:animEffect>
                                  </p:childTnLst>
                                </p:cTn>
                              </p:par>
                              <p:par>
                                <p:cTn id="13" presetID="10" presetClass="entr" presetSubtype="0" fill="hold" nodeType="withEffect">
                                  <p:stCondLst>
                                    <p:cond delay="0"/>
                                  </p:stCondLst>
                                  <p:childTnLst>
                                    <p:set>
                                      <p:cBhvr>
                                        <p:cTn id="14" dur="1" fill="hold">
                                          <p:stCondLst>
                                            <p:cond delay="0"/>
                                          </p:stCondLst>
                                        </p:cTn>
                                        <p:tgtEl>
                                          <p:spTgt spid="3078"/>
                                        </p:tgtEl>
                                        <p:attrNameLst>
                                          <p:attrName>style.visibility</p:attrName>
                                        </p:attrNameLst>
                                      </p:cBhvr>
                                      <p:to>
                                        <p:strVal val="visible"/>
                                      </p:to>
                                    </p:set>
                                    <p:animEffect transition="in" filter="fade">
                                      <p:cBhvr>
                                        <p:cTn id="15" dur="500"/>
                                        <p:tgtEl>
                                          <p:spTgt spid="307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80"/>
                                        </p:tgtEl>
                                        <p:attrNameLst>
                                          <p:attrName>style.visibility</p:attrName>
                                        </p:attrNameLst>
                                      </p:cBhvr>
                                      <p:to>
                                        <p:strVal val="visible"/>
                                      </p:to>
                                    </p:set>
                                    <p:animEffect transition="in" filter="fade">
                                      <p:cBhvr>
                                        <p:cTn id="20" dur="500"/>
                                        <p:tgtEl>
                                          <p:spTgt spid="308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082"/>
                                        </p:tgtEl>
                                        <p:attrNameLst>
                                          <p:attrName>style.visibility</p:attrName>
                                        </p:attrNameLst>
                                      </p:cBhvr>
                                      <p:to>
                                        <p:strVal val="visible"/>
                                      </p:to>
                                    </p:set>
                                    <p:animEffect transition="in" filter="fade">
                                      <p:cBhvr>
                                        <p:cTn id="30" dur="500"/>
                                        <p:tgtEl>
                                          <p:spTgt spid="3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06654DF7-A6CC-45BE-9FA8-CD9819DA4DF1}"/>
              </a:ext>
            </a:extLst>
          </p:cNvPr>
          <p:cNvSpPr/>
          <p:nvPr/>
        </p:nvSpPr>
        <p:spPr>
          <a:xfrm>
            <a:off x="179512" y="1131590"/>
            <a:ext cx="8568952" cy="23762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sz="2200" b="1" noProof="1">
                <a:latin typeface="UTM Alexander" panose="02040603050506020204" pitchFamily="18" charset="0"/>
              </a:rPr>
              <a:t>Tóm lại, nguyên nhân ra đời của CNTB độc quyền là sự phát triển</a:t>
            </a:r>
            <a:endParaRPr lang="en-US" sz="2200" b="1" noProof="1">
              <a:latin typeface="UTM Alexander" panose="02040603050506020204" pitchFamily="18" charset="0"/>
            </a:endParaRPr>
          </a:p>
          <a:p>
            <a:pPr algn="ctr"/>
            <a:r>
              <a:rPr lang="vi-VN" sz="2200" b="1" noProof="1">
                <a:latin typeface="UTM Alexander" panose="02040603050506020204" pitchFamily="18" charset="0"/>
              </a:rPr>
              <a:t>của LLSX dưới tác động của cách mạng KHKT cuối thế kỷ XIX, sự </a:t>
            </a:r>
            <a:endParaRPr lang="en-US" sz="2200" b="1" noProof="1">
              <a:latin typeface="UTM Alexander" panose="02040603050506020204" pitchFamily="18" charset="0"/>
            </a:endParaRPr>
          </a:p>
          <a:p>
            <a:pPr algn="ctr"/>
            <a:r>
              <a:rPr lang="vi-VN" sz="2200" b="1" noProof="1">
                <a:latin typeface="UTM Alexander" panose="02040603050506020204" pitchFamily="18" charset="0"/>
              </a:rPr>
              <a:t>tác động của cạnh tranh, khủng hoảng kinh tế, sự phát triển của </a:t>
            </a:r>
            <a:endParaRPr lang="en-US" sz="2200" b="1" noProof="1">
              <a:latin typeface="UTM Alexander" panose="02040603050506020204" pitchFamily="18" charset="0"/>
            </a:endParaRPr>
          </a:p>
          <a:p>
            <a:pPr algn="ctr"/>
            <a:r>
              <a:rPr lang="vi-VN" sz="2200" b="1" noProof="1">
                <a:latin typeface="UTM Alexander" panose="02040603050506020204" pitchFamily="18" charset="0"/>
              </a:rPr>
              <a:t>tín dụng tư bản</a:t>
            </a:r>
            <a:r>
              <a:rPr lang="en-US" sz="2200" b="1" noProof="1">
                <a:latin typeface="UTM Alexander" panose="02040603050506020204" pitchFamily="18" charset="0"/>
              </a:rPr>
              <a:t> </a:t>
            </a:r>
            <a:r>
              <a:rPr lang="vi-VN" sz="2200" b="1" noProof="1">
                <a:latin typeface="UTM Alexander" panose="02040603050506020204" pitchFamily="18" charset="0"/>
              </a:rPr>
              <a:t>đã hình thành các xí nghiệp quy mô lớn cạnh </a:t>
            </a:r>
            <a:endParaRPr lang="en-US" sz="2200" b="1" noProof="1">
              <a:latin typeface="UTM Alexander" panose="02040603050506020204" pitchFamily="18" charset="0"/>
            </a:endParaRPr>
          </a:p>
          <a:p>
            <a:pPr algn="ctr"/>
            <a:r>
              <a:rPr lang="vi-VN" sz="2200" b="1" noProof="1">
                <a:latin typeface="UTM Alexander" panose="02040603050506020204" pitchFamily="18" charset="0"/>
              </a:rPr>
              <a:t>tranh với nha</a:t>
            </a:r>
            <a:r>
              <a:rPr lang="en-US" sz="2200" b="1" noProof="1">
                <a:latin typeface="UTM Alexander" panose="02040603050506020204" pitchFamily="18" charset="0"/>
              </a:rPr>
              <a:t>u</a:t>
            </a:r>
            <a:r>
              <a:rPr lang="vi-VN" sz="2200" b="1" noProof="1">
                <a:latin typeface="UTM Alexander" panose="02040603050506020204" pitchFamily="18" charset="0"/>
              </a:rPr>
              <a:t> gay gắt để bảo vệ lợi ích của mình các xí nghiệp lớn </a:t>
            </a:r>
            <a:endParaRPr lang="en-US" sz="2200" b="1" noProof="1">
              <a:latin typeface="UTM Alexander" panose="02040603050506020204" pitchFamily="18" charset="0"/>
            </a:endParaRPr>
          </a:p>
          <a:p>
            <a:pPr algn="ctr"/>
            <a:r>
              <a:rPr lang="vi-VN" sz="2200" b="1" noProof="1">
                <a:latin typeface="UTM Alexander" panose="02040603050506020204" pitchFamily="18" charset="0"/>
              </a:rPr>
              <a:t>thỏa hiệp với nhau hình thành các tổ chức lũng đoạn hay còn gọi </a:t>
            </a:r>
            <a:endParaRPr lang="en-US" sz="2200" b="1" noProof="1">
              <a:latin typeface="UTM Alexander" panose="02040603050506020204" pitchFamily="18" charset="0"/>
            </a:endParaRPr>
          </a:p>
          <a:p>
            <a:pPr algn="ctr"/>
            <a:r>
              <a:rPr lang="vi-VN" sz="2200" b="1" noProof="1">
                <a:latin typeface="UTM Alexander" panose="02040603050506020204" pitchFamily="18" charset="0"/>
              </a:rPr>
              <a:t>là tổ chức độc quyền</a:t>
            </a:r>
          </a:p>
        </p:txBody>
      </p:sp>
      <p:sp>
        <p:nvSpPr>
          <p:cNvPr id="3" name="Date Placeholder 1">
            <a:extLst>
              <a:ext uri="{FF2B5EF4-FFF2-40B4-BE49-F238E27FC236}">
                <a16:creationId xmlns:a16="http://schemas.microsoft.com/office/drawing/2014/main" id="{61F9B3B4-AD63-7A4C-4423-C34C267948FE}"/>
              </a:ext>
            </a:extLst>
          </p:cNvPr>
          <p:cNvSpPr txBox="1">
            <a:spLocks noChangeArrowheads="1"/>
          </p:cNvSpPr>
          <p:nvPr/>
        </p:nvSpPr>
        <p:spPr bwMode="auto">
          <a:xfrm>
            <a:off x="140067" y="4889426"/>
            <a:ext cx="122413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spcBef>
                <a:spcPct val="0"/>
              </a:spcBef>
              <a:buFontTx/>
              <a:buNone/>
            </a:pPr>
            <a:fld id="{1FA0FEAF-A50D-4619-9C9A-51CC96C0FAF3}" type="datetime1">
              <a:rPr lang="en-US" altLang="en-US" sz="1200" smtClean="0">
                <a:latin typeface="UTM Alexander"/>
              </a:rPr>
              <a:pPr>
                <a:spcBef>
                  <a:spcPct val="0"/>
                </a:spcBef>
                <a:buFontTx/>
                <a:buNone/>
              </a:pPr>
              <a:t>5/4/2023</a:t>
            </a:fld>
            <a:endParaRPr lang="en-US" altLang="en-US" sz="1200" dirty="0">
              <a:latin typeface="UTM Alexander"/>
            </a:endParaRPr>
          </a:p>
        </p:txBody>
      </p:sp>
      <p:sp>
        <p:nvSpPr>
          <p:cNvPr id="4" name="Footer Placeholder 2">
            <a:extLst>
              <a:ext uri="{FF2B5EF4-FFF2-40B4-BE49-F238E27FC236}">
                <a16:creationId xmlns:a16="http://schemas.microsoft.com/office/drawing/2014/main" id="{29B93D86-C1A4-0871-8E9B-AFAE39BEEE25}"/>
              </a:ext>
            </a:extLst>
          </p:cNvPr>
          <p:cNvSpPr txBox="1">
            <a:spLocks noChangeArrowheads="1"/>
          </p:cNvSpPr>
          <p:nvPr/>
        </p:nvSpPr>
        <p:spPr bwMode="auto">
          <a:xfrm>
            <a:off x="3352235" y="4863898"/>
            <a:ext cx="5748126"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marL="0" indent="0" algn="ctr" defTabSz="685800" rtl="0" eaLnBrk="1" latinLnBrk="0" hangingPunct="1">
              <a:lnSpc>
                <a:spcPct val="90000"/>
              </a:lnSpc>
              <a:spcBef>
                <a:spcPct val="20000"/>
              </a:spcBef>
              <a:buFont typeface="Arial" panose="020B0604020202020204" pitchFamily="34" charset="0"/>
              <a:buChar char="•"/>
              <a:defRPr sz="3200" b="0" kern="1200" baseline="0">
                <a:solidFill>
                  <a:schemeClr val="tx1"/>
                </a:solidFill>
                <a:latin typeface="Calibri" panose="020F0502020204030204" pitchFamily="34" charset="0"/>
                <a:ea typeface="+mn-ea"/>
                <a:cs typeface="Arial" panose="020B0604020202020204" pitchFamily="34" charset="0"/>
              </a:defRPr>
            </a:lvl1pPr>
            <a:lvl2pPr marL="742950" indent="-285750" algn="l" defTabSz="6858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6858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6858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l" defTabSz="6858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gn="r" eaLnBrk="0" hangingPunct="0">
              <a:spcBef>
                <a:spcPct val="0"/>
              </a:spcBef>
              <a:buFontTx/>
              <a:buNone/>
            </a:pPr>
            <a:r>
              <a:rPr lang="en-US" altLang="en-US" sz="1200" dirty="0">
                <a:latin typeface="UTM Alexander"/>
              </a:rPr>
              <a:t>306103 - </a:t>
            </a:r>
            <a:r>
              <a:rPr lang="vi-VN" altLang="en-US" sz="1200" dirty="0">
                <a:latin typeface="UTM Alexander"/>
              </a:rPr>
              <a:t>Chương I</a:t>
            </a:r>
            <a:r>
              <a:rPr lang="en-US" altLang="en-US" sz="1200" dirty="0">
                <a:latin typeface="UTM Alexander"/>
              </a:rPr>
              <a:t>V</a:t>
            </a:r>
            <a:r>
              <a:rPr lang="vi-VN" altLang="en-US" sz="1200" dirty="0">
                <a:latin typeface="UTM Alexander"/>
              </a:rPr>
              <a:t>: </a:t>
            </a:r>
            <a:r>
              <a:rPr lang="en-US" altLang="en-US" sz="1200" dirty="0" err="1">
                <a:latin typeface="UTM Alexander"/>
              </a:rPr>
              <a:t>Cạnh</a:t>
            </a:r>
            <a:r>
              <a:rPr lang="en-US" altLang="en-US" sz="1200" dirty="0">
                <a:latin typeface="UTM Alexander"/>
              </a:rPr>
              <a:t> </a:t>
            </a:r>
            <a:r>
              <a:rPr lang="en-US" altLang="en-US" sz="1200" dirty="0" err="1">
                <a:latin typeface="UTM Alexander"/>
              </a:rPr>
              <a:t>tranh</a:t>
            </a:r>
            <a:r>
              <a:rPr lang="en-US" altLang="en-US" sz="1200" dirty="0">
                <a:latin typeface="UTM Alexander"/>
              </a:rPr>
              <a:t> </a:t>
            </a:r>
            <a:r>
              <a:rPr lang="en-US" altLang="en-US" sz="1200" dirty="0" err="1">
                <a:latin typeface="UTM Alexander"/>
              </a:rPr>
              <a:t>và</a:t>
            </a:r>
            <a:r>
              <a:rPr lang="en-US" altLang="en-US" sz="1200" dirty="0">
                <a:latin typeface="UTM Alexander"/>
              </a:rPr>
              <a:t> </a:t>
            </a:r>
            <a:r>
              <a:rPr lang="en-US" altLang="en-US" sz="1200" dirty="0" err="1">
                <a:latin typeface="UTM Alexander"/>
              </a:rPr>
              <a:t>độc</a:t>
            </a:r>
            <a:r>
              <a:rPr lang="en-US" altLang="en-US" sz="1200" dirty="0">
                <a:latin typeface="UTM Alexander"/>
              </a:rPr>
              <a:t> </a:t>
            </a:r>
            <a:r>
              <a:rPr lang="en-US" altLang="en-US" sz="1200" dirty="0" err="1">
                <a:latin typeface="UTM Alexander"/>
              </a:rPr>
              <a:t>quyền</a:t>
            </a:r>
            <a:r>
              <a:rPr lang="en-US" altLang="en-US" sz="1200" dirty="0">
                <a:latin typeface="UTM Alexander"/>
              </a:rPr>
              <a:t> </a:t>
            </a:r>
            <a:r>
              <a:rPr lang="en-US" altLang="en-US" sz="1200" dirty="0" err="1">
                <a:latin typeface="UTM Alexander"/>
              </a:rPr>
              <a:t>trong</a:t>
            </a:r>
            <a:r>
              <a:rPr lang="en-US" altLang="en-US" sz="1200" dirty="0">
                <a:latin typeface="UTM Alexander"/>
              </a:rPr>
              <a:t> </a:t>
            </a:r>
            <a:r>
              <a:rPr lang="en-US" altLang="en-US" sz="1200" dirty="0" err="1">
                <a:latin typeface="UTM Alexander"/>
              </a:rPr>
              <a:t>nền</a:t>
            </a:r>
            <a:r>
              <a:rPr lang="en-US" altLang="en-US" sz="1200" dirty="0">
                <a:latin typeface="UTM Alexander"/>
              </a:rPr>
              <a:t> </a:t>
            </a:r>
            <a:r>
              <a:rPr lang="en-US" altLang="en-US" sz="1200" dirty="0" err="1">
                <a:latin typeface="UTM Alexander"/>
              </a:rPr>
              <a:t>kinh</a:t>
            </a:r>
            <a:r>
              <a:rPr lang="en-US" altLang="en-US" sz="1200" dirty="0">
                <a:latin typeface="UTM Alexander"/>
              </a:rPr>
              <a:t> </a:t>
            </a:r>
            <a:r>
              <a:rPr lang="en-US" altLang="en-US" sz="1200" dirty="0" err="1">
                <a:latin typeface="UTM Alexander"/>
              </a:rPr>
              <a:t>tế</a:t>
            </a:r>
            <a:r>
              <a:rPr lang="en-US" altLang="en-US" sz="1200" dirty="0">
                <a:latin typeface="UTM Alexander"/>
              </a:rPr>
              <a:t> </a:t>
            </a:r>
            <a:r>
              <a:rPr lang="en-US" altLang="en-US" sz="1200" dirty="0" err="1">
                <a:latin typeface="UTM Alexander"/>
              </a:rPr>
              <a:t>thị</a:t>
            </a:r>
            <a:r>
              <a:rPr lang="en-US" altLang="en-US" sz="1200" dirty="0">
                <a:latin typeface="UTM Alexander"/>
              </a:rPr>
              <a:t> </a:t>
            </a:r>
            <a:r>
              <a:rPr lang="en-US" altLang="en-US" sz="1200" dirty="0" err="1">
                <a:latin typeface="UTM Alexander"/>
              </a:rPr>
              <a:t>trường</a:t>
            </a:r>
            <a:endParaRPr lang="en-US" altLang="en-US" sz="1200" dirty="0">
              <a:latin typeface="UTM Alexander"/>
            </a:endParaRPr>
          </a:p>
        </p:txBody>
      </p:sp>
    </p:spTree>
    <p:extLst>
      <p:ext uri="{BB962C8B-B14F-4D97-AF65-F5344CB8AC3E}">
        <p14:creationId xmlns:p14="http://schemas.microsoft.com/office/powerpoint/2010/main" val="208955861"/>
      </p:ext>
    </p:extLst>
  </p:cSld>
  <p:clrMapOvr>
    <a:masterClrMapping/>
  </p:clrMapOvr>
</p:sld>
</file>

<file path=ppt/theme/theme1.xml><?xml version="1.0" encoding="utf-8"?>
<a:theme xmlns:a="http://schemas.openxmlformats.org/drawingml/2006/main" name="Contents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AD3E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ontents Slide Master">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20546</TotalTime>
  <Words>7073</Words>
  <Application>Microsoft Office PowerPoint</Application>
  <PresentationFormat>On-screen Show (16:9)</PresentationFormat>
  <Paragraphs>465</Paragraphs>
  <Slides>37</Slides>
  <Notes>18</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37</vt:i4>
      </vt:variant>
    </vt:vector>
  </HeadingPairs>
  <TitlesOfParts>
    <vt:vector size="48" baseType="lpstr">
      <vt:lpstr>맑은 고딕</vt:lpstr>
      <vt:lpstr>Arial</vt:lpstr>
      <vt:lpstr>Calibri</vt:lpstr>
      <vt:lpstr>Calibri Light</vt:lpstr>
      <vt:lpstr>inherit</vt:lpstr>
      <vt:lpstr>Times New Roman</vt:lpstr>
      <vt:lpstr>UTM Alexander</vt:lpstr>
      <vt:lpstr>Wingdings</vt:lpstr>
      <vt:lpstr>Contents Slide Master</vt:lpstr>
      <vt:lpstr>Section Break Slide Master</vt:lpstr>
      <vt:lpstr>1_Contents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Trương Thị Thanh Thùy</cp:lastModifiedBy>
  <cp:revision>582</cp:revision>
  <dcterms:created xsi:type="dcterms:W3CDTF">2016-12-05T23:26:00Z</dcterms:created>
  <dcterms:modified xsi:type="dcterms:W3CDTF">2023-05-04T00:34:41Z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1033-11.2.0.9085</vt:lpwstr>
  </property>
</Properties>
</file>