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85" r:id="rId9"/>
    <p:sldId id="283" r:id="rId10"/>
    <p:sldId id="284" r:id="rId11"/>
    <p:sldId id="286" r:id="rId12"/>
    <p:sldId id="287" r:id="rId13"/>
    <p:sldId id="263" r:id="rId14"/>
    <p:sldId id="268" r:id="rId15"/>
    <p:sldId id="269" r:id="rId16"/>
    <p:sldId id="270" r:id="rId17"/>
    <p:sldId id="266" r:id="rId18"/>
    <p:sldId id="281" r:id="rId19"/>
    <p:sldId id="271" r:id="rId20"/>
    <p:sldId id="272" r:id="rId21"/>
    <p:sldId id="273" r:id="rId22"/>
    <p:sldId id="275" r:id="rId23"/>
    <p:sldId id="288" r:id="rId24"/>
    <p:sldId id="274" r:id="rId25"/>
    <p:sldId id="267" r:id="rId26"/>
    <p:sldId id="279" r:id="rId27"/>
    <p:sldId id="277" r:id="rId28"/>
    <p:sldId id="291" r:id="rId29"/>
    <p:sldId id="292" r:id="rId30"/>
    <p:sldId id="289" r:id="rId31"/>
    <p:sldId id="293" r:id="rId32"/>
    <p:sldId id="294" r:id="rId33"/>
    <p:sldId id="280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95"/>
    <a:srgbClr val="F68876"/>
    <a:srgbClr val="792E05"/>
    <a:srgbClr val="2F2E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050-64E2-4DDB-A532-E230F52245A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13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C482-40FF-438C-A107-D1908920CF8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1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B11-C7A8-4CCD-8EA6-47FAD759113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65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EC3-55CB-47EB-BD20-6DD15555153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85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2DA3-3713-4DEB-B80C-32C6C145A0D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35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BBA4-97A7-4FF0-9235-71E08FC8739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96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411-C232-4222-9BBB-FC379B53965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3764-3760-43B1-865F-DF64339F648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0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516-6CD5-4E34-B0F9-13F645294DD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61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5584-69D4-4C12-98CE-65926D04DC5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1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4842-778E-4D2A-BE3C-26D33D8C8D7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0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9B0A08-BB8B-4CF6-B52C-59D666E5D0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ference-web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prov-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share.utep.edu/content/cyber-share-acknowledgment" TargetMode="External"/><Relationship Id="rId2" Type="http://schemas.openxmlformats.org/officeDocument/2006/relationships/hyperlink" Target="http://creativecommons.org/licenses/by/3.0/deed.en_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PML 2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Hugo D. </a:t>
            </a:r>
            <a:r>
              <a:rPr lang="en-US" dirty="0" err="1" smtClean="0"/>
              <a:t>Porras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0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81200" y="1905000"/>
            <a:ext cx="762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Query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1600200"/>
            <a:ext cx="762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Question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/>
          <p:cNvCxnSpPr>
            <a:stCxn id="35" idx="3"/>
            <a:endCxn id="29" idx="1"/>
          </p:cNvCxnSpPr>
          <p:nvPr/>
        </p:nvCxnSpPr>
        <p:spPr>
          <a:xfrm>
            <a:off x="2743200" y="2057400"/>
            <a:ext cx="12763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1"/>
          </p:cNvCxnSpPr>
          <p:nvPr/>
        </p:nvCxnSpPr>
        <p:spPr>
          <a:xfrm flipV="1">
            <a:off x="2743200" y="1752600"/>
            <a:ext cx="5334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94074">
            <a:off x="3018082" y="1997898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hasAnswer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001000" y="5562600"/>
            <a:ext cx="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00" y="5867400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hasOwner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5" y="3962400"/>
            <a:ext cx="459830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PML Relate to PROV?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3200" y="1600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PML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4191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2" y="3657600"/>
            <a:ext cx="50040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and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pmlp:Agent</a:t>
            </a:r>
            <a:r>
              <a:rPr lang="en-US" dirty="0" smtClean="0"/>
              <a:t> &lt;-&gt; </a:t>
            </a:r>
            <a:r>
              <a:rPr lang="en-US" dirty="0" err="1" smtClean="0"/>
              <a:t>prov:Agent</a:t>
            </a:r>
            <a:endParaRPr lang="en-US" dirty="0" smtClean="0"/>
          </a:p>
          <a:p>
            <a:pPr lvl="1"/>
            <a:r>
              <a:rPr lang="en-US" dirty="0" err="1" smtClean="0"/>
              <a:t>pmlp:Person</a:t>
            </a:r>
            <a:r>
              <a:rPr lang="en-US" dirty="0" smtClean="0"/>
              <a:t> &lt;-&gt; </a:t>
            </a:r>
            <a:r>
              <a:rPr lang="en-US" dirty="0" err="1" smtClean="0"/>
              <a:t>prov:Person</a:t>
            </a:r>
            <a:endParaRPr lang="en-US" dirty="0" smtClean="0"/>
          </a:p>
          <a:p>
            <a:pPr lvl="1"/>
            <a:r>
              <a:rPr lang="en-US" dirty="0" err="1" smtClean="0"/>
              <a:t>pmlp:Sensor</a:t>
            </a:r>
            <a:r>
              <a:rPr lang="en-US" dirty="0" smtClean="0"/>
              <a:t>  -&gt; </a:t>
            </a:r>
            <a:r>
              <a:rPr lang="en-US" dirty="0" err="1" smtClean="0"/>
              <a:t>prov:Agent</a:t>
            </a:r>
            <a:r>
              <a:rPr lang="en-US" dirty="0" smtClean="0"/>
              <a:t> (</a:t>
            </a:r>
            <a:r>
              <a:rPr lang="en-US" dirty="0" err="1" smtClean="0"/>
              <a:t>Sepcialization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pmlp:Software</a:t>
            </a:r>
            <a:r>
              <a:rPr lang="en-US" dirty="0" smtClean="0"/>
              <a:t> &lt;-&gt; </a:t>
            </a:r>
            <a:r>
              <a:rPr lang="en-US" dirty="0" err="1" smtClean="0"/>
              <a:t>prov:SoftwareAgent</a:t>
            </a:r>
            <a:endParaRPr lang="en-US" dirty="0" smtClean="0"/>
          </a:p>
          <a:p>
            <a:pPr lvl="2"/>
            <a:r>
              <a:rPr lang="en-US" dirty="0" err="1" smtClean="0"/>
              <a:t>pmlp:WebService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prov:SoftwareAgent</a:t>
            </a:r>
            <a:r>
              <a:rPr lang="en-US" dirty="0" smtClean="0"/>
              <a:t> (Specialization)</a:t>
            </a:r>
          </a:p>
          <a:p>
            <a:pPr lvl="2"/>
            <a:r>
              <a:rPr lang="en-US" dirty="0" err="1" smtClean="0"/>
              <a:t>pmlp:InferenceEngine</a:t>
            </a:r>
            <a:r>
              <a:rPr lang="en-US" dirty="0" smtClean="0"/>
              <a:t> -&gt; </a:t>
            </a:r>
            <a:r>
              <a:rPr lang="en-US" dirty="0" err="1" smtClean="0"/>
              <a:t>prov:SoftwareAgent</a:t>
            </a:r>
            <a:r>
              <a:rPr lang="en-US" dirty="0" smtClean="0"/>
              <a:t> (Specialization)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err="1" smtClean="0"/>
              <a:t>pmlj:InferenceStep</a:t>
            </a:r>
            <a:r>
              <a:rPr lang="en-US" dirty="0" smtClean="0"/>
              <a:t> -&gt; </a:t>
            </a:r>
            <a:r>
              <a:rPr lang="en-US" dirty="0" err="1" smtClean="0"/>
              <a:t>prov:Activity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pmlp:Information</a:t>
            </a:r>
            <a:r>
              <a:rPr lang="en-US" dirty="0" smtClean="0"/>
              <a:t> -&gt; </a:t>
            </a:r>
            <a:r>
              <a:rPr lang="en-US" dirty="0" err="1" smtClean="0"/>
              <a:t>prov:Entity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Scenario: An online newspaper publishes an article with a chart about crime statistics that used data provided through a government portal. The article includes a chart based on the data, with data values composed (aggregated) by geographical regions.</a:t>
            </a:r>
          </a:p>
          <a:p>
            <a:endParaRPr lang="en-US" dirty="0" smtClean="0"/>
          </a:p>
          <a:p>
            <a:r>
              <a:rPr lang="en-US" dirty="0" smtClean="0"/>
              <a:t>Question: What is the provenance behind this article?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Scenario: An online newspaper publishes 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article</a:t>
            </a:r>
            <a:r>
              <a:rPr lang="en-US" dirty="0" smtClean="0"/>
              <a:t> with a chart about crime statistics that used data provided through a government portal. The article includes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chart</a:t>
            </a:r>
            <a:r>
              <a:rPr lang="en-US" dirty="0" smtClean="0"/>
              <a:t> based on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values composed (aggregated)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geographical regions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get the following entities:</a:t>
            </a:r>
          </a:p>
          <a:p>
            <a:pPr lvl="1"/>
            <a:r>
              <a:rPr lang="en-US" dirty="0" smtClean="0"/>
              <a:t>the article (</a:t>
            </a:r>
            <a:r>
              <a:rPr lang="en-US" dirty="0" err="1" smtClean="0"/>
              <a:t>ex:article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an original data set (ex:dataSet1)</a:t>
            </a:r>
          </a:p>
          <a:p>
            <a:pPr lvl="1"/>
            <a:r>
              <a:rPr lang="en-US" dirty="0" smtClean="0"/>
              <a:t> a list of regions (</a:t>
            </a:r>
            <a:r>
              <a:rPr lang="en-US" dirty="0" err="1" smtClean="0"/>
              <a:t>ex:regionList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data aggregated by region (</a:t>
            </a:r>
            <a:r>
              <a:rPr lang="en-US" dirty="0" err="1" smtClean="0"/>
              <a:t>ex:composition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a chart (ex:chart1)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791200"/>
            <a:ext cx="7162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Further, the provenance also includes reference to the more specific steps involved in denoting the compilation of the chart from the data set, which are: </a:t>
            </a:r>
          </a:p>
          <a:p>
            <a:pPr lvl="1"/>
            <a:r>
              <a:rPr lang="en-US" dirty="0" smtClean="0"/>
              <a:t>first composing the data by region (</a:t>
            </a:r>
            <a:r>
              <a:rPr lang="en-US" dirty="0" err="1" smtClean="0"/>
              <a:t>ex:compose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and then generating the chart graphic (</a:t>
            </a:r>
            <a:r>
              <a:rPr lang="en-US" dirty="0" err="1" smtClean="0"/>
              <a:t>ex:illustrate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962400"/>
            <a:ext cx="2238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composition activity (</a:t>
            </a:r>
            <a:r>
              <a:rPr lang="en-US" dirty="0" err="1" smtClean="0"/>
              <a:t>ex:compose</a:t>
            </a:r>
            <a:r>
              <a:rPr lang="en-US" dirty="0" smtClean="0"/>
              <a:t>) used the following entities to compose the entity </a:t>
            </a:r>
            <a:r>
              <a:rPr lang="en-US" dirty="0" err="1" smtClean="0"/>
              <a:t>ex:composition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the original data set (ex:dataSet1)</a:t>
            </a:r>
          </a:p>
          <a:p>
            <a:pPr lvl="1"/>
            <a:r>
              <a:rPr lang="en-US" dirty="0" smtClean="0"/>
              <a:t>list of regions (</a:t>
            </a:r>
            <a:r>
              <a:rPr lang="en-US" dirty="0" err="1" smtClean="0"/>
              <a:t>ex:regionList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chart graphic creation activity (</a:t>
            </a:r>
            <a:r>
              <a:rPr lang="en-US" dirty="0" err="1" smtClean="0"/>
              <a:t>ex:illustrate</a:t>
            </a:r>
            <a:r>
              <a:rPr lang="en-US" dirty="0" smtClean="0"/>
              <a:t>) used the composed data entity (</a:t>
            </a:r>
            <a:r>
              <a:rPr lang="en-US" dirty="0" err="1" smtClean="0"/>
              <a:t>ex:compostion</a:t>
            </a:r>
            <a:r>
              <a:rPr lang="en-US" dirty="0" smtClean="0"/>
              <a:t>) to generate the ex:chart1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7" name="Picture 3" descr="C:\Users\Hugo\Dropbox\Work\PML2 to PROVO\prov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24400"/>
            <a:ext cx="8686800" cy="1362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Example in PML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38800" y="4648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04" y="4189521"/>
            <a:ext cx="36515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PML and PROV-O are used to represent Provenance Information</a:t>
            </a:r>
          </a:p>
          <a:p>
            <a:pPr lvl="1"/>
            <a:r>
              <a:rPr lang="en-US" i="1" dirty="0"/>
              <a:t>Provenance</a:t>
            </a:r>
            <a:r>
              <a:rPr lang="en-US" dirty="0"/>
              <a:t> is a record that describes the people, institutions, entities, and activities, involved in producing, influencing, or delivering a piece of data or a </a:t>
            </a:r>
            <a:r>
              <a:rPr lang="en-US" dirty="0" smtClean="0"/>
              <a:t>thing.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PML 2.0 (Proof Markup Language) Ontology</a:t>
            </a:r>
          </a:p>
          <a:p>
            <a:pPr lvl="1"/>
            <a:r>
              <a:rPr lang="en-US" dirty="0" smtClean="0"/>
              <a:t>Developed by the Inference Web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inference-web.org</a:t>
            </a:r>
            <a:endParaRPr lang="en-US" dirty="0" smtClean="0"/>
          </a:p>
          <a:p>
            <a:pPr lvl="1"/>
            <a:r>
              <a:rPr lang="en-US" dirty="0"/>
              <a:t>Currently in use by Cyber-Share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PROV-O (Provenance Ontology)</a:t>
            </a:r>
          </a:p>
          <a:p>
            <a:pPr lvl="1"/>
            <a:r>
              <a:rPr lang="en-US" dirty="0" smtClean="0"/>
              <a:t>New recommendation by the W3C</a:t>
            </a:r>
          </a:p>
          <a:p>
            <a:pPr lvl="1"/>
            <a:r>
              <a:rPr lang="en-US" dirty="0" smtClean="0"/>
              <a:t>Much more general concepts of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Provenance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://www.w3.org/TR/prov-o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Cyber-Share tools to support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Provenance encoded in PROV-O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2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752600" y="5029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1676400" y="5715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4"/>
            <a:endCxn id="11" idx="1"/>
          </p:cNvCxnSpPr>
          <p:nvPr/>
        </p:nvCxnSpPr>
        <p:spPr>
          <a:xfrm>
            <a:off x="2438400" y="5486400"/>
            <a:ext cx="12382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2"/>
          </p:cNvCxnSpPr>
          <p:nvPr/>
        </p:nvCxnSpPr>
        <p:spPr>
          <a:xfrm flipV="1">
            <a:off x="2286000" y="5791200"/>
            <a:ext cx="12192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2" idx="1"/>
          </p:cNvCxnSpPr>
          <p:nvPr/>
        </p:nvCxnSpPr>
        <p:spPr>
          <a:xfrm>
            <a:off x="4019550" y="5562600"/>
            <a:ext cx="17907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81399">
            <a:off x="2444473" y="526988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rot="20914286">
            <a:off x="2292073" y="5677561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3273" y="5334000"/>
            <a:ext cx="1186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isExplanationOf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848100" y="5791200"/>
            <a:ext cx="7239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814923">
            <a:off x="3571538" y="5977481"/>
            <a:ext cx="111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PML provenance from the same example</a:t>
            </a:r>
          </a:p>
          <a:p>
            <a:pPr lvl="1"/>
            <a:r>
              <a:rPr lang="en-US" dirty="0" smtClean="0"/>
              <a:t>compare similarities and differences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PML constructs used in this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err="1" smtClean="0"/>
              <a:t>NodeSet</a:t>
            </a:r>
            <a:r>
              <a:rPr lang="en-US" dirty="0" smtClean="0"/>
              <a:t> holds the tree-like structure of PML proofs (provenance traces)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838200" y="4953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38200" y="57912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35052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638800" y="5334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60960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1200" y="6096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3"/>
            <a:endCxn id="30" idx="0"/>
          </p:cNvCxnSpPr>
          <p:nvPr/>
        </p:nvCxnSpPr>
        <p:spPr>
          <a:xfrm flipH="1">
            <a:off x="5105400" y="5791200"/>
            <a:ext cx="8763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31" idx="0"/>
          </p:cNvCxnSpPr>
          <p:nvPr/>
        </p:nvCxnSpPr>
        <p:spPr>
          <a:xfrm>
            <a:off x="5981700" y="5791200"/>
            <a:ext cx="4572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  <a:endCxn id="11" idx="3"/>
          </p:cNvCxnSpPr>
          <p:nvPr/>
        </p:nvCxnSpPr>
        <p:spPr>
          <a:xfrm flipH="1" flipV="1">
            <a:off x="3848100" y="5791200"/>
            <a:ext cx="7239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14923">
            <a:off x="3571538" y="5977481"/>
            <a:ext cx="111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981200" y="5486400"/>
            <a:ext cx="1066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1" idx="1"/>
            <a:endCxn id="32" idx="3"/>
          </p:cNvCxnSpPr>
          <p:nvPr/>
        </p:nvCxnSpPr>
        <p:spPr>
          <a:xfrm flipH="1">
            <a:off x="3048000" y="5562600"/>
            <a:ext cx="6286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9" idx="5"/>
          </p:cNvCxnSpPr>
          <p:nvPr/>
        </p:nvCxnSpPr>
        <p:spPr>
          <a:xfrm flipH="1" flipV="1">
            <a:off x="1352550" y="5181600"/>
            <a:ext cx="62865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10" idx="5"/>
          </p:cNvCxnSpPr>
          <p:nvPr/>
        </p:nvCxnSpPr>
        <p:spPr>
          <a:xfrm flipH="1">
            <a:off x="1352550" y="5638800"/>
            <a:ext cx="62865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67000" y="6477000"/>
            <a:ext cx="12954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Conclusion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 flipH="1">
            <a:off x="3314700" y="5791200"/>
            <a:ext cx="4191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4648200" y="2667000"/>
            <a:ext cx="0" cy="1828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Example in PML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24800" y="6019800"/>
            <a:ext cx="10668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ex:chart1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4648200"/>
            <a:ext cx="914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ex:illustrate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7620000" y="47244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1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Hugo\Dropbox\Work\PML2 to PROVO\prov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686800" cy="1362041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8" idx="3"/>
            <a:endCxn id="5" idx="0"/>
          </p:cNvCxnSpPr>
          <p:nvPr/>
        </p:nvCxnSpPr>
        <p:spPr>
          <a:xfrm>
            <a:off x="8343900" y="5334000"/>
            <a:ext cx="1143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4800" y="55626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8" idx="1"/>
            <a:endCxn id="6" idx="3"/>
          </p:cNvCxnSpPr>
          <p:nvPr/>
        </p:nvCxnSpPr>
        <p:spPr>
          <a:xfrm flipH="1" flipV="1">
            <a:off x="6934200" y="4800600"/>
            <a:ext cx="10477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818570">
            <a:off x="6952972" y="470824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114800" y="6172200"/>
            <a:ext cx="16002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ex:composition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105400"/>
            <a:ext cx="9906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ex:compose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4114800" y="48768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3"/>
            <a:endCxn id="27" idx="0"/>
          </p:cNvCxnSpPr>
          <p:nvPr/>
        </p:nvCxnSpPr>
        <p:spPr>
          <a:xfrm>
            <a:off x="4838700" y="5486400"/>
            <a:ext cx="762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83213" y="57150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1"/>
            <a:endCxn id="28" idx="3"/>
          </p:cNvCxnSpPr>
          <p:nvPr/>
        </p:nvCxnSpPr>
        <p:spPr>
          <a:xfrm flipH="1">
            <a:off x="3048000" y="5181600"/>
            <a:ext cx="14287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409433">
            <a:off x="3200400" y="4953000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34" name="Oval 33"/>
          <p:cNvSpPr/>
          <p:nvPr/>
        </p:nvSpPr>
        <p:spPr>
          <a:xfrm>
            <a:off x="1447800" y="6400800"/>
            <a:ext cx="14478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ex:regionList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381000" y="49530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88" idx="4"/>
            <a:endCxn id="34" idx="0"/>
          </p:cNvCxnSpPr>
          <p:nvPr/>
        </p:nvCxnSpPr>
        <p:spPr>
          <a:xfrm>
            <a:off x="1066800" y="6096000"/>
            <a:ext cx="11049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854767">
            <a:off x="1158227" y="5999118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6" idx="0"/>
            <a:endCxn id="41" idx="4"/>
          </p:cNvCxnSpPr>
          <p:nvPr/>
        </p:nvCxnSpPr>
        <p:spPr>
          <a:xfrm flipV="1">
            <a:off x="723900" y="4419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200" y="4114800"/>
            <a:ext cx="1371600" cy="3048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ex:dataSet1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4613" y="45720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57" name="Straight Arrow Connector 56"/>
          <p:cNvCxnSpPr>
            <a:stCxn id="6" idx="1"/>
          </p:cNvCxnSpPr>
          <p:nvPr/>
        </p:nvCxnSpPr>
        <p:spPr>
          <a:xfrm flipH="1">
            <a:off x="5105401" y="4800600"/>
            <a:ext cx="914399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615916">
            <a:off x="4967293" y="4647586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1"/>
            <a:endCxn id="36" idx="5"/>
          </p:cNvCxnSpPr>
          <p:nvPr/>
        </p:nvCxnSpPr>
        <p:spPr>
          <a:xfrm flipH="1" flipV="1">
            <a:off x="895350" y="5181600"/>
            <a:ext cx="116205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89134">
            <a:off x="923421" y="4923079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295400" y="3124200"/>
            <a:ext cx="0" cy="685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>
            <a:off x="381000" y="5638800"/>
            <a:ext cx="685800" cy="4572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NS4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28" idx="1"/>
            <a:endCxn id="88" idx="5"/>
          </p:cNvCxnSpPr>
          <p:nvPr/>
        </p:nvCxnSpPr>
        <p:spPr>
          <a:xfrm flipH="1">
            <a:off x="895350" y="5257800"/>
            <a:ext cx="1162050" cy="609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964977">
            <a:off x="1055858" y="5493067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hasAntecedent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53400" y="3124200"/>
            <a:ext cx="0" cy="6858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3600" y="3200400"/>
            <a:ext cx="48768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86000" y="3429000"/>
            <a:ext cx="1371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prov:Activity</a:t>
            </a:r>
            <a:r>
              <a:rPr lang="en-US" sz="1100" dirty="0" smtClean="0">
                <a:solidFill>
                  <a:schemeClr val="tx1"/>
                </a:solidFill>
              </a:rPr>
              <a:t>/ </a:t>
            </a:r>
            <a:r>
              <a:rPr lang="en-US" sz="1100" dirty="0" err="1" smtClean="0">
                <a:solidFill>
                  <a:schemeClr val="tx1"/>
                </a:solidFill>
              </a:rPr>
              <a:t>pmlj:InferenceStep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33800" y="3429000"/>
            <a:ext cx="1981200" cy="4572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Prov:Entity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pmlp:Information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5486400" y="3352800"/>
            <a:ext cx="1524001" cy="5334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pmlj:NodeSet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PROV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ugo\Dropbox\Work\PML2 to PROVO\everything PROV 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4672"/>
            <a:ext cx="8229600" cy="3817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Map the Concepts?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Difficult to create a 1-to-1 mapping</a:t>
            </a:r>
          </a:p>
          <a:p>
            <a:pPr lvl="1"/>
            <a:r>
              <a:rPr lang="en-US" dirty="0" smtClean="0"/>
              <a:t>PROV was designed to be more flexible and general</a:t>
            </a:r>
          </a:p>
          <a:p>
            <a:pPr lvl="1"/>
            <a:r>
              <a:rPr lang="en-US" dirty="0" smtClean="0"/>
              <a:t>PML has a more specific structure</a:t>
            </a:r>
          </a:p>
          <a:p>
            <a:endParaRPr lang="en-US" dirty="0" smtClean="0"/>
          </a:p>
          <a:p>
            <a:r>
              <a:rPr lang="en-US" dirty="0" smtClean="0"/>
              <a:t>More difficult to map PROV to PML Vs. mapping PML to PROV</a:t>
            </a:r>
          </a:p>
          <a:p>
            <a:pPr lvl="1"/>
            <a:r>
              <a:rPr lang="en-US" dirty="0" smtClean="0"/>
              <a:t>PROV classes not very easily translated to PML</a:t>
            </a:r>
          </a:p>
          <a:p>
            <a:pPr lvl="2"/>
            <a:r>
              <a:rPr lang="en-US" dirty="0" smtClean="0"/>
              <a:t>Depends on how PROV used in a particular</a:t>
            </a:r>
          </a:p>
          <a:p>
            <a:pPr lvl="2"/>
            <a:r>
              <a:rPr lang="en-US" dirty="0" smtClean="0"/>
              <a:t>Changes how it would look if translated to PML</a:t>
            </a:r>
          </a:p>
          <a:p>
            <a:pPr lvl="1"/>
            <a:r>
              <a:rPr lang="en-US" dirty="0" smtClean="0"/>
              <a:t>PROV more general</a:t>
            </a:r>
          </a:p>
          <a:p>
            <a:pPr lvl="1"/>
            <a:r>
              <a:rPr lang="en-US" dirty="0" smtClean="0"/>
              <a:t>PML more specific</a:t>
            </a:r>
          </a:p>
          <a:p>
            <a:pPr lvl="1"/>
            <a:r>
              <a:rPr lang="en-US" dirty="0" smtClean="0"/>
              <a:t>PML concepts can be subclasses of Entity, Activity, or Agent</a:t>
            </a:r>
          </a:p>
          <a:p>
            <a:pPr lvl="2"/>
            <a:r>
              <a:rPr lang="en-US" dirty="0" smtClean="0"/>
              <a:t>PML is conceptually similar, but describes something more specific</a:t>
            </a:r>
          </a:p>
          <a:p>
            <a:pPr lvl="2"/>
            <a:r>
              <a:rPr lang="en-US" dirty="0" smtClean="0"/>
              <a:t>While PROV is described in a higher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Bring PROV Support into our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 Production</a:t>
            </a:r>
          </a:p>
          <a:p>
            <a:pPr lvl="1"/>
            <a:r>
              <a:rPr lang="en-US" dirty="0" smtClean="0"/>
              <a:t>PML -&gt; PROV</a:t>
            </a:r>
          </a:p>
          <a:p>
            <a:pPr lvl="1"/>
            <a:r>
              <a:rPr lang="en-US" dirty="0" smtClean="0"/>
              <a:t>Represent Information, that is normally recorded in PML, in PROV</a:t>
            </a:r>
          </a:p>
          <a:p>
            <a:pPr lvl="2"/>
            <a:r>
              <a:rPr lang="en-US" dirty="0" smtClean="0"/>
              <a:t>Translate</a:t>
            </a:r>
          </a:p>
          <a:p>
            <a:pPr lvl="2"/>
            <a:r>
              <a:rPr lang="en-US" dirty="0" smtClean="0"/>
              <a:t>Directly map information to PROV</a:t>
            </a:r>
          </a:p>
          <a:p>
            <a:endParaRPr lang="en-US" dirty="0" smtClean="0"/>
          </a:p>
          <a:p>
            <a:r>
              <a:rPr lang="en-US" dirty="0" smtClean="0"/>
              <a:t>PROV Consumption</a:t>
            </a:r>
          </a:p>
          <a:p>
            <a:pPr lvl="1"/>
            <a:r>
              <a:rPr lang="en-US" dirty="0" smtClean="0"/>
              <a:t>PROV -&gt; PML</a:t>
            </a:r>
          </a:p>
          <a:p>
            <a:pPr lvl="1"/>
            <a:r>
              <a:rPr lang="en-US" dirty="0" smtClean="0"/>
              <a:t>Difficult to translate a PROV representation into a PML representation</a:t>
            </a:r>
          </a:p>
          <a:p>
            <a:pPr lvl="1"/>
            <a:r>
              <a:rPr lang="en-US" dirty="0" smtClean="0"/>
              <a:t>Our Consumption tools are used to visualize</a:t>
            </a:r>
          </a:p>
          <a:p>
            <a:pPr lvl="1"/>
            <a:r>
              <a:rPr lang="en-US" dirty="0" smtClean="0"/>
              <a:t>Create a new form of visualization for PROV</a:t>
            </a:r>
          </a:p>
          <a:p>
            <a:pPr lvl="2"/>
            <a:r>
              <a:rPr lang="en-US" dirty="0" smtClean="0"/>
              <a:t>PML visualization style not very helpful for PROV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Bring PROV Support into our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PROV Production</a:t>
            </a:r>
          </a:p>
          <a:p>
            <a:pPr lvl="1"/>
            <a:r>
              <a:rPr lang="en-US" dirty="0" smtClean="0"/>
              <a:t>PML -&gt; PROV</a:t>
            </a:r>
          </a:p>
          <a:p>
            <a:pPr lvl="1"/>
            <a:r>
              <a:rPr lang="en-US" dirty="0" smtClean="0"/>
              <a:t>Represent Information, that is normally recorded in PML, in PROV</a:t>
            </a:r>
          </a:p>
          <a:p>
            <a:pPr lvl="2"/>
            <a:r>
              <a:rPr lang="en-US" dirty="0" smtClean="0"/>
              <a:t>Translate</a:t>
            </a:r>
          </a:p>
          <a:p>
            <a:pPr lvl="2"/>
            <a:r>
              <a:rPr lang="en-US" dirty="0" smtClean="0"/>
              <a:t>Directly map information to PROV</a:t>
            </a:r>
          </a:p>
          <a:p>
            <a:endParaRPr lang="en-US" dirty="0" smtClean="0"/>
          </a:p>
          <a:p>
            <a:r>
              <a:rPr lang="en-US" dirty="0" smtClean="0"/>
              <a:t>PROV Consumption</a:t>
            </a:r>
          </a:p>
          <a:p>
            <a:pPr lvl="1"/>
            <a:r>
              <a:rPr lang="en-US" dirty="0" smtClean="0"/>
              <a:t>PROV -&gt; PML</a:t>
            </a:r>
          </a:p>
          <a:p>
            <a:pPr lvl="1"/>
            <a:r>
              <a:rPr lang="en-US" dirty="0" smtClean="0"/>
              <a:t>Difficult to translate a PROV representation into a PML representation</a:t>
            </a:r>
          </a:p>
          <a:p>
            <a:pPr lvl="1"/>
            <a:r>
              <a:rPr lang="en-US" dirty="0" smtClean="0"/>
              <a:t>Our Consumption tools are used to visualize</a:t>
            </a:r>
          </a:p>
          <a:p>
            <a:pPr lvl="1"/>
            <a:r>
              <a:rPr lang="en-US" dirty="0" smtClean="0"/>
              <a:t>Create a new form of visualization for PROV</a:t>
            </a:r>
          </a:p>
          <a:p>
            <a:pPr lvl="2"/>
            <a:r>
              <a:rPr lang="en-US" dirty="0" smtClean="0"/>
              <a:t>PML visualization style not very helpful for PROV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0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6858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3246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24610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 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352800" y="41910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2667000"/>
            <a:ext cx="1295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Activity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(Inference Step)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419600" y="3124200"/>
            <a:ext cx="762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3067275" y="3409236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wasGeneratedBy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7" idx="0"/>
            <a:endCxn id="28" idx="2"/>
          </p:cNvCxnSpPr>
          <p:nvPr/>
        </p:nvCxnSpPr>
        <p:spPr>
          <a:xfrm flipV="1">
            <a:off x="4152900" y="3124200"/>
            <a:ext cx="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88047">
            <a:off x="4893602" y="2699241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qualifiedAssociation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3"/>
            <a:endCxn id="39" idx="1"/>
          </p:cNvCxnSpPr>
          <p:nvPr/>
        </p:nvCxnSpPr>
        <p:spPr>
          <a:xfrm>
            <a:off x="4800600" y="2895600"/>
            <a:ext cx="17526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2"/>
            <a:endCxn id="112" idx="0"/>
          </p:cNvCxnSpPr>
          <p:nvPr/>
        </p:nvCxnSpPr>
        <p:spPr>
          <a:xfrm>
            <a:off x="7010400" y="3124200"/>
            <a:ext cx="13716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772400" y="4038600"/>
            <a:ext cx="1219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Agent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Engine)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00800" y="4038600"/>
            <a:ext cx="1066800" cy="304800"/>
          </a:xfrm>
          <a:prstGeom prst="rect">
            <a:avLst/>
          </a:prstGeom>
          <a:solidFill>
            <a:srgbClr val="FBF99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Prov:Plan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Rule)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39" idx="2"/>
            <a:endCxn id="113" idx="0"/>
          </p:cNvCxnSpPr>
          <p:nvPr/>
        </p:nvCxnSpPr>
        <p:spPr>
          <a:xfrm flipH="1">
            <a:off x="6934200" y="3124200"/>
            <a:ext cx="762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257800" y="4267200"/>
            <a:ext cx="533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Value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14600" y="2362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6"/>
            <a:endCxn id="130" idx="1"/>
          </p:cNvCxnSpPr>
          <p:nvPr/>
        </p:nvCxnSpPr>
        <p:spPr>
          <a:xfrm>
            <a:off x="4953000" y="4381500"/>
            <a:ext cx="3048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8" idx="0"/>
            <a:endCxn id="131" idx="3"/>
          </p:cNvCxnSpPr>
          <p:nvPr/>
        </p:nvCxnSpPr>
        <p:spPr>
          <a:xfrm flipH="1" flipV="1">
            <a:off x="3276600" y="2514600"/>
            <a:ext cx="8763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53200" y="28194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Association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2322293">
            <a:off x="4336615" y="3881069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generated</a:t>
            </a:r>
            <a:endParaRPr lang="en-US" sz="1100" dirty="0"/>
          </a:p>
        </p:txBody>
      </p:sp>
      <p:cxnSp>
        <p:nvCxnSpPr>
          <p:cNvPr id="92" name="Straight Arrow Connector 91"/>
          <p:cNvCxnSpPr>
            <a:stCxn id="27" idx="4"/>
            <a:endCxn id="95" idx="0"/>
          </p:cNvCxnSpPr>
          <p:nvPr/>
        </p:nvCxnSpPr>
        <p:spPr>
          <a:xfrm>
            <a:off x="4152900" y="4572000"/>
            <a:ext cx="2667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505200" y="4876800"/>
            <a:ext cx="1828800" cy="6096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(Semantic Type)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[WDO URI]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28600" y="3962400"/>
            <a:ext cx="2362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Antecdent</a:t>
            </a:r>
            <a:r>
              <a:rPr lang="en-US" sz="1100" dirty="0" smtClean="0">
                <a:solidFill>
                  <a:schemeClr val="tx1"/>
                </a:solidFill>
              </a:rPr>
              <a:t> 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27" idx="2"/>
            <a:endCxn id="100" idx="5"/>
          </p:cNvCxnSpPr>
          <p:nvPr/>
        </p:nvCxnSpPr>
        <p:spPr>
          <a:xfrm flipH="1" flipV="1">
            <a:off x="2244864" y="4287604"/>
            <a:ext cx="1107936" cy="938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290102">
            <a:off x="2271602" y="4300729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derivedFrom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8" idx="1"/>
            <a:endCxn id="100" idx="0"/>
          </p:cNvCxnSpPr>
          <p:nvPr/>
        </p:nvCxnSpPr>
        <p:spPr>
          <a:xfrm flipH="1">
            <a:off x="1409700" y="2895600"/>
            <a:ext cx="20955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0067725">
            <a:off x="2021892" y="3328485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used</a:t>
            </a:r>
            <a:endParaRPr lang="en-US" sz="1100" dirty="0"/>
          </a:p>
        </p:txBody>
      </p:sp>
      <p:sp>
        <p:nvSpPr>
          <p:cNvPr id="109" name="Rectangle 108"/>
          <p:cNvSpPr/>
          <p:nvPr/>
        </p:nvSpPr>
        <p:spPr>
          <a:xfrm>
            <a:off x="5715000" y="3657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Entity/Agent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(Source)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Straight Arrow Connector 109"/>
          <p:cNvCxnSpPr>
            <a:stCxn id="28" idx="3"/>
            <a:endCxn id="109" idx="1"/>
          </p:cNvCxnSpPr>
          <p:nvPr/>
        </p:nvCxnSpPr>
        <p:spPr>
          <a:xfrm>
            <a:off x="4800600" y="2895600"/>
            <a:ext cx="9144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710882">
            <a:off x="4626224" y="3373158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wasInfluencedBy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 rot="21449133">
            <a:off x="3563441" y="4613974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SpecializationOf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 rot="310765">
            <a:off x="6639830" y="3535142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hasPlan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dirty="0" smtClean="0"/>
              <a:t>PML into PROV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273226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  <a:endCxn id="27" idx="6"/>
          </p:cNvCxnSpPr>
          <p:nvPr/>
        </p:nvCxnSpPr>
        <p:spPr>
          <a:xfrm flipH="1">
            <a:off x="2362200" y="2286000"/>
            <a:ext cx="1657350" cy="1777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425482">
            <a:off x="2672927" y="208522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4953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315200" y="3429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77000" y="3429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43400" y="29718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6858000" y="3276600"/>
            <a:ext cx="34290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1"/>
            <a:endCxn id="114" idx="3"/>
          </p:cNvCxnSpPr>
          <p:nvPr/>
        </p:nvCxnSpPr>
        <p:spPr>
          <a:xfrm flipH="1">
            <a:off x="5105400" y="3048000"/>
            <a:ext cx="15240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4724400" y="3276600"/>
            <a:ext cx="0" cy="152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343400" y="3429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2654226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18762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2654226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2654226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5494156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2086" y="3970156"/>
            <a:ext cx="1242314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Activity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(Inference Step)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343400" y="4427356"/>
            <a:ext cx="76200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738953">
            <a:off x="2991075" y="4712392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wasGeneratedBy</a:t>
            </a:r>
            <a:endParaRPr lang="en-US" sz="1100" dirty="0"/>
          </a:p>
        </p:txBody>
      </p:sp>
      <p:cxnSp>
        <p:nvCxnSpPr>
          <p:cNvPr id="41" name="Straight Arrow Connector 40"/>
          <p:cNvCxnSpPr>
            <a:stCxn id="36" idx="0"/>
            <a:endCxn id="38" idx="2"/>
          </p:cNvCxnSpPr>
          <p:nvPr/>
        </p:nvCxnSpPr>
        <p:spPr>
          <a:xfrm flipV="1">
            <a:off x="4076700" y="4427356"/>
            <a:ext cx="26543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047">
            <a:off x="4817402" y="4002397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qualifiedAssociation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38" idx="3"/>
            <a:endCxn id="52" idx="1"/>
          </p:cNvCxnSpPr>
          <p:nvPr/>
        </p:nvCxnSpPr>
        <p:spPr>
          <a:xfrm>
            <a:off x="4724400" y="4198756"/>
            <a:ext cx="1752600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2" idx="2"/>
            <a:endCxn id="45" idx="0"/>
          </p:cNvCxnSpPr>
          <p:nvPr/>
        </p:nvCxnSpPr>
        <p:spPr>
          <a:xfrm>
            <a:off x="6934200" y="4427356"/>
            <a:ext cx="13716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5341756"/>
            <a:ext cx="12192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Agent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Engine)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24600" y="5341756"/>
            <a:ext cx="1066800" cy="304800"/>
          </a:xfrm>
          <a:prstGeom prst="rect">
            <a:avLst/>
          </a:prstGeom>
          <a:solidFill>
            <a:srgbClr val="FBF99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Prov:Plan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(Inference Rule)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/>
          <p:cNvCxnSpPr>
            <a:stCxn id="52" idx="2"/>
            <a:endCxn id="46" idx="0"/>
          </p:cNvCxnSpPr>
          <p:nvPr/>
        </p:nvCxnSpPr>
        <p:spPr>
          <a:xfrm flipH="1">
            <a:off x="6858000" y="4427356"/>
            <a:ext cx="76200" cy="914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181600" y="5570356"/>
            <a:ext cx="5334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Value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0" y="3970156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36" idx="6"/>
            <a:endCxn id="48" idx="1"/>
          </p:cNvCxnSpPr>
          <p:nvPr/>
        </p:nvCxnSpPr>
        <p:spPr>
          <a:xfrm>
            <a:off x="4876800" y="5684656"/>
            <a:ext cx="3048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  <a:endCxn id="49" idx="3"/>
          </p:cNvCxnSpPr>
          <p:nvPr/>
        </p:nvCxnSpPr>
        <p:spPr>
          <a:xfrm flipH="1" flipV="1">
            <a:off x="3048000" y="4122556"/>
            <a:ext cx="434086" cy="76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77000" y="4122556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Association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2322293">
            <a:off x="4260415" y="5184225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generated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36" idx="4"/>
            <a:endCxn id="55" idx="0"/>
          </p:cNvCxnSpPr>
          <p:nvPr/>
        </p:nvCxnSpPr>
        <p:spPr>
          <a:xfrm>
            <a:off x="4076700" y="5875156"/>
            <a:ext cx="266700" cy="304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429000" y="6179956"/>
            <a:ext cx="1828800" cy="6096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(Semantic Type)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[WDO URI]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" y="5265556"/>
            <a:ext cx="2362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Antecdent</a:t>
            </a:r>
            <a:r>
              <a:rPr lang="en-US" sz="1100" dirty="0" smtClean="0">
                <a:solidFill>
                  <a:schemeClr val="tx1"/>
                </a:solidFill>
              </a:rPr>
              <a:t> Conclusion)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6" idx="2"/>
            <a:endCxn id="57" idx="5"/>
          </p:cNvCxnSpPr>
          <p:nvPr/>
        </p:nvCxnSpPr>
        <p:spPr>
          <a:xfrm flipH="1" flipV="1">
            <a:off x="2168664" y="5590760"/>
            <a:ext cx="1107936" cy="938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90102">
            <a:off x="2195402" y="5603885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derivedFrom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38" idx="1"/>
            <a:endCxn id="57" idx="0"/>
          </p:cNvCxnSpPr>
          <p:nvPr/>
        </p:nvCxnSpPr>
        <p:spPr>
          <a:xfrm flipH="1">
            <a:off x="1333500" y="4198756"/>
            <a:ext cx="2148586" cy="1066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0067725">
            <a:off x="1945692" y="463164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used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5605616" y="4960755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Entity/Agent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(Source)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>
            <a:stCxn id="38" idx="3"/>
            <a:endCxn id="64" idx="1"/>
          </p:cNvCxnSpPr>
          <p:nvPr/>
        </p:nvCxnSpPr>
        <p:spPr>
          <a:xfrm>
            <a:off x="4724400" y="4198756"/>
            <a:ext cx="881216" cy="9143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710882">
            <a:off x="4550024" y="4676314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wasInfluencedBy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 rot="21449133">
            <a:off x="3487241" y="591713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SpecializationOf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 rot="310765">
            <a:off x="6563630" y="4838298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hasPlan</a:t>
            </a:r>
            <a:endParaRPr lang="en-US" sz="1100" dirty="0" smtClean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-609600" y="3810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0" y="160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0" y="3962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tools to support PROV production</a:t>
            </a:r>
          </a:p>
          <a:p>
            <a:pPr lvl="1"/>
            <a:r>
              <a:rPr lang="en-US" dirty="0" smtClean="0"/>
              <a:t>Work with new PROV APIs</a:t>
            </a:r>
          </a:p>
          <a:p>
            <a:pPr lvl="1"/>
            <a:r>
              <a:rPr lang="en-US" dirty="0" smtClean="0"/>
              <a:t>Refine Mappings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Web-Probe to consume PROV</a:t>
            </a:r>
          </a:p>
          <a:p>
            <a:pPr lvl="1"/>
            <a:r>
              <a:rPr lang="en-US" dirty="0" smtClean="0"/>
              <a:t>Develop new view(s) to display PROV</a:t>
            </a:r>
          </a:p>
          <a:p>
            <a:pPr lvl="1"/>
            <a:r>
              <a:rPr lang="en-US" dirty="0" smtClean="0"/>
              <a:t>Find better ways of displaying PROV information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 used resources from Cyber-</a:t>
            </a:r>
            <a:r>
              <a:rPr lang="en-US" dirty="0" err="1" smtClean="0"/>
              <a:t>ShARE</a:t>
            </a:r>
            <a:r>
              <a:rPr lang="en-US" dirty="0" smtClean="0"/>
              <a:t> Center of Excellence, which is supported by National Science Foundation grant number HRD-0734825. Unless otherwise stated, work by Cyber-</a:t>
            </a:r>
            <a:r>
              <a:rPr lang="en-US" dirty="0" err="1" smtClean="0"/>
              <a:t>ShARE</a:t>
            </a:r>
            <a:r>
              <a:rPr lang="en-US" dirty="0" smtClean="0"/>
              <a:t> is licensed under a </a:t>
            </a:r>
            <a:r>
              <a:rPr lang="en-US" dirty="0" smtClean="0">
                <a:hlinkClick r:id="rId2"/>
              </a:rPr>
              <a:t>Creative Commons Attribution 3.0 </a:t>
            </a:r>
            <a:r>
              <a:rPr lang="en-US" dirty="0" err="1" smtClean="0">
                <a:hlinkClick r:id="rId2"/>
              </a:rPr>
              <a:t>Unported</a:t>
            </a:r>
            <a:r>
              <a:rPr lang="en-US" dirty="0" smtClean="0">
                <a:hlinkClick r:id="rId2"/>
              </a:rPr>
              <a:t> License</a:t>
            </a:r>
            <a:r>
              <a:rPr lang="en-US" dirty="0" smtClean="0"/>
              <a:t>. </a:t>
            </a:r>
            <a:r>
              <a:rPr lang="en-US" smtClean="0"/>
              <a:t>Permissions beyond the scope of this license may be available at </a:t>
            </a:r>
            <a:r>
              <a:rPr lang="en-US" smtClean="0">
                <a:hlinkClick r:id="rId3"/>
              </a:rPr>
              <a:t>http://cybershare.utep.edu/content/cyber-share-acknowledgment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hlinkClick r:id="rId3"/>
              </a:rPr>
              <a:t>prov:Entity</a:t>
            </a:r>
            <a:r>
              <a:rPr lang="en-US" dirty="0">
                <a:solidFill>
                  <a:prstClr val="black"/>
                </a:solidFill>
              </a:rPr>
              <a:t> is a physical, digital, conceptual, or other kind of thing with some fixed aspects; entities may be real or imaginary.</a:t>
            </a:r>
          </a:p>
        </p:txBody>
      </p:sp>
    </p:spTree>
    <p:extLst>
      <p:ext uri="{BB962C8B-B14F-4D97-AF65-F5344CB8AC3E}">
        <p14:creationId xmlns="" xmlns:p14="http://schemas.microsoft.com/office/powerpoint/2010/main" val="19971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185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hlinkClick r:id="rId3"/>
              </a:rPr>
              <a:t>prov:Activity</a:t>
            </a:r>
            <a:r>
              <a:rPr lang="en-US" sz="1600" dirty="0">
                <a:solidFill>
                  <a:prstClr val="black"/>
                </a:solidFill>
              </a:rPr>
              <a:t> is something that occurs over a period of time and acts upon or with entities; it may include consuming, processing, transforming, modifying, relocating, using, or generating entities.</a:t>
            </a:r>
          </a:p>
        </p:txBody>
      </p:sp>
    </p:spTree>
    <p:extLst>
      <p:ext uri="{BB962C8B-B14F-4D97-AF65-F5344CB8AC3E}">
        <p14:creationId xmlns="" xmlns:p14="http://schemas.microsoft.com/office/powerpoint/2010/main" val="545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9A2D-C7A2-483E-BE3C-673C646EC5A2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18" y="152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hlinkClick r:id="rId3"/>
              </a:rPr>
              <a:t>prov:Agent</a:t>
            </a:r>
            <a:r>
              <a:rPr lang="en-US" dirty="0">
                <a:solidFill>
                  <a:prstClr val="black"/>
                </a:solidFill>
              </a:rPr>
              <a:t> is something that bears some form of responsibility for an activity taking place, for the existence of an entity, or for another agent's activity.</a:t>
            </a:r>
          </a:p>
        </p:txBody>
      </p:sp>
    </p:spTree>
    <p:extLst>
      <p:ext uri="{BB962C8B-B14F-4D97-AF65-F5344CB8AC3E}">
        <p14:creationId xmlns="" xmlns:p14="http://schemas.microsoft.com/office/powerpoint/2010/main" val="18088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 flipH="1">
            <a:off x="5791200" y="4114800"/>
            <a:ext cx="2286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cxnSp>
        <p:nvCxnSpPr>
          <p:cNvPr id="89" name="Straight Arrow Connector 88"/>
          <p:cNvCxnSpPr>
            <a:stCxn id="28" idx="2"/>
            <a:endCxn id="112" idx="0"/>
          </p:cNvCxnSpPr>
          <p:nvPr/>
        </p:nvCxnSpPr>
        <p:spPr>
          <a:xfrm>
            <a:off x="7200900" y="32766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8486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 flipH="1">
            <a:off x="5791200" y="4114800"/>
            <a:ext cx="2286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572000"/>
            <a:ext cx="76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6858000" y="4572000"/>
            <a:ext cx="838200" cy="4572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126" idx="3"/>
          </p:cNvCxnSpPr>
          <p:nvPr/>
        </p:nvCxnSpPr>
        <p:spPr>
          <a:xfrm flipH="1" flipV="1">
            <a:off x="6172200" y="4724400"/>
            <a:ext cx="685800" cy="762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2" idx="2"/>
            <a:endCxn id="34" idx="0"/>
          </p:cNvCxnSpPr>
          <p:nvPr/>
        </p:nvCxnSpPr>
        <p:spPr>
          <a:xfrm flipH="1">
            <a:off x="7696200" y="4114800"/>
            <a:ext cx="533400" cy="6858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  <a:effectLst>
            <a:innerShdw blurRad="114300">
              <a:prstClr val="black"/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PML General Structure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0" y="2743200"/>
            <a:ext cx="1600200" cy="381000"/>
          </a:xfrm>
          <a:prstGeom prst="ellipse">
            <a:avLst/>
          </a:prstGeom>
          <a:solidFill>
            <a:srgbClr val="FBF99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Information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9400" y="2819400"/>
            <a:ext cx="1143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InferenceStep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657600" y="1981200"/>
            <a:ext cx="1447800" cy="609600"/>
          </a:xfrm>
          <a:prstGeom prst="triangle">
            <a:avLst/>
          </a:prstGeom>
          <a:solidFill>
            <a:srgbClr val="F6887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NodeSet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2"/>
            <a:endCxn id="27" idx="6"/>
          </p:cNvCxnSpPr>
          <p:nvPr/>
        </p:nvCxnSpPr>
        <p:spPr>
          <a:xfrm flipH="1">
            <a:off x="2362200" y="2590800"/>
            <a:ext cx="1295400" cy="342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738953">
            <a:off x="2529367" y="250761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hasConclusion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29" idx="4"/>
            <a:endCxn id="28" idx="1"/>
          </p:cNvCxnSpPr>
          <p:nvPr/>
        </p:nvCxnSpPr>
        <p:spPr>
          <a:xfrm>
            <a:off x="5105400" y="2590800"/>
            <a:ext cx="15240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062914">
            <a:off x="5272008" y="256950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isConsequentOf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 rot="20478680">
            <a:off x="4780075" y="1934112"/>
            <a:ext cx="76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28" idx="0"/>
            <a:endCxn id="78" idx="3"/>
          </p:cNvCxnSpPr>
          <p:nvPr/>
        </p:nvCxnSpPr>
        <p:spPr>
          <a:xfrm flipH="1" flipV="1">
            <a:off x="6248400" y="2057400"/>
            <a:ext cx="9525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374725">
            <a:off x="6172145" y="2223597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hasAntecedent</a:t>
            </a:r>
            <a:endParaRPr lang="en-US" sz="1100" dirty="0" smtClean="0"/>
          </a:p>
          <a:p>
            <a:pPr algn="ctr"/>
            <a:r>
              <a:rPr lang="en-US" sz="1100" dirty="0" smtClean="0"/>
              <a:t>List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5486400" y="1905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NodeSet</a:t>
            </a:r>
            <a:endParaRPr lang="en-US" sz="9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List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Straight Arrow Connector 79"/>
          <p:cNvCxnSpPr>
            <a:stCxn id="78" idx="1"/>
            <a:endCxn id="29" idx="5"/>
          </p:cNvCxnSpPr>
          <p:nvPr/>
        </p:nvCxnSpPr>
        <p:spPr>
          <a:xfrm flipH="1">
            <a:off x="4743450" y="2057400"/>
            <a:ext cx="74295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781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Rule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638800" y="38100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Source Usage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Arrow Connector 116"/>
          <p:cNvCxnSpPr>
            <a:stCxn id="28" idx="2"/>
            <a:endCxn id="113" idx="0"/>
          </p:cNvCxnSpPr>
          <p:nvPr/>
        </p:nvCxnSpPr>
        <p:spPr>
          <a:xfrm flipH="1">
            <a:off x="7162800" y="3276600"/>
            <a:ext cx="38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2"/>
            <a:endCxn id="114" idx="0"/>
          </p:cNvCxnSpPr>
          <p:nvPr/>
        </p:nvCxnSpPr>
        <p:spPr>
          <a:xfrm flipH="1">
            <a:off x="6019800" y="32766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6" idx="0"/>
          </p:cNvCxnSpPr>
          <p:nvPr/>
        </p:nvCxnSpPr>
        <p:spPr>
          <a:xfrm>
            <a:off x="6019800" y="4114800"/>
            <a:ext cx="1028700" cy="381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10200" y="4495800"/>
            <a:ext cx="3276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ysClr val="windowText" lastClr="000000"/>
                </a:solidFill>
              </a:rPr>
              <a:t>Source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>
            <a:stCxn id="27" idx="4"/>
            <a:endCxn id="129" idx="0"/>
          </p:cNvCxnSpPr>
          <p:nvPr/>
        </p:nvCxnSpPr>
        <p:spPr>
          <a:xfrm>
            <a:off x="1562100" y="3124200"/>
            <a:ext cx="11811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3622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PML-P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Format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295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URL/</a:t>
            </a:r>
          </a:p>
          <a:p>
            <a:pPr algn="ctr"/>
            <a:r>
              <a:rPr lang="en-US" sz="900" dirty="0" err="1" smtClean="0">
                <a:solidFill>
                  <a:sysClr val="windowText" lastClr="000000"/>
                </a:solidFill>
              </a:rPr>
              <a:t>RawString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2400" y="36576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Time Stamp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>
            <a:stCxn id="27" idx="4"/>
            <a:endCxn id="130" idx="0"/>
          </p:cNvCxnSpPr>
          <p:nvPr/>
        </p:nvCxnSpPr>
        <p:spPr>
          <a:xfrm>
            <a:off x="1562100" y="3124200"/>
            <a:ext cx="1143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4"/>
            <a:endCxn id="131" idx="0"/>
          </p:cNvCxnSpPr>
          <p:nvPr/>
        </p:nvCxnSpPr>
        <p:spPr>
          <a:xfrm flipH="1">
            <a:off x="533400" y="3124200"/>
            <a:ext cx="10287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nip Same Side Corner Rectangle 33"/>
          <p:cNvSpPr/>
          <p:nvPr/>
        </p:nvSpPr>
        <p:spPr>
          <a:xfrm>
            <a:off x="7467600" y="4572000"/>
            <a:ext cx="1143000" cy="990600"/>
          </a:xfrm>
          <a:prstGeom prst="snip2SameRect">
            <a:avLst>
              <a:gd name="adj1" fmla="val 36938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Agent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5"/>
            <a:endCxn id="114" idx="1"/>
          </p:cNvCxnSpPr>
          <p:nvPr/>
        </p:nvCxnSpPr>
        <p:spPr>
          <a:xfrm>
            <a:off x="2127856" y="3068404"/>
            <a:ext cx="3510944" cy="8939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62600" y="51816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2600" y="4648200"/>
            <a:ext cx="762000" cy="304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Document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Fragment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029200"/>
            <a:ext cx="7620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Inference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Engine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543800" y="3276600"/>
            <a:ext cx="228600" cy="1752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1317</Words>
  <Application>Microsoft Office PowerPoint</Application>
  <PresentationFormat>On-screen Show (4:3)</PresentationFormat>
  <Paragraphs>557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PML 2  to  PROV-O</vt:lpstr>
      <vt:lpstr>Background Information</vt:lpstr>
      <vt:lpstr>PROV-O</vt:lpstr>
      <vt:lpstr>PROV-O</vt:lpstr>
      <vt:lpstr>PROV-O</vt:lpstr>
      <vt:lpstr>PROV-O</vt:lpstr>
      <vt:lpstr>PML General Structure</vt:lpstr>
      <vt:lpstr>PML General Structure</vt:lpstr>
      <vt:lpstr>PML General Structure</vt:lpstr>
      <vt:lpstr>PML General Structure</vt:lpstr>
      <vt:lpstr>PML General Structure</vt:lpstr>
      <vt:lpstr>How Does PML Relate to PROV?</vt:lpstr>
      <vt:lpstr>PML and PROV</vt:lpstr>
      <vt:lpstr>Provenance Example in PROV</vt:lpstr>
      <vt:lpstr>Provenance Example in PROV</vt:lpstr>
      <vt:lpstr>Provenance Example in PROV</vt:lpstr>
      <vt:lpstr>Provenance Example in PROV</vt:lpstr>
      <vt:lpstr>Representing the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Provenance Example in PML</vt:lpstr>
      <vt:lpstr>Complete PROV Example</vt:lpstr>
      <vt:lpstr>How to Map the Concepts?</vt:lpstr>
      <vt:lpstr>How to Bring PROV Support into our Tools?</vt:lpstr>
      <vt:lpstr>How to Bring PROV Support into our Tools?</vt:lpstr>
      <vt:lpstr>Mapping  PML into PROV</vt:lpstr>
      <vt:lpstr>Mapping   PML into PROV</vt:lpstr>
      <vt:lpstr>Mapping  PML into PROV</vt:lpstr>
      <vt:lpstr>Further Work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PML 2  to  PROV-O</dc:title>
  <dc:creator>Hugo Porras</dc:creator>
  <cp:lastModifiedBy>Hugo</cp:lastModifiedBy>
  <cp:revision>125</cp:revision>
  <dcterms:created xsi:type="dcterms:W3CDTF">2013-02-21T17:36:33Z</dcterms:created>
  <dcterms:modified xsi:type="dcterms:W3CDTF">2013-09-13T18:09:55Z</dcterms:modified>
</cp:coreProperties>
</file>