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3" r:id="rId5"/>
    <p:sldId id="263" r:id="rId6"/>
    <p:sldId id="259" r:id="rId7"/>
    <p:sldId id="260" r:id="rId8"/>
    <p:sldId id="275" r:id="rId9"/>
    <p:sldId id="261" r:id="rId10"/>
    <p:sldId id="278" r:id="rId11"/>
    <p:sldId id="262" r:id="rId12"/>
    <p:sldId id="265" r:id="rId13"/>
    <p:sldId id="266" r:id="rId14"/>
    <p:sldId id="267" r:id="rId15"/>
    <p:sldId id="268" r:id="rId16"/>
    <p:sldId id="280" r:id="rId17"/>
    <p:sldId id="283" r:id="rId18"/>
    <p:sldId id="282" r:id="rId19"/>
    <p:sldId id="287" r:id="rId20"/>
    <p:sldId id="281" r:id="rId21"/>
    <p:sldId id="284" r:id="rId22"/>
    <p:sldId id="285" r:id="rId23"/>
    <p:sldId id="286" r:id="rId24"/>
    <p:sldId id="277" r:id="rId25"/>
    <p:sldId id="274" r:id="rId26"/>
    <p:sldId id="279" r:id="rId27"/>
    <p:sldId id="271" r:id="rId28"/>
    <p:sldId id="272" r:id="rId29"/>
  </p:sldIdLst>
  <p:sldSz cx="9144000" cy="6858000" type="screen4x3"/>
  <p:notesSz cx="6858000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7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Startup</a:t>
            </a:r>
            <a:r>
              <a:rPr lang="en-US" baseline="0"/>
              <a:t> Time Comparison</a:t>
            </a:r>
            <a:endParaRPr lang="en-US"/>
          </a:p>
        </c:rich>
      </c:tx>
    </c:title>
    <c:plotArea>
      <c:layout/>
      <c:barChart>
        <c:barDir val="col"/>
        <c:grouping val="stacked"/>
        <c:ser>
          <c:idx val="0"/>
          <c:order val="0"/>
          <c:dLbls>
            <c:delete val="1"/>
          </c:dLbls>
          <c:cat>
            <c:strRef>
              <c:f>Sheet1!$C$3:$F$3</c:f>
              <c:strCache>
                <c:ptCount val="4"/>
                <c:pt idx="0">
                  <c:v>Probe-It Startup</c:v>
                </c:pt>
                <c:pt idx="1">
                  <c:v>Probe-It Startup (with JRE installation)</c:v>
                </c:pt>
                <c:pt idx="2">
                  <c:v>JRE Download + Installation</c:v>
                </c:pt>
                <c:pt idx="3">
                  <c:v>Web-Probe Startup</c:v>
                </c:pt>
              </c:strCache>
            </c:strRef>
          </c:cat>
          <c:val>
            <c:numRef>
              <c:f>Sheet1!$C$15:$F$15</c:f>
              <c:numCache>
                <c:formatCode>General</c:formatCode>
                <c:ptCount val="4"/>
                <c:pt idx="0">
                  <c:v>24.79</c:v>
                </c:pt>
                <c:pt idx="1">
                  <c:v>136.03333333333333</c:v>
                </c:pt>
                <c:pt idx="2">
                  <c:v>112.32000000000001</c:v>
                </c:pt>
                <c:pt idx="3">
                  <c:v>0.49000000000000005</c:v>
                </c:pt>
              </c:numCache>
            </c:numRef>
          </c:val>
        </c:ser>
        <c:dLbls>
          <c:showVal val="1"/>
        </c:dLbls>
        <c:gapWidth val="55"/>
        <c:overlap val="100"/>
        <c:axId val="57862400"/>
        <c:axId val="58028032"/>
      </c:barChart>
      <c:catAx>
        <c:axId val="57862400"/>
        <c:scaling>
          <c:orientation val="minMax"/>
        </c:scaling>
        <c:axPos val="b"/>
        <c:majorTickMark val="none"/>
        <c:tickLblPos val="nextTo"/>
        <c:crossAx val="58028032"/>
        <c:crosses val="autoZero"/>
        <c:auto val="1"/>
        <c:lblAlgn val="ctr"/>
        <c:lblOffset val="100"/>
      </c:catAx>
      <c:valAx>
        <c:axId val="580280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</c:title>
        <c:numFmt formatCode="General" sourceLinked="1"/>
        <c:majorTickMark val="none"/>
        <c:tickLblPos val="nextTo"/>
        <c:crossAx val="5786240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Work</a:t>
            </a:r>
            <a:r>
              <a:rPr lang="en-US" baseline="0"/>
              <a:t> Station </a:t>
            </a:r>
            <a:r>
              <a:rPr lang="en-US"/>
              <a:t>Proof 1 </a:t>
            </a:r>
          </a:p>
          <a:p>
            <a:pPr>
              <a:defRPr/>
            </a:pPr>
            <a:r>
              <a:rPr lang="en-US"/>
              <a:t>Average</a:t>
            </a:r>
            <a:r>
              <a:rPr lang="en-US" baseline="0"/>
              <a:t> </a:t>
            </a:r>
            <a:r>
              <a:rPr lang="en-US"/>
              <a:t>Load Time Comparison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Sheet1!$C$21</c:f>
              <c:strCache>
                <c:ptCount val="1"/>
                <c:pt idx="0">
                  <c:v>Probe-It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Sheet1!$C$33</c:f>
              <c:numCache>
                <c:formatCode>General</c:formatCode>
                <c:ptCount val="1"/>
                <c:pt idx="0">
                  <c:v>26.620000000000005</c:v>
                </c:pt>
              </c:numCache>
            </c:numRef>
          </c:val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Web-Probe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Sheet1!$D$33</c:f>
              <c:numCache>
                <c:formatCode>General</c:formatCode>
                <c:ptCount val="1"/>
                <c:pt idx="0">
                  <c:v>28.29</c:v>
                </c:pt>
              </c:numCache>
            </c:numRef>
          </c:val>
        </c:ser>
        <c:ser>
          <c:idx val="2"/>
          <c:order val="2"/>
          <c:tx>
            <c:strRef>
              <c:f>Sheet1!$E$21</c:f>
              <c:strCache>
                <c:ptCount val="1"/>
                <c:pt idx="0">
                  <c:v>Web-Probe (cached)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Sheet1!$E$33</c:f>
              <c:numCache>
                <c:formatCode>General</c:formatCode>
                <c:ptCount val="1"/>
                <c:pt idx="0">
                  <c:v>7.58</c:v>
                </c:pt>
              </c:numCache>
            </c:numRef>
          </c:val>
        </c:ser>
        <c:dLbls/>
        <c:axId val="58059392"/>
        <c:axId val="58323328"/>
      </c:barChart>
      <c:catAx>
        <c:axId val="58059392"/>
        <c:scaling>
          <c:orientation val="minMax"/>
        </c:scaling>
        <c:axPos val="b"/>
        <c:majorTickMark val="none"/>
        <c:tickLblPos val="nextTo"/>
        <c:crossAx val="58323328"/>
        <c:crosses val="autoZero"/>
        <c:auto val="1"/>
        <c:lblAlgn val="ctr"/>
        <c:lblOffset val="100"/>
      </c:catAx>
      <c:valAx>
        <c:axId val="583233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</c:title>
        <c:numFmt formatCode="General" sourceLinked="1"/>
        <c:tickLblPos val="nextTo"/>
        <c:crossAx val="58059392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Work</a:t>
            </a:r>
            <a:r>
              <a:rPr lang="en-US" baseline="0"/>
              <a:t> Station Proof 2</a:t>
            </a:r>
          </a:p>
          <a:p>
            <a:pPr>
              <a:defRPr/>
            </a:pPr>
            <a:r>
              <a:rPr lang="en-US" baseline="0"/>
              <a:t>Average Load Time Comparison</a:t>
            </a:r>
            <a:endParaRPr lang="en-US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Sheet1!$F$21</c:f>
              <c:strCache>
                <c:ptCount val="1"/>
                <c:pt idx="0">
                  <c:v>Probe-It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Sheet1!$F$33</c:f>
              <c:numCache>
                <c:formatCode>General</c:formatCode>
                <c:ptCount val="1"/>
                <c:pt idx="0">
                  <c:v>16.399999999999999</c:v>
                </c:pt>
              </c:numCache>
            </c:numRef>
          </c:val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Web-Probe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Sheet1!$G$33</c:f>
              <c:numCache>
                <c:formatCode>General</c:formatCode>
                <c:ptCount val="1"/>
                <c:pt idx="0">
                  <c:v>10.060000000000002</c:v>
                </c:pt>
              </c:numCache>
            </c:numRef>
          </c:val>
        </c:ser>
        <c:ser>
          <c:idx val="2"/>
          <c:order val="2"/>
          <c:tx>
            <c:strRef>
              <c:f>Sheet1!$H$21</c:f>
              <c:strCache>
                <c:ptCount val="1"/>
                <c:pt idx="0">
                  <c:v>Web-Probe (cached)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Sheet1!$H$33</c:f>
              <c:numCache>
                <c:formatCode>General</c:formatCode>
                <c:ptCount val="1"/>
                <c:pt idx="0">
                  <c:v>1.36</c:v>
                </c:pt>
              </c:numCache>
            </c:numRef>
          </c:val>
        </c:ser>
        <c:dLbls/>
        <c:axId val="58449280"/>
        <c:axId val="58590336"/>
      </c:barChart>
      <c:catAx>
        <c:axId val="58449280"/>
        <c:scaling>
          <c:orientation val="minMax"/>
        </c:scaling>
        <c:axPos val="b"/>
        <c:majorTickMark val="none"/>
        <c:tickLblPos val="nextTo"/>
        <c:crossAx val="58590336"/>
        <c:crosses val="autoZero"/>
        <c:auto val="1"/>
        <c:lblAlgn val="ctr"/>
        <c:lblOffset val="100"/>
      </c:catAx>
      <c:valAx>
        <c:axId val="585903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</c:title>
        <c:numFmt formatCode="General" sourceLinked="1"/>
        <c:tickLblPos val="nextTo"/>
        <c:crossAx val="5844928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NetBook Proof 1</a:t>
            </a:r>
            <a:r>
              <a:rPr lang="en-US" baseline="0"/>
              <a:t> </a:t>
            </a:r>
          </a:p>
          <a:p>
            <a:pPr>
              <a:defRPr/>
            </a:pPr>
            <a:r>
              <a:rPr lang="en-US" baseline="0"/>
              <a:t>Average Load Time Comparison</a:t>
            </a:r>
            <a:endParaRPr lang="en-US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Sheet1!$C$36</c:f>
              <c:strCache>
                <c:ptCount val="1"/>
                <c:pt idx="0">
                  <c:v>Probe-It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Sheet1!$C$48</c:f>
              <c:numCache>
                <c:formatCode>General</c:formatCode>
                <c:ptCount val="1"/>
                <c:pt idx="0">
                  <c:v>45.309999999999995</c:v>
                </c:pt>
              </c:numCache>
            </c:numRef>
          </c:val>
        </c:ser>
        <c:ser>
          <c:idx val="1"/>
          <c:order val="1"/>
          <c:tx>
            <c:strRef>
              <c:f>Sheet1!$D$36</c:f>
              <c:strCache>
                <c:ptCount val="1"/>
                <c:pt idx="0">
                  <c:v>Web-Probe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Sheet1!$D$48</c:f>
              <c:numCache>
                <c:formatCode>General</c:formatCode>
                <c:ptCount val="1"/>
                <c:pt idx="0">
                  <c:v>30.4</c:v>
                </c:pt>
              </c:numCache>
            </c:numRef>
          </c:val>
        </c:ser>
        <c:ser>
          <c:idx val="2"/>
          <c:order val="2"/>
          <c:tx>
            <c:strRef>
              <c:f>Sheet1!$E$36</c:f>
              <c:strCache>
                <c:ptCount val="1"/>
                <c:pt idx="0">
                  <c:v>Web-Probe (cached)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Sheet1!$E$48</c:f>
              <c:numCache>
                <c:formatCode>General</c:formatCode>
                <c:ptCount val="1"/>
                <c:pt idx="0">
                  <c:v>9.5100000000000016</c:v>
                </c:pt>
              </c:numCache>
            </c:numRef>
          </c:val>
        </c:ser>
        <c:dLbls/>
        <c:axId val="58646912"/>
        <c:axId val="58648448"/>
      </c:barChart>
      <c:catAx>
        <c:axId val="58646912"/>
        <c:scaling>
          <c:orientation val="minMax"/>
        </c:scaling>
        <c:axPos val="b"/>
        <c:majorTickMark val="none"/>
        <c:tickLblPos val="nextTo"/>
        <c:crossAx val="58648448"/>
        <c:crosses val="autoZero"/>
        <c:auto val="1"/>
        <c:lblAlgn val="ctr"/>
        <c:lblOffset val="100"/>
      </c:catAx>
      <c:valAx>
        <c:axId val="586484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</c:title>
        <c:numFmt formatCode="General" sourceLinked="1"/>
        <c:tickLblPos val="nextTo"/>
        <c:crossAx val="58646912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NetBook Proof 2</a:t>
            </a:r>
          </a:p>
          <a:p>
            <a:pPr>
              <a:defRPr/>
            </a:pPr>
            <a:r>
              <a:rPr lang="en-US"/>
              <a:t>Average Load Time Comparison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Sheet1!$F$36</c:f>
              <c:strCache>
                <c:ptCount val="1"/>
                <c:pt idx="0">
                  <c:v>Probe-It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Sheet1!$F$48</c:f>
              <c:numCache>
                <c:formatCode>General</c:formatCode>
                <c:ptCount val="1"/>
                <c:pt idx="0">
                  <c:v>24.04</c:v>
                </c:pt>
              </c:numCache>
            </c:numRef>
          </c:val>
        </c:ser>
        <c:ser>
          <c:idx val="1"/>
          <c:order val="1"/>
          <c:tx>
            <c:strRef>
              <c:f>Sheet1!$G$36</c:f>
              <c:strCache>
                <c:ptCount val="1"/>
                <c:pt idx="0">
                  <c:v>Web-Probe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Sheet1!$G$48</c:f>
              <c:numCache>
                <c:formatCode>General</c:formatCode>
                <c:ptCount val="1"/>
                <c:pt idx="0">
                  <c:v>12.060000000000002</c:v>
                </c:pt>
              </c:numCache>
            </c:numRef>
          </c:val>
        </c:ser>
        <c:ser>
          <c:idx val="2"/>
          <c:order val="2"/>
          <c:tx>
            <c:strRef>
              <c:f>Sheet1!$H$36</c:f>
              <c:strCache>
                <c:ptCount val="1"/>
                <c:pt idx="0">
                  <c:v>Web-Probe (cached)</c:v>
                </c:pt>
              </c:strCache>
            </c:strRef>
          </c:tx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Sheet1!$H$48</c:f>
              <c:numCache>
                <c:formatCode>General</c:formatCode>
                <c:ptCount val="1"/>
                <c:pt idx="0">
                  <c:v>1.7599999999999996</c:v>
                </c:pt>
              </c:numCache>
            </c:numRef>
          </c:val>
        </c:ser>
        <c:dLbls/>
        <c:axId val="58684544"/>
        <c:axId val="58686080"/>
      </c:barChart>
      <c:catAx>
        <c:axId val="58684544"/>
        <c:scaling>
          <c:orientation val="minMax"/>
        </c:scaling>
        <c:axPos val="b"/>
        <c:majorTickMark val="none"/>
        <c:tickLblPos val="nextTo"/>
        <c:crossAx val="58686080"/>
        <c:crosses val="autoZero"/>
        <c:auto val="1"/>
        <c:lblAlgn val="ctr"/>
        <c:lblOffset val="100"/>
      </c:catAx>
      <c:valAx>
        <c:axId val="586860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</c:title>
        <c:numFmt formatCode="General" sourceLinked="1"/>
        <c:tickLblPos val="nextTo"/>
        <c:crossAx val="5868454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algn="ctr">
              <a:defRPr/>
            </a:pPr>
            <a:r>
              <a:rPr lang="en-US" sz="1800" b="1" i="0" baseline="0"/>
              <a:t>Home Desktop PC - Proof 1</a:t>
            </a:r>
          </a:p>
          <a:p>
            <a:pPr algn="ctr">
              <a:defRPr/>
            </a:pPr>
            <a:r>
              <a:rPr lang="en-US" sz="1800" b="1" i="0" baseline="0"/>
              <a:t>Average Load Time Comparison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Sheet1!$B$69</c:f>
              <c:strCache>
                <c:ptCount val="1"/>
                <c:pt idx="0">
                  <c:v>AVG</c:v>
                </c:pt>
              </c:strCache>
            </c:strRef>
          </c:tx>
          <c:cat>
            <c:strRef>
              <c:f>Sheet1!$C$62:$E$62</c:f>
              <c:strCache>
                <c:ptCount val="3"/>
                <c:pt idx="0">
                  <c:v>Probe-It</c:v>
                </c:pt>
                <c:pt idx="1">
                  <c:v>Web-Probe</c:v>
                </c:pt>
                <c:pt idx="2">
                  <c:v>Web-Probe (cached)</c:v>
                </c:pt>
              </c:strCache>
            </c:strRef>
          </c:cat>
          <c:val>
            <c:numRef>
              <c:f>Sheet1!$C$69:$E$69</c:f>
              <c:numCache>
                <c:formatCode>mm:ss.0</c:formatCode>
                <c:ptCount val="3"/>
                <c:pt idx="0">
                  <c:v>9.6731481481481495E-3</c:v>
                </c:pt>
                <c:pt idx="1">
                  <c:v>3.7430555555555573E-4</c:v>
                </c:pt>
                <c:pt idx="2">
                  <c:v>1.0555555555555558E-4</c:v>
                </c:pt>
              </c:numCache>
            </c:numRef>
          </c:val>
        </c:ser>
        <c:dLbls/>
        <c:axId val="58707328"/>
        <c:axId val="58729600"/>
      </c:barChart>
      <c:catAx>
        <c:axId val="58707328"/>
        <c:scaling>
          <c:orientation val="minMax"/>
        </c:scaling>
        <c:axPos val="b"/>
        <c:majorTickMark val="none"/>
        <c:tickLblPos val="nextTo"/>
        <c:crossAx val="58729600"/>
        <c:crosses val="autoZero"/>
        <c:auto val="1"/>
        <c:lblAlgn val="ctr"/>
        <c:lblOffset val="100"/>
      </c:catAx>
      <c:valAx>
        <c:axId val="58729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in Minutes</a:t>
                </a:r>
                <a:endParaRPr lang="en-US"/>
              </a:p>
            </c:rich>
          </c:tx>
        </c:title>
        <c:numFmt formatCode="mm:ss.0" sourceLinked="1"/>
        <c:majorTickMark val="none"/>
        <c:tickLblPos val="nextTo"/>
        <c:crossAx val="587073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algn="ctr">
              <a:defRPr/>
            </a:pPr>
            <a:r>
              <a:rPr lang="en-US" sz="1800" b="1" i="0" baseline="0"/>
              <a:t>Home Desktop PC - Proof 2</a:t>
            </a:r>
            <a:endParaRPr lang="en-US"/>
          </a:p>
          <a:p>
            <a:pPr algn="ctr">
              <a:defRPr/>
            </a:pPr>
            <a:r>
              <a:rPr lang="en-US" sz="1800" b="1" i="0" baseline="0"/>
              <a:t>Average Load Time Comparison</a:t>
            </a:r>
            <a:endParaRPr lang="en-US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Sheet1!$B$69</c:f>
              <c:strCache>
                <c:ptCount val="1"/>
                <c:pt idx="0">
                  <c:v>AVG</c:v>
                </c:pt>
              </c:strCache>
            </c:strRef>
          </c:tx>
          <c:cat>
            <c:strRef>
              <c:f>Sheet1!$F$62:$H$62</c:f>
              <c:strCache>
                <c:ptCount val="3"/>
                <c:pt idx="0">
                  <c:v>Probe-It</c:v>
                </c:pt>
                <c:pt idx="1">
                  <c:v>Web-Probe</c:v>
                </c:pt>
                <c:pt idx="2">
                  <c:v>Web-Probe (cached)</c:v>
                </c:pt>
              </c:strCache>
            </c:strRef>
          </c:cat>
          <c:val>
            <c:numRef>
              <c:f>Sheet1!$F$69:$H$69</c:f>
              <c:numCache>
                <c:formatCode>mm:ss.0</c:formatCode>
                <c:ptCount val="3"/>
                <c:pt idx="0">
                  <c:v>5.146064814814816E-3</c:v>
                </c:pt>
                <c:pt idx="1">
                  <c:v>1.2500000000000003E-4</c:v>
                </c:pt>
                <c:pt idx="2">
                  <c:v>1.8750000000000009E-5</c:v>
                </c:pt>
              </c:numCache>
            </c:numRef>
          </c:val>
        </c:ser>
        <c:dLbls/>
        <c:axId val="58776576"/>
        <c:axId val="58790656"/>
      </c:barChart>
      <c:catAx>
        <c:axId val="58776576"/>
        <c:scaling>
          <c:orientation val="minMax"/>
        </c:scaling>
        <c:axPos val="b"/>
        <c:majorTickMark val="none"/>
        <c:tickLblPos val="nextTo"/>
        <c:crossAx val="58790656"/>
        <c:crosses val="autoZero"/>
        <c:auto val="1"/>
        <c:lblAlgn val="ctr"/>
        <c:lblOffset val="100"/>
      </c:catAx>
      <c:valAx>
        <c:axId val="587906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Minutes</a:t>
                </a:r>
              </a:p>
            </c:rich>
          </c:tx>
        </c:title>
        <c:numFmt formatCode="mm:ss.0" sourceLinked="1"/>
        <c:majorTickMark val="none"/>
        <c:tickLblPos val="nextTo"/>
        <c:crossAx val="587765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2F85A-5406-47F9-BEA0-DF279D6F4DFB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2013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2013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A524-EB8B-48C8-A86E-9093AAFE4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074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2C1CC-2F4A-43E6-AB9B-3B28D4A93D66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0744"/>
            <a:ext cx="5486400" cy="41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19894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19894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4DEB4-F52D-418D-9114-F4FDD8876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2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DEB4-F52D-418D-9114-F4FDD88765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9970-0220-496B-9872-18A3DEEA3406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E00F-9476-4B0E-B3BC-D0467FE14E10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C330-867C-4A7D-A960-8940E92B048D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BA0-9738-4239-8F8A-7027B2315E6B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F4E9-E3D6-412D-A399-6D51B1441BBE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7CE2-80A1-4DDA-BB58-28E6C46A206C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A03D-B048-49E0-88F5-E9BAA6C7C3B4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B624-B75F-4C15-81DF-DC946CAF03B2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8D2-8F5E-4332-A4B5-A36285DB09FC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A17-7AD9-4483-BBDC-7F2F434BBEF6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57BED91-9539-43C5-9360-27FF5AF29779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0CFCC1A-42A8-4ADC-9FCA-2D9B109B1F88}" type="datetime1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porras/Web-Probe/wiki/Installing-Web-Probe" TargetMode="External"/><Relationship Id="rId2" Type="http://schemas.openxmlformats.org/officeDocument/2006/relationships/hyperlink" Target="http://iw.cs.utep.edu/Web-Pro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dporras/Web-Probe" TargetMode="External"/><Relationship Id="rId4" Type="http://schemas.openxmlformats.org/officeDocument/2006/relationships/hyperlink" Target="https://github.com/hdporras/Web-Probe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Provenance Visualization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Web-Probe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181600"/>
            <a:ext cx="304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Hugo D. </a:t>
            </a:r>
            <a:r>
              <a:rPr lang="en-US" sz="1400" b="1" dirty="0" err="1" smtClean="0"/>
              <a:t>Porras</a:t>
            </a:r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r>
              <a:rPr lang="en-US" sz="1400" dirty="0" smtClean="0"/>
              <a:t>Committee Members:</a:t>
            </a:r>
          </a:p>
          <a:p>
            <a:pPr algn="ctr"/>
            <a:r>
              <a:rPr lang="en-US" sz="1400" b="1" dirty="0" smtClean="0"/>
              <a:t>Dr. Paulo </a:t>
            </a:r>
            <a:r>
              <a:rPr lang="en-US" sz="1400" b="1" dirty="0" err="1" smtClean="0"/>
              <a:t>Pinheiro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Silva</a:t>
            </a:r>
          </a:p>
          <a:p>
            <a:pPr algn="ctr"/>
            <a:r>
              <a:rPr lang="en-US" sz="1400" b="1" dirty="0" smtClean="0"/>
              <a:t>Dr. Natalia Villanueva Rosales</a:t>
            </a:r>
          </a:p>
          <a:p>
            <a:pPr algn="ctr"/>
            <a:r>
              <a:rPr lang="en-US" sz="1400" b="1" dirty="0" smtClean="0"/>
              <a:t>Dr. Deana Pennington 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</a:p>
          <a:p>
            <a:pPr lvl="1"/>
            <a:r>
              <a:rPr lang="en-US" dirty="0" smtClean="0"/>
              <a:t>Communication to Java </a:t>
            </a:r>
          </a:p>
          <a:p>
            <a:pPr lvl="2"/>
            <a:r>
              <a:rPr lang="en-US" dirty="0" smtClean="0"/>
              <a:t>PML API</a:t>
            </a:r>
          </a:p>
          <a:p>
            <a:pPr lvl="2"/>
            <a:r>
              <a:rPr lang="en-US" dirty="0" smtClean="0"/>
              <a:t>Visualization Cache</a:t>
            </a:r>
          </a:p>
          <a:p>
            <a:pPr lvl="2"/>
            <a:r>
              <a:rPr lang="en-US" dirty="0" err="1" smtClean="0"/>
              <a:t>VisKo</a:t>
            </a:r>
            <a:endParaRPr lang="en-US" dirty="0" smtClean="0"/>
          </a:p>
          <a:p>
            <a:pPr lvl="2"/>
            <a:r>
              <a:rPr lang="en-US" dirty="0" smtClean="0"/>
              <a:t>RDF-Store Services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Goal: Replicate Probe-It functionality on the Web</a:t>
            </a:r>
          </a:p>
          <a:p>
            <a:r>
              <a:rPr lang="en-US" dirty="0" smtClean="0"/>
              <a:t>Web-Probe</a:t>
            </a:r>
          </a:p>
          <a:p>
            <a:pPr lvl="1"/>
            <a:r>
              <a:rPr lang="en-US" dirty="0" smtClean="0"/>
              <a:t>Query View</a:t>
            </a:r>
          </a:p>
          <a:p>
            <a:pPr lvl="1"/>
            <a:r>
              <a:rPr lang="en-US" dirty="0" smtClean="0"/>
              <a:t>Product View</a:t>
            </a:r>
          </a:p>
          <a:p>
            <a:pPr lvl="1"/>
            <a:r>
              <a:rPr lang="en-US" dirty="0" smtClean="0"/>
              <a:t>Local Justification View</a:t>
            </a:r>
          </a:p>
          <a:p>
            <a:pPr lvl="1"/>
            <a:r>
              <a:rPr lang="en-US" dirty="0" smtClean="0"/>
              <a:t>Global Justification View</a:t>
            </a:r>
          </a:p>
          <a:p>
            <a:r>
              <a:rPr lang="en-US" dirty="0" smtClean="0"/>
              <a:t>Extra Features</a:t>
            </a:r>
          </a:p>
          <a:p>
            <a:pPr lvl="1"/>
            <a:r>
              <a:rPr lang="en-US" dirty="0" smtClean="0"/>
              <a:t>No additional Installation (besides web-browser)</a:t>
            </a:r>
          </a:p>
          <a:p>
            <a:pPr lvl="1"/>
            <a:r>
              <a:rPr lang="en-US" dirty="0" smtClean="0"/>
              <a:t>Use Pre-rendered Visualizations </a:t>
            </a:r>
          </a:p>
          <a:p>
            <a:pPr lvl="2"/>
            <a:r>
              <a:rPr lang="en-US" dirty="0" smtClean="0"/>
              <a:t>(Visualization Cache System)</a:t>
            </a:r>
          </a:p>
          <a:p>
            <a:r>
              <a:rPr lang="en-US" dirty="0" smtClean="0"/>
              <a:t>Faster Loading Times</a:t>
            </a:r>
          </a:p>
          <a:p>
            <a:pPr lvl="1"/>
            <a:r>
              <a:rPr lang="en-US" dirty="0" smtClean="0"/>
              <a:t>Application Startup Times</a:t>
            </a:r>
          </a:p>
          <a:p>
            <a:pPr lvl="1"/>
            <a:r>
              <a:rPr lang="en-US" dirty="0" smtClean="0"/>
              <a:t>Proof Loading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- </a:t>
            </a:r>
            <a:br>
              <a:rPr lang="en-US" dirty="0" smtClean="0"/>
            </a:br>
            <a:r>
              <a:rPr lang="en-US" dirty="0" smtClean="0"/>
              <a:t>Overlaying Architecture</a:t>
            </a:r>
            <a:endParaRPr lang="en-US" dirty="0"/>
          </a:p>
        </p:txBody>
      </p:sp>
      <p:pic>
        <p:nvPicPr>
          <p:cNvPr id="4" name="Picture 2" descr="\\deimos2\home\Students\hdporras\Dropbox\Thesis\Collaboration Graph v1.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01812"/>
            <a:ext cx="7620000" cy="4572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HTML, CSS, Java-Script (</a:t>
            </a:r>
            <a:r>
              <a:rPr lang="en-US" dirty="0" err="1" smtClean="0"/>
              <a:t>Jquery</a:t>
            </a:r>
            <a:r>
              <a:rPr lang="en-US" dirty="0" smtClean="0"/>
              <a:t>, D3.js), JSON.</a:t>
            </a:r>
          </a:p>
          <a:p>
            <a:pPr lvl="1"/>
            <a:r>
              <a:rPr lang="en-US" dirty="0" smtClean="0"/>
              <a:t>Follow designed Architecture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DWR Connection</a:t>
            </a:r>
          </a:p>
          <a:p>
            <a:pPr lvl="1"/>
            <a:r>
              <a:rPr lang="en-US" dirty="0" smtClean="0"/>
              <a:t>Generates Java-Script Interfaces</a:t>
            </a:r>
          </a:p>
          <a:p>
            <a:pPr lvl="1"/>
            <a:r>
              <a:rPr lang="en-US" dirty="0" smtClean="0"/>
              <a:t>XML documented Java Interfaces</a:t>
            </a:r>
          </a:p>
          <a:p>
            <a:endParaRPr lang="en-US" dirty="0" smtClean="0"/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Object Oriented Java</a:t>
            </a:r>
          </a:p>
          <a:p>
            <a:pPr lvl="1"/>
            <a:r>
              <a:rPr lang="en-US" dirty="0" smtClean="0"/>
              <a:t>Client-Side Interfaces</a:t>
            </a:r>
          </a:p>
          <a:p>
            <a:pPr lvl="2"/>
            <a:r>
              <a:rPr lang="en-US" dirty="0" smtClean="0"/>
              <a:t>Convert Java Objects to JSON representation</a:t>
            </a:r>
          </a:p>
          <a:p>
            <a:pPr lvl="1"/>
            <a:r>
              <a:rPr lang="en-US" dirty="0" smtClean="0"/>
              <a:t>Visualization Cache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IW server at UTEP Cyber-</a:t>
            </a:r>
            <a:r>
              <a:rPr lang="en-US" dirty="0" err="1" smtClean="0"/>
              <a:t>ShARE</a:t>
            </a:r>
            <a:r>
              <a:rPr lang="en-US" dirty="0" smtClean="0"/>
              <a:t> Center.</a:t>
            </a:r>
          </a:p>
          <a:p>
            <a:pPr lvl="2"/>
            <a:r>
              <a:rPr lang="en-US" u="sng" dirty="0" smtClean="0">
                <a:hlinkClick r:id="rId2"/>
              </a:rPr>
              <a:t>http://iw.cs.utep.edu/Web-Probe/</a:t>
            </a:r>
            <a:endParaRPr lang="en-US" u="sng" dirty="0" smtClean="0"/>
          </a:p>
          <a:p>
            <a:pPr lvl="1"/>
            <a:r>
              <a:rPr lang="en-US" dirty="0" smtClean="0"/>
              <a:t>Tomcat 7 – Java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lvl="2"/>
            <a:r>
              <a:rPr lang="en-US" dirty="0" smtClean="0"/>
              <a:t>Manages Web-applications</a:t>
            </a:r>
          </a:p>
          <a:p>
            <a:pPr lvl="2"/>
            <a:r>
              <a:rPr lang="en-US" dirty="0" smtClean="0"/>
              <a:t>Easy deployment with projects packaged in WAR files.</a:t>
            </a:r>
          </a:p>
          <a:p>
            <a:pPr lvl="1"/>
            <a:r>
              <a:rPr lang="en-US" dirty="0" smtClean="0"/>
              <a:t>Web-Probe can be setup on other servers</a:t>
            </a:r>
          </a:p>
          <a:p>
            <a:pPr lvl="2"/>
            <a:r>
              <a:rPr lang="en-US" dirty="0" smtClean="0"/>
              <a:t>Instructions online: </a:t>
            </a:r>
            <a:r>
              <a:rPr lang="en-US" dirty="0" smtClean="0">
                <a:hlinkClick r:id="rId3"/>
              </a:rPr>
              <a:t>https://github.com/hdporras/Web-Probe/wiki/Installing-Web-Probe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u="sng" dirty="0" smtClean="0">
                <a:hlinkClick r:id="rId4"/>
              </a:rPr>
              <a:t>https://github.com/hdporras/Web-Probe.git</a:t>
            </a:r>
            <a:endParaRPr lang="en-US" u="sng" dirty="0" smtClean="0"/>
          </a:p>
          <a:p>
            <a:pPr lvl="1"/>
            <a:r>
              <a:rPr lang="en-US" u="sng" dirty="0" smtClean="0">
                <a:hlinkClick r:id="rId5"/>
              </a:rPr>
              <a:t>https://github.com/hdporras/Web-Probe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Approach </a:t>
            </a:r>
          </a:p>
          <a:p>
            <a:pPr lvl="1"/>
            <a:r>
              <a:rPr lang="en-US" dirty="0" smtClean="0"/>
              <a:t>Ensure that all the core functionality that was provided by Probe-It was replicated in Web-Probe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429000"/>
          <a:ext cx="7696200" cy="2777065"/>
        </p:xfrm>
        <a:graphic>
          <a:graphicData uri="http://schemas.openxmlformats.org/drawingml/2006/table">
            <a:tbl>
              <a:tblPr/>
              <a:tblGrid>
                <a:gridCol w="3200400"/>
                <a:gridCol w="2286000"/>
                <a:gridCol w="2209800"/>
              </a:tblGrid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Feature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Probe-It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Web-Probe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Query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Product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Local Justification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Global Justification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Visualization Cache Connection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Accessible using only a Java-Script enabled Web Browser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18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1800" dirty="0" smtClean="0">
                        <a:solidFill>
                          <a:srgbClr val="FFFFFF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Start-Time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Load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Load Times of 2 proofs</a:t>
            </a:r>
          </a:p>
          <a:p>
            <a:pPr lvl="1"/>
            <a:r>
              <a:rPr lang="en-US" dirty="0" smtClean="0"/>
              <a:t>Hole’s Code</a:t>
            </a:r>
          </a:p>
          <a:p>
            <a:pPr lvl="1"/>
            <a:r>
              <a:rPr lang="en-US" dirty="0" smtClean="0"/>
              <a:t>Scientific Publication</a:t>
            </a:r>
          </a:p>
          <a:p>
            <a:r>
              <a:rPr lang="en-US" dirty="0" smtClean="0"/>
              <a:t>Test on 2 machines in Cyber-</a:t>
            </a:r>
            <a:r>
              <a:rPr lang="en-US" dirty="0" err="1" smtClean="0"/>
              <a:t>ShARE</a:t>
            </a:r>
            <a:endParaRPr lang="en-US" dirty="0" smtClean="0"/>
          </a:p>
          <a:p>
            <a:pPr lvl="1"/>
            <a:r>
              <a:rPr lang="en-US" dirty="0" smtClean="0"/>
              <a:t>Work Station</a:t>
            </a:r>
          </a:p>
          <a:p>
            <a:pPr lvl="1"/>
            <a:r>
              <a:rPr lang="en-US" dirty="0" err="1" smtClean="0"/>
              <a:t>NetBook</a:t>
            </a:r>
            <a:endParaRPr lang="en-US" dirty="0" smtClean="0"/>
          </a:p>
          <a:p>
            <a:r>
              <a:rPr lang="en-US" dirty="0" smtClean="0"/>
              <a:t>Test on machine off location</a:t>
            </a:r>
          </a:p>
          <a:p>
            <a:pPr lvl="1"/>
            <a:r>
              <a:rPr lang="en-US" dirty="0" smtClean="0"/>
              <a:t>Home Personal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Times – Work Station Proof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Times – Work Station Proof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Project Description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r>
              <a:rPr lang="en-US" dirty="0" smtClean="0"/>
              <a:t>Future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</a:t>
            </a:r>
            <a:r>
              <a:rPr lang="en-US" dirty="0" err="1" smtClean="0"/>
              <a:t>NetBook</a:t>
            </a:r>
            <a:r>
              <a:rPr lang="en-US" dirty="0" smtClean="0"/>
              <a:t> Proof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</a:t>
            </a:r>
            <a:r>
              <a:rPr lang="en-US" dirty="0" err="1" smtClean="0"/>
              <a:t>NetBook</a:t>
            </a:r>
            <a:r>
              <a:rPr lang="en-US" dirty="0" smtClean="0"/>
              <a:t> Proof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Home PC Proof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Home PC Proof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r>
              <a:rPr lang="en-US" b="1" dirty="0" smtClean="0"/>
              <a:t>Future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Web-application version of Probe-It now on the Web</a:t>
            </a:r>
          </a:p>
          <a:p>
            <a:pPr lvl="1"/>
            <a:r>
              <a:rPr lang="en-US" dirty="0" smtClean="0"/>
              <a:t>Created a Web-application that has improved the experience of Provenance Visualization on the Web</a:t>
            </a:r>
          </a:p>
          <a:p>
            <a:pPr lvl="1"/>
            <a:r>
              <a:rPr lang="en-US" dirty="0" smtClean="0"/>
              <a:t>Potential for more improvement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PROV-O Support</a:t>
            </a:r>
          </a:p>
          <a:p>
            <a:pPr lvl="2"/>
            <a:r>
              <a:rPr lang="en-US" dirty="0" smtClean="0"/>
              <a:t>New Provenance Recommendation from W3C</a:t>
            </a:r>
          </a:p>
          <a:p>
            <a:pPr lvl="1"/>
            <a:r>
              <a:rPr lang="en-US" dirty="0" smtClean="0"/>
              <a:t>Create new forms of Provenance Visualizations using D3.js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PROV-O support for Cyber-</a:t>
            </a:r>
            <a:r>
              <a:rPr lang="en-US" dirty="0" err="1" smtClean="0"/>
              <a:t>ShARE</a:t>
            </a:r>
            <a:r>
              <a:rPr lang="en-US" dirty="0" smtClean="0"/>
              <a:t> Provenance Applications</a:t>
            </a:r>
          </a:p>
          <a:p>
            <a:pPr lvl="1"/>
            <a:r>
              <a:rPr lang="en-US" dirty="0" smtClean="0"/>
              <a:t>WDO-IT</a:t>
            </a:r>
          </a:p>
          <a:p>
            <a:pPr lvl="1"/>
            <a:r>
              <a:rPr lang="en-US" dirty="0" smtClean="0"/>
              <a:t>Data-Annotator</a:t>
            </a:r>
          </a:p>
          <a:p>
            <a:pPr lvl="1"/>
            <a:r>
              <a:rPr lang="en-US" dirty="0" err="1" smtClean="0"/>
              <a:t>Deriva</a:t>
            </a:r>
            <a:endParaRPr lang="en-US" dirty="0" smtClean="0"/>
          </a:p>
          <a:p>
            <a:pPr lvl="1"/>
            <a:r>
              <a:rPr lang="en-US" dirty="0" smtClean="0"/>
              <a:t>Web-Probe</a:t>
            </a:r>
          </a:p>
          <a:p>
            <a:pPr lvl="1"/>
            <a:r>
              <a:rPr lang="en-US" dirty="0" err="1" smtClean="0"/>
              <a:t>VisKo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 used resources from Cyber-</a:t>
            </a:r>
            <a:r>
              <a:rPr lang="en-US" dirty="0" err="1" smtClean="0"/>
              <a:t>ShARE</a:t>
            </a:r>
            <a:r>
              <a:rPr lang="en-US" dirty="0" smtClean="0"/>
              <a:t> Center of Excellence, which is supported by National Science Foundation grant number HRD-0734825.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 descr="C:\Users\Hugo\Desktop\Question_mark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681" y="1774825"/>
            <a:ext cx="3662638" cy="462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</a:p>
          <a:p>
            <a:pPr lvl="1"/>
            <a:r>
              <a:rPr lang="en-US" dirty="0" smtClean="0"/>
              <a:t>Meta-information about the final results and how they were generated</a:t>
            </a:r>
          </a:p>
          <a:p>
            <a:pPr lvl="1"/>
            <a:r>
              <a:rPr lang="en-US" dirty="0" smtClean="0"/>
              <a:t>Includes:</a:t>
            </a:r>
          </a:p>
          <a:p>
            <a:pPr lvl="2"/>
            <a:r>
              <a:rPr lang="en-US" dirty="0" smtClean="0"/>
              <a:t>Provenance meta-information</a:t>
            </a:r>
          </a:p>
          <a:p>
            <a:pPr lvl="3"/>
            <a:r>
              <a:rPr lang="en-US" dirty="0" smtClean="0"/>
              <a:t>a description of the origin of a piece of knowledge</a:t>
            </a:r>
          </a:p>
          <a:p>
            <a:pPr lvl="2"/>
            <a:r>
              <a:rPr lang="en-US" dirty="0" smtClean="0"/>
              <a:t>Process meta-information</a:t>
            </a:r>
          </a:p>
          <a:p>
            <a:pPr lvl="3"/>
            <a:r>
              <a:rPr lang="en-US" dirty="0" smtClean="0"/>
              <a:t>a description of the reasoning process used to generate an answer</a:t>
            </a:r>
          </a:p>
          <a:p>
            <a:pPr lvl="2"/>
            <a:r>
              <a:rPr lang="en-US" dirty="0" smtClean="0"/>
              <a:t>Intermediate/partial results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Proof Markup Language (PML)</a:t>
            </a:r>
          </a:p>
          <a:p>
            <a:pPr lvl="1"/>
            <a:r>
              <a:rPr lang="en-US" dirty="0" smtClean="0"/>
              <a:t>Provenance encoded in XML-RDF</a:t>
            </a:r>
          </a:p>
          <a:p>
            <a:pPr lvl="2"/>
            <a:r>
              <a:rPr lang="en-US" dirty="0" smtClean="0"/>
              <a:t>Distributed collection of XML documents</a:t>
            </a:r>
          </a:p>
          <a:p>
            <a:pPr lvl="2"/>
            <a:r>
              <a:rPr lang="en-US" dirty="0" smtClean="0"/>
              <a:t>Uniquely identified by URIs</a:t>
            </a:r>
          </a:p>
          <a:p>
            <a:pPr lvl="1"/>
            <a:r>
              <a:rPr lang="en-US" dirty="0" smtClean="0"/>
              <a:t>Described in 3 OWL </a:t>
            </a:r>
            <a:r>
              <a:rPr lang="en-US" dirty="0" err="1" smtClean="0"/>
              <a:t>Ontologies</a:t>
            </a:r>
            <a:endParaRPr lang="en-US" dirty="0" smtClean="0"/>
          </a:p>
          <a:p>
            <a:pPr lvl="2"/>
            <a:r>
              <a:rPr lang="en-US" dirty="0" smtClean="0"/>
              <a:t>PML-P, PML-J, and PML-T</a:t>
            </a:r>
          </a:p>
          <a:p>
            <a:pPr lvl="1"/>
            <a:r>
              <a:rPr lang="en-US" dirty="0" smtClean="0"/>
              <a:t>Java API</a:t>
            </a:r>
          </a:p>
          <a:p>
            <a:endParaRPr lang="en-US" dirty="0" smtClean="0"/>
          </a:p>
          <a:p>
            <a:r>
              <a:rPr lang="en-US" dirty="0" smtClean="0"/>
              <a:t>Provenance Visualization</a:t>
            </a:r>
          </a:p>
          <a:p>
            <a:pPr lvl="1"/>
            <a:r>
              <a:rPr lang="en-US" dirty="0" smtClean="0"/>
              <a:t>Visualization is a technique used to facilitate the understanding of scientific results</a:t>
            </a:r>
          </a:p>
          <a:p>
            <a:pPr lvl="1"/>
            <a:r>
              <a:rPr lang="en-US" dirty="0" smtClean="0"/>
              <a:t>Improve the presentation of provenance using graphs</a:t>
            </a:r>
          </a:p>
          <a:p>
            <a:pPr lvl="1"/>
            <a:r>
              <a:rPr lang="en-US" dirty="0" smtClean="0"/>
              <a:t>Goal: a framework suitable for visualizing both complex results and their associated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IW-Browser</a:t>
            </a:r>
          </a:p>
          <a:p>
            <a:pPr lvl="1"/>
            <a:r>
              <a:rPr lang="en-US" dirty="0" smtClean="0"/>
              <a:t>Graphical rendering tool for PML proofs.</a:t>
            </a:r>
          </a:p>
          <a:p>
            <a:pPr lvl="1"/>
            <a:r>
              <a:rPr lang="en-US" dirty="0" smtClean="0"/>
              <a:t>Developed by Inference Web</a:t>
            </a:r>
          </a:p>
          <a:p>
            <a:r>
              <a:rPr lang="en-US" dirty="0" smtClean="0"/>
              <a:t>Probe-It</a:t>
            </a:r>
          </a:p>
          <a:p>
            <a:pPr lvl="1"/>
            <a:r>
              <a:rPr lang="en-US" dirty="0" smtClean="0"/>
              <a:t>Java-based PML Provenance Visualization browser</a:t>
            </a:r>
          </a:p>
          <a:p>
            <a:pPr lvl="1"/>
            <a:r>
              <a:rPr lang="en-US" dirty="0" smtClean="0"/>
              <a:t>Greater focus on scientific visualizations</a:t>
            </a:r>
          </a:p>
          <a:p>
            <a:r>
              <a:rPr lang="en-US" dirty="0" smtClean="0"/>
              <a:t>Visualization Knowledge (</a:t>
            </a:r>
            <a:r>
              <a:rPr lang="en-US" dirty="0" err="1" smtClean="0"/>
              <a:t>VisKo</a:t>
            </a:r>
            <a:r>
              <a:rPr lang="en-US" dirty="0" smtClean="0"/>
              <a:t>) project </a:t>
            </a:r>
          </a:p>
          <a:p>
            <a:pPr lvl="1"/>
            <a:r>
              <a:rPr lang="en-US" dirty="0" smtClean="0"/>
              <a:t>Framework for query generated visualizations</a:t>
            </a:r>
          </a:p>
          <a:p>
            <a:pPr lvl="1"/>
            <a:r>
              <a:rPr lang="en-US" dirty="0" smtClean="0"/>
              <a:t>Provides visualizations tied to intermediate results of provenance traces.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Probe-It need for Improvements</a:t>
            </a:r>
          </a:p>
          <a:p>
            <a:pPr lvl="1"/>
            <a:r>
              <a:rPr lang="en-US" dirty="0" smtClean="0"/>
              <a:t>Lacked quick accessibility on the Web</a:t>
            </a:r>
          </a:p>
          <a:p>
            <a:pPr lvl="1"/>
            <a:r>
              <a:rPr lang="en-US" dirty="0" smtClean="0"/>
              <a:t>Local Installation Execution</a:t>
            </a:r>
          </a:p>
          <a:p>
            <a:pPr lvl="1"/>
            <a:r>
              <a:rPr lang="en-US" dirty="0" smtClean="0"/>
              <a:t>Required Installation of Java Runtime Environment</a:t>
            </a:r>
          </a:p>
          <a:p>
            <a:pPr lvl="1"/>
            <a:r>
              <a:rPr lang="en-US" dirty="0" smtClean="0"/>
              <a:t>Security permission requests</a:t>
            </a:r>
          </a:p>
          <a:p>
            <a:pPr lvl="1"/>
            <a:r>
              <a:rPr lang="en-US" dirty="0" smtClean="0"/>
              <a:t>Long loading times for Provenance Traces</a:t>
            </a:r>
          </a:p>
          <a:p>
            <a:pPr lvl="1"/>
            <a:r>
              <a:rPr lang="en-US" dirty="0" smtClean="0"/>
              <a:t>Use of Local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web technologies</a:t>
            </a:r>
          </a:p>
          <a:p>
            <a:pPr lvl="1"/>
            <a:r>
              <a:rPr lang="en-US" dirty="0" smtClean="0"/>
              <a:t>Data Driven Documents (D3.js)</a:t>
            </a:r>
          </a:p>
          <a:p>
            <a:pPr lvl="1"/>
            <a:r>
              <a:rPr lang="en-US" dirty="0" smtClean="0"/>
              <a:t>More interactive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web-application: Web-Probe</a:t>
            </a:r>
          </a:p>
          <a:p>
            <a:pPr lvl="1"/>
            <a:r>
              <a:rPr lang="en-US" dirty="0" smtClean="0"/>
              <a:t>Provenance Visualization support</a:t>
            </a:r>
          </a:p>
          <a:p>
            <a:pPr lvl="1"/>
            <a:r>
              <a:rPr lang="en-US" dirty="0" smtClean="0"/>
              <a:t>No Installation</a:t>
            </a:r>
          </a:p>
          <a:p>
            <a:pPr lvl="1"/>
            <a:r>
              <a:rPr lang="en-US" dirty="0" smtClean="0"/>
              <a:t>Fully hosted on the web</a:t>
            </a:r>
          </a:p>
          <a:p>
            <a:pPr lvl="1"/>
            <a:r>
              <a:rPr lang="en-US" dirty="0" smtClean="0"/>
              <a:t>Could be used through any major web-browser with Java-Script capabilities</a:t>
            </a:r>
          </a:p>
          <a:p>
            <a:pPr lvl="1"/>
            <a:r>
              <a:rPr lang="en-US" dirty="0" smtClean="0"/>
              <a:t>Faster Loading Times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b="1" dirty="0" smtClean="0"/>
              <a:t>Approach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r>
              <a:rPr lang="en-US" dirty="0" smtClean="0"/>
              <a:t>Future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Java-Script to Java communication</a:t>
            </a:r>
          </a:p>
          <a:p>
            <a:pPr lvl="1"/>
            <a:r>
              <a:rPr lang="en-US" dirty="0" smtClean="0"/>
              <a:t>Java PML API</a:t>
            </a:r>
          </a:p>
          <a:p>
            <a:pPr lvl="1"/>
            <a:r>
              <a:rPr lang="en-US" dirty="0" smtClean="0"/>
              <a:t>Solution: DWR (Direct Web </a:t>
            </a:r>
            <a:r>
              <a:rPr lang="en-US" dirty="0" err="1" smtClean="0"/>
              <a:t>Remoting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Ajax and XML</a:t>
            </a:r>
          </a:p>
          <a:p>
            <a:r>
              <a:rPr lang="en-US" dirty="0" smtClean="0"/>
              <a:t>Creating the User Interface</a:t>
            </a:r>
          </a:p>
          <a:p>
            <a:r>
              <a:rPr lang="en-US" dirty="0" smtClean="0"/>
              <a:t>Visually displaying provenance graphs</a:t>
            </a:r>
          </a:p>
          <a:p>
            <a:pPr lvl="1"/>
            <a:r>
              <a:rPr lang="en-US" dirty="0" smtClean="0"/>
              <a:t>Interactive renderings</a:t>
            </a:r>
          </a:p>
          <a:p>
            <a:pPr lvl="1"/>
            <a:r>
              <a:rPr lang="en-US" dirty="0" smtClean="0"/>
              <a:t>Solution: D3.js (Data-Driven Documents)</a:t>
            </a:r>
          </a:p>
          <a:p>
            <a:r>
              <a:rPr lang="en-US" dirty="0" smtClean="0"/>
              <a:t>External Connections</a:t>
            </a:r>
          </a:p>
          <a:p>
            <a:pPr lvl="1"/>
            <a:r>
              <a:rPr lang="en-US" dirty="0" smtClean="0"/>
              <a:t>Visualization Cache</a:t>
            </a:r>
          </a:p>
          <a:p>
            <a:pPr lvl="1"/>
            <a:r>
              <a:rPr lang="en-US" dirty="0" err="1" smtClean="0"/>
              <a:t>VisKo</a:t>
            </a:r>
            <a:endParaRPr lang="en-US" dirty="0" smtClean="0"/>
          </a:p>
          <a:p>
            <a:pPr lvl="1"/>
            <a:r>
              <a:rPr lang="en-US" dirty="0" smtClean="0"/>
              <a:t>RDF-Store Services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802</TotalTime>
  <Words>837</Words>
  <Application>Microsoft Office PowerPoint</Application>
  <PresentationFormat>On-screen Show (4:3)</PresentationFormat>
  <Paragraphs>271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Provenance Visualization on the Web</vt:lpstr>
      <vt:lpstr>Overview</vt:lpstr>
      <vt:lpstr>Background Information</vt:lpstr>
      <vt:lpstr>Background Information</vt:lpstr>
      <vt:lpstr>Related Work</vt:lpstr>
      <vt:lpstr>Project Motivation</vt:lpstr>
      <vt:lpstr>Purpose and Scope</vt:lpstr>
      <vt:lpstr>Overview</vt:lpstr>
      <vt:lpstr>Challenges</vt:lpstr>
      <vt:lpstr>Prototype</vt:lpstr>
      <vt:lpstr>Software Requirements</vt:lpstr>
      <vt:lpstr>Software Design -  Overlaying Architecture</vt:lpstr>
      <vt:lpstr>Implementation</vt:lpstr>
      <vt:lpstr>Setup and Code Repository</vt:lpstr>
      <vt:lpstr>Validation and Verification</vt:lpstr>
      <vt:lpstr>Start-Time Comparison</vt:lpstr>
      <vt:lpstr>Proof Load Times</vt:lpstr>
      <vt:lpstr>Load Times – Work Station Proof 1</vt:lpstr>
      <vt:lpstr>Load Times – Work Station Proof 2</vt:lpstr>
      <vt:lpstr>Load Times – NetBook Proof 1</vt:lpstr>
      <vt:lpstr>Load Times – NetBook Proof 2</vt:lpstr>
      <vt:lpstr>Load Times – Home PC Proof 1</vt:lpstr>
      <vt:lpstr>Load Times – Home PC Proof 2</vt:lpstr>
      <vt:lpstr>Overview</vt:lpstr>
      <vt:lpstr>Summary</vt:lpstr>
      <vt:lpstr>Semester Work</vt:lpstr>
      <vt:lpstr>Acknowledgements</vt:lpstr>
      <vt:lpstr>Questions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 Visualization on the Web</dc:title>
  <dc:creator>hdporras</dc:creator>
  <cp:lastModifiedBy>Hugo</cp:lastModifiedBy>
  <cp:revision>67</cp:revision>
  <dcterms:created xsi:type="dcterms:W3CDTF">2012-12-18T22:52:16Z</dcterms:created>
  <dcterms:modified xsi:type="dcterms:W3CDTF">2013-09-13T18:09:28Z</dcterms:modified>
</cp:coreProperties>
</file>