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82" r:id="rId8"/>
    <p:sldId id="285" r:id="rId9"/>
    <p:sldId id="283" r:id="rId10"/>
    <p:sldId id="284" r:id="rId11"/>
    <p:sldId id="286" r:id="rId12"/>
    <p:sldId id="287" r:id="rId13"/>
    <p:sldId id="263" r:id="rId14"/>
    <p:sldId id="268" r:id="rId15"/>
    <p:sldId id="269" r:id="rId16"/>
    <p:sldId id="270" r:id="rId17"/>
    <p:sldId id="266" r:id="rId18"/>
    <p:sldId id="281" r:id="rId19"/>
    <p:sldId id="271" r:id="rId20"/>
    <p:sldId id="272" r:id="rId21"/>
    <p:sldId id="273" r:id="rId22"/>
    <p:sldId id="275" r:id="rId23"/>
    <p:sldId id="288" r:id="rId24"/>
    <p:sldId id="274" r:id="rId25"/>
    <p:sldId id="267" r:id="rId26"/>
    <p:sldId id="279" r:id="rId27"/>
    <p:sldId id="277" r:id="rId28"/>
    <p:sldId id="291" r:id="rId29"/>
    <p:sldId id="292" r:id="rId30"/>
    <p:sldId id="289" r:id="rId31"/>
    <p:sldId id="293" r:id="rId32"/>
    <p:sldId id="294" r:id="rId33"/>
    <p:sldId id="280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F995"/>
    <a:srgbClr val="F68876"/>
    <a:srgbClr val="792E05"/>
    <a:srgbClr val="2F2E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92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AA050-64E2-4DDB-A532-E230F52245A3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9/13/2013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FE9A2D-C7A2-483E-BE3C-673C646EC5A2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81323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3C482-40FF-438C-A107-D1908920CF83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9/13/2013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E9A2D-C7A2-483E-BE3C-673C646EC5A2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74182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F4B11-C7A8-4CCD-8EA6-47FAD759113A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9/13/2013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E9A2D-C7A2-483E-BE3C-673C646EC5A2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66537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68EC3-55CB-47EB-BD20-6DD15555153E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9/13/2013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E9A2D-C7A2-483E-BE3C-673C646EC5A2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98509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42DA3-3713-4DEB-B80C-32C6C145A0D8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9/13/2013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E9A2D-C7A2-483E-BE3C-673C646EC5A2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85350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8BBA4-97A7-4FF0-9235-71E08FC8739F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9/13/2013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E9A2D-C7A2-483E-BE3C-673C646EC5A2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69600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85411-C232-4222-9BBB-FC379B539655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9/13/2013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E9A2D-C7A2-483E-BE3C-673C646EC5A2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591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D3764-3760-43B1-865F-DF64339F648E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9/13/2013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E9A2D-C7A2-483E-BE3C-673C646EC5A2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59098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9E516-6CD5-4E34-B0F9-13F645294DD8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9/13/2013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E9A2D-C7A2-483E-BE3C-673C646EC5A2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26140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35584-69D4-4C12-98CE-65926D04DC58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9/13/2013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E9A2D-C7A2-483E-BE3C-673C646EC5A2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10154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B4842-778E-4D2A-BE3C-26D33D8C8D74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9/13/2013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E9A2D-C7A2-483E-BE3C-673C646EC5A2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19008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D99B0A08-BB8B-4CF6-B52C-59D666E5D0D7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9/13/2013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19FE9A2D-C7A2-483E-BE3C-673C646EC5A2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34710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inference-web.org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w3.org/TR/prov-o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TR/prov-o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TR/prov-o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TR/prov-o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PML 2 </a:t>
            </a:r>
            <a:br>
              <a:rPr lang="en-US" dirty="0" smtClean="0"/>
            </a:br>
            <a:r>
              <a:rPr lang="en-US" dirty="0" smtClean="0"/>
              <a:t>to </a:t>
            </a:r>
            <a:br>
              <a:rPr lang="en-US" dirty="0" smtClean="0"/>
            </a:br>
            <a:r>
              <a:rPr lang="en-US" dirty="0" smtClean="0"/>
              <a:t>PROV-O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Hugo D. </a:t>
            </a:r>
            <a:r>
              <a:rPr lang="en-US" dirty="0" err="1" smtClean="0"/>
              <a:t>Porras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FE9A2D-C7A2-483E-BE3C-673C646EC5A2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6063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PML General Structure</a:t>
            </a:r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762000" y="2743200"/>
            <a:ext cx="1600200" cy="381000"/>
          </a:xfrm>
          <a:prstGeom prst="ellipse">
            <a:avLst/>
          </a:prstGeom>
          <a:solidFill>
            <a:srgbClr val="FBF995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Information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629400" y="2819400"/>
            <a:ext cx="1143000" cy="4572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>
                <a:solidFill>
                  <a:schemeClr val="tx1"/>
                </a:solidFill>
              </a:rPr>
              <a:t>InferenceStep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9" name="Isosceles Triangle 28"/>
          <p:cNvSpPr/>
          <p:nvPr/>
        </p:nvSpPr>
        <p:spPr>
          <a:xfrm>
            <a:off x="3657600" y="1981200"/>
            <a:ext cx="1447800" cy="609600"/>
          </a:xfrm>
          <a:prstGeom prst="triangle">
            <a:avLst/>
          </a:prstGeom>
          <a:solidFill>
            <a:srgbClr val="F6887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>
                <a:solidFill>
                  <a:schemeClr val="tx1"/>
                </a:solidFill>
              </a:rPr>
              <a:t>NodeSet</a:t>
            </a:r>
            <a:r>
              <a:rPr lang="en-US" sz="1100" dirty="0" smtClean="0">
                <a:solidFill>
                  <a:schemeClr val="tx1"/>
                </a:solidFill>
              </a:rPr>
              <a:t> 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30" name="Straight Arrow Connector 29"/>
          <p:cNvCxnSpPr>
            <a:stCxn id="29" idx="2"/>
            <a:endCxn id="27" idx="6"/>
          </p:cNvCxnSpPr>
          <p:nvPr/>
        </p:nvCxnSpPr>
        <p:spPr>
          <a:xfrm flipH="1">
            <a:off x="2362200" y="2590800"/>
            <a:ext cx="1295400" cy="3429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 rot="20738953">
            <a:off x="2529367" y="2507610"/>
            <a:ext cx="11031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/>
              <a:t>hasConclusion</a:t>
            </a:r>
            <a:endParaRPr lang="en-US" sz="1100" dirty="0"/>
          </a:p>
        </p:txBody>
      </p:sp>
      <p:cxnSp>
        <p:nvCxnSpPr>
          <p:cNvPr id="32" name="Straight Arrow Connector 31"/>
          <p:cNvCxnSpPr>
            <a:stCxn id="29" idx="4"/>
            <a:endCxn id="28" idx="1"/>
          </p:cNvCxnSpPr>
          <p:nvPr/>
        </p:nvCxnSpPr>
        <p:spPr>
          <a:xfrm>
            <a:off x="5105400" y="2590800"/>
            <a:ext cx="1524000" cy="4572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 rot="1062914">
            <a:off x="5272008" y="2569508"/>
            <a:ext cx="11865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/>
              <a:t>isConsequentOf</a:t>
            </a:r>
            <a:endParaRPr lang="en-US" sz="1100" dirty="0"/>
          </a:p>
        </p:txBody>
      </p:sp>
      <p:sp>
        <p:nvSpPr>
          <p:cNvPr id="56" name="TextBox 55"/>
          <p:cNvSpPr txBox="1"/>
          <p:nvPr/>
        </p:nvSpPr>
        <p:spPr>
          <a:xfrm rot="20478680">
            <a:off x="4780075" y="1934112"/>
            <a:ext cx="7619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Contains</a:t>
            </a:r>
            <a:endParaRPr lang="en-US" sz="1100" dirty="0"/>
          </a:p>
        </p:txBody>
      </p:sp>
      <p:cxnSp>
        <p:nvCxnSpPr>
          <p:cNvPr id="60" name="Straight Arrow Connector 59"/>
          <p:cNvCxnSpPr>
            <a:stCxn id="28" idx="0"/>
            <a:endCxn id="78" idx="3"/>
          </p:cNvCxnSpPr>
          <p:nvPr/>
        </p:nvCxnSpPr>
        <p:spPr>
          <a:xfrm flipH="1" flipV="1">
            <a:off x="6248400" y="2057400"/>
            <a:ext cx="952500" cy="7620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 rot="2374725">
            <a:off x="6172145" y="2223597"/>
            <a:ext cx="111280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err="1" smtClean="0"/>
              <a:t>hasAntecedent</a:t>
            </a:r>
            <a:endParaRPr lang="en-US" sz="1100" dirty="0" smtClean="0"/>
          </a:p>
          <a:p>
            <a:pPr algn="ctr"/>
            <a:r>
              <a:rPr lang="en-US" sz="1100" dirty="0" smtClean="0"/>
              <a:t>List</a:t>
            </a:r>
            <a:endParaRPr lang="en-US" sz="1100" dirty="0"/>
          </a:p>
        </p:txBody>
      </p:sp>
      <p:sp>
        <p:nvSpPr>
          <p:cNvPr id="78" name="Rectangle 77"/>
          <p:cNvSpPr/>
          <p:nvPr/>
        </p:nvSpPr>
        <p:spPr>
          <a:xfrm>
            <a:off x="5486400" y="1905000"/>
            <a:ext cx="762000" cy="304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>
                <a:solidFill>
                  <a:sysClr val="windowText" lastClr="000000"/>
                </a:solidFill>
              </a:rPr>
              <a:t>NodeSet</a:t>
            </a:r>
            <a:endParaRPr lang="en-US" sz="900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List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cxnSp>
        <p:nvCxnSpPr>
          <p:cNvPr id="80" name="Straight Arrow Connector 79"/>
          <p:cNvCxnSpPr>
            <a:stCxn id="78" idx="1"/>
            <a:endCxn id="29" idx="5"/>
          </p:cNvCxnSpPr>
          <p:nvPr/>
        </p:nvCxnSpPr>
        <p:spPr>
          <a:xfrm flipH="1">
            <a:off x="4743450" y="2057400"/>
            <a:ext cx="742950" cy="2286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12"/>
          <p:cNvSpPr/>
          <p:nvPr/>
        </p:nvSpPr>
        <p:spPr>
          <a:xfrm>
            <a:off x="6781800" y="3810000"/>
            <a:ext cx="762000" cy="304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Inference</a:t>
            </a:r>
          </a:p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Rule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5638800" y="3810000"/>
            <a:ext cx="762000" cy="304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Source Usage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cxnSp>
        <p:nvCxnSpPr>
          <p:cNvPr id="117" name="Straight Arrow Connector 116"/>
          <p:cNvCxnSpPr>
            <a:stCxn id="28" idx="2"/>
            <a:endCxn id="113" idx="0"/>
          </p:cNvCxnSpPr>
          <p:nvPr/>
        </p:nvCxnSpPr>
        <p:spPr>
          <a:xfrm flipH="1">
            <a:off x="7162800" y="3276600"/>
            <a:ext cx="38100" cy="5334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>
            <a:stCxn id="28" idx="2"/>
            <a:endCxn id="114" idx="0"/>
          </p:cNvCxnSpPr>
          <p:nvPr/>
        </p:nvCxnSpPr>
        <p:spPr>
          <a:xfrm flipH="1">
            <a:off x="6019800" y="3276600"/>
            <a:ext cx="1181100" cy="5334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stCxn id="114" idx="2"/>
            <a:endCxn id="126" idx="0"/>
          </p:cNvCxnSpPr>
          <p:nvPr/>
        </p:nvCxnSpPr>
        <p:spPr>
          <a:xfrm>
            <a:off x="6019800" y="4114800"/>
            <a:ext cx="1028700" cy="3810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tangle 125"/>
          <p:cNvSpPr/>
          <p:nvPr/>
        </p:nvSpPr>
        <p:spPr>
          <a:xfrm>
            <a:off x="5410200" y="4495800"/>
            <a:ext cx="3276600" cy="1143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>
                <a:solidFill>
                  <a:sysClr val="windowText" lastClr="000000"/>
                </a:solidFill>
              </a:rPr>
              <a:t>Source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cxnSp>
        <p:nvCxnSpPr>
          <p:cNvPr id="128" name="Straight Arrow Connector 127"/>
          <p:cNvCxnSpPr>
            <a:stCxn id="27" idx="4"/>
            <a:endCxn id="129" idx="0"/>
          </p:cNvCxnSpPr>
          <p:nvPr/>
        </p:nvCxnSpPr>
        <p:spPr>
          <a:xfrm>
            <a:off x="1562100" y="3124200"/>
            <a:ext cx="1181100" cy="5334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128"/>
          <p:cNvSpPr/>
          <p:nvPr/>
        </p:nvSpPr>
        <p:spPr>
          <a:xfrm>
            <a:off x="2362200" y="3657600"/>
            <a:ext cx="762000" cy="304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PML-P</a:t>
            </a:r>
          </a:p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Format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1295400" y="3657600"/>
            <a:ext cx="762000" cy="304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URL/</a:t>
            </a:r>
          </a:p>
          <a:p>
            <a:pPr algn="ctr"/>
            <a:r>
              <a:rPr lang="en-US" sz="900" dirty="0" err="1" smtClean="0">
                <a:solidFill>
                  <a:sysClr val="windowText" lastClr="000000"/>
                </a:solidFill>
              </a:rPr>
              <a:t>RawString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152400" y="3657600"/>
            <a:ext cx="762000" cy="304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Time Stamp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cxnSp>
        <p:nvCxnSpPr>
          <p:cNvPr id="132" name="Straight Arrow Connector 131"/>
          <p:cNvCxnSpPr>
            <a:stCxn id="27" idx="4"/>
            <a:endCxn id="130" idx="0"/>
          </p:cNvCxnSpPr>
          <p:nvPr/>
        </p:nvCxnSpPr>
        <p:spPr>
          <a:xfrm>
            <a:off x="1562100" y="3124200"/>
            <a:ext cx="114300" cy="5334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stCxn id="27" idx="4"/>
            <a:endCxn id="131" idx="0"/>
          </p:cNvCxnSpPr>
          <p:nvPr/>
        </p:nvCxnSpPr>
        <p:spPr>
          <a:xfrm flipH="1">
            <a:off x="533400" y="3124200"/>
            <a:ext cx="1028700" cy="5334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Snip Same Side Corner Rectangle 33"/>
          <p:cNvSpPr/>
          <p:nvPr/>
        </p:nvSpPr>
        <p:spPr>
          <a:xfrm>
            <a:off x="7467600" y="4572000"/>
            <a:ext cx="1143000" cy="990600"/>
          </a:xfrm>
          <a:prstGeom prst="snip2SameRect">
            <a:avLst>
              <a:gd name="adj1" fmla="val 36938"/>
              <a:gd name="adj2" fmla="val 0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Agent</a:t>
            </a:r>
          </a:p>
          <a:p>
            <a:pPr algn="ctr"/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…</a:t>
            </a:r>
          </a:p>
          <a:p>
            <a:pPr algn="ctr"/>
            <a:endParaRPr lang="en-US" sz="1000" dirty="0" smtClean="0">
              <a:solidFill>
                <a:schemeClr val="tx1"/>
              </a:solidFill>
            </a:endParaRPr>
          </a:p>
        </p:txBody>
      </p:sp>
      <p:cxnSp>
        <p:nvCxnSpPr>
          <p:cNvPr id="37" name="Straight Arrow Connector 36"/>
          <p:cNvCxnSpPr>
            <a:stCxn id="27" idx="5"/>
            <a:endCxn id="114" idx="1"/>
          </p:cNvCxnSpPr>
          <p:nvPr/>
        </p:nvCxnSpPr>
        <p:spPr>
          <a:xfrm>
            <a:off x="2127856" y="3068404"/>
            <a:ext cx="3510944" cy="893996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5562600" y="5181600"/>
            <a:ext cx="762000" cy="3048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Document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5562600" y="4648200"/>
            <a:ext cx="762000" cy="3048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Document</a:t>
            </a:r>
          </a:p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Fragment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7696200" y="5029200"/>
            <a:ext cx="762000" cy="3048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Inference</a:t>
            </a:r>
          </a:p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Engine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cxnSp>
        <p:nvCxnSpPr>
          <p:cNvPr id="89" name="Straight Arrow Connector 88"/>
          <p:cNvCxnSpPr/>
          <p:nvPr/>
        </p:nvCxnSpPr>
        <p:spPr>
          <a:xfrm>
            <a:off x="7543800" y="3276600"/>
            <a:ext cx="228600" cy="17526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PML General Structure</a:t>
            </a:r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762000" y="2743200"/>
            <a:ext cx="1600200" cy="381000"/>
          </a:xfrm>
          <a:prstGeom prst="ellipse">
            <a:avLst/>
          </a:prstGeom>
          <a:solidFill>
            <a:srgbClr val="FBF995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Information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629400" y="2819400"/>
            <a:ext cx="1143000" cy="4572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>
                <a:solidFill>
                  <a:schemeClr val="tx1"/>
                </a:solidFill>
              </a:rPr>
              <a:t>InferenceStep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9" name="Isosceles Triangle 28"/>
          <p:cNvSpPr/>
          <p:nvPr/>
        </p:nvSpPr>
        <p:spPr>
          <a:xfrm>
            <a:off x="3657600" y="1981200"/>
            <a:ext cx="1447800" cy="609600"/>
          </a:xfrm>
          <a:prstGeom prst="triangle">
            <a:avLst/>
          </a:prstGeom>
          <a:solidFill>
            <a:srgbClr val="F6887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>
                <a:solidFill>
                  <a:schemeClr val="tx1"/>
                </a:solidFill>
              </a:rPr>
              <a:t>NodeSet</a:t>
            </a:r>
            <a:r>
              <a:rPr lang="en-US" sz="1100" dirty="0" smtClean="0">
                <a:solidFill>
                  <a:schemeClr val="tx1"/>
                </a:solidFill>
              </a:rPr>
              <a:t> 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30" name="Straight Arrow Connector 29"/>
          <p:cNvCxnSpPr>
            <a:stCxn id="29" idx="2"/>
            <a:endCxn id="27" idx="6"/>
          </p:cNvCxnSpPr>
          <p:nvPr/>
        </p:nvCxnSpPr>
        <p:spPr>
          <a:xfrm flipH="1">
            <a:off x="2362200" y="2590800"/>
            <a:ext cx="1295400" cy="3429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 rot="20738953">
            <a:off x="2529367" y="2507610"/>
            <a:ext cx="11031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/>
              <a:t>hasConclusion</a:t>
            </a:r>
            <a:endParaRPr lang="en-US" sz="1100" dirty="0"/>
          </a:p>
        </p:txBody>
      </p:sp>
      <p:cxnSp>
        <p:nvCxnSpPr>
          <p:cNvPr id="32" name="Straight Arrow Connector 31"/>
          <p:cNvCxnSpPr>
            <a:stCxn id="29" idx="4"/>
            <a:endCxn id="28" idx="1"/>
          </p:cNvCxnSpPr>
          <p:nvPr/>
        </p:nvCxnSpPr>
        <p:spPr>
          <a:xfrm>
            <a:off x="5105400" y="2590800"/>
            <a:ext cx="1524000" cy="4572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 rot="1062914">
            <a:off x="5272008" y="2569508"/>
            <a:ext cx="11865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/>
              <a:t>isConsequentOf</a:t>
            </a:r>
            <a:endParaRPr lang="en-US" sz="1100" dirty="0"/>
          </a:p>
        </p:txBody>
      </p:sp>
      <p:sp>
        <p:nvSpPr>
          <p:cNvPr id="56" name="TextBox 55"/>
          <p:cNvSpPr txBox="1"/>
          <p:nvPr/>
        </p:nvSpPr>
        <p:spPr>
          <a:xfrm rot="20478680">
            <a:off x="4780075" y="1934112"/>
            <a:ext cx="7619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Contains</a:t>
            </a:r>
            <a:endParaRPr lang="en-US" sz="1100" dirty="0"/>
          </a:p>
        </p:txBody>
      </p:sp>
      <p:cxnSp>
        <p:nvCxnSpPr>
          <p:cNvPr id="60" name="Straight Arrow Connector 59"/>
          <p:cNvCxnSpPr>
            <a:stCxn id="28" idx="0"/>
            <a:endCxn id="78" idx="3"/>
          </p:cNvCxnSpPr>
          <p:nvPr/>
        </p:nvCxnSpPr>
        <p:spPr>
          <a:xfrm flipH="1" flipV="1">
            <a:off x="6248400" y="2057400"/>
            <a:ext cx="952500" cy="7620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 rot="2374725">
            <a:off x="6172145" y="2223597"/>
            <a:ext cx="111280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err="1" smtClean="0"/>
              <a:t>hasAntecedent</a:t>
            </a:r>
            <a:endParaRPr lang="en-US" sz="1100" dirty="0" smtClean="0"/>
          </a:p>
          <a:p>
            <a:pPr algn="ctr"/>
            <a:r>
              <a:rPr lang="en-US" sz="1100" dirty="0" smtClean="0"/>
              <a:t>List</a:t>
            </a:r>
            <a:endParaRPr lang="en-US" sz="1100" dirty="0"/>
          </a:p>
        </p:txBody>
      </p:sp>
      <p:sp>
        <p:nvSpPr>
          <p:cNvPr id="78" name="Rectangle 77"/>
          <p:cNvSpPr/>
          <p:nvPr/>
        </p:nvSpPr>
        <p:spPr>
          <a:xfrm>
            <a:off x="5486400" y="1905000"/>
            <a:ext cx="762000" cy="304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>
                <a:solidFill>
                  <a:sysClr val="windowText" lastClr="000000"/>
                </a:solidFill>
              </a:rPr>
              <a:t>NodeSet</a:t>
            </a:r>
            <a:endParaRPr lang="en-US" sz="900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List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cxnSp>
        <p:nvCxnSpPr>
          <p:cNvPr id="80" name="Straight Arrow Connector 79"/>
          <p:cNvCxnSpPr>
            <a:stCxn id="78" idx="1"/>
            <a:endCxn id="29" idx="5"/>
          </p:cNvCxnSpPr>
          <p:nvPr/>
        </p:nvCxnSpPr>
        <p:spPr>
          <a:xfrm flipH="1">
            <a:off x="4743450" y="2057400"/>
            <a:ext cx="742950" cy="2286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12"/>
          <p:cNvSpPr/>
          <p:nvPr/>
        </p:nvSpPr>
        <p:spPr>
          <a:xfrm>
            <a:off x="6781800" y="3810000"/>
            <a:ext cx="762000" cy="304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Inference</a:t>
            </a:r>
          </a:p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Rule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5638800" y="3810000"/>
            <a:ext cx="762000" cy="304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Source Usage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cxnSp>
        <p:nvCxnSpPr>
          <p:cNvPr id="117" name="Straight Arrow Connector 116"/>
          <p:cNvCxnSpPr>
            <a:stCxn id="28" idx="2"/>
            <a:endCxn id="113" idx="0"/>
          </p:cNvCxnSpPr>
          <p:nvPr/>
        </p:nvCxnSpPr>
        <p:spPr>
          <a:xfrm flipH="1">
            <a:off x="7162800" y="3276600"/>
            <a:ext cx="38100" cy="5334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>
            <a:stCxn id="28" idx="2"/>
            <a:endCxn id="114" idx="0"/>
          </p:cNvCxnSpPr>
          <p:nvPr/>
        </p:nvCxnSpPr>
        <p:spPr>
          <a:xfrm flipH="1">
            <a:off x="6019800" y="3276600"/>
            <a:ext cx="1181100" cy="5334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stCxn id="114" idx="2"/>
            <a:endCxn id="126" idx="0"/>
          </p:cNvCxnSpPr>
          <p:nvPr/>
        </p:nvCxnSpPr>
        <p:spPr>
          <a:xfrm>
            <a:off x="6019800" y="4114800"/>
            <a:ext cx="1028700" cy="3810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tangle 125"/>
          <p:cNvSpPr/>
          <p:nvPr/>
        </p:nvSpPr>
        <p:spPr>
          <a:xfrm>
            <a:off x="5410200" y="4495800"/>
            <a:ext cx="3276600" cy="1143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>
                <a:solidFill>
                  <a:sysClr val="windowText" lastClr="000000"/>
                </a:solidFill>
              </a:rPr>
              <a:t>Source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cxnSp>
        <p:nvCxnSpPr>
          <p:cNvPr id="128" name="Straight Arrow Connector 127"/>
          <p:cNvCxnSpPr>
            <a:stCxn id="27" idx="4"/>
            <a:endCxn id="129" idx="0"/>
          </p:cNvCxnSpPr>
          <p:nvPr/>
        </p:nvCxnSpPr>
        <p:spPr>
          <a:xfrm>
            <a:off x="1562100" y="3124200"/>
            <a:ext cx="1181100" cy="5334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128"/>
          <p:cNvSpPr/>
          <p:nvPr/>
        </p:nvSpPr>
        <p:spPr>
          <a:xfrm>
            <a:off x="2362200" y="3657600"/>
            <a:ext cx="762000" cy="304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PML-P</a:t>
            </a:r>
          </a:p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Format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1295400" y="3657600"/>
            <a:ext cx="762000" cy="304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URL/</a:t>
            </a:r>
          </a:p>
          <a:p>
            <a:pPr algn="ctr"/>
            <a:r>
              <a:rPr lang="en-US" sz="900" dirty="0" err="1" smtClean="0">
                <a:solidFill>
                  <a:sysClr val="windowText" lastClr="000000"/>
                </a:solidFill>
              </a:rPr>
              <a:t>RawString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152400" y="3657600"/>
            <a:ext cx="762000" cy="304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Time Stamp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cxnSp>
        <p:nvCxnSpPr>
          <p:cNvPr id="132" name="Straight Arrow Connector 131"/>
          <p:cNvCxnSpPr>
            <a:stCxn id="27" idx="4"/>
            <a:endCxn id="130" idx="0"/>
          </p:cNvCxnSpPr>
          <p:nvPr/>
        </p:nvCxnSpPr>
        <p:spPr>
          <a:xfrm>
            <a:off x="1562100" y="3124200"/>
            <a:ext cx="114300" cy="5334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stCxn id="27" idx="4"/>
            <a:endCxn id="131" idx="0"/>
          </p:cNvCxnSpPr>
          <p:nvPr/>
        </p:nvCxnSpPr>
        <p:spPr>
          <a:xfrm flipH="1">
            <a:off x="533400" y="3124200"/>
            <a:ext cx="1028700" cy="5334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Snip Same Side Corner Rectangle 33"/>
          <p:cNvSpPr/>
          <p:nvPr/>
        </p:nvSpPr>
        <p:spPr>
          <a:xfrm>
            <a:off x="7467600" y="4572000"/>
            <a:ext cx="1143000" cy="990600"/>
          </a:xfrm>
          <a:prstGeom prst="snip2SameRect">
            <a:avLst>
              <a:gd name="adj1" fmla="val 36938"/>
              <a:gd name="adj2" fmla="val 0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Agent</a:t>
            </a:r>
          </a:p>
          <a:p>
            <a:pPr algn="ctr"/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…</a:t>
            </a:r>
          </a:p>
          <a:p>
            <a:pPr algn="ctr"/>
            <a:endParaRPr lang="en-US" sz="1000" dirty="0" smtClean="0">
              <a:solidFill>
                <a:schemeClr val="tx1"/>
              </a:solidFill>
            </a:endParaRPr>
          </a:p>
        </p:txBody>
      </p:sp>
      <p:cxnSp>
        <p:nvCxnSpPr>
          <p:cNvPr id="37" name="Straight Arrow Connector 36"/>
          <p:cNvCxnSpPr>
            <a:stCxn id="27" idx="5"/>
            <a:endCxn id="114" idx="1"/>
          </p:cNvCxnSpPr>
          <p:nvPr/>
        </p:nvCxnSpPr>
        <p:spPr>
          <a:xfrm>
            <a:off x="2127856" y="3068404"/>
            <a:ext cx="3510944" cy="893996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5562600" y="5181600"/>
            <a:ext cx="762000" cy="3048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Document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5562600" y="4648200"/>
            <a:ext cx="762000" cy="3048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Document</a:t>
            </a:r>
          </a:p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Fragment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7696200" y="5029200"/>
            <a:ext cx="762000" cy="3048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Inference</a:t>
            </a:r>
          </a:p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Engine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cxnSp>
        <p:nvCxnSpPr>
          <p:cNvPr id="89" name="Straight Arrow Connector 88"/>
          <p:cNvCxnSpPr/>
          <p:nvPr/>
        </p:nvCxnSpPr>
        <p:spPr>
          <a:xfrm>
            <a:off x="7543800" y="3276600"/>
            <a:ext cx="228600" cy="17526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1981200" y="1905000"/>
            <a:ext cx="762000" cy="3048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Query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276600" y="1600200"/>
            <a:ext cx="762000" cy="3048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Question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cxnSp>
        <p:nvCxnSpPr>
          <p:cNvPr id="38" name="Straight Arrow Connector 37"/>
          <p:cNvCxnSpPr>
            <a:stCxn id="35" idx="3"/>
            <a:endCxn id="29" idx="1"/>
          </p:cNvCxnSpPr>
          <p:nvPr/>
        </p:nvCxnSpPr>
        <p:spPr>
          <a:xfrm>
            <a:off x="2743200" y="2057400"/>
            <a:ext cx="1276350" cy="2286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5" idx="3"/>
            <a:endCxn id="36" idx="1"/>
          </p:cNvCxnSpPr>
          <p:nvPr/>
        </p:nvCxnSpPr>
        <p:spPr>
          <a:xfrm flipV="1">
            <a:off x="2743200" y="1752600"/>
            <a:ext cx="53340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 rot="594074">
            <a:off x="3018082" y="1997898"/>
            <a:ext cx="8867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/>
              <a:t>hasAnswer</a:t>
            </a:r>
            <a:endParaRPr lang="en-US" sz="1100" dirty="0"/>
          </a:p>
        </p:txBody>
      </p:sp>
      <p:cxnSp>
        <p:nvCxnSpPr>
          <p:cNvPr id="47" name="Straight Arrow Connector 46"/>
          <p:cNvCxnSpPr/>
          <p:nvPr/>
        </p:nvCxnSpPr>
        <p:spPr>
          <a:xfrm flipV="1">
            <a:off x="8001000" y="5562600"/>
            <a:ext cx="0" cy="3810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7620000" y="5867400"/>
            <a:ext cx="8290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/>
              <a:t>hasOwner</a:t>
            </a:r>
            <a:endParaRPr lang="en-US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35695" y="3962400"/>
            <a:ext cx="4598305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PML Relate to PROV?</a:t>
            </a:r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762000" y="2743200"/>
            <a:ext cx="1600200" cy="381000"/>
          </a:xfrm>
          <a:prstGeom prst="ellipse">
            <a:avLst/>
          </a:prstGeom>
          <a:solidFill>
            <a:srgbClr val="FBF995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Information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629400" y="2819400"/>
            <a:ext cx="1143000" cy="4572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>
                <a:solidFill>
                  <a:schemeClr val="tx1"/>
                </a:solidFill>
              </a:rPr>
              <a:t>InferenceStep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9" name="Isosceles Triangle 28"/>
          <p:cNvSpPr/>
          <p:nvPr/>
        </p:nvSpPr>
        <p:spPr>
          <a:xfrm>
            <a:off x="3657600" y="1981200"/>
            <a:ext cx="1447800" cy="609600"/>
          </a:xfrm>
          <a:prstGeom prst="triangle">
            <a:avLst/>
          </a:prstGeom>
          <a:solidFill>
            <a:srgbClr val="F6887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>
                <a:solidFill>
                  <a:schemeClr val="tx1"/>
                </a:solidFill>
              </a:rPr>
              <a:t>NodeSet</a:t>
            </a:r>
            <a:r>
              <a:rPr lang="en-US" sz="1100" dirty="0" smtClean="0">
                <a:solidFill>
                  <a:schemeClr val="tx1"/>
                </a:solidFill>
              </a:rPr>
              <a:t> 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30" name="Straight Arrow Connector 29"/>
          <p:cNvCxnSpPr>
            <a:stCxn id="29" idx="2"/>
            <a:endCxn id="27" idx="6"/>
          </p:cNvCxnSpPr>
          <p:nvPr/>
        </p:nvCxnSpPr>
        <p:spPr>
          <a:xfrm flipH="1">
            <a:off x="2362200" y="2590800"/>
            <a:ext cx="1295400" cy="3429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 rot="20738953">
            <a:off x="2529367" y="2507610"/>
            <a:ext cx="11031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/>
              <a:t>hasConclusion</a:t>
            </a:r>
            <a:endParaRPr lang="en-US" sz="1100" dirty="0"/>
          </a:p>
        </p:txBody>
      </p:sp>
      <p:cxnSp>
        <p:nvCxnSpPr>
          <p:cNvPr id="32" name="Straight Arrow Connector 31"/>
          <p:cNvCxnSpPr>
            <a:stCxn id="29" idx="4"/>
            <a:endCxn id="28" idx="1"/>
          </p:cNvCxnSpPr>
          <p:nvPr/>
        </p:nvCxnSpPr>
        <p:spPr>
          <a:xfrm>
            <a:off x="5105400" y="2590800"/>
            <a:ext cx="1524000" cy="4572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 rot="1062914">
            <a:off x="5272008" y="2569508"/>
            <a:ext cx="11865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/>
              <a:t>isConsequentOf</a:t>
            </a:r>
            <a:endParaRPr lang="en-US" sz="1100" dirty="0"/>
          </a:p>
        </p:txBody>
      </p:sp>
      <p:sp>
        <p:nvSpPr>
          <p:cNvPr id="56" name="TextBox 55"/>
          <p:cNvSpPr txBox="1"/>
          <p:nvPr/>
        </p:nvSpPr>
        <p:spPr>
          <a:xfrm rot="20478680">
            <a:off x="4780075" y="1934112"/>
            <a:ext cx="7619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Contains</a:t>
            </a:r>
            <a:endParaRPr lang="en-US" sz="1100" dirty="0"/>
          </a:p>
        </p:txBody>
      </p:sp>
      <p:cxnSp>
        <p:nvCxnSpPr>
          <p:cNvPr id="60" name="Straight Arrow Connector 59"/>
          <p:cNvCxnSpPr>
            <a:stCxn id="28" idx="0"/>
            <a:endCxn id="78" idx="3"/>
          </p:cNvCxnSpPr>
          <p:nvPr/>
        </p:nvCxnSpPr>
        <p:spPr>
          <a:xfrm flipH="1" flipV="1">
            <a:off x="6248400" y="2057400"/>
            <a:ext cx="952500" cy="7620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 rot="2374725">
            <a:off x="6172145" y="2223597"/>
            <a:ext cx="111280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err="1" smtClean="0"/>
              <a:t>hasAntecedent</a:t>
            </a:r>
            <a:endParaRPr lang="en-US" sz="1100" dirty="0" smtClean="0"/>
          </a:p>
          <a:p>
            <a:pPr algn="ctr"/>
            <a:r>
              <a:rPr lang="en-US" sz="1100" dirty="0" smtClean="0"/>
              <a:t>List</a:t>
            </a:r>
            <a:endParaRPr lang="en-US" sz="1100" dirty="0"/>
          </a:p>
        </p:txBody>
      </p:sp>
      <p:sp>
        <p:nvSpPr>
          <p:cNvPr id="78" name="Rectangle 77"/>
          <p:cNvSpPr/>
          <p:nvPr/>
        </p:nvSpPr>
        <p:spPr>
          <a:xfrm>
            <a:off x="5486400" y="1905000"/>
            <a:ext cx="762000" cy="304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>
                <a:solidFill>
                  <a:sysClr val="windowText" lastClr="000000"/>
                </a:solidFill>
              </a:rPr>
              <a:t>NodeSet</a:t>
            </a:r>
            <a:endParaRPr lang="en-US" sz="900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List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cxnSp>
        <p:nvCxnSpPr>
          <p:cNvPr id="80" name="Straight Arrow Connector 79"/>
          <p:cNvCxnSpPr>
            <a:stCxn id="78" idx="1"/>
            <a:endCxn id="29" idx="5"/>
          </p:cNvCxnSpPr>
          <p:nvPr/>
        </p:nvCxnSpPr>
        <p:spPr>
          <a:xfrm flipH="1">
            <a:off x="4743450" y="2057400"/>
            <a:ext cx="742950" cy="2286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12"/>
          <p:cNvSpPr/>
          <p:nvPr/>
        </p:nvSpPr>
        <p:spPr>
          <a:xfrm>
            <a:off x="6781800" y="3810000"/>
            <a:ext cx="762000" cy="304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Inference</a:t>
            </a:r>
          </a:p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Rule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5638800" y="3810000"/>
            <a:ext cx="762000" cy="304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Source Usage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cxnSp>
        <p:nvCxnSpPr>
          <p:cNvPr id="117" name="Straight Arrow Connector 116"/>
          <p:cNvCxnSpPr>
            <a:stCxn id="28" idx="2"/>
            <a:endCxn id="113" idx="0"/>
          </p:cNvCxnSpPr>
          <p:nvPr/>
        </p:nvCxnSpPr>
        <p:spPr>
          <a:xfrm flipH="1">
            <a:off x="7162800" y="3276600"/>
            <a:ext cx="38100" cy="5334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>
            <a:stCxn id="28" idx="2"/>
            <a:endCxn id="114" idx="0"/>
          </p:cNvCxnSpPr>
          <p:nvPr/>
        </p:nvCxnSpPr>
        <p:spPr>
          <a:xfrm flipH="1">
            <a:off x="6019800" y="3276600"/>
            <a:ext cx="1181100" cy="5334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stCxn id="114" idx="2"/>
            <a:endCxn id="126" idx="0"/>
          </p:cNvCxnSpPr>
          <p:nvPr/>
        </p:nvCxnSpPr>
        <p:spPr>
          <a:xfrm>
            <a:off x="6019800" y="4114800"/>
            <a:ext cx="1028700" cy="3810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tangle 125"/>
          <p:cNvSpPr/>
          <p:nvPr/>
        </p:nvSpPr>
        <p:spPr>
          <a:xfrm>
            <a:off x="5410200" y="4495800"/>
            <a:ext cx="3276600" cy="1143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>
                <a:solidFill>
                  <a:sysClr val="windowText" lastClr="000000"/>
                </a:solidFill>
              </a:rPr>
              <a:t>Source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cxnSp>
        <p:nvCxnSpPr>
          <p:cNvPr id="128" name="Straight Arrow Connector 127"/>
          <p:cNvCxnSpPr>
            <a:stCxn id="27" idx="4"/>
            <a:endCxn id="129" idx="0"/>
          </p:cNvCxnSpPr>
          <p:nvPr/>
        </p:nvCxnSpPr>
        <p:spPr>
          <a:xfrm>
            <a:off x="1562100" y="3124200"/>
            <a:ext cx="1181100" cy="5334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128"/>
          <p:cNvSpPr/>
          <p:nvPr/>
        </p:nvSpPr>
        <p:spPr>
          <a:xfrm>
            <a:off x="2362200" y="3657600"/>
            <a:ext cx="762000" cy="304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PML-P</a:t>
            </a:r>
          </a:p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Format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1295400" y="3657600"/>
            <a:ext cx="762000" cy="304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URL/</a:t>
            </a:r>
          </a:p>
          <a:p>
            <a:pPr algn="ctr"/>
            <a:r>
              <a:rPr lang="en-US" sz="900" dirty="0" err="1" smtClean="0">
                <a:solidFill>
                  <a:sysClr val="windowText" lastClr="000000"/>
                </a:solidFill>
              </a:rPr>
              <a:t>RawString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152400" y="3657600"/>
            <a:ext cx="762000" cy="304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Time Stamp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cxnSp>
        <p:nvCxnSpPr>
          <p:cNvPr id="132" name="Straight Arrow Connector 131"/>
          <p:cNvCxnSpPr>
            <a:stCxn id="27" idx="4"/>
            <a:endCxn id="130" idx="0"/>
          </p:cNvCxnSpPr>
          <p:nvPr/>
        </p:nvCxnSpPr>
        <p:spPr>
          <a:xfrm>
            <a:off x="1562100" y="3124200"/>
            <a:ext cx="114300" cy="5334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stCxn id="27" idx="4"/>
            <a:endCxn id="131" idx="0"/>
          </p:cNvCxnSpPr>
          <p:nvPr/>
        </p:nvCxnSpPr>
        <p:spPr>
          <a:xfrm flipH="1">
            <a:off x="533400" y="3124200"/>
            <a:ext cx="1028700" cy="5334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Snip Same Side Corner Rectangle 33"/>
          <p:cNvSpPr/>
          <p:nvPr/>
        </p:nvSpPr>
        <p:spPr>
          <a:xfrm>
            <a:off x="7467600" y="4572000"/>
            <a:ext cx="1143000" cy="990600"/>
          </a:xfrm>
          <a:prstGeom prst="snip2SameRect">
            <a:avLst>
              <a:gd name="adj1" fmla="val 36938"/>
              <a:gd name="adj2" fmla="val 0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Agent</a:t>
            </a:r>
          </a:p>
          <a:p>
            <a:pPr algn="ctr"/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…</a:t>
            </a:r>
          </a:p>
          <a:p>
            <a:pPr algn="ctr"/>
            <a:endParaRPr lang="en-US" sz="1000" dirty="0" smtClean="0">
              <a:solidFill>
                <a:schemeClr val="tx1"/>
              </a:solidFill>
            </a:endParaRPr>
          </a:p>
        </p:txBody>
      </p:sp>
      <p:cxnSp>
        <p:nvCxnSpPr>
          <p:cNvPr id="37" name="Straight Arrow Connector 36"/>
          <p:cNvCxnSpPr>
            <a:stCxn id="27" idx="5"/>
            <a:endCxn id="114" idx="1"/>
          </p:cNvCxnSpPr>
          <p:nvPr/>
        </p:nvCxnSpPr>
        <p:spPr>
          <a:xfrm>
            <a:off x="2127856" y="3068404"/>
            <a:ext cx="3510944" cy="893996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5562600" y="5181600"/>
            <a:ext cx="762000" cy="3048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Document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5562600" y="4648200"/>
            <a:ext cx="762000" cy="3048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Document</a:t>
            </a:r>
          </a:p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Fragment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7696200" y="5029200"/>
            <a:ext cx="762000" cy="3048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Inference</a:t>
            </a:r>
          </a:p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Engine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cxnSp>
        <p:nvCxnSpPr>
          <p:cNvPr id="89" name="Straight Arrow Connector 88"/>
          <p:cNvCxnSpPr/>
          <p:nvPr/>
        </p:nvCxnSpPr>
        <p:spPr>
          <a:xfrm>
            <a:off x="7543800" y="3276600"/>
            <a:ext cx="228600" cy="17526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743200" y="1600200"/>
            <a:ext cx="1143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PML</a:t>
            </a:r>
            <a:endParaRPr lang="en-US" sz="2800" dirty="0"/>
          </a:p>
        </p:txBody>
      </p:sp>
      <p:sp>
        <p:nvSpPr>
          <p:cNvPr id="38" name="TextBox 37"/>
          <p:cNvSpPr txBox="1"/>
          <p:nvPr/>
        </p:nvSpPr>
        <p:spPr>
          <a:xfrm>
            <a:off x="914400" y="4191000"/>
            <a:ext cx="144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PROV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063762" y="3657600"/>
            <a:ext cx="5004038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PML and PROV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pmlp:Agent</a:t>
            </a:r>
            <a:r>
              <a:rPr lang="en-US" dirty="0" smtClean="0"/>
              <a:t> &lt;-&gt; </a:t>
            </a:r>
            <a:r>
              <a:rPr lang="en-US" dirty="0" err="1" smtClean="0"/>
              <a:t>prov:Agent</a:t>
            </a:r>
            <a:endParaRPr lang="en-US" dirty="0" smtClean="0"/>
          </a:p>
          <a:p>
            <a:pPr lvl="1"/>
            <a:r>
              <a:rPr lang="en-US" dirty="0" err="1" smtClean="0"/>
              <a:t>pmlp:Person</a:t>
            </a:r>
            <a:r>
              <a:rPr lang="en-US" dirty="0" smtClean="0"/>
              <a:t> &lt;-&gt; </a:t>
            </a:r>
            <a:r>
              <a:rPr lang="en-US" dirty="0" err="1" smtClean="0"/>
              <a:t>prov:Person</a:t>
            </a:r>
            <a:endParaRPr lang="en-US" dirty="0" smtClean="0"/>
          </a:p>
          <a:p>
            <a:pPr lvl="1"/>
            <a:r>
              <a:rPr lang="en-US" dirty="0" err="1" smtClean="0"/>
              <a:t>pmlp:Sensor</a:t>
            </a:r>
            <a:r>
              <a:rPr lang="en-US" dirty="0" smtClean="0"/>
              <a:t>  -&gt; </a:t>
            </a:r>
            <a:r>
              <a:rPr lang="en-US" dirty="0" err="1" smtClean="0"/>
              <a:t>prov:Agent</a:t>
            </a:r>
            <a:r>
              <a:rPr lang="en-US" dirty="0" smtClean="0"/>
              <a:t> (</a:t>
            </a:r>
            <a:r>
              <a:rPr lang="en-US" dirty="0" err="1" smtClean="0"/>
              <a:t>Sepcialization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pmlp:Software</a:t>
            </a:r>
            <a:r>
              <a:rPr lang="en-US" dirty="0" smtClean="0"/>
              <a:t> &lt;-&gt; </a:t>
            </a:r>
            <a:r>
              <a:rPr lang="en-US" dirty="0" err="1" smtClean="0"/>
              <a:t>prov:SoftwareAgent</a:t>
            </a:r>
            <a:endParaRPr lang="en-US" dirty="0" smtClean="0"/>
          </a:p>
          <a:p>
            <a:pPr lvl="2"/>
            <a:r>
              <a:rPr lang="en-US" dirty="0" err="1" smtClean="0"/>
              <a:t>pmlp:WebService</a:t>
            </a:r>
            <a:r>
              <a:rPr lang="en-US" dirty="0"/>
              <a:t> </a:t>
            </a:r>
            <a:r>
              <a:rPr lang="en-US" dirty="0" smtClean="0"/>
              <a:t>-&gt; </a:t>
            </a:r>
            <a:r>
              <a:rPr lang="en-US" dirty="0" err="1" smtClean="0"/>
              <a:t>prov:SoftwareAgent</a:t>
            </a:r>
            <a:r>
              <a:rPr lang="en-US" dirty="0" smtClean="0"/>
              <a:t> (Specialization)</a:t>
            </a:r>
          </a:p>
          <a:p>
            <a:pPr lvl="2"/>
            <a:r>
              <a:rPr lang="en-US" dirty="0" err="1" smtClean="0"/>
              <a:t>pmlp:InferenceEngine</a:t>
            </a:r>
            <a:r>
              <a:rPr lang="en-US" dirty="0" smtClean="0"/>
              <a:t> -&gt; </a:t>
            </a:r>
            <a:r>
              <a:rPr lang="en-US" dirty="0" err="1" smtClean="0"/>
              <a:t>prov:SoftwareAgent</a:t>
            </a:r>
            <a:r>
              <a:rPr lang="en-US" dirty="0" smtClean="0"/>
              <a:t> (Specialization)</a:t>
            </a:r>
            <a:endParaRPr lang="en-US" dirty="0"/>
          </a:p>
          <a:p>
            <a:pPr lvl="2"/>
            <a:endParaRPr lang="en-US" dirty="0" smtClean="0"/>
          </a:p>
          <a:p>
            <a:r>
              <a:rPr lang="en-US" dirty="0" err="1" smtClean="0"/>
              <a:t>pmlj:InferenceStep</a:t>
            </a:r>
            <a:r>
              <a:rPr lang="en-US" dirty="0" smtClean="0"/>
              <a:t> -&gt; </a:t>
            </a:r>
            <a:r>
              <a:rPr lang="en-US" dirty="0" err="1" smtClean="0"/>
              <a:t>prov:Activity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err="1" smtClean="0"/>
              <a:t>pmlp:Information</a:t>
            </a:r>
            <a:r>
              <a:rPr lang="en-US" dirty="0" smtClean="0"/>
              <a:t> -&gt; </a:t>
            </a:r>
            <a:r>
              <a:rPr lang="en-US" dirty="0" err="1" smtClean="0"/>
              <a:t>prov:Entity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E9A2D-C7A2-483E-BE3C-673C646EC5A2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74600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Provenance Example in PROV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35279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Scenario: An online newspaper publishes an article with a chart about crime statistics that used data provided through a government portal. The article includes a chart based on the data, with data values composed (aggregated) by geographical regions.</a:t>
            </a:r>
          </a:p>
          <a:p>
            <a:endParaRPr lang="en-US" dirty="0" smtClean="0"/>
          </a:p>
          <a:p>
            <a:r>
              <a:rPr lang="en-US" dirty="0" smtClean="0"/>
              <a:t>Question: What is the provenance behind this article?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E9A2D-C7A2-483E-BE3C-673C646EC5A2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14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Provenance Example in PROV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495799"/>
          </a:xfrm>
        </p:spPr>
        <p:txBody>
          <a:bodyPr>
            <a:normAutofit/>
          </a:bodyPr>
          <a:lstStyle/>
          <a:p>
            <a:r>
              <a:rPr lang="en-US" dirty="0" smtClean="0"/>
              <a:t>Scenario: An online newspaper publishes an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article</a:t>
            </a:r>
            <a:r>
              <a:rPr lang="en-US" dirty="0" smtClean="0"/>
              <a:t> with a chart about crime statistics that used data provided through a government portal. The article includes a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chart</a:t>
            </a:r>
            <a:r>
              <a:rPr lang="en-US" dirty="0" smtClean="0"/>
              <a:t> based on the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data</a:t>
            </a:r>
            <a:r>
              <a:rPr lang="en-US" dirty="0" smtClean="0"/>
              <a:t>, with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data values composed (aggregated) </a:t>
            </a:r>
            <a:r>
              <a:rPr lang="en-US" dirty="0" smtClean="0"/>
              <a:t>by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geographical regions</a:t>
            </a:r>
            <a:r>
              <a:rPr lang="en-US" dirty="0" smtClean="0"/>
              <a:t>.</a:t>
            </a:r>
          </a:p>
          <a:p>
            <a:r>
              <a:rPr lang="en-US" dirty="0" smtClean="0"/>
              <a:t>We get the following entities:</a:t>
            </a:r>
          </a:p>
          <a:p>
            <a:pPr lvl="1"/>
            <a:r>
              <a:rPr lang="en-US" dirty="0" smtClean="0"/>
              <a:t>the article (</a:t>
            </a:r>
            <a:r>
              <a:rPr lang="en-US" dirty="0" err="1" smtClean="0"/>
              <a:t>ex:article</a:t>
            </a:r>
            <a:r>
              <a:rPr lang="en-US" dirty="0" smtClean="0"/>
              <a:t>) </a:t>
            </a:r>
          </a:p>
          <a:p>
            <a:pPr lvl="1"/>
            <a:r>
              <a:rPr lang="en-US" dirty="0" smtClean="0"/>
              <a:t>an original data set (ex:dataSet1)</a:t>
            </a:r>
          </a:p>
          <a:p>
            <a:pPr lvl="1"/>
            <a:r>
              <a:rPr lang="en-US" dirty="0" smtClean="0"/>
              <a:t> a list of regions (</a:t>
            </a:r>
            <a:r>
              <a:rPr lang="en-US" dirty="0" err="1" smtClean="0"/>
              <a:t>ex:regionList</a:t>
            </a:r>
            <a:r>
              <a:rPr lang="en-US" dirty="0" smtClean="0"/>
              <a:t>) </a:t>
            </a:r>
          </a:p>
          <a:p>
            <a:pPr lvl="1"/>
            <a:r>
              <a:rPr lang="en-US" dirty="0" smtClean="0"/>
              <a:t>data aggregated by region (</a:t>
            </a:r>
            <a:r>
              <a:rPr lang="en-US" dirty="0" err="1" smtClean="0"/>
              <a:t>ex:composition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and a chart (ex:chart1)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E9A2D-C7A2-483E-BE3C-673C646EC5A2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15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5791200"/>
            <a:ext cx="7162800" cy="75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Provenance Example in PROV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495799"/>
          </a:xfrm>
        </p:spPr>
        <p:txBody>
          <a:bodyPr>
            <a:normAutofit/>
          </a:bodyPr>
          <a:lstStyle/>
          <a:p>
            <a:r>
              <a:rPr lang="en-US" dirty="0" smtClean="0"/>
              <a:t>Further, the provenance also includes reference to the more specific steps involved in denoting the compilation of the chart from the data set, which are: </a:t>
            </a:r>
          </a:p>
          <a:p>
            <a:pPr lvl="1"/>
            <a:r>
              <a:rPr lang="en-US" dirty="0" smtClean="0"/>
              <a:t>first composing the data by region (</a:t>
            </a:r>
            <a:r>
              <a:rPr lang="en-US" dirty="0" err="1" smtClean="0"/>
              <a:t>ex:compose</a:t>
            </a:r>
            <a:r>
              <a:rPr lang="en-US" dirty="0" smtClean="0"/>
              <a:t>) </a:t>
            </a:r>
          </a:p>
          <a:p>
            <a:pPr lvl="1"/>
            <a:r>
              <a:rPr lang="en-US" dirty="0" smtClean="0"/>
              <a:t>and then generating the chart graphic (</a:t>
            </a:r>
            <a:r>
              <a:rPr lang="en-US" dirty="0" err="1" smtClean="0"/>
              <a:t>ex:illustrate</a:t>
            </a:r>
            <a:r>
              <a:rPr lang="en-US" dirty="0" smtClean="0"/>
              <a:t>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E9A2D-C7A2-483E-BE3C-673C646EC5A2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16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0" y="3962400"/>
            <a:ext cx="2238375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Provenance Example in PROV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12419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composition activity (</a:t>
            </a:r>
            <a:r>
              <a:rPr lang="en-US" dirty="0" err="1" smtClean="0"/>
              <a:t>ex:compose</a:t>
            </a:r>
            <a:r>
              <a:rPr lang="en-US" dirty="0" smtClean="0"/>
              <a:t>) used the following entities to compose the entity </a:t>
            </a:r>
            <a:r>
              <a:rPr lang="en-US" dirty="0" err="1" smtClean="0"/>
              <a:t>ex:composition</a:t>
            </a:r>
            <a:r>
              <a:rPr lang="en-US" dirty="0" smtClean="0"/>
              <a:t> :</a:t>
            </a:r>
          </a:p>
          <a:p>
            <a:pPr lvl="1"/>
            <a:r>
              <a:rPr lang="en-US" dirty="0" smtClean="0"/>
              <a:t>the original data set (ex:dataSet1)</a:t>
            </a:r>
          </a:p>
          <a:p>
            <a:pPr lvl="1"/>
            <a:r>
              <a:rPr lang="en-US" dirty="0" smtClean="0"/>
              <a:t>list of regions (</a:t>
            </a:r>
            <a:r>
              <a:rPr lang="en-US" dirty="0" err="1" smtClean="0"/>
              <a:t>ex:regionList</a:t>
            </a:r>
            <a:r>
              <a:rPr lang="en-US" dirty="0" smtClean="0"/>
              <a:t>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The chart graphic creation activity (</a:t>
            </a:r>
            <a:r>
              <a:rPr lang="en-US" dirty="0" err="1" smtClean="0"/>
              <a:t>ex:illustrate</a:t>
            </a:r>
            <a:r>
              <a:rPr lang="en-US" dirty="0" smtClean="0"/>
              <a:t>) used the composed data entity (</a:t>
            </a:r>
            <a:r>
              <a:rPr lang="en-US" dirty="0" err="1" smtClean="0"/>
              <a:t>ex:compostion</a:t>
            </a:r>
            <a:r>
              <a:rPr lang="en-US" dirty="0" smtClean="0"/>
              <a:t>) to generate the ex:chart1 entity.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E9A2D-C7A2-483E-BE3C-673C646EC5A2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17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1027" name="Picture 3" descr="C:\Users\Hugo\Dropbox\Work\PML2 to PROVO\provExampl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4724400"/>
            <a:ext cx="8686800" cy="136204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Representing the Example in PML</a:t>
            </a:r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762000" y="2743200"/>
            <a:ext cx="1600200" cy="381000"/>
          </a:xfrm>
          <a:prstGeom prst="ellipse">
            <a:avLst/>
          </a:prstGeom>
          <a:solidFill>
            <a:srgbClr val="FBF995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Information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629400" y="2819400"/>
            <a:ext cx="1143000" cy="4572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>
                <a:solidFill>
                  <a:schemeClr val="tx1"/>
                </a:solidFill>
              </a:rPr>
              <a:t>InferenceStep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9" name="Isosceles Triangle 28"/>
          <p:cNvSpPr/>
          <p:nvPr/>
        </p:nvSpPr>
        <p:spPr>
          <a:xfrm>
            <a:off x="3657600" y="1981200"/>
            <a:ext cx="1447800" cy="609600"/>
          </a:xfrm>
          <a:prstGeom prst="triangle">
            <a:avLst/>
          </a:prstGeom>
          <a:solidFill>
            <a:srgbClr val="F6887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>
                <a:solidFill>
                  <a:schemeClr val="tx1"/>
                </a:solidFill>
              </a:rPr>
              <a:t>NodeSet</a:t>
            </a:r>
            <a:r>
              <a:rPr lang="en-US" sz="1100" dirty="0" smtClean="0">
                <a:solidFill>
                  <a:schemeClr val="tx1"/>
                </a:solidFill>
              </a:rPr>
              <a:t> 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30" name="Straight Arrow Connector 29"/>
          <p:cNvCxnSpPr>
            <a:stCxn id="29" idx="2"/>
            <a:endCxn id="27" idx="6"/>
          </p:cNvCxnSpPr>
          <p:nvPr/>
        </p:nvCxnSpPr>
        <p:spPr>
          <a:xfrm flipH="1">
            <a:off x="2362200" y="2590800"/>
            <a:ext cx="1295400" cy="3429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 rot="20738953">
            <a:off x="2529367" y="2507610"/>
            <a:ext cx="11031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/>
              <a:t>hasConclusion</a:t>
            </a:r>
            <a:endParaRPr lang="en-US" sz="1100" dirty="0"/>
          </a:p>
        </p:txBody>
      </p:sp>
      <p:cxnSp>
        <p:nvCxnSpPr>
          <p:cNvPr id="32" name="Straight Arrow Connector 31"/>
          <p:cNvCxnSpPr>
            <a:stCxn id="29" idx="4"/>
            <a:endCxn id="28" idx="1"/>
          </p:cNvCxnSpPr>
          <p:nvPr/>
        </p:nvCxnSpPr>
        <p:spPr>
          <a:xfrm>
            <a:off x="5105400" y="2590800"/>
            <a:ext cx="1524000" cy="4572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 rot="1062914">
            <a:off x="5272008" y="2569508"/>
            <a:ext cx="11865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/>
              <a:t>isConsequentOf</a:t>
            </a:r>
            <a:endParaRPr lang="en-US" sz="1100" dirty="0"/>
          </a:p>
        </p:txBody>
      </p:sp>
      <p:sp>
        <p:nvSpPr>
          <p:cNvPr id="56" name="TextBox 55"/>
          <p:cNvSpPr txBox="1"/>
          <p:nvPr/>
        </p:nvSpPr>
        <p:spPr>
          <a:xfrm rot="20478680">
            <a:off x="4780075" y="1934112"/>
            <a:ext cx="7619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Contains</a:t>
            </a:r>
            <a:endParaRPr lang="en-US" sz="1100" dirty="0"/>
          </a:p>
        </p:txBody>
      </p:sp>
      <p:cxnSp>
        <p:nvCxnSpPr>
          <p:cNvPr id="60" name="Straight Arrow Connector 59"/>
          <p:cNvCxnSpPr>
            <a:stCxn id="28" idx="0"/>
            <a:endCxn id="78" idx="3"/>
          </p:cNvCxnSpPr>
          <p:nvPr/>
        </p:nvCxnSpPr>
        <p:spPr>
          <a:xfrm flipH="1" flipV="1">
            <a:off x="6248400" y="2057400"/>
            <a:ext cx="952500" cy="7620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 rot="2374725">
            <a:off x="6172145" y="2223597"/>
            <a:ext cx="111280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err="1" smtClean="0"/>
              <a:t>hasAntecedent</a:t>
            </a:r>
            <a:endParaRPr lang="en-US" sz="1100" dirty="0" smtClean="0"/>
          </a:p>
          <a:p>
            <a:pPr algn="ctr"/>
            <a:r>
              <a:rPr lang="en-US" sz="1100" dirty="0" smtClean="0"/>
              <a:t>List</a:t>
            </a:r>
            <a:endParaRPr lang="en-US" sz="1100" dirty="0"/>
          </a:p>
        </p:txBody>
      </p:sp>
      <p:cxnSp>
        <p:nvCxnSpPr>
          <p:cNvPr id="89" name="Straight Arrow Connector 88"/>
          <p:cNvCxnSpPr>
            <a:stCxn id="28" idx="2"/>
            <a:endCxn id="112" idx="0"/>
          </p:cNvCxnSpPr>
          <p:nvPr/>
        </p:nvCxnSpPr>
        <p:spPr>
          <a:xfrm>
            <a:off x="7200900" y="3276600"/>
            <a:ext cx="1028700" cy="5334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5486400" y="1905000"/>
            <a:ext cx="762000" cy="304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>
                <a:solidFill>
                  <a:sysClr val="windowText" lastClr="000000"/>
                </a:solidFill>
              </a:rPr>
              <a:t>NodeSet</a:t>
            </a:r>
            <a:endParaRPr lang="en-US" sz="900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List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cxnSp>
        <p:nvCxnSpPr>
          <p:cNvPr id="80" name="Straight Arrow Connector 79"/>
          <p:cNvCxnSpPr>
            <a:stCxn id="78" idx="1"/>
            <a:endCxn id="29" idx="5"/>
          </p:cNvCxnSpPr>
          <p:nvPr/>
        </p:nvCxnSpPr>
        <p:spPr>
          <a:xfrm flipH="1">
            <a:off x="4743450" y="2057400"/>
            <a:ext cx="742950" cy="2286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/>
          <p:cNvSpPr/>
          <p:nvPr/>
        </p:nvSpPr>
        <p:spPr>
          <a:xfrm>
            <a:off x="7848600" y="3810000"/>
            <a:ext cx="762000" cy="304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Inference</a:t>
            </a:r>
          </a:p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Engine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6781800" y="3810000"/>
            <a:ext cx="762000" cy="304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Inference</a:t>
            </a:r>
          </a:p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Rule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5638800" y="3810000"/>
            <a:ext cx="762000" cy="304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Source Usage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cxnSp>
        <p:nvCxnSpPr>
          <p:cNvPr id="117" name="Straight Arrow Connector 116"/>
          <p:cNvCxnSpPr>
            <a:stCxn id="28" idx="2"/>
            <a:endCxn id="113" idx="0"/>
          </p:cNvCxnSpPr>
          <p:nvPr/>
        </p:nvCxnSpPr>
        <p:spPr>
          <a:xfrm flipH="1">
            <a:off x="7162800" y="3276600"/>
            <a:ext cx="38100" cy="5334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>
            <a:stCxn id="28" idx="2"/>
            <a:endCxn id="114" idx="0"/>
          </p:cNvCxnSpPr>
          <p:nvPr/>
        </p:nvCxnSpPr>
        <p:spPr>
          <a:xfrm flipH="1">
            <a:off x="6019800" y="3276600"/>
            <a:ext cx="1181100" cy="5334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stCxn id="114" idx="2"/>
            <a:endCxn id="126" idx="0"/>
          </p:cNvCxnSpPr>
          <p:nvPr/>
        </p:nvCxnSpPr>
        <p:spPr>
          <a:xfrm>
            <a:off x="6019800" y="4114800"/>
            <a:ext cx="0" cy="5334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tangle 125"/>
          <p:cNvSpPr/>
          <p:nvPr/>
        </p:nvSpPr>
        <p:spPr>
          <a:xfrm>
            <a:off x="5638800" y="4648200"/>
            <a:ext cx="762000" cy="304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Source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cxnSp>
        <p:nvCxnSpPr>
          <p:cNvPr id="128" name="Straight Arrow Connector 127"/>
          <p:cNvCxnSpPr>
            <a:stCxn id="27" idx="4"/>
            <a:endCxn id="129" idx="0"/>
          </p:cNvCxnSpPr>
          <p:nvPr/>
        </p:nvCxnSpPr>
        <p:spPr>
          <a:xfrm>
            <a:off x="1562100" y="3124200"/>
            <a:ext cx="1181100" cy="5334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128"/>
          <p:cNvSpPr/>
          <p:nvPr/>
        </p:nvSpPr>
        <p:spPr>
          <a:xfrm>
            <a:off x="2362200" y="3657600"/>
            <a:ext cx="762000" cy="304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PML-P</a:t>
            </a:r>
          </a:p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Format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1295400" y="3657600"/>
            <a:ext cx="762000" cy="304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URL/</a:t>
            </a:r>
          </a:p>
          <a:p>
            <a:pPr algn="ctr"/>
            <a:r>
              <a:rPr lang="en-US" sz="900" dirty="0" err="1" smtClean="0">
                <a:solidFill>
                  <a:sysClr val="windowText" lastClr="000000"/>
                </a:solidFill>
              </a:rPr>
              <a:t>RawString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152400" y="3657600"/>
            <a:ext cx="762000" cy="304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Time Stamp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cxnSp>
        <p:nvCxnSpPr>
          <p:cNvPr id="132" name="Straight Arrow Connector 131"/>
          <p:cNvCxnSpPr>
            <a:stCxn id="27" idx="4"/>
            <a:endCxn id="130" idx="0"/>
          </p:cNvCxnSpPr>
          <p:nvPr/>
        </p:nvCxnSpPr>
        <p:spPr>
          <a:xfrm>
            <a:off x="1562100" y="3124200"/>
            <a:ext cx="114300" cy="5334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stCxn id="27" idx="4"/>
            <a:endCxn id="131" idx="0"/>
          </p:cNvCxnSpPr>
          <p:nvPr/>
        </p:nvCxnSpPr>
        <p:spPr>
          <a:xfrm flipH="1">
            <a:off x="533400" y="3124200"/>
            <a:ext cx="1028700" cy="5334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Provenance Example in PML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Generate PML provenance from the same example</a:t>
            </a:r>
          </a:p>
          <a:p>
            <a:pPr lvl="1"/>
            <a:r>
              <a:rPr lang="en-US" dirty="0" smtClean="0"/>
              <a:t>compare similarities and differences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Main PML constructs used in this example: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E9A2D-C7A2-483E-BE3C-673C646EC5A2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19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133600" y="3200400"/>
            <a:ext cx="4876800" cy="838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286000" y="3429000"/>
            <a:ext cx="1371600" cy="381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>
                <a:solidFill>
                  <a:schemeClr val="tx1"/>
                </a:solidFill>
              </a:rPr>
              <a:t>pmlj:InferenceStep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3733800" y="3429000"/>
            <a:ext cx="1981200" cy="457200"/>
          </a:xfrm>
          <a:prstGeom prst="ellipse">
            <a:avLst/>
          </a:prstGeom>
          <a:solidFill>
            <a:srgbClr val="FBF995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>
                <a:solidFill>
                  <a:schemeClr val="tx1"/>
                </a:solidFill>
              </a:rPr>
              <a:t>pmlp:Information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6" name="Isosceles Triangle 15"/>
          <p:cNvSpPr/>
          <p:nvPr/>
        </p:nvSpPr>
        <p:spPr>
          <a:xfrm>
            <a:off x="5486400" y="3352800"/>
            <a:ext cx="1524001" cy="533400"/>
          </a:xfrm>
          <a:prstGeom prst="triangle">
            <a:avLst/>
          </a:prstGeom>
          <a:solidFill>
            <a:srgbClr val="F6887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>
                <a:solidFill>
                  <a:schemeClr val="tx1"/>
                </a:solidFill>
              </a:rPr>
              <a:t>pmlj:NodeSet</a:t>
            </a:r>
            <a:endParaRPr lang="en-US" sz="9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01804" y="4189521"/>
            <a:ext cx="3651596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Both PML and PROV-O are used to represent Provenance Information</a:t>
            </a:r>
          </a:p>
          <a:p>
            <a:pPr lvl="1"/>
            <a:r>
              <a:rPr lang="en-US" i="1" dirty="0"/>
              <a:t>Provenance</a:t>
            </a:r>
            <a:r>
              <a:rPr lang="en-US" dirty="0"/>
              <a:t> is a record that describes the people, institutions, entities, and activities, involved in producing, influencing, or delivering a piece of data or a </a:t>
            </a:r>
            <a:r>
              <a:rPr lang="en-US" dirty="0" smtClean="0"/>
              <a:t>thing.</a:t>
            </a:r>
            <a:r>
              <a:rPr lang="en-US" baseline="30000" dirty="0" smtClean="0"/>
              <a:t>1</a:t>
            </a:r>
          </a:p>
          <a:p>
            <a:r>
              <a:rPr lang="en-US" dirty="0" smtClean="0"/>
              <a:t>PML 2.0 (Proof Markup Language) Ontology</a:t>
            </a:r>
          </a:p>
          <a:p>
            <a:pPr lvl="1"/>
            <a:r>
              <a:rPr lang="en-US" dirty="0" smtClean="0"/>
              <a:t>Developed by the Inference Web </a:t>
            </a:r>
          </a:p>
          <a:p>
            <a:pPr lvl="1"/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inference-web.org</a:t>
            </a:r>
            <a:endParaRPr lang="en-US" dirty="0" smtClean="0"/>
          </a:p>
          <a:p>
            <a:pPr lvl="1"/>
            <a:r>
              <a:rPr lang="en-US" dirty="0"/>
              <a:t>Currently in use by Cyber-Share </a:t>
            </a:r>
            <a:r>
              <a:rPr lang="en-US" dirty="0" smtClean="0"/>
              <a:t>tools</a:t>
            </a:r>
          </a:p>
          <a:p>
            <a:r>
              <a:rPr lang="en-US" dirty="0" smtClean="0"/>
              <a:t>PROV-O (Provenance Ontology)</a:t>
            </a:r>
          </a:p>
          <a:p>
            <a:pPr lvl="1"/>
            <a:r>
              <a:rPr lang="en-US" dirty="0" smtClean="0"/>
              <a:t>New recommendation by the W3C</a:t>
            </a:r>
          </a:p>
          <a:p>
            <a:pPr lvl="1"/>
            <a:r>
              <a:rPr lang="en-US" dirty="0" smtClean="0"/>
              <a:t>Much more general concepts of  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Provenance</a:t>
            </a:r>
          </a:p>
          <a:p>
            <a:pPr lvl="1"/>
            <a:r>
              <a:rPr lang="en-US" dirty="0" smtClean="0">
                <a:hlinkClick r:id="rId4"/>
              </a:rPr>
              <a:t>http</a:t>
            </a:r>
            <a:r>
              <a:rPr lang="en-US" dirty="0">
                <a:hlinkClick r:id="rId4"/>
              </a:rPr>
              <a:t>://www.w3.org/TR/prov-o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pPr lvl="1"/>
            <a:r>
              <a:rPr lang="en-US" dirty="0" smtClean="0"/>
              <a:t>Cyber-Share tools to support 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Provenance encoded in PROV-O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E9A2D-C7A2-483E-BE3C-673C646EC5A2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61201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Provenance Example in PML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Generate PML provenance from the same example</a:t>
            </a:r>
          </a:p>
          <a:p>
            <a:pPr lvl="1"/>
            <a:r>
              <a:rPr lang="en-US" dirty="0" smtClean="0"/>
              <a:t>compare similarities and differences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Main PML constructs used in this example: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E9A2D-C7A2-483E-BE3C-673C646EC5A2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20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133600" y="3200400"/>
            <a:ext cx="4876800" cy="838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286000" y="3429000"/>
            <a:ext cx="1371600" cy="381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>
                <a:solidFill>
                  <a:schemeClr val="tx1"/>
                </a:solidFill>
              </a:rPr>
              <a:t>prov:Activity</a:t>
            </a:r>
            <a:r>
              <a:rPr lang="en-US" sz="1100" dirty="0" smtClean="0">
                <a:solidFill>
                  <a:schemeClr val="tx1"/>
                </a:solidFill>
              </a:rPr>
              <a:t>/ </a:t>
            </a:r>
            <a:r>
              <a:rPr lang="en-US" sz="1100" dirty="0" err="1" smtClean="0">
                <a:solidFill>
                  <a:schemeClr val="tx1"/>
                </a:solidFill>
              </a:rPr>
              <a:t>pmlj:InferenceStep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3733800" y="3429000"/>
            <a:ext cx="1981200" cy="457200"/>
          </a:xfrm>
          <a:prstGeom prst="ellipse">
            <a:avLst/>
          </a:prstGeom>
          <a:solidFill>
            <a:srgbClr val="FBF995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>
                <a:solidFill>
                  <a:schemeClr val="tx1"/>
                </a:solidFill>
              </a:rPr>
              <a:t>Prov:Entity</a:t>
            </a:r>
            <a:r>
              <a:rPr lang="en-US" sz="1100" dirty="0" smtClean="0">
                <a:solidFill>
                  <a:schemeClr val="tx1"/>
                </a:solidFill>
              </a:rPr>
              <a:t>/</a:t>
            </a:r>
          </a:p>
          <a:p>
            <a:pPr algn="ctr"/>
            <a:r>
              <a:rPr lang="en-US" sz="1100" dirty="0" err="1" smtClean="0">
                <a:solidFill>
                  <a:schemeClr val="tx1"/>
                </a:solidFill>
              </a:rPr>
              <a:t>pmlp:Information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2" name="Isosceles Triangle 21"/>
          <p:cNvSpPr/>
          <p:nvPr/>
        </p:nvSpPr>
        <p:spPr>
          <a:xfrm>
            <a:off x="5486400" y="3352800"/>
            <a:ext cx="1524001" cy="533400"/>
          </a:xfrm>
          <a:prstGeom prst="triangle">
            <a:avLst/>
          </a:prstGeom>
          <a:solidFill>
            <a:srgbClr val="F6887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>
                <a:solidFill>
                  <a:schemeClr val="tx1"/>
                </a:solidFill>
              </a:rPr>
              <a:t>pmlj:NodeSet</a:t>
            </a:r>
            <a:endParaRPr lang="en-US" sz="9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Provenance Example in PML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Generate PML provenance from the same example</a:t>
            </a:r>
          </a:p>
          <a:p>
            <a:pPr lvl="1"/>
            <a:r>
              <a:rPr lang="en-US" dirty="0" smtClean="0"/>
              <a:t>compare similarities and differences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Main PML constructs used in this example: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r>
              <a:rPr lang="en-US" dirty="0" err="1" smtClean="0"/>
              <a:t>NodeSet</a:t>
            </a:r>
            <a:r>
              <a:rPr lang="en-US" dirty="0" smtClean="0"/>
              <a:t> holds the tree-like structure of PML proofs (provenance traces)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E9A2D-C7A2-483E-BE3C-673C646EC5A2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21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133600" y="3200400"/>
            <a:ext cx="4876800" cy="838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286000" y="3429000"/>
            <a:ext cx="1371600" cy="381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>
                <a:solidFill>
                  <a:schemeClr val="tx1"/>
                </a:solidFill>
              </a:rPr>
              <a:t>prov:Activity</a:t>
            </a:r>
            <a:r>
              <a:rPr lang="en-US" sz="1100" dirty="0" smtClean="0">
                <a:solidFill>
                  <a:schemeClr val="tx1"/>
                </a:solidFill>
              </a:rPr>
              <a:t>/ </a:t>
            </a:r>
            <a:r>
              <a:rPr lang="en-US" sz="1100" dirty="0" err="1" smtClean="0">
                <a:solidFill>
                  <a:schemeClr val="tx1"/>
                </a:solidFill>
              </a:rPr>
              <a:t>pmlj:InferenceStep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3733800" y="3429000"/>
            <a:ext cx="1981200" cy="457200"/>
          </a:xfrm>
          <a:prstGeom prst="ellipse">
            <a:avLst/>
          </a:prstGeom>
          <a:solidFill>
            <a:srgbClr val="FBF995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>
                <a:solidFill>
                  <a:schemeClr val="tx1"/>
                </a:solidFill>
              </a:rPr>
              <a:t>Prov:Entity</a:t>
            </a:r>
            <a:r>
              <a:rPr lang="en-US" sz="1100" dirty="0" smtClean="0">
                <a:solidFill>
                  <a:schemeClr val="tx1"/>
                </a:solidFill>
              </a:rPr>
              <a:t>/</a:t>
            </a:r>
          </a:p>
          <a:p>
            <a:pPr algn="ctr"/>
            <a:r>
              <a:rPr lang="en-US" sz="1100" dirty="0" err="1" smtClean="0">
                <a:solidFill>
                  <a:schemeClr val="tx1"/>
                </a:solidFill>
              </a:rPr>
              <a:t>pmlp:Information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8" name="Isosceles Triangle 17"/>
          <p:cNvSpPr/>
          <p:nvPr/>
        </p:nvSpPr>
        <p:spPr>
          <a:xfrm>
            <a:off x="5486400" y="3352800"/>
            <a:ext cx="1524001" cy="533400"/>
          </a:xfrm>
          <a:prstGeom prst="triangle">
            <a:avLst/>
          </a:prstGeom>
          <a:solidFill>
            <a:srgbClr val="F6887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>
                <a:solidFill>
                  <a:schemeClr val="tx1"/>
                </a:solidFill>
              </a:rPr>
              <a:t>pmlj:NodeSet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9" name="Isosceles Triangle 8"/>
          <p:cNvSpPr/>
          <p:nvPr/>
        </p:nvSpPr>
        <p:spPr>
          <a:xfrm>
            <a:off x="1752600" y="5029200"/>
            <a:ext cx="685800" cy="457200"/>
          </a:xfrm>
          <a:prstGeom prst="triangle">
            <a:avLst/>
          </a:prstGeom>
          <a:solidFill>
            <a:srgbClr val="F6887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NS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0" name="Isosceles Triangle 9"/>
          <p:cNvSpPr/>
          <p:nvPr/>
        </p:nvSpPr>
        <p:spPr>
          <a:xfrm>
            <a:off x="1676400" y="5715000"/>
            <a:ext cx="685800" cy="457200"/>
          </a:xfrm>
          <a:prstGeom prst="triangle">
            <a:avLst/>
          </a:prstGeom>
          <a:solidFill>
            <a:srgbClr val="F6887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NS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1" name="Isosceles Triangle 10"/>
          <p:cNvSpPr/>
          <p:nvPr/>
        </p:nvSpPr>
        <p:spPr>
          <a:xfrm>
            <a:off x="3505200" y="5334000"/>
            <a:ext cx="685800" cy="457200"/>
          </a:xfrm>
          <a:prstGeom prst="triangle">
            <a:avLst/>
          </a:prstGeom>
          <a:solidFill>
            <a:srgbClr val="F6887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NS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2" name="Isosceles Triangle 11"/>
          <p:cNvSpPr/>
          <p:nvPr/>
        </p:nvSpPr>
        <p:spPr>
          <a:xfrm>
            <a:off x="5638800" y="5334000"/>
            <a:ext cx="685800" cy="457200"/>
          </a:xfrm>
          <a:prstGeom prst="triangle">
            <a:avLst/>
          </a:prstGeom>
          <a:solidFill>
            <a:srgbClr val="F6887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NS</a:t>
            </a:r>
            <a:endParaRPr lang="en-US" sz="900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9" idx="4"/>
            <a:endCxn id="11" idx="1"/>
          </p:cNvCxnSpPr>
          <p:nvPr/>
        </p:nvCxnSpPr>
        <p:spPr>
          <a:xfrm>
            <a:off x="2438400" y="5486400"/>
            <a:ext cx="1238250" cy="762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 rot="181399">
            <a:off x="2444473" y="5269881"/>
            <a:ext cx="11865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/>
              <a:t>isExplanationOf</a:t>
            </a:r>
            <a:endParaRPr lang="en-US" sz="1100" dirty="0"/>
          </a:p>
        </p:txBody>
      </p:sp>
      <p:cxnSp>
        <p:nvCxnSpPr>
          <p:cNvPr id="21" name="Straight Arrow Connector 20"/>
          <p:cNvCxnSpPr>
            <a:endCxn id="11" idx="2"/>
          </p:cNvCxnSpPr>
          <p:nvPr/>
        </p:nvCxnSpPr>
        <p:spPr>
          <a:xfrm flipV="1">
            <a:off x="2286000" y="5791200"/>
            <a:ext cx="1219200" cy="2286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 rot="20914286">
            <a:off x="2292073" y="5677561"/>
            <a:ext cx="11865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/>
              <a:t>isExplanationOf</a:t>
            </a:r>
            <a:endParaRPr lang="en-US" sz="1100" dirty="0"/>
          </a:p>
        </p:txBody>
      </p:sp>
      <p:cxnSp>
        <p:nvCxnSpPr>
          <p:cNvPr id="25" name="Straight Arrow Connector 24"/>
          <p:cNvCxnSpPr>
            <a:stCxn id="11" idx="5"/>
            <a:endCxn id="12" idx="1"/>
          </p:cNvCxnSpPr>
          <p:nvPr/>
        </p:nvCxnSpPr>
        <p:spPr>
          <a:xfrm>
            <a:off x="4019550" y="5562600"/>
            <a:ext cx="1790700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273273" y="5334000"/>
            <a:ext cx="11865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/>
              <a:t>isExplanationOf</a:t>
            </a:r>
            <a:endParaRPr lang="en-US" sz="11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Provenance Example in PML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Generate PML provenance from the same example</a:t>
            </a:r>
          </a:p>
          <a:p>
            <a:pPr lvl="1"/>
            <a:r>
              <a:rPr lang="en-US" dirty="0" smtClean="0"/>
              <a:t>compare similarities and differences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Main PML constructs used in this example: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r>
              <a:rPr lang="en-US" dirty="0" err="1" smtClean="0"/>
              <a:t>NodeSet</a:t>
            </a:r>
            <a:r>
              <a:rPr lang="en-US" dirty="0" smtClean="0"/>
              <a:t> holds the tree-like structure of PML proofs (provenance traces)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E9A2D-C7A2-483E-BE3C-673C646EC5A2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22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133600" y="3200400"/>
            <a:ext cx="4876800" cy="838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286000" y="3429000"/>
            <a:ext cx="1371600" cy="381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>
                <a:solidFill>
                  <a:schemeClr val="tx1"/>
                </a:solidFill>
              </a:rPr>
              <a:t>prov:Activity</a:t>
            </a:r>
            <a:r>
              <a:rPr lang="en-US" sz="1100" dirty="0" smtClean="0">
                <a:solidFill>
                  <a:schemeClr val="tx1"/>
                </a:solidFill>
              </a:rPr>
              <a:t>/ </a:t>
            </a:r>
            <a:r>
              <a:rPr lang="en-US" sz="1100" dirty="0" err="1" smtClean="0">
                <a:solidFill>
                  <a:schemeClr val="tx1"/>
                </a:solidFill>
              </a:rPr>
              <a:t>pmlj:InferenceStep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3733800" y="3429000"/>
            <a:ext cx="1981200" cy="457200"/>
          </a:xfrm>
          <a:prstGeom prst="ellipse">
            <a:avLst/>
          </a:prstGeom>
          <a:solidFill>
            <a:srgbClr val="FBF995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>
                <a:solidFill>
                  <a:schemeClr val="tx1"/>
                </a:solidFill>
              </a:rPr>
              <a:t>Prov:Entity</a:t>
            </a:r>
            <a:r>
              <a:rPr lang="en-US" sz="1100" dirty="0" smtClean="0">
                <a:solidFill>
                  <a:schemeClr val="tx1"/>
                </a:solidFill>
              </a:rPr>
              <a:t>/</a:t>
            </a:r>
          </a:p>
          <a:p>
            <a:pPr algn="ctr"/>
            <a:r>
              <a:rPr lang="en-US" sz="1100" dirty="0" err="1" smtClean="0">
                <a:solidFill>
                  <a:schemeClr val="tx1"/>
                </a:solidFill>
              </a:rPr>
              <a:t>pmlp:Information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8" name="Isosceles Triangle 17"/>
          <p:cNvSpPr/>
          <p:nvPr/>
        </p:nvSpPr>
        <p:spPr>
          <a:xfrm>
            <a:off x="5486400" y="3352800"/>
            <a:ext cx="1524001" cy="533400"/>
          </a:xfrm>
          <a:prstGeom prst="triangle">
            <a:avLst/>
          </a:prstGeom>
          <a:solidFill>
            <a:srgbClr val="F6887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>
                <a:solidFill>
                  <a:schemeClr val="tx1"/>
                </a:solidFill>
              </a:rPr>
              <a:t>pmlj:NodeSet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9" name="Isosceles Triangle 8"/>
          <p:cNvSpPr/>
          <p:nvPr/>
        </p:nvSpPr>
        <p:spPr>
          <a:xfrm>
            <a:off x="1752600" y="5029200"/>
            <a:ext cx="685800" cy="457200"/>
          </a:xfrm>
          <a:prstGeom prst="triangle">
            <a:avLst/>
          </a:prstGeom>
          <a:solidFill>
            <a:srgbClr val="F6887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NS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0" name="Isosceles Triangle 9"/>
          <p:cNvSpPr/>
          <p:nvPr/>
        </p:nvSpPr>
        <p:spPr>
          <a:xfrm>
            <a:off x="1676400" y="5715000"/>
            <a:ext cx="685800" cy="457200"/>
          </a:xfrm>
          <a:prstGeom prst="triangle">
            <a:avLst/>
          </a:prstGeom>
          <a:solidFill>
            <a:srgbClr val="F6887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NS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1" name="Isosceles Triangle 10"/>
          <p:cNvSpPr/>
          <p:nvPr/>
        </p:nvSpPr>
        <p:spPr>
          <a:xfrm>
            <a:off x="3505200" y="5334000"/>
            <a:ext cx="685800" cy="457200"/>
          </a:xfrm>
          <a:prstGeom prst="triangle">
            <a:avLst/>
          </a:prstGeom>
          <a:solidFill>
            <a:srgbClr val="F6887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NS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2" name="Isosceles Triangle 11"/>
          <p:cNvSpPr/>
          <p:nvPr/>
        </p:nvSpPr>
        <p:spPr>
          <a:xfrm>
            <a:off x="5638800" y="5334000"/>
            <a:ext cx="685800" cy="457200"/>
          </a:xfrm>
          <a:prstGeom prst="triangle">
            <a:avLst/>
          </a:prstGeom>
          <a:solidFill>
            <a:srgbClr val="F6887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NS</a:t>
            </a:r>
            <a:endParaRPr lang="en-US" sz="900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9" idx="4"/>
            <a:endCxn id="11" idx="1"/>
          </p:cNvCxnSpPr>
          <p:nvPr/>
        </p:nvCxnSpPr>
        <p:spPr>
          <a:xfrm>
            <a:off x="2438400" y="5486400"/>
            <a:ext cx="1238250" cy="762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11" idx="2"/>
          </p:cNvCxnSpPr>
          <p:nvPr/>
        </p:nvCxnSpPr>
        <p:spPr>
          <a:xfrm flipV="1">
            <a:off x="2286000" y="5791200"/>
            <a:ext cx="1219200" cy="2286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1" idx="5"/>
            <a:endCxn id="12" idx="1"/>
          </p:cNvCxnSpPr>
          <p:nvPr/>
        </p:nvCxnSpPr>
        <p:spPr>
          <a:xfrm>
            <a:off x="4019550" y="5562600"/>
            <a:ext cx="1790700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4572000" y="6096000"/>
            <a:ext cx="1066800" cy="3048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>
                <a:solidFill>
                  <a:schemeClr val="tx1"/>
                </a:solidFill>
              </a:rPr>
              <a:t>InferenceStep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5791200" y="6096000"/>
            <a:ext cx="1295400" cy="304800"/>
          </a:xfrm>
          <a:prstGeom prst="ellipse">
            <a:avLst/>
          </a:prstGeom>
          <a:solidFill>
            <a:srgbClr val="FBF995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Conclusion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37" name="Straight Arrow Connector 36"/>
          <p:cNvCxnSpPr>
            <a:stCxn id="12" idx="3"/>
            <a:endCxn id="30" idx="0"/>
          </p:cNvCxnSpPr>
          <p:nvPr/>
        </p:nvCxnSpPr>
        <p:spPr>
          <a:xfrm flipH="1">
            <a:off x="5105400" y="5791200"/>
            <a:ext cx="87630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2" idx="3"/>
            <a:endCxn id="31" idx="0"/>
          </p:cNvCxnSpPr>
          <p:nvPr/>
        </p:nvCxnSpPr>
        <p:spPr>
          <a:xfrm>
            <a:off x="5981700" y="5791200"/>
            <a:ext cx="45720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 rot="181399">
            <a:off x="2444473" y="5269881"/>
            <a:ext cx="11865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/>
              <a:t>isExplanationOf</a:t>
            </a:r>
            <a:endParaRPr lang="en-US" sz="1100" dirty="0"/>
          </a:p>
        </p:txBody>
      </p:sp>
      <p:sp>
        <p:nvSpPr>
          <p:cNvPr id="24" name="TextBox 23"/>
          <p:cNvSpPr txBox="1"/>
          <p:nvPr/>
        </p:nvSpPr>
        <p:spPr>
          <a:xfrm rot="20914286">
            <a:off x="2292073" y="5677561"/>
            <a:ext cx="11865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/>
              <a:t>isExplanationOf</a:t>
            </a:r>
            <a:endParaRPr lang="en-US" sz="1100" dirty="0"/>
          </a:p>
        </p:txBody>
      </p:sp>
      <p:sp>
        <p:nvSpPr>
          <p:cNvPr id="27" name="TextBox 26"/>
          <p:cNvSpPr txBox="1"/>
          <p:nvPr/>
        </p:nvSpPr>
        <p:spPr>
          <a:xfrm>
            <a:off x="4273273" y="5334000"/>
            <a:ext cx="11865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/>
              <a:t>isExplanationOf</a:t>
            </a:r>
            <a:endParaRPr lang="en-US" sz="11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Provenance Example in PML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Generate PML provenance from the same example</a:t>
            </a:r>
          </a:p>
          <a:p>
            <a:pPr lvl="1"/>
            <a:r>
              <a:rPr lang="en-US" dirty="0" smtClean="0"/>
              <a:t>compare similarities and differences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Main PML constructs used in this example: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r>
              <a:rPr lang="en-US" dirty="0" err="1" smtClean="0"/>
              <a:t>NodeSet</a:t>
            </a:r>
            <a:r>
              <a:rPr lang="en-US" dirty="0" smtClean="0"/>
              <a:t> holds the tree-like structure of PML proofs (provenance traces)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E9A2D-C7A2-483E-BE3C-673C646EC5A2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23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133600" y="3200400"/>
            <a:ext cx="4876800" cy="838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286000" y="3429000"/>
            <a:ext cx="1371600" cy="381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>
                <a:solidFill>
                  <a:schemeClr val="tx1"/>
                </a:solidFill>
              </a:rPr>
              <a:t>prov:Activity</a:t>
            </a:r>
            <a:r>
              <a:rPr lang="en-US" sz="1100" dirty="0" smtClean="0">
                <a:solidFill>
                  <a:schemeClr val="tx1"/>
                </a:solidFill>
              </a:rPr>
              <a:t>/ </a:t>
            </a:r>
            <a:r>
              <a:rPr lang="en-US" sz="1100" dirty="0" err="1" smtClean="0">
                <a:solidFill>
                  <a:schemeClr val="tx1"/>
                </a:solidFill>
              </a:rPr>
              <a:t>pmlj:InferenceStep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3733800" y="3429000"/>
            <a:ext cx="1981200" cy="457200"/>
          </a:xfrm>
          <a:prstGeom prst="ellipse">
            <a:avLst/>
          </a:prstGeom>
          <a:solidFill>
            <a:srgbClr val="FBF995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>
                <a:solidFill>
                  <a:schemeClr val="tx1"/>
                </a:solidFill>
              </a:rPr>
              <a:t>Prov:Entity</a:t>
            </a:r>
            <a:r>
              <a:rPr lang="en-US" sz="1100" dirty="0" smtClean="0">
                <a:solidFill>
                  <a:schemeClr val="tx1"/>
                </a:solidFill>
              </a:rPr>
              <a:t>/</a:t>
            </a:r>
          </a:p>
          <a:p>
            <a:pPr algn="ctr"/>
            <a:r>
              <a:rPr lang="en-US" sz="1100" dirty="0" err="1" smtClean="0">
                <a:solidFill>
                  <a:schemeClr val="tx1"/>
                </a:solidFill>
              </a:rPr>
              <a:t>pmlp:Information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8" name="Isosceles Triangle 17"/>
          <p:cNvSpPr/>
          <p:nvPr/>
        </p:nvSpPr>
        <p:spPr>
          <a:xfrm>
            <a:off x="5486400" y="3352800"/>
            <a:ext cx="1524001" cy="533400"/>
          </a:xfrm>
          <a:prstGeom prst="triangle">
            <a:avLst/>
          </a:prstGeom>
          <a:solidFill>
            <a:srgbClr val="F6887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>
                <a:solidFill>
                  <a:schemeClr val="tx1"/>
                </a:solidFill>
              </a:rPr>
              <a:t>pmlj:NodeSet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9" name="Isosceles Triangle 8"/>
          <p:cNvSpPr/>
          <p:nvPr/>
        </p:nvSpPr>
        <p:spPr>
          <a:xfrm>
            <a:off x="1752600" y="5029200"/>
            <a:ext cx="685800" cy="457200"/>
          </a:xfrm>
          <a:prstGeom prst="triangle">
            <a:avLst/>
          </a:prstGeom>
          <a:solidFill>
            <a:srgbClr val="F6887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NS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0" name="Isosceles Triangle 9"/>
          <p:cNvSpPr/>
          <p:nvPr/>
        </p:nvSpPr>
        <p:spPr>
          <a:xfrm>
            <a:off x="1676400" y="5715000"/>
            <a:ext cx="685800" cy="457200"/>
          </a:xfrm>
          <a:prstGeom prst="triangle">
            <a:avLst/>
          </a:prstGeom>
          <a:solidFill>
            <a:srgbClr val="F6887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NS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1" name="Isosceles Triangle 10"/>
          <p:cNvSpPr/>
          <p:nvPr/>
        </p:nvSpPr>
        <p:spPr>
          <a:xfrm>
            <a:off x="3505200" y="5334000"/>
            <a:ext cx="685800" cy="457200"/>
          </a:xfrm>
          <a:prstGeom prst="triangle">
            <a:avLst/>
          </a:prstGeom>
          <a:solidFill>
            <a:srgbClr val="F6887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NS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2" name="Isosceles Triangle 11"/>
          <p:cNvSpPr/>
          <p:nvPr/>
        </p:nvSpPr>
        <p:spPr>
          <a:xfrm>
            <a:off x="5638800" y="5334000"/>
            <a:ext cx="685800" cy="457200"/>
          </a:xfrm>
          <a:prstGeom prst="triangle">
            <a:avLst/>
          </a:prstGeom>
          <a:solidFill>
            <a:srgbClr val="F6887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NS</a:t>
            </a:r>
            <a:endParaRPr lang="en-US" sz="900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9" idx="4"/>
            <a:endCxn id="11" idx="1"/>
          </p:cNvCxnSpPr>
          <p:nvPr/>
        </p:nvCxnSpPr>
        <p:spPr>
          <a:xfrm>
            <a:off x="2438400" y="5486400"/>
            <a:ext cx="1238250" cy="762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11" idx="2"/>
          </p:cNvCxnSpPr>
          <p:nvPr/>
        </p:nvCxnSpPr>
        <p:spPr>
          <a:xfrm flipV="1">
            <a:off x="2286000" y="5791200"/>
            <a:ext cx="1219200" cy="2286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1" idx="5"/>
            <a:endCxn id="12" idx="1"/>
          </p:cNvCxnSpPr>
          <p:nvPr/>
        </p:nvCxnSpPr>
        <p:spPr>
          <a:xfrm>
            <a:off x="4019550" y="5562600"/>
            <a:ext cx="1790700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4572000" y="6096000"/>
            <a:ext cx="1066800" cy="3048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>
                <a:solidFill>
                  <a:schemeClr val="tx1"/>
                </a:solidFill>
              </a:rPr>
              <a:t>InferenceStep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5791200" y="6096000"/>
            <a:ext cx="1295400" cy="304800"/>
          </a:xfrm>
          <a:prstGeom prst="ellipse">
            <a:avLst/>
          </a:prstGeom>
          <a:solidFill>
            <a:srgbClr val="FBF995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Conclusion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37" name="Straight Arrow Connector 36"/>
          <p:cNvCxnSpPr>
            <a:stCxn id="12" idx="3"/>
            <a:endCxn id="30" idx="0"/>
          </p:cNvCxnSpPr>
          <p:nvPr/>
        </p:nvCxnSpPr>
        <p:spPr>
          <a:xfrm flipH="1">
            <a:off x="5105400" y="5791200"/>
            <a:ext cx="87630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2" idx="3"/>
            <a:endCxn id="31" idx="0"/>
          </p:cNvCxnSpPr>
          <p:nvPr/>
        </p:nvCxnSpPr>
        <p:spPr>
          <a:xfrm>
            <a:off x="5981700" y="5791200"/>
            <a:ext cx="45720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 rot="181399">
            <a:off x="2444473" y="5269881"/>
            <a:ext cx="11865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/>
              <a:t>isExplanationOf</a:t>
            </a:r>
            <a:endParaRPr lang="en-US" sz="1100" dirty="0"/>
          </a:p>
        </p:txBody>
      </p:sp>
      <p:sp>
        <p:nvSpPr>
          <p:cNvPr id="24" name="TextBox 23"/>
          <p:cNvSpPr txBox="1"/>
          <p:nvPr/>
        </p:nvSpPr>
        <p:spPr>
          <a:xfrm rot="20914286">
            <a:off x="2292073" y="5677561"/>
            <a:ext cx="11865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/>
              <a:t>isExplanationOf</a:t>
            </a:r>
            <a:endParaRPr lang="en-US" sz="1100" dirty="0"/>
          </a:p>
        </p:txBody>
      </p:sp>
      <p:sp>
        <p:nvSpPr>
          <p:cNvPr id="27" name="TextBox 26"/>
          <p:cNvSpPr txBox="1"/>
          <p:nvPr/>
        </p:nvSpPr>
        <p:spPr>
          <a:xfrm>
            <a:off x="4273273" y="5334000"/>
            <a:ext cx="11865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/>
              <a:t>isExplanationOf</a:t>
            </a:r>
            <a:endParaRPr lang="en-US" sz="1100" dirty="0"/>
          </a:p>
        </p:txBody>
      </p:sp>
      <p:cxnSp>
        <p:nvCxnSpPr>
          <p:cNvPr id="26" name="Straight Arrow Connector 25"/>
          <p:cNvCxnSpPr/>
          <p:nvPr/>
        </p:nvCxnSpPr>
        <p:spPr>
          <a:xfrm flipH="1" flipV="1">
            <a:off x="3848100" y="5791200"/>
            <a:ext cx="723900" cy="4572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 rot="1814923">
            <a:off x="3571538" y="5977481"/>
            <a:ext cx="11128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/>
              <a:t>hasAntecedent</a:t>
            </a:r>
            <a:endParaRPr lang="en-US" sz="11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Provenance Example in PML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Generate PML provenance from the same example</a:t>
            </a:r>
          </a:p>
          <a:p>
            <a:pPr lvl="1"/>
            <a:r>
              <a:rPr lang="en-US" dirty="0" smtClean="0"/>
              <a:t>compare similarities and differences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Main PML constructs used in this example: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r>
              <a:rPr lang="en-US" dirty="0" err="1" smtClean="0"/>
              <a:t>NodeSet</a:t>
            </a:r>
            <a:r>
              <a:rPr lang="en-US" dirty="0" smtClean="0"/>
              <a:t> holds the tree-like structure of PML proofs (provenance traces)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E9A2D-C7A2-483E-BE3C-673C646EC5A2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24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133600" y="3200400"/>
            <a:ext cx="4876800" cy="838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286000" y="3429000"/>
            <a:ext cx="1371600" cy="381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>
                <a:solidFill>
                  <a:schemeClr val="tx1"/>
                </a:solidFill>
              </a:rPr>
              <a:t>prov:Activity</a:t>
            </a:r>
            <a:r>
              <a:rPr lang="en-US" sz="1100" dirty="0" smtClean="0">
                <a:solidFill>
                  <a:schemeClr val="tx1"/>
                </a:solidFill>
              </a:rPr>
              <a:t>/ </a:t>
            </a:r>
            <a:r>
              <a:rPr lang="en-US" sz="1100" dirty="0" err="1" smtClean="0">
                <a:solidFill>
                  <a:schemeClr val="tx1"/>
                </a:solidFill>
              </a:rPr>
              <a:t>pmlj:InferenceStep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3733800" y="3429000"/>
            <a:ext cx="1981200" cy="457200"/>
          </a:xfrm>
          <a:prstGeom prst="ellipse">
            <a:avLst/>
          </a:prstGeom>
          <a:solidFill>
            <a:srgbClr val="FBF995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>
                <a:solidFill>
                  <a:schemeClr val="tx1"/>
                </a:solidFill>
              </a:rPr>
              <a:t>Prov:Entity</a:t>
            </a:r>
            <a:r>
              <a:rPr lang="en-US" sz="1100" dirty="0" smtClean="0">
                <a:solidFill>
                  <a:schemeClr val="tx1"/>
                </a:solidFill>
              </a:rPr>
              <a:t>/</a:t>
            </a:r>
          </a:p>
          <a:p>
            <a:pPr algn="ctr"/>
            <a:r>
              <a:rPr lang="en-US" sz="1100" dirty="0" err="1" smtClean="0">
                <a:solidFill>
                  <a:schemeClr val="tx1"/>
                </a:solidFill>
              </a:rPr>
              <a:t>pmlp:Information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8" name="Isosceles Triangle 17"/>
          <p:cNvSpPr/>
          <p:nvPr/>
        </p:nvSpPr>
        <p:spPr>
          <a:xfrm>
            <a:off x="5486400" y="3352800"/>
            <a:ext cx="1524001" cy="533400"/>
          </a:xfrm>
          <a:prstGeom prst="triangle">
            <a:avLst/>
          </a:prstGeom>
          <a:solidFill>
            <a:srgbClr val="F6887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>
                <a:solidFill>
                  <a:schemeClr val="tx1"/>
                </a:solidFill>
              </a:rPr>
              <a:t>pmlj:NodeSet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9" name="Isosceles Triangle 8"/>
          <p:cNvSpPr/>
          <p:nvPr/>
        </p:nvSpPr>
        <p:spPr>
          <a:xfrm>
            <a:off x="838200" y="4953000"/>
            <a:ext cx="685800" cy="457200"/>
          </a:xfrm>
          <a:prstGeom prst="triangle">
            <a:avLst/>
          </a:prstGeom>
          <a:solidFill>
            <a:srgbClr val="F6887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NS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0" name="Isosceles Triangle 9"/>
          <p:cNvSpPr/>
          <p:nvPr/>
        </p:nvSpPr>
        <p:spPr>
          <a:xfrm>
            <a:off x="838200" y="5791200"/>
            <a:ext cx="685800" cy="457200"/>
          </a:xfrm>
          <a:prstGeom prst="triangle">
            <a:avLst/>
          </a:prstGeom>
          <a:solidFill>
            <a:srgbClr val="F6887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NS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1" name="Isosceles Triangle 10"/>
          <p:cNvSpPr/>
          <p:nvPr/>
        </p:nvSpPr>
        <p:spPr>
          <a:xfrm>
            <a:off x="3505200" y="5334000"/>
            <a:ext cx="685800" cy="457200"/>
          </a:xfrm>
          <a:prstGeom prst="triangle">
            <a:avLst/>
          </a:prstGeom>
          <a:solidFill>
            <a:srgbClr val="F6887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NS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2" name="Isosceles Triangle 11"/>
          <p:cNvSpPr/>
          <p:nvPr/>
        </p:nvSpPr>
        <p:spPr>
          <a:xfrm>
            <a:off x="5638800" y="5334000"/>
            <a:ext cx="685800" cy="457200"/>
          </a:xfrm>
          <a:prstGeom prst="triangle">
            <a:avLst/>
          </a:prstGeom>
          <a:solidFill>
            <a:srgbClr val="F6887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NS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572000" y="6096000"/>
            <a:ext cx="1066800" cy="3048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>
                <a:solidFill>
                  <a:schemeClr val="tx1"/>
                </a:solidFill>
              </a:rPr>
              <a:t>InferenceStep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5791200" y="6096000"/>
            <a:ext cx="1295400" cy="304800"/>
          </a:xfrm>
          <a:prstGeom prst="ellipse">
            <a:avLst/>
          </a:prstGeom>
          <a:solidFill>
            <a:srgbClr val="FBF995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Conclusion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37" name="Straight Arrow Connector 36"/>
          <p:cNvCxnSpPr>
            <a:stCxn id="12" idx="3"/>
            <a:endCxn id="30" idx="0"/>
          </p:cNvCxnSpPr>
          <p:nvPr/>
        </p:nvCxnSpPr>
        <p:spPr>
          <a:xfrm flipH="1">
            <a:off x="5105400" y="5791200"/>
            <a:ext cx="87630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2" idx="3"/>
            <a:endCxn id="31" idx="0"/>
          </p:cNvCxnSpPr>
          <p:nvPr/>
        </p:nvCxnSpPr>
        <p:spPr>
          <a:xfrm>
            <a:off x="5981700" y="5791200"/>
            <a:ext cx="45720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30" idx="1"/>
            <a:endCxn id="11" idx="3"/>
          </p:cNvCxnSpPr>
          <p:nvPr/>
        </p:nvCxnSpPr>
        <p:spPr>
          <a:xfrm flipH="1" flipV="1">
            <a:off x="3848100" y="5791200"/>
            <a:ext cx="723900" cy="4572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 rot="1814923">
            <a:off x="3571538" y="5977481"/>
            <a:ext cx="11128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/>
              <a:t>hasAntecedent</a:t>
            </a:r>
            <a:endParaRPr lang="en-US" sz="1100" dirty="0"/>
          </a:p>
        </p:txBody>
      </p:sp>
      <p:sp>
        <p:nvSpPr>
          <p:cNvPr id="32" name="Rectangle 31"/>
          <p:cNvSpPr/>
          <p:nvPr/>
        </p:nvSpPr>
        <p:spPr>
          <a:xfrm>
            <a:off x="1981200" y="5486400"/>
            <a:ext cx="1066800" cy="3048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>
                <a:solidFill>
                  <a:schemeClr val="tx1"/>
                </a:solidFill>
              </a:rPr>
              <a:t>InferenceStep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33" name="Straight Arrow Connector 32"/>
          <p:cNvCxnSpPr>
            <a:stCxn id="11" idx="1"/>
            <a:endCxn id="32" idx="3"/>
          </p:cNvCxnSpPr>
          <p:nvPr/>
        </p:nvCxnSpPr>
        <p:spPr>
          <a:xfrm flipH="1">
            <a:off x="3048000" y="5562600"/>
            <a:ext cx="628650" cy="762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32" idx="1"/>
            <a:endCxn id="9" idx="5"/>
          </p:cNvCxnSpPr>
          <p:nvPr/>
        </p:nvCxnSpPr>
        <p:spPr>
          <a:xfrm flipH="1" flipV="1">
            <a:off x="1352550" y="5181600"/>
            <a:ext cx="628650" cy="4572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2" idx="1"/>
            <a:endCxn id="10" idx="5"/>
          </p:cNvCxnSpPr>
          <p:nvPr/>
        </p:nvCxnSpPr>
        <p:spPr>
          <a:xfrm flipH="1">
            <a:off x="1352550" y="5638800"/>
            <a:ext cx="628650" cy="3810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>
          <a:xfrm>
            <a:off x="2667000" y="6477000"/>
            <a:ext cx="1295400" cy="304800"/>
          </a:xfrm>
          <a:prstGeom prst="ellipse">
            <a:avLst/>
          </a:prstGeom>
          <a:solidFill>
            <a:srgbClr val="FBF995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Conclusion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55" name="Straight Arrow Connector 54"/>
          <p:cNvCxnSpPr>
            <a:endCxn id="54" idx="0"/>
          </p:cNvCxnSpPr>
          <p:nvPr/>
        </p:nvCxnSpPr>
        <p:spPr>
          <a:xfrm flipH="1">
            <a:off x="3314700" y="5791200"/>
            <a:ext cx="419100" cy="6858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2" name="Straight Arrow Connector 101"/>
          <p:cNvCxnSpPr/>
          <p:nvPr/>
        </p:nvCxnSpPr>
        <p:spPr>
          <a:xfrm>
            <a:off x="4648200" y="2667000"/>
            <a:ext cx="0" cy="1828800"/>
          </a:xfrm>
          <a:prstGeom prst="straightConnector1">
            <a:avLst/>
          </a:prstGeom>
          <a:ln w="793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Provenance Example in PML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E9A2D-C7A2-483E-BE3C-673C646EC5A2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25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7924800" y="6019800"/>
            <a:ext cx="1066800" cy="304800"/>
          </a:xfrm>
          <a:prstGeom prst="ellipse">
            <a:avLst/>
          </a:prstGeom>
          <a:solidFill>
            <a:srgbClr val="FBF995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ex:chart1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19800" y="4648200"/>
            <a:ext cx="914400" cy="3048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>
                <a:solidFill>
                  <a:schemeClr val="tx1"/>
                </a:solidFill>
              </a:rPr>
              <a:t>ex:illustrate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8" name="Isosceles Triangle 7"/>
          <p:cNvSpPr/>
          <p:nvPr/>
        </p:nvSpPr>
        <p:spPr>
          <a:xfrm>
            <a:off x="7620000" y="4724400"/>
            <a:ext cx="1447800" cy="609600"/>
          </a:xfrm>
          <a:prstGeom prst="triangle">
            <a:avLst/>
          </a:prstGeom>
          <a:solidFill>
            <a:srgbClr val="F6887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>
                <a:solidFill>
                  <a:schemeClr val="tx1"/>
                </a:solidFill>
              </a:rPr>
              <a:t>NodeSet</a:t>
            </a:r>
            <a:r>
              <a:rPr lang="en-US" sz="1100" dirty="0" smtClean="0">
                <a:solidFill>
                  <a:schemeClr val="tx1"/>
                </a:solidFill>
              </a:rPr>
              <a:t> 1</a:t>
            </a:r>
            <a:endParaRPr lang="en-US" sz="1100" dirty="0">
              <a:solidFill>
                <a:schemeClr val="tx1"/>
              </a:solidFill>
            </a:endParaRPr>
          </a:p>
        </p:txBody>
      </p:sp>
      <p:pic>
        <p:nvPicPr>
          <p:cNvPr id="14" name="Picture 3" descr="C:\Users\Hugo\Dropbox\Work\PML2 to PROVO\provExampl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676400"/>
            <a:ext cx="8686800" cy="1362041"/>
          </a:xfrm>
          <a:prstGeom prst="rect">
            <a:avLst/>
          </a:prstGeom>
          <a:noFill/>
        </p:spPr>
      </p:pic>
      <p:cxnSp>
        <p:nvCxnSpPr>
          <p:cNvPr id="16" name="Straight Arrow Connector 15"/>
          <p:cNvCxnSpPr>
            <a:stCxn id="8" idx="3"/>
            <a:endCxn id="5" idx="0"/>
          </p:cNvCxnSpPr>
          <p:nvPr/>
        </p:nvCxnSpPr>
        <p:spPr>
          <a:xfrm>
            <a:off x="8343900" y="5334000"/>
            <a:ext cx="114300" cy="6858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924800" y="5562600"/>
            <a:ext cx="11031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/>
              <a:t>hasConclusion</a:t>
            </a:r>
            <a:endParaRPr lang="en-US" sz="1100" dirty="0"/>
          </a:p>
        </p:txBody>
      </p:sp>
      <p:cxnSp>
        <p:nvCxnSpPr>
          <p:cNvPr id="18" name="Straight Arrow Connector 17"/>
          <p:cNvCxnSpPr>
            <a:stCxn id="8" idx="1"/>
            <a:endCxn id="6" idx="3"/>
          </p:cNvCxnSpPr>
          <p:nvPr/>
        </p:nvCxnSpPr>
        <p:spPr>
          <a:xfrm flipH="1" flipV="1">
            <a:off x="6934200" y="4800600"/>
            <a:ext cx="1047750" cy="2286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 rot="818570">
            <a:off x="6952972" y="4708244"/>
            <a:ext cx="11865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/>
              <a:t>isConsequentOf</a:t>
            </a:r>
            <a:endParaRPr lang="en-US" sz="1100" dirty="0"/>
          </a:p>
        </p:txBody>
      </p:sp>
      <p:sp>
        <p:nvSpPr>
          <p:cNvPr id="27" name="Oval 26"/>
          <p:cNvSpPr/>
          <p:nvPr/>
        </p:nvSpPr>
        <p:spPr>
          <a:xfrm>
            <a:off x="4114800" y="6172200"/>
            <a:ext cx="1600200" cy="304800"/>
          </a:xfrm>
          <a:prstGeom prst="ellipse">
            <a:avLst/>
          </a:prstGeom>
          <a:solidFill>
            <a:srgbClr val="FBF995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>
                <a:solidFill>
                  <a:schemeClr val="tx1"/>
                </a:solidFill>
              </a:rPr>
              <a:t>ex:composition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057400" y="5105400"/>
            <a:ext cx="990600" cy="3048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>
                <a:solidFill>
                  <a:schemeClr val="tx1"/>
                </a:solidFill>
              </a:rPr>
              <a:t>ex:compose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9" name="Isosceles Triangle 28"/>
          <p:cNvSpPr/>
          <p:nvPr/>
        </p:nvSpPr>
        <p:spPr>
          <a:xfrm>
            <a:off x="4114800" y="4876800"/>
            <a:ext cx="1447800" cy="609600"/>
          </a:xfrm>
          <a:prstGeom prst="triangle">
            <a:avLst/>
          </a:prstGeom>
          <a:solidFill>
            <a:srgbClr val="F6887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>
                <a:solidFill>
                  <a:schemeClr val="tx1"/>
                </a:solidFill>
              </a:rPr>
              <a:t>NodeSet</a:t>
            </a:r>
            <a:r>
              <a:rPr lang="en-US" sz="1100" dirty="0" smtClean="0">
                <a:solidFill>
                  <a:schemeClr val="tx1"/>
                </a:solidFill>
              </a:rPr>
              <a:t> 2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30" name="Straight Arrow Connector 29"/>
          <p:cNvCxnSpPr>
            <a:stCxn id="29" idx="3"/>
            <a:endCxn id="27" idx="0"/>
          </p:cNvCxnSpPr>
          <p:nvPr/>
        </p:nvCxnSpPr>
        <p:spPr>
          <a:xfrm>
            <a:off x="4838700" y="5486400"/>
            <a:ext cx="76200" cy="6858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383213" y="5715000"/>
            <a:ext cx="11031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/>
              <a:t>hasConclusion</a:t>
            </a:r>
            <a:endParaRPr lang="en-US" sz="1100" dirty="0"/>
          </a:p>
        </p:txBody>
      </p:sp>
      <p:cxnSp>
        <p:nvCxnSpPr>
          <p:cNvPr id="32" name="Straight Arrow Connector 31"/>
          <p:cNvCxnSpPr>
            <a:stCxn id="29" idx="1"/>
            <a:endCxn id="28" idx="3"/>
          </p:cNvCxnSpPr>
          <p:nvPr/>
        </p:nvCxnSpPr>
        <p:spPr>
          <a:xfrm flipH="1">
            <a:off x="3048000" y="5181600"/>
            <a:ext cx="1428750" cy="762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 rot="21409433">
            <a:off x="3200400" y="4953000"/>
            <a:ext cx="11865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/>
              <a:t>isConsequentOf</a:t>
            </a:r>
            <a:endParaRPr lang="en-US" sz="1100" dirty="0"/>
          </a:p>
        </p:txBody>
      </p:sp>
      <p:sp>
        <p:nvSpPr>
          <p:cNvPr id="34" name="Oval 33"/>
          <p:cNvSpPr/>
          <p:nvPr/>
        </p:nvSpPr>
        <p:spPr>
          <a:xfrm>
            <a:off x="1447800" y="6400800"/>
            <a:ext cx="1447800" cy="304800"/>
          </a:xfrm>
          <a:prstGeom prst="ellipse">
            <a:avLst/>
          </a:prstGeom>
          <a:solidFill>
            <a:srgbClr val="FBF995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>
                <a:solidFill>
                  <a:schemeClr val="tx1"/>
                </a:solidFill>
              </a:rPr>
              <a:t>ex:regionList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6" name="Isosceles Triangle 35"/>
          <p:cNvSpPr/>
          <p:nvPr/>
        </p:nvSpPr>
        <p:spPr>
          <a:xfrm>
            <a:off x="381000" y="4953000"/>
            <a:ext cx="685800" cy="457200"/>
          </a:xfrm>
          <a:prstGeom prst="triangle">
            <a:avLst/>
          </a:prstGeom>
          <a:solidFill>
            <a:srgbClr val="F6887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NS3</a:t>
            </a:r>
            <a:endParaRPr lang="en-US" sz="900" dirty="0">
              <a:solidFill>
                <a:schemeClr val="tx1"/>
              </a:solidFill>
            </a:endParaRPr>
          </a:p>
        </p:txBody>
      </p:sp>
      <p:cxnSp>
        <p:nvCxnSpPr>
          <p:cNvPr id="37" name="Straight Arrow Connector 36"/>
          <p:cNvCxnSpPr>
            <a:stCxn id="88" idx="4"/>
            <a:endCxn id="34" idx="0"/>
          </p:cNvCxnSpPr>
          <p:nvPr/>
        </p:nvCxnSpPr>
        <p:spPr>
          <a:xfrm>
            <a:off x="1066800" y="6096000"/>
            <a:ext cx="110490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 rot="854767">
            <a:off x="1158227" y="5999118"/>
            <a:ext cx="11031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/>
              <a:t>hasConclusion</a:t>
            </a:r>
            <a:endParaRPr lang="en-US" sz="1100" dirty="0"/>
          </a:p>
        </p:txBody>
      </p:sp>
      <p:cxnSp>
        <p:nvCxnSpPr>
          <p:cNvPr id="39" name="Straight Arrow Connector 38"/>
          <p:cNvCxnSpPr>
            <a:stCxn id="36" idx="0"/>
            <a:endCxn id="41" idx="4"/>
          </p:cNvCxnSpPr>
          <p:nvPr/>
        </p:nvCxnSpPr>
        <p:spPr>
          <a:xfrm flipV="1">
            <a:off x="723900" y="4419600"/>
            <a:ext cx="38100" cy="5334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76200" y="4114800"/>
            <a:ext cx="1371600" cy="304800"/>
          </a:xfrm>
          <a:prstGeom prst="ellipse">
            <a:avLst/>
          </a:prstGeom>
          <a:solidFill>
            <a:srgbClr val="FBF995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ex:dataSet1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44613" y="4572000"/>
            <a:ext cx="11031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/>
              <a:t>hasConclusion</a:t>
            </a:r>
            <a:endParaRPr lang="en-US" sz="1100" dirty="0"/>
          </a:p>
        </p:txBody>
      </p:sp>
      <p:cxnSp>
        <p:nvCxnSpPr>
          <p:cNvPr id="57" name="Straight Arrow Connector 56"/>
          <p:cNvCxnSpPr>
            <a:stCxn id="6" idx="1"/>
          </p:cNvCxnSpPr>
          <p:nvPr/>
        </p:nvCxnSpPr>
        <p:spPr>
          <a:xfrm flipH="1">
            <a:off x="5105401" y="4800600"/>
            <a:ext cx="914399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 rot="20615916">
            <a:off x="4967293" y="4647586"/>
            <a:ext cx="11128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/>
              <a:t>hasAntecedent</a:t>
            </a:r>
            <a:endParaRPr lang="en-US" sz="1100" dirty="0"/>
          </a:p>
        </p:txBody>
      </p:sp>
      <p:cxnSp>
        <p:nvCxnSpPr>
          <p:cNvPr id="60" name="Straight Arrow Connector 59"/>
          <p:cNvCxnSpPr>
            <a:stCxn id="28" idx="1"/>
            <a:endCxn id="36" idx="5"/>
          </p:cNvCxnSpPr>
          <p:nvPr/>
        </p:nvCxnSpPr>
        <p:spPr>
          <a:xfrm flipH="1" flipV="1">
            <a:off x="895350" y="5181600"/>
            <a:ext cx="1162050" cy="762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 rot="289134">
            <a:off x="923421" y="4923079"/>
            <a:ext cx="11128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/>
              <a:t>hasAntecedent</a:t>
            </a:r>
            <a:endParaRPr lang="en-US" sz="1100" dirty="0"/>
          </a:p>
        </p:txBody>
      </p:sp>
      <p:cxnSp>
        <p:nvCxnSpPr>
          <p:cNvPr id="70" name="Straight Arrow Connector 69"/>
          <p:cNvCxnSpPr/>
          <p:nvPr/>
        </p:nvCxnSpPr>
        <p:spPr>
          <a:xfrm>
            <a:off x="1295400" y="3124200"/>
            <a:ext cx="0" cy="685800"/>
          </a:xfrm>
          <a:prstGeom prst="straightConnector1">
            <a:avLst/>
          </a:prstGeom>
          <a:ln w="793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Isosceles Triangle 87"/>
          <p:cNvSpPr/>
          <p:nvPr/>
        </p:nvSpPr>
        <p:spPr>
          <a:xfrm>
            <a:off x="381000" y="5638800"/>
            <a:ext cx="685800" cy="457200"/>
          </a:xfrm>
          <a:prstGeom prst="triangle">
            <a:avLst/>
          </a:prstGeom>
          <a:solidFill>
            <a:srgbClr val="F6887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NS4</a:t>
            </a:r>
            <a:endParaRPr lang="en-US" sz="900" dirty="0">
              <a:solidFill>
                <a:schemeClr val="tx1"/>
              </a:solidFill>
            </a:endParaRPr>
          </a:p>
        </p:txBody>
      </p:sp>
      <p:cxnSp>
        <p:nvCxnSpPr>
          <p:cNvPr id="89" name="Straight Arrow Connector 88"/>
          <p:cNvCxnSpPr>
            <a:stCxn id="28" idx="1"/>
            <a:endCxn id="88" idx="5"/>
          </p:cNvCxnSpPr>
          <p:nvPr/>
        </p:nvCxnSpPr>
        <p:spPr>
          <a:xfrm flipH="1">
            <a:off x="895350" y="5257800"/>
            <a:ext cx="1162050" cy="6096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 rot="19964977">
            <a:off x="1055858" y="5493067"/>
            <a:ext cx="11128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/>
              <a:t>hasAntecedent</a:t>
            </a:r>
            <a:endParaRPr lang="en-US" sz="1100" dirty="0"/>
          </a:p>
        </p:txBody>
      </p:sp>
      <p:cxnSp>
        <p:nvCxnSpPr>
          <p:cNvPr id="101" name="Straight Arrow Connector 100"/>
          <p:cNvCxnSpPr/>
          <p:nvPr/>
        </p:nvCxnSpPr>
        <p:spPr>
          <a:xfrm>
            <a:off x="8153400" y="3124200"/>
            <a:ext cx="0" cy="685800"/>
          </a:xfrm>
          <a:prstGeom prst="straightConnector1">
            <a:avLst/>
          </a:prstGeom>
          <a:ln w="793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2133600" y="3200400"/>
            <a:ext cx="4876800" cy="838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2286000" y="3429000"/>
            <a:ext cx="1371600" cy="381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>
                <a:solidFill>
                  <a:schemeClr val="tx1"/>
                </a:solidFill>
              </a:rPr>
              <a:t>prov:Activity</a:t>
            </a:r>
            <a:r>
              <a:rPr lang="en-US" sz="1100" dirty="0" smtClean="0">
                <a:solidFill>
                  <a:schemeClr val="tx1"/>
                </a:solidFill>
              </a:rPr>
              <a:t>/ </a:t>
            </a:r>
            <a:r>
              <a:rPr lang="en-US" sz="1100" dirty="0" err="1" smtClean="0">
                <a:solidFill>
                  <a:schemeClr val="tx1"/>
                </a:solidFill>
              </a:rPr>
              <a:t>pmlj:InferenceStep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3733800" y="3429000"/>
            <a:ext cx="1981200" cy="457200"/>
          </a:xfrm>
          <a:prstGeom prst="ellipse">
            <a:avLst/>
          </a:prstGeom>
          <a:solidFill>
            <a:srgbClr val="FBF995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>
                <a:solidFill>
                  <a:schemeClr val="tx1"/>
                </a:solidFill>
              </a:rPr>
              <a:t>Prov:Entity</a:t>
            </a:r>
            <a:r>
              <a:rPr lang="en-US" sz="1100" dirty="0" smtClean="0">
                <a:solidFill>
                  <a:schemeClr val="tx1"/>
                </a:solidFill>
              </a:rPr>
              <a:t>/</a:t>
            </a:r>
          </a:p>
          <a:p>
            <a:pPr algn="ctr"/>
            <a:r>
              <a:rPr lang="en-US" sz="1100" dirty="0" err="1" smtClean="0">
                <a:solidFill>
                  <a:schemeClr val="tx1"/>
                </a:solidFill>
              </a:rPr>
              <a:t>pmlp:Information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4" name="Isosceles Triangle 43"/>
          <p:cNvSpPr/>
          <p:nvPr/>
        </p:nvSpPr>
        <p:spPr>
          <a:xfrm>
            <a:off x="5486400" y="3352800"/>
            <a:ext cx="1524001" cy="533400"/>
          </a:xfrm>
          <a:prstGeom prst="triangle">
            <a:avLst/>
          </a:prstGeom>
          <a:solidFill>
            <a:srgbClr val="F6887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>
                <a:solidFill>
                  <a:schemeClr val="tx1"/>
                </a:solidFill>
              </a:rPr>
              <a:t>pmlj:NodeSet</a:t>
            </a:r>
            <a:endParaRPr lang="en-US" sz="9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Complete PROV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E9A2D-C7A2-483E-BE3C-673C646EC5A2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26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1026" name="Picture 2" descr="C:\Users\Hugo\Dropbox\Work\PML2 to PROVO\everything PROV example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954672"/>
            <a:ext cx="8229600" cy="381701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Map the Concepts?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Difficult to create a 1-to-1 mapping</a:t>
            </a:r>
          </a:p>
          <a:p>
            <a:pPr lvl="1"/>
            <a:r>
              <a:rPr lang="en-US" dirty="0" smtClean="0"/>
              <a:t>PROV was designed to be more flexible and general</a:t>
            </a:r>
          </a:p>
          <a:p>
            <a:pPr lvl="1"/>
            <a:r>
              <a:rPr lang="en-US" dirty="0" smtClean="0"/>
              <a:t>PML has a more specific structure</a:t>
            </a:r>
          </a:p>
          <a:p>
            <a:endParaRPr lang="en-US" dirty="0" smtClean="0"/>
          </a:p>
          <a:p>
            <a:r>
              <a:rPr lang="en-US" dirty="0" smtClean="0"/>
              <a:t>More difficult to map PROV to PML Vs. mapping PML to PROV</a:t>
            </a:r>
          </a:p>
          <a:p>
            <a:pPr lvl="1"/>
            <a:r>
              <a:rPr lang="en-US" dirty="0" smtClean="0"/>
              <a:t>PROV classes not very easily translated to PML</a:t>
            </a:r>
          </a:p>
          <a:p>
            <a:pPr lvl="2"/>
            <a:r>
              <a:rPr lang="en-US" dirty="0" smtClean="0"/>
              <a:t>Depends on how PROV used in a particular</a:t>
            </a:r>
          </a:p>
          <a:p>
            <a:pPr lvl="2"/>
            <a:r>
              <a:rPr lang="en-US" dirty="0" smtClean="0"/>
              <a:t>Changes how it would look if translated to PML</a:t>
            </a:r>
          </a:p>
          <a:p>
            <a:pPr lvl="1"/>
            <a:r>
              <a:rPr lang="en-US" dirty="0" smtClean="0"/>
              <a:t>PROV more general</a:t>
            </a:r>
          </a:p>
          <a:p>
            <a:pPr lvl="1"/>
            <a:r>
              <a:rPr lang="en-US" dirty="0" smtClean="0"/>
              <a:t>PML more specific</a:t>
            </a:r>
          </a:p>
          <a:p>
            <a:pPr lvl="1"/>
            <a:r>
              <a:rPr lang="en-US" dirty="0" smtClean="0"/>
              <a:t>PML concepts can be subclasses of Entity, Activity, or Agent</a:t>
            </a:r>
          </a:p>
          <a:p>
            <a:pPr lvl="2"/>
            <a:r>
              <a:rPr lang="en-US" dirty="0" smtClean="0"/>
              <a:t>PML is conceptually similar, but describes something more specific</a:t>
            </a:r>
          </a:p>
          <a:p>
            <a:pPr lvl="2"/>
            <a:r>
              <a:rPr lang="en-US" dirty="0" smtClean="0"/>
              <a:t>While PROV is described in a higher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E9A2D-C7A2-483E-BE3C-673C646EC5A2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27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Bring PROV Support into our Tools?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 Production</a:t>
            </a:r>
          </a:p>
          <a:p>
            <a:pPr lvl="1"/>
            <a:r>
              <a:rPr lang="en-US" dirty="0" smtClean="0"/>
              <a:t>PML -&gt; PROV</a:t>
            </a:r>
          </a:p>
          <a:p>
            <a:pPr lvl="1"/>
            <a:r>
              <a:rPr lang="en-US" dirty="0" smtClean="0"/>
              <a:t>Represent Information, that is normally recorded in PML, in PROV</a:t>
            </a:r>
          </a:p>
          <a:p>
            <a:pPr lvl="2"/>
            <a:r>
              <a:rPr lang="en-US" dirty="0" smtClean="0"/>
              <a:t>Translate</a:t>
            </a:r>
          </a:p>
          <a:p>
            <a:pPr lvl="2"/>
            <a:r>
              <a:rPr lang="en-US" dirty="0" smtClean="0"/>
              <a:t>Directly map information to PROV</a:t>
            </a:r>
          </a:p>
          <a:p>
            <a:endParaRPr lang="en-US" dirty="0" smtClean="0"/>
          </a:p>
          <a:p>
            <a:r>
              <a:rPr lang="en-US" dirty="0" smtClean="0"/>
              <a:t>PROV Consumption</a:t>
            </a:r>
          </a:p>
          <a:p>
            <a:pPr lvl="1"/>
            <a:r>
              <a:rPr lang="en-US" dirty="0" smtClean="0"/>
              <a:t>PROV -&gt; PML</a:t>
            </a:r>
          </a:p>
          <a:p>
            <a:pPr lvl="1"/>
            <a:r>
              <a:rPr lang="en-US" dirty="0" smtClean="0"/>
              <a:t>Difficult to translate a PROV representation into a PML representation</a:t>
            </a:r>
          </a:p>
          <a:p>
            <a:pPr lvl="1"/>
            <a:r>
              <a:rPr lang="en-US" dirty="0" smtClean="0"/>
              <a:t>Our Consumption tools are used to visualize</a:t>
            </a:r>
          </a:p>
          <a:p>
            <a:pPr lvl="1"/>
            <a:r>
              <a:rPr lang="en-US" dirty="0" smtClean="0"/>
              <a:t>Create a new form of visualization for PROV</a:t>
            </a:r>
          </a:p>
          <a:p>
            <a:pPr lvl="2"/>
            <a:r>
              <a:rPr lang="en-US" dirty="0" smtClean="0"/>
              <a:t>PML visualization style not very helpful for PROV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E9A2D-C7A2-483E-BE3C-673C646EC5A2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28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Bring PROV Support into our Tools?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PROV Production</a:t>
            </a:r>
          </a:p>
          <a:p>
            <a:pPr lvl="1"/>
            <a:r>
              <a:rPr lang="en-US" dirty="0" smtClean="0"/>
              <a:t>PML -&gt; PROV</a:t>
            </a:r>
          </a:p>
          <a:p>
            <a:pPr lvl="1"/>
            <a:r>
              <a:rPr lang="en-US" dirty="0" smtClean="0"/>
              <a:t>Represent Information, that is normally recorded in PML, in PROV</a:t>
            </a:r>
          </a:p>
          <a:p>
            <a:pPr lvl="2"/>
            <a:r>
              <a:rPr lang="en-US" dirty="0" smtClean="0"/>
              <a:t>Translate</a:t>
            </a:r>
          </a:p>
          <a:p>
            <a:pPr lvl="2"/>
            <a:r>
              <a:rPr lang="en-US" dirty="0" smtClean="0"/>
              <a:t>Directly map information to PROV</a:t>
            </a:r>
          </a:p>
          <a:p>
            <a:endParaRPr lang="en-US" dirty="0" smtClean="0"/>
          </a:p>
          <a:p>
            <a:r>
              <a:rPr lang="en-US" dirty="0" smtClean="0"/>
              <a:t>PROV Consumption</a:t>
            </a:r>
          </a:p>
          <a:p>
            <a:pPr lvl="1"/>
            <a:r>
              <a:rPr lang="en-US" dirty="0" smtClean="0"/>
              <a:t>PROV -&gt; PML</a:t>
            </a:r>
          </a:p>
          <a:p>
            <a:pPr lvl="1"/>
            <a:r>
              <a:rPr lang="en-US" dirty="0" smtClean="0"/>
              <a:t>Difficult to translate a PROV representation into a PML representation</a:t>
            </a:r>
          </a:p>
          <a:p>
            <a:pPr lvl="1"/>
            <a:r>
              <a:rPr lang="en-US" dirty="0" smtClean="0"/>
              <a:t>Our Consumption tools are used to visualize</a:t>
            </a:r>
          </a:p>
          <a:p>
            <a:pPr lvl="1"/>
            <a:r>
              <a:rPr lang="en-US" dirty="0" smtClean="0"/>
              <a:t>Create a new form of visualization for PROV</a:t>
            </a:r>
          </a:p>
          <a:p>
            <a:pPr lvl="2"/>
            <a:r>
              <a:rPr lang="en-US" dirty="0" smtClean="0"/>
              <a:t>PML visualization style not very helpful for PROV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E9A2D-C7A2-483E-BE3C-673C646EC5A2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29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PROV-O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200"/>
            <a:ext cx="8229600" cy="4636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E9A2D-C7A2-483E-BE3C-673C646EC5A2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3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60544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Mapping </a:t>
            </a:r>
            <a:br>
              <a:rPr lang="en-US" dirty="0" smtClean="0"/>
            </a:br>
            <a:r>
              <a:rPr lang="en-US" dirty="0" smtClean="0"/>
              <a:t>PML into PROV</a:t>
            </a:r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762000" y="2743200"/>
            <a:ext cx="1600200" cy="381000"/>
          </a:xfrm>
          <a:prstGeom prst="ellipse">
            <a:avLst/>
          </a:prstGeom>
          <a:solidFill>
            <a:srgbClr val="FBF995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Information</a:t>
            </a:r>
          </a:p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(Conclusion)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629400" y="2819400"/>
            <a:ext cx="1143000" cy="4572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>
                <a:solidFill>
                  <a:schemeClr val="tx1"/>
                </a:solidFill>
              </a:rPr>
              <a:t>InferenceStep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9" name="Isosceles Triangle 28"/>
          <p:cNvSpPr/>
          <p:nvPr/>
        </p:nvSpPr>
        <p:spPr>
          <a:xfrm>
            <a:off x="3657600" y="1981200"/>
            <a:ext cx="1447800" cy="609600"/>
          </a:xfrm>
          <a:prstGeom prst="triangle">
            <a:avLst/>
          </a:prstGeom>
          <a:solidFill>
            <a:srgbClr val="F6887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>
                <a:solidFill>
                  <a:schemeClr val="tx1"/>
                </a:solidFill>
              </a:rPr>
              <a:t>NodeSet</a:t>
            </a:r>
            <a:r>
              <a:rPr lang="en-US" sz="1100" dirty="0" smtClean="0">
                <a:solidFill>
                  <a:schemeClr val="tx1"/>
                </a:solidFill>
              </a:rPr>
              <a:t> 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30" name="Straight Arrow Connector 29"/>
          <p:cNvCxnSpPr>
            <a:stCxn id="29" idx="2"/>
            <a:endCxn id="27" idx="6"/>
          </p:cNvCxnSpPr>
          <p:nvPr/>
        </p:nvCxnSpPr>
        <p:spPr>
          <a:xfrm flipH="1">
            <a:off x="2362200" y="2590800"/>
            <a:ext cx="1295400" cy="3429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 rot="20738953">
            <a:off x="2529367" y="2507610"/>
            <a:ext cx="11031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/>
              <a:t>hasConclusion</a:t>
            </a:r>
            <a:endParaRPr lang="en-US" sz="1100" dirty="0"/>
          </a:p>
        </p:txBody>
      </p:sp>
      <p:cxnSp>
        <p:nvCxnSpPr>
          <p:cNvPr id="32" name="Straight Arrow Connector 31"/>
          <p:cNvCxnSpPr>
            <a:stCxn id="29" idx="4"/>
            <a:endCxn id="28" idx="1"/>
          </p:cNvCxnSpPr>
          <p:nvPr/>
        </p:nvCxnSpPr>
        <p:spPr>
          <a:xfrm>
            <a:off x="5105400" y="2590800"/>
            <a:ext cx="1524000" cy="4572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 rot="1062914">
            <a:off x="5272008" y="2569508"/>
            <a:ext cx="11865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/>
              <a:t>isConsequentOf</a:t>
            </a:r>
            <a:endParaRPr lang="en-US" sz="1100" dirty="0"/>
          </a:p>
        </p:txBody>
      </p:sp>
      <p:sp>
        <p:nvSpPr>
          <p:cNvPr id="56" name="TextBox 55"/>
          <p:cNvSpPr txBox="1"/>
          <p:nvPr/>
        </p:nvSpPr>
        <p:spPr>
          <a:xfrm rot="20478680">
            <a:off x="4780075" y="1934112"/>
            <a:ext cx="7619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Contains</a:t>
            </a:r>
            <a:endParaRPr lang="en-US" sz="1100" dirty="0"/>
          </a:p>
        </p:txBody>
      </p:sp>
      <p:cxnSp>
        <p:nvCxnSpPr>
          <p:cNvPr id="60" name="Straight Arrow Connector 59"/>
          <p:cNvCxnSpPr>
            <a:stCxn id="28" idx="0"/>
            <a:endCxn id="78" idx="3"/>
          </p:cNvCxnSpPr>
          <p:nvPr/>
        </p:nvCxnSpPr>
        <p:spPr>
          <a:xfrm flipH="1" flipV="1">
            <a:off x="6248400" y="2057400"/>
            <a:ext cx="952500" cy="7620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 rot="2374725">
            <a:off x="6172145" y="2223597"/>
            <a:ext cx="111280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err="1" smtClean="0"/>
              <a:t>hasAntecedent</a:t>
            </a:r>
            <a:endParaRPr lang="en-US" sz="1100" dirty="0" smtClean="0"/>
          </a:p>
          <a:p>
            <a:pPr algn="ctr"/>
            <a:r>
              <a:rPr lang="en-US" sz="1100" dirty="0" smtClean="0"/>
              <a:t>List</a:t>
            </a:r>
            <a:endParaRPr lang="en-US" sz="1100" dirty="0"/>
          </a:p>
        </p:txBody>
      </p:sp>
      <p:cxnSp>
        <p:nvCxnSpPr>
          <p:cNvPr id="89" name="Straight Arrow Connector 88"/>
          <p:cNvCxnSpPr>
            <a:stCxn id="28" idx="2"/>
            <a:endCxn id="112" idx="0"/>
          </p:cNvCxnSpPr>
          <p:nvPr/>
        </p:nvCxnSpPr>
        <p:spPr>
          <a:xfrm>
            <a:off x="7200900" y="3276600"/>
            <a:ext cx="1028700" cy="5334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5486400" y="1905000"/>
            <a:ext cx="762000" cy="304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>
                <a:solidFill>
                  <a:sysClr val="windowText" lastClr="000000"/>
                </a:solidFill>
              </a:rPr>
              <a:t>NodeSet</a:t>
            </a:r>
            <a:endParaRPr lang="en-US" sz="900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List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cxnSp>
        <p:nvCxnSpPr>
          <p:cNvPr id="80" name="Straight Arrow Connector 79"/>
          <p:cNvCxnSpPr>
            <a:stCxn id="78" idx="1"/>
            <a:endCxn id="29" idx="5"/>
          </p:cNvCxnSpPr>
          <p:nvPr/>
        </p:nvCxnSpPr>
        <p:spPr>
          <a:xfrm flipH="1">
            <a:off x="4743450" y="2057400"/>
            <a:ext cx="742950" cy="2286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/>
          <p:cNvSpPr/>
          <p:nvPr/>
        </p:nvSpPr>
        <p:spPr>
          <a:xfrm>
            <a:off x="7848600" y="3810000"/>
            <a:ext cx="762000" cy="304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Inference</a:t>
            </a:r>
          </a:p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Engine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6781800" y="3810000"/>
            <a:ext cx="762000" cy="304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Inference</a:t>
            </a:r>
          </a:p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Rule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5638800" y="3810000"/>
            <a:ext cx="762000" cy="304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Source Usage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cxnSp>
        <p:nvCxnSpPr>
          <p:cNvPr id="117" name="Straight Arrow Connector 116"/>
          <p:cNvCxnSpPr>
            <a:stCxn id="28" idx="2"/>
            <a:endCxn id="113" idx="0"/>
          </p:cNvCxnSpPr>
          <p:nvPr/>
        </p:nvCxnSpPr>
        <p:spPr>
          <a:xfrm flipH="1">
            <a:off x="7162800" y="3276600"/>
            <a:ext cx="38100" cy="5334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>
            <a:stCxn id="28" idx="2"/>
            <a:endCxn id="114" idx="0"/>
          </p:cNvCxnSpPr>
          <p:nvPr/>
        </p:nvCxnSpPr>
        <p:spPr>
          <a:xfrm flipH="1">
            <a:off x="6019800" y="3276600"/>
            <a:ext cx="1181100" cy="5334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stCxn id="114" idx="2"/>
            <a:endCxn id="126" idx="0"/>
          </p:cNvCxnSpPr>
          <p:nvPr/>
        </p:nvCxnSpPr>
        <p:spPr>
          <a:xfrm>
            <a:off x="6019800" y="4114800"/>
            <a:ext cx="685800" cy="4572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tangle 125"/>
          <p:cNvSpPr/>
          <p:nvPr/>
        </p:nvSpPr>
        <p:spPr>
          <a:xfrm>
            <a:off x="6324600" y="4572000"/>
            <a:ext cx="762000" cy="3048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Source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cxnSp>
        <p:nvCxnSpPr>
          <p:cNvPr id="128" name="Straight Arrow Connector 127"/>
          <p:cNvCxnSpPr>
            <a:stCxn id="27" idx="4"/>
            <a:endCxn id="129" idx="0"/>
          </p:cNvCxnSpPr>
          <p:nvPr/>
        </p:nvCxnSpPr>
        <p:spPr>
          <a:xfrm>
            <a:off x="1562100" y="3124200"/>
            <a:ext cx="1181100" cy="5334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128"/>
          <p:cNvSpPr/>
          <p:nvPr/>
        </p:nvSpPr>
        <p:spPr>
          <a:xfrm>
            <a:off x="2362200" y="3657600"/>
            <a:ext cx="762000" cy="304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PML-P</a:t>
            </a:r>
          </a:p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Format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1295400" y="3657600"/>
            <a:ext cx="762000" cy="304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URL/</a:t>
            </a:r>
          </a:p>
          <a:p>
            <a:pPr algn="ctr"/>
            <a:r>
              <a:rPr lang="en-US" sz="900" dirty="0" err="1" smtClean="0">
                <a:solidFill>
                  <a:sysClr val="windowText" lastClr="000000"/>
                </a:solidFill>
              </a:rPr>
              <a:t>RawString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152400" y="3657600"/>
            <a:ext cx="762000" cy="304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Time Stamp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cxnSp>
        <p:nvCxnSpPr>
          <p:cNvPr id="132" name="Straight Arrow Connector 131"/>
          <p:cNvCxnSpPr>
            <a:stCxn id="27" idx="4"/>
            <a:endCxn id="130" idx="0"/>
          </p:cNvCxnSpPr>
          <p:nvPr/>
        </p:nvCxnSpPr>
        <p:spPr>
          <a:xfrm>
            <a:off x="1562100" y="3124200"/>
            <a:ext cx="114300" cy="5334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stCxn id="27" idx="4"/>
            <a:endCxn id="131" idx="0"/>
          </p:cNvCxnSpPr>
          <p:nvPr/>
        </p:nvCxnSpPr>
        <p:spPr>
          <a:xfrm flipH="1">
            <a:off x="533400" y="3124200"/>
            <a:ext cx="1028700" cy="5334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7" idx="5"/>
            <a:endCxn id="114" idx="1"/>
          </p:cNvCxnSpPr>
          <p:nvPr/>
        </p:nvCxnSpPr>
        <p:spPr>
          <a:xfrm>
            <a:off x="2127856" y="3068404"/>
            <a:ext cx="3510944" cy="893996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95400" y="4114800"/>
            <a:ext cx="4246107" cy="2392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Mapping </a:t>
            </a:r>
            <a:br>
              <a:rPr lang="en-US" dirty="0" smtClean="0"/>
            </a:br>
            <a:r>
              <a:rPr lang="en-US" dirty="0" smtClean="0"/>
              <a:t> PML into PROV</a:t>
            </a:r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3352800" y="4191000"/>
            <a:ext cx="1600200" cy="381000"/>
          </a:xfrm>
          <a:prstGeom prst="ellipse">
            <a:avLst/>
          </a:prstGeom>
          <a:solidFill>
            <a:srgbClr val="FBF995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Entity</a:t>
            </a:r>
          </a:p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(Conclusion)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505200" y="2667000"/>
            <a:ext cx="1295400" cy="4572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Activity</a:t>
            </a:r>
          </a:p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(Inference Step)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4419600" y="3124200"/>
            <a:ext cx="76200" cy="10668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 rot="20738953">
            <a:off x="3067275" y="3409236"/>
            <a:ext cx="12474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/>
              <a:t>wasGeneratedBy</a:t>
            </a:r>
            <a:endParaRPr lang="en-US" sz="1100" dirty="0"/>
          </a:p>
        </p:txBody>
      </p:sp>
      <p:cxnSp>
        <p:nvCxnSpPr>
          <p:cNvPr id="32" name="Straight Arrow Connector 31"/>
          <p:cNvCxnSpPr>
            <a:stCxn id="27" idx="0"/>
            <a:endCxn id="28" idx="2"/>
          </p:cNvCxnSpPr>
          <p:nvPr/>
        </p:nvCxnSpPr>
        <p:spPr>
          <a:xfrm flipV="1">
            <a:off x="4152900" y="3124200"/>
            <a:ext cx="0" cy="10668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 rot="188047">
            <a:off x="4893602" y="2699241"/>
            <a:ext cx="14702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/>
              <a:t>qualifiedAssociation</a:t>
            </a:r>
            <a:endParaRPr lang="en-US" sz="1100" dirty="0"/>
          </a:p>
        </p:txBody>
      </p:sp>
      <p:cxnSp>
        <p:nvCxnSpPr>
          <p:cNvPr id="60" name="Straight Arrow Connector 59"/>
          <p:cNvCxnSpPr>
            <a:stCxn id="28" idx="3"/>
            <a:endCxn id="39" idx="1"/>
          </p:cNvCxnSpPr>
          <p:nvPr/>
        </p:nvCxnSpPr>
        <p:spPr>
          <a:xfrm>
            <a:off x="4800600" y="2895600"/>
            <a:ext cx="1752600" cy="762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39" idx="2"/>
            <a:endCxn id="112" idx="0"/>
          </p:cNvCxnSpPr>
          <p:nvPr/>
        </p:nvCxnSpPr>
        <p:spPr>
          <a:xfrm>
            <a:off x="7010400" y="3124200"/>
            <a:ext cx="1371600" cy="9144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/>
          <p:cNvSpPr/>
          <p:nvPr/>
        </p:nvSpPr>
        <p:spPr>
          <a:xfrm>
            <a:off x="7772400" y="4038600"/>
            <a:ext cx="1219200" cy="3048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Agent </a:t>
            </a:r>
          </a:p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(Inference Engine)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6400800" y="4038600"/>
            <a:ext cx="1066800" cy="304800"/>
          </a:xfrm>
          <a:prstGeom prst="rect">
            <a:avLst/>
          </a:prstGeom>
          <a:solidFill>
            <a:srgbClr val="FBF995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>
                <a:solidFill>
                  <a:sysClr val="windowText" lastClr="000000"/>
                </a:solidFill>
              </a:rPr>
              <a:t>Prov:Plan</a:t>
            </a:r>
            <a:endParaRPr lang="en-US" sz="900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(Inference Rule)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cxnSp>
        <p:nvCxnSpPr>
          <p:cNvPr id="117" name="Straight Arrow Connector 116"/>
          <p:cNvCxnSpPr>
            <a:stCxn id="39" idx="2"/>
            <a:endCxn id="113" idx="0"/>
          </p:cNvCxnSpPr>
          <p:nvPr/>
        </p:nvCxnSpPr>
        <p:spPr>
          <a:xfrm flipH="1">
            <a:off x="6934200" y="3124200"/>
            <a:ext cx="76200" cy="9144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ectangle 129"/>
          <p:cNvSpPr/>
          <p:nvPr/>
        </p:nvSpPr>
        <p:spPr>
          <a:xfrm>
            <a:off x="5257800" y="4267200"/>
            <a:ext cx="533400" cy="228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Value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2514600" y="2362200"/>
            <a:ext cx="762000" cy="304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Time Stamp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cxnSp>
        <p:nvCxnSpPr>
          <p:cNvPr id="132" name="Straight Arrow Connector 131"/>
          <p:cNvCxnSpPr>
            <a:stCxn id="27" idx="6"/>
            <a:endCxn id="130" idx="1"/>
          </p:cNvCxnSpPr>
          <p:nvPr/>
        </p:nvCxnSpPr>
        <p:spPr>
          <a:xfrm>
            <a:off x="4953000" y="4381500"/>
            <a:ext cx="304800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stCxn id="28" idx="0"/>
            <a:endCxn id="131" idx="3"/>
          </p:cNvCxnSpPr>
          <p:nvPr/>
        </p:nvCxnSpPr>
        <p:spPr>
          <a:xfrm flipH="1" flipV="1">
            <a:off x="3276600" y="2514600"/>
            <a:ext cx="876300" cy="1524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6553200" y="2819400"/>
            <a:ext cx="914400" cy="304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Association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 rot="2322293">
            <a:off x="4336615" y="3881069"/>
            <a:ext cx="8066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generated</a:t>
            </a:r>
            <a:endParaRPr lang="en-US" sz="1100" dirty="0"/>
          </a:p>
        </p:txBody>
      </p:sp>
      <p:cxnSp>
        <p:nvCxnSpPr>
          <p:cNvPr id="92" name="Straight Arrow Connector 91"/>
          <p:cNvCxnSpPr>
            <a:stCxn id="27" idx="4"/>
            <a:endCxn id="95" idx="0"/>
          </p:cNvCxnSpPr>
          <p:nvPr/>
        </p:nvCxnSpPr>
        <p:spPr>
          <a:xfrm>
            <a:off x="4152900" y="4572000"/>
            <a:ext cx="26670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Oval 94"/>
          <p:cNvSpPr/>
          <p:nvPr/>
        </p:nvSpPr>
        <p:spPr>
          <a:xfrm>
            <a:off x="3505200" y="4876800"/>
            <a:ext cx="1828800" cy="609600"/>
          </a:xfrm>
          <a:prstGeom prst="ellipse">
            <a:avLst/>
          </a:prstGeom>
          <a:solidFill>
            <a:srgbClr val="FBF995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Entity</a:t>
            </a:r>
          </a:p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(Semantic Type) </a:t>
            </a:r>
          </a:p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[WDO URI]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00" name="Oval 99"/>
          <p:cNvSpPr/>
          <p:nvPr/>
        </p:nvSpPr>
        <p:spPr>
          <a:xfrm>
            <a:off x="228600" y="3962400"/>
            <a:ext cx="2362200" cy="381000"/>
          </a:xfrm>
          <a:prstGeom prst="ellipse">
            <a:avLst/>
          </a:prstGeom>
          <a:solidFill>
            <a:srgbClr val="FBF995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Entity</a:t>
            </a:r>
          </a:p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(</a:t>
            </a:r>
            <a:r>
              <a:rPr lang="en-US" sz="1100" dirty="0" err="1" smtClean="0">
                <a:solidFill>
                  <a:schemeClr val="tx1"/>
                </a:solidFill>
              </a:rPr>
              <a:t>Antecdent</a:t>
            </a:r>
            <a:r>
              <a:rPr lang="en-US" sz="1100" dirty="0" smtClean="0">
                <a:solidFill>
                  <a:schemeClr val="tx1"/>
                </a:solidFill>
              </a:rPr>
              <a:t> Conclusion)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101" name="Straight Arrow Connector 100"/>
          <p:cNvCxnSpPr>
            <a:stCxn id="27" idx="2"/>
            <a:endCxn id="100" idx="5"/>
          </p:cNvCxnSpPr>
          <p:nvPr/>
        </p:nvCxnSpPr>
        <p:spPr>
          <a:xfrm flipH="1" flipV="1">
            <a:off x="2244864" y="4287604"/>
            <a:ext cx="1107936" cy="93896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 rot="290102">
            <a:off x="2271602" y="4300729"/>
            <a:ext cx="10070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/>
              <a:t>derivedFrom</a:t>
            </a:r>
            <a:endParaRPr lang="en-US" sz="1100" dirty="0"/>
          </a:p>
        </p:txBody>
      </p:sp>
      <p:cxnSp>
        <p:nvCxnSpPr>
          <p:cNvPr id="105" name="Straight Arrow Connector 104"/>
          <p:cNvCxnSpPr>
            <a:stCxn id="28" idx="1"/>
            <a:endCxn id="100" idx="0"/>
          </p:cNvCxnSpPr>
          <p:nvPr/>
        </p:nvCxnSpPr>
        <p:spPr>
          <a:xfrm flipH="1">
            <a:off x="1409700" y="2895600"/>
            <a:ext cx="2095500" cy="10668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 rot="20067725">
            <a:off x="2021892" y="3328485"/>
            <a:ext cx="4828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used</a:t>
            </a:r>
            <a:endParaRPr lang="en-US" sz="1100" dirty="0"/>
          </a:p>
        </p:txBody>
      </p:sp>
      <p:sp>
        <p:nvSpPr>
          <p:cNvPr id="109" name="Rectangle 108"/>
          <p:cNvSpPr/>
          <p:nvPr/>
        </p:nvSpPr>
        <p:spPr>
          <a:xfrm>
            <a:off x="5715000" y="3657600"/>
            <a:ext cx="990600" cy="304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Entity/Agent</a:t>
            </a:r>
          </a:p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(Source)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cxnSp>
        <p:nvCxnSpPr>
          <p:cNvPr id="110" name="Straight Arrow Connector 109"/>
          <p:cNvCxnSpPr>
            <a:stCxn id="28" idx="3"/>
            <a:endCxn id="109" idx="1"/>
          </p:cNvCxnSpPr>
          <p:nvPr/>
        </p:nvCxnSpPr>
        <p:spPr>
          <a:xfrm>
            <a:off x="4800600" y="2895600"/>
            <a:ext cx="914400" cy="9144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 rot="2710882">
            <a:off x="4626224" y="3373158"/>
            <a:ext cx="12650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/>
              <a:t>wasInfluencedBy</a:t>
            </a:r>
            <a:endParaRPr lang="en-US" sz="1100" dirty="0"/>
          </a:p>
        </p:txBody>
      </p:sp>
      <p:sp>
        <p:nvSpPr>
          <p:cNvPr id="124" name="TextBox 123"/>
          <p:cNvSpPr txBox="1"/>
          <p:nvPr/>
        </p:nvSpPr>
        <p:spPr>
          <a:xfrm rot="21449133">
            <a:off x="3563441" y="4613974"/>
            <a:ext cx="1213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/>
              <a:t>SpecializationOf</a:t>
            </a:r>
            <a:endParaRPr lang="en-US" sz="1100" dirty="0"/>
          </a:p>
        </p:txBody>
      </p:sp>
      <p:sp>
        <p:nvSpPr>
          <p:cNvPr id="125" name="TextBox 124"/>
          <p:cNvSpPr txBox="1"/>
          <p:nvPr/>
        </p:nvSpPr>
        <p:spPr>
          <a:xfrm rot="310765">
            <a:off x="6639830" y="3535142"/>
            <a:ext cx="67518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/>
              <a:t>hasPlan</a:t>
            </a:r>
            <a:endParaRPr lang="en-US" sz="11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Mapping </a:t>
            </a:r>
            <a:br>
              <a:rPr lang="en-US" dirty="0" smtClean="0"/>
            </a:br>
            <a:r>
              <a:rPr lang="en-US" dirty="0" smtClean="0"/>
              <a:t>PML into PROV</a:t>
            </a:r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762000" y="2273226"/>
            <a:ext cx="1600200" cy="381000"/>
          </a:xfrm>
          <a:prstGeom prst="ellipse">
            <a:avLst/>
          </a:prstGeom>
          <a:solidFill>
            <a:srgbClr val="FBF995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Information</a:t>
            </a:r>
          </a:p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(Conclusion)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629400" y="2819400"/>
            <a:ext cx="1143000" cy="4572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>
                <a:solidFill>
                  <a:schemeClr val="tx1"/>
                </a:solidFill>
              </a:rPr>
              <a:t>InferenceStep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9" name="Isosceles Triangle 28"/>
          <p:cNvSpPr/>
          <p:nvPr/>
        </p:nvSpPr>
        <p:spPr>
          <a:xfrm>
            <a:off x="3657600" y="1981200"/>
            <a:ext cx="1447800" cy="609600"/>
          </a:xfrm>
          <a:prstGeom prst="triangle">
            <a:avLst/>
          </a:prstGeom>
          <a:solidFill>
            <a:srgbClr val="F6887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>
                <a:solidFill>
                  <a:schemeClr val="tx1"/>
                </a:solidFill>
              </a:rPr>
              <a:t>NodeSet</a:t>
            </a:r>
            <a:r>
              <a:rPr lang="en-US" sz="1100" dirty="0" smtClean="0">
                <a:solidFill>
                  <a:schemeClr val="tx1"/>
                </a:solidFill>
              </a:rPr>
              <a:t> 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30" name="Straight Arrow Connector 29"/>
          <p:cNvCxnSpPr>
            <a:stCxn id="29" idx="1"/>
            <a:endCxn id="27" idx="6"/>
          </p:cNvCxnSpPr>
          <p:nvPr/>
        </p:nvCxnSpPr>
        <p:spPr>
          <a:xfrm flipH="1">
            <a:off x="2362200" y="2286000"/>
            <a:ext cx="1657350" cy="177726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 rot="21425482">
            <a:off x="2672927" y="2085222"/>
            <a:ext cx="11031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/>
              <a:t>hasConclusion</a:t>
            </a:r>
            <a:endParaRPr lang="en-US" sz="1100" dirty="0"/>
          </a:p>
        </p:txBody>
      </p:sp>
      <p:cxnSp>
        <p:nvCxnSpPr>
          <p:cNvPr id="32" name="Straight Arrow Connector 31"/>
          <p:cNvCxnSpPr>
            <a:stCxn id="29" idx="4"/>
            <a:endCxn id="28" idx="1"/>
          </p:cNvCxnSpPr>
          <p:nvPr/>
        </p:nvCxnSpPr>
        <p:spPr>
          <a:xfrm>
            <a:off x="5105400" y="2590800"/>
            <a:ext cx="1524000" cy="4572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 rot="1062914">
            <a:off x="5272008" y="2569508"/>
            <a:ext cx="11865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/>
              <a:t>isConsequentOf</a:t>
            </a:r>
            <a:endParaRPr lang="en-US" sz="1100" dirty="0"/>
          </a:p>
        </p:txBody>
      </p:sp>
      <p:sp>
        <p:nvSpPr>
          <p:cNvPr id="56" name="TextBox 55"/>
          <p:cNvSpPr txBox="1"/>
          <p:nvPr/>
        </p:nvSpPr>
        <p:spPr>
          <a:xfrm rot="20478680">
            <a:off x="4780075" y="1934112"/>
            <a:ext cx="7619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Contains</a:t>
            </a:r>
            <a:endParaRPr lang="en-US" sz="1100" dirty="0"/>
          </a:p>
        </p:txBody>
      </p:sp>
      <p:cxnSp>
        <p:nvCxnSpPr>
          <p:cNvPr id="60" name="Straight Arrow Connector 59"/>
          <p:cNvCxnSpPr>
            <a:stCxn id="28" idx="0"/>
            <a:endCxn id="78" idx="3"/>
          </p:cNvCxnSpPr>
          <p:nvPr/>
        </p:nvCxnSpPr>
        <p:spPr>
          <a:xfrm flipH="1" flipV="1">
            <a:off x="6248400" y="2057400"/>
            <a:ext cx="952500" cy="7620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 rot="2374725">
            <a:off x="6172145" y="2223597"/>
            <a:ext cx="111280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err="1" smtClean="0"/>
              <a:t>hasAntecedent</a:t>
            </a:r>
            <a:endParaRPr lang="en-US" sz="1100" dirty="0" smtClean="0"/>
          </a:p>
          <a:p>
            <a:pPr algn="ctr"/>
            <a:r>
              <a:rPr lang="en-US" sz="1100" dirty="0" smtClean="0"/>
              <a:t>List</a:t>
            </a:r>
            <a:endParaRPr lang="en-US" sz="1100" dirty="0"/>
          </a:p>
        </p:txBody>
      </p:sp>
      <p:cxnSp>
        <p:nvCxnSpPr>
          <p:cNvPr id="89" name="Straight Arrow Connector 88"/>
          <p:cNvCxnSpPr>
            <a:stCxn id="28" idx="2"/>
            <a:endCxn id="112" idx="0"/>
          </p:cNvCxnSpPr>
          <p:nvPr/>
        </p:nvCxnSpPr>
        <p:spPr>
          <a:xfrm>
            <a:off x="7200900" y="3276600"/>
            <a:ext cx="495300" cy="1524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5486400" y="1905000"/>
            <a:ext cx="762000" cy="304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>
                <a:solidFill>
                  <a:sysClr val="windowText" lastClr="000000"/>
                </a:solidFill>
              </a:rPr>
              <a:t>NodeSet</a:t>
            </a:r>
            <a:endParaRPr lang="en-US" sz="900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List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cxnSp>
        <p:nvCxnSpPr>
          <p:cNvPr id="80" name="Straight Arrow Connector 79"/>
          <p:cNvCxnSpPr>
            <a:stCxn id="78" idx="1"/>
            <a:endCxn id="29" idx="5"/>
          </p:cNvCxnSpPr>
          <p:nvPr/>
        </p:nvCxnSpPr>
        <p:spPr>
          <a:xfrm flipH="1">
            <a:off x="4743450" y="2057400"/>
            <a:ext cx="742950" cy="2286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/>
          <p:cNvSpPr/>
          <p:nvPr/>
        </p:nvSpPr>
        <p:spPr>
          <a:xfrm>
            <a:off x="7315200" y="3429000"/>
            <a:ext cx="762000" cy="304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Inference</a:t>
            </a:r>
          </a:p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Engine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6477000" y="3429000"/>
            <a:ext cx="762000" cy="304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Inference</a:t>
            </a:r>
          </a:p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Rule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4343400" y="2971800"/>
            <a:ext cx="762000" cy="304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Source Usage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cxnSp>
        <p:nvCxnSpPr>
          <p:cNvPr id="117" name="Straight Arrow Connector 116"/>
          <p:cNvCxnSpPr>
            <a:stCxn id="28" idx="2"/>
            <a:endCxn id="113" idx="0"/>
          </p:cNvCxnSpPr>
          <p:nvPr/>
        </p:nvCxnSpPr>
        <p:spPr>
          <a:xfrm flipH="1">
            <a:off x="6858000" y="3276600"/>
            <a:ext cx="342900" cy="1524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>
            <a:stCxn id="28" idx="1"/>
            <a:endCxn id="114" idx="3"/>
          </p:cNvCxnSpPr>
          <p:nvPr/>
        </p:nvCxnSpPr>
        <p:spPr>
          <a:xfrm flipH="1">
            <a:off x="5105400" y="3048000"/>
            <a:ext cx="1524000" cy="762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stCxn id="114" idx="2"/>
            <a:endCxn id="126" idx="0"/>
          </p:cNvCxnSpPr>
          <p:nvPr/>
        </p:nvCxnSpPr>
        <p:spPr>
          <a:xfrm>
            <a:off x="4724400" y="3276600"/>
            <a:ext cx="0" cy="1524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tangle 125"/>
          <p:cNvSpPr/>
          <p:nvPr/>
        </p:nvSpPr>
        <p:spPr>
          <a:xfrm>
            <a:off x="4343400" y="3429000"/>
            <a:ext cx="762000" cy="3048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Source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cxnSp>
        <p:nvCxnSpPr>
          <p:cNvPr id="128" name="Straight Arrow Connector 127"/>
          <p:cNvCxnSpPr>
            <a:stCxn id="27" idx="4"/>
            <a:endCxn id="129" idx="0"/>
          </p:cNvCxnSpPr>
          <p:nvPr/>
        </p:nvCxnSpPr>
        <p:spPr>
          <a:xfrm>
            <a:off x="1562100" y="2654226"/>
            <a:ext cx="1181100" cy="5334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128"/>
          <p:cNvSpPr/>
          <p:nvPr/>
        </p:nvSpPr>
        <p:spPr>
          <a:xfrm>
            <a:off x="2362200" y="3187626"/>
            <a:ext cx="762000" cy="304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PML-P</a:t>
            </a:r>
          </a:p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Format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1295400" y="3187626"/>
            <a:ext cx="762000" cy="304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URL/</a:t>
            </a:r>
          </a:p>
          <a:p>
            <a:pPr algn="ctr"/>
            <a:r>
              <a:rPr lang="en-US" sz="900" dirty="0" err="1" smtClean="0">
                <a:solidFill>
                  <a:sysClr val="windowText" lastClr="000000"/>
                </a:solidFill>
              </a:rPr>
              <a:t>RawString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152400" y="3187626"/>
            <a:ext cx="762000" cy="304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Time Stamp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cxnSp>
        <p:nvCxnSpPr>
          <p:cNvPr id="132" name="Straight Arrow Connector 131"/>
          <p:cNvCxnSpPr>
            <a:stCxn id="27" idx="4"/>
            <a:endCxn id="130" idx="0"/>
          </p:cNvCxnSpPr>
          <p:nvPr/>
        </p:nvCxnSpPr>
        <p:spPr>
          <a:xfrm>
            <a:off x="1562100" y="2654226"/>
            <a:ext cx="114300" cy="5334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stCxn id="27" idx="4"/>
            <a:endCxn id="131" idx="0"/>
          </p:cNvCxnSpPr>
          <p:nvPr/>
        </p:nvCxnSpPr>
        <p:spPr>
          <a:xfrm flipH="1">
            <a:off x="533400" y="2654226"/>
            <a:ext cx="1028700" cy="5334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3276600" y="5494156"/>
            <a:ext cx="1600200" cy="381000"/>
          </a:xfrm>
          <a:prstGeom prst="ellipse">
            <a:avLst/>
          </a:prstGeom>
          <a:solidFill>
            <a:srgbClr val="FBF995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Entity</a:t>
            </a:r>
          </a:p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(Conclusion)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3482086" y="3970156"/>
            <a:ext cx="1242314" cy="4572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Activity</a:t>
            </a:r>
          </a:p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(Inference Step)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 flipH="1">
            <a:off x="4343400" y="4427356"/>
            <a:ext cx="76200" cy="10668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 rot="20738953">
            <a:off x="2991075" y="4712392"/>
            <a:ext cx="12474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/>
              <a:t>wasGeneratedBy</a:t>
            </a:r>
            <a:endParaRPr lang="en-US" sz="1100" dirty="0"/>
          </a:p>
        </p:txBody>
      </p:sp>
      <p:cxnSp>
        <p:nvCxnSpPr>
          <p:cNvPr id="41" name="Straight Arrow Connector 40"/>
          <p:cNvCxnSpPr>
            <a:stCxn id="36" idx="0"/>
            <a:endCxn id="38" idx="2"/>
          </p:cNvCxnSpPr>
          <p:nvPr/>
        </p:nvCxnSpPr>
        <p:spPr>
          <a:xfrm flipV="1">
            <a:off x="4076700" y="4427356"/>
            <a:ext cx="26543" cy="10668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 rot="188047">
            <a:off x="4817402" y="4002397"/>
            <a:ext cx="14702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/>
              <a:t>qualifiedAssociation</a:t>
            </a:r>
            <a:endParaRPr lang="en-US" sz="1100" dirty="0"/>
          </a:p>
        </p:txBody>
      </p:sp>
      <p:cxnSp>
        <p:nvCxnSpPr>
          <p:cNvPr id="43" name="Straight Arrow Connector 42"/>
          <p:cNvCxnSpPr>
            <a:stCxn id="38" idx="3"/>
            <a:endCxn id="52" idx="1"/>
          </p:cNvCxnSpPr>
          <p:nvPr/>
        </p:nvCxnSpPr>
        <p:spPr>
          <a:xfrm>
            <a:off x="4724400" y="4198756"/>
            <a:ext cx="1752600" cy="762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52" idx="2"/>
            <a:endCxn id="45" idx="0"/>
          </p:cNvCxnSpPr>
          <p:nvPr/>
        </p:nvCxnSpPr>
        <p:spPr>
          <a:xfrm>
            <a:off x="6934200" y="4427356"/>
            <a:ext cx="1371600" cy="9144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7696200" y="5341756"/>
            <a:ext cx="1219200" cy="3048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Agent </a:t>
            </a:r>
          </a:p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(Inference Engine)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6324600" y="5341756"/>
            <a:ext cx="1066800" cy="304800"/>
          </a:xfrm>
          <a:prstGeom prst="rect">
            <a:avLst/>
          </a:prstGeom>
          <a:solidFill>
            <a:srgbClr val="FBF995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>
                <a:solidFill>
                  <a:sysClr val="windowText" lastClr="000000"/>
                </a:solidFill>
              </a:rPr>
              <a:t>Prov:Plan</a:t>
            </a:r>
            <a:endParaRPr lang="en-US" sz="900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(Inference Rule)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cxnSp>
        <p:nvCxnSpPr>
          <p:cNvPr id="47" name="Straight Arrow Connector 46"/>
          <p:cNvCxnSpPr>
            <a:stCxn id="52" idx="2"/>
            <a:endCxn id="46" idx="0"/>
          </p:cNvCxnSpPr>
          <p:nvPr/>
        </p:nvCxnSpPr>
        <p:spPr>
          <a:xfrm flipH="1">
            <a:off x="6858000" y="4427356"/>
            <a:ext cx="76200" cy="9144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5181600" y="5570356"/>
            <a:ext cx="533400" cy="228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Value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2286000" y="3970156"/>
            <a:ext cx="762000" cy="304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Time Stamp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cxnSp>
        <p:nvCxnSpPr>
          <p:cNvPr id="50" name="Straight Arrow Connector 49"/>
          <p:cNvCxnSpPr>
            <a:stCxn id="36" idx="6"/>
            <a:endCxn id="48" idx="1"/>
          </p:cNvCxnSpPr>
          <p:nvPr/>
        </p:nvCxnSpPr>
        <p:spPr>
          <a:xfrm>
            <a:off x="4876800" y="5684656"/>
            <a:ext cx="304800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38" idx="1"/>
            <a:endCxn id="49" idx="3"/>
          </p:cNvCxnSpPr>
          <p:nvPr/>
        </p:nvCxnSpPr>
        <p:spPr>
          <a:xfrm flipH="1" flipV="1">
            <a:off x="3048000" y="4122556"/>
            <a:ext cx="434086" cy="762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6477000" y="4122556"/>
            <a:ext cx="914400" cy="304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Association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 rot="2322293">
            <a:off x="4260415" y="5184225"/>
            <a:ext cx="8066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generated</a:t>
            </a:r>
            <a:endParaRPr lang="en-US" sz="1100" dirty="0"/>
          </a:p>
        </p:txBody>
      </p:sp>
      <p:cxnSp>
        <p:nvCxnSpPr>
          <p:cNvPr id="54" name="Straight Arrow Connector 53"/>
          <p:cNvCxnSpPr>
            <a:stCxn id="36" idx="4"/>
            <a:endCxn id="55" idx="0"/>
          </p:cNvCxnSpPr>
          <p:nvPr/>
        </p:nvCxnSpPr>
        <p:spPr>
          <a:xfrm>
            <a:off x="4076700" y="5875156"/>
            <a:ext cx="26670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3429000" y="6179956"/>
            <a:ext cx="1828800" cy="609600"/>
          </a:xfrm>
          <a:prstGeom prst="ellipse">
            <a:avLst/>
          </a:prstGeom>
          <a:solidFill>
            <a:srgbClr val="FBF995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Entity</a:t>
            </a:r>
          </a:p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(Semantic Type) </a:t>
            </a:r>
          </a:p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[WDO URI]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57" name="Oval 56"/>
          <p:cNvSpPr/>
          <p:nvPr/>
        </p:nvSpPr>
        <p:spPr>
          <a:xfrm>
            <a:off x="152400" y="5265556"/>
            <a:ext cx="2362200" cy="381000"/>
          </a:xfrm>
          <a:prstGeom prst="ellipse">
            <a:avLst/>
          </a:prstGeom>
          <a:solidFill>
            <a:srgbClr val="FBF995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Entity</a:t>
            </a:r>
          </a:p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(</a:t>
            </a:r>
            <a:r>
              <a:rPr lang="en-US" sz="1100" dirty="0" err="1" smtClean="0">
                <a:solidFill>
                  <a:schemeClr val="tx1"/>
                </a:solidFill>
              </a:rPr>
              <a:t>Antecdent</a:t>
            </a:r>
            <a:r>
              <a:rPr lang="en-US" sz="1100" dirty="0" smtClean="0">
                <a:solidFill>
                  <a:schemeClr val="tx1"/>
                </a:solidFill>
              </a:rPr>
              <a:t> Conclusion)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58" name="Straight Arrow Connector 57"/>
          <p:cNvCxnSpPr>
            <a:stCxn id="36" idx="2"/>
            <a:endCxn id="57" idx="5"/>
          </p:cNvCxnSpPr>
          <p:nvPr/>
        </p:nvCxnSpPr>
        <p:spPr>
          <a:xfrm flipH="1" flipV="1">
            <a:off x="2168664" y="5590760"/>
            <a:ext cx="1107936" cy="93896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 rot="290102">
            <a:off x="2195402" y="5603885"/>
            <a:ext cx="10070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/>
              <a:t>derivedFrom</a:t>
            </a:r>
            <a:endParaRPr lang="en-US" sz="1100" dirty="0"/>
          </a:p>
        </p:txBody>
      </p:sp>
      <p:cxnSp>
        <p:nvCxnSpPr>
          <p:cNvPr id="62" name="Straight Arrow Connector 61"/>
          <p:cNvCxnSpPr>
            <a:stCxn id="38" idx="1"/>
            <a:endCxn id="57" idx="0"/>
          </p:cNvCxnSpPr>
          <p:nvPr/>
        </p:nvCxnSpPr>
        <p:spPr>
          <a:xfrm flipH="1">
            <a:off x="1333500" y="4198756"/>
            <a:ext cx="2148586" cy="10668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 rot="20067725">
            <a:off x="1945692" y="4631641"/>
            <a:ext cx="4828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used</a:t>
            </a:r>
            <a:endParaRPr lang="en-US" sz="1100" dirty="0"/>
          </a:p>
        </p:txBody>
      </p:sp>
      <p:sp>
        <p:nvSpPr>
          <p:cNvPr id="64" name="Rectangle 63"/>
          <p:cNvSpPr/>
          <p:nvPr/>
        </p:nvSpPr>
        <p:spPr>
          <a:xfrm>
            <a:off x="5605616" y="4960755"/>
            <a:ext cx="990600" cy="304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Entity/Agent</a:t>
            </a:r>
          </a:p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(Source)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cxnSp>
        <p:nvCxnSpPr>
          <p:cNvPr id="65" name="Straight Arrow Connector 64"/>
          <p:cNvCxnSpPr>
            <a:stCxn id="38" idx="3"/>
            <a:endCxn id="64" idx="1"/>
          </p:cNvCxnSpPr>
          <p:nvPr/>
        </p:nvCxnSpPr>
        <p:spPr>
          <a:xfrm>
            <a:off x="4724400" y="4198756"/>
            <a:ext cx="881216" cy="914399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 rot="2710882">
            <a:off x="4550024" y="4676314"/>
            <a:ext cx="12650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/>
              <a:t>wasInfluencedBy</a:t>
            </a:r>
            <a:endParaRPr lang="en-US" sz="1100" dirty="0"/>
          </a:p>
        </p:txBody>
      </p:sp>
      <p:sp>
        <p:nvSpPr>
          <p:cNvPr id="67" name="TextBox 66"/>
          <p:cNvSpPr txBox="1"/>
          <p:nvPr/>
        </p:nvSpPr>
        <p:spPr>
          <a:xfrm rot="21449133">
            <a:off x="3487241" y="5917130"/>
            <a:ext cx="1213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/>
              <a:t>SpecializationOf</a:t>
            </a:r>
            <a:endParaRPr lang="en-US" sz="1100" dirty="0"/>
          </a:p>
        </p:txBody>
      </p:sp>
      <p:sp>
        <p:nvSpPr>
          <p:cNvPr id="68" name="TextBox 67"/>
          <p:cNvSpPr txBox="1"/>
          <p:nvPr/>
        </p:nvSpPr>
        <p:spPr>
          <a:xfrm rot="310765">
            <a:off x="6563630" y="4838298"/>
            <a:ext cx="67518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/>
              <a:t>hasPlan</a:t>
            </a:r>
            <a:endParaRPr lang="en-US" sz="1100" dirty="0" smtClean="0"/>
          </a:p>
        </p:txBody>
      </p:sp>
      <p:cxnSp>
        <p:nvCxnSpPr>
          <p:cNvPr id="70" name="Straight Connector 69"/>
          <p:cNvCxnSpPr/>
          <p:nvPr/>
        </p:nvCxnSpPr>
        <p:spPr>
          <a:xfrm>
            <a:off x="-609600" y="3810000"/>
            <a:ext cx="1036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0" y="16002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PML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0" y="3962400"/>
            <a:ext cx="990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PROV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 with tools to support PROV production</a:t>
            </a:r>
          </a:p>
          <a:p>
            <a:pPr lvl="1"/>
            <a:r>
              <a:rPr lang="en-US" dirty="0" smtClean="0"/>
              <a:t>Work with new PROV APIs</a:t>
            </a:r>
          </a:p>
          <a:p>
            <a:pPr lvl="1"/>
            <a:r>
              <a:rPr lang="en-US" dirty="0" smtClean="0"/>
              <a:t>Refine Mappings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Web-Probe to consume PROV</a:t>
            </a:r>
          </a:p>
          <a:p>
            <a:pPr lvl="1"/>
            <a:r>
              <a:rPr lang="en-US" dirty="0" smtClean="0"/>
              <a:t>Develop new view(s) to display PROV</a:t>
            </a:r>
          </a:p>
          <a:p>
            <a:pPr lvl="1"/>
            <a:r>
              <a:rPr lang="en-US" dirty="0" smtClean="0"/>
              <a:t>Find better ways of displaying PROV information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E9A2D-C7A2-483E-BE3C-673C646EC5A2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33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PROV-O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200"/>
            <a:ext cx="8229600" cy="4636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E9A2D-C7A2-483E-BE3C-673C646EC5A2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4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63118" y="1524000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hlinkClick r:id="rId3"/>
              </a:rPr>
              <a:t>prov:Entity</a:t>
            </a:r>
            <a:r>
              <a:rPr lang="en-US" dirty="0">
                <a:solidFill>
                  <a:prstClr val="black"/>
                </a:solidFill>
              </a:rPr>
              <a:t> is a physical, digital, conceptual, or other kind of thing with some fixed aspects; entities may be real or imaginary.</a:t>
            </a:r>
          </a:p>
        </p:txBody>
      </p:sp>
    </p:spTree>
    <p:extLst>
      <p:ext uri="{BB962C8B-B14F-4D97-AF65-F5344CB8AC3E}">
        <p14:creationId xmlns:p14="http://schemas.microsoft.com/office/powerpoint/2010/main" xmlns="" val="1997112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PROV-O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200"/>
            <a:ext cx="8229600" cy="4636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E9A2D-C7A2-483E-BE3C-673C646EC5A2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5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63118" y="1524000"/>
            <a:ext cx="418508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prstClr val="black"/>
                </a:solidFill>
                <a:hlinkClick r:id="rId3"/>
              </a:rPr>
              <a:t>prov:Activity</a:t>
            </a:r>
            <a:r>
              <a:rPr lang="en-US" sz="1600" dirty="0">
                <a:solidFill>
                  <a:prstClr val="black"/>
                </a:solidFill>
              </a:rPr>
              <a:t> is something that occurs over a period of time and acts upon or with entities; it may include consuming, processing, transforming, modifying, relocating, using, or generating entities.</a:t>
            </a:r>
          </a:p>
        </p:txBody>
      </p:sp>
    </p:spTree>
    <p:extLst>
      <p:ext uri="{BB962C8B-B14F-4D97-AF65-F5344CB8AC3E}">
        <p14:creationId xmlns:p14="http://schemas.microsoft.com/office/powerpoint/2010/main" xmlns="" val="54580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PROV-O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200"/>
            <a:ext cx="8229600" cy="4636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E9A2D-C7A2-483E-BE3C-673C646EC5A2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6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63118" y="1524000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hlinkClick r:id="rId3"/>
              </a:rPr>
              <a:t>prov:Agent</a:t>
            </a:r>
            <a:r>
              <a:rPr lang="en-US" dirty="0">
                <a:solidFill>
                  <a:prstClr val="black"/>
                </a:solidFill>
              </a:rPr>
              <a:t> is something that bears some form of responsibility for an activity taking place, for the existence of an entity, or for another agent's activity.</a:t>
            </a:r>
          </a:p>
        </p:txBody>
      </p:sp>
    </p:spTree>
    <p:extLst>
      <p:ext uri="{BB962C8B-B14F-4D97-AF65-F5344CB8AC3E}">
        <p14:creationId xmlns:p14="http://schemas.microsoft.com/office/powerpoint/2010/main" xmlns="" val="1808818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PML General Structure</a:t>
            </a:r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762000" y="2743200"/>
            <a:ext cx="1600200" cy="381000"/>
          </a:xfrm>
          <a:prstGeom prst="ellipse">
            <a:avLst/>
          </a:prstGeom>
          <a:solidFill>
            <a:srgbClr val="FBF995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Information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629400" y="2819400"/>
            <a:ext cx="1143000" cy="4572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>
                <a:solidFill>
                  <a:schemeClr val="tx1"/>
                </a:solidFill>
              </a:rPr>
              <a:t>InferenceStep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9" name="Isosceles Triangle 28"/>
          <p:cNvSpPr/>
          <p:nvPr/>
        </p:nvSpPr>
        <p:spPr>
          <a:xfrm>
            <a:off x="3657600" y="1981200"/>
            <a:ext cx="1447800" cy="609600"/>
          </a:xfrm>
          <a:prstGeom prst="triangle">
            <a:avLst/>
          </a:prstGeom>
          <a:solidFill>
            <a:srgbClr val="F6887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>
                <a:solidFill>
                  <a:schemeClr val="tx1"/>
                </a:solidFill>
              </a:rPr>
              <a:t>NodeSet</a:t>
            </a:r>
            <a:r>
              <a:rPr lang="en-US" sz="1100" dirty="0" smtClean="0">
                <a:solidFill>
                  <a:schemeClr val="tx1"/>
                </a:solidFill>
              </a:rPr>
              <a:t> 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30" name="Straight Arrow Connector 29"/>
          <p:cNvCxnSpPr>
            <a:stCxn id="29" idx="2"/>
            <a:endCxn id="27" idx="6"/>
          </p:cNvCxnSpPr>
          <p:nvPr/>
        </p:nvCxnSpPr>
        <p:spPr>
          <a:xfrm flipH="1">
            <a:off x="2362200" y="2590800"/>
            <a:ext cx="1295400" cy="3429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 rot="20738953">
            <a:off x="2529367" y="2507610"/>
            <a:ext cx="11031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/>
              <a:t>hasConclusion</a:t>
            </a:r>
            <a:endParaRPr lang="en-US" sz="1100" dirty="0"/>
          </a:p>
        </p:txBody>
      </p:sp>
      <p:cxnSp>
        <p:nvCxnSpPr>
          <p:cNvPr id="32" name="Straight Arrow Connector 31"/>
          <p:cNvCxnSpPr>
            <a:stCxn id="29" idx="4"/>
            <a:endCxn id="28" idx="1"/>
          </p:cNvCxnSpPr>
          <p:nvPr/>
        </p:nvCxnSpPr>
        <p:spPr>
          <a:xfrm>
            <a:off x="5105400" y="2590800"/>
            <a:ext cx="1524000" cy="4572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 rot="1062914">
            <a:off x="5272008" y="2569508"/>
            <a:ext cx="11865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/>
              <a:t>isConsequentOf</a:t>
            </a:r>
            <a:endParaRPr lang="en-US" sz="1100" dirty="0"/>
          </a:p>
        </p:txBody>
      </p:sp>
      <p:sp>
        <p:nvSpPr>
          <p:cNvPr id="56" name="TextBox 55"/>
          <p:cNvSpPr txBox="1"/>
          <p:nvPr/>
        </p:nvSpPr>
        <p:spPr>
          <a:xfrm rot="20478680">
            <a:off x="4780075" y="1934112"/>
            <a:ext cx="7619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Contains</a:t>
            </a:r>
            <a:endParaRPr lang="en-US" sz="1100" dirty="0"/>
          </a:p>
        </p:txBody>
      </p:sp>
      <p:cxnSp>
        <p:nvCxnSpPr>
          <p:cNvPr id="60" name="Straight Arrow Connector 59"/>
          <p:cNvCxnSpPr>
            <a:stCxn id="28" idx="0"/>
            <a:endCxn id="78" idx="3"/>
          </p:cNvCxnSpPr>
          <p:nvPr/>
        </p:nvCxnSpPr>
        <p:spPr>
          <a:xfrm flipH="1" flipV="1">
            <a:off x="6248400" y="2057400"/>
            <a:ext cx="952500" cy="7620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 rot="2374725">
            <a:off x="6172145" y="2223597"/>
            <a:ext cx="111280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err="1" smtClean="0"/>
              <a:t>hasAntecedent</a:t>
            </a:r>
            <a:endParaRPr lang="en-US" sz="1100" dirty="0" smtClean="0"/>
          </a:p>
          <a:p>
            <a:pPr algn="ctr"/>
            <a:r>
              <a:rPr lang="en-US" sz="1100" dirty="0" smtClean="0"/>
              <a:t>List</a:t>
            </a:r>
            <a:endParaRPr lang="en-US" sz="1100" dirty="0"/>
          </a:p>
        </p:txBody>
      </p:sp>
      <p:cxnSp>
        <p:nvCxnSpPr>
          <p:cNvPr id="89" name="Straight Arrow Connector 88"/>
          <p:cNvCxnSpPr>
            <a:stCxn id="28" idx="2"/>
            <a:endCxn id="112" idx="0"/>
          </p:cNvCxnSpPr>
          <p:nvPr/>
        </p:nvCxnSpPr>
        <p:spPr>
          <a:xfrm>
            <a:off x="7200900" y="3276600"/>
            <a:ext cx="1028700" cy="5334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5486400" y="1905000"/>
            <a:ext cx="762000" cy="304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>
                <a:solidFill>
                  <a:sysClr val="windowText" lastClr="000000"/>
                </a:solidFill>
              </a:rPr>
              <a:t>NodeSet</a:t>
            </a:r>
            <a:endParaRPr lang="en-US" sz="900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List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cxnSp>
        <p:nvCxnSpPr>
          <p:cNvPr id="80" name="Straight Arrow Connector 79"/>
          <p:cNvCxnSpPr>
            <a:stCxn id="78" idx="1"/>
            <a:endCxn id="29" idx="5"/>
          </p:cNvCxnSpPr>
          <p:nvPr/>
        </p:nvCxnSpPr>
        <p:spPr>
          <a:xfrm flipH="1">
            <a:off x="4743450" y="2057400"/>
            <a:ext cx="742950" cy="2286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/>
          <p:cNvSpPr/>
          <p:nvPr/>
        </p:nvSpPr>
        <p:spPr>
          <a:xfrm>
            <a:off x="7848600" y="3810000"/>
            <a:ext cx="762000" cy="304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Inference</a:t>
            </a:r>
          </a:p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Engine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6781800" y="3810000"/>
            <a:ext cx="762000" cy="304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Inference</a:t>
            </a:r>
          </a:p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Rule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5638800" y="3810000"/>
            <a:ext cx="762000" cy="304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Source Usage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cxnSp>
        <p:nvCxnSpPr>
          <p:cNvPr id="117" name="Straight Arrow Connector 116"/>
          <p:cNvCxnSpPr>
            <a:stCxn id="28" idx="2"/>
            <a:endCxn id="113" idx="0"/>
          </p:cNvCxnSpPr>
          <p:nvPr/>
        </p:nvCxnSpPr>
        <p:spPr>
          <a:xfrm flipH="1">
            <a:off x="7162800" y="3276600"/>
            <a:ext cx="38100" cy="5334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>
            <a:stCxn id="28" idx="2"/>
            <a:endCxn id="114" idx="0"/>
          </p:cNvCxnSpPr>
          <p:nvPr/>
        </p:nvCxnSpPr>
        <p:spPr>
          <a:xfrm flipH="1">
            <a:off x="6019800" y="3276600"/>
            <a:ext cx="1181100" cy="5334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stCxn id="114" idx="2"/>
            <a:endCxn id="126" idx="0"/>
          </p:cNvCxnSpPr>
          <p:nvPr/>
        </p:nvCxnSpPr>
        <p:spPr>
          <a:xfrm flipH="1">
            <a:off x="5791200" y="4114800"/>
            <a:ext cx="228600" cy="4572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tangle 125"/>
          <p:cNvSpPr/>
          <p:nvPr/>
        </p:nvSpPr>
        <p:spPr>
          <a:xfrm>
            <a:off x="5410200" y="4572000"/>
            <a:ext cx="762000" cy="3048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Source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cxnSp>
        <p:nvCxnSpPr>
          <p:cNvPr id="128" name="Straight Arrow Connector 127"/>
          <p:cNvCxnSpPr>
            <a:stCxn id="27" idx="4"/>
            <a:endCxn id="129" idx="0"/>
          </p:cNvCxnSpPr>
          <p:nvPr/>
        </p:nvCxnSpPr>
        <p:spPr>
          <a:xfrm>
            <a:off x="1562100" y="3124200"/>
            <a:ext cx="1181100" cy="5334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128"/>
          <p:cNvSpPr/>
          <p:nvPr/>
        </p:nvSpPr>
        <p:spPr>
          <a:xfrm>
            <a:off x="2362200" y="3657600"/>
            <a:ext cx="762000" cy="304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PML-P</a:t>
            </a:r>
          </a:p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Format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1295400" y="3657600"/>
            <a:ext cx="762000" cy="304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URL/</a:t>
            </a:r>
          </a:p>
          <a:p>
            <a:pPr algn="ctr"/>
            <a:r>
              <a:rPr lang="en-US" sz="900" dirty="0" err="1" smtClean="0">
                <a:solidFill>
                  <a:sysClr val="windowText" lastClr="000000"/>
                </a:solidFill>
              </a:rPr>
              <a:t>RawString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152400" y="3657600"/>
            <a:ext cx="762000" cy="304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Time Stamp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cxnSp>
        <p:nvCxnSpPr>
          <p:cNvPr id="132" name="Straight Arrow Connector 131"/>
          <p:cNvCxnSpPr>
            <a:stCxn id="27" idx="4"/>
            <a:endCxn id="130" idx="0"/>
          </p:cNvCxnSpPr>
          <p:nvPr/>
        </p:nvCxnSpPr>
        <p:spPr>
          <a:xfrm>
            <a:off x="1562100" y="3124200"/>
            <a:ext cx="114300" cy="5334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stCxn id="27" idx="4"/>
            <a:endCxn id="131" idx="0"/>
          </p:cNvCxnSpPr>
          <p:nvPr/>
        </p:nvCxnSpPr>
        <p:spPr>
          <a:xfrm flipH="1">
            <a:off x="533400" y="3124200"/>
            <a:ext cx="1028700" cy="5334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7" idx="5"/>
            <a:endCxn id="114" idx="1"/>
          </p:cNvCxnSpPr>
          <p:nvPr/>
        </p:nvCxnSpPr>
        <p:spPr>
          <a:xfrm>
            <a:off x="2127856" y="3068404"/>
            <a:ext cx="3510944" cy="893996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PML General Structure</a:t>
            </a:r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762000" y="2743200"/>
            <a:ext cx="1600200" cy="381000"/>
          </a:xfrm>
          <a:prstGeom prst="ellipse">
            <a:avLst/>
          </a:prstGeom>
          <a:solidFill>
            <a:srgbClr val="FBF995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Information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629400" y="2819400"/>
            <a:ext cx="1143000" cy="4572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>
                <a:solidFill>
                  <a:schemeClr val="tx1"/>
                </a:solidFill>
              </a:rPr>
              <a:t>InferenceStep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9" name="Isosceles Triangle 28"/>
          <p:cNvSpPr/>
          <p:nvPr/>
        </p:nvSpPr>
        <p:spPr>
          <a:xfrm>
            <a:off x="3657600" y="1981200"/>
            <a:ext cx="1447800" cy="609600"/>
          </a:xfrm>
          <a:prstGeom prst="triangle">
            <a:avLst/>
          </a:prstGeom>
          <a:solidFill>
            <a:srgbClr val="F6887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>
                <a:solidFill>
                  <a:schemeClr val="tx1"/>
                </a:solidFill>
              </a:rPr>
              <a:t>NodeSet</a:t>
            </a:r>
            <a:r>
              <a:rPr lang="en-US" sz="1100" dirty="0" smtClean="0">
                <a:solidFill>
                  <a:schemeClr val="tx1"/>
                </a:solidFill>
              </a:rPr>
              <a:t> 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30" name="Straight Arrow Connector 29"/>
          <p:cNvCxnSpPr>
            <a:stCxn id="29" idx="2"/>
            <a:endCxn id="27" idx="6"/>
          </p:cNvCxnSpPr>
          <p:nvPr/>
        </p:nvCxnSpPr>
        <p:spPr>
          <a:xfrm flipH="1">
            <a:off x="2362200" y="2590800"/>
            <a:ext cx="1295400" cy="3429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 rot="20738953">
            <a:off x="2529367" y="2507610"/>
            <a:ext cx="11031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/>
              <a:t>hasConclusion</a:t>
            </a:r>
            <a:endParaRPr lang="en-US" sz="1100" dirty="0"/>
          </a:p>
        </p:txBody>
      </p:sp>
      <p:cxnSp>
        <p:nvCxnSpPr>
          <p:cNvPr id="32" name="Straight Arrow Connector 31"/>
          <p:cNvCxnSpPr>
            <a:stCxn id="29" idx="4"/>
            <a:endCxn id="28" idx="1"/>
          </p:cNvCxnSpPr>
          <p:nvPr/>
        </p:nvCxnSpPr>
        <p:spPr>
          <a:xfrm>
            <a:off x="5105400" y="2590800"/>
            <a:ext cx="1524000" cy="4572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 rot="1062914">
            <a:off x="5272008" y="2569508"/>
            <a:ext cx="11865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/>
              <a:t>isConsequentOf</a:t>
            </a:r>
            <a:endParaRPr lang="en-US" sz="1100" dirty="0"/>
          </a:p>
        </p:txBody>
      </p:sp>
      <p:sp>
        <p:nvSpPr>
          <p:cNvPr id="56" name="TextBox 55"/>
          <p:cNvSpPr txBox="1"/>
          <p:nvPr/>
        </p:nvSpPr>
        <p:spPr>
          <a:xfrm rot="20478680">
            <a:off x="4780075" y="1934112"/>
            <a:ext cx="7619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Contains</a:t>
            </a:r>
            <a:endParaRPr lang="en-US" sz="1100" dirty="0"/>
          </a:p>
        </p:txBody>
      </p:sp>
      <p:cxnSp>
        <p:nvCxnSpPr>
          <p:cNvPr id="60" name="Straight Arrow Connector 59"/>
          <p:cNvCxnSpPr>
            <a:stCxn id="28" idx="0"/>
            <a:endCxn id="78" idx="3"/>
          </p:cNvCxnSpPr>
          <p:nvPr/>
        </p:nvCxnSpPr>
        <p:spPr>
          <a:xfrm flipH="1" flipV="1">
            <a:off x="6248400" y="2057400"/>
            <a:ext cx="952500" cy="7620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 rot="2374725">
            <a:off x="6172145" y="2223597"/>
            <a:ext cx="111280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err="1" smtClean="0"/>
              <a:t>hasAntecedent</a:t>
            </a:r>
            <a:endParaRPr lang="en-US" sz="1100" dirty="0" smtClean="0"/>
          </a:p>
          <a:p>
            <a:pPr algn="ctr"/>
            <a:r>
              <a:rPr lang="en-US" sz="1100" dirty="0" smtClean="0"/>
              <a:t>List</a:t>
            </a:r>
            <a:endParaRPr lang="en-US" sz="1100" dirty="0"/>
          </a:p>
        </p:txBody>
      </p:sp>
      <p:cxnSp>
        <p:nvCxnSpPr>
          <p:cNvPr id="89" name="Straight Arrow Connector 88"/>
          <p:cNvCxnSpPr>
            <a:stCxn id="28" idx="2"/>
            <a:endCxn id="112" idx="0"/>
          </p:cNvCxnSpPr>
          <p:nvPr/>
        </p:nvCxnSpPr>
        <p:spPr>
          <a:xfrm>
            <a:off x="7200900" y="3276600"/>
            <a:ext cx="1028700" cy="5334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5486400" y="1905000"/>
            <a:ext cx="762000" cy="304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>
                <a:solidFill>
                  <a:sysClr val="windowText" lastClr="000000"/>
                </a:solidFill>
              </a:rPr>
              <a:t>NodeSet</a:t>
            </a:r>
            <a:endParaRPr lang="en-US" sz="900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List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cxnSp>
        <p:nvCxnSpPr>
          <p:cNvPr id="80" name="Straight Arrow Connector 79"/>
          <p:cNvCxnSpPr>
            <a:stCxn id="78" idx="1"/>
            <a:endCxn id="29" idx="5"/>
          </p:cNvCxnSpPr>
          <p:nvPr/>
        </p:nvCxnSpPr>
        <p:spPr>
          <a:xfrm flipH="1">
            <a:off x="4743450" y="2057400"/>
            <a:ext cx="742950" cy="2286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/>
          <p:cNvSpPr/>
          <p:nvPr/>
        </p:nvSpPr>
        <p:spPr>
          <a:xfrm>
            <a:off x="7848600" y="3810000"/>
            <a:ext cx="762000" cy="304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Inference</a:t>
            </a:r>
          </a:p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Engine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6781800" y="3810000"/>
            <a:ext cx="762000" cy="304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Inference</a:t>
            </a:r>
          </a:p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Rule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5638800" y="3810000"/>
            <a:ext cx="762000" cy="304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Source Usage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cxnSp>
        <p:nvCxnSpPr>
          <p:cNvPr id="117" name="Straight Arrow Connector 116"/>
          <p:cNvCxnSpPr>
            <a:stCxn id="28" idx="2"/>
            <a:endCxn id="113" idx="0"/>
          </p:cNvCxnSpPr>
          <p:nvPr/>
        </p:nvCxnSpPr>
        <p:spPr>
          <a:xfrm flipH="1">
            <a:off x="7162800" y="3276600"/>
            <a:ext cx="38100" cy="5334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>
            <a:stCxn id="28" idx="2"/>
            <a:endCxn id="114" idx="0"/>
          </p:cNvCxnSpPr>
          <p:nvPr/>
        </p:nvCxnSpPr>
        <p:spPr>
          <a:xfrm flipH="1">
            <a:off x="6019800" y="3276600"/>
            <a:ext cx="1181100" cy="5334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stCxn id="114" idx="2"/>
            <a:endCxn id="126" idx="0"/>
          </p:cNvCxnSpPr>
          <p:nvPr/>
        </p:nvCxnSpPr>
        <p:spPr>
          <a:xfrm flipH="1">
            <a:off x="5791200" y="4114800"/>
            <a:ext cx="228600" cy="4572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tangle 125"/>
          <p:cNvSpPr/>
          <p:nvPr/>
        </p:nvSpPr>
        <p:spPr>
          <a:xfrm>
            <a:off x="5410200" y="4572000"/>
            <a:ext cx="762000" cy="3048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Source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cxnSp>
        <p:nvCxnSpPr>
          <p:cNvPr id="128" name="Straight Arrow Connector 127"/>
          <p:cNvCxnSpPr>
            <a:stCxn id="27" idx="4"/>
            <a:endCxn id="129" idx="0"/>
          </p:cNvCxnSpPr>
          <p:nvPr/>
        </p:nvCxnSpPr>
        <p:spPr>
          <a:xfrm>
            <a:off x="1562100" y="3124200"/>
            <a:ext cx="1181100" cy="5334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128"/>
          <p:cNvSpPr/>
          <p:nvPr/>
        </p:nvSpPr>
        <p:spPr>
          <a:xfrm>
            <a:off x="2362200" y="3657600"/>
            <a:ext cx="762000" cy="304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PML-P</a:t>
            </a:r>
          </a:p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Format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1295400" y="3657600"/>
            <a:ext cx="762000" cy="304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URL/</a:t>
            </a:r>
          </a:p>
          <a:p>
            <a:pPr algn="ctr"/>
            <a:r>
              <a:rPr lang="en-US" sz="900" dirty="0" err="1" smtClean="0">
                <a:solidFill>
                  <a:sysClr val="windowText" lastClr="000000"/>
                </a:solidFill>
              </a:rPr>
              <a:t>RawString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152400" y="3657600"/>
            <a:ext cx="762000" cy="304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Time Stamp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cxnSp>
        <p:nvCxnSpPr>
          <p:cNvPr id="132" name="Straight Arrow Connector 131"/>
          <p:cNvCxnSpPr>
            <a:stCxn id="27" idx="4"/>
            <a:endCxn id="130" idx="0"/>
          </p:cNvCxnSpPr>
          <p:nvPr/>
        </p:nvCxnSpPr>
        <p:spPr>
          <a:xfrm>
            <a:off x="1562100" y="3124200"/>
            <a:ext cx="114300" cy="5334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stCxn id="27" idx="4"/>
            <a:endCxn id="131" idx="0"/>
          </p:cNvCxnSpPr>
          <p:nvPr/>
        </p:nvCxnSpPr>
        <p:spPr>
          <a:xfrm flipH="1">
            <a:off x="533400" y="3124200"/>
            <a:ext cx="1028700" cy="5334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Snip Same Side Corner Rectangle 33"/>
          <p:cNvSpPr/>
          <p:nvPr/>
        </p:nvSpPr>
        <p:spPr>
          <a:xfrm>
            <a:off x="6858000" y="4572000"/>
            <a:ext cx="838200" cy="457200"/>
          </a:xfrm>
          <a:prstGeom prst="snip2SameRect">
            <a:avLst>
              <a:gd name="adj1" fmla="val 50000"/>
              <a:gd name="adj2" fmla="val 0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Agent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37" name="Straight Arrow Connector 36"/>
          <p:cNvCxnSpPr>
            <a:stCxn id="27" idx="5"/>
            <a:endCxn id="114" idx="1"/>
          </p:cNvCxnSpPr>
          <p:nvPr/>
        </p:nvCxnSpPr>
        <p:spPr>
          <a:xfrm>
            <a:off x="2127856" y="3068404"/>
            <a:ext cx="3510944" cy="893996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4" idx="2"/>
            <a:endCxn id="126" idx="3"/>
          </p:cNvCxnSpPr>
          <p:nvPr/>
        </p:nvCxnSpPr>
        <p:spPr>
          <a:xfrm flipH="1" flipV="1">
            <a:off x="6172200" y="4724400"/>
            <a:ext cx="685800" cy="76200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112" idx="2"/>
            <a:endCxn id="34" idx="0"/>
          </p:cNvCxnSpPr>
          <p:nvPr/>
        </p:nvCxnSpPr>
        <p:spPr>
          <a:xfrm flipH="1">
            <a:off x="7696200" y="4114800"/>
            <a:ext cx="533400" cy="68580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 w="lg" len="lg"/>
          </a:ln>
          <a:effectLst>
            <a:innerShdw blurRad="114300">
              <a:prstClr val="black"/>
            </a:inn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PML General Structure</a:t>
            </a:r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762000" y="2743200"/>
            <a:ext cx="1600200" cy="381000"/>
          </a:xfrm>
          <a:prstGeom prst="ellipse">
            <a:avLst/>
          </a:prstGeom>
          <a:solidFill>
            <a:srgbClr val="FBF995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Information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629400" y="2819400"/>
            <a:ext cx="1143000" cy="4572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>
                <a:solidFill>
                  <a:schemeClr val="tx1"/>
                </a:solidFill>
              </a:rPr>
              <a:t>InferenceStep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9" name="Isosceles Triangle 28"/>
          <p:cNvSpPr/>
          <p:nvPr/>
        </p:nvSpPr>
        <p:spPr>
          <a:xfrm>
            <a:off x="3657600" y="1981200"/>
            <a:ext cx="1447800" cy="609600"/>
          </a:xfrm>
          <a:prstGeom prst="triangle">
            <a:avLst/>
          </a:prstGeom>
          <a:solidFill>
            <a:srgbClr val="F6887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>
                <a:solidFill>
                  <a:schemeClr val="tx1"/>
                </a:solidFill>
              </a:rPr>
              <a:t>NodeSet</a:t>
            </a:r>
            <a:r>
              <a:rPr lang="en-US" sz="1100" dirty="0" smtClean="0">
                <a:solidFill>
                  <a:schemeClr val="tx1"/>
                </a:solidFill>
              </a:rPr>
              <a:t> 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30" name="Straight Arrow Connector 29"/>
          <p:cNvCxnSpPr>
            <a:stCxn id="29" idx="2"/>
            <a:endCxn id="27" idx="6"/>
          </p:cNvCxnSpPr>
          <p:nvPr/>
        </p:nvCxnSpPr>
        <p:spPr>
          <a:xfrm flipH="1">
            <a:off x="2362200" y="2590800"/>
            <a:ext cx="1295400" cy="3429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 rot="20738953">
            <a:off x="2529367" y="2507610"/>
            <a:ext cx="11031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/>
              <a:t>hasConclusion</a:t>
            </a:r>
            <a:endParaRPr lang="en-US" sz="1100" dirty="0"/>
          </a:p>
        </p:txBody>
      </p:sp>
      <p:cxnSp>
        <p:nvCxnSpPr>
          <p:cNvPr id="32" name="Straight Arrow Connector 31"/>
          <p:cNvCxnSpPr>
            <a:stCxn id="29" idx="4"/>
            <a:endCxn id="28" idx="1"/>
          </p:cNvCxnSpPr>
          <p:nvPr/>
        </p:nvCxnSpPr>
        <p:spPr>
          <a:xfrm>
            <a:off x="5105400" y="2590800"/>
            <a:ext cx="1524000" cy="4572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 rot="1062914">
            <a:off x="5272008" y="2569508"/>
            <a:ext cx="11865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/>
              <a:t>isConsequentOf</a:t>
            </a:r>
            <a:endParaRPr lang="en-US" sz="1100" dirty="0"/>
          </a:p>
        </p:txBody>
      </p:sp>
      <p:sp>
        <p:nvSpPr>
          <p:cNvPr id="56" name="TextBox 55"/>
          <p:cNvSpPr txBox="1"/>
          <p:nvPr/>
        </p:nvSpPr>
        <p:spPr>
          <a:xfrm rot="20478680">
            <a:off x="4780075" y="1934112"/>
            <a:ext cx="7619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Contains</a:t>
            </a:r>
            <a:endParaRPr lang="en-US" sz="1100" dirty="0"/>
          </a:p>
        </p:txBody>
      </p:sp>
      <p:cxnSp>
        <p:nvCxnSpPr>
          <p:cNvPr id="60" name="Straight Arrow Connector 59"/>
          <p:cNvCxnSpPr>
            <a:stCxn id="28" idx="0"/>
            <a:endCxn id="78" idx="3"/>
          </p:cNvCxnSpPr>
          <p:nvPr/>
        </p:nvCxnSpPr>
        <p:spPr>
          <a:xfrm flipH="1" flipV="1">
            <a:off x="6248400" y="2057400"/>
            <a:ext cx="952500" cy="7620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 rot="2374725">
            <a:off x="6172145" y="2223597"/>
            <a:ext cx="111280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err="1" smtClean="0"/>
              <a:t>hasAntecedent</a:t>
            </a:r>
            <a:endParaRPr lang="en-US" sz="1100" dirty="0" smtClean="0"/>
          </a:p>
          <a:p>
            <a:pPr algn="ctr"/>
            <a:r>
              <a:rPr lang="en-US" sz="1100" dirty="0" smtClean="0"/>
              <a:t>List</a:t>
            </a:r>
            <a:endParaRPr lang="en-US" sz="1100" dirty="0"/>
          </a:p>
        </p:txBody>
      </p:sp>
      <p:sp>
        <p:nvSpPr>
          <p:cNvPr id="78" name="Rectangle 77"/>
          <p:cNvSpPr/>
          <p:nvPr/>
        </p:nvSpPr>
        <p:spPr>
          <a:xfrm>
            <a:off x="5486400" y="1905000"/>
            <a:ext cx="762000" cy="304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>
                <a:solidFill>
                  <a:sysClr val="windowText" lastClr="000000"/>
                </a:solidFill>
              </a:rPr>
              <a:t>NodeSet</a:t>
            </a:r>
            <a:endParaRPr lang="en-US" sz="900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List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cxnSp>
        <p:nvCxnSpPr>
          <p:cNvPr id="80" name="Straight Arrow Connector 79"/>
          <p:cNvCxnSpPr>
            <a:stCxn id="78" idx="1"/>
            <a:endCxn id="29" idx="5"/>
          </p:cNvCxnSpPr>
          <p:nvPr/>
        </p:nvCxnSpPr>
        <p:spPr>
          <a:xfrm flipH="1">
            <a:off x="4743450" y="2057400"/>
            <a:ext cx="742950" cy="2286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12"/>
          <p:cNvSpPr/>
          <p:nvPr/>
        </p:nvSpPr>
        <p:spPr>
          <a:xfrm>
            <a:off x="6781800" y="3810000"/>
            <a:ext cx="762000" cy="304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Inference</a:t>
            </a:r>
          </a:p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Rule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5638800" y="3810000"/>
            <a:ext cx="762000" cy="304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Source Usage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cxnSp>
        <p:nvCxnSpPr>
          <p:cNvPr id="117" name="Straight Arrow Connector 116"/>
          <p:cNvCxnSpPr>
            <a:stCxn id="28" idx="2"/>
            <a:endCxn id="113" idx="0"/>
          </p:cNvCxnSpPr>
          <p:nvPr/>
        </p:nvCxnSpPr>
        <p:spPr>
          <a:xfrm flipH="1">
            <a:off x="7162800" y="3276600"/>
            <a:ext cx="38100" cy="5334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>
            <a:stCxn id="28" idx="2"/>
            <a:endCxn id="114" idx="0"/>
          </p:cNvCxnSpPr>
          <p:nvPr/>
        </p:nvCxnSpPr>
        <p:spPr>
          <a:xfrm flipH="1">
            <a:off x="6019800" y="3276600"/>
            <a:ext cx="1181100" cy="5334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stCxn id="114" idx="2"/>
            <a:endCxn id="126" idx="0"/>
          </p:cNvCxnSpPr>
          <p:nvPr/>
        </p:nvCxnSpPr>
        <p:spPr>
          <a:xfrm>
            <a:off x="6019800" y="4114800"/>
            <a:ext cx="1028700" cy="3810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tangle 125"/>
          <p:cNvSpPr/>
          <p:nvPr/>
        </p:nvSpPr>
        <p:spPr>
          <a:xfrm>
            <a:off x="5410200" y="4495800"/>
            <a:ext cx="3276600" cy="1143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>
                <a:solidFill>
                  <a:sysClr val="windowText" lastClr="000000"/>
                </a:solidFill>
              </a:rPr>
              <a:t>Source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cxnSp>
        <p:nvCxnSpPr>
          <p:cNvPr id="128" name="Straight Arrow Connector 127"/>
          <p:cNvCxnSpPr>
            <a:stCxn id="27" idx="4"/>
            <a:endCxn id="129" idx="0"/>
          </p:cNvCxnSpPr>
          <p:nvPr/>
        </p:nvCxnSpPr>
        <p:spPr>
          <a:xfrm>
            <a:off x="1562100" y="3124200"/>
            <a:ext cx="1181100" cy="5334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128"/>
          <p:cNvSpPr/>
          <p:nvPr/>
        </p:nvSpPr>
        <p:spPr>
          <a:xfrm>
            <a:off x="2362200" y="3657600"/>
            <a:ext cx="762000" cy="304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PML-P</a:t>
            </a:r>
          </a:p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Format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1295400" y="3657600"/>
            <a:ext cx="762000" cy="304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URL/</a:t>
            </a:r>
          </a:p>
          <a:p>
            <a:pPr algn="ctr"/>
            <a:r>
              <a:rPr lang="en-US" sz="900" dirty="0" err="1" smtClean="0">
                <a:solidFill>
                  <a:sysClr val="windowText" lastClr="000000"/>
                </a:solidFill>
              </a:rPr>
              <a:t>RawString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152400" y="3657600"/>
            <a:ext cx="762000" cy="304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Time Stamp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cxnSp>
        <p:nvCxnSpPr>
          <p:cNvPr id="132" name="Straight Arrow Connector 131"/>
          <p:cNvCxnSpPr>
            <a:stCxn id="27" idx="4"/>
            <a:endCxn id="130" idx="0"/>
          </p:cNvCxnSpPr>
          <p:nvPr/>
        </p:nvCxnSpPr>
        <p:spPr>
          <a:xfrm>
            <a:off x="1562100" y="3124200"/>
            <a:ext cx="114300" cy="5334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stCxn id="27" idx="4"/>
            <a:endCxn id="131" idx="0"/>
          </p:cNvCxnSpPr>
          <p:nvPr/>
        </p:nvCxnSpPr>
        <p:spPr>
          <a:xfrm flipH="1">
            <a:off x="533400" y="3124200"/>
            <a:ext cx="1028700" cy="5334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Snip Same Side Corner Rectangle 33"/>
          <p:cNvSpPr/>
          <p:nvPr/>
        </p:nvSpPr>
        <p:spPr>
          <a:xfrm>
            <a:off x="7467600" y="4572000"/>
            <a:ext cx="1143000" cy="990600"/>
          </a:xfrm>
          <a:prstGeom prst="snip2SameRect">
            <a:avLst>
              <a:gd name="adj1" fmla="val 36938"/>
              <a:gd name="adj2" fmla="val 0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Agent</a:t>
            </a:r>
          </a:p>
          <a:p>
            <a:pPr algn="ctr"/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…</a:t>
            </a:r>
          </a:p>
          <a:p>
            <a:pPr algn="ctr"/>
            <a:endParaRPr lang="en-US" sz="1000" dirty="0" smtClean="0">
              <a:solidFill>
                <a:schemeClr val="tx1"/>
              </a:solidFill>
            </a:endParaRPr>
          </a:p>
        </p:txBody>
      </p:sp>
      <p:cxnSp>
        <p:nvCxnSpPr>
          <p:cNvPr id="37" name="Straight Arrow Connector 36"/>
          <p:cNvCxnSpPr>
            <a:stCxn id="27" idx="5"/>
            <a:endCxn id="114" idx="1"/>
          </p:cNvCxnSpPr>
          <p:nvPr/>
        </p:nvCxnSpPr>
        <p:spPr>
          <a:xfrm>
            <a:off x="2127856" y="3068404"/>
            <a:ext cx="3510944" cy="893996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5562600" y="5181600"/>
            <a:ext cx="762000" cy="3048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Document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5562600" y="4648200"/>
            <a:ext cx="762000" cy="3048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Document</a:t>
            </a:r>
          </a:p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Fragment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7696200" y="5029200"/>
            <a:ext cx="762000" cy="304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Inference</a:t>
            </a:r>
          </a:p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Engine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cxnSp>
        <p:nvCxnSpPr>
          <p:cNvPr id="66" name="Straight Arrow Connector 65"/>
          <p:cNvCxnSpPr/>
          <p:nvPr/>
        </p:nvCxnSpPr>
        <p:spPr>
          <a:xfrm>
            <a:off x="7543800" y="3276600"/>
            <a:ext cx="228600" cy="17526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3449</TotalTime>
  <Words>1283</Words>
  <Application>Microsoft Office PowerPoint</Application>
  <PresentationFormat>On-screen Show (4:3)</PresentationFormat>
  <Paragraphs>554</Paragraphs>
  <Slides>33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Executive</vt:lpstr>
      <vt:lpstr>PML 2  to  PROV-O</vt:lpstr>
      <vt:lpstr>Background Information</vt:lpstr>
      <vt:lpstr>PROV-O</vt:lpstr>
      <vt:lpstr>PROV-O</vt:lpstr>
      <vt:lpstr>PROV-O</vt:lpstr>
      <vt:lpstr>PROV-O</vt:lpstr>
      <vt:lpstr>PML General Structure</vt:lpstr>
      <vt:lpstr>PML General Structure</vt:lpstr>
      <vt:lpstr>PML General Structure</vt:lpstr>
      <vt:lpstr>PML General Structure</vt:lpstr>
      <vt:lpstr>PML General Structure</vt:lpstr>
      <vt:lpstr>How Does PML Relate to PROV?</vt:lpstr>
      <vt:lpstr>PML and PROV</vt:lpstr>
      <vt:lpstr>Provenance Example in PROV</vt:lpstr>
      <vt:lpstr>Provenance Example in PROV</vt:lpstr>
      <vt:lpstr>Provenance Example in PROV</vt:lpstr>
      <vt:lpstr>Provenance Example in PROV</vt:lpstr>
      <vt:lpstr>Representing the Example in PML</vt:lpstr>
      <vt:lpstr>Provenance Example in PML</vt:lpstr>
      <vt:lpstr>Provenance Example in PML</vt:lpstr>
      <vt:lpstr>Provenance Example in PML</vt:lpstr>
      <vt:lpstr>Provenance Example in PML</vt:lpstr>
      <vt:lpstr>Provenance Example in PML</vt:lpstr>
      <vt:lpstr>Provenance Example in PML</vt:lpstr>
      <vt:lpstr>Provenance Example in PML</vt:lpstr>
      <vt:lpstr>Complete PROV Example</vt:lpstr>
      <vt:lpstr>How to Map the Concepts?</vt:lpstr>
      <vt:lpstr>How to Bring PROV Support into our Tools?</vt:lpstr>
      <vt:lpstr>How to Bring PROV Support into our Tools?</vt:lpstr>
      <vt:lpstr>Mapping  PML into PROV</vt:lpstr>
      <vt:lpstr>Mapping   PML into PROV</vt:lpstr>
      <vt:lpstr>Mapping  PML into PROV</vt:lpstr>
      <vt:lpstr>Further Work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PML 2  to  PROV-O</dc:title>
  <dc:creator>Hugo Porras</dc:creator>
  <cp:lastModifiedBy>Hugo</cp:lastModifiedBy>
  <cp:revision>124</cp:revision>
  <dcterms:created xsi:type="dcterms:W3CDTF">2013-02-21T17:36:33Z</dcterms:created>
  <dcterms:modified xsi:type="dcterms:W3CDTF">2013-09-13T17:17:52Z</dcterms:modified>
</cp:coreProperties>
</file>