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76" r:id="rId7"/>
    <p:sldId id="278" r:id="rId8"/>
    <p:sldId id="280"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8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po Randazzo" userId="9aba92ec-4bb9-43a8-8e18-13d5d8fdb7d4" providerId="ADAL" clId="{AF6986AC-58BB-4C4D-AD8E-5FA1B1B90D0C}"/>
    <pc:docChg chg="custSel delSld modSld">
      <pc:chgData name="Filippo Randazzo" userId="9aba92ec-4bb9-43a8-8e18-13d5d8fdb7d4" providerId="ADAL" clId="{AF6986AC-58BB-4C4D-AD8E-5FA1B1B90D0C}" dt="2020-10-15T17:13:51.326" v="28" actId="47"/>
      <pc:docMkLst>
        <pc:docMk/>
      </pc:docMkLst>
      <pc:sldChg chg="modSp mod">
        <pc:chgData name="Filippo Randazzo" userId="9aba92ec-4bb9-43a8-8e18-13d5d8fdb7d4" providerId="ADAL" clId="{AF6986AC-58BB-4C4D-AD8E-5FA1B1B90D0C}" dt="2020-10-14T03:13:04.879" v="6" actId="1076"/>
        <pc:sldMkLst>
          <pc:docMk/>
          <pc:sldMk cId="1399578615" sldId="276"/>
        </pc:sldMkLst>
        <pc:graphicFrameChg chg="mod modGraphic">
          <ac:chgData name="Filippo Randazzo" userId="9aba92ec-4bb9-43a8-8e18-13d5d8fdb7d4" providerId="ADAL" clId="{AF6986AC-58BB-4C4D-AD8E-5FA1B1B90D0C}" dt="2020-10-14T03:13:04.879" v="6" actId="1076"/>
          <ac:graphicFrameMkLst>
            <pc:docMk/>
            <pc:sldMk cId="1399578615" sldId="276"/>
            <ac:graphicFrameMk id="2" creationId="{29F23BFB-7D6C-42F4-9187-FFEB9939AF85}"/>
          </ac:graphicFrameMkLst>
        </pc:graphicFrameChg>
      </pc:sldChg>
      <pc:sldChg chg="addSp modSp mod">
        <pc:chgData name="Filippo Randazzo" userId="9aba92ec-4bb9-43a8-8e18-13d5d8fdb7d4" providerId="ADAL" clId="{AF6986AC-58BB-4C4D-AD8E-5FA1B1B90D0C}" dt="2020-10-15T17:11:41.111" v="14" actId="1076"/>
        <pc:sldMkLst>
          <pc:docMk/>
          <pc:sldMk cId="328567300" sldId="278"/>
        </pc:sldMkLst>
        <pc:graphicFrameChg chg="mod modGraphic">
          <ac:chgData name="Filippo Randazzo" userId="9aba92ec-4bb9-43a8-8e18-13d5d8fdb7d4" providerId="ADAL" clId="{AF6986AC-58BB-4C4D-AD8E-5FA1B1B90D0C}" dt="2020-10-15T17:11:41.111" v="14" actId="1076"/>
          <ac:graphicFrameMkLst>
            <pc:docMk/>
            <pc:sldMk cId="328567300" sldId="278"/>
            <ac:graphicFrameMk id="2" creationId="{29F23BFB-7D6C-42F4-9187-FFEB9939AF85}"/>
          </ac:graphicFrameMkLst>
        </pc:graphicFrameChg>
        <pc:graphicFrameChg chg="add mod">
          <ac:chgData name="Filippo Randazzo" userId="9aba92ec-4bb9-43a8-8e18-13d5d8fdb7d4" providerId="ADAL" clId="{AF6986AC-58BB-4C4D-AD8E-5FA1B1B90D0C}" dt="2020-10-15T17:11:36.144" v="13" actId="1076"/>
          <ac:graphicFrameMkLst>
            <pc:docMk/>
            <pc:sldMk cId="328567300" sldId="278"/>
            <ac:graphicFrameMk id="4" creationId="{BE0B8FDF-6BE9-409D-88CF-ABEF6CBFAD33}"/>
          </ac:graphicFrameMkLst>
        </pc:graphicFrameChg>
      </pc:sldChg>
      <pc:sldChg chg="delSp modSp del mod">
        <pc:chgData name="Filippo Randazzo" userId="9aba92ec-4bb9-43a8-8e18-13d5d8fdb7d4" providerId="ADAL" clId="{AF6986AC-58BB-4C4D-AD8E-5FA1B1B90D0C}" dt="2020-10-15T17:11:46.314" v="15" actId="47"/>
        <pc:sldMkLst>
          <pc:docMk/>
          <pc:sldMk cId="806497892" sldId="279"/>
        </pc:sldMkLst>
        <pc:graphicFrameChg chg="del mod modGraphic">
          <ac:chgData name="Filippo Randazzo" userId="9aba92ec-4bb9-43a8-8e18-13d5d8fdb7d4" providerId="ADAL" clId="{AF6986AC-58BB-4C4D-AD8E-5FA1B1B90D0C}" dt="2020-10-15T17:11:26.110" v="11" actId="21"/>
          <ac:graphicFrameMkLst>
            <pc:docMk/>
            <pc:sldMk cId="806497892" sldId="279"/>
            <ac:graphicFrameMk id="2" creationId="{29F23BFB-7D6C-42F4-9187-FFEB9939AF85}"/>
          </ac:graphicFrameMkLst>
        </pc:graphicFrameChg>
      </pc:sldChg>
      <pc:sldChg chg="addSp modSp mod">
        <pc:chgData name="Filippo Randazzo" userId="9aba92ec-4bb9-43a8-8e18-13d5d8fdb7d4" providerId="ADAL" clId="{AF6986AC-58BB-4C4D-AD8E-5FA1B1B90D0C}" dt="2020-10-15T17:13:48.414" v="27" actId="14100"/>
        <pc:sldMkLst>
          <pc:docMk/>
          <pc:sldMk cId="1029186341" sldId="280"/>
        </pc:sldMkLst>
        <pc:graphicFrameChg chg="mod modGraphic">
          <ac:chgData name="Filippo Randazzo" userId="9aba92ec-4bb9-43a8-8e18-13d5d8fdb7d4" providerId="ADAL" clId="{AF6986AC-58BB-4C4D-AD8E-5FA1B1B90D0C}" dt="2020-10-15T17:13:07.109" v="19" actId="2164"/>
          <ac:graphicFrameMkLst>
            <pc:docMk/>
            <pc:sldMk cId="1029186341" sldId="280"/>
            <ac:graphicFrameMk id="2" creationId="{29F23BFB-7D6C-42F4-9187-FFEB9939AF85}"/>
          </ac:graphicFrameMkLst>
        </pc:graphicFrameChg>
        <pc:graphicFrameChg chg="add mod modGraphic">
          <ac:chgData name="Filippo Randazzo" userId="9aba92ec-4bb9-43a8-8e18-13d5d8fdb7d4" providerId="ADAL" clId="{AF6986AC-58BB-4C4D-AD8E-5FA1B1B90D0C}" dt="2020-10-15T17:13:48.414" v="27" actId="14100"/>
          <ac:graphicFrameMkLst>
            <pc:docMk/>
            <pc:sldMk cId="1029186341" sldId="280"/>
            <ac:graphicFrameMk id="4" creationId="{4E38C7D3-7657-4582-AC24-B32F42E06DDD}"/>
          </ac:graphicFrameMkLst>
        </pc:graphicFrameChg>
      </pc:sldChg>
      <pc:sldChg chg="delSp modSp del mod">
        <pc:chgData name="Filippo Randazzo" userId="9aba92ec-4bb9-43a8-8e18-13d5d8fdb7d4" providerId="ADAL" clId="{AF6986AC-58BB-4C4D-AD8E-5FA1B1B90D0C}" dt="2020-10-15T17:13:51.326" v="28" actId="47"/>
        <pc:sldMkLst>
          <pc:docMk/>
          <pc:sldMk cId="2339138336" sldId="289"/>
        </pc:sldMkLst>
        <pc:graphicFrameChg chg="del mod modGraphic">
          <ac:chgData name="Filippo Randazzo" userId="9aba92ec-4bb9-43a8-8e18-13d5d8fdb7d4" providerId="ADAL" clId="{AF6986AC-58BB-4C4D-AD8E-5FA1B1B90D0C}" dt="2020-10-15T17:13:32.714" v="23" actId="21"/>
          <ac:graphicFrameMkLst>
            <pc:docMk/>
            <pc:sldMk cId="2339138336" sldId="289"/>
            <ac:graphicFrameMk id="2" creationId="{29F23BFB-7D6C-42F4-9187-FFEB9939AF8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45E3A-5A06-433E-BFD5-74B784301226}"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A952E-45C3-461B-B3D3-0053C559628B}" type="slidenum">
              <a:rPr lang="en-US" smtClean="0"/>
              <a:t>‹#›</a:t>
            </a:fld>
            <a:endParaRPr lang="en-US"/>
          </a:p>
        </p:txBody>
      </p:sp>
    </p:spTree>
    <p:extLst>
      <p:ext uri="{BB962C8B-B14F-4D97-AF65-F5344CB8AC3E}">
        <p14:creationId xmlns:p14="http://schemas.microsoft.com/office/powerpoint/2010/main" val="374518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952E-45C3-461B-B3D3-0053C559628B}" type="slidenum">
              <a:rPr lang="en-US" smtClean="0"/>
              <a:t>1</a:t>
            </a:fld>
            <a:endParaRPr lang="en-US"/>
          </a:p>
        </p:txBody>
      </p:sp>
    </p:spTree>
    <p:extLst>
      <p:ext uri="{BB962C8B-B14F-4D97-AF65-F5344CB8AC3E}">
        <p14:creationId xmlns:p14="http://schemas.microsoft.com/office/powerpoint/2010/main" val="418998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952E-45C3-461B-B3D3-0053C559628B}" type="slidenum">
              <a:rPr lang="en-US" smtClean="0"/>
              <a:t>3</a:t>
            </a:fld>
            <a:endParaRPr lang="en-US"/>
          </a:p>
        </p:txBody>
      </p:sp>
    </p:spTree>
    <p:extLst>
      <p:ext uri="{BB962C8B-B14F-4D97-AF65-F5344CB8AC3E}">
        <p14:creationId xmlns:p14="http://schemas.microsoft.com/office/powerpoint/2010/main" val="2121425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952E-45C3-461B-B3D3-0053C559628B}" type="slidenum">
              <a:rPr lang="en-US" smtClean="0"/>
              <a:t>4</a:t>
            </a:fld>
            <a:endParaRPr lang="en-US"/>
          </a:p>
        </p:txBody>
      </p:sp>
    </p:spTree>
    <p:extLst>
      <p:ext uri="{BB962C8B-B14F-4D97-AF65-F5344CB8AC3E}">
        <p14:creationId xmlns:p14="http://schemas.microsoft.com/office/powerpoint/2010/main" val="1250662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952E-45C3-461B-B3D3-0053C559628B}" type="slidenum">
              <a:rPr lang="en-US" smtClean="0"/>
              <a:t>5</a:t>
            </a:fld>
            <a:endParaRPr lang="en-US"/>
          </a:p>
        </p:txBody>
      </p:sp>
    </p:spTree>
    <p:extLst>
      <p:ext uri="{BB962C8B-B14F-4D97-AF65-F5344CB8AC3E}">
        <p14:creationId xmlns:p14="http://schemas.microsoft.com/office/powerpoint/2010/main" val="398879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6165-A2F7-4A19-B5A2-22EBBF5B4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981BED-7453-45BA-8677-4C42E1265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7191ED-9F9C-4EE2-B94C-9B6BF8093BF7}"/>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5" name="Footer Placeholder 4">
            <a:extLst>
              <a:ext uri="{FF2B5EF4-FFF2-40B4-BE49-F238E27FC236}">
                <a16:creationId xmlns:a16="http://schemas.microsoft.com/office/drawing/2014/main" id="{FA1DC884-3A23-486F-8164-4ABF2A31B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107C6-4CB1-4BD3-9E90-0D6B63F96D88}"/>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345887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19DD-2880-4E4D-AF0B-10966FECDB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F75C1D-C548-4480-8441-E49122D23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761C2-111A-40EB-A88E-B3D594FB41C0}"/>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5" name="Footer Placeholder 4">
            <a:extLst>
              <a:ext uri="{FF2B5EF4-FFF2-40B4-BE49-F238E27FC236}">
                <a16:creationId xmlns:a16="http://schemas.microsoft.com/office/drawing/2014/main" id="{796630CD-2E48-4566-9549-11189E2A9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3C217-17A4-4328-8D98-9D57B178D30D}"/>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22540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DEEDBC-5D5F-4814-A567-883A8F6B18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72E85E-347A-4E77-BD20-7E703DE7E8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8DE70-7690-4A48-9A08-F74F734DAC3D}"/>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5" name="Footer Placeholder 4">
            <a:extLst>
              <a:ext uri="{FF2B5EF4-FFF2-40B4-BE49-F238E27FC236}">
                <a16:creationId xmlns:a16="http://schemas.microsoft.com/office/drawing/2014/main" id="{D9FABFFE-3AFB-452D-9FAE-4E4E4753A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3A0CB-4CAD-478E-A08D-13BB883F5991}"/>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416380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0124-99B7-43C2-AA58-824D42C4E2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A2115-467D-4AB5-B8E7-B024480D34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0F539-4024-437F-873F-7482D5C8E9A8}"/>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5" name="Footer Placeholder 4">
            <a:extLst>
              <a:ext uri="{FF2B5EF4-FFF2-40B4-BE49-F238E27FC236}">
                <a16:creationId xmlns:a16="http://schemas.microsoft.com/office/drawing/2014/main" id="{56F7EA60-9EEC-4E76-9D63-3167E74A3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CA8BA-0A8C-4686-ABCC-395275175FCB}"/>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36004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04DA-2547-49B3-BBB8-78C088D50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958063-3708-4368-A94F-8CA22A102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8A5088-B216-49B3-BE68-89755964B50A}"/>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5" name="Footer Placeholder 4">
            <a:extLst>
              <a:ext uri="{FF2B5EF4-FFF2-40B4-BE49-F238E27FC236}">
                <a16:creationId xmlns:a16="http://schemas.microsoft.com/office/drawing/2014/main" id="{9C7C5F45-BA9D-4105-8E3C-CCFCD1018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0CF08-643D-4591-A4E3-1CFFA5D83678}"/>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329686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577B-3B53-49A1-B1BD-42581E807B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060242-59CF-47C3-8995-7E7219051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879594-DB1B-4A29-9A83-E501638091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EC0F0-CDC2-41B0-80F5-ED651BB08644}"/>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6" name="Footer Placeholder 5">
            <a:extLst>
              <a:ext uri="{FF2B5EF4-FFF2-40B4-BE49-F238E27FC236}">
                <a16:creationId xmlns:a16="http://schemas.microsoft.com/office/drawing/2014/main" id="{028E1621-2518-4D2D-9117-76AB5C872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D8D69-F0A0-47E2-82AA-893DFE67E7D6}"/>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103974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A0BB-AF81-40F2-82A6-9B7B92B530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258EC0-964F-4DBD-83AA-71508BC97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1F67D-7D43-46D4-96DC-411306BD69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9BC774-B85B-4E4E-BBB7-819CE9AAB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38A59D-C507-46FB-BB01-F5132BA50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B0999F-A5DE-4D96-A5C7-440B22BD75E6}"/>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8" name="Footer Placeholder 7">
            <a:extLst>
              <a:ext uri="{FF2B5EF4-FFF2-40B4-BE49-F238E27FC236}">
                <a16:creationId xmlns:a16="http://schemas.microsoft.com/office/drawing/2014/main" id="{814608FA-5B41-43DD-B4CC-E0297C3159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A112D5-C4C5-4F76-9A47-DD0FA012B9AA}"/>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6179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ACF1-DDC4-4666-A004-CC9DB6F2F3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EFFB0-C27E-4EF0-89A3-BFDCDBF58711}"/>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4" name="Footer Placeholder 3">
            <a:extLst>
              <a:ext uri="{FF2B5EF4-FFF2-40B4-BE49-F238E27FC236}">
                <a16:creationId xmlns:a16="http://schemas.microsoft.com/office/drawing/2014/main" id="{F1D78B76-2736-4127-B006-10B5456985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4B47B-B592-4EC1-9876-052C5E785604}"/>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889986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AEE23-847E-4672-B701-0FD146EF1E36}"/>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3" name="Footer Placeholder 2">
            <a:extLst>
              <a:ext uri="{FF2B5EF4-FFF2-40B4-BE49-F238E27FC236}">
                <a16:creationId xmlns:a16="http://schemas.microsoft.com/office/drawing/2014/main" id="{60058D76-7825-4CD4-A39A-230BBC7DD5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3AEDE4-94E9-44E7-B833-9591063545C1}"/>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132942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17AC-2196-4DEE-BC00-2833EB463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33A2F5-F4D2-4CAE-B714-056A50C18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984934-D295-4D52-995A-D494C527B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2A9AB-781F-47C8-BDB9-4CDB0C1A73AF}"/>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6" name="Footer Placeholder 5">
            <a:extLst>
              <a:ext uri="{FF2B5EF4-FFF2-40B4-BE49-F238E27FC236}">
                <a16:creationId xmlns:a16="http://schemas.microsoft.com/office/drawing/2014/main" id="{1CD104D1-A74C-438C-B947-1839D54F1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8D754-AE01-40D7-A612-756CC93ED667}"/>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36280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8700-EE49-49FF-B33E-71D84C44A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15BB3B-1A86-40D3-BC9A-1AC1C89F08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D9DB58-5483-4EA9-8798-12E231BA2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36A46-462E-4F7D-A205-C5B6C6D2DBE8}"/>
              </a:ext>
            </a:extLst>
          </p:cNvPr>
          <p:cNvSpPr>
            <a:spLocks noGrp="1"/>
          </p:cNvSpPr>
          <p:nvPr>
            <p:ph type="dt" sz="half" idx="10"/>
          </p:nvPr>
        </p:nvSpPr>
        <p:spPr/>
        <p:txBody>
          <a:bodyPr/>
          <a:lstStyle/>
          <a:p>
            <a:fld id="{E773C2BD-BC73-414A-8F3C-DB93A8ADB3B3}" type="datetimeFigureOut">
              <a:rPr lang="en-US" smtClean="0"/>
              <a:t>10/15/2020</a:t>
            </a:fld>
            <a:endParaRPr lang="en-US"/>
          </a:p>
        </p:txBody>
      </p:sp>
      <p:sp>
        <p:nvSpPr>
          <p:cNvPr id="6" name="Footer Placeholder 5">
            <a:extLst>
              <a:ext uri="{FF2B5EF4-FFF2-40B4-BE49-F238E27FC236}">
                <a16:creationId xmlns:a16="http://schemas.microsoft.com/office/drawing/2014/main" id="{19925832-BF9C-46FE-9E7E-2A2265884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9975F-AC7D-4A25-8C9B-9B9A9F51C2A2}"/>
              </a:ext>
            </a:extLst>
          </p:cNvPr>
          <p:cNvSpPr>
            <a:spLocks noGrp="1"/>
          </p:cNvSpPr>
          <p:nvPr>
            <p:ph type="sldNum" sz="quarter" idx="12"/>
          </p:nvPr>
        </p:nvSpPr>
        <p:spPr/>
        <p:txBody>
          <a:bodyPr/>
          <a:lstStyle/>
          <a:p>
            <a:fld id="{773F2160-9055-4DCF-9881-79642AF295CE}" type="slidenum">
              <a:rPr lang="en-US" smtClean="0"/>
              <a:t>‹#›</a:t>
            </a:fld>
            <a:endParaRPr lang="en-US"/>
          </a:p>
        </p:txBody>
      </p:sp>
    </p:spTree>
    <p:extLst>
      <p:ext uri="{BB962C8B-B14F-4D97-AF65-F5344CB8AC3E}">
        <p14:creationId xmlns:p14="http://schemas.microsoft.com/office/powerpoint/2010/main" val="298719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56CF74-C1CD-4F34-9970-A6179EC70F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C7A210-9FF8-4275-80EA-1CFCF9D03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C2C8D-2C71-4EB7-867A-F7E7F6978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3C2BD-BC73-414A-8F3C-DB93A8ADB3B3}" type="datetimeFigureOut">
              <a:rPr lang="en-US" smtClean="0"/>
              <a:t>10/15/2020</a:t>
            </a:fld>
            <a:endParaRPr lang="en-US"/>
          </a:p>
        </p:txBody>
      </p:sp>
      <p:sp>
        <p:nvSpPr>
          <p:cNvPr id="5" name="Footer Placeholder 4">
            <a:extLst>
              <a:ext uri="{FF2B5EF4-FFF2-40B4-BE49-F238E27FC236}">
                <a16:creationId xmlns:a16="http://schemas.microsoft.com/office/drawing/2014/main" id="{F8DA1DE3-EF0C-453F-BE6E-F4ABDA7B3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B1346A-2EF7-4B75-B5C6-AE95DD461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F2160-9055-4DCF-9881-79642AF295CE}" type="slidenum">
              <a:rPr lang="en-US" smtClean="0"/>
              <a:t>‹#›</a:t>
            </a:fld>
            <a:endParaRPr lang="en-US"/>
          </a:p>
        </p:txBody>
      </p:sp>
    </p:spTree>
    <p:extLst>
      <p:ext uri="{BB962C8B-B14F-4D97-AF65-F5344CB8AC3E}">
        <p14:creationId xmlns:p14="http://schemas.microsoft.com/office/powerpoint/2010/main" val="297026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C7C6C-F2EF-4EC3-BB86-E865DEEAF99F}"/>
              </a:ext>
            </a:extLst>
          </p:cNvPr>
          <p:cNvSpPr>
            <a:spLocks noGrp="1"/>
          </p:cNvSpPr>
          <p:nvPr>
            <p:ph type="ctrTitle"/>
          </p:nvPr>
        </p:nvSpPr>
        <p:spPr>
          <a:xfrm>
            <a:off x="1366160" y="1660121"/>
            <a:ext cx="9623404" cy="3305493"/>
          </a:xfrm>
        </p:spPr>
        <p:txBody>
          <a:bodyPr>
            <a:normAutofit/>
          </a:bodyPr>
          <a:lstStyle/>
          <a:p>
            <a:pPr algn="l"/>
            <a:r>
              <a:rPr lang="en-US" dirty="0"/>
              <a:t>ESC Risk &amp; Opportunities </a:t>
            </a:r>
            <a:br>
              <a:rPr lang="en-US" dirty="0"/>
            </a:br>
            <a:r>
              <a:rPr lang="en-US" dirty="0"/>
              <a:t>for Gene Drive in Africa 2019 </a:t>
            </a:r>
          </a:p>
        </p:txBody>
      </p:sp>
      <p:sp>
        <p:nvSpPr>
          <p:cNvPr id="3" name="Subtitle 2">
            <a:extLst>
              <a:ext uri="{FF2B5EF4-FFF2-40B4-BE49-F238E27FC236}">
                <a16:creationId xmlns:a16="http://schemas.microsoft.com/office/drawing/2014/main" id="{E1D3BE5F-D798-415F-A15A-27B3010E8579}"/>
              </a:ext>
            </a:extLst>
          </p:cNvPr>
          <p:cNvSpPr>
            <a:spLocks noGrp="1"/>
          </p:cNvSpPr>
          <p:nvPr>
            <p:ph type="subTitle" idx="1"/>
          </p:nvPr>
        </p:nvSpPr>
        <p:spPr>
          <a:xfrm>
            <a:off x="1366159" y="4965614"/>
            <a:ext cx="9623404" cy="834454"/>
          </a:xfrm>
        </p:spPr>
        <p:txBody>
          <a:bodyPr>
            <a:normAutofit/>
          </a:bodyPr>
          <a:lstStyle/>
          <a:p>
            <a:pPr algn="l"/>
            <a:r>
              <a:rPr lang="en-US" dirty="0"/>
              <a:t>Actionable recommendations for 2020</a:t>
            </a:r>
          </a:p>
        </p:txBody>
      </p:sp>
    </p:spTree>
    <p:extLst>
      <p:ext uri="{BB962C8B-B14F-4D97-AF65-F5344CB8AC3E}">
        <p14:creationId xmlns:p14="http://schemas.microsoft.com/office/powerpoint/2010/main" val="112915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5" name="Rectangle 64">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C5935-06D9-4A8C-9A78-60D372772B13}"/>
              </a:ext>
            </a:extLst>
          </p:cNvPr>
          <p:cNvSpPr>
            <a:spLocks noGrp="1"/>
          </p:cNvSpPr>
          <p:nvPr>
            <p:ph type="title"/>
          </p:nvPr>
        </p:nvSpPr>
        <p:spPr>
          <a:xfrm>
            <a:off x="2880360" y="841248"/>
            <a:ext cx="6227064" cy="1234440"/>
          </a:xfrm>
        </p:spPr>
        <p:txBody>
          <a:bodyPr anchor="t">
            <a:normAutofit fontScale="90000"/>
          </a:bodyPr>
          <a:lstStyle/>
          <a:p>
            <a:r>
              <a:rPr lang="en-US" sz="3700" dirty="0">
                <a:solidFill>
                  <a:schemeClr val="accent1"/>
                </a:solidFill>
              </a:rPr>
              <a:t>Executive Summary - </a:t>
            </a:r>
            <a:br>
              <a:rPr lang="en-US" sz="3700" dirty="0">
                <a:solidFill>
                  <a:schemeClr val="accent1"/>
                </a:solidFill>
              </a:rPr>
            </a:br>
            <a:r>
              <a:rPr lang="en-US" sz="3700" dirty="0">
                <a:solidFill>
                  <a:schemeClr val="accent1"/>
                </a:solidFill>
              </a:rPr>
              <a:t>Focused ESC Risk Analysis for Gene Drive in Africa</a:t>
            </a:r>
          </a:p>
        </p:txBody>
      </p:sp>
      <p:sp>
        <p:nvSpPr>
          <p:cNvPr id="67" name="Isosceles Triangle 66">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4" name="Content Placeholder 2">
            <a:extLst>
              <a:ext uri="{FF2B5EF4-FFF2-40B4-BE49-F238E27FC236}">
                <a16:creationId xmlns:a16="http://schemas.microsoft.com/office/drawing/2014/main" id="{58110D5F-B701-4C15-8440-7A413DDD70A4}"/>
              </a:ext>
            </a:extLst>
          </p:cNvPr>
          <p:cNvSpPr>
            <a:spLocks noGrp="1"/>
          </p:cNvSpPr>
          <p:nvPr>
            <p:ph idx="1"/>
          </p:nvPr>
        </p:nvSpPr>
        <p:spPr>
          <a:xfrm>
            <a:off x="2903125" y="2692935"/>
            <a:ext cx="6227064" cy="3803904"/>
          </a:xfrm>
        </p:spPr>
        <p:txBody>
          <a:bodyPr>
            <a:normAutofit/>
          </a:bodyPr>
          <a:lstStyle/>
          <a:p>
            <a:r>
              <a:rPr lang="en-US" sz="1500" dirty="0"/>
              <a:t>Twelve critical ESC Risks for gene drive in Africa have been identified that require immediate attention based on stakeholder interviews, site visits, convening participation and experience. </a:t>
            </a:r>
          </a:p>
          <a:p>
            <a:r>
              <a:rPr lang="en-US" sz="1500" dirty="0"/>
              <a:t>These risks can be categorized under five major themes: “The Five C’s”</a:t>
            </a:r>
          </a:p>
          <a:p>
            <a:pPr marL="971550" lvl="1" indent="-514350">
              <a:buFont typeface="+mj-lt"/>
              <a:buAutoNum type="arabicPeriod"/>
            </a:pPr>
            <a:r>
              <a:rPr lang="en-US" sz="1500" dirty="0"/>
              <a:t>Communication</a:t>
            </a:r>
          </a:p>
          <a:p>
            <a:pPr marL="971550" lvl="1" indent="-514350">
              <a:buFont typeface="+mj-lt"/>
              <a:buAutoNum type="arabicPeriod"/>
            </a:pPr>
            <a:r>
              <a:rPr lang="en-US" sz="1500" dirty="0"/>
              <a:t>Consent</a:t>
            </a:r>
          </a:p>
          <a:p>
            <a:pPr marL="971550" lvl="1" indent="-514350">
              <a:buFont typeface="+mj-lt"/>
              <a:buAutoNum type="arabicPeriod"/>
            </a:pPr>
            <a:r>
              <a:rPr lang="en-US" sz="1500" dirty="0"/>
              <a:t>Co-Ownership</a:t>
            </a:r>
          </a:p>
          <a:p>
            <a:pPr marL="971550" lvl="1" indent="-514350">
              <a:buFont typeface="+mj-lt"/>
              <a:buAutoNum type="arabicPeriod"/>
            </a:pPr>
            <a:r>
              <a:rPr lang="en-US" sz="1500" dirty="0"/>
              <a:t>Co-Development</a:t>
            </a:r>
          </a:p>
          <a:p>
            <a:pPr marL="971550" lvl="1" indent="-514350">
              <a:buFont typeface="+mj-lt"/>
              <a:buAutoNum type="arabicPeriod"/>
            </a:pPr>
            <a:r>
              <a:rPr lang="en-US" sz="1500" dirty="0"/>
              <a:t>Capacity</a:t>
            </a:r>
          </a:p>
          <a:p>
            <a:r>
              <a:rPr lang="en-US" sz="1500" dirty="0"/>
              <a:t>Actionable recommendations for increasing trust and decreasing risk are identified for BMGF, IEPI, and NEPAD-AUDA</a:t>
            </a:r>
          </a:p>
        </p:txBody>
      </p:sp>
    </p:spTree>
    <p:extLst>
      <p:ext uri="{BB962C8B-B14F-4D97-AF65-F5344CB8AC3E}">
        <p14:creationId xmlns:p14="http://schemas.microsoft.com/office/powerpoint/2010/main" val="57336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9F23BFB-7D6C-42F4-9187-FFEB9939AF85}"/>
              </a:ext>
            </a:extLst>
          </p:cNvPr>
          <p:cNvGraphicFramePr>
            <a:graphicFrameLocks noGrp="1"/>
          </p:cNvGraphicFramePr>
          <p:nvPr>
            <p:extLst>
              <p:ext uri="{D42A27DB-BD31-4B8C-83A1-F6EECF244321}">
                <p14:modId xmlns:p14="http://schemas.microsoft.com/office/powerpoint/2010/main" val="1566971157"/>
              </p:ext>
            </p:extLst>
          </p:nvPr>
        </p:nvGraphicFramePr>
        <p:xfrm>
          <a:off x="566102" y="277404"/>
          <a:ext cx="10909924" cy="3962400"/>
        </p:xfrm>
        <a:graphic>
          <a:graphicData uri="http://schemas.openxmlformats.org/drawingml/2006/table">
            <a:tbl>
              <a:tblPr firstRow="1" bandRow="1">
                <a:tableStyleId>{5C22544A-7EE6-4342-B048-85BDC9FD1C3A}</a:tableStyleId>
              </a:tblPr>
              <a:tblGrid>
                <a:gridCol w="4148232">
                  <a:extLst>
                    <a:ext uri="{9D8B030D-6E8A-4147-A177-3AD203B41FA5}">
                      <a16:colId xmlns:a16="http://schemas.microsoft.com/office/drawing/2014/main" val="2654505876"/>
                    </a:ext>
                  </a:extLst>
                </a:gridCol>
                <a:gridCol w="3540115">
                  <a:extLst>
                    <a:ext uri="{9D8B030D-6E8A-4147-A177-3AD203B41FA5}">
                      <a16:colId xmlns:a16="http://schemas.microsoft.com/office/drawing/2014/main" val="3711476806"/>
                    </a:ext>
                  </a:extLst>
                </a:gridCol>
                <a:gridCol w="3221577">
                  <a:extLst>
                    <a:ext uri="{9D8B030D-6E8A-4147-A177-3AD203B41FA5}">
                      <a16:colId xmlns:a16="http://schemas.microsoft.com/office/drawing/2014/main" val="1251719063"/>
                    </a:ext>
                  </a:extLst>
                </a:gridCol>
              </a:tblGrid>
              <a:tr h="0">
                <a:tc>
                  <a:txBody>
                    <a:bodyPr/>
                    <a:lstStyle/>
                    <a:p>
                      <a:r>
                        <a:rPr lang="en-US" sz="1400" dirty="0"/>
                        <a:t>ESC Risk - Immediate attention required</a:t>
                      </a:r>
                    </a:p>
                  </a:txBody>
                  <a:tcPr/>
                </a:tc>
                <a:tc>
                  <a:txBody>
                    <a:bodyPr/>
                    <a:lstStyle/>
                    <a:p>
                      <a:r>
                        <a:rPr lang="en-US" sz="1400" dirty="0"/>
                        <a:t>Power Imbalance</a:t>
                      </a:r>
                    </a:p>
                  </a:txBody>
                  <a:tcPr/>
                </a:tc>
                <a:tc>
                  <a:txBody>
                    <a:bodyPr/>
                    <a:lstStyle/>
                    <a:p>
                      <a:r>
                        <a:rPr lang="en-US" sz="1400" dirty="0"/>
                        <a:t>Increase Trust - ESC opportunity</a:t>
                      </a:r>
                    </a:p>
                  </a:txBody>
                  <a:tcPr/>
                </a:tc>
                <a:extLst>
                  <a:ext uri="{0D108BD9-81ED-4DB2-BD59-A6C34878D82A}">
                    <a16:rowId xmlns:a16="http://schemas.microsoft.com/office/drawing/2014/main" val="3383822235"/>
                  </a:ext>
                </a:extLst>
              </a:tr>
              <a:tr h="1527009">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Communication: </a:t>
                      </a:r>
                      <a:r>
                        <a:rPr lang="en-US" sz="1200" dirty="0"/>
                        <a:t>Lack </a:t>
                      </a:r>
                      <a:r>
                        <a:rPr lang="en-US" sz="1200"/>
                        <a:t>of standardized understanding </a:t>
                      </a:r>
                      <a:r>
                        <a:rPr lang="en-US" sz="1200" dirty="0"/>
                        <a:t>and/or the ability to articulate important core gene drive concepts by stakeholders (e.g. key African stakeholders, including scientists, regulators, health officials, environmental officials, government officials, </a:t>
                      </a:r>
                      <a:r>
                        <a:rPr lang="en-US" sz="1200" b="1" dirty="0"/>
                        <a:t>press</a:t>
                      </a:r>
                      <a:r>
                        <a:rPr lang="en-US" sz="1200" dirty="0"/>
                        <a:t>, and publics No standardized, Africa based communication tools exist.  Core concepts include: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342900" indent="-342900">
                        <a:buFont typeface="+mj-lt"/>
                        <a:buAutoNum type="arabicPeriod"/>
                      </a:pPr>
                      <a:r>
                        <a:rPr lang="en-US" sz="1200" b="1" dirty="0"/>
                        <a:t>Why</a:t>
                      </a:r>
                      <a:r>
                        <a:rPr lang="en-US" sz="1200" dirty="0"/>
                        <a:t>: Vision, potential impact (modeling) &amp; benefit (value proposition)</a:t>
                      </a:r>
                    </a:p>
                    <a:p>
                      <a:pPr marL="342900" indent="-342900">
                        <a:buFont typeface="+mj-lt"/>
                        <a:buAutoNum type="arabicPeriod"/>
                      </a:pPr>
                      <a:r>
                        <a:rPr lang="en-US" sz="1200" b="1" dirty="0"/>
                        <a:t>What</a:t>
                      </a:r>
                      <a:r>
                        <a:rPr lang="en-US" sz="1200" dirty="0"/>
                        <a:t>: Technology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t>How</a:t>
                      </a:r>
                      <a:r>
                        <a:rPr lang="en-US" sz="1200" dirty="0"/>
                        <a:t>: R&amp;D process/timeline/R&amp;D process including regulation and principles of engagement, potential implementation strategies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t>Perspective</a:t>
                      </a:r>
                      <a:r>
                        <a:rPr lang="en-US" sz="1200" dirty="0"/>
                        <a:t>: History/safety/risk/benefit/ stewardship</a:t>
                      </a:r>
                    </a:p>
                  </a:txBody>
                  <a:tcPr/>
                </a:tc>
                <a:tc>
                  <a:txBody>
                    <a:bodyPr/>
                    <a:lstStyle/>
                    <a:p>
                      <a:r>
                        <a:rPr lang="en-US" sz="1200" dirty="0"/>
                        <a:t>Information is power and a lack of understandable, digestible information for stakeholder groups creates a large power imbalance. “Informed consent” is not possible without being “informed” and that includes understanding the information.</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Misunderstanding drives mistrust. Provision of simple, objective information so that stakeholders can make informed decisions will increase trust. Use of the same core materials and messages (information fidelity) by various stakeholder groups helps to eliminate misunderstanding.  </a:t>
                      </a:r>
                    </a:p>
                  </a:txBody>
                  <a:tcPr/>
                </a:tc>
                <a:extLst>
                  <a:ext uri="{0D108BD9-81ED-4DB2-BD59-A6C34878D82A}">
                    <a16:rowId xmlns:a16="http://schemas.microsoft.com/office/drawing/2014/main" val="3854650619"/>
                  </a:ext>
                </a:extLst>
              </a:tr>
              <a:tr h="599021">
                <a:tc>
                  <a:txBody>
                    <a:bodyPr/>
                    <a:lstStyle/>
                    <a:p>
                      <a:r>
                        <a:rPr lang="en-US" sz="1200" b="1" dirty="0"/>
                        <a:t>Communication: </a:t>
                      </a:r>
                      <a:r>
                        <a:rPr lang="en-US" sz="1200" dirty="0"/>
                        <a:t>Public uninformed about gene drive while anti-technology activists are using messages to misinform. It’s much easier to misinform when the public is not informed. Risks misinformed public turning against objective, science-based decision-making for gene drive research.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Information is power and lack of understandable, digestible  information creates a large power imbalance with the public which can be exploited by anti-technology activists who intend to stop any research activities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Provision of simple, objective information on gene drive research so that the public can make informed decisions will increase trust. </a:t>
                      </a:r>
                    </a:p>
                  </a:txBody>
                  <a:tcPr/>
                </a:tc>
                <a:extLst>
                  <a:ext uri="{0D108BD9-81ED-4DB2-BD59-A6C34878D82A}">
                    <a16:rowId xmlns:a16="http://schemas.microsoft.com/office/drawing/2014/main" val="1141528170"/>
                  </a:ext>
                </a:extLst>
              </a:tr>
            </a:tbl>
          </a:graphicData>
        </a:graphic>
      </p:graphicFrame>
    </p:spTree>
    <p:extLst>
      <p:ext uri="{BB962C8B-B14F-4D97-AF65-F5344CB8AC3E}">
        <p14:creationId xmlns:p14="http://schemas.microsoft.com/office/powerpoint/2010/main" val="139957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9F23BFB-7D6C-42F4-9187-FFEB9939AF85}"/>
              </a:ext>
            </a:extLst>
          </p:cNvPr>
          <p:cNvGraphicFramePr>
            <a:graphicFrameLocks noGrp="1"/>
          </p:cNvGraphicFramePr>
          <p:nvPr>
            <p:extLst>
              <p:ext uri="{D42A27DB-BD31-4B8C-83A1-F6EECF244321}">
                <p14:modId xmlns:p14="http://schemas.microsoft.com/office/powerpoint/2010/main" val="1800370985"/>
              </p:ext>
            </p:extLst>
          </p:nvPr>
        </p:nvGraphicFramePr>
        <p:xfrm>
          <a:off x="159045" y="219390"/>
          <a:ext cx="11278139" cy="3688080"/>
        </p:xfrm>
        <a:graphic>
          <a:graphicData uri="http://schemas.openxmlformats.org/drawingml/2006/table">
            <a:tbl>
              <a:tblPr firstRow="1" bandRow="1">
                <a:tableStyleId>{5C22544A-7EE6-4342-B048-85BDC9FD1C3A}</a:tableStyleId>
              </a:tblPr>
              <a:tblGrid>
                <a:gridCol w="4080090">
                  <a:extLst>
                    <a:ext uri="{9D8B030D-6E8A-4147-A177-3AD203B41FA5}">
                      <a16:colId xmlns:a16="http://schemas.microsoft.com/office/drawing/2014/main" val="2654505876"/>
                    </a:ext>
                  </a:extLst>
                </a:gridCol>
                <a:gridCol w="3565612">
                  <a:extLst>
                    <a:ext uri="{9D8B030D-6E8A-4147-A177-3AD203B41FA5}">
                      <a16:colId xmlns:a16="http://schemas.microsoft.com/office/drawing/2014/main" val="3711476806"/>
                    </a:ext>
                  </a:extLst>
                </a:gridCol>
                <a:gridCol w="3632437">
                  <a:extLst>
                    <a:ext uri="{9D8B030D-6E8A-4147-A177-3AD203B41FA5}">
                      <a16:colId xmlns:a16="http://schemas.microsoft.com/office/drawing/2014/main" val="1251719063"/>
                    </a:ext>
                  </a:extLst>
                </a:gridCol>
              </a:tblGrid>
              <a:tr h="142717">
                <a:tc>
                  <a:txBody>
                    <a:bodyPr/>
                    <a:lstStyle/>
                    <a:p>
                      <a:r>
                        <a:rPr lang="en-US" sz="1400" dirty="0"/>
                        <a:t>ESC Risk - Immediate attention required</a:t>
                      </a:r>
                    </a:p>
                  </a:txBody>
                  <a:tcPr/>
                </a:tc>
                <a:tc>
                  <a:txBody>
                    <a:bodyPr/>
                    <a:lstStyle/>
                    <a:p>
                      <a:r>
                        <a:rPr lang="en-US" sz="1400" dirty="0"/>
                        <a:t>Power Imbalance</a:t>
                      </a:r>
                    </a:p>
                  </a:txBody>
                  <a:tcPr/>
                </a:tc>
                <a:tc>
                  <a:txBody>
                    <a:bodyPr/>
                    <a:lstStyle/>
                    <a:p>
                      <a:r>
                        <a:rPr lang="en-US" sz="1400" dirty="0"/>
                        <a:t>Increase Trust - ESC opportunity</a:t>
                      </a:r>
                    </a:p>
                  </a:txBody>
                  <a:tcPr/>
                </a:tc>
                <a:extLst>
                  <a:ext uri="{0D108BD9-81ED-4DB2-BD59-A6C34878D82A}">
                    <a16:rowId xmlns:a16="http://schemas.microsoft.com/office/drawing/2014/main" val="3383822235"/>
                  </a:ext>
                </a:extLst>
              </a:tr>
              <a:tr h="425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Communication; Co-Ownership: </a:t>
                      </a:r>
                      <a:r>
                        <a:rPr lang="en-US" sz="1200" dirty="0"/>
                        <a:t>NGO stakeholder participation – key and powerful constituency outside the loop. </a:t>
                      </a:r>
                    </a:p>
                  </a:txBody>
                  <a:tcPr/>
                </a:tc>
                <a:tc>
                  <a:txBody>
                    <a:bodyPr/>
                    <a:lstStyle/>
                    <a:p>
                      <a:r>
                        <a:rPr lang="en-US" sz="1200" dirty="0"/>
                        <a:t>NGOs are a powerful and ubiquitous stakeholder group throughout Africa. They have a significant influence over communities because of their funds and on the ground relationships. Each NGO can be either a positive or negative influencer on the acceptance of specific emerging technologies.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NGOs relationship with their communities, particularly small NGOs, can either build or break trust with their constituencies re emerging technologies Partner with and show NGOs the benefit to their organizations and constituencies. Use new communication tools as an aid. </a:t>
                      </a:r>
                    </a:p>
                  </a:txBody>
                  <a:tcPr/>
                </a:tc>
                <a:extLst>
                  <a:ext uri="{0D108BD9-81ED-4DB2-BD59-A6C34878D82A}">
                    <a16:rowId xmlns:a16="http://schemas.microsoft.com/office/drawing/2014/main" val="658321440"/>
                  </a:ext>
                </a:extLst>
              </a:tr>
              <a:tr h="4252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Co-Development; Co-Ownership: </a:t>
                      </a:r>
                      <a:r>
                        <a:rPr lang="en-US" sz="1200" dirty="0"/>
                        <a:t>Parachute science – UC group pushing into small African countries to do trials in an inappropriate way. Concern from multiple observers including independent ethicists outside of ESC. Eerie parallels to the conditions leading to the Golden Rice feeding trials in Chana fiasco. High probability of backlash and harm to the field.</a:t>
                      </a:r>
                    </a:p>
                  </a:txBody>
                  <a:tcPr/>
                </a:tc>
                <a:tc>
                  <a:txBody>
                    <a:bodyPr/>
                    <a:lstStyle/>
                    <a:p>
                      <a:r>
                        <a:rPr lang="en-US" sz="1200" dirty="0"/>
                        <a:t>Well funded and knowledgeable UC group vs. tiny island nations with few funds and no appropriate scientific capacity.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Severe power imbalance will likely result in lack of trust with the public in those island nations and beyond. Motivations of the UC group is getting into the field first and not the public’s interest.  Changing the way the UC technology is being introduced into Africa will increase trust.</a:t>
                      </a:r>
                    </a:p>
                  </a:txBody>
                  <a:tcPr/>
                </a:tc>
                <a:extLst>
                  <a:ext uri="{0D108BD9-81ED-4DB2-BD59-A6C34878D82A}">
                    <a16:rowId xmlns:a16="http://schemas.microsoft.com/office/drawing/2014/main" val="2019667337"/>
                  </a:ext>
                </a:extLst>
              </a:tr>
              <a:tr h="251128">
                <a:tc>
                  <a:txBody>
                    <a:bodyPr/>
                    <a:lstStyle/>
                    <a:p>
                      <a:r>
                        <a:rPr lang="en-US" sz="1200" b="1" dirty="0"/>
                        <a:t>Co-Development; Co-Ownership: </a:t>
                      </a:r>
                      <a:r>
                        <a:rPr lang="en-US" sz="1200" dirty="0"/>
                        <a:t>Parachute funding – BMGF is the primary funder of the entire gene drive ecosystem in Africa. Other funders including African funders is required. </a:t>
                      </a:r>
                    </a:p>
                  </a:txBody>
                  <a:tcPr/>
                </a:tc>
                <a:tc>
                  <a:txBody>
                    <a:bodyPr/>
                    <a:lstStyle/>
                    <a:p>
                      <a:r>
                        <a:rPr lang="en-US" sz="1200" dirty="0"/>
                        <a:t>With BMGF sole funder (with exception of minor Open Philanthropy funding) of regulatory capacity strengthening, policy and gene drive projects in Africa , power imbalance seen in African choices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Perceived conflict of interest when a funder is both funding projects as well as regulation of projects decreases trust. This is even more acute given the funder is from outside the continent. Opportunity to broaden ownership of solutions to increase trust</a:t>
                      </a:r>
                    </a:p>
                  </a:txBody>
                  <a:tcPr/>
                </a:tc>
                <a:extLst>
                  <a:ext uri="{0D108BD9-81ED-4DB2-BD59-A6C34878D82A}">
                    <a16:rowId xmlns:a16="http://schemas.microsoft.com/office/drawing/2014/main" val="4173880459"/>
                  </a:ext>
                </a:extLst>
              </a:tr>
            </a:tbl>
          </a:graphicData>
        </a:graphic>
      </p:graphicFrame>
      <p:graphicFrame>
        <p:nvGraphicFramePr>
          <p:cNvPr id="4" name="Table 2">
            <a:extLst>
              <a:ext uri="{FF2B5EF4-FFF2-40B4-BE49-F238E27FC236}">
                <a16:creationId xmlns:a16="http://schemas.microsoft.com/office/drawing/2014/main" id="{BE0B8FDF-6BE9-409D-88CF-ABEF6CBFAD33}"/>
              </a:ext>
            </a:extLst>
          </p:cNvPr>
          <p:cNvGraphicFramePr>
            <a:graphicFrameLocks noGrp="1"/>
          </p:cNvGraphicFramePr>
          <p:nvPr>
            <p:extLst>
              <p:ext uri="{D42A27DB-BD31-4B8C-83A1-F6EECF244321}">
                <p14:modId xmlns:p14="http://schemas.microsoft.com/office/powerpoint/2010/main" val="2624379524"/>
              </p:ext>
            </p:extLst>
          </p:nvPr>
        </p:nvGraphicFramePr>
        <p:xfrm>
          <a:off x="128361" y="4075772"/>
          <a:ext cx="11339508" cy="2682240"/>
        </p:xfrm>
        <a:graphic>
          <a:graphicData uri="http://schemas.openxmlformats.org/drawingml/2006/table">
            <a:tbl>
              <a:tblPr firstRow="1" bandRow="1">
                <a:tableStyleId>{5C22544A-7EE6-4342-B048-85BDC9FD1C3A}</a:tableStyleId>
              </a:tblPr>
              <a:tblGrid>
                <a:gridCol w="4328115">
                  <a:extLst>
                    <a:ext uri="{9D8B030D-6E8A-4147-A177-3AD203B41FA5}">
                      <a16:colId xmlns:a16="http://schemas.microsoft.com/office/drawing/2014/main" val="2654505876"/>
                    </a:ext>
                  </a:extLst>
                </a:gridCol>
                <a:gridCol w="3328148">
                  <a:extLst>
                    <a:ext uri="{9D8B030D-6E8A-4147-A177-3AD203B41FA5}">
                      <a16:colId xmlns:a16="http://schemas.microsoft.com/office/drawing/2014/main" val="3711476806"/>
                    </a:ext>
                  </a:extLst>
                </a:gridCol>
                <a:gridCol w="3683245">
                  <a:extLst>
                    <a:ext uri="{9D8B030D-6E8A-4147-A177-3AD203B41FA5}">
                      <a16:colId xmlns:a16="http://schemas.microsoft.com/office/drawing/2014/main" val="1251719063"/>
                    </a:ext>
                  </a:extLst>
                </a:gridCol>
              </a:tblGrid>
              <a:tr h="142717">
                <a:tc>
                  <a:txBody>
                    <a:bodyPr/>
                    <a:lstStyle/>
                    <a:p>
                      <a:r>
                        <a:rPr lang="en-US" sz="1400" dirty="0"/>
                        <a:t>ESC Risk - Immediate attention required</a:t>
                      </a:r>
                    </a:p>
                  </a:txBody>
                  <a:tcPr/>
                </a:tc>
                <a:tc>
                  <a:txBody>
                    <a:bodyPr/>
                    <a:lstStyle/>
                    <a:p>
                      <a:r>
                        <a:rPr lang="en-US" sz="1400" dirty="0"/>
                        <a:t>Power Imbalance</a:t>
                      </a:r>
                    </a:p>
                  </a:txBody>
                  <a:tcPr/>
                </a:tc>
                <a:tc>
                  <a:txBody>
                    <a:bodyPr/>
                    <a:lstStyle/>
                    <a:p>
                      <a:r>
                        <a:rPr lang="en-US" sz="1400" dirty="0"/>
                        <a:t>Increase Trust - ESC opportunity</a:t>
                      </a:r>
                    </a:p>
                  </a:txBody>
                  <a:tcPr/>
                </a:tc>
                <a:extLst>
                  <a:ext uri="{0D108BD9-81ED-4DB2-BD59-A6C34878D82A}">
                    <a16:rowId xmlns:a16="http://schemas.microsoft.com/office/drawing/2014/main" val="3383822235"/>
                  </a:ext>
                </a:extLst>
              </a:tr>
              <a:tr h="532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Consent: </a:t>
                      </a:r>
                      <a:r>
                        <a:rPr lang="en-US" sz="1200" dirty="0"/>
                        <a:t>Consent framework, clear ethics messages and guidance is lacking but required.  Notion of gene drive consent varies widely. Conflicting information and opinions due to the complexity of the issue. Some proposed models/requirements are impossible to implement. The most extreme belief is that everyone, everywhere must individually sign a consent form and say yes before releases.</a:t>
                      </a:r>
                    </a:p>
                  </a:txBody>
                  <a:tcPr/>
                </a:tc>
                <a:tc>
                  <a:txBody>
                    <a:bodyPr/>
                    <a:lstStyle/>
                    <a:p>
                      <a:r>
                        <a:rPr lang="en-US" sz="1200" dirty="0"/>
                        <a:t>Knowledge vacuum results in a power imbalance where influencers first to the information market can imprint conclusions that are not ethical or logical.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Lack of policy and stakeholder consensus will result in confusion and  mistrust. Creation and publication of simple, clearly articulated principles that have wide acceptability will increase trust </a:t>
                      </a:r>
                    </a:p>
                  </a:txBody>
                  <a:tcPr/>
                </a:tc>
                <a:extLst>
                  <a:ext uri="{0D108BD9-81ED-4DB2-BD59-A6C34878D82A}">
                    <a16:rowId xmlns:a16="http://schemas.microsoft.com/office/drawing/2014/main" val="2171860627"/>
                  </a:ext>
                </a:extLst>
              </a:tr>
              <a:tr h="532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Communication; Co-Ownership: </a:t>
                      </a:r>
                      <a:r>
                        <a:rPr lang="en-US" sz="1200" dirty="0"/>
                        <a:t>Bush doctor stakeholder participation/</a:t>
                      </a:r>
                      <a:r>
                        <a:rPr lang="en-US" sz="1200" dirty="0" err="1"/>
                        <a:t>parther</a:t>
                      </a:r>
                      <a:r>
                        <a:rPr lang="en-US" sz="1200" dirty="0"/>
                        <a:t> – key and powerful constituency outside the loop. </a:t>
                      </a:r>
                    </a:p>
                  </a:txBody>
                  <a:tcPr/>
                </a:tc>
                <a:tc>
                  <a:txBody>
                    <a:bodyPr/>
                    <a:lstStyle/>
                    <a:p>
                      <a:r>
                        <a:rPr lang="en-US" sz="1200" dirty="0"/>
                        <a:t>Bush doctors are a powerful and ubiquitous stakeholder group throughout Africa. They have a significant influence over communities because of their role on the ground. Each bush doctor can be either a positive or negative influencer on the acceptance of specific emerging technologies.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Bush doctors relationship with their communities can either build or break trust with their constituencies re emerging technologies Partner with and show bush doctors the benefit to their constituencies. Use new communication tools as an aid. </a:t>
                      </a:r>
                    </a:p>
                  </a:txBody>
                  <a:tcPr/>
                </a:tc>
                <a:extLst>
                  <a:ext uri="{0D108BD9-81ED-4DB2-BD59-A6C34878D82A}">
                    <a16:rowId xmlns:a16="http://schemas.microsoft.com/office/drawing/2014/main" val="1897816750"/>
                  </a:ext>
                </a:extLst>
              </a:tr>
            </a:tbl>
          </a:graphicData>
        </a:graphic>
      </p:graphicFrame>
    </p:spTree>
    <p:extLst>
      <p:ext uri="{BB962C8B-B14F-4D97-AF65-F5344CB8AC3E}">
        <p14:creationId xmlns:p14="http://schemas.microsoft.com/office/powerpoint/2010/main" val="32856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9F23BFB-7D6C-42F4-9187-FFEB9939AF85}"/>
              </a:ext>
            </a:extLst>
          </p:cNvPr>
          <p:cNvGraphicFramePr>
            <a:graphicFrameLocks noGrp="1"/>
          </p:cNvGraphicFramePr>
          <p:nvPr>
            <p:extLst>
              <p:ext uri="{D42A27DB-BD31-4B8C-83A1-F6EECF244321}">
                <p14:modId xmlns:p14="http://schemas.microsoft.com/office/powerpoint/2010/main" val="2498517553"/>
              </p:ext>
            </p:extLst>
          </p:nvPr>
        </p:nvGraphicFramePr>
        <p:xfrm>
          <a:off x="189127" y="135025"/>
          <a:ext cx="11504970" cy="2865120"/>
        </p:xfrm>
        <a:graphic>
          <a:graphicData uri="http://schemas.openxmlformats.org/drawingml/2006/table">
            <a:tbl>
              <a:tblPr firstRow="1" bandRow="1">
                <a:tableStyleId>{5C22544A-7EE6-4342-B048-85BDC9FD1C3A}</a:tableStyleId>
              </a:tblPr>
              <a:tblGrid>
                <a:gridCol w="4304510">
                  <a:extLst>
                    <a:ext uri="{9D8B030D-6E8A-4147-A177-3AD203B41FA5}">
                      <a16:colId xmlns:a16="http://schemas.microsoft.com/office/drawing/2014/main" val="2654505876"/>
                    </a:ext>
                  </a:extLst>
                </a:gridCol>
                <a:gridCol w="3897427">
                  <a:extLst>
                    <a:ext uri="{9D8B030D-6E8A-4147-A177-3AD203B41FA5}">
                      <a16:colId xmlns:a16="http://schemas.microsoft.com/office/drawing/2014/main" val="3711476806"/>
                    </a:ext>
                  </a:extLst>
                </a:gridCol>
                <a:gridCol w="3303033">
                  <a:extLst>
                    <a:ext uri="{9D8B030D-6E8A-4147-A177-3AD203B41FA5}">
                      <a16:colId xmlns:a16="http://schemas.microsoft.com/office/drawing/2014/main" val="1251719063"/>
                    </a:ext>
                  </a:extLst>
                </a:gridCol>
              </a:tblGrid>
              <a:tr h="142717">
                <a:tc>
                  <a:txBody>
                    <a:bodyPr/>
                    <a:lstStyle/>
                    <a:p>
                      <a:r>
                        <a:rPr lang="en-US" sz="1400" dirty="0"/>
                        <a:t>ESC Risk - Immediate attention required</a:t>
                      </a:r>
                    </a:p>
                  </a:txBody>
                  <a:tcPr/>
                </a:tc>
                <a:tc>
                  <a:txBody>
                    <a:bodyPr/>
                    <a:lstStyle/>
                    <a:p>
                      <a:r>
                        <a:rPr lang="en-US" sz="1400" dirty="0"/>
                        <a:t>Power Imbalance</a:t>
                      </a:r>
                    </a:p>
                  </a:txBody>
                  <a:tcPr/>
                </a:tc>
                <a:tc>
                  <a:txBody>
                    <a:bodyPr/>
                    <a:lstStyle/>
                    <a:p>
                      <a:r>
                        <a:rPr lang="en-US" sz="1400" dirty="0"/>
                        <a:t>Increase Trust - ESC opportunity</a:t>
                      </a:r>
                    </a:p>
                  </a:txBody>
                  <a:tcPr/>
                </a:tc>
                <a:extLst>
                  <a:ext uri="{0D108BD9-81ED-4DB2-BD59-A6C34878D82A}">
                    <a16:rowId xmlns:a16="http://schemas.microsoft.com/office/drawing/2014/main" val="3383822235"/>
                  </a:ext>
                </a:extLst>
              </a:tr>
              <a:tr h="599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Capacity: </a:t>
                      </a:r>
                      <a:r>
                        <a:rPr lang="en-US" sz="1200" dirty="0"/>
                        <a:t>Ethics capacity on the continent is sparse, particularly in dealing with emerging technologies.  Not enough ethicists equipped to lead on emerging technologies on the continent. </a:t>
                      </a:r>
                      <a:r>
                        <a:rPr lang="en-US" sz="1200" kern="1200" dirty="0">
                          <a:solidFill>
                            <a:schemeClr val="dk1"/>
                          </a:solidFill>
                          <a:effectLst/>
                          <a:latin typeface="+mn-lt"/>
                          <a:ea typeface="+mn-ea"/>
                          <a:cs typeface="+mn-cs"/>
                        </a:rPr>
                        <a:t>Ethics committees don’t know what to do with programs such as TM, for they focus biosafety and not ethics. Ethics committee members have only very rudimentary training and background in ethics. Most ethics committees have a very diverse membership will need to deal with these issues but there is a lack of training materials and a means to scale training.  </a:t>
                      </a:r>
                    </a:p>
                  </a:txBody>
                  <a:tcPr/>
                </a:tc>
                <a:tc>
                  <a:txBody>
                    <a:bodyPr/>
                    <a:lstStyle/>
                    <a:p>
                      <a:r>
                        <a:rPr lang="en-US" sz="1200" dirty="0"/>
                        <a:t>Lack of ethics capacity weakens confidence of government leaders on the ability of the country to handle emerging technologies. Lack of ethics capacity brings international scrutiny to the country and programs and elevates the influence of groups based outside of the country</a:t>
                      </a:r>
                    </a:p>
                  </a:txBody>
                  <a:tcPr/>
                </a:tc>
                <a:tc>
                  <a:txBody>
                    <a:bodyPr/>
                    <a:lstStyle/>
                    <a:p>
                      <a:r>
                        <a:rPr lang="en-US" sz="1200" dirty="0"/>
                        <a:t>Strengthening ESC capacity for addressing emerging technologies so that African ethicists can influence in-country stakeholders and hold their own internationally. Strengthen ethics committee's ability to handle emerging technologies. </a:t>
                      </a:r>
                    </a:p>
                  </a:txBody>
                  <a:tcPr/>
                </a:tc>
                <a:extLst>
                  <a:ext uri="{0D108BD9-81ED-4DB2-BD59-A6C34878D82A}">
                    <a16:rowId xmlns:a16="http://schemas.microsoft.com/office/drawing/2014/main" val="1835080847"/>
                  </a:ext>
                </a:extLst>
              </a:tr>
              <a:tr h="599021">
                <a:tc>
                  <a:txBody>
                    <a:bodyPr/>
                    <a:lstStyle/>
                    <a:p>
                      <a:r>
                        <a:rPr lang="en-US" sz="1200" b="1" dirty="0"/>
                        <a:t>Capacity; Co-Ownership; Co-Development: </a:t>
                      </a:r>
                      <a:r>
                        <a:rPr lang="en-US" sz="1200" dirty="0"/>
                        <a:t>Scientific capacity gaps on gene drive, synthetic biology and vector science gaps in many countries</a:t>
                      </a:r>
                    </a:p>
                  </a:txBody>
                  <a:tcPr/>
                </a:tc>
                <a:tc>
                  <a:txBody>
                    <a:bodyPr/>
                    <a:lstStyle/>
                    <a:p>
                      <a:r>
                        <a:rPr lang="en-US" sz="1200" dirty="0"/>
                        <a:t>Without scientific capacity in-country, expertise is outsourced, and decision making is influenced by and relies on outside agendas.</a:t>
                      </a:r>
                    </a:p>
                  </a:txBody>
                  <a:tcPr/>
                </a:tc>
                <a:tc>
                  <a:txBody>
                    <a:bodyPr/>
                    <a:lstStyle/>
                    <a:p>
                      <a:r>
                        <a:rPr lang="en-US" sz="1200" dirty="0"/>
                        <a:t>Credible local scientific voices to provide advice to government and in-country stakeholders increases trust and increases acceptance of emerging technologies</a:t>
                      </a:r>
                    </a:p>
                  </a:txBody>
                  <a:tcPr/>
                </a:tc>
                <a:extLst>
                  <a:ext uri="{0D108BD9-81ED-4DB2-BD59-A6C34878D82A}">
                    <a16:rowId xmlns:a16="http://schemas.microsoft.com/office/drawing/2014/main" val="3024296324"/>
                  </a:ext>
                </a:extLst>
              </a:tr>
            </a:tbl>
          </a:graphicData>
        </a:graphic>
      </p:graphicFrame>
      <p:graphicFrame>
        <p:nvGraphicFramePr>
          <p:cNvPr id="4" name="Table 2">
            <a:extLst>
              <a:ext uri="{FF2B5EF4-FFF2-40B4-BE49-F238E27FC236}">
                <a16:creationId xmlns:a16="http://schemas.microsoft.com/office/drawing/2014/main" id="{4E38C7D3-7657-4582-AC24-B32F42E06DDD}"/>
              </a:ext>
            </a:extLst>
          </p:cNvPr>
          <p:cNvGraphicFramePr>
            <a:graphicFrameLocks noGrp="1"/>
          </p:cNvGraphicFramePr>
          <p:nvPr>
            <p:extLst>
              <p:ext uri="{D42A27DB-BD31-4B8C-83A1-F6EECF244321}">
                <p14:modId xmlns:p14="http://schemas.microsoft.com/office/powerpoint/2010/main" val="2630837032"/>
              </p:ext>
            </p:extLst>
          </p:nvPr>
        </p:nvGraphicFramePr>
        <p:xfrm>
          <a:off x="189127" y="3231774"/>
          <a:ext cx="11504972" cy="1127760"/>
        </p:xfrm>
        <a:graphic>
          <a:graphicData uri="http://schemas.openxmlformats.org/drawingml/2006/table">
            <a:tbl>
              <a:tblPr firstRow="1" bandRow="1">
                <a:tableStyleId>{5C22544A-7EE6-4342-B048-85BDC9FD1C3A}</a:tableStyleId>
              </a:tblPr>
              <a:tblGrid>
                <a:gridCol w="4304510">
                  <a:extLst>
                    <a:ext uri="{9D8B030D-6E8A-4147-A177-3AD203B41FA5}">
                      <a16:colId xmlns:a16="http://schemas.microsoft.com/office/drawing/2014/main" val="2654505876"/>
                    </a:ext>
                  </a:extLst>
                </a:gridCol>
                <a:gridCol w="3897427">
                  <a:extLst>
                    <a:ext uri="{9D8B030D-6E8A-4147-A177-3AD203B41FA5}">
                      <a16:colId xmlns:a16="http://schemas.microsoft.com/office/drawing/2014/main" val="3711476806"/>
                    </a:ext>
                  </a:extLst>
                </a:gridCol>
                <a:gridCol w="3303035">
                  <a:extLst>
                    <a:ext uri="{9D8B030D-6E8A-4147-A177-3AD203B41FA5}">
                      <a16:colId xmlns:a16="http://schemas.microsoft.com/office/drawing/2014/main" val="1251719063"/>
                    </a:ext>
                  </a:extLst>
                </a:gridCol>
              </a:tblGrid>
              <a:tr h="142717">
                <a:tc>
                  <a:txBody>
                    <a:bodyPr/>
                    <a:lstStyle/>
                    <a:p>
                      <a:r>
                        <a:rPr lang="en-US" sz="1400" dirty="0"/>
                        <a:t>ESC Risk: </a:t>
                      </a:r>
                    </a:p>
                  </a:txBody>
                  <a:tcPr/>
                </a:tc>
                <a:tc>
                  <a:txBody>
                    <a:bodyPr/>
                    <a:lstStyle/>
                    <a:p>
                      <a:r>
                        <a:rPr lang="en-US" sz="1400" dirty="0"/>
                        <a:t>Power Imbalance</a:t>
                      </a:r>
                    </a:p>
                  </a:txBody>
                  <a:tcPr/>
                </a:tc>
                <a:tc>
                  <a:txBody>
                    <a:bodyPr/>
                    <a:lstStyle/>
                    <a:p>
                      <a:r>
                        <a:rPr lang="en-US" sz="1400" dirty="0"/>
                        <a:t>Increase Trust - ESC opportunity</a:t>
                      </a:r>
                    </a:p>
                  </a:txBody>
                  <a:tcPr/>
                </a:tc>
                <a:extLst>
                  <a:ext uri="{0D108BD9-81ED-4DB2-BD59-A6C34878D82A}">
                    <a16:rowId xmlns:a16="http://schemas.microsoft.com/office/drawing/2014/main" val="3383822235"/>
                  </a:ext>
                </a:extLst>
              </a:tr>
              <a:tr h="599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Credibility: </a:t>
                      </a:r>
                      <a:r>
                        <a:rPr lang="en-US" sz="1200" b="0" dirty="0"/>
                        <a:t>What are the major scientific questions that need to be answered that address concerns of stakeholders but are not necessarily required by regulators. </a:t>
                      </a:r>
                    </a:p>
                  </a:txBody>
                  <a:tcPr/>
                </a:tc>
                <a:tc>
                  <a:txBody>
                    <a:bodyPr/>
                    <a:lstStyle/>
                    <a:p>
                      <a:r>
                        <a:rPr lang="en-US" sz="1200" dirty="0"/>
                        <a:t>Scientific knowledge imbalance between public in country and villagers and scientists with specialized knowledge</a:t>
                      </a:r>
                    </a:p>
                  </a:txBody>
                  <a:tcPr/>
                </a:tc>
                <a:tc>
                  <a:txBody>
                    <a:bodyPr/>
                    <a:lstStyle/>
                    <a:p>
                      <a:r>
                        <a:rPr lang="en-US" sz="1200" dirty="0"/>
                        <a:t>Address concerns even if they may not sound scientifically necessarily </a:t>
                      </a:r>
                    </a:p>
                    <a:p>
                      <a:r>
                        <a:rPr lang="en-US" sz="1200" dirty="0"/>
                        <a:t>Analogy to WMP testing blood of postdocs for Wolbachia Abs</a:t>
                      </a:r>
                    </a:p>
                  </a:txBody>
                  <a:tcPr/>
                </a:tc>
                <a:extLst>
                  <a:ext uri="{0D108BD9-81ED-4DB2-BD59-A6C34878D82A}">
                    <a16:rowId xmlns:a16="http://schemas.microsoft.com/office/drawing/2014/main" val="1835080847"/>
                  </a:ext>
                </a:extLst>
              </a:tr>
            </a:tbl>
          </a:graphicData>
        </a:graphic>
      </p:graphicFrame>
    </p:spTree>
    <p:extLst>
      <p:ext uri="{BB962C8B-B14F-4D97-AF65-F5344CB8AC3E}">
        <p14:creationId xmlns:p14="http://schemas.microsoft.com/office/powerpoint/2010/main" val="102918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B76F935-F019-4285-A27A-96499F7A905A}"/>
              </a:ext>
            </a:extLst>
          </p:cNvPr>
          <p:cNvGraphicFramePr>
            <a:graphicFrameLocks noGrp="1"/>
          </p:cNvGraphicFramePr>
          <p:nvPr>
            <p:extLst>
              <p:ext uri="{D42A27DB-BD31-4B8C-83A1-F6EECF244321}">
                <p14:modId xmlns:p14="http://schemas.microsoft.com/office/powerpoint/2010/main" val="3370962496"/>
              </p:ext>
            </p:extLst>
          </p:nvPr>
        </p:nvGraphicFramePr>
        <p:xfrm>
          <a:off x="279248" y="641245"/>
          <a:ext cx="11531296" cy="5308518"/>
        </p:xfrm>
        <a:graphic>
          <a:graphicData uri="http://schemas.openxmlformats.org/drawingml/2006/table">
            <a:tbl>
              <a:tblPr firstRow="1" bandRow="1">
                <a:tableStyleId>{5C22544A-7EE6-4342-B048-85BDC9FD1C3A}</a:tableStyleId>
              </a:tblPr>
              <a:tblGrid>
                <a:gridCol w="2125567">
                  <a:extLst>
                    <a:ext uri="{9D8B030D-6E8A-4147-A177-3AD203B41FA5}">
                      <a16:colId xmlns:a16="http://schemas.microsoft.com/office/drawing/2014/main" val="3523080226"/>
                    </a:ext>
                  </a:extLst>
                </a:gridCol>
                <a:gridCol w="1526816">
                  <a:extLst>
                    <a:ext uri="{9D8B030D-6E8A-4147-A177-3AD203B41FA5}">
                      <a16:colId xmlns:a16="http://schemas.microsoft.com/office/drawing/2014/main" val="1530484221"/>
                    </a:ext>
                  </a:extLst>
                </a:gridCol>
                <a:gridCol w="2119580">
                  <a:extLst>
                    <a:ext uri="{9D8B030D-6E8A-4147-A177-3AD203B41FA5}">
                      <a16:colId xmlns:a16="http://schemas.microsoft.com/office/drawing/2014/main" val="2065352164"/>
                    </a:ext>
                  </a:extLst>
                </a:gridCol>
                <a:gridCol w="2383031">
                  <a:extLst>
                    <a:ext uri="{9D8B030D-6E8A-4147-A177-3AD203B41FA5}">
                      <a16:colId xmlns:a16="http://schemas.microsoft.com/office/drawing/2014/main" val="4030785213"/>
                    </a:ext>
                  </a:extLst>
                </a:gridCol>
                <a:gridCol w="2520743">
                  <a:extLst>
                    <a:ext uri="{9D8B030D-6E8A-4147-A177-3AD203B41FA5}">
                      <a16:colId xmlns:a16="http://schemas.microsoft.com/office/drawing/2014/main" val="2935494410"/>
                    </a:ext>
                  </a:extLst>
                </a:gridCol>
                <a:gridCol w="855559">
                  <a:extLst>
                    <a:ext uri="{9D8B030D-6E8A-4147-A177-3AD203B41FA5}">
                      <a16:colId xmlns:a16="http://schemas.microsoft.com/office/drawing/2014/main" val="505773593"/>
                    </a:ext>
                  </a:extLst>
                </a:gridCol>
              </a:tblGrid>
              <a:tr h="344796">
                <a:tc>
                  <a:txBody>
                    <a:bodyPr/>
                    <a:lstStyle/>
                    <a:p>
                      <a:r>
                        <a:rPr lang="en-US" sz="1400" dirty="0"/>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Category</a:t>
                      </a:r>
                    </a:p>
                  </a:txBody>
                  <a:tcPr/>
                </a:tc>
                <a:tc gridSpan="2">
                  <a:txBody>
                    <a:bodyPr/>
                    <a:lstStyle/>
                    <a:p>
                      <a:r>
                        <a:rPr lang="en-US" sz="1400" dirty="0"/>
                        <a:t>Gap</a:t>
                      </a:r>
                    </a:p>
                  </a:txBody>
                  <a:tcPr/>
                </a:tc>
                <a:tc hMerge="1">
                  <a:txBody>
                    <a:bodyPr/>
                    <a:lstStyle/>
                    <a:p>
                      <a:endParaRPr lang="en-US"/>
                    </a:p>
                  </a:txBody>
                  <a:tcPr/>
                </a:tc>
                <a:tc>
                  <a:txBody>
                    <a:bodyPr/>
                    <a:lstStyle/>
                    <a:p>
                      <a:r>
                        <a:rPr lang="en-US" sz="1400" dirty="0"/>
                        <a:t>Top Recommendation(s)</a:t>
                      </a:r>
                    </a:p>
                  </a:txBody>
                  <a:tcPr/>
                </a:tc>
                <a:tc>
                  <a:txBody>
                    <a:bodyPr/>
                    <a:lstStyle/>
                    <a:p>
                      <a:r>
                        <a:rPr lang="en-US" sz="1400" dirty="0"/>
                        <a:t>Priority</a:t>
                      </a:r>
                    </a:p>
                  </a:txBody>
                  <a:tcPr/>
                </a:tc>
                <a:extLst>
                  <a:ext uri="{0D108BD9-81ED-4DB2-BD59-A6C34878D82A}">
                    <a16:rowId xmlns:a16="http://schemas.microsoft.com/office/drawing/2014/main" val="4180187738"/>
                  </a:ext>
                </a:extLst>
              </a:tr>
              <a:tr h="1366706">
                <a:tc>
                  <a:txBody>
                    <a:bodyPr/>
                    <a:lstStyle/>
                    <a:p>
                      <a:r>
                        <a:rPr lang="en-US" sz="1400" dirty="0"/>
                        <a:t>Lack of simple, clear objective visual information on concepts, perspective and process tailored for the various stakeholder groups/networks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Communication Materials </a:t>
                      </a:r>
                    </a:p>
                  </a:txBody>
                  <a:tcPr anchor="ctr"/>
                </a:tc>
                <a:tc gridSpan="2">
                  <a:txBody>
                    <a:bodyPr/>
                    <a:lstStyle/>
                    <a:p>
                      <a:pPr marL="342900" indent="-342900">
                        <a:buFont typeface="+mj-lt"/>
                        <a:buAutoNum type="arabicPeriod"/>
                      </a:pPr>
                      <a:r>
                        <a:rPr lang="en-US" sz="1400" b="1" dirty="0"/>
                        <a:t>Why</a:t>
                      </a:r>
                      <a:r>
                        <a:rPr lang="en-US" sz="1400" dirty="0"/>
                        <a:t>: Vision, potential impact (modeling) &amp; benefit (value proposition)</a:t>
                      </a:r>
                    </a:p>
                    <a:p>
                      <a:pPr marL="342900" indent="-342900">
                        <a:buFont typeface="+mj-lt"/>
                        <a:buAutoNum type="arabicPeriod"/>
                      </a:pPr>
                      <a:r>
                        <a:rPr lang="en-US" sz="1400" b="1" dirty="0"/>
                        <a:t>What</a:t>
                      </a:r>
                      <a:r>
                        <a:rPr lang="en-US" sz="1400" dirty="0"/>
                        <a:t>: Technology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dirty="0"/>
                        <a:t>How</a:t>
                      </a:r>
                      <a:r>
                        <a:rPr lang="en-US" sz="1400" dirty="0"/>
                        <a:t>: R&amp;D process/timeline/R&amp;D process including regulation and principles of engagement, potential implementation strategies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dirty="0"/>
                        <a:t>Perspective</a:t>
                      </a:r>
                      <a:r>
                        <a:rPr lang="en-US" sz="1400" dirty="0"/>
                        <a:t>: History/safety/risk/benefit/ stewardship*</a:t>
                      </a:r>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Generation of high-quality short video materials, audio materials (radio friendly) and infographics generic to the field - not project specific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1</a:t>
                      </a:r>
                    </a:p>
                  </a:txBody>
                  <a:tcPr anchor="ctr"/>
                </a:tc>
                <a:extLst>
                  <a:ext uri="{0D108BD9-81ED-4DB2-BD59-A6C34878D82A}">
                    <a16:rowId xmlns:a16="http://schemas.microsoft.com/office/drawing/2014/main" val="2117686440"/>
                  </a:ext>
                </a:extLst>
              </a:tr>
              <a:tr h="597934">
                <a:tc>
                  <a:txBody>
                    <a:bodyPr/>
                    <a:lstStyle/>
                    <a:p>
                      <a:r>
                        <a:rPr lang="en-US" sz="1400" dirty="0"/>
                        <a:t>Lack of active stakeholder groups/ networks understanding and disseminating factual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Communication Channels</a:t>
                      </a:r>
                    </a:p>
                  </a:txBody>
                  <a:tcPr anchor="ctr"/>
                </a:tc>
                <a:tc>
                  <a:txBody>
                    <a:bodyPr/>
                    <a:lstStyle/>
                    <a:p>
                      <a:pPr marL="285750" lvl="0" indent="-285750">
                        <a:buFont typeface="Arial" panose="020B0604020202020204" pitchFamily="34" charset="0"/>
                        <a:buChar char="•"/>
                      </a:pPr>
                      <a:r>
                        <a:rPr lang="en-US" sz="1400" dirty="0"/>
                        <a:t>Scientists</a:t>
                      </a:r>
                    </a:p>
                    <a:p>
                      <a:pPr marL="285750" lvl="0" indent="-285750">
                        <a:buFont typeface="Arial" panose="020B0604020202020204" pitchFamily="34" charset="0"/>
                        <a:buChar char="•"/>
                      </a:pPr>
                      <a:r>
                        <a:rPr lang="en-US" sz="1400" dirty="0"/>
                        <a:t>Ethicists</a:t>
                      </a:r>
                    </a:p>
                    <a:p>
                      <a:pPr marL="285750" lvl="0" indent="-285750">
                        <a:buFont typeface="Arial" panose="020B0604020202020204" pitchFamily="34" charset="0"/>
                        <a:buChar char="•"/>
                      </a:pPr>
                      <a:r>
                        <a:rPr lang="en-US" sz="1400" dirty="0"/>
                        <a:t>Governments/ Regulators</a:t>
                      </a:r>
                    </a:p>
                    <a:p>
                      <a:pPr marL="285750" lvl="0" indent="-285750">
                        <a:buFont typeface="Arial" panose="020B0604020202020204" pitchFamily="34" charset="0"/>
                        <a:buChar char="•"/>
                      </a:pPr>
                      <a:r>
                        <a:rPr lang="en-US" sz="1400" dirty="0"/>
                        <a:t>Journalists</a:t>
                      </a:r>
                    </a:p>
                    <a:p>
                      <a:pPr marL="285750" lvl="0" indent="-285750">
                        <a:buFont typeface="Arial" panose="020B0604020202020204" pitchFamily="34" charset="0"/>
                        <a:buChar char="•"/>
                      </a:pPr>
                      <a:r>
                        <a:rPr lang="en-US" sz="1400" dirty="0"/>
                        <a:t>NGOs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Religion</a:t>
                      </a:r>
                    </a:p>
                  </a:txBody>
                  <a:tcPr/>
                </a:tc>
                <a:tc>
                  <a:txBody>
                    <a:bodyPr/>
                    <a:lstStyle/>
                    <a:p>
                      <a:pPr marL="285750" lvl="0" indent="-285750">
                        <a:buFont typeface="Arial" panose="020B0604020202020204" pitchFamily="34" charset="0"/>
                        <a:buChar char="•"/>
                      </a:pPr>
                      <a:r>
                        <a:rPr lang="en-US" sz="1400" dirty="0"/>
                        <a:t>Health</a:t>
                      </a:r>
                    </a:p>
                    <a:p>
                      <a:pPr marL="285750" lvl="0" indent="-285750">
                        <a:buFont typeface="Arial" panose="020B0604020202020204" pitchFamily="34" charset="0"/>
                        <a:buChar char="•"/>
                      </a:pPr>
                      <a:r>
                        <a:rPr lang="en-US" sz="1400" dirty="0"/>
                        <a:t>Environment</a:t>
                      </a:r>
                    </a:p>
                    <a:p>
                      <a:pPr marL="285750" lvl="0" indent="-285750">
                        <a:buFont typeface="Arial" panose="020B0604020202020204" pitchFamily="34" charset="0"/>
                        <a:buChar char="•"/>
                      </a:pPr>
                      <a:r>
                        <a:rPr lang="en-US" sz="1400" dirty="0"/>
                        <a:t>Business/ Economics</a:t>
                      </a:r>
                    </a:p>
                    <a:p>
                      <a:pPr marL="285750" lvl="0" indent="-285750">
                        <a:buFont typeface="Arial" panose="020B0604020202020204" pitchFamily="34" charset="0"/>
                        <a:buChar char="•"/>
                      </a:pPr>
                      <a:r>
                        <a:rPr lang="en-US" sz="1400" dirty="0"/>
                        <a:t>Agriculture/ Farmers</a:t>
                      </a:r>
                    </a:p>
                    <a:p>
                      <a:pPr marL="285750" lvl="0" indent="-285750">
                        <a:buFont typeface="Arial" panose="020B0604020202020204" pitchFamily="34" charset="0"/>
                        <a:buChar char="•"/>
                      </a:pPr>
                      <a:r>
                        <a:rPr lang="en-US" sz="1400" dirty="0"/>
                        <a:t>Educators</a:t>
                      </a:r>
                    </a:p>
                    <a:p>
                      <a:pPr marL="285750" lvl="0" indent="-285750">
                        <a:buFont typeface="Arial" panose="020B0604020202020204" pitchFamily="34" charset="0"/>
                        <a:buChar char="•"/>
                      </a:pPr>
                      <a:r>
                        <a:rPr lang="en-US" sz="1400" dirty="0"/>
                        <a:t>Community</a:t>
                      </a:r>
                    </a:p>
                  </a:txBody>
                  <a:tcPr/>
                </a:tc>
                <a:tc>
                  <a:txBody>
                    <a:bodyPr/>
                    <a:lstStyle/>
                    <a:p>
                      <a:pPr marL="0" lvl="0" indent="0">
                        <a:buFont typeface="Arial" panose="020B0604020202020204" pitchFamily="34" charset="0"/>
                        <a:buNone/>
                      </a:pPr>
                      <a:r>
                        <a:rPr lang="en-US" sz="1400" dirty="0"/>
                        <a:t>Adaptation of high-quality short video materials, audio and infographics for each targeted stakeholder group/network</a:t>
                      </a:r>
                    </a:p>
                  </a:txBody>
                  <a:tcPr/>
                </a:tc>
                <a:tc>
                  <a:txBody>
                    <a:bodyPr/>
                    <a:lstStyle/>
                    <a:p>
                      <a:pPr marL="0" lvl="0" indent="0" algn="ctr">
                        <a:buFont typeface="Arial" panose="020B0604020202020204" pitchFamily="34" charset="0"/>
                        <a:buNone/>
                      </a:pPr>
                      <a:r>
                        <a:rPr lang="en-US" sz="1400" dirty="0"/>
                        <a:t>2</a:t>
                      </a:r>
                    </a:p>
                  </a:txBody>
                  <a:tcPr anchor="ctr"/>
                </a:tc>
                <a:extLst>
                  <a:ext uri="{0D108BD9-81ED-4DB2-BD59-A6C34878D82A}">
                    <a16:rowId xmlns:a16="http://schemas.microsoft.com/office/drawing/2014/main" val="2493232906"/>
                  </a:ext>
                </a:extLst>
              </a:tr>
              <a:tr h="597934">
                <a:tc>
                  <a:txBody>
                    <a:bodyPr/>
                    <a:lstStyle/>
                    <a:p>
                      <a:r>
                        <a:rPr lang="en-US" sz="1400" dirty="0"/>
                        <a:t>Inconsistent information/ Information infidelity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Communication Channels</a:t>
                      </a:r>
                    </a:p>
                  </a:txBody>
                  <a:tcPr anchor="ctr"/>
                </a:tc>
                <a:tc gridSpan="2">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Regular QC monitoring of information and understanding</a:t>
                      </a:r>
                    </a:p>
                  </a:txBody>
                  <a:tcPr/>
                </a:tc>
                <a:tc hMerge="1">
                  <a:txBody>
                    <a:bodyPr/>
                    <a:lstStyle/>
                    <a:p>
                      <a:endParaRPr lang="en-US"/>
                    </a:p>
                  </a:txBody>
                  <a:tcPr/>
                </a:tc>
                <a:tc>
                  <a:txBody>
                    <a:bodyPr/>
                    <a:lstStyle/>
                    <a:p>
                      <a:pPr marL="0" lvl="0" indent="0">
                        <a:buFont typeface="Arial" panose="020B0604020202020204" pitchFamily="34" charset="0"/>
                        <a:buNone/>
                      </a:pPr>
                      <a:r>
                        <a:rPr lang="en-US" sz="1400" dirty="0"/>
                        <a:t>Create system/structure to monitor </a:t>
                      </a:r>
                    </a:p>
                  </a:txBody>
                  <a:tcPr/>
                </a:tc>
                <a:tc>
                  <a:txBody>
                    <a:bodyPr/>
                    <a:lstStyle/>
                    <a:p>
                      <a:pPr marL="0" lvl="0" indent="0" algn="ctr">
                        <a:buFont typeface="Arial" panose="020B0604020202020204" pitchFamily="34" charset="0"/>
                        <a:buNone/>
                      </a:pPr>
                      <a:r>
                        <a:rPr lang="en-US" sz="1400" dirty="0"/>
                        <a:t>3</a:t>
                      </a:r>
                    </a:p>
                  </a:txBody>
                  <a:tcPr anchor="ctr"/>
                </a:tc>
                <a:extLst>
                  <a:ext uri="{0D108BD9-81ED-4DB2-BD59-A6C34878D82A}">
                    <a16:rowId xmlns:a16="http://schemas.microsoft.com/office/drawing/2014/main" val="51433552"/>
                  </a:ext>
                </a:extLst>
              </a:tr>
              <a:tr h="597934">
                <a:tc>
                  <a:txBody>
                    <a:bodyPr/>
                    <a:lstStyle/>
                    <a:p>
                      <a:r>
                        <a:rPr lang="en-US" sz="1400" dirty="0"/>
                        <a:t>One-way information flow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Communication Channels</a:t>
                      </a:r>
                    </a:p>
                  </a:txBody>
                  <a:tcPr anchor="ctr"/>
                </a:tc>
                <a:tc gridSpan="2">
                  <a:txBody>
                    <a:bodyPr/>
                    <a:lstStyle/>
                    <a:p>
                      <a:pPr marL="285750" lvl="0" indent="-285750">
                        <a:buFont typeface="Arial" panose="020B0604020202020204" pitchFamily="34" charset="0"/>
                        <a:buChar char="•"/>
                      </a:pPr>
                      <a:r>
                        <a:rPr lang="en-US" sz="1400" dirty="0"/>
                        <a:t>No regular structured listening across the landscape</a:t>
                      </a:r>
                    </a:p>
                  </a:txBody>
                  <a:tcPr/>
                </a:tc>
                <a:tc hMerge="1">
                  <a:txBody>
                    <a:bodyPr/>
                    <a:lstStyle/>
                    <a:p>
                      <a:endParaRPr lang="en-US"/>
                    </a:p>
                  </a:txBody>
                  <a:tcPr/>
                </a:tc>
                <a:tc>
                  <a:txBody>
                    <a:bodyPr/>
                    <a:lstStyle/>
                    <a:p>
                      <a:pPr marL="0" lvl="0" indent="0">
                        <a:buFont typeface="Arial" panose="020B0604020202020204" pitchFamily="34" charset="0"/>
                        <a:buNone/>
                      </a:pPr>
                      <a:r>
                        <a:rPr lang="en-US" sz="1400" dirty="0"/>
                        <a:t>Solicit regular feedback from stakeholder groups/networks</a:t>
                      </a:r>
                    </a:p>
                  </a:txBody>
                  <a:tcPr/>
                </a:tc>
                <a:tc>
                  <a:txBody>
                    <a:bodyPr/>
                    <a:lstStyle/>
                    <a:p>
                      <a:pPr marL="0" lvl="0" indent="0" algn="ctr">
                        <a:buFont typeface="Arial" panose="020B0604020202020204" pitchFamily="34" charset="0"/>
                        <a:buNone/>
                      </a:pPr>
                      <a:r>
                        <a:rPr lang="en-US" sz="1400" dirty="0"/>
                        <a:t>3</a:t>
                      </a:r>
                    </a:p>
                  </a:txBody>
                  <a:tcPr anchor="ctr"/>
                </a:tc>
                <a:extLst>
                  <a:ext uri="{0D108BD9-81ED-4DB2-BD59-A6C34878D82A}">
                    <a16:rowId xmlns:a16="http://schemas.microsoft.com/office/drawing/2014/main" val="3774233488"/>
                  </a:ext>
                </a:extLst>
              </a:tr>
              <a:tr h="597934">
                <a:tc>
                  <a:txBody>
                    <a:bodyPr/>
                    <a:lstStyle/>
                    <a:p>
                      <a:r>
                        <a:rPr lang="en-US" sz="1400" dirty="0"/>
                        <a:t>Materials not optimal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Communication Materials</a:t>
                      </a:r>
                    </a:p>
                  </a:txBody>
                  <a:tcPr anchor="ctr"/>
                </a:tc>
                <a:tc gridSpan="2">
                  <a:txBody>
                    <a:bodyPr/>
                    <a:lstStyle/>
                    <a:p>
                      <a:pPr marL="285750" lvl="0" indent="-285750">
                        <a:buFont typeface="Arial" panose="020B0604020202020204" pitchFamily="34" charset="0"/>
                        <a:buChar char="•"/>
                      </a:pPr>
                      <a:endParaRPr lang="en-US" sz="1400" dirty="0"/>
                    </a:p>
                  </a:txBody>
                  <a:tcPr/>
                </a:tc>
                <a:tc hMerge="1">
                  <a:txBody>
                    <a:bodyPr/>
                    <a:lstStyle/>
                    <a:p>
                      <a:endParaRPr lang="en-US"/>
                    </a:p>
                  </a:txBody>
                  <a:tcPr/>
                </a:tc>
                <a:tc>
                  <a:txBody>
                    <a:bodyPr/>
                    <a:lstStyle/>
                    <a:p>
                      <a:pPr marL="0" lvl="0" indent="0">
                        <a:buFont typeface="Arial" panose="020B0604020202020204" pitchFamily="34" charset="0"/>
                        <a:buNone/>
                      </a:pPr>
                      <a:r>
                        <a:rPr lang="en-US" sz="1400" dirty="0"/>
                        <a:t>Adapt/improve materials based on feedback</a:t>
                      </a:r>
                    </a:p>
                  </a:txBody>
                  <a:tcPr/>
                </a:tc>
                <a:tc>
                  <a:txBody>
                    <a:bodyPr/>
                    <a:lstStyle/>
                    <a:p>
                      <a:pPr marL="0" lvl="0" indent="0" algn="ctr">
                        <a:buFont typeface="Arial" panose="020B0604020202020204" pitchFamily="34" charset="0"/>
                        <a:buNone/>
                      </a:pPr>
                      <a:r>
                        <a:rPr lang="en-US" sz="1400" dirty="0"/>
                        <a:t>3</a:t>
                      </a:r>
                    </a:p>
                  </a:txBody>
                  <a:tcPr anchor="ctr"/>
                </a:tc>
                <a:extLst>
                  <a:ext uri="{0D108BD9-81ED-4DB2-BD59-A6C34878D82A}">
                    <a16:rowId xmlns:a16="http://schemas.microsoft.com/office/drawing/2014/main" val="2226037994"/>
                  </a:ext>
                </a:extLst>
              </a:tr>
            </a:tbl>
          </a:graphicData>
        </a:graphic>
      </p:graphicFrame>
      <p:sp>
        <p:nvSpPr>
          <p:cNvPr id="7" name="TextBox 6">
            <a:extLst>
              <a:ext uri="{FF2B5EF4-FFF2-40B4-BE49-F238E27FC236}">
                <a16:creationId xmlns:a16="http://schemas.microsoft.com/office/drawing/2014/main" id="{3F1410C9-0BA7-4C17-8770-8C2789B783AC}"/>
              </a:ext>
            </a:extLst>
          </p:cNvPr>
          <p:cNvSpPr txBox="1"/>
          <p:nvPr/>
        </p:nvSpPr>
        <p:spPr>
          <a:xfrm>
            <a:off x="354678" y="0"/>
            <a:ext cx="11837322" cy="523220"/>
          </a:xfrm>
          <a:prstGeom prst="rect">
            <a:avLst/>
          </a:prstGeom>
          <a:noFill/>
        </p:spPr>
        <p:txBody>
          <a:bodyPr wrap="square" rtlCol="0">
            <a:spAutoFit/>
          </a:bodyPr>
          <a:lstStyle/>
          <a:p>
            <a:r>
              <a:rPr lang="en-US" sz="2800" dirty="0">
                <a:solidFill>
                  <a:schemeClr val="accent1"/>
                </a:solidFill>
              </a:rPr>
              <a:t>ESC Risk: Lack of quality communication &amp; informed stakeholder ecosystem </a:t>
            </a:r>
          </a:p>
        </p:txBody>
      </p:sp>
      <p:sp>
        <p:nvSpPr>
          <p:cNvPr id="2" name="TextBox 1">
            <a:extLst>
              <a:ext uri="{FF2B5EF4-FFF2-40B4-BE49-F238E27FC236}">
                <a16:creationId xmlns:a16="http://schemas.microsoft.com/office/drawing/2014/main" id="{D7B71EE6-C4C1-4F9F-95C9-7767BF5E4348}"/>
              </a:ext>
            </a:extLst>
          </p:cNvPr>
          <p:cNvSpPr txBox="1"/>
          <p:nvPr/>
        </p:nvSpPr>
        <p:spPr>
          <a:xfrm>
            <a:off x="2212082" y="6305864"/>
            <a:ext cx="4652940" cy="338554"/>
          </a:xfrm>
          <a:prstGeom prst="rect">
            <a:avLst/>
          </a:prstGeom>
          <a:noFill/>
        </p:spPr>
        <p:txBody>
          <a:bodyPr wrap="none" rtlCol="0">
            <a:spAutoFit/>
          </a:bodyPr>
          <a:lstStyle/>
          <a:p>
            <a:r>
              <a:rPr lang="en-US" sz="1600" dirty="0"/>
              <a:t>*Perspective paper as policy support material needed</a:t>
            </a:r>
          </a:p>
        </p:txBody>
      </p:sp>
    </p:spTree>
    <p:extLst>
      <p:ext uri="{BB962C8B-B14F-4D97-AF65-F5344CB8AC3E}">
        <p14:creationId xmlns:p14="http://schemas.microsoft.com/office/powerpoint/2010/main" val="1880671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70750E4C4E674A8AE8E09E0316ADE3" ma:contentTypeVersion="10" ma:contentTypeDescription="Create a new document." ma:contentTypeScope="" ma:versionID="f79102311ca6196f9323bd480111f4d1">
  <xsd:schema xmlns:xsd="http://www.w3.org/2001/XMLSchema" xmlns:xs="http://www.w3.org/2001/XMLSchema" xmlns:p="http://schemas.microsoft.com/office/2006/metadata/properties" xmlns:ns3="3aa60eb6-4c7d-4798-aadd-194fd2014106" targetNamespace="http://schemas.microsoft.com/office/2006/metadata/properties" ma:root="true" ma:fieldsID="32debe77fafbc7b03165742df2146011" ns3:_="">
    <xsd:import namespace="3aa60eb6-4c7d-4798-aadd-194fd201410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a60eb6-4c7d-4798-aadd-194fd20141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67F142-1A2C-4082-B211-69BC0DC3D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a60eb6-4c7d-4798-aadd-194fd20141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263B1F-697E-4AF4-B0A5-A943DE0F702E}">
  <ds:schemaRefs>
    <ds:schemaRef ds:uri="http://purl.org/dc/elements/1.1/"/>
    <ds:schemaRef ds:uri="http://www.w3.org/XML/1998/namespace"/>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3aa60eb6-4c7d-4798-aadd-194fd2014106"/>
    <ds:schemaRef ds:uri="http://purl.org/dc/terms/"/>
  </ds:schemaRefs>
</ds:datastoreItem>
</file>

<file path=customXml/itemProps3.xml><?xml version="1.0" encoding="utf-8"?>
<ds:datastoreItem xmlns:ds="http://schemas.openxmlformats.org/officeDocument/2006/customXml" ds:itemID="{E21206FD-DDFE-4A7B-A8D3-30FBDA53BF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684</TotalTime>
  <Words>1535</Words>
  <Application>Microsoft Office PowerPoint</Application>
  <PresentationFormat>Widescreen</PresentationFormat>
  <Paragraphs>111</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ESC Risk &amp; Opportunities  for Gene Drive in Africa 2019 </vt:lpstr>
      <vt:lpstr>Executive Summary -  Focused ESC Risk Analysis for Gene Drive in Africa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 Risk &amp; Opportunities  for Gene Drive in Africa 2019 </dc:title>
  <dc:creator>Fil Randazzo</dc:creator>
  <cp:lastModifiedBy>Filippo Randazzo</cp:lastModifiedBy>
  <cp:revision>6</cp:revision>
  <dcterms:created xsi:type="dcterms:W3CDTF">2020-02-23T21:50:51Z</dcterms:created>
  <dcterms:modified xsi:type="dcterms:W3CDTF">2020-10-15T17:14:04Z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0x010100F970750E4C4E674A8AE8E09E0316ADE3</vt:lpwstr>
  </property>
</Properties>
</file>