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70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2C39"/>
    <a:srgbClr val="7FC9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8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8AB8-EDC8-43EE-A23C-6C2C10CBC0BA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53BD-DEB2-42B9-934F-293421961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18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8AB8-EDC8-43EE-A23C-6C2C10CBC0BA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53BD-DEB2-42B9-934F-293421961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568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8AB8-EDC8-43EE-A23C-6C2C10CBC0BA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53BD-DEB2-42B9-934F-293421961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53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8AB8-EDC8-43EE-A23C-6C2C10CBC0BA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53BD-DEB2-42B9-934F-293421961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983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8AB8-EDC8-43EE-A23C-6C2C10CBC0BA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53BD-DEB2-42B9-934F-293421961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91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8AB8-EDC8-43EE-A23C-6C2C10CBC0BA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53BD-DEB2-42B9-934F-293421961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315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8AB8-EDC8-43EE-A23C-6C2C10CBC0BA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53BD-DEB2-42B9-934F-293421961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227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8AB8-EDC8-43EE-A23C-6C2C10CBC0BA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53BD-DEB2-42B9-934F-293421961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573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8AB8-EDC8-43EE-A23C-6C2C10CBC0BA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53BD-DEB2-42B9-934F-293421961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192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8AB8-EDC8-43EE-A23C-6C2C10CBC0BA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53BD-DEB2-42B9-934F-293421961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985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8AB8-EDC8-43EE-A23C-6C2C10CBC0BA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53BD-DEB2-42B9-934F-293421961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063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B8AB8-EDC8-43EE-A23C-6C2C10CBC0BA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553BD-DEB2-42B9-934F-293421961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746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>
            <a:extLst>
              <a:ext uri="{FF2B5EF4-FFF2-40B4-BE49-F238E27FC236}">
                <a16:creationId xmlns:a16="http://schemas.microsoft.com/office/drawing/2014/main" id="{6CFF1415-996E-443E-ACE9-14D70E4F88C3}"/>
              </a:ext>
            </a:extLst>
          </p:cNvPr>
          <p:cNvSpPr txBox="1"/>
          <p:nvPr/>
        </p:nvSpPr>
        <p:spPr>
          <a:xfrm>
            <a:off x="3054144" y="2314803"/>
            <a:ext cx="6083718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altLang="ko-KR" sz="3600" b="1" dirty="0" smtClean="0">
                <a:latin typeface="Myriad Pro" pitchFamily="34" charset="0"/>
              </a:rPr>
              <a:t>2025 </a:t>
            </a:r>
            <a:r>
              <a:rPr lang="ko-KR" altLang="en-US" sz="3600" b="1" dirty="0" smtClean="0">
                <a:latin typeface="Myriad Pro" pitchFamily="34" charset="0"/>
              </a:rPr>
              <a:t>영상문화 육성지원사업</a:t>
            </a:r>
            <a:endParaRPr lang="en-US" altLang="ko-KR" sz="2400" b="1" dirty="0" smtClean="0">
              <a:latin typeface="Myriad Pro" pitchFamily="34" charset="0"/>
            </a:endParaRPr>
          </a:p>
          <a:p>
            <a:pPr algn="ctr">
              <a:spcBef>
                <a:spcPts val="600"/>
              </a:spcBef>
            </a:pPr>
            <a:r>
              <a:rPr lang="ko-KR" altLang="en-US" sz="3600" b="1" dirty="0" smtClean="0">
                <a:solidFill>
                  <a:srgbClr val="0070C0"/>
                </a:solidFill>
                <a:latin typeface="Myriad Pro" pitchFamily="34" charset="0"/>
              </a:rPr>
              <a:t>발표자료 작성</a:t>
            </a:r>
            <a:r>
              <a:rPr lang="en-US" altLang="ko-KR" sz="3600" b="1" dirty="0" smtClean="0">
                <a:solidFill>
                  <a:srgbClr val="0070C0"/>
                </a:solidFill>
                <a:latin typeface="Myriad Pro" pitchFamily="34" charset="0"/>
              </a:rPr>
              <a:t> </a:t>
            </a:r>
            <a:r>
              <a:rPr lang="ko-KR" altLang="en-US" sz="3600" b="1" dirty="0" smtClean="0">
                <a:latin typeface="Myriad Pro" pitchFamily="34" charset="0"/>
              </a:rPr>
              <a:t>가이드</a:t>
            </a:r>
            <a:endParaRPr lang="ko-KR" altLang="en-US" sz="3600" b="1" dirty="0">
              <a:latin typeface="Myriad Pro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2697" y="393700"/>
            <a:ext cx="11440160" cy="602742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430" y="4999838"/>
            <a:ext cx="1384694" cy="88620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640661" y="537709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해당 페이지는 삭제 후 제출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57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231015" y="1604248"/>
            <a:ext cx="933907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b="1" dirty="0" smtClean="0"/>
              <a:t>작성방법   공고문 발표자료 작성 요령 참고</a:t>
            </a:r>
            <a:endParaRPr lang="en-US" altLang="ko-KR" sz="2400" b="1" dirty="0" smtClean="0"/>
          </a:p>
          <a:p>
            <a:pPr algn="just">
              <a:lnSpc>
                <a:spcPct val="150000"/>
              </a:lnSpc>
            </a:pPr>
            <a:r>
              <a:rPr lang="ko-KR" altLang="en-US" sz="2400" b="1" dirty="0" err="1" smtClean="0"/>
              <a:t>전체분량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  </a:t>
            </a:r>
            <a:r>
              <a:rPr lang="ko-KR" altLang="en-US" sz="2400" b="1" dirty="0" smtClean="0"/>
              <a:t>발표시간 </a:t>
            </a:r>
            <a:r>
              <a:rPr lang="en-US" altLang="ko-KR" sz="2400" b="1" dirty="0" smtClean="0"/>
              <a:t>15</a:t>
            </a:r>
            <a:r>
              <a:rPr lang="ko-KR" altLang="en-US" sz="2400" b="1" dirty="0" smtClean="0"/>
              <a:t>분에 맞게 작성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당일 시간초과 시 강제 중단 예정</a:t>
            </a:r>
            <a:r>
              <a:rPr lang="en-US" altLang="ko-KR" b="1" dirty="0" smtClean="0"/>
              <a:t>)</a:t>
            </a:r>
          </a:p>
          <a:p>
            <a:pPr algn="just">
              <a:lnSpc>
                <a:spcPct val="150000"/>
              </a:lnSpc>
            </a:pPr>
            <a:r>
              <a:rPr lang="ko-KR" altLang="en-US" sz="2400" b="1" dirty="0" err="1" smtClean="0"/>
              <a:t>작성형식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  </a:t>
            </a:r>
            <a:r>
              <a:rPr lang="ko-KR" altLang="en-US" sz="2400" b="1" dirty="0" smtClean="0"/>
              <a:t>파워포인트</a:t>
            </a:r>
            <a:r>
              <a:rPr lang="en-US" altLang="ko-KR" sz="2400" b="1" dirty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단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사용에 어려움이 있는 자는 한글오피스로 해도 무방</a:t>
            </a:r>
            <a:r>
              <a:rPr lang="en-US" altLang="ko-KR" b="1" dirty="0" smtClean="0"/>
              <a:t>)</a:t>
            </a:r>
            <a:endParaRPr lang="en-US" altLang="ko-KR" sz="2400" b="1" dirty="0" smtClean="0"/>
          </a:p>
          <a:p>
            <a:pPr algn="just">
              <a:lnSpc>
                <a:spcPct val="150000"/>
              </a:lnSpc>
            </a:pPr>
            <a:r>
              <a:rPr lang="ko-KR" altLang="en-US" sz="2400" b="1" dirty="0" smtClean="0"/>
              <a:t>제출기한 </a:t>
            </a:r>
            <a:r>
              <a:rPr lang="en-US" altLang="ko-KR" sz="2400" b="1" dirty="0" smtClean="0"/>
              <a:t>  2025. </a:t>
            </a:r>
            <a:r>
              <a:rPr lang="en-US" altLang="ko-KR" sz="2400" b="1" dirty="0"/>
              <a:t>2</a:t>
            </a:r>
            <a:r>
              <a:rPr lang="en-US" altLang="ko-KR" sz="2400" b="1" dirty="0" smtClean="0"/>
              <a:t>. 18.(</a:t>
            </a:r>
            <a:r>
              <a:rPr lang="ko-KR" altLang="en-US" sz="2400" b="1" dirty="0" smtClean="0"/>
              <a:t>화</a:t>
            </a:r>
            <a:r>
              <a:rPr lang="en-US" altLang="ko-KR" sz="2400" b="1" dirty="0" smtClean="0"/>
              <a:t>) 17:00</a:t>
            </a:r>
            <a:r>
              <a:rPr lang="ko-KR" altLang="en-US" sz="2400" b="1" dirty="0" smtClean="0"/>
              <a:t>까지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2400" b="1" dirty="0" smtClean="0"/>
              <a:t>제 출 처 </a:t>
            </a:r>
            <a:r>
              <a:rPr lang="en-US" altLang="ko-KR" sz="2400" b="1" dirty="0" smtClean="0"/>
              <a:t>   </a:t>
            </a:r>
            <a:r>
              <a:rPr lang="ko-KR" altLang="en-US" sz="2400" b="1" dirty="0" smtClean="0"/>
              <a:t>이메일 제출</a:t>
            </a:r>
            <a:r>
              <a:rPr lang="en-US" altLang="ko-KR" sz="2400" b="1" dirty="0" smtClean="0"/>
              <a:t>(long9977@ofjeju.kr)</a:t>
            </a:r>
          </a:p>
          <a:p>
            <a:pPr algn="just">
              <a:lnSpc>
                <a:spcPct val="150000"/>
              </a:lnSpc>
            </a:pPr>
            <a:r>
              <a:rPr lang="ko-KR" altLang="en-US" sz="2400" b="1" dirty="0" smtClean="0"/>
              <a:t>발 표 자 </a:t>
            </a:r>
            <a:r>
              <a:rPr lang="en-US" altLang="ko-KR" sz="2400" b="1" dirty="0" smtClean="0"/>
              <a:t>   </a:t>
            </a:r>
            <a:r>
              <a:rPr lang="ko-KR" altLang="en-US" sz="2400" b="1" dirty="0" smtClean="0"/>
              <a:t>단체 대표자 또는 책임자</a:t>
            </a:r>
            <a:endParaRPr lang="en-US" altLang="ko-KR" sz="2400" b="1" dirty="0" smtClean="0"/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6CFF1415-996E-443E-ACE9-14D70E4F88C3}"/>
              </a:ext>
            </a:extLst>
          </p:cNvPr>
          <p:cNvSpPr txBox="1"/>
          <p:nvPr/>
        </p:nvSpPr>
        <p:spPr>
          <a:xfrm>
            <a:off x="883920" y="933463"/>
            <a:ext cx="3284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ko-KR" altLang="en-US" sz="3200" b="1" dirty="0" smtClean="0">
                <a:latin typeface="Myriad Pro" pitchFamily="34" charset="0"/>
              </a:rPr>
              <a:t>작성 시 유의사항</a:t>
            </a:r>
            <a:endParaRPr lang="ko-KR" altLang="en-US" sz="3200" b="1" dirty="0">
              <a:latin typeface="Myriad Pro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36407" y="5298112"/>
            <a:ext cx="112727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dirty="0" smtClean="0"/>
              <a:t>※ </a:t>
            </a:r>
            <a:r>
              <a:rPr lang="ko-KR" altLang="en-US" dirty="0" smtClean="0"/>
              <a:t>대표자 또는 책임자가 아닌 다른 사람이 발표할 경우 해당 인력이 회사의 조직원이라는 것을 증명해야 함</a:t>
            </a:r>
            <a:endParaRPr lang="en-US" altLang="ko-KR" dirty="0" smtClean="0"/>
          </a:p>
          <a:p>
            <a:pPr algn="just">
              <a:lnSpc>
                <a:spcPct val="150000"/>
              </a:lnSpc>
            </a:pPr>
            <a:r>
              <a:rPr lang="en-US" altLang="ko-KR" dirty="0" smtClean="0"/>
              <a:t>※ </a:t>
            </a:r>
            <a:r>
              <a:rPr lang="ko-KR" altLang="en-US" dirty="0" smtClean="0"/>
              <a:t>위임자 신분증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위임장</a:t>
            </a:r>
            <a:r>
              <a:rPr lang="en-US" altLang="ko-KR" dirty="0" smtClean="0"/>
              <a:t>, 4</a:t>
            </a:r>
            <a:r>
              <a:rPr lang="ko-KR" altLang="en-US" dirty="0" smtClean="0"/>
              <a:t>대보험 가입 증명서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회사조직도 별도 제출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352697" y="393700"/>
            <a:ext cx="11440160" cy="602742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E444029-5E07-4B93-975C-71CD9D79A2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0176" y="2405337"/>
            <a:ext cx="155448" cy="1791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E444029-5E07-4B93-975C-71CD9D79A2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0176" y="2920995"/>
            <a:ext cx="155448" cy="1791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E444029-5E07-4B93-975C-71CD9D79A2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0176" y="3468638"/>
            <a:ext cx="155448" cy="1791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E444029-5E07-4B93-975C-71CD9D79A2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0176" y="4016281"/>
            <a:ext cx="155448" cy="1791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E444029-5E07-4B93-975C-71CD9D79A2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0176" y="4563924"/>
            <a:ext cx="155448" cy="1791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E444029-5E07-4B93-975C-71CD9D79A2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0176" y="1869904"/>
            <a:ext cx="155448" cy="1791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40661" y="537709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해당 페이지는 삭제 후 제출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06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5020" y="1715051"/>
            <a:ext cx="7612380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ko-KR" altLang="en-US" sz="4800" b="1" dirty="0" smtClean="0"/>
              <a:t>홍길동 영상을 활용한</a:t>
            </a:r>
            <a:endParaRPr lang="en-US" altLang="ko-KR" sz="4800" b="1" dirty="0" smtClean="0"/>
          </a:p>
          <a:p>
            <a:pPr algn="ctr">
              <a:spcBef>
                <a:spcPts val="600"/>
              </a:spcBef>
            </a:pPr>
            <a:r>
              <a:rPr lang="ko-KR" altLang="en-US" sz="4800" b="1" dirty="0" smtClean="0"/>
              <a:t>캐릭터 영상 페스티벌</a:t>
            </a:r>
            <a:endParaRPr lang="ko-KR" altLang="en-US" sz="4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065020" y="4807684"/>
            <a:ext cx="76123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/>
              <a:t>주관기관 ㈜</a:t>
            </a:r>
            <a:r>
              <a:rPr lang="ko-KR" altLang="en-US" sz="2800" dirty="0" err="1" smtClean="0"/>
              <a:t>ㅇㅇㅇ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/ </a:t>
            </a:r>
            <a:r>
              <a:rPr lang="ko-KR" altLang="en-US" sz="2800" dirty="0" smtClean="0"/>
              <a:t>김경남</a:t>
            </a:r>
            <a:endParaRPr lang="en-US" altLang="ko-KR" sz="2800" dirty="0" smtClean="0"/>
          </a:p>
          <a:p>
            <a:pPr algn="ctr"/>
            <a:r>
              <a:rPr lang="ko-KR" altLang="en-US" sz="2800" dirty="0" smtClean="0"/>
              <a:t>참여기관 ㈜△△△ </a:t>
            </a:r>
            <a:r>
              <a:rPr lang="en-US" altLang="ko-KR" sz="2800" dirty="0" smtClean="0"/>
              <a:t>/ </a:t>
            </a:r>
            <a:r>
              <a:rPr lang="ko-KR" altLang="en-US" sz="2800" dirty="0" smtClean="0"/>
              <a:t>이문화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9939528" y="2307520"/>
            <a:ext cx="2042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 smtClean="0">
                <a:solidFill>
                  <a:srgbClr val="FF0000"/>
                </a:solidFill>
              </a:rPr>
              <a:t>행사명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11196" y="5048802"/>
            <a:ext cx="2421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FF0000"/>
                </a:solidFill>
              </a:rPr>
              <a:t>단체명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/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대표자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2359152" y="413539"/>
            <a:ext cx="2506980" cy="990600"/>
          </a:xfrm>
          <a:prstGeom prst="wedgeRoundRectCallout">
            <a:avLst>
              <a:gd name="adj1" fmla="val -3690"/>
              <a:gd name="adj2" fmla="val 71731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맑은 고딕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크기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자유</a:t>
            </a:r>
            <a:endParaRPr lang="en-US" altLang="ko-KR" dirty="0" smtClean="0"/>
          </a:p>
        </p:txBody>
      </p:sp>
      <p:sp>
        <p:nvSpPr>
          <p:cNvPr id="12" name="오른쪽 대괄호 11"/>
          <p:cNvSpPr/>
          <p:nvPr/>
        </p:nvSpPr>
        <p:spPr>
          <a:xfrm>
            <a:off x="10021824" y="1793117"/>
            <a:ext cx="192024" cy="1490472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대괄호 12"/>
          <p:cNvSpPr/>
          <p:nvPr/>
        </p:nvSpPr>
        <p:spPr>
          <a:xfrm>
            <a:off x="8482584" y="4877293"/>
            <a:ext cx="149352" cy="814887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C4CD0D7-834D-4FA0-BE11-BE36D5B4DE8F}"/>
              </a:ext>
            </a:extLst>
          </p:cNvPr>
          <p:cNvSpPr/>
          <p:nvPr/>
        </p:nvSpPr>
        <p:spPr>
          <a:xfrm>
            <a:off x="0" y="6158357"/>
            <a:ext cx="12192000" cy="233299"/>
          </a:xfrm>
          <a:prstGeom prst="rect">
            <a:avLst/>
          </a:prstGeom>
          <a:solidFill>
            <a:srgbClr val="822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25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040112" y="3093704"/>
            <a:ext cx="1939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FF0000"/>
                </a:solidFill>
              </a:rPr>
              <a:t>발표내용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5380" y="1290235"/>
            <a:ext cx="8947244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altLang="ko-KR" sz="2800" b="1" dirty="0" smtClean="0"/>
              <a:t>Ⅰ.</a:t>
            </a:r>
            <a:r>
              <a:rPr lang="ko-KR" altLang="en-US" sz="2800" b="1" dirty="0" err="1" smtClean="0"/>
              <a:t>행사목적</a:t>
            </a:r>
            <a:r>
              <a:rPr lang="ko-KR" altLang="en-US" sz="2800" b="1" dirty="0" smtClean="0"/>
              <a:t> 및 추진배경</a:t>
            </a:r>
            <a:r>
              <a:rPr lang="en-US" altLang="ko-KR" sz="2000" dirty="0" smtClean="0"/>
              <a:t>     </a:t>
            </a:r>
          </a:p>
          <a:p>
            <a:pPr algn="just">
              <a:spcBef>
                <a:spcPts val="600"/>
              </a:spcBef>
            </a:pPr>
            <a:r>
              <a:rPr lang="en-US" altLang="ko-KR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</a:rPr>
              <a:t>    (</a:t>
            </a:r>
            <a:r>
              <a:rPr lang="ko-KR" altLang="en-US" sz="2000" dirty="0" smtClean="0">
                <a:solidFill>
                  <a:srgbClr val="FF0000"/>
                </a:solidFill>
              </a:rPr>
              <a:t>기획의도 등</a:t>
            </a:r>
            <a:r>
              <a:rPr lang="en-US" altLang="ko-KR" sz="2000" dirty="0" smtClean="0">
                <a:solidFill>
                  <a:srgbClr val="FF0000"/>
                </a:solidFill>
              </a:rPr>
              <a:t>)</a:t>
            </a:r>
          </a:p>
          <a:p>
            <a:pPr algn="just">
              <a:spcBef>
                <a:spcPts val="600"/>
              </a:spcBef>
            </a:pPr>
            <a:r>
              <a:rPr lang="en-US" altLang="ko-KR" sz="2800" b="1" dirty="0" smtClean="0"/>
              <a:t>Ⅱ.</a:t>
            </a:r>
            <a:r>
              <a:rPr lang="ko-KR" altLang="en-US" sz="2800" b="1" dirty="0" smtClean="0"/>
              <a:t>단체 소개</a:t>
            </a:r>
            <a:endParaRPr lang="en-US" altLang="ko-KR" sz="2800" b="1" dirty="0" smtClean="0"/>
          </a:p>
          <a:p>
            <a:pPr algn="just">
              <a:spcBef>
                <a:spcPts val="600"/>
              </a:spcBef>
            </a:pPr>
            <a:r>
              <a:rPr lang="en-US" altLang="ko-KR" sz="2000" dirty="0" smtClean="0"/>
              <a:t>     </a:t>
            </a:r>
            <a:r>
              <a:rPr lang="en-US" altLang="ko-KR" sz="2000" dirty="0" smtClean="0">
                <a:solidFill>
                  <a:srgbClr val="FF0000"/>
                </a:solidFill>
              </a:rPr>
              <a:t>(</a:t>
            </a:r>
            <a:r>
              <a:rPr lang="ko-KR" altLang="en-US" sz="2000" dirty="0" err="1">
                <a:solidFill>
                  <a:srgbClr val="FF0000"/>
                </a:solidFill>
              </a:rPr>
              <a:t>참여인력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보유기술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역량 등</a:t>
            </a:r>
            <a:r>
              <a:rPr lang="en-US" altLang="ko-KR" sz="2000" dirty="0" smtClean="0">
                <a:solidFill>
                  <a:srgbClr val="FF0000"/>
                </a:solidFill>
              </a:rPr>
              <a:t>)</a:t>
            </a:r>
            <a:endParaRPr lang="en-US" altLang="ko-KR" sz="2000" b="1" dirty="0" smtClean="0">
              <a:solidFill>
                <a:srgbClr val="FF0000"/>
              </a:solidFill>
            </a:endParaRPr>
          </a:p>
          <a:p>
            <a:pPr algn="just">
              <a:spcBef>
                <a:spcPts val="600"/>
              </a:spcBef>
            </a:pPr>
            <a:r>
              <a:rPr lang="en-US" altLang="ko-KR" sz="2800" b="1" dirty="0" smtClean="0"/>
              <a:t>Ⅲ.</a:t>
            </a:r>
            <a:r>
              <a:rPr lang="ko-KR" altLang="en-US" sz="2800" b="1" dirty="0" err="1" smtClean="0"/>
              <a:t>행사개요</a:t>
            </a:r>
            <a:r>
              <a:rPr lang="ko-KR" altLang="en-US" sz="2800" b="1" dirty="0" smtClean="0"/>
              <a:t> 및 프로그램</a:t>
            </a:r>
            <a:endParaRPr lang="en-US" altLang="ko-KR" sz="2800" b="1" dirty="0" smtClean="0"/>
          </a:p>
          <a:p>
            <a:pPr algn="just">
              <a:spcBef>
                <a:spcPts val="600"/>
              </a:spcBef>
            </a:pPr>
            <a:r>
              <a:rPr lang="en-US" altLang="ko-KR" sz="2000" dirty="0" smtClean="0">
                <a:solidFill>
                  <a:srgbClr val="FF0000"/>
                </a:solidFill>
              </a:rPr>
              <a:t>     (</a:t>
            </a:r>
            <a:r>
              <a:rPr lang="ko-KR" altLang="en-US" sz="2000" dirty="0" smtClean="0">
                <a:solidFill>
                  <a:srgbClr val="FF0000"/>
                </a:solidFill>
              </a:rPr>
              <a:t>추진일정</a:t>
            </a:r>
            <a:r>
              <a:rPr lang="en-US" altLang="ko-KR" sz="2000" dirty="0" smtClean="0">
                <a:solidFill>
                  <a:srgbClr val="FF0000"/>
                </a:solidFill>
              </a:rPr>
              <a:t>, </a:t>
            </a:r>
            <a:r>
              <a:rPr lang="ko-KR" altLang="en-US" sz="2000" dirty="0" smtClean="0">
                <a:solidFill>
                  <a:srgbClr val="FF0000"/>
                </a:solidFill>
              </a:rPr>
              <a:t>추진체계</a:t>
            </a:r>
            <a:r>
              <a:rPr lang="en-US" altLang="ko-KR" sz="2000" dirty="0" smtClean="0">
                <a:solidFill>
                  <a:srgbClr val="FF0000"/>
                </a:solidFill>
              </a:rPr>
              <a:t>, </a:t>
            </a:r>
            <a:r>
              <a:rPr lang="ko-KR" altLang="en-US" sz="2000" dirty="0" smtClean="0">
                <a:solidFill>
                  <a:srgbClr val="FF0000"/>
                </a:solidFill>
              </a:rPr>
              <a:t>세부프로그램</a:t>
            </a:r>
            <a:r>
              <a:rPr lang="en-US" altLang="ko-KR" sz="2000" dirty="0" smtClean="0">
                <a:solidFill>
                  <a:srgbClr val="FF0000"/>
                </a:solidFill>
              </a:rPr>
              <a:t>, </a:t>
            </a:r>
            <a:r>
              <a:rPr lang="ko-KR" altLang="en-US" sz="2000" dirty="0" smtClean="0">
                <a:solidFill>
                  <a:srgbClr val="FF0000"/>
                </a:solidFill>
              </a:rPr>
              <a:t>예산</a:t>
            </a:r>
            <a:r>
              <a:rPr lang="en-US" altLang="ko-KR" sz="2000" dirty="0" smtClean="0">
                <a:solidFill>
                  <a:srgbClr val="FF0000"/>
                </a:solidFill>
              </a:rPr>
              <a:t>, </a:t>
            </a:r>
            <a:r>
              <a:rPr lang="ko-KR" altLang="en-US" sz="2000" dirty="0" smtClean="0">
                <a:solidFill>
                  <a:srgbClr val="FF0000"/>
                </a:solidFill>
              </a:rPr>
              <a:t>홍보방법</a:t>
            </a:r>
            <a:r>
              <a:rPr lang="en-US" altLang="ko-KR" sz="2000" dirty="0" smtClean="0">
                <a:solidFill>
                  <a:srgbClr val="FF0000"/>
                </a:solidFill>
              </a:rPr>
              <a:t>, </a:t>
            </a:r>
            <a:r>
              <a:rPr lang="ko-KR" altLang="en-US" sz="2000" dirty="0" smtClean="0">
                <a:solidFill>
                  <a:srgbClr val="FF0000"/>
                </a:solidFill>
              </a:rPr>
              <a:t>목표치 등</a:t>
            </a:r>
            <a:r>
              <a:rPr lang="en-US" altLang="ko-KR" sz="2000" dirty="0" smtClean="0">
                <a:solidFill>
                  <a:srgbClr val="FF0000"/>
                </a:solidFill>
              </a:rPr>
              <a:t>)</a:t>
            </a:r>
          </a:p>
          <a:p>
            <a:pPr algn="just">
              <a:spcBef>
                <a:spcPts val="600"/>
              </a:spcBef>
            </a:pPr>
            <a:r>
              <a:rPr lang="en-US" altLang="ko-KR" sz="2800" b="1" dirty="0" smtClean="0"/>
              <a:t>Ⅳ.</a:t>
            </a:r>
            <a:r>
              <a:rPr lang="ko-KR" altLang="en-US" sz="2800" b="1" dirty="0" smtClean="0"/>
              <a:t>행사의 </a:t>
            </a:r>
            <a:r>
              <a:rPr lang="ko-KR" altLang="en-US" sz="2800" b="1" dirty="0" err="1" smtClean="0"/>
              <a:t>성과예측</a:t>
            </a:r>
            <a:r>
              <a:rPr lang="ko-KR" altLang="en-US" sz="2800" b="1" dirty="0" smtClean="0"/>
              <a:t> 및 비교</a:t>
            </a:r>
            <a:endParaRPr lang="en-US" altLang="ko-KR" sz="2800" b="1" dirty="0" smtClean="0"/>
          </a:p>
          <a:p>
            <a:pPr algn="just">
              <a:spcBef>
                <a:spcPts val="600"/>
              </a:spcBef>
            </a:pPr>
            <a:r>
              <a:rPr lang="en-US" altLang="ko-KR" sz="2000" dirty="0" smtClean="0">
                <a:solidFill>
                  <a:srgbClr val="FF0000"/>
                </a:solidFill>
              </a:rPr>
              <a:t>     (</a:t>
            </a:r>
            <a:r>
              <a:rPr lang="ko-KR" altLang="en-US" sz="2000" dirty="0" err="1" smtClean="0">
                <a:solidFill>
                  <a:srgbClr val="FF0000"/>
                </a:solidFill>
              </a:rPr>
              <a:t>예측성과</a:t>
            </a:r>
            <a:r>
              <a:rPr lang="en-US" altLang="ko-KR" sz="2000" dirty="0" smtClean="0">
                <a:solidFill>
                  <a:srgbClr val="FF0000"/>
                </a:solidFill>
              </a:rPr>
              <a:t>, </a:t>
            </a:r>
            <a:r>
              <a:rPr lang="ko-KR" altLang="en-US" sz="2000" dirty="0" smtClean="0">
                <a:solidFill>
                  <a:srgbClr val="FF0000"/>
                </a:solidFill>
              </a:rPr>
              <a:t>파급효과</a:t>
            </a:r>
            <a:r>
              <a:rPr lang="en-US" altLang="ko-KR" sz="2000" dirty="0" smtClean="0">
                <a:solidFill>
                  <a:srgbClr val="FF0000"/>
                </a:solidFill>
              </a:rPr>
              <a:t>, </a:t>
            </a:r>
            <a:r>
              <a:rPr lang="ko-KR" altLang="en-US" sz="2000" dirty="0" smtClean="0">
                <a:solidFill>
                  <a:srgbClr val="FF0000"/>
                </a:solidFill>
              </a:rPr>
              <a:t>계량적인 </a:t>
            </a:r>
            <a:r>
              <a:rPr lang="ko-KR" altLang="en-US" sz="2000" dirty="0" err="1" smtClean="0">
                <a:solidFill>
                  <a:srgbClr val="FF0000"/>
                </a:solidFill>
              </a:rPr>
              <a:t>결과예측</a:t>
            </a:r>
            <a:r>
              <a:rPr lang="en-US" altLang="ko-KR" sz="2000" dirty="0" smtClean="0">
                <a:solidFill>
                  <a:srgbClr val="FF0000"/>
                </a:solidFill>
              </a:rPr>
              <a:t>, </a:t>
            </a:r>
            <a:r>
              <a:rPr lang="ko-KR" altLang="en-US" sz="2000" dirty="0" smtClean="0">
                <a:solidFill>
                  <a:srgbClr val="FF0000"/>
                </a:solidFill>
              </a:rPr>
              <a:t>작년 행사 대비 개선사항 등</a:t>
            </a:r>
            <a:r>
              <a:rPr lang="en-US" altLang="ko-KR" sz="2000" dirty="0" smtClean="0">
                <a:solidFill>
                  <a:srgbClr val="FF0000"/>
                </a:solidFill>
              </a:rPr>
              <a:t>)</a:t>
            </a:r>
          </a:p>
          <a:p>
            <a:pPr algn="just">
              <a:spcBef>
                <a:spcPts val="600"/>
              </a:spcBef>
            </a:pPr>
            <a:r>
              <a:rPr lang="en-US" altLang="ko-KR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Ⅴ. </a:t>
            </a:r>
            <a:r>
              <a:rPr lang="ko-KR" altLang="en-US" sz="28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기타 자료</a:t>
            </a:r>
            <a:endParaRPr lang="en-US" altLang="ko-KR" sz="28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spcBef>
                <a:spcPts val="600"/>
              </a:spcBef>
            </a:pPr>
            <a:r>
              <a:rPr lang="en-US" altLang="ko-KR" sz="2000" dirty="0" smtClean="0">
                <a:solidFill>
                  <a:srgbClr val="FF0000"/>
                </a:solidFill>
              </a:rPr>
              <a:t>     (</a:t>
            </a:r>
            <a:r>
              <a:rPr lang="ko-KR" altLang="en-US" sz="2000" dirty="0" smtClean="0">
                <a:solidFill>
                  <a:srgbClr val="FF0000"/>
                </a:solidFill>
              </a:rPr>
              <a:t>행사를 더 효과적으로 설명할 수 있는 추가자료</a:t>
            </a:r>
            <a:r>
              <a:rPr lang="en-US" altLang="ko-KR" sz="2000" dirty="0" smtClean="0">
                <a:solidFill>
                  <a:srgbClr val="FF0000"/>
                </a:solidFill>
              </a:rPr>
              <a:t>, </a:t>
            </a:r>
            <a:r>
              <a:rPr lang="ko-KR" altLang="en-US" sz="2000" dirty="0" smtClean="0">
                <a:solidFill>
                  <a:srgbClr val="FF0000"/>
                </a:solidFill>
              </a:rPr>
              <a:t>목차 제목 변경가능</a:t>
            </a:r>
            <a:r>
              <a:rPr lang="en-US" altLang="ko-KR" sz="2000" dirty="0" smtClean="0">
                <a:solidFill>
                  <a:srgbClr val="FF0000"/>
                </a:solidFill>
              </a:rPr>
              <a:t>)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algn="just">
              <a:spcBef>
                <a:spcPts val="600"/>
              </a:spcBef>
            </a:pPr>
            <a:endParaRPr lang="en-US" altLang="ko-KR" sz="2800" b="1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오른쪽 대괄호 10"/>
          <p:cNvSpPr/>
          <p:nvPr/>
        </p:nvSpPr>
        <p:spPr>
          <a:xfrm>
            <a:off x="9896094" y="1628180"/>
            <a:ext cx="196596" cy="3958804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C4CD0D7-834D-4FA0-BE11-BE36D5B4DE8F}"/>
              </a:ext>
            </a:extLst>
          </p:cNvPr>
          <p:cNvSpPr/>
          <p:nvPr/>
        </p:nvSpPr>
        <p:spPr>
          <a:xfrm>
            <a:off x="0" y="6158357"/>
            <a:ext cx="12192000" cy="233299"/>
          </a:xfrm>
          <a:prstGeom prst="rect">
            <a:avLst/>
          </a:prstGeom>
          <a:solidFill>
            <a:srgbClr val="822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447C4D41-28A6-4C25-878A-A6C77444FCA7}"/>
              </a:ext>
            </a:extLst>
          </p:cNvPr>
          <p:cNvSpPr txBox="1">
            <a:spLocks/>
          </p:cNvSpPr>
          <p:nvPr/>
        </p:nvSpPr>
        <p:spPr>
          <a:xfrm>
            <a:off x="721301" y="339606"/>
            <a:ext cx="8155402" cy="6344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57263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+mn-lt"/>
                <a:ea typeface="+mn-ea"/>
                <a:cs typeface="가는각진제목체" pitchFamily="18" charset="-127"/>
              </a:defRPr>
            </a:lvl1pPr>
            <a:lvl2pPr algn="l" defTabSz="957263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맑은 고딕" panose="020B0503020000020004" pitchFamily="50" charset="-127"/>
                <a:cs typeface="가는각진제목체" pitchFamily="18" charset="-127"/>
              </a:defRPr>
            </a:lvl2pPr>
            <a:lvl3pPr algn="l" defTabSz="957263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맑은 고딕" panose="020B0503020000020004" pitchFamily="50" charset="-127"/>
                <a:cs typeface="가는각진제목체" pitchFamily="18" charset="-127"/>
              </a:defRPr>
            </a:lvl3pPr>
            <a:lvl4pPr algn="l" defTabSz="957263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맑은 고딕" panose="020B0503020000020004" pitchFamily="50" charset="-127"/>
                <a:cs typeface="가는각진제목체" pitchFamily="18" charset="-127"/>
              </a:defRPr>
            </a:lvl4pPr>
            <a:lvl5pPr algn="l" defTabSz="957263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맑은 고딕" panose="020B0503020000020004" pitchFamily="50" charset="-127"/>
                <a:cs typeface="가는각진제목체" pitchFamily="18" charset="-127"/>
              </a:defRPr>
            </a:lvl5pPr>
            <a:lvl6pPr marL="457200" algn="l" defTabSz="957263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C2D83"/>
                </a:solidFill>
                <a:latin typeface="Univers 45 Light" pitchFamily="2" charset="0"/>
                <a:ea typeface="굴림" pitchFamily="50" charset="-127"/>
              </a:defRPr>
            </a:lvl6pPr>
            <a:lvl7pPr marL="914400" algn="l" defTabSz="957263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C2D83"/>
                </a:solidFill>
                <a:latin typeface="Univers 45 Light" pitchFamily="2" charset="0"/>
                <a:ea typeface="굴림" pitchFamily="50" charset="-127"/>
              </a:defRPr>
            </a:lvl7pPr>
            <a:lvl8pPr marL="1371600" algn="l" defTabSz="957263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C2D83"/>
                </a:solidFill>
                <a:latin typeface="Univers 45 Light" pitchFamily="2" charset="0"/>
                <a:ea typeface="굴림" pitchFamily="50" charset="-127"/>
              </a:defRPr>
            </a:lvl8pPr>
            <a:lvl9pPr marL="1828800" algn="l" defTabSz="957263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C2D83"/>
                </a:solidFill>
                <a:latin typeface="Univers 45 Light" pitchFamily="2" charset="0"/>
                <a:ea typeface="굴림" pitchFamily="50" charset="-127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+mn-ea"/>
              </a:rPr>
              <a:t>목   차</a:t>
            </a:r>
            <a:endParaRPr lang="en-US" altLang="ko-KR" sz="2400" kern="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8" name="Rectangle 49">
            <a:extLst>
              <a:ext uri="{FF2B5EF4-FFF2-40B4-BE49-F238E27FC236}">
                <a16:creationId xmlns:a16="http://schemas.microsoft.com/office/drawing/2014/main" id="{B60F6325-EFDD-4DDB-B153-79600C28DB6B}"/>
              </a:ext>
            </a:extLst>
          </p:cNvPr>
          <p:cNvSpPr/>
          <p:nvPr/>
        </p:nvSpPr>
        <p:spPr>
          <a:xfrm flipH="1">
            <a:off x="510117" y="499118"/>
            <a:ext cx="119744" cy="360000"/>
          </a:xfrm>
          <a:prstGeom prst="rect">
            <a:avLst/>
          </a:prstGeom>
          <a:solidFill>
            <a:srgbClr val="822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125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447C4D41-28A6-4C25-878A-A6C77444FCA7}"/>
              </a:ext>
            </a:extLst>
          </p:cNvPr>
          <p:cNvSpPr txBox="1">
            <a:spLocks/>
          </p:cNvSpPr>
          <p:nvPr/>
        </p:nvSpPr>
        <p:spPr>
          <a:xfrm>
            <a:off x="721301" y="339606"/>
            <a:ext cx="8155402" cy="6344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57263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+mn-lt"/>
                <a:ea typeface="+mn-ea"/>
                <a:cs typeface="가는각진제목체" pitchFamily="18" charset="-127"/>
              </a:defRPr>
            </a:lvl1pPr>
            <a:lvl2pPr algn="l" defTabSz="957263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맑은 고딕" panose="020B0503020000020004" pitchFamily="50" charset="-127"/>
                <a:cs typeface="가는각진제목체" pitchFamily="18" charset="-127"/>
              </a:defRPr>
            </a:lvl2pPr>
            <a:lvl3pPr algn="l" defTabSz="957263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맑은 고딕" panose="020B0503020000020004" pitchFamily="50" charset="-127"/>
                <a:cs typeface="가는각진제목체" pitchFamily="18" charset="-127"/>
              </a:defRPr>
            </a:lvl3pPr>
            <a:lvl4pPr algn="l" defTabSz="957263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맑은 고딕" panose="020B0503020000020004" pitchFamily="50" charset="-127"/>
                <a:cs typeface="가는각진제목체" pitchFamily="18" charset="-127"/>
              </a:defRPr>
            </a:lvl4pPr>
            <a:lvl5pPr algn="l" defTabSz="957263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맑은 고딕" panose="020B0503020000020004" pitchFamily="50" charset="-127"/>
                <a:cs typeface="가는각진제목체" pitchFamily="18" charset="-127"/>
              </a:defRPr>
            </a:lvl5pPr>
            <a:lvl6pPr marL="457200" algn="l" defTabSz="957263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C2D83"/>
                </a:solidFill>
                <a:latin typeface="Univers 45 Light" pitchFamily="2" charset="0"/>
                <a:ea typeface="굴림" pitchFamily="50" charset="-127"/>
              </a:defRPr>
            </a:lvl6pPr>
            <a:lvl7pPr marL="914400" algn="l" defTabSz="957263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C2D83"/>
                </a:solidFill>
                <a:latin typeface="Univers 45 Light" pitchFamily="2" charset="0"/>
                <a:ea typeface="굴림" pitchFamily="50" charset="-127"/>
              </a:defRPr>
            </a:lvl7pPr>
            <a:lvl8pPr marL="1371600" algn="l" defTabSz="957263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C2D83"/>
                </a:solidFill>
                <a:latin typeface="Univers 45 Light" pitchFamily="2" charset="0"/>
                <a:ea typeface="굴림" pitchFamily="50" charset="-127"/>
              </a:defRPr>
            </a:lvl8pPr>
            <a:lvl9pPr marL="1828800" algn="l" defTabSz="957263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C2D83"/>
                </a:solidFill>
                <a:latin typeface="Univers 45 Light" pitchFamily="2" charset="0"/>
                <a:ea typeface="굴림" pitchFamily="50" charset="-127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ko-KR" altLang="en-US" sz="2400" kern="0" dirty="0" smtClean="0">
                <a:solidFill>
                  <a:srgbClr val="000000"/>
                </a:solidFill>
                <a:latin typeface="+mn-ea"/>
              </a:rPr>
              <a:t>행사 및 추진배경</a:t>
            </a:r>
            <a:endParaRPr lang="en-US" altLang="ko-KR" sz="2400" kern="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0" name="Rectangle 49">
            <a:extLst>
              <a:ext uri="{FF2B5EF4-FFF2-40B4-BE49-F238E27FC236}">
                <a16:creationId xmlns:a16="http://schemas.microsoft.com/office/drawing/2014/main" id="{B60F6325-EFDD-4DDB-B153-79600C28DB6B}"/>
              </a:ext>
            </a:extLst>
          </p:cNvPr>
          <p:cNvSpPr/>
          <p:nvPr/>
        </p:nvSpPr>
        <p:spPr>
          <a:xfrm flipH="1">
            <a:off x="510117" y="499118"/>
            <a:ext cx="119744" cy="360000"/>
          </a:xfrm>
          <a:prstGeom prst="rect">
            <a:avLst/>
          </a:prstGeom>
          <a:solidFill>
            <a:srgbClr val="822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338086" y="2187616"/>
            <a:ext cx="7361499" cy="31135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ko-KR" altLang="en-US" sz="3200" b="1" dirty="0" smtClean="0"/>
              <a:t>내용 기입 </a:t>
            </a:r>
            <a:r>
              <a:rPr lang="en-US" altLang="ko-KR" sz="3200" b="1" dirty="0" smtClean="0"/>
              <a:t>(</a:t>
            </a:r>
            <a:r>
              <a:rPr lang="ko-KR" altLang="en-US" sz="3200" b="1" dirty="0" smtClean="0"/>
              <a:t>분량 자유</a:t>
            </a:r>
            <a:r>
              <a:rPr lang="en-US" altLang="ko-KR" sz="3200" b="1" dirty="0" smtClean="0"/>
              <a:t>)</a:t>
            </a:r>
          </a:p>
          <a:p>
            <a:pPr algn="ctr">
              <a:spcBef>
                <a:spcPts val="600"/>
              </a:spcBef>
            </a:pPr>
            <a:r>
              <a:rPr lang="en-US" altLang="ko-KR" sz="2400" dirty="0" smtClean="0"/>
              <a:t>(※ </a:t>
            </a:r>
            <a:r>
              <a:rPr lang="ko-KR" altLang="en-US" sz="2400" dirty="0" smtClean="0"/>
              <a:t>이미지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도표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그래프를 적극 활용하여 시각화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1642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447C4D41-28A6-4C25-878A-A6C77444FCA7}"/>
              </a:ext>
            </a:extLst>
          </p:cNvPr>
          <p:cNvSpPr txBox="1">
            <a:spLocks/>
          </p:cNvSpPr>
          <p:nvPr/>
        </p:nvSpPr>
        <p:spPr>
          <a:xfrm>
            <a:off x="721301" y="339606"/>
            <a:ext cx="8155402" cy="6344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57263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+mn-lt"/>
                <a:ea typeface="+mn-ea"/>
                <a:cs typeface="가는각진제목체" pitchFamily="18" charset="-127"/>
              </a:defRPr>
            </a:lvl1pPr>
            <a:lvl2pPr algn="l" defTabSz="957263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맑은 고딕" panose="020B0503020000020004" pitchFamily="50" charset="-127"/>
                <a:cs typeface="가는각진제목체" pitchFamily="18" charset="-127"/>
              </a:defRPr>
            </a:lvl2pPr>
            <a:lvl3pPr algn="l" defTabSz="957263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맑은 고딕" panose="020B0503020000020004" pitchFamily="50" charset="-127"/>
                <a:cs typeface="가는각진제목체" pitchFamily="18" charset="-127"/>
              </a:defRPr>
            </a:lvl3pPr>
            <a:lvl4pPr algn="l" defTabSz="957263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맑은 고딕" panose="020B0503020000020004" pitchFamily="50" charset="-127"/>
                <a:cs typeface="가는각진제목체" pitchFamily="18" charset="-127"/>
              </a:defRPr>
            </a:lvl4pPr>
            <a:lvl5pPr algn="l" defTabSz="957263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맑은 고딕" panose="020B0503020000020004" pitchFamily="50" charset="-127"/>
                <a:cs typeface="가는각진제목체" pitchFamily="18" charset="-127"/>
              </a:defRPr>
            </a:lvl5pPr>
            <a:lvl6pPr marL="457200" algn="l" defTabSz="957263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C2D83"/>
                </a:solidFill>
                <a:latin typeface="Univers 45 Light" pitchFamily="2" charset="0"/>
                <a:ea typeface="굴림" pitchFamily="50" charset="-127"/>
              </a:defRPr>
            </a:lvl6pPr>
            <a:lvl7pPr marL="914400" algn="l" defTabSz="957263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C2D83"/>
                </a:solidFill>
                <a:latin typeface="Univers 45 Light" pitchFamily="2" charset="0"/>
                <a:ea typeface="굴림" pitchFamily="50" charset="-127"/>
              </a:defRPr>
            </a:lvl7pPr>
            <a:lvl8pPr marL="1371600" algn="l" defTabSz="957263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C2D83"/>
                </a:solidFill>
                <a:latin typeface="Univers 45 Light" pitchFamily="2" charset="0"/>
                <a:ea typeface="굴림" pitchFamily="50" charset="-127"/>
              </a:defRPr>
            </a:lvl8pPr>
            <a:lvl9pPr marL="1828800" algn="l" defTabSz="957263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C2D83"/>
                </a:solidFill>
                <a:latin typeface="Univers 45 Light" pitchFamily="2" charset="0"/>
                <a:ea typeface="굴림" pitchFamily="50" charset="-127"/>
              </a:defRPr>
            </a:lvl9pPr>
          </a:lstStyle>
          <a:p>
            <a:pPr algn="just">
              <a:spcBef>
                <a:spcPts val="600"/>
              </a:spcBef>
            </a:pPr>
            <a:r>
              <a:rPr lang="ko-KR" altLang="en-US" sz="2400" dirty="0"/>
              <a:t>단체 소개</a:t>
            </a:r>
            <a:endParaRPr lang="en-US" altLang="ko-KR" sz="2400" dirty="0"/>
          </a:p>
        </p:txBody>
      </p:sp>
      <p:sp>
        <p:nvSpPr>
          <p:cNvPr id="10" name="Rectangle 49">
            <a:extLst>
              <a:ext uri="{FF2B5EF4-FFF2-40B4-BE49-F238E27FC236}">
                <a16:creationId xmlns:a16="http://schemas.microsoft.com/office/drawing/2014/main" id="{B60F6325-EFDD-4DDB-B153-79600C28DB6B}"/>
              </a:ext>
            </a:extLst>
          </p:cNvPr>
          <p:cNvSpPr/>
          <p:nvPr/>
        </p:nvSpPr>
        <p:spPr>
          <a:xfrm flipH="1">
            <a:off x="510117" y="499118"/>
            <a:ext cx="119744" cy="360000"/>
          </a:xfrm>
          <a:prstGeom prst="rect">
            <a:avLst/>
          </a:prstGeom>
          <a:solidFill>
            <a:srgbClr val="822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338086" y="2187616"/>
            <a:ext cx="7361499" cy="31135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ko-KR" altLang="en-US" sz="3200" b="1" dirty="0" smtClean="0"/>
              <a:t>내용 기입 </a:t>
            </a:r>
            <a:r>
              <a:rPr lang="en-US" altLang="ko-KR" sz="3200" b="1" dirty="0" smtClean="0"/>
              <a:t>(</a:t>
            </a:r>
            <a:r>
              <a:rPr lang="ko-KR" altLang="en-US" sz="3200" b="1" dirty="0" smtClean="0"/>
              <a:t>분량 자유</a:t>
            </a:r>
            <a:r>
              <a:rPr lang="en-US" altLang="ko-KR" sz="3200" b="1" dirty="0" smtClean="0"/>
              <a:t>)</a:t>
            </a:r>
          </a:p>
          <a:p>
            <a:pPr algn="ctr">
              <a:spcBef>
                <a:spcPts val="600"/>
              </a:spcBef>
            </a:pPr>
            <a:r>
              <a:rPr lang="en-US" altLang="ko-KR" sz="2400" dirty="0" smtClean="0"/>
              <a:t>(※ </a:t>
            </a:r>
            <a:r>
              <a:rPr lang="ko-KR" altLang="en-US" sz="2400" dirty="0" smtClean="0"/>
              <a:t>이미지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도표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그래프를 적극 활용하여 시각화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9076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447C4D41-28A6-4C25-878A-A6C77444FCA7}"/>
              </a:ext>
            </a:extLst>
          </p:cNvPr>
          <p:cNvSpPr txBox="1">
            <a:spLocks/>
          </p:cNvSpPr>
          <p:nvPr/>
        </p:nvSpPr>
        <p:spPr>
          <a:xfrm>
            <a:off x="721301" y="339606"/>
            <a:ext cx="8155402" cy="6344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57263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+mn-lt"/>
                <a:ea typeface="+mn-ea"/>
                <a:cs typeface="가는각진제목체" pitchFamily="18" charset="-127"/>
              </a:defRPr>
            </a:lvl1pPr>
            <a:lvl2pPr algn="l" defTabSz="957263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맑은 고딕" panose="020B0503020000020004" pitchFamily="50" charset="-127"/>
                <a:cs typeface="가는각진제목체" pitchFamily="18" charset="-127"/>
              </a:defRPr>
            </a:lvl2pPr>
            <a:lvl3pPr algn="l" defTabSz="957263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맑은 고딕" panose="020B0503020000020004" pitchFamily="50" charset="-127"/>
                <a:cs typeface="가는각진제목체" pitchFamily="18" charset="-127"/>
              </a:defRPr>
            </a:lvl3pPr>
            <a:lvl4pPr algn="l" defTabSz="957263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맑은 고딕" panose="020B0503020000020004" pitchFamily="50" charset="-127"/>
                <a:cs typeface="가는각진제목체" pitchFamily="18" charset="-127"/>
              </a:defRPr>
            </a:lvl4pPr>
            <a:lvl5pPr algn="l" defTabSz="957263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맑은 고딕" panose="020B0503020000020004" pitchFamily="50" charset="-127"/>
                <a:cs typeface="가는각진제목체" pitchFamily="18" charset="-127"/>
              </a:defRPr>
            </a:lvl5pPr>
            <a:lvl6pPr marL="457200" algn="l" defTabSz="957263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C2D83"/>
                </a:solidFill>
                <a:latin typeface="Univers 45 Light" pitchFamily="2" charset="0"/>
                <a:ea typeface="굴림" pitchFamily="50" charset="-127"/>
              </a:defRPr>
            </a:lvl6pPr>
            <a:lvl7pPr marL="914400" algn="l" defTabSz="957263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C2D83"/>
                </a:solidFill>
                <a:latin typeface="Univers 45 Light" pitchFamily="2" charset="0"/>
                <a:ea typeface="굴림" pitchFamily="50" charset="-127"/>
              </a:defRPr>
            </a:lvl7pPr>
            <a:lvl8pPr marL="1371600" algn="l" defTabSz="957263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C2D83"/>
                </a:solidFill>
                <a:latin typeface="Univers 45 Light" pitchFamily="2" charset="0"/>
                <a:ea typeface="굴림" pitchFamily="50" charset="-127"/>
              </a:defRPr>
            </a:lvl8pPr>
            <a:lvl9pPr marL="1828800" algn="l" defTabSz="957263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C2D83"/>
                </a:solidFill>
                <a:latin typeface="Univers 45 Light" pitchFamily="2" charset="0"/>
                <a:ea typeface="굴림" pitchFamily="50" charset="-127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ko-KR" altLang="en-US" sz="2400" dirty="0" err="1"/>
              <a:t>행사개요</a:t>
            </a:r>
            <a:r>
              <a:rPr lang="ko-KR" altLang="en-US" sz="2400" dirty="0"/>
              <a:t> 및 프로그램</a:t>
            </a:r>
            <a:endParaRPr lang="en-US" altLang="ko-KR" sz="2400" kern="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0" name="Rectangle 49">
            <a:extLst>
              <a:ext uri="{FF2B5EF4-FFF2-40B4-BE49-F238E27FC236}">
                <a16:creationId xmlns:a16="http://schemas.microsoft.com/office/drawing/2014/main" id="{B60F6325-EFDD-4DDB-B153-79600C28DB6B}"/>
              </a:ext>
            </a:extLst>
          </p:cNvPr>
          <p:cNvSpPr/>
          <p:nvPr/>
        </p:nvSpPr>
        <p:spPr>
          <a:xfrm flipH="1">
            <a:off x="510117" y="499118"/>
            <a:ext cx="119744" cy="360000"/>
          </a:xfrm>
          <a:prstGeom prst="rect">
            <a:avLst/>
          </a:prstGeom>
          <a:solidFill>
            <a:srgbClr val="822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338086" y="2187616"/>
            <a:ext cx="7361499" cy="31135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ko-KR" altLang="en-US" sz="3200" b="1" dirty="0" smtClean="0"/>
              <a:t>내용 기입 </a:t>
            </a:r>
            <a:r>
              <a:rPr lang="en-US" altLang="ko-KR" sz="3200" b="1" dirty="0" smtClean="0"/>
              <a:t>(</a:t>
            </a:r>
            <a:r>
              <a:rPr lang="ko-KR" altLang="en-US" sz="3200" b="1" dirty="0" smtClean="0"/>
              <a:t>분량 자유</a:t>
            </a:r>
            <a:r>
              <a:rPr lang="en-US" altLang="ko-KR" sz="3200" b="1" dirty="0" smtClean="0"/>
              <a:t>)</a:t>
            </a:r>
          </a:p>
          <a:p>
            <a:pPr algn="ctr">
              <a:spcBef>
                <a:spcPts val="600"/>
              </a:spcBef>
            </a:pPr>
            <a:r>
              <a:rPr lang="en-US" altLang="ko-KR" sz="2400" dirty="0" smtClean="0"/>
              <a:t>(※ </a:t>
            </a:r>
            <a:r>
              <a:rPr lang="ko-KR" altLang="en-US" sz="2400" dirty="0" smtClean="0"/>
              <a:t>이미지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도표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그래프를 적극 활용하여 시각화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5084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447C4D41-28A6-4C25-878A-A6C77444FCA7}"/>
              </a:ext>
            </a:extLst>
          </p:cNvPr>
          <p:cNvSpPr txBox="1">
            <a:spLocks/>
          </p:cNvSpPr>
          <p:nvPr/>
        </p:nvSpPr>
        <p:spPr>
          <a:xfrm>
            <a:off x="721301" y="330462"/>
            <a:ext cx="8155402" cy="6344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57263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+mn-lt"/>
                <a:ea typeface="+mn-ea"/>
                <a:cs typeface="가는각진제목체" pitchFamily="18" charset="-127"/>
              </a:defRPr>
            </a:lvl1pPr>
            <a:lvl2pPr algn="l" defTabSz="957263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맑은 고딕" panose="020B0503020000020004" pitchFamily="50" charset="-127"/>
                <a:cs typeface="가는각진제목체" pitchFamily="18" charset="-127"/>
              </a:defRPr>
            </a:lvl2pPr>
            <a:lvl3pPr algn="l" defTabSz="957263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맑은 고딕" panose="020B0503020000020004" pitchFamily="50" charset="-127"/>
                <a:cs typeface="가는각진제목체" pitchFamily="18" charset="-127"/>
              </a:defRPr>
            </a:lvl3pPr>
            <a:lvl4pPr algn="l" defTabSz="957263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맑은 고딕" panose="020B0503020000020004" pitchFamily="50" charset="-127"/>
                <a:cs typeface="가는각진제목체" pitchFamily="18" charset="-127"/>
              </a:defRPr>
            </a:lvl4pPr>
            <a:lvl5pPr algn="l" defTabSz="957263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맑은 고딕" panose="020B0503020000020004" pitchFamily="50" charset="-127"/>
                <a:cs typeface="가는각진제목체" pitchFamily="18" charset="-127"/>
              </a:defRPr>
            </a:lvl5pPr>
            <a:lvl6pPr marL="457200" algn="l" defTabSz="957263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C2D83"/>
                </a:solidFill>
                <a:latin typeface="Univers 45 Light" pitchFamily="2" charset="0"/>
                <a:ea typeface="굴림" pitchFamily="50" charset="-127"/>
              </a:defRPr>
            </a:lvl6pPr>
            <a:lvl7pPr marL="914400" algn="l" defTabSz="957263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C2D83"/>
                </a:solidFill>
                <a:latin typeface="Univers 45 Light" pitchFamily="2" charset="0"/>
                <a:ea typeface="굴림" pitchFamily="50" charset="-127"/>
              </a:defRPr>
            </a:lvl7pPr>
            <a:lvl8pPr marL="1371600" algn="l" defTabSz="957263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C2D83"/>
                </a:solidFill>
                <a:latin typeface="Univers 45 Light" pitchFamily="2" charset="0"/>
                <a:ea typeface="굴림" pitchFamily="50" charset="-127"/>
              </a:defRPr>
            </a:lvl8pPr>
            <a:lvl9pPr marL="1828800" algn="l" defTabSz="957263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C2D83"/>
                </a:solidFill>
                <a:latin typeface="Univers 45 Light" pitchFamily="2" charset="0"/>
                <a:ea typeface="굴림" pitchFamily="50" charset="-127"/>
              </a:defRPr>
            </a:lvl9pPr>
          </a:lstStyle>
          <a:p>
            <a:pPr algn="just">
              <a:spcBef>
                <a:spcPts val="600"/>
              </a:spcBef>
            </a:pPr>
            <a:r>
              <a:rPr lang="ko-KR" altLang="en-US" sz="2400" dirty="0"/>
              <a:t>행사의 </a:t>
            </a:r>
            <a:r>
              <a:rPr lang="ko-KR" altLang="en-US" sz="2400" dirty="0" err="1"/>
              <a:t>성과예측</a:t>
            </a:r>
            <a:r>
              <a:rPr lang="ko-KR" altLang="en-US" sz="2400" dirty="0"/>
              <a:t> 및 비교</a:t>
            </a:r>
            <a:endParaRPr lang="en-US" altLang="ko-KR" sz="2400" dirty="0"/>
          </a:p>
        </p:txBody>
      </p:sp>
      <p:sp>
        <p:nvSpPr>
          <p:cNvPr id="10" name="Rectangle 49">
            <a:extLst>
              <a:ext uri="{FF2B5EF4-FFF2-40B4-BE49-F238E27FC236}">
                <a16:creationId xmlns:a16="http://schemas.microsoft.com/office/drawing/2014/main" id="{B60F6325-EFDD-4DDB-B153-79600C28DB6B}"/>
              </a:ext>
            </a:extLst>
          </p:cNvPr>
          <p:cNvSpPr/>
          <p:nvPr/>
        </p:nvSpPr>
        <p:spPr>
          <a:xfrm flipH="1">
            <a:off x="510117" y="499118"/>
            <a:ext cx="119744" cy="360000"/>
          </a:xfrm>
          <a:prstGeom prst="rect">
            <a:avLst/>
          </a:prstGeom>
          <a:solidFill>
            <a:srgbClr val="822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338086" y="2187616"/>
            <a:ext cx="7361499" cy="31135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ko-KR" altLang="en-US" sz="3200" b="1" dirty="0" smtClean="0"/>
              <a:t>내용 기입 </a:t>
            </a:r>
            <a:r>
              <a:rPr lang="en-US" altLang="ko-KR" sz="3200" b="1" dirty="0" smtClean="0"/>
              <a:t>(</a:t>
            </a:r>
            <a:r>
              <a:rPr lang="ko-KR" altLang="en-US" sz="3200" b="1" dirty="0" smtClean="0"/>
              <a:t>분량 자유</a:t>
            </a:r>
            <a:r>
              <a:rPr lang="en-US" altLang="ko-KR" sz="3200" b="1" dirty="0" smtClean="0"/>
              <a:t>)</a:t>
            </a:r>
          </a:p>
          <a:p>
            <a:pPr algn="ctr">
              <a:spcBef>
                <a:spcPts val="600"/>
              </a:spcBef>
            </a:pPr>
            <a:r>
              <a:rPr lang="en-US" altLang="ko-KR" sz="2400" dirty="0" smtClean="0"/>
              <a:t>(※ </a:t>
            </a:r>
            <a:r>
              <a:rPr lang="ko-KR" altLang="en-US" sz="2400" dirty="0" smtClean="0"/>
              <a:t>이미지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도표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그래프를 적극 활용하여 시각화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8165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447C4D41-28A6-4C25-878A-A6C77444FCA7}"/>
              </a:ext>
            </a:extLst>
          </p:cNvPr>
          <p:cNvSpPr txBox="1">
            <a:spLocks/>
          </p:cNvSpPr>
          <p:nvPr/>
        </p:nvSpPr>
        <p:spPr>
          <a:xfrm>
            <a:off x="721301" y="330462"/>
            <a:ext cx="8155402" cy="6344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57263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+mn-lt"/>
                <a:ea typeface="+mn-ea"/>
                <a:cs typeface="가는각진제목체" pitchFamily="18" charset="-127"/>
              </a:defRPr>
            </a:lvl1pPr>
            <a:lvl2pPr algn="l" defTabSz="957263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맑은 고딕" panose="020B0503020000020004" pitchFamily="50" charset="-127"/>
                <a:cs typeface="가는각진제목체" pitchFamily="18" charset="-127"/>
              </a:defRPr>
            </a:lvl2pPr>
            <a:lvl3pPr algn="l" defTabSz="957263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맑은 고딕" panose="020B0503020000020004" pitchFamily="50" charset="-127"/>
                <a:cs typeface="가는각진제목체" pitchFamily="18" charset="-127"/>
              </a:defRPr>
            </a:lvl3pPr>
            <a:lvl4pPr algn="l" defTabSz="957263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맑은 고딕" panose="020B0503020000020004" pitchFamily="50" charset="-127"/>
                <a:cs typeface="가는각진제목체" pitchFamily="18" charset="-127"/>
              </a:defRPr>
            </a:lvl4pPr>
            <a:lvl5pPr algn="l" defTabSz="957263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맑은 고딕" panose="020B0503020000020004" pitchFamily="50" charset="-127"/>
                <a:cs typeface="가는각진제목체" pitchFamily="18" charset="-127"/>
              </a:defRPr>
            </a:lvl5pPr>
            <a:lvl6pPr marL="457200" algn="l" defTabSz="957263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C2D83"/>
                </a:solidFill>
                <a:latin typeface="Univers 45 Light" pitchFamily="2" charset="0"/>
                <a:ea typeface="굴림" pitchFamily="50" charset="-127"/>
              </a:defRPr>
            </a:lvl6pPr>
            <a:lvl7pPr marL="914400" algn="l" defTabSz="957263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C2D83"/>
                </a:solidFill>
                <a:latin typeface="Univers 45 Light" pitchFamily="2" charset="0"/>
                <a:ea typeface="굴림" pitchFamily="50" charset="-127"/>
              </a:defRPr>
            </a:lvl7pPr>
            <a:lvl8pPr marL="1371600" algn="l" defTabSz="957263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C2D83"/>
                </a:solidFill>
                <a:latin typeface="Univers 45 Light" pitchFamily="2" charset="0"/>
                <a:ea typeface="굴림" pitchFamily="50" charset="-127"/>
              </a:defRPr>
            </a:lvl8pPr>
            <a:lvl9pPr marL="1828800" algn="l" defTabSz="957263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C2D83"/>
                </a:solidFill>
                <a:latin typeface="Univers 45 Light" pitchFamily="2" charset="0"/>
                <a:ea typeface="굴림" pitchFamily="50" charset="-127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ko-KR" altLang="en-US" sz="2400" kern="0" dirty="0" err="1" smtClean="0">
                <a:solidFill>
                  <a:srgbClr val="FF0000"/>
                </a:solidFill>
                <a:latin typeface="+mn-ea"/>
              </a:rPr>
              <a:t>기타자료</a:t>
            </a:r>
            <a:r>
              <a:rPr lang="en-US" altLang="ko-KR" sz="2400" kern="0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2400" kern="0" dirty="0" smtClean="0">
                <a:solidFill>
                  <a:srgbClr val="FF0000"/>
                </a:solidFill>
                <a:latin typeface="+mn-ea"/>
              </a:rPr>
              <a:t>제목변동가능</a:t>
            </a:r>
            <a:r>
              <a:rPr lang="en-US" altLang="ko-KR" sz="2400" kern="0" dirty="0" smtClean="0">
                <a:solidFill>
                  <a:srgbClr val="FF0000"/>
                </a:solidFill>
                <a:latin typeface="+mn-ea"/>
              </a:rPr>
              <a:t>)</a:t>
            </a:r>
            <a:endParaRPr lang="en-US" altLang="ko-KR" sz="2400" b="0" kern="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Rectangle 49">
            <a:extLst>
              <a:ext uri="{FF2B5EF4-FFF2-40B4-BE49-F238E27FC236}">
                <a16:creationId xmlns:a16="http://schemas.microsoft.com/office/drawing/2014/main" id="{B60F6325-EFDD-4DDB-B153-79600C28DB6B}"/>
              </a:ext>
            </a:extLst>
          </p:cNvPr>
          <p:cNvSpPr/>
          <p:nvPr/>
        </p:nvSpPr>
        <p:spPr>
          <a:xfrm flipH="1">
            <a:off x="510117" y="499118"/>
            <a:ext cx="119744" cy="360000"/>
          </a:xfrm>
          <a:prstGeom prst="rect">
            <a:avLst/>
          </a:prstGeom>
          <a:solidFill>
            <a:srgbClr val="822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338086" y="2187616"/>
            <a:ext cx="7361499" cy="31135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ko-KR" altLang="en-US" sz="3200" b="1" dirty="0" smtClean="0"/>
              <a:t>내용 기입 </a:t>
            </a:r>
            <a:r>
              <a:rPr lang="en-US" altLang="ko-KR" sz="3200" b="1" dirty="0" smtClean="0"/>
              <a:t>(</a:t>
            </a:r>
            <a:r>
              <a:rPr lang="ko-KR" altLang="en-US" sz="3200" b="1" dirty="0" smtClean="0"/>
              <a:t>분량 자유</a:t>
            </a:r>
            <a:r>
              <a:rPr lang="en-US" altLang="ko-KR" sz="3200" b="1" dirty="0" smtClean="0"/>
              <a:t>)</a:t>
            </a:r>
          </a:p>
          <a:p>
            <a:pPr algn="ctr">
              <a:spcBef>
                <a:spcPts val="600"/>
              </a:spcBef>
            </a:pPr>
            <a:r>
              <a:rPr lang="en-US" altLang="ko-KR" sz="2400" dirty="0" smtClean="0"/>
              <a:t>(※ </a:t>
            </a:r>
            <a:r>
              <a:rPr lang="ko-KR" altLang="en-US" sz="2400" dirty="0" smtClean="0"/>
              <a:t>이미지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도표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그래프를 적극 활용하여 시각화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8975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315</Words>
  <Application>Microsoft Office PowerPoint</Application>
  <PresentationFormat>와이드스크린</PresentationFormat>
  <Paragraphs>48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Myriad Pro</vt:lpstr>
      <vt:lpstr>가는각진제목체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zilso17@naver.com</dc:creator>
  <cp:lastModifiedBy>user</cp:lastModifiedBy>
  <cp:revision>72</cp:revision>
  <dcterms:created xsi:type="dcterms:W3CDTF">2019-02-26T00:13:01Z</dcterms:created>
  <dcterms:modified xsi:type="dcterms:W3CDTF">2025-02-20T02:04:04Z</dcterms:modified>
</cp:coreProperties>
</file>