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4" r:id="rId16"/>
    <p:sldId id="268" r:id="rId17"/>
    <p:sldId id="269" r:id="rId18"/>
    <p:sldId id="272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0DD4-7163-4263-B919-24807189C06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31E8-DB69-4279-93E6-6C0C01C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54925" y="4226296"/>
            <a:ext cx="4656711" cy="967060"/>
          </a:xfrm>
        </p:spPr>
        <p:txBody>
          <a:bodyPr>
            <a:normAutofit fontScale="90000"/>
          </a:bodyPr>
          <a:lstStyle/>
          <a:p>
            <a:pPr rtl="1"/>
            <a:r>
              <a:rPr lang="he-IL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איך לעבוד עם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Azure </a:t>
            </a:r>
            <a:r>
              <a:rPr lang="he-IL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he-IL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על הפרויקט ב-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823" y="1034473"/>
            <a:ext cx="2368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ערך:</a:t>
            </a:r>
          </a:p>
          <a:p>
            <a:pPr algn="r" rtl="1"/>
            <a:r>
              <a:rPr lang="he-IL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he-IL" sz="2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הדריאל</a:t>
            </a:r>
            <a:r>
              <a:rPr lang="he-IL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בנג'ו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21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25722" y="1359221"/>
            <a:ext cx="4456611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9. יש להגדיר חיבור חדש לשרת כל ידי הזנת הנתונים הבאים: 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3" y="648393"/>
            <a:ext cx="7206997" cy="55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4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sz="4000" dirty="0" smtClean="0"/>
              <a:t>10. </a:t>
            </a:r>
            <a:r>
              <a:rPr lang="he-IL" sz="4000" dirty="0"/>
              <a:t>יפתח לך ה</a:t>
            </a:r>
            <a:r>
              <a:rPr lang="en-US" sz="4000" dirty="0"/>
              <a:t>database</a:t>
            </a:r>
            <a:r>
              <a:rPr lang="he-IL" sz="4000" dirty="0"/>
              <a:t> וזה אמור להראות ככה: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8" y="1242105"/>
            <a:ext cx="8203746" cy="496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32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1520" y="1061810"/>
            <a:ext cx="10770326" cy="1325563"/>
          </a:xfrm>
        </p:spPr>
        <p:txBody>
          <a:bodyPr>
            <a:noAutofit/>
          </a:bodyPr>
          <a:lstStyle/>
          <a:p>
            <a:pPr lvl="0" algn="r" rtl="1"/>
            <a:r>
              <a:rPr lang="he-IL" sz="2000" dirty="0" smtClean="0"/>
              <a:t>11. נראה איך בונים טבלאות בשרת שלנו. </a:t>
            </a:r>
            <a:r>
              <a:rPr lang="he-IL" sz="2000" dirty="0"/>
              <a:t/>
            </a:r>
            <a:br>
              <a:rPr lang="he-IL" sz="2000" dirty="0"/>
            </a:br>
            <a:r>
              <a:rPr lang="he-IL" sz="2000" dirty="0"/>
              <a:t>ראשית נגדיר איזה טבלה , כדי שנוכל לראות שמשכנו משמה נתונים.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לאחר יצירת טבלה חדשה, יהיה לכם טבלה , שיש בה עמודה אחת של </a:t>
            </a:r>
            <a:r>
              <a:rPr lang="en-US" sz="2000" dirty="0"/>
              <a:t>id</a:t>
            </a:r>
            <a:r>
              <a:rPr lang="he-IL" sz="2000" dirty="0"/>
              <a:t> שהיא מסוג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he-IL" sz="2000" dirty="0"/>
              <a:t>,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אתם יכולים להוסיף עוד עמודות (פה זה נראה כמו שורות) עם שם </a:t>
            </a:r>
            <a:r>
              <a:rPr lang="he-IL" sz="2000" dirty="0" smtClean="0"/>
              <a:t>לעמודה (</a:t>
            </a:r>
            <a:r>
              <a:rPr lang="en-US" sz="2000" dirty="0" smtClean="0"/>
              <a:t>name</a:t>
            </a:r>
            <a:r>
              <a:rPr lang="he-IL" sz="2000" dirty="0" smtClean="0"/>
              <a:t>) </a:t>
            </a:r>
            <a:r>
              <a:rPr lang="he-IL" sz="2000" dirty="0"/>
              <a:t>, איזה </a:t>
            </a:r>
            <a:r>
              <a:rPr lang="he-IL" sz="2000" dirty="0" smtClean="0"/>
              <a:t>ערך/טיפוס</a:t>
            </a:r>
            <a:r>
              <a:rPr lang="en-US" sz="2000" dirty="0" smtClean="0"/>
              <a:t> </a:t>
            </a:r>
            <a:r>
              <a:rPr lang="he-IL" sz="2000" dirty="0" smtClean="0"/>
              <a:t>(</a:t>
            </a:r>
            <a:r>
              <a:rPr lang="en-US" sz="2000" dirty="0" smtClean="0"/>
              <a:t>Data type</a:t>
            </a:r>
            <a:r>
              <a:rPr lang="he-IL" sz="2000" dirty="0" smtClean="0"/>
              <a:t>)למשל עבור </a:t>
            </a:r>
            <a:r>
              <a:rPr lang="en-US" sz="2000" dirty="0" smtClean="0"/>
              <a:t>string</a:t>
            </a:r>
            <a:r>
              <a:rPr lang="he-IL" sz="2000" dirty="0" smtClean="0"/>
              <a:t> נגדיר </a:t>
            </a:r>
            <a:r>
              <a:rPr lang="en-US" sz="2000" dirty="0" smtClean="0"/>
              <a:t>varchar(n)</a:t>
            </a:r>
            <a:r>
              <a:rPr lang="he-IL" sz="2000" dirty="0" smtClean="0"/>
              <a:t> כאשר </a:t>
            </a:r>
            <a:r>
              <a:rPr lang="en-US" sz="2000" dirty="0" smtClean="0"/>
              <a:t>n</a:t>
            </a:r>
            <a:r>
              <a:rPr lang="he-IL" sz="2000" dirty="0"/>
              <a:t> </a:t>
            </a:r>
            <a:r>
              <a:rPr lang="he-IL" sz="2000" dirty="0" smtClean="0"/>
              <a:t>זה כמות התווים המקסימלי, </a:t>
            </a:r>
            <a:r>
              <a:rPr lang="he-IL" sz="2000" dirty="0"/>
              <a:t>והאם לאפשר שיהיה בה גם </a:t>
            </a:r>
            <a:r>
              <a:rPr lang="en-US" sz="2000" dirty="0"/>
              <a:t>null</a:t>
            </a:r>
            <a:r>
              <a:rPr lang="he-IL" sz="2000" dirty="0"/>
              <a:t> או </a:t>
            </a:r>
            <a:r>
              <a:rPr lang="he-IL" sz="2000" dirty="0" smtClean="0"/>
              <a:t>לא</a:t>
            </a:r>
            <a:r>
              <a:rPr lang="en-US" sz="2000" dirty="0" smtClean="0"/>
              <a:t>,</a:t>
            </a:r>
            <a:r>
              <a:rPr lang="he-IL" sz="2000" dirty="0" smtClean="0"/>
              <a:t> ואם אפשר </a:t>
            </a:r>
            <a:r>
              <a:rPr lang="en-US" sz="2000" dirty="0" smtClean="0"/>
              <a:t>null</a:t>
            </a:r>
            <a:r>
              <a:rPr lang="he-IL" sz="2000" dirty="0" smtClean="0"/>
              <a:t> אז איזה ערך </a:t>
            </a:r>
            <a:r>
              <a:rPr lang="he-IL" sz="2000" dirty="0" err="1" smtClean="0"/>
              <a:t>דיפולטיבי</a:t>
            </a:r>
            <a:r>
              <a:rPr lang="he-IL" sz="2000" dirty="0" smtClean="0"/>
              <a:t> אתם רוצים שיהיה לו</a:t>
            </a:r>
            <a:r>
              <a:rPr lang="en-US" sz="2000" dirty="0" smtClean="0"/>
              <a:t>,</a:t>
            </a:r>
            <a:r>
              <a:rPr lang="he-IL" sz="2000" dirty="0" smtClean="0"/>
              <a:t> אם בחרתם באפשרות הזאת. 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94" y="2387373"/>
            <a:ext cx="8917577" cy="4161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44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739140"/>
            <a:ext cx="7546446" cy="557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70882" y="1114425"/>
            <a:ext cx="4686300" cy="1325563"/>
          </a:xfrm>
        </p:spPr>
        <p:txBody>
          <a:bodyPr>
            <a:noAutofit/>
          </a:bodyPr>
          <a:lstStyle/>
          <a:p>
            <a:pPr lvl="0" algn="r" rtl="1"/>
            <a:r>
              <a:rPr lang="he-IL" sz="3200" dirty="0" smtClean="0"/>
              <a:t>12. </a:t>
            </a:r>
            <a:r>
              <a:rPr lang="he-IL" sz="3200" dirty="0"/>
              <a:t>לאחר כל ההגדרות שלכם, יש ללחוץ על </a:t>
            </a:r>
            <a:r>
              <a:rPr lang="en-US" sz="3200" dirty="0"/>
              <a:t>update</a:t>
            </a:r>
            <a:r>
              <a:rPr lang="he-IL" sz="3200" dirty="0"/>
              <a:t> ואז לחכות כמה דקות על יטען החלונית, ואז ללחוץ על </a:t>
            </a:r>
            <a:r>
              <a:rPr lang="en-US" sz="3200" dirty="0"/>
              <a:t>Update Database</a:t>
            </a:r>
            <a:r>
              <a:rPr lang="he-IL" sz="3200" dirty="0"/>
              <a:t> ולחכות עד שיסתיימו כל השלבים למטה: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331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9" y="575107"/>
            <a:ext cx="8469271" cy="556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99874" y="3359106"/>
            <a:ext cx="4911437" cy="1679805"/>
          </a:xfrm>
        </p:spPr>
        <p:txBody>
          <a:bodyPr>
            <a:noAutofit/>
          </a:bodyPr>
          <a:lstStyle/>
          <a:p>
            <a:pPr lvl="0" algn="r" rtl="1"/>
            <a:r>
              <a:rPr lang="he-IL" sz="3200" dirty="0" smtClean="0"/>
              <a:t>13. </a:t>
            </a:r>
            <a:r>
              <a:rPr lang="he-IL" sz="3200" dirty="0"/>
              <a:t>לאחר שיסתיים תוכלו לראות </a:t>
            </a:r>
            <a:r>
              <a:rPr lang="he-IL" sz="3200" dirty="0" err="1"/>
              <a:t>בתקייה</a:t>
            </a:r>
            <a:r>
              <a:rPr lang="he-IL" sz="3200" dirty="0"/>
              <a:t> של </a:t>
            </a:r>
            <a:r>
              <a:rPr lang="en-US" sz="3200" dirty="0"/>
              <a:t>Tables</a:t>
            </a:r>
            <a:r>
              <a:rPr lang="he-IL" sz="3200" dirty="0"/>
              <a:t> כי נוצרה שמה קובץ חדש שהוא הטבלה שלכם, תוכלו ללחוץ על האפשריות בסדר הבא: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he-IL" sz="3200" dirty="0"/>
              <a:t>ככה אתם רואים את הטבלה שלכם מול העיניים , ואפשר לכתוב ידנית לשמה נתונים שישמרו בבסיס נתונים כדי לשאוב משמה נתונים. (או להזין לשמה)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69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9418" y="986206"/>
            <a:ext cx="10515600" cy="70304"/>
          </a:xfrm>
        </p:spPr>
        <p:txBody>
          <a:bodyPr>
            <a:noAutofit/>
          </a:bodyPr>
          <a:lstStyle/>
          <a:p>
            <a:pPr lvl="0"/>
            <a:r>
              <a:rPr lang="he-IL" sz="3600" dirty="0" smtClean="0"/>
              <a:t>14. </a:t>
            </a:r>
            <a:r>
              <a:rPr lang="he-IL" sz="3600" dirty="0"/>
              <a:t>אתה תראה את הבסיס נתונים ואת הטבלאות שלך פה :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תמונה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1114699"/>
            <a:ext cx="8519159" cy="51060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09159" y="4358774"/>
            <a:ext cx="397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ניתן גם כן פה להוסיף </a:t>
            </a:r>
            <a:r>
              <a:rPr lang="he-IL" b="1" dirty="0" smtClean="0"/>
              <a:t>ידנית</a:t>
            </a:r>
            <a:r>
              <a:rPr lang="he-IL" dirty="0" smtClean="0"/>
              <a:t> ערכים שאתה רוצה למלא בטבלה</a:t>
            </a:r>
            <a:r>
              <a:rPr lang="en-US" dirty="0" smtClean="0"/>
              <a:t>,</a:t>
            </a:r>
            <a:r>
              <a:rPr lang="he-IL" dirty="0" smtClean="0"/>
              <a:t> על ידי לחיצה על השדה </a:t>
            </a:r>
            <a:r>
              <a:rPr lang="en-US" i="1" dirty="0" smtClean="0"/>
              <a:t>NULL </a:t>
            </a:r>
            <a:r>
              <a:rPr lang="he-IL" i="1" dirty="0" smtClean="0"/>
              <a:t>לכתיבת הערכים</a:t>
            </a:r>
            <a:r>
              <a:rPr lang="en-US" i="1" dirty="0" smtClean="0"/>
              <a:t>,</a:t>
            </a:r>
            <a:r>
              <a:rPr lang="he-IL" i="1" dirty="0" smtClean="0"/>
              <a:t> ולאחר מכן ללחוץ על הכפתור </a:t>
            </a:r>
            <a:r>
              <a:rPr lang="en-US" i="1" dirty="0" smtClean="0"/>
              <a:t>refresh</a:t>
            </a:r>
            <a:r>
              <a:rPr lang="he-I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-283557" y="857423"/>
            <a:ext cx="11578243" cy="1325563"/>
          </a:xfrm>
        </p:spPr>
        <p:txBody>
          <a:bodyPr>
            <a:noAutofit/>
          </a:bodyPr>
          <a:lstStyle/>
          <a:p>
            <a:pPr lvl="0" algn="r" rtl="1"/>
            <a:r>
              <a:rPr lang="he-IL" sz="3600" dirty="0" smtClean="0"/>
              <a:t>15.אז </a:t>
            </a:r>
            <a:r>
              <a:rPr lang="he-IL" sz="3600" dirty="0"/>
              <a:t>איך מתקשרים דרך הפרויקט עם הבסיס נתונים הזה בכלל</a:t>
            </a:r>
            <a:r>
              <a:rPr lang="he-IL" sz="3600" dirty="0" smtClean="0"/>
              <a:t>?</a:t>
            </a:r>
            <a:br>
              <a:rPr lang="he-IL" sz="3600" dirty="0" smtClean="0"/>
            </a:br>
            <a:r>
              <a:rPr lang="he-IL" sz="3600" dirty="0" smtClean="0"/>
              <a:t>ראשית יש </a:t>
            </a:r>
            <a:r>
              <a:rPr lang="he-IL" sz="3600" dirty="0"/>
              <a:t>להתחבר לבסיס נתונים בעמוד הבא: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he-IL" sz="3600" dirty="0" smtClean="0"/>
              <a:t> </a:t>
            </a:r>
            <a:r>
              <a:rPr lang="he-IL" sz="3600" dirty="0"/>
              <a:t/>
            </a:r>
            <a:br>
              <a:rPr lang="he-IL" sz="3600" dirty="0"/>
            </a:br>
            <a:endParaRPr lang="en-US" sz="3600" dirty="0"/>
          </a:p>
        </p:txBody>
      </p:sp>
      <p:pic>
        <p:nvPicPr>
          <p:cNvPr id="5" name="תמונה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26" y="1884118"/>
            <a:ext cx="7338032" cy="4234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28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244" cy="1325563"/>
          </a:xfrm>
        </p:spPr>
        <p:txBody>
          <a:bodyPr>
            <a:noAutofit/>
          </a:bodyPr>
          <a:lstStyle/>
          <a:p>
            <a:pPr lvl="0" algn="r" rtl="1"/>
            <a:r>
              <a:rPr lang="he-IL" sz="3200" dirty="0" smtClean="0"/>
              <a:t>16. </a:t>
            </a:r>
            <a:r>
              <a:rPr lang="he-IL" sz="3200" dirty="0"/>
              <a:t>ואז למלא את השדות </a:t>
            </a:r>
            <a:r>
              <a:rPr lang="he-IL" sz="3200" dirty="0" err="1"/>
              <a:t>הלרוונטים</a:t>
            </a:r>
            <a:r>
              <a:rPr lang="he-IL" sz="3200" dirty="0"/>
              <a:t> ולהתחבר לבסיס נתונים שבשרת הזה כך: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54" y="2029906"/>
            <a:ext cx="3845546" cy="23929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8" y="1219099"/>
            <a:ext cx="6735561" cy="5345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1535" y="1383575"/>
            <a:ext cx="314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שימו לב ללחוץ על </a:t>
            </a:r>
            <a:r>
              <a:rPr lang="en-US" b="1" dirty="0" smtClean="0"/>
              <a:t>SQL Server </a:t>
            </a:r>
            <a:r>
              <a:rPr lang="he-IL" b="1" dirty="0" smtClean="0"/>
              <a:t> </a:t>
            </a:r>
            <a:r>
              <a:rPr lang="he-IL" dirty="0" smtClean="0"/>
              <a:t>!</a:t>
            </a:r>
            <a:r>
              <a:rPr lang="en-US" dirty="0" smtClean="0"/>
              <a:t> </a:t>
            </a:r>
            <a:r>
              <a:rPr lang="he-IL" dirty="0" smtClean="0"/>
              <a:t>כי זה עובד עם ה-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182" y="5024846"/>
            <a:ext cx="1733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אתם יכולים ללחוץ על </a:t>
            </a:r>
            <a:r>
              <a:rPr lang="en-US" dirty="0" smtClean="0"/>
              <a:t>Test Connection</a:t>
            </a:r>
            <a:r>
              <a:rPr lang="he-IL" dirty="0" smtClean="0"/>
              <a:t> </a:t>
            </a:r>
            <a:r>
              <a:rPr lang="en-US" dirty="0" smtClean="0"/>
              <a:t>, </a:t>
            </a:r>
            <a:r>
              <a:rPr lang="he-IL" dirty="0" smtClean="0"/>
              <a:t>כדי לראות שהשרת מחובר בהצלחה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0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25286" y="36368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 smtClean="0"/>
              <a:t>17. איך לקבל טבלאות על ידי קוד בפרויקט </a:t>
            </a:r>
            <a:r>
              <a:rPr lang="en-US" sz="3600" dirty="0" smtClean="0"/>
              <a:t>C#</a:t>
            </a:r>
            <a:r>
              <a:rPr lang="he-IL" sz="3600" dirty="0" smtClean="0"/>
              <a:t> .</a:t>
            </a:r>
            <a:br>
              <a:rPr lang="he-IL" sz="3600" dirty="0" smtClean="0"/>
            </a:br>
            <a:r>
              <a:rPr lang="he-IL" sz="3600" dirty="0" smtClean="0"/>
              <a:t>נתחיל בזה שתשיגו את ה</a:t>
            </a:r>
            <a:r>
              <a:rPr lang="en-US" sz="3600" dirty="0" smtClean="0"/>
              <a:t>connection string </a:t>
            </a:r>
            <a:r>
              <a:rPr lang="he-IL" sz="3600" dirty="0"/>
              <a:t> </a:t>
            </a:r>
            <a:r>
              <a:rPr lang="he-IL" sz="3600" dirty="0" smtClean="0"/>
              <a:t>בצורה הבאה: </a:t>
            </a:r>
            <a:endParaRPr lang="en-US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613923"/>
            <a:ext cx="6373177" cy="5020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514" y="2838994"/>
            <a:ext cx="10624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sz="1100" dirty="0" smtClean="0"/>
              <a:t>תשימו לב שיש חץ ירוק קטן ליד הדלי</a:t>
            </a:r>
            <a:r>
              <a:rPr lang="en-US" sz="1100" dirty="0" smtClean="0"/>
              <a:t>,</a:t>
            </a:r>
            <a:r>
              <a:rPr lang="he-IL" sz="1100" dirty="0" smtClean="0"/>
              <a:t> שאומר שהבסיס נתונים זמין ומחובר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827520" y="5608320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תעתיקו את הערך של השדה פה שמופיע בפרויקט שלכם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931" y="5238988"/>
            <a:ext cx="28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בחלון ה</a:t>
            </a:r>
            <a:r>
              <a:rPr lang="en-US" dirty="0" smtClean="0"/>
              <a:t>properties-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6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600" dirty="0" smtClean="0"/>
              <a:t>18. תשימו לב שאתם מעתיקים כמו שרשום:  </a:t>
            </a:r>
            <a:endParaRPr lang="en-US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1" y="1619097"/>
            <a:ext cx="6361338" cy="4398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7372" y="1985554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לייבא את השימוש ב: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7663" y="2955886"/>
            <a:ext cx="586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להעתיק את ה</a:t>
            </a:r>
            <a:r>
              <a:rPr lang="en-US" sz="1100" dirty="0" smtClean="0"/>
              <a:t> connection string </a:t>
            </a:r>
            <a:r>
              <a:rPr lang="he-IL" sz="1100" dirty="0" smtClean="0"/>
              <a:t>משלב קודם לפה (ולהוסיף את הסיסמה שלכם במחרוזת בסוף)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464524" y="3807520"/>
            <a:ext cx="3823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אפשר להגדיר בפונקציה פתיחת חיבור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42179" y="4304721"/>
            <a:ext cx="648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להגדיר את שאילתת ה</a:t>
            </a:r>
            <a:r>
              <a:rPr lang="en-US" sz="1200" dirty="0" smtClean="0"/>
              <a:t>SQL </a:t>
            </a:r>
            <a:r>
              <a:rPr lang="he-IL" sz="1200" dirty="0" smtClean="0"/>
              <a:t>שלכם</a:t>
            </a:r>
            <a:r>
              <a:rPr lang="en-US" sz="1200" dirty="0" smtClean="0"/>
              <a:t>,</a:t>
            </a:r>
            <a:r>
              <a:rPr lang="he-IL" sz="1200" dirty="0" smtClean="0"/>
              <a:t> שימו לב שאתם רושמים את השמות בסוגריים </a:t>
            </a:r>
            <a:r>
              <a:rPr lang="he-IL" sz="1200" b="1" dirty="0" smtClean="0"/>
              <a:t>מרובעות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0582" y="4875460"/>
            <a:ext cx="501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להזין לתוך רכיב בחלון שלנו את הטבלה שהתקבלה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30581" y="5607310"/>
            <a:ext cx="441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לא לשכוח לקרוא לפונקציה מתי שרוצים (לא פה, בפונקציות אחרות):</a:t>
            </a:r>
            <a:endParaRPr lang="en-US" sz="12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900" y="1902181"/>
            <a:ext cx="3377272" cy="21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19704" y="1044394"/>
            <a:ext cx="4169228" cy="4354921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1. נתחיל בפעולה שסטודנט אחד פותח את ה</a:t>
            </a:r>
            <a:r>
              <a:rPr lang="en-US" dirty="0" err="1" smtClean="0"/>
              <a:t>DataBase</a:t>
            </a:r>
            <a:r>
              <a:rPr lang="en-US" dirty="0" smtClean="0"/>
              <a:t>- </a:t>
            </a:r>
            <a:r>
              <a:rPr lang="he-IL" dirty="0" smtClean="0"/>
              <a:t> במערכת </a:t>
            </a:r>
            <a:r>
              <a:rPr lang="en-US" dirty="0" smtClean="0"/>
              <a:t>Azure</a:t>
            </a:r>
            <a:r>
              <a:rPr lang="he-IL" dirty="0" smtClean="0"/>
              <a:t>. לאחר הרשמה והתחברות ל</a:t>
            </a:r>
            <a:r>
              <a:rPr lang="en-US" dirty="0" smtClean="0"/>
              <a:t>Azure</a:t>
            </a: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</a:t>
            </a:r>
            <a:r>
              <a:rPr lang="he-IL" dirty="0" err="1" smtClean="0"/>
              <a:t>להכנס</a:t>
            </a:r>
            <a:r>
              <a:rPr lang="he-IL" dirty="0" smtClean="0"/>
              <a:t> לפי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המתואר בתמונה הבאה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" y="1012411"/>
            <a:ext cx="5670752" cy="438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0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9" y="2203269"/>
            <a:ext cx="6505083" cy="432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7290"/>
            <a:ext cx="8862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19. אתה תקבל לפעמים שגיאה בשם : </a:t>
            </a:r>
            <a:r>
              <a:rPr lang="en-US" sz="2000" dirty="0" smtClean="0">
                <a:cs typeface="+mj-cs"/>
              </a:rPr>
              <a:t>error 40</a:t>
            </a:r>
            <a:r>
              <a:rPr lang="he-IL" sz="2000" dirty="0" smtClean="0">
                <a:cs typeface="+mj-cs"/>
              </a:rPr>
              <a:t> </a:t>
            </a:r>
            <a:r>
              <a:rPr lang="en-US" sz="2000" dirty="0" smtClean="0">
                <a:cs typeface="+mj-cs"/>
              </a:rPr>
              <a:t>,</a:t>
            </a:r>
            <a:r>
              <a:rPr lang="he-IL" sz="2000" dirty="0" smtClean="0">
                <a:cs typeface="+mj-cs"/>
              </a:rPr>
              <a:t> זה קורה כאשר כל פעם שאחד החברים נגע בבסיס נתונים (כלומר עדכן</a:t>
            </a:r>
            <a:r>
              <a:rPr lang="en-US" sz="2000" dirty="0" smtClean="0">
                <a:cs typeface="+mj-cs"/>
              </a:rPr>
              <a:t>,</a:t>
            </a:r>
            <a:r>
              <a:rPr lang="he-IL" sz="2000" dirty="0" smtClean="0">
                <a:cs typeface="+mj-cs"/>
              </a:rPr>
              <a:t> או יצר נתונים) אז </a:t>
            </a:r>
            <a:r>
              <a:rPr lang="he-IL" sz="2000" b="1" dirty="0" smtClean="0">
                <a:cs typeface="+mj-cs"/>
              </a:rPr>
              <a:t>חייב</a:t>
            </a:r>
            <a:r>
              <a:rPr lang="he-IL" sz="2000" dirty="0" smtClean="0">
                <a:cs typeface="+mj-cs"/>
              </a:rPr>
              <a:t> לבצע את השלב הבא: להגיע ל</a:t>
            </a:r>
            <a:r>
              <a:rPr lang="en-US" sz="2000" dirty="0" smtClean="0">
                <a:cs typeface="+mj-cs"/>
              </a:rPr>
              <a:t>Modify Connection </a:t>
            </a:r>
            <a:r>
              <a:rPr lang="he-IL" sz="2000" dirty="0" smtClean="0">
                <a:cs typeface="+mj-cs"/>
              </a:rPr>
              <a:t> וללחוץ על </a:t>
            </a:r>
            <a:r>
              <a:rPr lang="en-US" sz="2000" dirty="0" smtClean="0">
                <a:cs typeface="+mj-cs"/>
              </a:rPr>
              <a:t>OK</a:t>
            </a:r>
            <a:r>
              <a:rPr lang="he-IL" sz="2000" dirty="0" smtClean="0">
                <a:cs typeface="+mj-cs"/>
              </a:rPr>
              <a:t>, בלי לשנות כלום</a:t>
            </a:r>
            <a:r>
              <a:rPr lang="en-US" sz="2000" dirty="0" smtClean="0">
                <a:cs typeface="+mj-cs"/>
              </a:rPr>
              <a:t>,</a:t>
            </a:r>
            <a:r>
              <a:rPr lang="he-IL" sz="2000" dirty="0" smtClean="0">
                <a:cs typeface="+mj-cs"/>
              </a:rPr>
              <a:t> זה מעדכן את הגישה לבסיס נתונים שלך מחדש.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1600" dirty="0" smtClean="0">
                <a:cs typeface="+mj-cs"/>
              </a:rPr>
              <a:t>(תודה ל- </a:t>
            </a:r>
            <a:r>
              <a:rPr lang="he-IL" sz="1600" b="1" i="1" dirty="0" smtClean="0">
                <a:cs typeface="+mj-cs"/>
              </a:rPr>
              <a:t>סופי </a:t>
            </a:r>
            <a:r>
              <a:rPr lang="he-IL" sz="1600" b="1" i="1" dirty="0" err="1" smtClean="0">
                <a:cs typeface="+mj-cs"/>
              </a:rPr>
              <a:t>ויקטוב</a:t>
            </a:r>
            <a:r>
              <a:rPr lang="he-IL" sz="1600" b="1" i="1" dirty="0" smtClean="0">
                <a:cs typeface="+mj-cs"/>
              </a:rPr>
              <a:t> </a:t>
            </a:r>
            <a:r>
              <a:rPr lang="he-IL" sz="1600" dirty="0" smtClean="0">
                <a:cs typeface="+mj-cs"/>
              </a:rPr>
              <a:t>על הפתרון לבעיה הנוראית הזאת שלא כתובה בשום מקום באינטרנט)  </a:t>
            </a:r>
            <a:endParaRPr lang="en-US" sz="1600" dirty="0">
              <a:cs typeface="+mj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426" y="578217"/>
            <a:ext cx="2995362" cy="1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8097" y="2594520"/>
            <a:ext cx="8244840" cy="1325563"/>
          </a:xfrm>
        </p:spPr>
        <p:txBody>
          <a:bodyPr>
            <a:noAutofit/>
          </a:bodyPr>
          <a:lstStyle/>
          <a:p>
            <a:pPr algn="r" rtl="1"/>
            <a:r>
              <a:rPr lang="he-IL" sz="13800" dirty="0" smtClean="0"/>
              <a:t>בהצלחה רבה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0407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6423" y="618308"/>
            <a:ext cx="3370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/>
            <a:r>
              <a:rPr lang="he-IL" sz="4000" dirty="0" smtClean="0">
                <a:cs typeface="+mj-cs"/>
              </a:rPr>
              <a:t>2. יש </a:t>
            </a:r>
            <a:r>
              <a:rPr lang="he-IL" sz="4000" dirty="0">
                <a:cs typeface="+mj-cs"/>
              </a:rPr>
              <a:t>למלא את השדות באדום: </a:t>
            </a:r>
            <a:endParaRPr lang="en-US" sz="4000" dirty="0">
              <a:cs typeface="+mj-cs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8" y="304799"/>
            <a:ext cx="7568021" cy="608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 smtClean="0"/>
              <a:t>3. תחכו כמה זמן עד שיסתיים תהליך פריסת ה</a:t>
            </a:r>
            <a:r>
              <a:rPr lang="en-US" sz="4000" dirty="0" smtClean="0"/>
              <a:t>DB</a:t>
            </a:r>
            <a:r>
              <a:rPr lang="he-IL" sz="4000" dirty="0" smtClean="0"/>
              <a:t>. </a:t>
            </a:r>
            <a:br>
              <a:rPr lang="he-IL" sz="4000" dirty="0" smtClean="0"/>
            </a:br>
            <a:r>
              <a:rPr lang="he-IL" sz="4000" dirty="0" smtClean="0"/>
              <a:t>ולאחר מכן</a:t>
            </a:r>
            <a:r>
              <a:rPr lang="en-US" sz="4000" dirty="0" smtClean="0"/>
              <a:t>,</a:t>
            </a:r>
            <a:r>
              <a:rPr lang="he-IL" sz="4000" dirty="0" smtClean="0"/>
              <a:t> תלחצו על הפרויקט שלכם</a:t>
            </a:r>
            <a:endParaRPr lang="en-US" sz="4000" dirty="0"/>
          </a:p>
        </p:txBody>
      </p:sp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44" y="1902691"/>
            <a:ext cx="7792061" cy="4125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4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000" y="355889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 smtClean="0"/>
              <a:t>4. לאחר שנפתח החלון</a:t>
            </a:r>
            <a:r>
              <a:rPr lang="en-US" sz="4000" dirty="0" smtClean="0"/>
              <a:t>,</a:t>
            </a:r>
            <a:r>
              <a:rPr lang="he-IL" sz="4000" dirty="0" smtClean="0"/>
              <a:t> יש ללחוץ על שם השרת: </a:t>
            </a:r>
            <a:endParaRPr lang="en-US" sz="4000" dirty="0"/>
          </a:p>
        </p:txBody>
      </p:sp>
      <p:pic>
        <p:nvPicPr>
          <p:cNvPr id="4" name="תמונה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" y="1588654"/>
            <a:ext cx="7462401" cy="4774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803365"/>
            <a:ext cx="6359434" cy="548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94744" y="1049936"/>
            <a:ext cx="5876109" cy="3405686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 smtClean="0"/>
              <a:t>5. ואז (מנהל הקבוצה- זה שעשה </a:t>
            </a:r>
            <a:r>
              <a:rPr lang="he-IL" sz="4000" dirty="0" err="1" smtClean="0"/>
              <a:t>הכל</a:t>
            </a:r>
            <a:r>
              <a:rPr lang="he-IL" sz="4000" dirty="0" smtClean="0"/>
              <a:t> עד עכשיו) לוחץ על הלינק</a:t>
            </a:r>
            <a:br>
              <a:rPr lang="he-IL" sz="4000" dirty="0" smtClean="0"/>
            </a:br>
            <a:r>
              <a:rPr lang="he-IL" sz="4000" dirty="0"/>
              <a:t/>
            </a:r>
            <a:br>
              <a:rPr lang="he-IL" sz="4000" dirty="0"/>
            </a:br>
            <a:r>
              <a:rPr lang="he-IL" sz="4000" dirty="0" smtClean="0"/>
              <a:t> </a:t>
            </a:r>
            <a:r>
              <a:rPr lang="en-US" sz="4000" dirty="0" smtClean="0"/>
              <a:t>show firewall setting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329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027" y="1762265"/>
            <a:ext cx="5057775" cy="1325563"/>
          </a:xfrm>
          <a:noFill/>
        </p:spPr>
        <p:txBody>
          <a:bodyPr>
            <a:noAutofit/>
          </a:bodyPr>
          <a:lstStyle/>
          <a:p>
            <a:pPr lvl="0" algn="r" rtl="1"/>
            <a:r>
              <a:rPr lang="he-IL" sz="3200" dirty="0" smtClean="0"/>
              <a:t>6. </a:t>
            </a:r>
            <a:r>
              <a:rPr lang="he-IL" sz="3200" dirty="0"/>
              <a:t>ואז יש ללחוץ על </a:t>
            </a:r>
            <a:r>
              <a:rPr lang="en-US" sz="3200" dirty="0" smtClean="0"/>
              <a:t>add client</a:t>
            </a:r>
            <a:r>
              <a:rPr lang="he-IL" sz="3200" dirty="0" smtClean="0"/>
              <a:t> </a:t>
            </a:r>
            <a:r>
              <a:rPr lang="he-IL" sz="3200" dirty="0"/>
              <a:t>ויתווסף לנו ההרשאה </a:t>
            </a:r>
            <a:r>
              <a:rPr lang="he-IL" sz="3200" dirty="0" smtClean="0"/>
              <a:t>לכתובת </a:t>
            </a:r>
            <a:r>
              <a:rPr lang="he-IL" sz="3200" dirty="0"/>
              <a:t>ה</a:t>
            </a:r>
            <a:r>
              <a:rPr lang="en-US" sz="3200" dirty="0" err="1"/>
              <a:t>ip</a:t>
            </a:r>
            <a:r>
              <a:rPr lang="en-US" sz="3200" dirty="0"/>
              <a:t> </a:t>
            </a:r>
            <a:r>
              <a:rPr lang="he-IL" sz="3200" dirty="0"/>
              <a:t> הזאת (שלך) גישה לבסיס נתונים שלנו , כדי שנוכל לתקשר דרכו לבסיס נתונים ושמרו</a:t>
            </a:r>
            <a:r>
              <a:rPr lang="he-IL" sz="3200" dirty="0" smtClean="0"/>
              <a:t>.</a:t>
            </a:r>
            <a:br>
              <a:rPr lang="he-IL" sz="3200" dirty="0" smtClean="0"/>
            </a:br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78" y="740228"/>
            <a:ext cx="6738256" cy="5355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436" y="3787546"/>
            <a:ext cx="4195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i="1" u="sng" dirty="0" smtClean="0"/>
              <a:t>טיפ:</a:t>
            </a:r>
            <a:r>
              <a:rPr lang="he-IL" dirty="0" smtClean="0"/>
              <a:t> תוסיפו </a:t>
            </a:r>
            <a:r>
              <a:rPr lang="he-IL" dirty="0" smtClean="0"/>
              <a:t>גם את </a:t>
            </a:r>
            <a:r>
              <a:rPr lang="he-IL" dirty="0"/>
              <a:t>הכלל הבא</a:t>
            </a:r>
            <a:r>
              <a:rPr lang="he-IL" dirty="0" smtClean="0"/>
              <a:t>:</a:t>
            </a:r>
          </a:p>
          <a:p>
            <a:pPr algn="l"/>
            <a:endParaRPr lang="he-IL" dirty="0" smtClean="0"/>
          </a:p>
          <a:p>
            <a:pPr algn="l"/>
            <a:r>
              <a:rPr lang="he-IL" dirty="0" smtClean="0"/>
              <a:t>           </a:t>
            </a:r>
            <a:r>
              <a:rPr lang="en-US" dirty="0" smtClean="0"/>
              <a:t>ROLE </a:t>
            </a:r>
            <a:r>
              <a:rPr lang="en-US" dirty="0" smtClean="0"/>
              <a:t>NAME: </a:t>
            </a:r>
            <a:r>
              <a:rPr lang="en-US" b="1" dirty="0" smtClean="0"/>
              <a:t>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     </a:t>
            </a:r>
            <a:r>
              <a:rPr lang="en-US" dirty="0" smtClean="0"/>
              <a:t>START </a:t>
            </a:r>
            <a:r>
              <a:rPr lang="en-US" dirty="0" smtClean="0"/>
              <a:t>UP: </a:t>
            </a:r>
            <a:r>
              <a:rPr lang="en-US" b="1" dirty="0" smtClean="0"/>
              <a:t>0.0.0.0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     </a:t>
            </a:r>
            <a:r>
              <a:rPr lang="en-US" dirty="0" smtClean="0"/>
              <a:t>END </a:t>
            </a:r>
            <a:r>
              <a:rPr lang="en-US" dirty="0" smtClean="0"/>
              <a:t>UP: </a:t>
            </a:r>
            <a:r>
              <a:rPr lang="en-US" b="1" dirty="0" smtClean="0"/>
              <a:t>254.254.254.254</a:t>
            </a:r>
            <a:endParaRPr lang="he-IL" b="1" dirty="0" smtClean="0"/>
          </a:p>
          <a:p>
            <a:pPr algn="l"/>
            <a:endParaRPr lang="he-IL" b="1" dirty="0" smtClean="0"/>
          </a:p>
          <a:p>
            <a:pPr algn="r" rtl="1"/>
            <a:r>
              <a:rPr lang="he-IL" dirty="0" smtClean="0"/>
              <a:t>זה אומר לאפשר את כל טווח הכתובות</a:t>
            </a:r>
            <a:r>
              <a:rPr lang="en-US" dirty="0" smtClean="0"/>
              <a:t>,</a:t>
            </a: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ברמת </a:t>
            </a:r>
            <a:r>
              <a:rPr lang="he-IL" dirty="0" smtClean="0"/>
              <a:t>העיקרון ה</a:t>
            </a:r>
            <a:r>
              <a:rPr lang="en-US" dirty="0" smtClean="0"/>
              <a:t>DB</a:t>
            </a:r>
            <a:r>
              <a:rPr lang="he-IL" dirty="0" smtClean="0"/>
              <a:t> שלכם מאובטח גם ככה.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932" y="4941708"/>
            <a:ext cx="3489613" cy="152845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208214" y="2882402"/>
            <a:ext cx="3879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 לבצע שמירה על כל שינוי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(הוספה </a:t>
            </a:r>
            <a:r>
              <a:rPr lang="en-US" dirty="0" smtClean="0"/>
              <a:t>,</a:t>
            </a:r>
            <a:r>
              <a:rPr lang="he-IL" dirty="0" smtClean="0"/>
              <a:t> מחיקה </a:t>
            </a:r>
            <a:r>
              <a:rPr lang="en-US" dirty="0" smtClean="0"/>
              <a:t>,</a:t>
            </a:r>
            <a:r>
              <a:rPr lang="he-IL" dirty="0" smtClean="0"/>
              <a:t> שינוי של </a:t>
            </a:r>
            <a:r>
              <a:rPr lang="en-US" dirty="0" smtClean="0"/>
              <a:t>IP</a:t>
            </a:r>
            <a:r>
              <a:rPr lang="he-IL" dirty="0" smtClean="0"/>
              <a:t>)בנפרד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C:\Users\max-\Desktop\what is my i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2760059"/>
            <a:ext cx="7831183" cy="34964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5320" y="915216"/>
            <a:ext cx="10515600" cy="1325563"/>
          </a:xfrm>
        </p:spPr>
        <p:txBody>
          <a:bodyPr>
            <a:noAutofit/>
          </a:bodyPr>
          <a:lstStyle/>
          <a:p>
            <a:pPr lvl="0" algn="r" rtl="1"/>
            <a:r>
              <a:rPr lang="he-IL" sz="3600" dirty="0" smtClean="0"/>
              <a:t>7. </a:t>
            </a:r>
            <a:r>
              <a:rPr lang="he-IL" sz="3600" dirty="0" smtClean="0"/>
              <a:t>כדי </a:t>
            </a:r>
            <a:r>
              <a:rPr lang="he-IL" sz="3600" dirty="0"/>
              <a:t>לנהל בסיס נתונים </a:t>
            </a:r>
            <a:r>
              <a:rPr lang="he-IL" sz="3600" dirty="0" smtClean="0"/>
              <a:t>שכל הצוות שלך יוכלו </a:t>
            </a:r>
            <a:r>
              <a:rPr lang="he-IL" sz="3600" dirty="0"/>
              <a:t>לעבוד עליו, יש לבקש מכל החברים את ה</a:t>
            </a:r>
            <a:r>
              <a:rPr lang="en-US" sz="3600" dirty="0" err="1" smtClean="0"/>
              <a:t>ip</a:t>
            </a:r>
            <a:r>
              <a:rPr lang="en-US" sz="3600" dirty="0" smtClean="0"/>
              <a:t> </a:t>
            </a:r>
            <a:r>
              <a:rPr lang="he-IL" sz="3600" dirty="0" smtClean="0"/>
              <a:t> </a:t>
            </a:r>
            <a:r>
              <a:rPr lang="he-IL" sz="3600" dirty="0"/>
              <a:t>שלהם בעזרת : </a:t>
            </a:r>
            <a:r>
              <a:rPr lang="he-IL" sz="3600" dirty="0" smtClean="0"/>
              <a:t>ולהוסיף אותם אחד אחד לשלב קודם. ( רק אחרי שתוסיפו אותם </a:t>
            </a:r>
            <a:r>
              <a:rPr lang="en-US" sz="3600" dirty="0" smtClean="0"/>
              <a:t>,</a:t>
            </a:r>
            <a:r>
              <a:rPr lang="he-IL" sz="3600" dirty="0" smtClean="0"/>
              <a:t> הם יוכלו להתחבר לשרת </a:t>
            </a:r>
            <a:r>
              <a:rPr lang="en-US" sz="3600" dirty="0" smtClean="0"/>
              <a:t>,</a:t>
            </a:r>
            <a:r>
              <a:rPr lang="he-IL" sz="3600" dirty="0" smtClean="0"/>
              <a:t>וגם ל</a:t>
            </a:r>
            <a:r>
              <a:rPr lang="en-US" sz="3600" dirty="0" smtClean="0"/>
              <a:t>DB</a:t>
            </a:r>
            <a:r>
              <a:rPr lang="en-US" sz="3600" dirty="0"/>
              <a:t>-</a:t>
            </a:r>
            <a:r>
              <a:rPr lang="he-IL" sz="3600" dirty="0" smtClean="0"/>
              <a:t> שלכם בשלבים הבאים)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4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25937" y="3686021"/>
            <a:ext cx="4404360" cy="221601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8. לאחר מכן </a:t>
            </a:r>
            <a:r>
              <a:rPr lang="en-US" dirty="0" smtClean="0"/>
              <a:t>,</a:t>
            </a:r>
            <a:r>
              <a:rPr lang="he-IL" dirty="0" smtClean="0"/>
              <a:t> יש </a:t>
            </a:r>
            <a:r>
              <a:rPr lang="he-IL" dirty="0" err="1" smtClean="0"/>
              <a:t>להכנס</a:t>
            </a:r>
            <a:r>
              <a:rPr lang="he-IL" dirty="0" smtClean="0"/>
              <a:t> </a:t>
            </a:r>
            <a:r>
              <a:rPr lang="he-IL" dirty="0" err="1" smtClean="0"/>
              <a:t>לפרוקיט</a:t>
            </a:r>
            <a:r>
              <a:rPr lang="he-IL" dirty="0" smtClean="0"/>
              <a:t> שלכם ב-</a:t>
            </a:r>
            <a:r>
              <a:rPr lang="en-US" dirty="0" smtClean="0"/>
              <a:t>visual studio </a:t>
            </a:r>
            <a:r>
              <a:rPr lang="he-IL" dirty="0" smtClean="0"/>
              <a:t> </a:t>
            </a:r>
            <a:r>
              <a:rPr lang="he-IL" dirty="0" err="1" smtClean="0"/>
              <a:t>ולהכנס</a:t>
            </a:r>
            <a:r>
              <a:rPr lang="he-IL" dirty="0" smtClean="0"/>
              <a:t> לחלון של </a:t>
            </a:r>
            <a:r>
              <a:rPr lang="en-US" dirty="0" smtClean="0"/>
              <a:t>SQL Server Object Explorer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7" y="1030287"/>
            <a:ext cx="5939790" cy="5041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5545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558</Words>
  <Application>Microsoft Office PowerPoint</Application>
  <PresentationFormat>מסך רחב</PresentationFormat>
  <Paragraphs>43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איך לעבוד עם Azure  על הפרויקט ב-C#</vt:lpstr>
      <vt:lpstr>1. נתחיל בפעולה שסטודנט אחד פותח את הDataBase-  במערכת Azure. לאחר הרשמה והתחברות לAzure  יש להכנס לפי  המתואר בתמונה הבאה:</vt:lpstr>
      <vt:lpstr>מצגת של PowerPoint</vt:lpstr>
      <vt:lpstr>3. תחכו כמה זמן עד שיסתיים תהליך פריסת הDB.  ולאחר מכן, תלחצו על הפרויקט שלכם</vt:lpstr>
      <vt:lpstr>4. לאחר שנפתח החלון, יש ללחוץ על שם השרת: </vt:lpstr>
      <vt:lpstr>5. ואז (מנהל הקבוצה- זה שעשה הכל עד עכשיו) לוחץ על הלינק   show firewall setting </vt:lpstr>
      <vt:lpstr>6. ואז יש ללחוץ על add client ויתווסף לנו ההרשאה לכתובת הip  הזאת (שלך) גישה לבסיס נתונים שלנו , כדי שנוכל לתקשר דרכו לבסיס נתונים ושמרו.   </vt:lpstr>
      <vt:lpstr>7. כדי לנהל בסיס נתונים שכל הצוות שלך יוכלו לעבוד עליו, יש לבקש מכל החברים את הip  שלהם בעזרת : ולהוסיף אותם אחד אחד לשלב קודם. ( רק אחרי שתוסיפו אותם , הם יוכלו להתחבר לשרת ,וגם לDB- שלכם בשלבים הבאים)</vt:lpstr>
      <vt:lpstr>8. לאחר מכן , יש להכנס לפרוקיט שלכם ב-visual studio  ולהכנס לחלון של SQL Server Object Explorer</vt:lpstr>
      <vt:lpstr>9. יש להגדיר חיבור חדש לשרת כל ידי הזנת הנתונים הבאים: </vt:lpstr>
      <vt:lpstr>10. יפתח לך הdatabase וזה אמור להראות ככה:  </vt:lpstr>
      <vt:lpstr>11. נראה איך בונים טבלאות בשרת שלנו.  ראשית נגדיר איזה טבלה , כדי שנוכל לראות שמשכנו משמה נתונים.  לאחר יצירת טבלה חדשה, יהיה לכם טבלה , שיש בה עמודה אחת של id שהיא מסוג int ,  אתם יכולים להוסיף עוד עמודות (פה זה נראה כמו שורות) עם שם לעמודה (name) , איזה ערך/טיפוס (Data type)למשל עבור string נגדיר varchar(n) כאשר n זה כמות התווים המקסימלי, והאם לאפשר שיהיה בה גם null או לא, ואם אפשר null אז איזה ערך דיפולטיבי אתם רוצים שיהיה לו, אם בחרתם באפשרות הזאת.   </vt:lpstr>
      <vt:lpstr>12. לאחר כל ההגדרות שלכם, יש ללחוץ על update ואז לחכות כמה דקות על יטען החלונית, ואז ללחוץ על Update Database ולחכות עד שיסתיימו כל השלבים למטה:  </vt:lpstr>
      <vt:lpstr>13. לאחר שיסתיים תוכלו לראות בתקייה של Tables כי נוצרה שמה קובץ חדש שהוא הטבלה שלכם, תוכלו ללחוץ על האפשריות בסדר הבא:  ככה אתם רואים את הטבלה שלכם מול העיניים , ואפשר לכתוב ידנית לשמה נתונים שישמרו בבסיס נתונים כדי לשאוב משמה נתונים. (או להזין לשמה)  </vt:lpstr>
      <vt:lpstr>14. אתה תראה את הבסיס נתונים ואת הטבלאות שלך פה :  </vt:lpstr>
      <vt:lpstr>15.אז איך מתקשרים דרך הפרויקט עם הבסיס נתונים הזה בכלל? ראשית יש להתחבר לבסיס נתונים בעמוד הבא:    </vt:lpstr>
      <vt:lpstr>16. ואז למלא את השדות הלרוונטים ולהתחבר לבסיס נתונים שבשרת הזה כך:  </vt:lpstr>
      <vt:lpstr>17. איך לקבל טבלאות על ידי קוד בפרויקט C# . נתחיל בזה שתשיגו את הconnection string  בצורה הבאה: </vt:lpstr>
      <vt:lpstr>18. תשימו לב שאתם מעתיקים כמו שרשום:  </vt:lpstr>
      <vt:lpstr>מצגת של PowerPoint</vt:lpstr>
      <vt:lpstr>בהצלחה רבה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איך לעבוד עם Azure  על פרויקט ב-C#</dc:title>
  <dc:creator>max-</dc:creator>
  <cp:lastModifiedBy>max-</cp:lastModifiedBy>
  <cp:revision>99</cp:revision>
  <dcterms:created xsi:type="dcterms:W3CDTF">2017-03-30T13:33:48Z</dcterms:created>
  <dcterms:modified xsi:type="dcterms:W3CDTF">2017-04-03T20:49:21Z</dcterms:modified>
</cp:coreProperties>
</file>