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1" r:id="rId4"/>
    <p:sldId id="259" r:id="rId5"/>
    <p:sldId id="260" r:id="rId6"/>
    <p:sldId id="263" r:id="rId7"/>
    <p:sldId id="265" r:id="rId8"/>
    <p:sldId id="257"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E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D007-2A2E-3651-F4D7-2DB901760C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D8115D-BC63-11FA-053A-E6F1AFCC1B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277DA7-3585-77A5-4EFC-3119F1B8D9C1}"/>
              </a:ext>
            </a:extLst>
          </p:cNvPr>
          <p:cNvSpPr>
            <a:spLocks noGrp="1"/>
          </p:cNvSpPr>
          <p:nvPr>
            <p:ph type="dt" sz="half" idx="10"/>
          </p:nvPr>
        </p:nvSpPr>
        <p:spPr/>
        <p:txBody>
          <a:bodyPr/>
          <a:lstStyle/>
          <a:p>
            <a:fld id="{3740FB20-FE4D-47D8-9757-D7B83A148465}" type="datetimeFigureOut">
              <a:rPr lang="en-US" smtClean="0"/>
              <a:t>12/29/2023</a:t>
            </a:fld>
            <a:endParaRPr lang="en-US"/>
          </a:p>
        </p:txBody>
      </p:sp>
      <p:sp>
        <p:nvSpPr>
          <p:cNvPr id="5" name="Footer Placeholder 4">
            <a:extLst>
              <a:ext uri="{FF2B5EF4-FFF2-40B4-BE49-F238E27FC236}">
                <a16:creationId xmlns:a16="http://schemas.microsoft.com/office/drawing/2014/main" id="{BB545C74-3E38-3C33-743A-182942078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7CCB5-3F72-707F-4F6B-1FA6AD96B127}"/>
              </a:ext>
            </a:extLst>
          </p:cNvPr>
          <p:cNvSpPr>
            <a:spLocks noGrp="1"/>
          </p:cNvSpPr>
          <p:nvPr>
            <p:ph type="sldNum" sz="quarter" idx="12"/>
          </p:nvPr>
        </p:nvSpPr>
        <p:spPr/>
        <p:txBody>
          <a:bodyPr/>
          <a:lstStyle/>
          <a:p>
            <a:fld id="{563FA54A-6B4B-41FB-AD3E-713C82E8025C}" type="slidenum">
              <a:rPr lang="en-US" smtClean="0"/>
              <a:t>‹#›</a:t>
            </a:fld>
            <a:endParaRPr lang="en-US"/>
          </a:p>
        </p:txBody>
      </p:sp>
    </p:spTree>
    <p:extLst>
      <p:ext uri="{BB962C8B-B14F-4D97-AF65-F5344CB8AC3E}">
        <p14:creationId xmlns:p14="http://schemas.microsoft.com/office/powerpoint/2010/main" val="2425654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EBBA-9C58-E136-AFE8-A897495725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4FD185-CDB3-E9F2-322A-3983C17D06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56916-117C-3027-89DD-78B05E83D2B1}"/>
              </a:ext>
            </a:extLst>
          </p:cNvPr>
          <p:cNvSpPr>
            <a:spLocks noGrp="1"/>
          </p:cNvSpPr>
          <p:nvPr>
            <p:ph type="dt" sz="half" idx="10"/>
          </p:nvPr>
        </p:nvSpPr>
        <p:spPr/>
        <p:txBody>
          <a:bodyPr/>
          <a:lstStyle/>
          <a:p>
            <a:fld id="{3740FB20-FE4D-47D8-9757-D7B83A148465}" type="datetimeFigureOut">
              <a:rPr lang="en-US" smtClean="0"/>
              <a:t>12/29/2023</a:t>
            </a:fld>
            <a:endParaRPr lang="en-US"/>
          </a:p>
        </p:txBody>
      </p:sp>
      <p:sp>
        <p:nvSpPr>
          <p:cNvPr id="5" name="Footer Placeholder 4">
            <a:extLst>
              <a:ext uri="{FF2B5EF4-FFF2-40B4-BE49-F238E27FC236}">
                <a16:creationId xmlns:a16="http://schemas.microsoft.com/office/drawing/2014/main" id="{B3CD6B26-9699-DCF1-77D7-CA77CAC87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73616-5CF2-FE85-52B6-689563EA5BE7}"/>
              </a:ext>
            </a:extLst>
          </p:cNvPr>
          <p:cNvSpPr>
            <a:spLocks noGrp="1"/>
          </p:cNvSpPr>
          <p:nvPr>
            <p:ph type="sldNum" sz="quarter" idx="12"/>
          </p:nvPr>
        </p:nvSpPr>
        <p:spPr/>
        <p:txBody>
          <a:bodyPr/>
          <a:lstStyle/>
          <a:p>
            <a:fld id="{563FA54A-6B4B-41FB-AD3E-713C82E8025C}" type="slidenum">
              <a:rPr lang="en-US" smtClean="0"/>
              <a:t>‹#›</a:t>
            </a:fld>
            <a:endParaRPr lang="en-US"/>
          </a:p>
        </p:txBody>
      </p:sp>
    </p:spTree>
    <p:extLst>
      <p:ext uri="{BB962C8B-B14F-4D97-AF65-F5344CB8AC3E}">
        <p14:creationId xmlns:p14="http://schemas.microsoft.com/office/powerpoint/2010/main" val="369614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97A074-E0B7-D6BD-3937-86BBCB138B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FE9913-0C75-459A-051F-4115D50710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A4521-4619-16BC-79A3-A9FFEDDA2DB1}"/>
              </a:ext>
            </a:extLst>
          </p:cNvPr>
          <p:cNvSpPr>
            <a:spLocks noGrp="1"/>
          </p:cNvSpPr>
          <p:nvPr>
            <p:ph type="dt" sz="half" idx="10"/>
          </p:nvPr>
        </p:nvSpPr>
        <p:spPr/>
        <p:txBody>
          <a:bodyPr/>
          <a:lstStyle/>
          <a:p>
            <a:fld id="{3740FB20-FE4D-47D8-9757-D7B83A148465}" type="datetimeFigureOut">
              <a:rPr lang="en-US" smtClean="0"/>
              <a:t>12/29/2023</a:t>
            </a:fld>
            <a:endParaRPr lang="en-US"/>
          </a:p>
        </p:txBody>
      </p:sp>
      <p:sp>
        <p:nvSpPr>
          <p:cNvPr id="5" name="Footer Placeholder 4">
            <a:extLst>
              <a:ext uri="{FF2B5EF4-FFF2-40B4-BE49-F238E27FC236}">
                <a16:creationId xmlns:a16="http://schemas.microsoft.com/office/drawing/2014/main" id="{73081CF4-4E95-F83C-B872-B79CDC74A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D7569-9A8F-606A-5171-230C59E97013}"/>
              </a:ext>
            </a:extLst>
          </p:cNvPr>
          <p:cNvSpPr>
            <a:spLocks noGrp="1"/>
          </p:cNvSpPr>
          <p:nvPr>
            <p:ph type="sldNum" sz="quarter" idx="12"/>
          </p:nvPr>
        </p:nvSpPr>
        <p:spPr/>
        <p:txBody>
          <a:bodyPr/>
          <a:lstStyle/>
          <a:p>
            <a:fld id="{563FA54A-6B4B-41FB-AD3E-713C82E8025C}" type="slidenum">
              <a:rPr lang="en-US" smtClean="0"/>
              <a:t>‹#›</a:t>
            </a:fld>
            <a:endParaRPr lang="en-US"/>
          </a:p>
        </p:txBody>
      </p:sp>
    </p:spTree>
    <p:extLst>
      <p:ext uri="{BB962C8B-B14F-4D97-AF65-F5344CB8AC3E}">
        <p14:creationId xmlns:p14="http://schemas.microsoft.com/office/powerpoint/2010/main" val="88416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5A71-4E4A-78DB-183C-85E48BD19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DE726F-B723-1C1B-E05E-45130F430A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882F0-50BE-3A06-E471-C3808560B597}"/>
              </a:ext>
            </a:extLst>
          </p:cNvPr>
          <p:cNvSpPr>
            <a:spLocks noGrp="1"/>
          </p:cNvSpPr>
          <p:nvPr>
            <p:ph type="dt" sz="half" idx="10"/>
          </p:nvPr>
        </p:nvSpPr>
        <p:spPr/>
        <p:txBody>
          <a:bodyPr/>
          <a:lstStyle/>
          <a:p>
            <a:fld id="{3740FB20-FE4D-47D8-9757-D7B83A148465}" type="datetimeFigureOut">
              <a:rPr lang="en-US" smtClean="0"/>
              <a:t>12/29/2023</a:t>
            </a:fld>
            <a:endParaRPr lang="en-US"/>
          </a:p>
        </p:txBody>
      </p:sp>
      <p:sp>
        <p:nvSpPr>
          <p:cNvPr id="5" name="Footer Placeholder 4">
            <a:extLst>
              <a:ext uri="{FF2B5EF4-FFF2-40B4-BE49-F238E27FC236}">
                <a16:creationId xmlns:a16="http://schemas.microsoft.com/office/drawing/2014/main" id="{0D60CC95-320D-0431-5259-5E1C47521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B079C-7EC2-745E-86A1-406CA1DCCCBF}"/>
              </a:ext>
            </a:extLst>
          </p:cNvPr>
          <p:cNvSpPr>
            <a:spLocks noGrp="1"/>
          </p:cNvSpPr>
          <p:nvPr>
            <p:ph type="sldNum" sz="quarter" idx="12"/>
          </p:nvPr>
        </p:nvSpPr>
        <p:spPr/>
        <p:txBody>
          <a:bodyPr/>
          <a:lstStyle/>
          <a:p>
            <a:fld id="{563FA54A-6B4B-41FB-AD3E-713C82E8025C}" type="slidenum">
              <a:rPr lang="en-US" smtClean="0"/>
              <a:t>‹#›</a:t>
            </a:fld>
            <a:endParaRPr lang="en-US"/>
          </a:p>
        </p:txBody>
      </p:sp>
    </p:spTree>
    <p:extLst>
      <p:ext uri="{BB962C8B-B14F-4D97-AF65-F5344CB8AC3E}">
        <p14:creationId xmlns:p14="http://schemas.microsoft.com/office/powerpoint/2010/main" val="13714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60EF-BAA8-FE7F-B0BD-13065A747E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86C3CF-7E50-43D3-BA11-5E03FCC0D9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23CBF-CC40-0802-FB98-B621EAFEBA12}"/>
              </a:ext>
            </a:extLst>
          </p:cNvPr>
          <p:cNvSpPr>
            <a:spLocks noGrp="1"/>
          </p:cNvSpPr>
          <p:nvPr>
            <p:ph type="dt" sz="half" idx="10"/>
          </p:nvPr>
        </p:nvSpPr>
        <p:spPr/>
        <p:txBody>
          <a:bodyPr/>
          <a:lstStyle/>
          <a:p>
            <a:fld id="{3740FB20-FE4D-47D8-9757-D7B83A148465}" type="datetimeFigureOut">
              <a:rPr lang="en-US" smtClean="0"/>
              <a:t>12/29/2023</a:t>
            </a:fld>
            <a:endParaRPr lang="en-US"/>
          </a:p>
        </p:txBody>
      </p:sp>
      <p:sp>
        <p:nvSpPr>
          <p:cNvPr id="5" name="Footer Placeholder 4">
            <a:extLst>
              <a:ext uri="{FF2B5EF4-FFF2-40B4-BE49-F238E27FC236}">
                <a16:creationId xmlns:a16="http://schemas.microsoft.com/office/drawing/2014/main" id="{8F87B5C4-F682-D436-FAA0-0A7901D0A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78A33-9D0E-E1A0-3DD5-DC6241583F98}"/>
              </a:ext>
            </a:extLst>
          </p:cNvPr>
          <p:cNvSpPr>
            <a:spLocks noGrp="1"/>
          </p:cNvSpPr>
          <p:nvPr>
            <p:ph type="sldNum" sz="quarter" idx="12"/>
          </p:nvPr>
        </p:nvSpPr>
        <p:spPr/>
        <p:txBody>
          <a:bodyPr/>
          <a:lstStyle/>
          <a:p>
            <a:fld id="{563FA54A-6B4B-41FB-AD3E-713C82E8025C}" type="slidenum">
              <a:rPr lang="en-US" smtClean="0"/>
              <a:t>‹#›</a:t>
            </a:fld>
            <a:endParaRPr lang="en-US"/>
          </a:p>
        </p:txBody>
      </p:sp>
    </p:spTree>
    <p:extLst>
      <p:ext uri="{BB962C8B-B14F-4D97-AF65-F5344CB8AC3E}">
        <p14:creationId xmlns:p14="http://schemas.microsoft.com/office/powerpoint/2010/main" val="222955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0205-C2FD-447B-831F-0FD56F8860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AEE9A9-761D-9B09-C06D-DFAC140F5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4082CB-D126-2B07-E27E-A9C327203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815512-0E32-218B-500C-E6C5CA272D2B}"/>
              </a:ext>
            </a:extLst>
          </p:cNvPr>
          <p:cNvSpPr>
            <a:spLocks noGrp="1"/>
          </p:cNvSpPr>
          <p:nvPr>
            <p:ph type="dt" sz="half" idx="10"/>
          </p:nvPr>
        </p:nvSpPr>
        <p:spPr/>
        <p:txBody>
          <a:bodyPr/>
          <a:lstStyle/>
          <a:p>
            <a:fld id="{3740FB20-FE4D-47D8-9757-D7B83A148465}" type="datetimeFigureOut">
              <a:rPr lang="en-US" smtClean="0"/>
              <a:t>12/29/2023</a:t>
            </a:fld>
            <a:endParaRPr lang="en-US"/>
          </a:p>
        </p:txBody>
      </p:sp>
      <p:sp>
        <p:nvSpPr>
          <p:cNvPr id="6" name="Footer Placeholder 5">
            <a:extLst>
              <a:ext uri="{FF2B5EF4-FFF2-40B4-BE49-F238E27FC236}">
                <a16:creationId xmlns:a16="http://schemas.microsoft.com/office/drawing/2014/main" id="{ACF3E12B-F2F6-A05C-F3A8-EAB198451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C9D0EC-BB2B-82DE-B63B-E6D0EC65F1CD}"/>
              </a:ext>
            </a:extLst>
          </p:cNvPr>
          <p:cNvSpPr>
            <a:spLocks noGrp="1"/>
          </p:cNvSpPr>
          <p:nvPr>
            <p:ph type="sldNum" sz="quarter" idx="12"/>
          </p:nvPr>
        </p:nvSpPr>
        <p:spPr/>
        <p:txBody>
          <a:bodyPr/>
          <a:lstStyle/>
          <a:p>
            <a:fld id="{563FA54A-6B4B-41FB-AD3E-713C82E8025C}" type="slidenum">
              <a:rPr lang="en-US" smtClean="0"/>
              <a:t>‹#›</a:t>
            </a:fld>
            <a:endParaRPr lang="en-US"/>
          </a:p>
        </p:txBody>
      </p:sp>
    </p:spTree>
    <p:extLst>
      <p:ext uri="{BB962C8B-B14F-4D97-AF65-F5344CB8AC3E}">
        <p14:creationId xmlns:p14="http://schemas.microsoft.com/office/powerpoint/2010/main" val="401370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EEB2-CBFC-573C-E0DD-3B74C0ACC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89FA99-7DF4-4310-3F19-7A7DE1452A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445D5-C63B-0116-004C-9290EE8C86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97F87F-9284-AC16-1D86-1858CF0E13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DAC654-BD1F-C9F4-6EDA-6944B326A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195294-3104-06BE-D5CA-3AE993E6CFBE}"/>
              </a:ext>
            </a:extLst>
          </p:cNvPr>
          <p:cNvSpPr>
            <a:spLocks noGrp="1"/>
          </p:cNvSpPr>
          <p:nvPr>
            <p:ph type="dt" sz="half" idx="10"/>
          </p:nvPr>
        </p:nvSpPr>
        <p:spPr/>
        <p:txBody>
          <a:bodyPr/>
          <a:lstStyle/>
          <a:p>
            <a:fld id="{3740FB20-FE4D-47D8-9757-D7B83A148465}" type="datetimeFigureOut">
              <a:rPr lang="en-US" smtClean="0"/>
              <a:t>12/29/2023</a:t>
            </a:fld>
            <a:endParaRPr lang="en-US"/>
          </a:p>
        </p:txBody>
      </p:sp>
      <p:sp>
        <p:nvSpPr>
          <p:cNvPr id="8" name="Footer Placeholder 7">
            <a:extLst>
              <a:ext uri="{FF2B5EF4-FFF2-40B4-BE49-F238E27FC236}">
                <a16:creationId xmlns:a16="http://schemas.microsoft.com/office/drawing/2014/main" id="{4DE6A828-135E-E069-9F14-21F27CB93D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DF6072-913D-15FA-A212-4572850D277D}"/>
              </a:ext>
            </a:extLst>
          </p:cNvPr>
          <p:cNvSpPr>
            <a:spLocks noGrp="1"/>
          </p:cNvSpPr>
          <p:nvPr>
            <p:ph type="sldNum" sz="quarter" idx="12"/>
          </p:nvPr>
        </p:nvSpPr>
        <p:spPr/>
        <p:txBody>
          <a:bodyPr/>
          <a:lstStyle/>
          <a:p>
            <a:fld id="{563FA54A-6B4B-41FB-AD3E-713C82E8025C}" type="slidenum">
              <a:rPr lang="en-US" smtClean="0"/>
              <a:t>‹#›</a:t>
            </a:fld>
            <a:endParaRPr lang="en-US"/>
          </a:p>
        </p:txBody>
      </p:sp>
    </p:spTree>
    <p:extLst>
      <p:ext uri="{BB962C8B-B14F-4D97-AF65-F5344CB8AC3E}">
        <p14:creationId xmlns:p14="http://schemas.microsoft.com/office/powerpoint/2010/main" val="49847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4723-2E9B-C4E6-CF77-DB1F792593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1CFAD9-2CC2-881A-D6F7-FC56018D451D}"/>
              </a:ext>
            </a:extLst>
          </p:cNvPr>
          <p:cNvSpPr>
            <a:spLocks noGrp="1"/>
          </p:cNvSpPr>
          <p:nvPr>
            <p:ph type="dt" sz="half" idx="10"/>
          </p:nvPr>
        </p:nvSpPr>
        <p:spPr/>
        <p:txBody>
          <a:bodyPr/>
          <a:lstStyle/>
          <a:p>
            <a:fld id="{3740FB20-FE4D-47D8-9757-D7B83A148465}" type="datetimeFigureOut">
              <a:rPr lang="en-US" smtClean="0"/>
              <a:t>12/29/2023</a:t>
            </a:fld>
            <a:endParaRPr lang="en-US"/>
          </a:p>
        </p:txBody>
      </p:sp>
      <p:sp>
        <p:nvSpPr>
          <p:cNvPr id="4" name="Footer Placeholder 3">
            <a:extLst>
              <a:ext uri="{FF2B5EF4-FFF2-40B4-BE49-F238E27FC236}">
                <a16:creationId xmlns:a16="http://schemas.microsoft.com/office/drawing/2014/main" id="{5E9FB054-CF9E-97B3-FD56-274759846B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02C307-8B0F-6165-8AB8-2253CA62D2CF}"/>
              </a:ext>
            </a:extLst>
          </p:cNvPr>
          <p:cNvSpPr>
            <a:spLocks noGrp="1"/>
          </p:cNvSpPr>
          <p:nvPr>
            <p:ph type="sldNum" sz="quarter" idx="12"/>
          </p:nvPr>
        </p:nvSpPr>
        <p:spPr/>
        <p:txBody>
          <a:bodyPr/>
          <a:lstStyle/>
          <a:p>
            <a:fld id="{563FA54A-6B4B-41FB-AD3E-713C82E8025C}" type="slidenum">
              <a:rPr lang="en-US" smtClean="0"/>
              <a:t>‹#›</a:t>
            </a:fld>
            <a:endParaRPr lang="en-US"/>
          </a:p>
        </p:txBody>
      </p:sp>
    </p:spTree>
    <p:extLst>
      <p:ext uri="{BB962C8B-B14F-4D97-AF65-F5344CB8AC3E}">
        <p14:creationId xmlns:p14="http://schemas.microsoft.com/office/powerpoint/2010/main" val="15954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09663-7467-6163-F648-C6C76BFF7551}"/>
              </a:ext>
            </a:extLst>
          </p:cNvPr>
          <p:cNvSpPr>
            <a:spLocks noGrp="1"/>
          </p:cNvSpPr>
          <p:nvPr>
            <p:ph type="dt" sz="half" idx="10"/>
          </p:nvPr>
        </p:nvSpPr>
        <p:spPr/>
        <p:txBody>
          <a:bodyPr/>
          <a:lstStyle/>
          <a:p>
            <a:fld id="{3740FB20-FE4D-47D8-9757-D7B83A148465}" type="datetimeFigureOut">
              <a:rPr lang="en-US" smtClean="0"/>
              <a:t>12/29/2023</a:t>
            </a:fld>
            <a:endParaRPr lang="en-US"/>
          </a:p>
        </p:txBody>
      </p:sp>
      <p:sp>
        <p:nvSpPr>
          <p:cNvPr id="3" name="Footer Placeholder 2">
            <a:extLst>
              <a:ext uri="{FF2B5EF4-FFF2-40B4-BE49-F238E27FC236}">
                <a16:creationId xmlns:a16="http://schemas.microsoft.com/office/drawing/2014/main" id="{8C619F2C-CD57-3055-4CF4-51A01588A6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AE5047-B5D9-0E2E-F306-78DAE33F8B29}"/>
              </a:ext>
            </a:extLst>
          </p:cNvPr>
          <p:cNvSpPr>
            <a:spLocks noGrp="1"/>
          </p:cNvSpPr>
          <p:nvPr>
            <p:ph type="sldNum" sz="quarter" idx="12"/>
          </p:nvPr>
        </p:nvSpPr>
        <p:spPr/>
        <p:txBody>
          <a:bodyPr/>
          <a:lstStyle/>
          <a:p>
            <a:fld id="{563FA54A-6B4B-41FB-AD3E-713C82E8025C}" type="slidenum">
              <a:rPr lang="en-US" smtClean="0"/>
              <a:t>‹#›</a:t>
            </a:fld>
            <a:endParaRPr lang="en-US"/>
          </a:p>
        </p:txBody>
      </p:sp>
    </p:spTree>
    <p:extLst>
      <p:ext uri="{BB962C8B-B14F-4D97-AF65-F5344CB8AC3E}">
        <p14:creationId xmlns:p14="http://schemas.microsoft.com/office/powerpoint/2010/main" val="54338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53F7-A324-C343-E7B6-4101B76BD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0E0B35-9DC3-BB0E-3E8C-283ABF27F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B41125-D1B8-ED64-0368-3062BD7A0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2F928C-FB53-F36E-8337-08C9E20BB136}"/>
              </a:ext>
            </a:extLst>
          </p:cNvPr>
          <p:cNvSpPr>
            <a:spLocks noGrp="1"/>
          </p:cNvSpPr>
          <p:nvPr>
            <p:ph type="dt" sz="half" idx="10"/>
          </p:nvPr>
        </p:nvSpPr>
        <p:spPr/>
        <p:txBody>
          <a:bodyPr/>
          <a:lstStyle/>
          <a:p>
            <a:fld id="{3740FB20-FE4D-47D8-9757-D7B83A148465}" type="datetimeFigureOut">
              <a:rPr lang="en-US" smtClean="0"/>
              <a:t>12/29/2023</a:t>
            </a:fld>
            <a:endParaRPr lang="en-US"/>
          </a:p>
        </p:txBody>
      </p:sp>
      <p:sp>
        <p:nvSpPr>
          <p:cNvPr id="6" name="Footer Placeholder 5">
            <a:extLst>
              <a:ext uri="{FF2B5EF4-FFF2-40B4-BE49-F238E27FC236}">
                <a16:creationId xmlns:a16="http://schemas.microsoft.com/office/drawing/2014/main" id="{B4370AC6-6506-81BC-D6E5-506D79C8B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862A7-1242-95D0-E770-4223985270E1}"/>
              </a:ext>
            </a:extLst>
          </p:cNvPr>
          <p:cNvSpPr>
            <a:spLocks noGrp="1"/>
          </p:cNvSpPr>
          <p:nvPr>
            <p:ph type="sldNum" sz="quarter" idx="12"/>
          </p:nvPr>
        </p:nvSpPr>
        <p:spPr/>
        <p:txBody>
          <a:bodyPr/>
          <a:lstStyle/>
          <a:p>
            <a:fld id="{563FA54A-6B4B-41FB-AD3E-713C82E8025C}" type="slidenum">
              <a:rPr lang="en-US" smtClean="0"/>
              <a:t>‹#›</a:t>
            </a:fld>
            <a:endParaRPr lang="en-US"/>
          </a:p>
        </p:txBody>
      </p:sp>
    </p:spTree>
    <p:extLst>
      <p:ext uri="{BB962C8B-B14F-4D97-AF65-F5344CB8AC3E}">
        <p14:creationId xmlns:p14="http://schemas.microsoft.com/office/powerpoint/2010/main" val="314900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B100-E422-D9E4-E7B5-FF968018F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5EFEB4-7078-606D-980A-09367EEF2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9086DE-9FAE-04F1-A432-54CD534B3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0A857-99DC-08DD-4924-AA36CEBEB583}"/>
              </a:ext>
            </a:extLst>
          </p:cNvPr>
          <p:cNvSpPr>
            <a:spLocks noGrp="1"/>
          </p:cNvSpPr>
          <p:nvPr>
            <p:ph type="dt" sz="half" idx="10"/>
          </p:nvPr>
        </p:nvSpPr>
        <p:spPr/>
        <p:txBody>
          <a:bodyPr/>
          <a:lstStyle/>
          <a:p>
            <a:fld id="{3740FB20-FE4D-47D8-9757-D7B83A148465}" type="datetimeFigureOut">
              <a:rPr lang="en-US" smtClean="0"/>
              <a:t>12/29/2023</a:t>
            </a:fld>
            <a:endParaRPr lang="en-US"/>
          </a:p>
        </p:txBody>
      </p:sp>
      <p:sp>
        <p:nvSpPr>
          <p:cNvPr id="6" name="Footer Placeholder 5">
            <a:extLst>
              <a:ext uri="{FF2B5EF4-FFF2-40B4-BE49-F238E27FC236}">
                <a16:creationId xmlns:a16="http://schemas.microsoft.com/office/drawing/2014/main" id="{8F20470F-2F16-FB07-5A84-436DB49E79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B23A07-813A-BDCC-46E1-C4A4832204F4}"/>
              </a:ext>
            </a:extLst>
          </p:cNvPr>
          <p:cNvSpPr>
            <a:spLocks noGrp="1"/>
          </p:cNvSpPr>
          <p:nvPr>
            <p:ph type="sldNum" sz="quarter" idx="12"/>
          </p:nvPr>
        </p:nvSpPr>
        <p:spPr/>
        <p:txBody>
          <a:bodyPr/>
          <a:lstStyle/>
          <a:p>
            <a:fld id="{563FA54A-6B4B-41FB-AD3E-713C82E8025C}" type="slidenum">
              <a:rPr lang="en-US" smtClean="0"/>
              <a:t>‹#›</a:t>
            </a:fld>
            <a:endParaRPr lang="en-US"/>
          </a:p>
        </p:txBody>
      </p:sp>
    </p:spTree>
    <p:extLst>
      <p:ext uri="{BB962C8B-B14F-4D97-AF65-F5344CB8AC3E}">
        <p14:creationId xmlns:p14="http://schemas.microsoft.com/office/powerpoint/2010/main" val="423063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D6E72D-FA52-5846-90E2-9149B092C8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4B0FEC-F188-309B-7B90-E825B9D3E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1AC99-500A-5F5B-BAA3-DACCF70D8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40FB20-FE4D-47D8-9757-D7B83A148465}" type="datetimeFigureOut">
              <a:rPr lang="en-US" smtClean="0"/>
              <a:t>12/29/2023</a:t>
            </a:fld>
            <a:endParaRPr lang="en-US"/>
          </a:p>
        </p:txBody>
      </p:sp>
      <p:sp>
        <p:nvSpPr>
          <p:cNvPr id="5" name="Footer Placeholder 4">
            <a:extLst>
              <a:ext uri="{FF2B5EF4-FFF2-40B4-BE49-F238E27FC236}">
                <a16:creationId xmlns:a16="http://schemas.microsoft.com/office/drawing/2014/main" id="{E7F27922-197A-5FC4-A041-CC01477E81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40DBC74-7F57-1356-85DA-1F83EC84B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3FA54A-6B4B-41FB-AD3E-713C82E8025C}" type="slidenum">
              <a:rPr lang="en-US" smtClean="0"/>
              <a:t>‹#›</a:t>
            </a:fld>
            <a:endParaRPr lang="en-US"/>
          </a:p>
        </p:txBody>
      </p:sp>
    </p:spTree>
    <p:extLst>
      <p:ext uri="{BB962C8B-B14F-4D97-AF65-F5344CB8AC3E}">
        <p14:creationId xmlns:p14="http://schemas.microsoft.com/office/powerpoint/2010/main" val="229161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24E-E66F-2AD9-FA7C-91DB0130D6FB}"/>
              </a:ext>
            </a:extLst>
          </p:cNvPr>
          <p:cNvSpPr>
            <a:spLocks noGrp="1"/>
          </p:cNvSpPr>
          <p:nvPr>
            <p:ph type="ctrTitle"/>
          </p:nvPr>
        </p:nvSpPr>
        <p:spPr>
          <a:xfrm>
            <a:off x="1524000" y="1122363"/>
            <a:ext cx="9144000" cy="2792412"/>
          </a:xfrm>
        </p:spPr>
        <p:txBody>
          <a:bodyPr>
            <a:normAutofit fontScale="90000"/>
          </a:bodyPr>
          <a:lstStyle/>
          <a:p>
            <a:r>
              <a:rPr lang="en-US" dirty="0"/>
              <a:t>Analysis Workflow </a:t>
            </a:r>
            <a:br>
              <a:rPr lang="en-US" dirty="0"/>
            </a:br>
            <a:r>
              <a:rPr lang="en-US" dirty="0"/>
              <a:t>for </a:t>
            </a:r>
            <a:br>
              <a:rPr lang="en-US" dirty="0"/>
            </a:br>
            <a:r>
              <a:rPr lang="en-US" dirty="0"/>
              <a:t>Dynamic Exposure Calculation</a:t>
            </a:r>
            <a:br>
              <a:rPr lang="en-US" dirty="0"/>
            </a:br>
            <a:r>
              <a:rPr lang="en-US" dirty="0"/>
              <a:t>KDE – DR - PO</a:t>
            </a:r>
          </a:p>
        </p:txBody>
      </p:sp>
      <p:sp>
        <p:nvSpPr>
          <p:cNvPr id="3" name="Subtitle 2">
            <a:extLst>
              <a:ext uri="{FF2B5EF4-FFF2-40B4-BE49-F238E27FC236}">
                <a16:creationId xmlns:a16="http://schemas.microsoft.com/office/drawing/2014/main" id="{6E082DFD-961F-8F63-8984-4BACAEE765B0}"/>
              </a:ext>
            </a:extLst>
          </p:cNvPr>
          <p:cNvSpPr>
            <a:spLocks noGrp="1"/>
          </p:cNvSpPr>
          <p:nvPr>
            <p:ph type="subTitle" idx="1"/>
          </p:nvPr>
        </p:nvSpPr>
        <p:spPr>
          <a:xfrm>
            <a:off x="1524000" y="4144710"/>
            <a:ext cx="9144000" cy="1113090"/>
          </a:xfrm>
        </p:spPr>
        <p:txBody>
          <a:bodyPr/>
          <a:lstStyle/>
          <a:p>
            <a:pPr algn="r"/>
            <a:r>
              <a:rPr lang="en-US" dirty="0"/>
              <a:t>Jay Yang, HDScaleCollab</a:t>
            </a:r>
          </a:p>
          <a:p>
            <a:pPr algn="r"/>
            <a:r>
              <a:rPr lang="en-US" dirty="0"/>
              <a:t>12/22/2023</a:t>
            </a:r>
          </a:p>
        </p:txBody>
      </p:sp>
    </p:spTree>
    <p:extLst>
      <p:ext uri="{BB962C8B-B14F-4D97-AF65-F5344CB8AC3E}">
        <p14:creationId xmlns:p14="http://schemas.microsoft.com/office/powerpoint/2010/main" val="396978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F045DEF-452A-9DED-E54C-82E2A1D59E77}"/>
              </a:ext>
            </a:extLst>
          </p:cNvPr>
          <p:cNvSpPr/>
          <p:nvPr/>
        </p:nvSpPr>
        <p:spPr>
          <a:xfrm>
            <a:off x="4785359" y="1774369"/>
            <a:ext cx="1968137" cy="1323703"/>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Activity </a:t>
            </a:r>
          </a:p>
          <a:p>
            <a:pPr algn="ctr"/>
            <a:r>
              <a:rPr lang="en-US" dirty="0"/>
              <a:t>Space</a:t>
            </a:r>
          </a:p>
        </p:txBody>
      </p:sp>
      <p:sp>
        <p:nvSpPr>
          <p:cNvPr id="6" name="Rectangle: Rounded Corners 5">
            <a:extLst>
              <a:ext uri="{FF2B5EF4-FFF2-40B4-BE49-F238E27FC236}">
                <a16:creationId xmlns:a16="http://schemas.microsoft.com/office/drawing/2014/main" id="{1207CD37-2E23-84D6-FD06-F893D5C9FD48}"/>
              </a:ext>
            </a:extLst>
          </p:cNvPr>
          <p:cNvSpPr/>
          <p:nvPr/>
        </p:nvSpPr>
        <p:spPr>
          <a:xfrm>
            <a:off x="9483637" y="3014251"/>
            <a:ext cx="1968137" cy="1323703"/>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Exposure</a:t>
            </a:r>
          </a:p>
          <a:p>
            <a:pPr algn="ctr"/>
            <a:r>
              <a:rPr lang="en-US" dirty="0"/>
              <a:t>To </a:t>
            </a:r>
          </a:p>
          <a:p>
            <a:pPr algn="ctr"/>
            <a:r>
              <a:rPr lang="en-US" dirty="0"/>
              <a:t>PM2.5</a:t>
            </a:r>
          </a:p>
        </p:txBody>
      </p:sp>
      <p:sp>
        <p:nvSpPr>
          <p:cNvPr id="7" name="Flowchart: Magnetic Disk 6">
            <a:extLst>
              <a:ext uri="{FF2B5EF4-FFF2-40B4-BE49-F238E27FC236}">
                <a16:creationId xmlns:a16="http://schemas.microsoft.com/office/drawing/2014/main" id="{C130C75D-6FAA-34EB-6B33-1AD330FA3BF0}"/>
              </a:ext>
            </a:extLst>
          </p:cNvPr>
          <p:cNvSpPr/>
          <p:nvPr/>
        </p:nvSpPr>
        <p:spPr>
          <a:xfrm>
            <a:off x="1436914" y="1920239"/>
            <a:ext cx="1010194" cy="1031964"/>
          </a:xfrm>
          <a:prstGeom prst="flowChartMagneticDisk">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GPS</a:t>
            </a:r>
          </a:p>
        </p:txBody>
      </p:sp>
      <p:cxnSp>
        <p:nvCxnSpPr>
          <p:cNvPr id="9" name="Straight Arrow Connector 8">
            <a:extLst>
              <a:ext uri="{FF2B5EF4-FFF2-40B4-BE49-F238E27FC236}">
                <a16:creationId xmlns:a16="http://schemas.microsoft.com/office/drawing/2014/main" id="{A029D86F-A3C7-A405-D7CB-636CA3C3945F}"/>
              </a:ext>
            </a:extLst>
          </p:cNvPr>
          <p:cNvCxnSpPr>
            <a:cxnSpLocks/>
            <a:stCxn id="7" idx="4"/>
            <a:endCxn id="5" idx="1"/>
          </p:cNvCxnSpPr>
          <p:nvPr/>
        </p:nvCxnSpPr>
        <p:spPr>
          <a:xfrm>
            <a:off x="2447108" y="2436221"/>
            <a:ext cx="2338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89F6F787-3F50-C6E5-FFB6-39D0CD34E111}"/>
              </a:ext>
            </a:extLst>
          </p:cNvPr>
          <p:cNvSpPr/>
          <p:nvPr/>
        </p:nvSpPr>
        <p:spPr>
          <a:xfrm>
            <a:off x="4785359" y="4254136"/>
            <a:ext cx="1968137" cy="1323703"/>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PM2.5</a:t>
            </a:r>
          </a:p>
        </p:txBody>
      </p:sp>
      <p:sp>
        <p:nvSpPr>
          <p:cNvPr id="18" name="Multiplication Sign 17">
            <a:extLst>
              <a:ext uri="{FF2B5EF4-FFF2-40B4-BE49-F238E27FC236}">
                <a16:creationId xmlns:a16="http://schemas.microsoft.com/office/drawing/2014/main" id="{952F5B99-404C-1629-1F51-A5B1623426CB}"/>
              </a:ext>
            </a:extLst>
          </p:cNvPr>
          <p:cNvSpPr/>
          <p:nvPr/>
        </p:nvSpPr>
        <p:spPr>
          <a:xfrm>
            <a:off x="5373189" y="3187340"/>
            <a:ext cx="853440" cy="853440"/>
          </a:xfrm>
          <a:prstGeom prst="mathMultiply">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25B4BE6-A647-391F-B8C0-8D0929600604}"/>
              </a:ext>
            </a:extLst>
          </p:cNvPr>
          <p:cNvSpPr/>
          <p:nvPr/>
        </p:nvSpPr>
        <p:spPr>
          <a:xfrm>
            <a:off x="4093029" y="1297577"/>
            <a:ext cx="3413761" cy="4920338"/>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16B21030-C7E3-9692-4C20-2DC04338870F}"/>
              </a:ext>
            </a:extLst>
          </p:cNvPr>
          <p:cNvSpPr/>
          <p:nvPr/>
        </p:nvSpPr>
        <p:spPr>
          <a:xfrm>
            <a:off x="7689673" y="3570514"/>
            <a:ext cx="1611081" cy="261257"/>
          </a:xfrm>
          <a:prstGeom prst="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384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16646-24CB-7071-8795-AC894A4093F8}"/>
              </a:ext>
            </a:extLst>
          </p:cNvPr>
          <p:cNvSpPr>
            <a:spLocks noGrp="1"/>
          </p:cNvSpPr>
          <p:nvPr>
            <p:ph type="title"/>
          </p:nvPr>
        </p:nvSpPr>
        <p:spPr/>
        <p:txBody>
          <a:bodyPr/>
          <a:lstStyle/>
          <a:p>
            <a:r>
              <a:rPr lang="en-US" dirty="0"/>
              <a:t>Workflow option #1</a:t>
            </a:r>
          </a:p>
        </p:txBody>
      </p:sp>
      <p:sp>
        <p:nvSpPr>
          <p:cNvPr id="5" name="Text Placeholder 4">
            <a:extLst>
              <a:ext uri="{FF2B5EF4-FFF2-40B4-BE49-F238E27FC236}">
                <a16:creationId xmlns:a16="http://schemas.microsoft.com/office/drawing/2014/main" id="{27611FE4-3388-87B5-DEC6-0194E8B02CF1}"/>
              </a:ext>
            </a:extLst>
          </p:cNvPr>
          <p:cNvSpPr>
            <a:spLocks noGrp="1"/>
          </p:cNvSpPr>
          <p:nvPr>
            <p:ph type="body" idx="1"/>
          </p:nvPr>
        </p:nvSpPr>
        <p:spPr/>
        <p:txBody>
          <a:bodyPr/>
          <a:lstStyle/>
          <a:p>
            <a:r>
              <a:rPr lang="en-US" dirty="0"/>
              <a:t>For KDE &amp; PO, option #1 is to calculate the exposure directly from GPS files.</a:t>
            </a:r>
          </a:p>
        </p:txBody>
      </p:sp>
    </p:spTree>
    <p:extLst>
      <p:ext uri="{BB962C8B-B14F-4D97-AF65-F5344CB8AC3E}">
        <p14:creationId xmlns:p14="http://schemas.microsoft.com/office/powerpoint/2010/main" val="1410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02006AA-A6D6-12C9-3CF5-15E111A9B0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096694"/>
            <a:ext cx="12192000" cy="5279909"/>
          </a:xfrm>
          <a:prstGeom prst="rect">
            <a:avLst/>
          </a:prstGeom>
        </p:spPr>
      </p:pic>
      <p:sp>
        <p:nvSpPr>
          <p:cNvPr id="4" name="TextBox 3">
            <a:extLst>
              <a:ext uri="{FF2B5EF4-FFF2-40B4-BE49-F238E27FC236}">
                <a16:creationId xmlns:a16="http://schemas.microsoft.com/office/drawing/2014/main" id="{E77D2468-5AFE-48AE-D6EF-5F3F637C7798}"/>
              </a:ext>
            </a:extLst>
          </p:cNvPr>
          <p:cNvSpPr txBox="1"/>
          <p:nvPr/>
        </p:nvSpPr>
        <p:spPr>
          <a:xfrm>
            <a:off x="895883" y="276298"/>
            <a:ext cx="10400233" cy="461665"/>
          </a:xfrm>
          <a:prstGeom prst="rect">
            <a:avLst/>
          </a:prstGeom>
          <a:noFill/>
        </p:spPr>
        <p:txBody>
          <a:bodyPr wrap="square" rtlCol="0">
            <a:spAutoFit/>
          </a:bodyPr>
          <a:lstStyle/>
          <a:p>
            <a:r>
              <a:rPr lang="en-US" sz="2400" dirty="0"/>
              <a:t>Dynamic Exposure Calculation Workflow – </a:t>
            </a:r>
            <a:r>
              <a:rPr lang="en-US" sz="2400" b="1" dirty="0">
                <a:solidFill>
                  <a:schemeClr val="accent2"/>
                </a:solidFill>
              </a:rPr>
              <a:t>KDE (kernel density estimation)</a:t>
            </a:r>
          </a:p>
        </p:txBody>
      </p:sp>
      <p:sp>
        <p:nvSpPr>
          <p:cNvPr id="5" name="TextBox 4">
            <a:extLst>
              <a:ext uri="{FF2B5EF4-FFF2-40B4-BE49-F238E27FC236}">
                <a16:creationId xmlns:a16="http://schemas.microsoft.com/office/drawing/2014/main" id="{3A840AD6-FD84-4B28-AF92-F65F5B546B25}"/>
              </a:ext>
            </a:extLst>
          </p:cNvPr>
          <p:cNvSpPr txBox="1"/>
          <p:nvPr/>
        </p:nvSpPr>
        <p:spPr>
          <a:xfrm>
            <a:off x="111096" y="5103674"/>
            <a:ext cx="7178467" cy="1754326"/>
          </a:xfrm>
          <a:prstGeom prst="rect">
            <a:avLst/>
          </a:prstGeom>
          <a:noFill/>
        </p:spPr>
        <p:txBody>
          <a:bodyPr wrap="square" rtlCol="0">
            <a:spAutoFit/>
          </a:bodyPr>
          <a:lstStyle/>
          <a:p>
            <a:r>
              <a:rPr lang="en-US" dirty="0"/>
              <a:t>Input:     </a:t>
            </a:r>
          </a:p>
          <a:p>
            <a:pPr marL="285750" indent="-285750">
              <a:buFont typeface="Arial" panose="020B0604020202020204" pitchFamily="34" charset="0"/>
              <a:buChar char="•"/>
            </a:pPr>
            <a:r>
              <a:rPr lang="en-US" dirty="0"/>
              <a:t>A directory with CSV files (GPS points)</a:t>
            </a:r>
          </a:p>
          <a:p>
            <a:pPr marL="285750" indent="-285750">
              <a:buFont typeface="Arial" panose="020B0604020202020204" pitchFamily="34" charset="0"/>
              <a:buChar char="•"/>
            </a:pPr>
            <a:r>
              <a:rPr lang="en-US" dirty="0"/>
              <a:t>Study area boundary (polygon)</a:t>
            </a:r>
          </a:p>
          <a:p>
            <a:pPr marL="285750" indent="-285750">
              <a:buFont typeface="Arial" panose="020B0604020202020204" pitchFamily="34" charset="0"/>
              <a:buChar char="•"/>
            </a:pPr>
            <a:r>
              <a:rPr lang="en-US" dirty="0"/>
              <a:t>Exposure layer (raster)</a:t>
            </a:r>
          </a:p>
          <a:p>
            <a:endParaRPr lang="en-US" dirty="0"/>
          </a:p>
          <a:p>
            <a:r>
              <a:rPr lang="en-US" dirty="0"/>
              <a:t>Output: Exposure Table </a:t>
            </a:r>
          </a:p>
        </p:txBody>
      </p:sp>
    </p:spTree>
    <p:extLst>
      <p:ext uri="{BB962C8B-B14F-4D97-AF65-F5344CB8AC3E}">
        <p14:creationId xmlns:p14="http://schemas.microsoft.com/office/powerpoint/2010/main" val="324857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621CC75-B55D-04DC-3D72-585FB6E581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54070"/>
            <a:ext cx="12192000" cy="5803420"/>
          </a:xfrm>
          <a:prstGeom prst="rect">
            <a:avLst/>
          </a:prstGeom>
        </p:spPr>
      </p:pic>
      <p:sp>
        <p:nvSpPr>
          <p:cNvPr id="4" name="TextBox 3">
            <a:extLst>
              <a:ext uri="{FF2B5EF4-FFF2-40B4-BE49-F238E27FC236}">
                <a16:creationId xmlns:a16="http://schemas.microsoft.com/office/drawing/2014/main" id="{315D8180-E7FA-6E97-1F5A-8EA998AF5A5C}"/>
              </a:ext>
            </a:extLst>
          </p:cNvPr>
          <p:cNvSpPr txBox="1"/>
          <p:nvPr/>
        </p:nvSpPr>
        <p:spPr>
          <a:xfrm>
            <a:off x="1806010" y="205099"/>
            <a:ext cx="8579979" cy="461665"/>
          </a:xfrm>
          <a:prstGeom prst="rect">
            <a:avLst/>
          </a:prstGeom>
          <a:noFill/>
        </p:spPr>
        <p:txBody>
          <a:bodyPr wrap="square" rtlCol="0">
            <a:spAutoFit/>
          </a:bodyPr>
          <a:lstStyle/>
          <a:p>
            <a:r>
              <a:rPr lang="en-US" sz="2400" dirty="0"/>
              <a:t>Dynamic Exposure Calculation Workflow – </a:t>
            </a:r>
            <a:r>
              <a:rPr lang="en-US" sz="2400" b="1" dirty="0">
                <a:solidFill>
                  <a:schemeClr val="accent6"/>
                </a:solidFill>
              </a:rPr>
              <a:t>PO (Point Overlay)</a:t>
            </a:r>
          </a:p>
        </p:txBody>
      </p:sp>
      <p:sp>
        <p:nvSpPr>
          <p:cNvPr id="5" name="TextBox 4">
            <a:extLst>
              <a:ext uri="{FF2B5EF4-FFF2-40B4-BE49-F238E27FC236}">
                <a16:creationId xmlns:a16="http://schemas.microsoft.com/office/drawing/2014/main" id="{099528F3-79A4-4D9F-7EE9-86854B04D388}"/>
              </a:ext>
            </a:extLst>
          </p:cNvPr>
          <p:cNvSpPr txBox="1"/>
          <p:nvPr/>
        </p:nvSpPr>
        <p:spPr>
          <a:xfrm>
            <a:off x="111096" y="5103674"/>
            <a:ext cx="7178467" cy="1754326"/>
          </a:xfrm>
          <a:prstGeom prst="rect">
            <a:avLst/>
          </a:prstGeom>
          <a:noFill/>
        </p:spPr>
        <p:txBody>
          <a:bodyPr wrap="square" rtlCol="0">
            <a:spAutoFit/>
          </a:bodyPr>
          <a:lstStyle/>
          <a:p>
            <a:r>
              <a:rPr lang="en-US" dirty="0"/>
              <a:t>Input:     </a:t>
            </a:r>
          </a:p>
          <a:p>
            <a:pPr marL="285750" indent="-285750">
              <a:buFont typeface="Arial" panose="020B0604020202020204" pitchFamily="34" charset="0"/>
              <a:buChar char="•"/>
            </a:pPr>
            <a:r>
              <a:rPr lang="en-US" dirty="0"/>
              <a:t>A directory with CSV files (GPS points)</a:t>
            </a:r>
          </a:p>
          <a:p>
            <a:pPr marL="285750" indent="-285750">
              <a:buFont typeface="Arial" panose="020B0604020202020204" pitchFamily="34" charset="0"/>
              <a:buChar char="•"/>
            </a:pPr>
            <a:r>
              <a:rPr lang="en-US" dirty="0"/>
              <a:t>Study area boundary (polygon)</a:t>
            </a:r>
          </a:p>
          <a:p>
            <a:pPr marL="285750" indent="-285750">
              <a:buFont typeface="Arial" panose="020B0604020202020204" pitchFamily="34" charset="0"/>
              <a:buChar char="•"/>
            </a:pPr>
            <a:r>
              <a:rPr lang="en-US" dirty="0"/>
              <a:t>Exposure layer (raster)</a:t>
            </a:r>
          </a:p>
          <a:p>
            <a:endParaRPr lang="en-US" dirty="0"/>
          </a:p>
          <a:p>
            <a:r>
              <a:rPr lang="en-US" dirty="0"/>
              <a:t>Output: Exposure Table </a:t>
            </a:r>
          </a:p>
        </p:txBody>
      </p:sp>
    </p:spTree>
    <p:extLst>
      <p:ext uri="{BB962C8B-B14F-4D97-AF65-F5344CB8AC3E}">
        <p14:creationId xmlns:p14="http://schemas.microsoft.com/office/powerpoint/2010/main" val="411000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16646-24CB-7071-8795-AC894A4093F8}"/>
              </a:ext>
            </a:extLst>
          </p:cNvPr>
          <p:cNvSpPr>
            <a:spLocks noGrp="1"/>
          </p:cNvSpPr>
          <p:nvPr>
            <p:ph type="title"/>
          </p:nvPr>
        </p:nvSpPr>
        <p:spPr/>
        <p:txBody>
          <a:bodyPr/>
          <a:lstStyle/>
          <a:p>
            <a:r>
              <a:rPr lang="en-US" dirty="0"/>
              <a:t>Workflow option #2</a:t>
            </a:r>
          </a:p>
        </p:txBody>
      </p:sp>
      <p:sp>
        <p:nvSpPr>
          <p:cNvPr id="5" name="Text Placeholder 4">
            <a:extLst>
              <a:ext uri="{FF2B5EF4-FFF2-40B4-BE49-F238E27FC236}">
                <a16:creationId xmlns:a16="http://schemas.microsoft.com/office/drawing/2014/main" id="{27611FE4-3388-87B5-DEC6-0194E8B02CF1}"/>
              </a:ext>
            </a:extLst>
          </p:cNvPr>
          <p:cNvSpPr>
            <a:spLocks noGrp="1"/>
          </p:cNvSpPr>
          <p:nvPr>
            <p:ph type="body" idx="1"/>
          </p:nvPr>
        </p:nvSpPr>
        <p:spPr/>
        <p:txBody>
          <a:bodyPr/>
          <a:lstStyle/>
          <a:p>
            <a:r>
              <a:rPr lang="en-US" dirty="0"/>
              <a:t>For KDE &amp; DR, option #2 is to first generate the activity space raster, then calculate the exposure.</a:t>
            </a:r>
          </a:p>
        </p:txBody>
      </p:sp>
    </p:spTree>
    <p:extLst>
      <p:ext uri="{BB962C8B-B14F-4D97-AF65-F5344CB8AC3E}">
        <p14:creationId xmlns:p14="http://schemas.microsoft.com/office/powerpoint/2010/main" val="405069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3069643-3CC4-3FEE-472C-34CEAED5F881}"/>
              </a:ext>
            </a:extLst>
          </p:cNvPr>
          <p:cNvSpPr/>
          <p:nvPr/>
        </p:nvSpPr>
        <p:spPr>
          <a:xfrm>
            <a:off x="26126" y="720545"/>
            <a:ext cx="3743325" cy="4138837"/>
          </a:xfrm>
          <a:prstGeom prst="round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3EBD0CA8-CB47-15B4-85F4-774A75A5F7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096694"/>
            <a:ext cx="12192000" cy="5279909"/>
          </a:xfrm>
          <a:prstGeom prst="rect">
            <a:avLst/>
          </a:prstGeom>
        </p:spPr>
      </p:pic>
      <p:sp>
        <p:nvSpPr>
          <p:cNvPr id="6" name="TextBox 5">
            <a:extLst>
              <a:ext uri="{FF2B5EF4-FFF2-40B4-BE49-F238E27FC236}">
                <a16:creationId xmlns:a16="http://schemas.microsoft.com/office/drawing/2014/main" id="{7A25C153-ED5F-70CD-19E4-A0619752951D}"/>
              </a:ext>
            </a:extLst>
          </p:cNvPr>
          <p:cNvSpPr txBox="1"/>
          <p:nvPr/>
        </p:nvSpPr>
        <p:spPr>
          <a:xfrm>
            <a:off x="491305" y="189266"/>
            <a:ext cx="3252020" cy="369332"/>
          </a:xfrm>
          <a:prstGeom prst="rect">
            <a:avLst/>
          </a:prstGeom>
          <a:noFill/>
        </p:spPr>
        <p:txBody>
          <a:bodyPr wrap="square" rtlCol="0">
            <a:spAutoFit/>
          </a:bodyPr>
          <a:lstStyle/>
          <a:p>
            <a:r>
              <a:rPr lang="en-US" dirty="0"/>
              <a:t>GPS </a:t>
            </a:r>
            <a:r>
              <a:rPr lang="en-US" dirty="0">
                <a:sym typeface="Wingdings" panose="05000000000000000000" pitchFamily="2" charset="2"/>
              </a:rPr>
              <a:t> Activity Space (Raster)</a:t>
            </a:r>
            <a:endParaRPr lang="en-US" dirty="0"/>
          </a:p>
        </p:txBody>
      </p:sp>
      <p:sp>
        <p:nvSpPr>
          <p:cNvPr id="7" name="TextBox 6">
            <a:extLst>
              <a:ext uri="{FF2B5EF4-FFF2-40B4-BE49-F238E27FC236}">
                <a16:creationId xmlns:a16="http://schemas.microsoft.com/office/drawing/2014/main" id="{4BE9CD41-CAB1-A498-58ED-F61734F59D77}"/>
              </a:ext>
            </a:extLst>
          </p:cNvPr>
          <p:cNvSpPr txBox="1"/>
          <p:nvPr/>
        </p:nvSpPr>
        <p:spPr>
          <a:xfrm>
            <a:off x="5875293" y="169956"/>
            <a:ext cx="5148782" cy="1496474"/>
          </a:xfrm>
          <a:prstGeom prst="rect">
            <a:avLst/>
          </a:prstGeom>
          <a:noFill/>
        </p:spPr>
        <p:txBody>
          <a:bodyPr wrap="square" rtlCol="0">
            <a:spAutoFit/>
          </a:bodyPr>
          <a:lstStyle/>
          <a:p>
            <a:r>
              <a:rPr lang="en-US" dirty="0"/>
              <a:t>In workflow #2, the steps that convert GPS points to an Activity Space (highlighted in the dotted box) are modularized into standalone codes to enhance efficiency for calculating multiple exposures for the same participant/cohort.</a:t>
            </a:r>
          </a:p>
        </p:txBody>
      </p:sp>
      <p:cxnSp>
        <p:nvCxnSpPr>
          <p:cNvPr id="3" name="Straight Arrow Connector 2">
            <a:extLst>
              <a:ext uri="{FF2B5EF4-FFF2-40B4-BE49-F238E27FC236}">
                <a16:creationId xmlns:a16="http://schemas.microsoft.com/office/drawing/2014/main" id="{90DBBF39-9949-1097-9C31-624B62B94231}"/>
              </a:ext>
            </a:extLst>
          </p:cNvPr>
          <p:cNvCxnSpPr>
            <a:cxnSpLocks/>
            <a:stCxn id="7" idx="1"/>
          </p:cNvCxnSpPr>
          <p:nvPr/>
        </p:nvCxnSpPr>
        <p:spPr>
          <a:xfrm flipH="1">
            <a:off x="3945653" y="918193"/>
            <a:ext cx="1929640" cy="72909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9629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1B6DBB7-D2BF-7ED0-86EB-BAFDC58958AA}"/>
              </a:ext>
            </a:extLst>
          </p:cNvPr>
          <p:cNvSpPr/>
          <p:nvPr/>
        </p:nvSpPr>
        <p:spPr>
          <a:xfrm>
            <a:off x="796120" y="1618664"/>
            <a:ext cx="1047726" cy="1664950"/>
          </a:xfrm>
          <a:prstGeom prst="roundRect">
            <a:avLst/>
          </a:prstGeom>
          <a:ln w="19050">
            <a:solidFill>
              <a:schemeClr val="bg2">
                <a:lumMod val="9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E39B1B33-16EE-A651-22AE-9E7EAAF3D634}"/>
              </a:ext>
            </a:extLst>
          </p:cNvPr>
          <p:cNvSpPr txBox="1"/>
          <p:nvPr/>
        </p:nvSpPr>
        <p:spPr>
          <a:xfrm>
            <a:off x="1657171" y="92497"/>
            <a:ext cx="8877655" cy="830997"/>
          </a:xfrm>
          <a:prstGeom prst="rect">
            <a:avLst/>
          </a:prstGeom>
          <a:noFill/>
        </p:spPr>
        <p:txBody>
          <a:bodyPr wrap="square" rtlCol="0">
            <a:spAutoFit/>
          </a:bodyPr>
          <a:lstStyle/>
          <a:p>
            <a:r>
              <a:rPr lang="en-US" sz="2400" dirty="0"/>
              <a:t>Dynamic Exposure Calculation Workflow for </a:t>
            </a:r>
          </a:p>
          <a:p>
            <a:r>
              <a:rPr lang="en-US" sz="2400" b="1" dirty="0">
                <a:solidFill>
                  <a:srgbClr val="0070C0"/>
                </a:solidFill>
              </a:rPr>
              <a:t>DR (Density Ranking) </a:t>
            </a:r>
            <a:r>
              <a:rPr lang="en-US" sz="2400" dirty="0"/>
              <a:t>&amp;</a:t>
            </a:r>
            <a:r>
              <a:rPr lang="en-US" sz="2400" b="1" dirty="0">
                <a:solidFill>
                  <a:srgbClr val="0070C0"/>
                </a:solidFill>
              </a:rPr>
              <a:t> </a:t>
            </a:r>
            <a:r>
              <a:rPr lang="en-US" sz="2400" b="1" dirty="0">
                <a:solidFill>
                  <a:schemeClr val="accent2"/>
                </a:solidFill>
              </a:rPr>
              <a:t>KDE (kennel density estimation)</a:t>
            </a:r>
            <a:endParaRPr lang="en-US" sz="2400" b="1" dirty="0">
              <a:solidFill>
                <a:srgbClr val="0070C0"/>
              </a:solidFill>
            </a:endParaRPr>
          </a:p>
        </p:txBody>
      </p:sp>
      <p:sp>
        <p:nvSpPr>
          <p:cNvPr id="7" name="TextBox 6">
            <a:extLst>
              <a:ext uri="{FF2B5EF4-FFF2-40B4-BE49-F238E27FC236}">
                <a16:creationId xmlns:a16="http://schemas.microsoft.com/office/drawing/2014/main" id="{5F1C506D-D291-1E0F-CEA1-AAABEB1ECA06}"/>
              </a:ext>
            </a:extLst>
          </p:cNvPr>
          <p:cNvSpPr txBox="1"/>
          <p:nvPr/>
        </p:nvSpPr>
        <p:spPr>
          <a:xfrm>
            <a:off x="170917" y="5114301"/>
            <a:ext cx="7178467" cy="1754326"/>
          </a:xfrm>
          <a:prstGeom prst="rect">
            <a:avLst/>
          </a:prstGeom>
          <a:noFill/>
        </p:spPr>
        <p:txBody>
          <a:bodyPr wrap="square" rtlCol="0">
            <a:spAutoFit/>
          </a:bodyPr>
          <a:lstStyle/>
          <a:p>
            <a:r>
              <a:rPr lang="en-US" dirty="0"/>
              <a:t>Input:     </a:t>
            </a:r>
          </a:p>
          <a:p>
            <a:pPr marL="285750" indent="-285750">
              <a:buFont typeface="Arial" panose="020B0604020202020204" pitchFamily="34" charset="0"/>
              <a:buChar char="•"/>
            </a:pPr>
            <a:r>
              <a:rPr lang="en-US" dirty="0"/>
              <a:t>Pre-generated activity space raster from KDE/DR method</a:t>
            </a:r>
          </a:p>
          <a:p>
            <a:pPr marL="285750" indent="-285750">
              <a:buFont typeface="Arial" panose="020B0604020202020204" pitchFamily="34" charset="0"/>
              <a:buChar char="•"/>
            </a:pPr>
            <a:r>
              <a:rPr lang="en-US" dirty="0"/>
              <a:t>Study area boundary (polygon)</a:t>
            </a:r>
          </a:p>
          <a:p>
            <a:pPr marL="285750" indent="-285750">
              <a:buFont typeface="Arial" panose="020B0604020202020204" pitchFamily="34" charset="0"/>
              <a:buChar char="•"/>
            </a:pPr>
            <a:r>
              <a:rPr lang="en-US" dirty="0"/>
              <a:t>Exposure layer (raster)</a:t>
            </a:r>
          </a:p>
          <a:p>
            <a:endParaRPr lang="en-US" dirty="0"/>
          </a:p>
          <a:p>
            <a:r>
              <a:rPr lang="en-US" dirty="0"/>
              <a:t>Output: Exposure Table </a:t>
            </a:r>
          </a:p>
        </p:txBody>
      </p:sp>
      <p:grpSp>
        <p:nvGrpSpPr>
          <p:cNvPr id="14" name="Group 13">
            <a:extLst>
              <a:ext uri="{FF2B5EF4-FFF2-40B4-BE49-F238E27FC236}">
                <a16:creationId xmlns:a16="http://schemas.microsoft.com/office/drawing/2014/main" id="{CE266839-88F4-E9DC-4BD7-DB6FFC08D33C}"/>
              </a:ext>
            </a:extLst>
          </p:cNvPr>
          <p:cNvGrpSpPr/>
          <p:nvPr/>
        </p:nvGrpSpPr>
        <p:grpSpPr>
          <a:xfrm>
            <a:off x="902447" y="2601343"/>
            <a:ext cx="977258" cy="460188"/>
            <a:chOff x="902447" y="2601343"/>
            <a:chExt cx="977258" cy="460188"/>
          </a:xfrm>
        </p:grpSpPr>
        <p:sp>
          <p:nvSpPr>
            <p:cNvPr id="12" name="Oval 11">
              <a:extLst>
                <a:ext uri="{FF2B5EF4-FFF2-40B4-BE49-F238E27FC236}">
                  <a16:creationId xmlns:a16="http://schemas.microsoft.com/office/drawing/2014/main" id="{9364D606-7C0F-1D6C-1999-D033F50C1B0D}"/>
                </a:ext>
              </a:extLst>
            </p:cNvPr>
            <p:cNvSpPr/>
            <p:nvPr/>
          </p:nvSpPr>
          <p:spPr>
            <a:xfrm>
              <a:off x="956235" y="2601343"/>
              <a:ext cx="759012" cy="460188"/>
            </a:xfrm>
            <a:prstGeom prst="ellipse">
              <a:avLst/>
            </a:prstGeom>
            <a:solidFill>
              <a:srgbClr val="70AE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13" name="TextBox 12">
              <a:extLst>
                <a:ext uri="{FF2B5EF4-FFF2-40B4-BE49-F238E27FC236}">
                  <a16:creationId xmlns:a16="http://schemas.microsoft.com/office/drawing/2014/main" id="{073F122E-43F0-F6E2-C805-519B4CCD419B}"/>
                </a:ext>
              </a:extLst>
            </p:cNvPr>
            <p:cNvSpPr txBox="1"/>
            <p:nvPr/>
          </p:nvSpPr>
          <p:spPr>
            <a:xfrm>
              <a:off x="902447" y="2716798"/>
              <a:ext cx="977258" cy="215444"/>
            </a:xfrm>
            <a:prstGeom prst="rect">
              <a:avLst/>
            </a:prstGeom>
            <a:noFill/>
          </p:spPr>
          <p:txBody>
            <a:bodyPr wrap="square" rtlCol="0">
              <a:spAutoFit/>
            </a:bodyPr>
            <a:lstStyle/>
            <a:p>
              <a:r>
                <a:rPr lang="en-US" sz="800" dirty="0"/>
                <a:t>raster_fromKDE</a:t>
              </a:r>
            </a:p>
          </p:txBody>
        </p:sp>
      </p:grpSp>
      <p:pic>
        <p:nvPicPr>
          <p:cNvPr id="5" name="Graphic 4">
            <a:extLst>
              <a:ext uri="{FF2B5EF4-FFF2-40B4-BE49-F238E27FC236}">
                <a16:creationId xmlns:a16="http://schemas.microsoft.com/office/drawing/2014/main" id="{04F9C8FC-6F08-EE8B-D5BB-EBA086A798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1979" y="-367469"/>
            <a:ext cx="10528041" cy="6858000"/>
          </a:xfrm>
          <a:prstGeom prst="rect">
            <a:avLst/>
          </a:prstGeom>
        </p:spPr>
      </p:pic>
      <p:cxnSp>
        <p:nvCxnSpPr>
          <p:cNvPr id="16" name="Straight Arrow Connector 15">
            <a:extLst>
              <a:ext uri="{FF2B5EF4-FFF2-40B4-BE49-F238E27FC236}">
                <a16:creationId xmlns:a16="http://schemas.microsoft.com/office/drawing/2014/main" id="{412E38F4-4569-C83E-09CB-3B7FD5D2CFC9}"/>
              </a:ext>
            </a:extLst>
          </p:cNvPr>
          <p:cNvCxnSpPr>
            <a:cxnSpLocks/>
          </p:cNvCxnSpPr>
          <p:nvPr/>
        </p:nvCxnSpPr>
        <p:spPr>
          <a:xfrm flipV="1">
            <a:off x="1715247" y="2223247"/>
            <a:ext cx="340659" cy="601273"/>
          </a:xfrm>
          <a:prstGeom prst="straightConnector1">
            <a:avLst/>
          </a:prstGeom>
          <a:ln w="12700">
            <a:solidFill>
              <a:schemeClr val="bg1">
                <a:lumMod val="50000"/>
              </a:schemeClr>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5237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5661-B87C-ACDB-6F18-1E94144E39A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4D49AE5D-BB97-FA3D-F55E-317D7E26D806}"/>
              </a:ext>
            </a:extLst>
          </p:cNvPr>
          <p:cNvSpPr>
            <a:spLocks noGrp="1"/>
          </p:cNvSpPr>
          <p:nvPr>
            <p:ph idx="1"/>
          </p:nvPr>
        </p:nvSpPr>
        <p:spPr/>
        <p:txBody>
          <a:bodyPr/>
          <a:lstStyle/>
          <a:p>
            <a:r>
              <a:rPr lang="en-US" dirty="0"/>
              <a:t>For best performance and computation efficiency, user should employ the following workflow approaches for dynamic exposure calculation:</a:t>
            </a:r>
          </a:p>
          <a:p>
            <a:pPr marL="0" indent="0">
              <a:buNone/>
            </a:pPr>
            <a:endParaRPr lang="en-US" dirty="0"/>
          </a:p>
        </p:txBody>
      </p:sp>
      <p:graphicFrame>
        <p:nvGraphicFramePr>
          <p:cNvPr id="5" name="Table 4">
            <a:extLst>
              <a:ext uri="{FF2B5EF4-FFF2-40B4-BE49-F238E27FC236}">
                <a16:creationId xmlns:a16="http://schemas.microsoft.com/office/drawing/2014/main" id="{E5CA0EA2-585C-D3DD-E783-0210B09A4196}"/>
              </a:ext>
            </a:extLst>
          </p:cNvPr>
          <p:cNvGraphicFramePr>
            <a:graphicFrameLocks noGrp="1"/>
          </p:cNvGraphicFramePr>
          <p:nvPr>
            <p:extLst>
              <p:ext uri="{D42A27DB-BD31-4B8C-83A1-F6EECF244321}">
                <p14:modId xmlns:p14="http://schemas.microsoft.com/office/powerpoint/2010/main" val="22737357"/>
              </p:ext>
            </p:extLst>
          </p:nvPr>
        </p:nvGraphicFramePr>
        <p:xfrm>
          <a:off x="3005746" y="3429000"/>
          <a:ext cx="6180508" cy="2297000"/>
        </p:xfrm>
        <a:graphic>
          <a:graphicData uri="http://schemas.openxmlformats.org/drawingml/2006/table">
            <a:tbl>
              <a:tblPr firstRow="1" bandRow="1">
                <a:tableStyleId>{5C22544A-7EE6-4342-B048-85BDC9FD1C3A}</a:tableStyleId>
              </a:tblPr>
              <a:tblGrid>
                <a:gridCol w="3090254">
                  <a:extLst>
                    <a:ext uri="{9D8B030D-6E8A-4147-A177-3AD203B41FA5}">
                      <a16:colId xmlns:a16="http://schemas.microsoft.com/office/drawing/2014/main" val="568660506"/>
                    </a:ext>
                  </a:extLst>
                </a:gridCol>
                <a:gridCol w="3090254">
                  <a:extLst>
                    <a:ext uri="{9D8B030D-6E8A-4147-A177-3AD203B41FA5}">
                      <a16:colId xmlns:a16="http://schemas.microsoft.com/office/drawing/2014/main" val="3018266403"/>
                    </a:ext>
                  </a:extLst>
                </a:gridCol>
              </a:tblGrid>
              <a:tr h="574250">
                <a:tc>
                  <a:txBody>
                    <a:bodyPr/>
                    <a:lstStyle/>
                    <a:p>
                      <a:pPr algn="ctr"/>
                      <a:r>
                        <a:rPr lang="en-US" dirty="0"/>
                        <a:t>Approach</a:t>
                      </a:r>
                    </a:p>
                  </a:txBody>
                  <a:tcPr anchor="ctr"/>
                </a:tc>
                <a:tc>
                  <a:txBody>
                    <a:bodyPr/>
                    <a:lstStyle/>
                    <a:p>
                      <a:pPr algn="ctr"/>
                      <a:r>
                        <a:rPr lang="en-US" dirty="0"/>
                        <a:t>Workflow Option</a:t>
                      </a:r>
                    </a:p>
                  </a:txBody>
                  <a:tcPr anchor="ctr"/>
                </a:tc>
                <a:extLst>
                  <a:ext uri="{0D108BD9-81ED-4DB2-BD59-A6C34878D82A}">
                    <a16:rowId xmlns:a16="http://schemas.microsoft.com/office/drawing/2014/main" val="4060709117"/>
                  </a:ext>
                </a:extLst>
              </a:tr>
              <a:tr h="574250">
                <a:tc>
                  <a:txBody>
                    <a:bodyPr/>
                    <a:lstStyle/>
                    <a:p>
                      <a:pPr algn="ctr"/>
                      <a:r>
                        <a:rPr lang="en-US" dirty="0"/>
                        <a:t>KDE</a:t>
                      </a:r>
                    </a:p>
                  </a:txBody>
                  <a:tcPr anchor="ctr"/>
                </a:tc>
                <a:tc>
                  <a:txBody>
                    <a:bodyPr/>
                    <a:lstStyle/>
                    <a:p>
                      <a:pPr algn="ctr"/>
                      <a:r>
                        <a:rPr lang="en-US" dirty="0"/>
                        <a:t>Option #2</a:t>
                      </a:r>
                    </a:p>
                  </a:txBody>
                  <a:tcPr anchor="ctr"/>
                </a:tc>
                <a:extLst>
                  <a:ext uri="{0D108BD9-81ED-4DB2-BD59-A6C34878D82A}">
                    <a16:rowId xmlns:a16="http://schemas.microsoft.com/office/drawing/2014/main" val="3142383962"/>
                  </a:ext>
                </a:extLst>
              </a:tr>
              <a:tr h="574250">
                <a:tc>
                  <a:txBody>
                    <a:bodyPr/>
                    <a:lstStyle/>
                    <a:p>
                      <a:pPr algn="ctr"/>
                      <a:r>
                        <a:rPr lang="en-US" dirty="0"/>
                        <a:t>DR</a:t>
                      </a:r>
                    </a:p>
                  </a:txBody>
                  <a:tcPr anchor="ctr"/>
                </a:tc>
                <a:tc>
                  <a:txBody>
                    <a:bodyPr/>
                    <a:lstStyle/>
                    <a:p>
                      <a:pPr algn="ctr"/>
                      <a:r>
                        <a:rPr lang="en-US" dirty="0"/>
                        <a:t>Option #2</a:t>
                      </a:r>
                    </a:p>
                  </a:txBody>
                  <a:tcPr anchor="ctr"/>
                </a:tc>
                <a:extLst>
                  <a:ext uri="{0D108BD9-81ED-4DB2-BD59-A6C34878D82A}">
                    <a16:rowId xmlns:a16="http://schemas.microsoft.com/office/drawing/2014/main" val="2098828914"/>
                  </a:ext>
                </a:extLst>
              </a:tr>
              <a:tr h="574250">
                <a:tc>
                  <a:txBody>
                    <a:bodyPr/>
                    <a:lstStyle/>
                    <a:p>
                      <a:pPr algn="ctr"/>
                      <a:r>
                        <a:rPr lang="en-US" dirty="0"/>
                        <a:t>PO</a:t>
                      </a:r>
                    </a:p>
                  </a:txBody>
                  <a:tcPr anchor="ctr"/>
                </a:tc>
                <a:tc>
                  <a:txBody>
                    <a:bodyPr/>
                    <a:lstStyle/>
                    <a:p>
                      <a:pPr algn="ctr"/>
                      <a:r>
                        <a:rPr lang="en-US" dirty="0"/>
                        <a:t>Option #1</a:t>
                      </a:r>
                    </a:p>
                  </a:txBody>
                  <a:tcPr anchor="ctr"/>
                </a:tc>
                <a:extLst>
                  <a:ext uri="{0D108BD9-81ED-4DB2-BD59-A6C34878D82A}">
                    <a16:rowId xmlns:a16="http://schemas.microsoft.com/office/drawing/2014/main" val="3271868071"/>
                  </a:ext>
                </a:extLst>
              </a:tr>
            </a:tbl>
          </a:graphicData>
        </a:graphic>
      </p:graphicFrame>
    </p:spTree>
    <p:extLst>
      <p:ext uri="{BB962C8B-B14F-4D97-AF65-F5344CB8AC3E}">
        <p14:creationId xmlns:p14="http://schemas.microsoft.com/office/powerpoint/2010/main" val="236875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6916</TotalTime>
  <Words>276</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Analysis Workflow  for  Dynamic Exposure Calculation KDE – DR - PO</vt:lpstr>
      <vt:lpstr>PowerPoint Presentation</vt:lpstr>
      <vt:lpstr>Workflow option #1</vt:lpstr>
      <vt:lpstr>PowerPoint Presentation</vt:lpstr>
      <vt:lpstr>PowerPoint Presentation</vt:lpstr>
      <vt:lpstr>Workflow option #2</vt:lpstr>
      <vt:lpstr>PowerPoint Presentation</vt:lpstr>
      <vt:lpstr>PowerPoint Presentation</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Workflow  for  Dynamic Exposure Calculation</dc:title>
  <dc:creator>Jay Yang</dc:creator>
  <cp:lastModifiedBy>Jay Yang</cp:lastModifiedBy>
  <cp:revision>6</cp:revision>
  <dcterms:created xsi:type="dcterms:W3CDTF">2023-12-22T17:16:49Z</dcterms:created>
  <dcterms:modified xsi:type="dcterms:W3CDTF">2024-01-02T06:03:12Z</dcterms:modified>
</cp:coreProperties>
</file>