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3"/>
  </p:notesMasterIdLst>
  <p:sldIdLst>
    <p:sldId id="271" r:id="rId2"/>
    <p:sldId id="309" r:id="rId3"/>
    <p:sldId id="310" r:id="rId4"/>
    <p:sldId id="311" r:id="rId5"/>
    <p:sldId id="312" r:id="rId6"/>
    <p:sldId id="313" r:id="rId7"/>
    <p:sldId id="299" r:id="rId8"/>
    <p:sldId id="306" r:id="rId9"/>
    <p:sldId id="305" r:id="rId10"/>
    <p:sldId id="307" r:id="rId11"/>
    <p:sldId id="308" r:id="rId12"/>
  </p:sldIdLst>
  <p:sldSz cx="9144000" cy="6858000" type="screen4x3"/>
  <p:notesSz cx="6805613" cy="9939338"/>
  <p:embeddedFontLst>
    <p:embeddedFont>
      <p:font typeface="나눔고딕" panose="020D0604000000000000" pitchFamily="34" charset="-127"/>
      <p:regular r:id="rId14"/>
      <p:bold r:id="rId15"/>
    </p:embeddedFont>
    <p:embeddedFont>
      <p:font typeface="나눔고딕 ExtraBold" panose="020D0604000000000000" pitchFamily="34" charset="-127"/>
      <p:regular r:id="rId16"/>
      <p:bold r:id="rId17"/>
    </p:embeddedFont>
    <p:embeddedFont>
      <p:font typeface="맑은 고딕" panose="020B0503020000020004" pitchFamily="34" charset="-127"/>
      <p:regular r:id="rId18"/>
      <p:bold r:id="rId19"/>
    </p:embeddedFont>
    <p:embeddedFont>
      <p:font typeface="KoreanYNSJG2R" panose="02020600000000000000" pitchFamily="18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CAA8"/>
    <a:srgbClr val="A08F8F"/>
    <a:srgbClr val="736867"/>
    <a:srgbClr val="706868"/>
    <a:srgbClr val="4BA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4" autoAdjust="0"/>
    <p:restoredTop sz="94632"/>
  </p:normalViewPr>
  <p:slideViewPr>
    <p:cSldViewPr>
      <p:cViewPr varScale="1">
        <p:scale>
          <a:sx n="80" d="100"/>
          <a:sy n="80" d="100"/>
        </p:scale>
        <p:origin x="184" y="8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3A397-4DC3-46CE-9AE3-45BE39C97A59}" type="datetimeFigureOut">
              <a:rPr lang="ko-KR" altLang="en-US" smtClean="0"/>
              <a:pPr/>
              <a:t>2018. 10. 17.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F5DD3-10C4-4F53-9E08-2A05AD183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41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897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425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309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815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771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731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87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801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356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381328"/>
            <a:ext cx="864890" cy="160826"/>
          </a:xfrm>
          <a:prstGeom prst="rect">
            <a:avLst/>
          </a:prstGeom>
          <a:noFill/>
        </p:spPr>
      </p:pic>
      <p:sp>
        <p:nvSpPr>
          <p:cNvPr id="16" name="부제목 2"/>
          <p:cNvSpPr txBox="1">
            <a:spLocks/>
          </p:cNvSpPr>
          <p:nvPr userDrawn="1"/>
        </p:nvSpPr>
        <p:spPr>
          <a:xfrm>
            <a:off x="395536" y="6452092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kumimoji="0" lang="ko-KR" altLang="en-US" sz="800" b="0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776864" cy="2431256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3568" y="3441502"/>
            <a:ext cx="7776864" cy="639762"/>
          </a:xfrm>
        </p:spPr>
        <p:txBody>
          <a:bodyPr anchor="ctr"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부제목</a:t>
            </a: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83568" y="4437113"/>
            <a:ext cx="7776863" cy="360040"/>
          </a:xfrm>
        </p:spPr>
        <p:txBody>
          <a:bodyPr anchor="ctr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 입력합니다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632848" cy="2359248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63972"/>
            <a:ext cx="8229600" cy="1152128"/>
          </a:xfrm>
        </p:spPr>
        <p:txBody>
          <a:bodyPr anchor="t">
            <a:normAutofit/>
          </a:bodyPr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 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번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사용자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331277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fld id="{CD11B835-C8C7-43F8-9A40-E6B116444874}" type="slidenum">
              <a:rPr lang="ko-KR" altLang="en-US" sz="90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lvl="0" algn="l"/>
              <a:t>‹#›</a:t>
            </a:fld>
            <a:endParaRPr lang="ko-KR" altLang="en-US" sz="9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0" r:id="rId2"/>
    <p:sldLayoutId id="2147483668" r:id="rId3"/>
    <p:sldLayoutId id="2147483669" r:id="rId4"/>
    <p:sldLayoutId id="2147483670" r:id="rId5"/>
    <p:sldLayoutId id="2147483662" r:id="rId6"/>
    <p:sldLayoutId id="2147483671" r:id="rId7"/>
    <p:sldLayoutId id="2147483666" r:id="rId8"/>
    <p:sldLayoutId id="2147483649" r:id="rId9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128792" cy="1470025"/>
          </a:xfrm>
        </p:spPr>
        <p:txBody>
          <a:bodyPr>
            <a:noAutofit/>
          </a:bodyPr>
          <a:lstStyle/>
          <a:p>
            <a:pPr algn="l">
              <a:lnSpc>
                <a:spcPts val="5600"/>
              </a:lnSpc>
            </a:pPr>
            <a:r>
              <a:rPr lang="ko-KR" altLang="en-US" sz="48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나만의 여행 가이드</a:t>
            </a:r>
            <a:br>
              <a:rPr lang="en-US" altLang="ko-KR" sz="48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</a:br>
            <a:endParaRPr lang="ko-KR" altLang="en-US" sz="48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755576" y="3355936"/>
            <a:ext cx="6120680" cy="793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2018-2</a:t>
            </a:r>
            <a:r>
              <a:rPr kumimoji="0" lang="ko-KR" altLang="en-US" sz="3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 자료구조 설계 개인프로젝트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EFB172-2376-6D4F-89B9-F17C07FED694}"/>
              </a:ext>
            </a:extLst>
          </p:cNvPr>
          <p:cNvSpPr txBox="1"/>
          <p:nvPr/>
        </p:nvSpPr>
        <p:spPr>
          <a:xfrm>
            <a:off x="4090600" y="4437112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디지털이미징공학과</a:t>
            </a:r>
            <a:r>
              <a:rPr lang="ko-KR" altLang="en-US" sz="20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20155857</a:t>
            </a:r>
            <a:r>
              <a:rPr lang="ko-KR" altLang="en-US" sz="20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 손희덕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704078"/>
          </a:xfrm>
        </p:spPr>
        <p:txBody>
          <a:bodyPr>
            <a:noAutofit/>
          </a:bodyPr>
          <a:lstStyle/>
          <a:p>
            <a:pPr algn="l"/>
            <a:r>
              <a:rPr lang="en-US" altLang="ko-KR" sz="3200" spc="-100" dirty="0" err="1">
                <a:latin typeface="나눔고딕 ExtraBold" pitchFamily="50" charset="-127"/>
                <a:ea typeface="나눔고딕 ExtraBold" pitchFamily="50" charset="-127"/>
              </a:rPr>
              <a:t>Play_Program_Result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792088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55BFEB79-7FEA-4549-BA3A-7E6C629B3553}"/>
              </a:ext>
            </a:extLst>
          </p:cNvPr>
          <p:cNvSpPr txBox="1">
            <a:spLocks/>
          </p:cNvSpPr>
          <p:nvPr/>
        </p:nvSpPr>
        <p:spPr>
          <a:xfrm>
            <a:off x="5508104" y="476673"/>
            <a:ext cx="2941314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srgbClr val="706868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04. Test</a:t>
            </a:r>
          </a:p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706868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9AD279-1A70-8E48-8ACA-8C1359690FD9}"/>
              </a:ext>
            </a:extLst>
          </p:cNvPr>
          <p:cNvSpPr txBox="1"/>
          <p:nvPr/>
        </p:nvSpPr>
        <p:spPr>
          <a:xfrm>
            <a:off x="392681" y="1407142"/>
            <a:ext cx="1371007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프로그램</a:t>
            </a:r>
            <a:endParaRPr lang="en-US" altLang="ko-KR" sz="2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F295D6-8E1A-2642-9899-C818075FF24A}"/>
              </a:ext>
            </a:extLst>
          </p:cNvPr>
          <p:cNvSpPr txBox="1"/>
          <p:nvPr/>
        </p:nvSpPr>
        <p:spPr>
          <a:xfrm>
            <a:off x="5383043" y="2024640"/>
            <a:ext cx="3191436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00" dirty="0" err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Palau_Guell</a:t>
            </a:r>
            <a:endParaRPr lang="en-US" altLang="ko-KR" sz="12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2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	-10:00 ~ 17:30</a:t>
            </a:r>
          </a:p>
          <a:p>
            <a:r>
              <a:rPr lang="en-US" altLang="ko-KR" sz="1200" b="1" spc="-100" dirty="0" err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SantPau_Hospital</a:t>
            </a:r>
            <a:endParaRPr lang="en-US" altLang="ko-KR" sz="12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2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	-0930 ~ 1630</a:t>
            </a:r>
          </a:p>
          <a:p>
            <a:r>
              <a:rPr lang="en-US" altLang="ko-KR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Museo Picasso</a:t>
            </a:r>
          </a:p>
          <a:p>
            <a:r>
              <a:rPr lang="en-US" altLang="ko-KR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	-</a:t>
            </a:r>
            <a:r>
              <a:rPr lang="ko-KR" altLang="en-US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월요일 휴무</a:t>
            </a:r>
            <a:endParaRPr lang="en-US" altLang="ko-KR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r>
              <a:rPr lang="en-US" altLang="ko-KR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	-09:00</a:t>
            </a:r>
            <a:r>
              <a:rPr lang="ko-KR" altLang="en-US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  <a:r>
              <a:rPr lang="en-US" altLang="ko-KR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~</a:t>
            </a:r>
            <a:r>
              <a:rPr lang="ko-KR" altLang="en-US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  <a:r>
              <a:rPr lang="en-US" altLang="ko-KR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19:00</a:t>
            </a:r>
          </a:p>
          <a:p>
            <a:r>
              <a:rPr lang="en-US" altLang="ko-KR" b="1" spc="-100" dirty="0" err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Catalunya_Picasso</a:t>
            </a:r>
            <a:endParaRPr lang="en-US" altLang="ko-KR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r>
              <a:rPr lang="en-US" altLang="ko-KR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	-</a:t>
            </a:r>
            <a:r>
              <a:rPr lang="ko-KR" altLang="en-US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월요일 휴무</a:t>
            </a:r>
            <a:endParaRPr lang="en-US" altLang="ko-KR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r>
              <a:rPr lang="en-US" altLang="ko-KR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	-10:00</a:t>
            </a:r>
            <a:r>
              <a:rPr lang="ko-KR" altLang="en-US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  <a:r>
              <a:rPr lang="en-US" altLang="ko-KR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~</a:t>
            </a:r>
            <a:r>
              <a:rPr lang="ko-KR" altLang="en-US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  <a:r>
              <a:rPr lang="en-US" altLang="ko-KR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18:00</a:t>
            </a:r>
          </a:p>
          <a:p>
            <a:r>
              <a:rPr lang="en-US" altLang="ko-KR" sz="1600" b="1" spc="-100" dirty="0" err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Bunker_de_Carmel</a:t>
            </a:r>
            <a:endParaRPr lang="en-US" altLang="ko-KR" sz="16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r>
              <a:rPr lang="en-US" altLang="ko-KR" sz="16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	-</a:t>
            </a:r>
            <a:r>
              <a:rPr lang="ko-KR" altLang="en-US" sz="16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야경 명소</a:t>
            </a:r>
            <a:endParaRPr lang="en-US" altLang="ko-KR" sz="16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r>
              <a:rPr lang="en-US" altLang="ko-KR" sz="16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	-19:00</a:t>
            </a:r>
            <a:r>
              <a:rPr lang="ko-KR" altLang="en-US" sz="16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  <a:r>
              <a:rPr lang="en-US" altLang="ko-KR" sz="16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~</a:t>
            </a:r>
            <a:r>
              <a:rPr lang="ko-KR" altLang="en-US" sz="16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  <a:r>
              <a:rPr lang="en-US" altLang="ko-KR" sz="16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2400</a:t>
            </a:r>
          </a:p>
          <a:p>
            <a:r>
              <a:rPr lang="en-US" altLang="ko-KR" sz="1200" b="1" spc="-100" dirty="0" err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Catedral</a:t>
            </a:r>
            <a:endParaRPr lang="en-US" altLang="ko-KR" sz="12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r>
              <a:rPr lang="en-US" altLang="ko-KR" sz="12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	-08:30 ~ 17:30</a:t>
            </a:r>
          </a:p>
          <a:p>
            <a:endParaRPr kumimoji="1" lang="ko-KR" altLang="en-US" sz="1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252662-8083-F84A-9170-ABEA63A2D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90086"/>
            <a:ext cx="46609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5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704078"/>
          </a:xfrm>
        </p:spPr>
        <p:txBody>
          <a:bodyPr>
            <a:noAutofit/>
          </a:bodyPr>
          <a:lstStyle/>
          <a:p>
            <a:pPr algn="l"/>
            <a:r>
              <a:rPr lang="en-US" altLang="ko-KR" sz="3200" spc="-100" dirty="0">
                <a:latin typeface="나눔고딕 ExtraBold" pitchFamily="50" charset="-127"/>
                <a:ea typeface="나눔고딕 ExtraBold" pitchFamily="50" charset="-127"/>
              </a:rPr>
              <a:t>Review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792088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55BFEB79-7FEA-4549-BA3A-7E6C629B3553}"/>
              </a:ext>
            </a:extLst>
          </p:cNvPr>
          <p:cNvSpPr txBox="1">
            <a:spLocks/>
          </p:cNvSpPr>
          <p:nvPr/>
        </p:nvSpPr>
        <p:spPr>
          <a:xfrm>
            <a:off x="5508104" y="476673"/>
            <a:ext cx="2941314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srgbClr val="706868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04. Test</a:t>
            </a:r>
          </a:p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706868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9AD279-1A70-8E48-8ACA-8C1359690FD9}"/>
              </a:ext>
            </a:extLst>
          </p:cNvPr>
          <p:cNvSpPr txBox="1"/>
          <p:nvPr/>
        </p:nvSpPr>
        <p:spPr>
          <a:xfrm>
            <a:off x="392681" y="1407142"/>
            <a:ext cx="7491687" cy="501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배열 포인터 ➤ </a:t>
            </a:r>
            <a:r>
              <a:rPr lang="en-US" altLang="ko-KR" sz="2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Linked List</a:t>
            </a:r>
            <a:r>
              <a:rPr lang="ko-KR" altLang="en-US" sz="24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</a:t>
            </a:r>
            <a:r>
              <a:rPr lang="ko-KR" altLang="en-US" sz="2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활용한 접근</a:t>
            </a:r>
            <a:endParaRPr lang="en-US" altLang="ko-KR" sz="2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알고리즘에 중심을 둔 프로그램 계획</a:t>
            </a:r>
            <a:endParaRPr lang="en-US" altLang="ko-KR" sz="2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2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➤ </a:t>
            </a:r>
            <a:r>
              <a:rPr lang="ko-KR" altLang="en-US" sz="24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다이나믹</a:t>
            </a:r>
            <a:r>
              <a:rPr lang="ko-KR" altLang="en-US" sz="2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그래프를 더 활용할 수 있는 아이디어</a:t>
            </a:r>
            <a:endParaRPr lang="en-US" altLang="ko-KR" sz="2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무엇을 보여줄지 ➤ 데이터를 어떻게 분석할지를 고민</a:t>
            </a:r>
            <a:endParaRPr lang="en-US" altLang="ko-KR" sz="2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다양한 </a:t>
            </a:r>
            <a:r>
              <a:rPr lang="en-US" altLang="ko-KR" sz="2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Library , GUI, API </a:t>
            </a:r>
            <a:r>
              <a:rPr lang="ko-KR" altLang="en-US" sz="2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활용의 필요성</a:t>
            </a:r>
            <a:endParaRPr lang="en-US" altLang="ko-KR" sz="2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57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704078"/>
          </a:xfrm>
        </p:spPr>
        <p:txBody>
          <a:bodyPr>
            <a:noAutofit/>
          </a:bodyPr>
          <a:lstStyle/>
          <a:p>
            <a:pPr algn="l"/>
            <a:r>
              <a:rPr lang="en-US" altLang="ko-KR" sz="3200" spc="-100" dirty="0" err="1">
                <a:latin typeface="나눔고딕 ExtraBold" pitchFamily="50" charset="-127"/>
                <a:ea typeface="나눔고딕 ExtraBold" pitchFamily="50" charset="-127"/>
              </a:rPr>
              <a:t>Data_type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792088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55BFEB79-7FEA-4549-BA3A-7E6C629B3553}"/>
              </a:ext>
            </a:extLst>
          </p:cNvPr>
          <p:cNvSpPr txBox="1">
            <a:spLocks/>
          </p:cNvSpPr>
          <p:nvPr/>
        </p:nvSpPr>
        <p:spPr>
          <a:xfrm>
            <a:off x="5508104" y="476673"/>
            <a:ext cx="2941314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srgbClr val="706868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03. </a:t>
            </a:r>
            <a:r>
              <a:rPr lang="en-US" altLang="ko-KR" sz="2400" b="1" spc="-150" dirty="0">
                <a:solidFill>
                  <a:srgbClr val="706868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programing</a:t>
            </a: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srgbClr val="706868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</a:p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706868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9AD279-1A70-8E48-8ACA-8C1359690FD9}"/>
              </a:ext>
            </a:extLst>
          </p:cNvPr>
          <p:cNvSpPr txBox="1"/>
          <p:nvPr/>
        </p:nvSpPr>
        <p:spPr>
          <a:xfrm>
            <a:off x="395536" y="1454074"/>
            <a:ext cx="4510261" cy="4850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[FILE_HEADER]</a:t>
            </a:r>
          </a:p>
          <a:p>
            <a:pPr>
              <a:lnSpc>
                <a:spcPct val="150000"/>
              </a:lnSpc>
            </a:pP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6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At_data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의 </a:t>
            </a:r>
            <a:r>
              <a:rPr lang="ko-KR" altLang="en-US" sz="16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헤더파일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[INDEX]</a:t>
            </a:r>
          </a:p>
          <a:p>
            <a:pPr>
              <a:lnSpc>
                <a:spcPct val="150000"/>
              </a:lnSpc>
            </a:pP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6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attraction.dat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파일에 저장되는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정보의 위치를 기록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en-US" altLang="ko-KR" sz="16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AttractionData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사용자가 입력하는 관광지 정보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6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attraction.dat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파일에 저장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en-US" altLang="ko-KR" sz="16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Operation_Time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6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AttractionData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하위 구조체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관광지의 운영시간 저장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[Path[][]]</a:t>
            </a:r>
          </a:p>
          <a:p>
            <a:pPr>
              <a:lnSpc>
                <a:spcPct val="150000"/>
              </a:lnSpc>
            </a:pP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관광지끼리의 이동시간 정보를 저장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479F41-1606-5149-A6F4-8405090C6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964" y="2151637"/>
            <a:ext cx="45085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1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704078"/>
          </a:xfrm>
        </p:spPr>
        <p:txBody>
          <a:bodyPr>
            <a:noAutofit/>
          </a:bodyPr>
          <a:lstStyle/>
          <a:p>
            <a:pPr algn="l"/>
            <a:r>
              <a:rPr lang="en-US" altLang="ko-KR" sz="3200" spc="-100" dirty="0">
                <a:latin typeface="나눔고딕 ExtraBold" pitchFamily="50" charset="-127"/>
                <a:ea typeface="나눔고딕 ExtraBold" pitchFamily="50" charset="-127"/>
              </a:rPr>
              <a:t>Function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792088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55BFEB79-7FEA-4549-BA3A-7E6C629B3553}"/>
              </a:ext>
            </a:extLst>
          </p:cNvPr>
          <p:cNvSpPr txBox="1">
            <a:spLocks/>
          </p:cNvSpPr>
          <p:nvPr/>
        </p:nvSpPr>
        <p:spPr>
          <a:xfrm>
            <a:off x="5508104" y="476673"/>
            <a:ext cx="2941314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srgbClr val="706868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03. </a:t>
            </a:r>
            <a:r>
              <a:rPr lang="en-US" altLang="ko-KR" sz="2400" b="1" spc="-150" dirty="0">
                <a:solidFill>
                  <a:srgbClr val="706868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programing</a:t>
            </a: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srgbClr val="706868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</a:p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706868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9AD279-1A70-8E48-8ACA-8C1359690FD9}"/>
              </a:ext>
            </a:extLst>
          </p:cNvPr>
          <p:cNvSpPr txBox="1"/>
          <p:nvPr/>
        </p:nvSpPr>
        <p:spPr>
          <a:xfrm>
            <a:off x="395536" y="1454074"/>
            <a:ext cx="3312368" cy="4296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프로그램 </a:t>
            </a:r>
            <a:r>
              <a:rPr lang="ko-KR" altLang="en-US" sz="16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기본출력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-</a:t>
            </a:r>
            <a:r>
              <a:rPr lang="en-US" altLang="ko-KR" sz="16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PrintTitle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(), menu()</a:t>
            </a:r>
          </a:p>
          <a:p>
            <a:pPr>
              <a:lnSpc>
                <a:spcPct val="150000"/>
              </a:lnSpc>
            </a:pP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get_count</a:t>
            </a:r>
            <a:r>
              <a:rPr lang="en-US" altLang="ko-KR" sz="2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Index</a:t>
            </a:r>
            <a:r>
              <a:rPr lang="ko-KR" altLang="en-US" sz="16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통해 관광지의 개수 파악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list_attraction</a:t>
            </a:r>
            <a:r>
              <a:rPr lang="en-US" altLang="ko-KR" sz="2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Index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파일을 통해 데이터 </a:t>
            </a:r>
            <a:r>
              <a:rPr lang="ko-KR" altLang="en-US" sz="16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저장위치를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파악하여 </a:t>
            </a:r>
            <a:r>
              <a:rPr lang="en-US" altLang="ko-KR" sz="16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display_member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호출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해당 관광지의 정보 출력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C87F6E-CFCB-A94C-83BC-8A943CF7C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345" y="1443781"/>
            <a:ext cx="4955127" cy="499694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7806EA9-10B8-6640-A3F0-22129C857709}"/>
              </a:ext>
            </a:extLst>
          </p:cNvPr>
          <p:cNvSpPr/>
          <p:nvPr/>
        </p:nvSpPr>
        <p:spPr>
          <a:xfrm>
            <a:off x="3879038" y="1484784"/>
            <a:ext cx="2493162" cy="11108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2345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704078"/>
          </a:xfrm>
        </p:spPr>
        <p:txBody>
          <a:bodyPr>
            <a:noAutofit/>
          </a:bodyPr>
          <a:lstStyle/>
          <a:p>
            <a:pPr algn="l"/>
            <a:r>
              <a:rPr lang="en-US" altLang="ko-KR" sz="3200" spc="-100" dirty="0">
                <a:latin typeface="나눔고딕 ExtraBold" pitchFamily="50" charset="-127"/>
                <a:ea typeface="나눔고딕 ExtraBold" pitchFamily="50" charset="-127"/>
              </a:rPr>
              <a:t>Function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792088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55BFEB79-7FEA-4549-BA3A-7E6C629B3553}"/>
              </a:ext>
            </a:extLst>
          </p:cNvPr>
          <p:cNvSpPr txBox="1">
            <a:spLocks/>
          </p:cNvSpPr>
          <p:nvPr/>
        </p:nvSpPr>
        <p:spPr>
          <a:xfrm>
            <a:off x="5508104" y="476673"/>
            <a:ext cx="2941314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srgbClr val="706868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03. </a:t>
            </a:r>
            <a:r>
              <a:rPr lang="en-US" altLang="ko-KR" sz="2400" b="1" spc="-150" dirty="0">
                <a:solidFill>
                  <a:srgbClr val="706868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programing</a:t>
            </a: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srgbClr val="706868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</a:p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706868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9AD279-1A70-8E48-8ACA-8C1359690FD9}"/>
              </a:ext>
            </a:extLst>
          </p:cNvPr>
          <p:cNvSpPr txBox="1"/>
          <p:nvPr/>
        </p:nvSpPr>
        <p:spPr>
          <a:xfrm>
            <a:off x="395536" y="1454074"/>
            <a:ext cx="3312368" cy="4388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init_file</a:t>
            </a:r>
            <a:r>
              <a:rPr lang="en-US" altLang="ko-KR" sz="2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datafile,indexfile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초기화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insert_attraction</a:t>
            </a:r>
            <a:r>
              <a:rPr lang="en-US" altLang="ko-KR" sz="2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Indexfile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저장된 마지막 위치에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입력받은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정보를 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datafile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저장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qwap</a:t>
            </a:r>
            <a:r>
              <a:rPr lang="en-US" altLang="ko-KR" sz="2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(), </a:t>
            </a:r>
            <a:r>
              <a:rPr lang="en-US" altLang="ko-KR" sz="20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qsort</a:t>
            </a:r>
            <a:r>
              <a:rPr lang="en-US" altLang="ko-KR" sz="2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(), comp()</a:t>
            </a:r>
          </a:p>
          <a:p>
            <a:pPr>
              <a:lnSpc>
                <a:spcPct val="150000"/>
              </a:lnSpc>
            </a:pPr>
            <a:r>
              <a:rPr lang="en-US" altLang="ko-KR" sz="16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Indexfile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관광지 </a:t>
            </a:r>
            <a:r>
              <a:rPr lang="ko-KR" altLang="en-US" sz="16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번호정보를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통해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비교 및 정렬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181D6F9-E448-324F-9D44-232CCE9CF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443781"/>
            <a:ext cx="4955127" cy="499694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9632F6-51B4-BD43-8EDB-2B35E4026F6E}"/>
              </a:ext>
            </a:extLst>
          </p:cNvPr>
          <p:cNvSpPr/>
          <p:nvPr/>
        </p:nvSpPr>
        <p:spPr>
          <a:xfrm>
            <a:off x="3851920" y="2646108"/>
            <a:ext cx="3312368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384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704078"/>
          </a:xfrm>
        </p:spPr>
        <p:txBody>
          <a:bodyPr>
            <a:noAutofit/>
          </a:bodyPr>
          <a:lstStyle/>
          <a:p>
            <a:pPr algn="l"/>
            <a:r>
              <a:rPr lang="en-US" altLang="ko-KR" sz="3200" spc="-100" dirty="0">
                <a:latin typeface="나눔고딕 ExtraBold" pitchFamily="50" charset="-127"/>
                <a:ea typeface="나눔고딕 ExtraBold" pitchFamily="50" charset="-127"/>
              </a:rPr>
              <a:t>Function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792088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55BFEB79-7FEA-4549-BA3A-7E6C629B3553}"/>
              </a:ext>
            </a:extLst>
          </p:cNvPr>
          <p:cNvSpPr txBox="1">
            <a:spLocks/>
          </p:cNvSpPr>
          <p:nvPr/>
        </p:nvSpPr>
        <p:spPr>
          <a:xfrm>
            <a:off x="5508104" y="476673"/>
            <a:ext cx="2941314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srgbClr val="706868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03. </a:t>
            </a:r>
            <a:r>
              <a:rPr lang="en-US" altLang="ko-KR" sz="2400" b="1" spc="-150" dirty="0">
                <a:solidFill>
                  <a:srgbClr val="706868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programing</a:t>
            </a: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srgbClr val="706868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</a:p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706868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9AD279-1A70-8E48-8ACA-8C1359690FD9}"/>
              </a:ext>
            </a:extLst>
          </p:cNvPr>
          <p:cNvSpPr txBox="1"/>
          <p:nvPr/>
        </p:nvSpPr>
        <p:spPr>
          <a:xfrm>
            <a:off x="395536" y="1454074"/>
            <a:ext cx="3312368" cy="605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find_attraction</a:t>
            </a:r>
            <a:r>
              <a:rPr lang="en-US" altLang="ko-KR" sz="2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원하는 관광지 번호를 찾는다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관광지 번호를 </a:t>
            </a:r>
            <a:r>
              <a:rPr lang="ko-KR" altLang="en-US" sz="16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입력받아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fbin_search</a:t>
            </a:r>
            <a:r>
              <a:rPr lang="en-US" altLang="ko-KR" sz="2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호출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Indexfile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에서 해당 번호 위치 검색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delete_attraction</a:t>
            </a:r>
            <a:r>
              <a:rPr lang="en-US" altLang="ko-KR" sz="2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show_attraction</a:t>
            </a:r>
            <a:r>
              <a:rPr lang="en-US" altLang="ko-KR" sz="2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datafile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에서 해당 데이터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삭제 및 출력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set_delete</a:t>
            </a:r>
            <a:r>
              <a:rPr lang="en-US" altLang="ko-KR" sz="2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indexfile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에서 해당 데이터 삭제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62AEA7D-EA80-9F45-9A45-2A4C344A4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345" y="1443781"/>
            <a:ext cx="4955127" cy="499694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374460-1EB4-6D4E-802F-6F619833A9AE}"/>
              </a:ext>
            </a:extLst>
          </p:cNvPr>
          <p:cNvSpPr/>
          <p:nvPr/>
        </p:nvSpPr>
        <p:spPr>
          <a:xfrm>
            <a:off x="3868828" y="3942252"/>
            <a:ext cx="3727507" cy="11108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736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704078"/>
          </a:xfrm>
        </p:spPr>
        <p:txBody>
          <a:bodyPr>
            <a:noAutofit/>
          </a:bodyPr>
          <a:lstStyle/>
          <a:p>
            <a:pPr algn="l"/>
            <a:r>
              <a:rPr lang="en-US" altLang="ko-KR" sz="3200" spc="-100" dirty="0">
                <a:latin typeface="나눔고딕 ExtraBold" pitchFamily="50" charset="-127"/>
                <a:ea typeface="나눔고딕 ExtraBold" pitchFamily="50" charset="-127"/>
              </a:rPr>
              <a:t>Function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792088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55BFEB79-7FEA-4549-BA3A-7E6C629B3553}"/>
              </a:ext>
            </a:extLst>
          </p:cNvPr>
          <p:cNvSpPr txBox="1">
            <a:spLocks/>
          </p:cNvSpPr>
          <p:nvPr/>
        </p:nvSpPr>
        <p:spPr>
          <a:xfrm>
            <a:off x="5508104" y="476673"/>
            <a:ext cx="2941314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srgbClr val="706868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03. </a:t>
            </a:r>
            <a:r>
              <a:rPr lang="en-US" altLang="ko-KR" sz="2400" b="1" spc="-150" dirty="0">
                <a:solidFill>
                  <a:srgbClr val="706868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programing</a:t>
            </a: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srgbClr val="706868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</a:p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706868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9AD279-1A70-8E48-8ACA-8C1359690FD9}"/>
              </a:ext>
            </a:extLst>
          </p:cNvPr>
          <p:cNvSpPr txBox="1"/>
          <p:nvPr/>
        </p:nvSpPr>
        <p:spPr>
          <a:xfrm>
            <a:off x="395536" y="1454074"/>
            <a:ext cx="3312368" cy="628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Save_Time</a:t>
            </a:r>
            <a:r>
              <a:rPr lang="en-US" altLang="ko-KR" sz="2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시간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분으로 입력된 데이터를 분으로 전환</a:t>
            </a: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Show_Time</a:t>
            </a:r>
            <a:r>
              <a:rPr lang="en-US" altLang="ko-KR" sz="2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분으로 저장된 데이터를 시간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분으로 출력</a:t>
            </a: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Dayofweek</a:t>
            </a:r>
            <a:r>
              <a:rPr lang="en-US" altLang="ko-KR" sz="2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20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2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일로 입력된 날짜 정보를</a:t>
            </a: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요일정보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[0~6]</a:t>
            </a:r>
            <a:r>
              <a:rPr lang="ko-KR" altLang="en-US" sz="14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으로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저장</a:t>
            </a: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Show_Date</a:t>
            </a:r>
            <a:r>
              <a:rPr lang="en-US" altLang="ko-KR" sz="2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[0~6]</a:t>
            </a:r>
            <a:r>
              <a:rPr lang="ko-KR" altLang="en-US" sz="14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으로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저장된 요일 정보를</a:t>
            </a: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화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~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토</a:t>
            </a:r>
            <a:r>
              <a: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일 로 출력</a:t>
            </a: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AA99276-E3AA-5C4F-A059-15F8FC837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345" y="1443781"/>
            <a:ext cx="4955127" cy="499694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39B018-C54C-B14E-B8A6-591E13EFF057}"/>
              </a:ext>
            </a:extLst>
          </p:cNvPr>
          <p:cNvSpPr/>
          <p:nvPr/>
        </p:nvSpPr>
        <p:spPr>
          <a:xfrm>
            <a:off x="3868828" y="5166388"/>
            <a:ext cx="4735620" cy="1286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5864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704078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00" dirty="0" err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Play_Program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792088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55BFEB79-7FEA-4549-BA3A-7E6C629B3553}"/>
              </a:ext>
            </a:extLst>
          </p:cNvPr>
          <p:cNvSpPr txBox="1">
            <a:spLocks/>
          </p:cNvSpPr>
          <p:nvPr/>
        </p:nvSpPr>
        <p:spPr>
          <a:xfrm>
            <a:off x="5508104" y="476673"/>
            <a:ext cx="2941314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srgbClr val="706868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03. </a:t>
            </a:r>
            <a:r>
              <a:rPr lang="en-US" altLang="ko-KR" sz="2400" b="1" spc="-150" dirty="0">
                <a:solidFill>
                  <a:srgbClr val="706868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programing</a:t>
            </a: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srgbClr val="706868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</a:p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706868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9AD279-1A70-8E48-8ACA-8C1359690FD9}"/>
              </a:ext>
            </a:extLst>
          </p:cNvPr>
          <p:cNvSpPr txBox="1"/>
          <p:nvPr/>
        </p:nvSpPr>
        <p:spPr>
          <a:xfrm>
            <a:off x="395536" y="1454074"/>
            <a:ext cx="4510261" cy="448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입력 데이터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가고싶은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관광지 입력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-&gt;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관광지 정보를 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Datafile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에서 받아 저장 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en-US" altLang="ko-KR" sz="16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wanna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구조체 행렬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포인터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운영시간 정보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en-US" altLang="ko-KR" sz="16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paht_setting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[][] 2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차원 배열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여행 시작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종료 날짜를 입력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여행 시작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종료 시간을 입력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A9CD77-496F-B949-AB24-85AAD3A25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142" y="1540785"/>
            <a:ext cx="3773972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55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704078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00" dirty="0" err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Play_Program_</a:t>
            </a:r>
            <a:r>
              <a:rPr lang="en-US" altLang="ko-KR" sz="3200" spc="-100" dirty="0" err="1">
                <a:latin typeface="나눔고딕 ExtraBold" pitchFamily="50" charset="-127"/>
                <a:ea typeface="나눔고딕 ExtraBold" pitchFamily="50" charset="-127"/>
              </a:rPr>
              <a:t>Algorithm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792088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55BFEB79-7FEA-4549-BA3A-7E6C629B3553}"/>
              </a:ext>
            </a:extLst>
          </p:cNvPr>
          <p:cNvSpPr txBox="1">
            <a:spLocks/>
          </p:cNvSpPr>
          <p:nvPr/>
        </p:nvSpPr>
        <p:spPr>
          <a:xfrm>
            <a:off x="5508104" y="476673"/>
            <a:ext cx="2941314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srgbClr val="706868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03. </a:t>
            </a:r>
            <a:r>
              <a:rPr lang="en-US" altLang="ko-KR" sz="2400" b="1" spc="-150" dirty="0">
                <a:solidFill>
                  <a:srgbClr val="706868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programing</a:t>
            </a: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srgbClr val="706868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</a:p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706868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BED6B1-AC17-BE43-876B-0EAD6EACE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627786"/>
              </p:ext>
            </p:extLst>
          </p:nvPr>
        </p:nvGraphicFramePr>
        <p:xfrm>
          <a:off x="467544" y="1844824"/>
          <a:ext cx="7981875" cy="379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669">
                  <a:extLst>
                    <a:ext uri="{9D8B030D-6E8A-4147-A177-3AD203B41FA5}">
                      <a16:colId xmlns:a16="http://schemas.microsoft.com/office/drawing/2014/main" val="672033193"/>
                    </a:ext>
                  </a:extLst>
                </a:gridCol>
                <a:gridCol w="2209268">
                  <a:extLst>
                    <a:ext uri="{9D8B030D-6E8A-4147-A177-3AD203B41FA5}">
                      <a16:colId xmlns:a16="http://schemas.microsoft.com/office/drawing/2014/main" val="82721076"/>
                    </a:ext>
                  </a:extLst>
                </a:gridCol>
                <a:gridCol w="1995469">
                  <a:extLst>
                    <a:ext uri="{9D8B030D-6E8A-4147-A177-3AD203B41FA5}">
                      <a16:colId xmlns:a16="http://schemas.microsoft.com/office/drawing/2014/main" val="2063080761"/>
                    </a:ext>
                  </a:extLst>
                </a:gridCol>
                <a:gridCol w="1995469">
                  <a:extLst>
                    <a:ext uri="{9D8B030D-6E8A-4147-A177-3AD203B41FA5}">
                      <a16:colId xmlns:a16="http://schemas.microsoft.com/office/drawing/2014/main" val="412817134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  <a:ea typeface="KoreanYNSJG2R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lt"/>
                          <a:ea typeface="KoreanYNSJG2R" panose="02020600000000000000" pitchFamily="18" charset="-127"/>
                        </a:rPr>
                        <a:t>여행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+mj-lt"/>
                          <a:ea typeface="KoreanYNSJG2R" panose="02020600000000000000" pitchFamily="18" charset="-127"/>
                        </a:rPr>
                        <a:t>시작날짜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j-lt"/>
                        <a:ea typeface="KoreanYNSJG2R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  <a:ea typeface="KoreanYNSJG2R" panose="02020600000000000000" pitchFamily="18" charset="-127"/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+mj-lt"/>
                          <a:ea typeface="KoreanYNSJG2R" panose="02020600000000000000" pitchFamily="18" charset="-127"/>
                        </a:rPr>
                        <a:t>StartDay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  <a:ea typeface="KoreanYNSJG2R" panose="02020600000000000000" pitchFamily="18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  <a:ea typeface="KoreanYNSJG2R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  <a:ea typeface="KoreanYNSJG2R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lt"/>
                          <a:ea typeface="KoreanYNSJG2R" panose="02020600000000000000" pitchFamily="18" charset="-127"/>
                        </a:rPr>
                        <a:t>여행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+mj-lt"/>
                          <a:ea typeface="KoreanYNSJG2R" panose="02020600000000000000" pitchFamily="18" charset="-127"/>
                        </a:rPr>
                        <a:t>종료날짜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  <a:ea typeface="KoreanYNSJG2R" panose="02020600000000000000" pitchFamily="18" charset="-127"/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+mj-lt"/>
                          <a:ea typeface="KoreanYNSJG2R" panose="02020600000000000000" pitchFamily="18" charset="-127"/>
                        </a:rPr>
                        <a:t>finishDay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  <a:ea typeface="KoreanYNSJG2R" panose="02020600000000000000" pitchFamily="18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  <a:ea typeface="KoreanYNSJG2R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935953"/>
                  </a:ext>
                </a:extLst>
              </a:tr>
              <a:tr h="676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lt"/>
                          <a:ea typeface="KoreanYNSJG2R" panose="02020600000000000000" pitchFamily="18" charset="-127"/>
                        </a:rPr>
                        <a:t>여행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+mj-lt"/>
                          <a:ea typeface="KoreanYNSJG2R" panose="02020600000000000000" pitchFamily="18" charset="-127"/>
                        </a:rPr>
                        <a:t>시작시간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j-lt"/>
                        <a:ea typeface="KoreanYNSJG2R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  <a:ea typeface="KoreanYNSJG2R" panose="02020600000000000000" pitchFamily="18" charset="-127"/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+mj-lt"/>
                          <a:ea typeface="KoreanYNSJG2R" panose="02020600000000000000" pitchFamily="18" charset="-127"/>
                        </a:rPr>
                        <a:t>StartTime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  <a:ea typeface="KoreanYNSJG2R" panose="02020600000000000000" pitchFamily="18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  <a:ea typeface="KoreanYNSJG2R" panose="02020600000000000000" pitchFamily="18" charset="-127"/>
                      </a:endParaRPr>
                    </a:p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  <a:ea typeface="KoreanYNSJG2R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bg1"/>
                          </a:solidFill>
                          <a:latin typeface="+mj-lt"/>
                          <a:ea typeface="KoreanYNSJG2R" panose="02020600000000000000" pitchFamily="18" charset="-127"/>
                          <a:cs typeface="+mn-cs"/>
                        </a:rPr>
                        <a:t>Route[1]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+mj-lt"/>
                        <a:ea typeface="KoreanYNSJG2R" panose="02020600000000000000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8F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kern="1200" dirty="0">
                        <a:solidFill>
                          <a:schemeClr val="bg1"/>
                        </a:solidFill>
                        <a:latin typeface="+mj-lt"/>
                        <a:ea typeface="KoreanYNSJG2R" panose="02020600000000000000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chemeClr val="bg1"/>
                          </a:solidFill>
                          <a:latin typeface="+mj-lt"/>
                          <a:ea typeface="KoreanYNSJG2R" panose="02020600000000000000" pitchFamily="18" charset="-127"/>
                          <a:cs typeface="+mn-cs"/>
                        </a:rPr>
                        <a:t>Route[4]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+mj-lt"/>
                        <a:ea typeface="KoreanYNSJG2R" panose="02020600000000000000" pitchFamily="18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8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+mj-lt"/>
                        <a:ea typeface="KoreanYNSJG2R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8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697523"/>
                  </a:ext>
                </a:extLst>
              </a:tr>
              <a:tr h="67687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  <a:ea typeface="KoreanYNSJG2R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kern="1200" dirty="0">
                        <a:solidFill>
                          <a:schemeClr val="bg1"/>
                        </a:solidFill>
                        <a:latin typeface="+mj-lt"/>
                        <a:ea typeface="KoreanYNSJG2R" panose="02020600000000000000" pitchFamily="18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8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kern="1200" dirty="0">
                        <a:solidFill>
                          <a:schemeClr val="bg1"/>
                        </a:solidFill>
                        <a:latin typeface="+mj-lt"/>
                        <a:ea typeface="KoreanYNSJG2R" panose="02020600000000000000" pitchFamily="18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8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  <a:ea typeface="KoreanYNSJG2R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8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616887"/>
                  </a:ext>
                </a:extLst>
              </a:tr>
              <a:tr h="67687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  <a:ea typeface="KoreanYNSJG2R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bg1"/>
                          </a:solidFill>
                          <a:latin typeface="+mj-lt"/>
                          <a:ea typeface="KoreanYNSJG2R" panose="02020600000000000000" pitchFamily="18" charset="-127"/>
                          <a:cs typeface="+mn-cs"/>
                        </a:rPr>
                        <a:t>Route[2]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+mj-lt"/>
                        <a:ea typeface="KoreanYNSJG2R" panose="02020600000000000000" pitchFamily="18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8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bg1"/>
                          </a:solidFill>
                          <a:latin typeface="+mj-lt"/>
                          <a:ea typeface="KoreanYNSJG2R" panose="02020600000000000000" pitchFamily="18" charset="-127"/>
                          <a:cs typeface="+mn-cs"/>
                        </a:rPr>
                        <a:t>Play</a:t>
                      </a:r>
                      <a:r>
                        <a:rPr lang="ko-KR" altLang="en-US" sz="1800" b="1" kern="1200" dirty="0">
                          <a:solidFill>
                            <a:schemeClr val="bg1"/>
                          </a:solidFill>
                          <a:latin typeface="+mj-lt"/>
                          <a:ea typeface="KoreanYNSJG2R" panose="02020600000000000000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>
                          <a:solidFill>
                            <a:schemeClr val="bg1"/>
                          </a:solidFill>
                          <a:latin typeface="+mj-lt"/>
                          <a:ea typeface="KoreanYNSJG2R" panose="02020600000000000000" pitchFamily="18" charset="-127"/>
                          <a:cs typeface="+mn-cs"/>
                        </a:rPr>
                        <a:t>Day</a:t>
                      </a:r>
                    </a:p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bg1"/>
                          </a:solidFill>
                          <a:latin typeface="+mj-lt"/>
                          <a:ea typeface="KoreanYNSJG2R" panose="02020600000000000000" pitchFamily="18" charset="-127"/>
                          <a:cs typeface="+mn-cs"/>
                        </a:rPr>
                        <a:t>Play Time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+mj-lt"/>
                        <a:ea typeface="KoreanYNSJG2R" panose="02020600000000000000" pitchFamily="18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8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  <a:ea typeface="KoreanYNSJG2R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8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605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lt"/>
                          <a:ea typeface="KoreanYNSJG2R" panose="02020600000000000000" pitchFamily="18" charset="-127"/>
                        </a:rPr>
                        <a:t>여행 종료시간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j-lt"/>
                        <a:ea typeface="KoreanYNSJG2R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  <a:ea typeface="KoreanYNSJG2R" panose="02020600000000000000" pitchFamily="18" charset="-127"/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+mj-lt"/>
                          <a:ea typeface="KoreanYNSJG2R" panose="02020600000000000000" pitchFamily="18" charset="-127"/>
                        </a:rPr>
                        <a:t>StartTime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lt"/>
                          <a:ea typeface="KoreanYNSJG2R" panose="02020600000000000000" pitchFamily="18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  <a:ea typeface="KoreanYNSJG2R" panose="02020600000000000000" pitchFamily="18" charset="-127"/>
                      </a:endParaRPr>
                    </a:p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  <a:ea typeface="KoreanYNSJG2R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b="1" kern="1200" dirty="0">
                        <a:solidFill>
                          <a:schemeClr val="bg1"/>
                        </a:solidFill>
                        <a:latin typeface="+mj-lt"/>
                        <a:ea typeface="KoreanYNSJG2R" panose="02020600000000000000" pitchFamily="18" charset="-127"/>
                        <a:cs typeface="+mn-cs"/>
                      </a:endParaRPr>
                    </a:p>
                    <a:p>
                      <a:pPr algn="ctr" latinLnBrk="1"/>
                      <a:endParaRPr lang="en-US" altLang="ko-KR" sz="1800" b="1" kern="1200" dirty="0">
                        <a:solidFill>
                          <a:schemeClr val="bg1"/>
                        </a:solidFill>
                        <a:latin typeface="+mj-lt"/>
                        <a:ea typeface="KoreanYNSJG2R" panose="02020600000000000000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chemeClr val="bg1"/>
                          </a:solidFill>
                          <a:latin typeface="+mj-lt"/>
                          <a:ea typeface="KoreanYNSJG2R" panose="02020600000000000000" pitchFamily="18" charset="-127"/>
                          <a:cs typeface="+mn-cs"/>
                        </a:rPr>
                        <a:t>Route[3]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+mj-lt"/>
                        <a:ea typeface="KoreanYNSJG2R" panose="02020600000000000000" pitchFamily="18" charset="-127"/>
                        <a:cs typeface="+mn-cs"/>
                      </a:endParaRPr>
                    </a:p>
                    <a:p>
                      <a:pPr algn="ctr" latinLnBrk="1"/>
                      <a:endParaRPr lang="ko-KR" altLang="en-US" sz="1800" b="1" kern="1200" dirty="0">
                        <a:solidFill>
                          <a:schemeClr val="bg1"/>
                        </a:solidFill>
                        <a:latin typeface="+mj-lt"/>
                        <a:ea typeface="KoreanYNSJG2R" panose="02020600000000000000" pitchFamily="18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8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kern="1200" dirty="0">
                        <a:solidFill>
                          <a:schemeClr val="bg1"/>
                        </a:solidFill>
                        <a:latin typeface="+mj-lt"/>
                        <a:ea typeface="KoreanYNSJG2R" panose="02020600000000000000" pitchFamily="18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8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j-lt"/>
                        <a:ea typeface="KoreanYNSJG2R" panose="02020600000000000000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8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1905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092B83A-BE81-0A49-8E71-D90BCBE70CE7}"/>
              </a:ext>
            </a:extLst>
          </p:cNvPr>
          <p:cNvSpPr txBox="1"/>
          <p:nvPr/>
        </p:nvSpPr>
        <p:spPr>
          <a:xfrm>
            <a:off x="395536" y="1340768"/>
            <a:ext cx="5688632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경로 정보는 </a:t>
            </a:r>
            <a:r>
              <a:rPr lang="en-US" altLang="ko-KR" sz="16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At_Data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관광지 정보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구조체 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Route[]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행렬에 저장 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A87183-E3A8-3D46-B54F-34F43BBD453A}"/>
              </a:ext>
            </a:extLst>
          </p:cNvPr>
          <p:cNvSpPr txBox="1"/>
          <p:nvPr/>
        </p:nvSpPr>
        <p:spPr>
          <a:xfrm>
            <a:off x="2627784" y="5891380"/>
            <a:ext cx="5929481" cy="78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PlayDay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6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PlayTime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따라 현재 관광지에서 갈 수 있는 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path 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정보를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6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play_path</a:t>
            </a:r>
            <a:r>
              <a:rPr lang="en-US" altLang="ko-KR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[]</a:t>
            </a:r>
            <a:r>
              <a:rPr lang="ko-KR" altLang="en-US" sz="16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행렬에 저장 ➤ 최단 경로 파악</a:t>
            </a: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11D24BDE-FD63-DA4F-BBD2-8434FC1F8FC7}"/>
              </a:ext>
            </a:extLst>
          </p:cNvPr>
          <p:cNvSpPr/>
          <p:nvPr/>
        </p:nvSpPr>
        <p:spPr>
          <a:xfrm>
            <a:off x="4067944" y="1919388"/>
            <a:ext cx="2592288" cy="288032"/>
          </a:xfrm>
          <a:prstGeom prst="rightArrow">
            <a:avLst>
              <a:gd name="adj1" fmla="val 50000"/>
              <a:gd name="adj2" fmla="val 102241"/>
            </a:avLst>
          </a:prstGeom>
          <a:gradFill flip="none" rotWithShape="1">
            <a:gsLst>
              <a:gs pos="0">
                <a:srgbClr val="DDCAA8">
                  <a:tint val="66000"/>
                  <a:satMod val="160000"/>
                </a:srgbClr>
              </a:gs>
              <a:gs pos="50000">
                <a:srgbClr val="DDCAA8">
                  <a:tint val="44500"/>
                  <a:satMod val="160000"/>
                </a:srgbClr>
              </a:gs>
              <a:gs pos="100000">
                <a:srgbClr val="DDCAA8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DB6BA1A2-50B7-D640-A0A6-773E67D1DEC9}"/>
              </a:ext>
            </a:extLst>
          </p:cNvPr>
          <p:cNvSpPr/>
          <p:nvPr/>
        </p:nvSpPr>
        <p:spPr>
          <a:xfrm rot="5400000">
            <a:off x="575556" y="3537012"/>
            <a:ext cx="1512168" cy="288032"/>
          </a:xfrm>
          <a:prstGeom prst="rightArrow">
            <a:avLst>
              <a:gd name="adj1" fmla="val 50000"/>
              <a:gd name="adj2" fmla="val 102241"/>
            </a:avLst>
          </a:prstGeom>
          <a:gradFill flip="none" rotWithShape="1">
            <a:gsLst>
              <a:gs pos="0">
                <a:srgbClr val="DDCAA8">
                  <a:tint val="66000"/>
                  <a:satMod val="160000"/>
                </a:srgbClr>
              </a:gs>
              <a:gs pos="50000">
                <a:srgbClr val="DDCAA8">
                  <a:tint val="44500"/>
                  <a:satMod val="160000"/>
                </a:srgbClr>
              </a:gs>
              <a:gs pos="100000">
                <a:srgbClr val="DDCAA8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EE14493-1DC3-FB49-808F-56AC5C3E1DAB}"/>
              </a:ext>
            </a:extLst>
          </p:cNvPr>
          <p:cNvCxnSpPr>
            <a:cxnSpLocks/>
          </p:cNvCxnSpPr>
          <p:nvPr/>
        </p:nvCxnSpPr>
        <p:spPr>
          <a:xfrm>
            <a:off x="3286708" y="2924944"/>
            <a:ext cx="0" cy="830641"/>
          </a:xfrm>
          <a:prstGeom prst="straightConnector1">
            <a:avLst/>
          </a:prstGeom>
          <a:ln>
            <a:solidFill>
              <a:srgbClr val="DDCAA8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882996B-9BA8-F84C-8779-96B97862DECD}"/>
              </a:ext>
            </a:extLst>
          </p:cNvPr>
          <p:cNvCxnSpPr>
            <a:cxnSpLocks/>
          </p:cNvCxnSpPr>
          <p:nvPr/>
        </p:nvCxnSpPr>
        <p:spPr>
          <a:xfrm>
            <a:off x="3286708" y="4149080"/>
            <a:ext cx="0" cy="830641"/>
          </a:xfrm>
          <a:prstGeom prst="straightConnector1">
            <a:avLst/>
          </a:prstGeom>
          <a:ln>
            <a:solidFill>
              <a:srgbClr val="DDCAA8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32EF4AC-9494-C447-A5EC-B453E90525B3}"/>
              </a:ext>
            </a:extLst>
          </p:cNvPr>
          <p:cNvCxnSpPr>
            <a:cxnSpLocks/>
          </p:cNvCxnSpPr>
          <p:nvPr/>
        </p:nvCxnSpPr>
        <p:spPr>
          <a:xfrm>
            <a:off x="5436096" y="2996952"/>
            <a:ext cx="0" cy="830641"/>
          </a:xfrm>
          <a:prstGeom prst="straightConnector1">
            <a:avLst/>
          </a:prstGeom>
          <a:ln>
            <a:solidFill>
              <a:srgbClr val="DDCAA8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38EEE738-9469-5E4A-9BEB-BD8A554B453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03309" y="3378982"/>
            <a:ext cx="1982769" cy="1218710"/>
          </a:xfrm>
          <a:prstGeom prst="curvedConnector3">
            <a:avLst>
              <a:gd name="adj1" fmla="val 50000"/>
            </a:avLst>
          </a:prstGeom>
          <a:ln>
            <a:solidFill>
              <a:srgbClr val="DDCAA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35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704078"/>
          </a:xfrm>
        </p:spPr>
        <p:txBody>
          <a:bodyPr>
            <a:noAutofit/>
          </a:bodyPr>
          <a:lstStyle/>
          <a:p>
            <a:pPr algn="l"/>
            <a:r>
              <a:rPr lang="en-US" altLang="ko-KR" sz="3200" spc="-100" dirty="0" err="1">
                <a:latin typeface="나눔고딕 ExtraBold" pitchFamily="50" charset="-127"/>
                <a:ea typeface="나눔고딕 ExtraBold" pitchFamily="50" charset="-127"/>
              </a:rPr>
              <a:t>Play_Program_Result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792088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55BFEB79-7FEA-4549-BA3A-7E6C629B3553}"/>
              </a:ext>
            </a:extLst>
          </p:cNvPr>
          <p:cNvSpPr txBox="1">
            <a:spLocks/>
          </p:cNvSpPr>
          <p:nvPr/>
        </p:nvSpPr>
        <p:spPr>
          <a:xfrm>
            <a:off x="5508104" y="476673"/>
            <a:ext cx="2941314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srgbClr val="706868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04. </a:t>
            </a:r>
            <a:r>
              <a:rPr lang="en-US" altLang="ko-KR" sz="2400" b="1" spc="-150" dirty="0">
                <a:solidFill>
                  <a:srgbClr val="706868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Test</a:t>
            </a: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srgbClr val="706868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</a:p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706868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9AD279-1A70-8E48-8ACA-8C1359690FD9}"/>
              </a:ext>
            </a:extLst>
          </p:cNvPr>
          <p:cNvSpPr txBox="1"/>
          <p:nvPr/>
        </p:nvSpPr>
        <p:spPr>
          <a:xfrm>
            <a:off x="392681" y="1407142"/>
            <a:ext cx="1371007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프로그램</a:t>
            </a:r>
            <a:endParaRPr lang="en-US" altLang="ko-KR" sz="2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F295D6-8E1A-2642-9899-C818075FF24A}"/>
              </a:ext>
            </a:extLst>
          </p:cNvPr>
          <p:cNvSpPr txBox="1"/>
          <p:nvPr/>
        </p:nvSpPr>
        <p:spPr>
          <a:xfrm>
            <a:off x="5383043" y="2024640"/>
            <a:ext cx="319143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00" dirty="0" err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Museo_Picasso</a:t>
            </a:r>
            <a:endParaRPr lang="en-US" altLang="ko-KR" sz="12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r>
              <a:rPr lang="en-US" altLang="ko-KR" sz="12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	-09:00 ~ 19:00</a:t>
            </a:r>
          </a:p>
          <a:p>
            <a:r>
              <a:rPr lang="en-US" altLang="ko-KR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Montserrat</a:t>
            </a:r>
          </a:p>
          <a:p>
            <a:r>
              <a:rPr lang="en-US" altLang="ko-KR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	-09:00 ~ 18:00</a:t>
            </a:r>
          </a:p>
          <a:p>
            <a:r>
              <a:rPr lang="en-US" altLang="ko-KR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	-</a:t>
            </a:r>
            <a:r>
              <a:rPr lang="ko-KR" altLang="en-US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이동시간이 김</a:t>
            </a:r>
            <a:endParaRPr lang="en-US" altLang="ko-KR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r>
              <a:rPr lang="en-US" altLang="ko-KR" b="1" spc="-100" dirty="0" err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Magica_Montjuic</a:t>
            </a:r>
            <a:endParaRPr lang="en-US" altLang="ko-KR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r>
              <a:rPr lang="en-US" altLang="ko-KR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	-</a:t>
            </a:r>
            <a:r>
              <a:rPr lang="ko-KR" altLang="en-US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금</a:t>
            </a:r>
            <a:r>
              <a:rPr lang="en-US" altLang="ko-KR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,</a:t>
            </a:r>
            <a:r>
              <a:rPr lang="ko-KR" altLang="en-US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토</a:t>
            </a:r>
            <a:r>
              <a:rPr lang="en-US" altLang="ko-KR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,</a:t>
            </a:r>
            <a:r>
              <a:rPr lang="ko-KR" altLang="en-US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일 만 운영</a:t>
            </a:r>
            <a:endParaRPr lang="en-US" altLang="ko-KR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r>
              <a:rPr lang="en-US" altLang="ko-KR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	-18:00</a:t>
            </a:r>
            <a:r>
              <a:rPr lang="ko-KR" altLang="en-US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  <a:r>
              <a:rPr lang="en-US" altLang="ko-KR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~</a:t>
            </a:r>
            <a:r>
              <a:rPr lang="ko-KR" altLang="en-US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  <a:r>
              <a:rPr lang="en-US" altLang="ko-KR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21:00</a:t>
            </a:r>
          </a:p>
          <a:p>
            <a:r>
              <a:rPr lang="en-US" altLang="ko-KR" sz="1200" b="1" spc="-100" dirty="0" err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Catedral</a:t>
            </a:r>
            <a:endParaRPr lang="en-US" altLang="ko-KR" sz="12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r>
              <a:rPr lang="en-US" altLang="ko-KR" sz="12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	-08:30 ~ 17:30</a:t>
            </a:r>
          </a:p>
          <a:p>
            <a:r>
              <a:rPr lang="en-US" altLang="ko-KR" sz="1200" b="1" spc="-100" dirty="0" err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Palau_Guell</a:t>
            </a:r>
            <a:endParaRPr lang="en-US" altLang="ko-KR" sz="12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r>
              <a:rPr lang="en-US" altLang="ko-KR" sz="12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	-10:00 ~ 17:30</a:t>
            </a:r>
          </a:p>
          <a:p>
            <a:r>
              <a:rPr lang="en-US" altLang="ko-KR" sz="1200" b="1" spc="-100" dirty="0" err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Sagrada_familia</a:t>
            </a:r>
            <a:endParaRPr lang="en-US" altLang="ko-KR" sz="12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r>
              <a:rPr lang="en-US" altLang="ko-KR" sz="12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	-09:00 ~ 19:00</a:t>
            </a:r>
          </a:p>
          <a:p>
            <a:r>
              <a:rPr lang="en-US" altLang="ko-KR" sz="1200" b="1" spc="-100" dirty="0" err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Catalunya_Muse</a:t>
            </a:r>
            <a:endParaRPr lang="en-US" altLang="ko-KR" sz="12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r>
              <a:rPr lang="en-US" altLang="ko-KR" sz="12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	-10:00 ~ 1800</a:t>
            </a:r>
          </a:p>
          <a:p>
            <a:endParaRPr kumimoji="1" lang="ko-KR" altLang="en-US" sz="11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478B718-D08B-2449-960E-30B8E922F8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09" r="7243"/>
          <a:stretch/>
        </p:blipFill>
        <p:spPr>
          <a:xfrm>
            <a:off x="539552" y="2024640"/>
            <a:ext cx="4323335" cy="359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98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416</Words>
  <Application>Microsoft Macintosh PowerPoint</Application>
  <PresentationFormat>화면 슬라이드 쇼(4:3)</PresentationFormat>
  <Paragraphs>166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KoreanYNSJG2R</vt:lpstr>
      <vt:lpstr>나눔고딕</vt:lpstr>
      <vt:lpstr>Arial</vt:lpstr>
      <vt:lpstr>나눔고딕 ExtraBold</vt:lpstr>
      <vt:lpstr>맑은 고딕</vt:lpstr>
      <vt:lpstr>Office 테마</vt:lpstr>
      <vt:lpstr>나만의 여행 가이드 </vt:lpstr>
      <vt:lpstr>Data_type</vt:lpstr>
      <vt:lpstr>Function</vt:lpstr>
      <vt:lpstr>Function</vt:lpstr>
      <vt:lpstr>Function</vt:lpstr>
      <vt:lpstr>Function</vt:lpstr>
      <vt:lpstr>Play_Program</vt:lpstr>
      <vt:lpstr>Play_Program_Algorithm</vt:lpstr>
      <vt:lpstr>Play_Program_Result</vt:lpstr>
      <vt:lpstr>Play_Program_Result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</dc:title>
  <dc:creator>네이버 한글캠페인</dc:creator>
  <cp:lastModifiedBy>손희덕</cp:lastModifiedBy>
  <cp:revision>58</cp:revision>
  <cp:lastPrinted>2018-10-16T05:51:24Z</cp:lastPrinted>
  <dcterms:created xsi:type="dcterms:W3CDTF">2011-08-25T02:21:48Z</dcterms:created>
  <dcterms:modified xsi:type="dcterms:W3CDTF">2018-10-17T08:17:40Z</dcterms:modified>
</cp:coreProperties>
</file>