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74" r:id="rId4"/>
    <p:sldId id="275" r:id="rId5"/>
    <p:sldId id="276" r:id="rId6"/>
    <p:sldId id="259" r:id="rId7"/>
    <p:sldId id="311" r:id="rId8"/>
    <p:sldId id="312" r:id="rId9"/>
    <p:sldId id="313" r:id="rId10"/>
    <p:sldId id="310" r:id="rId11"/>
    <p:sldId id="314" r:id="rId12"/>
    <p:sldId id="315" r:id="rId13"/>
    <p:sldId id="317" r:id="rId14"/>
    <p:sldId id="318" r:id="rId15"/>
    <p:sldId id="316" r:id="rId16"/>
    <p:sldId id="320" r:id="rId17"/>
    <p:sldId id="319" r:id="rId18"/>
    <p:sldId id="321" r:id="rId19"/>
    <p:sldId id="322" r:id="rId20"/>
    <p:sldId id="323" r:id="rId21"/>
    <p:sldId id="324" r:id="rId22"/>
    <p:sldId id="325" r:id="rId23"/>
    <p:sldId id="326" r:id="rId24"/>
    <p:sldId id="329" r:id="rId25"/>
    <p:sldId id="327" r:id="rId26"/>
    <p:sldId id="328" r:id="rId27"/>
    <p:sldId id="273" r:id="rId28"/>
  </p:sldIdLst>
  <p:sldSz cx="18288000" cy="10287000"/>
  <p:notesSz cx="6858000" cy="9144000"/>
  <p:embeddedFontLst>
    <p:embeddedFont>
      <p:font typeface="Kollektif Bold" panose="020B0604020101010102"/>
      <p:bold r:id="rId32"/>
    </p:embeddedFont>
    <p:embeddedFont>
      <p:font typeface="Calibri" panose="020F050202020403020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4" autoAdjust="0"/>
    <p:restoredTop sz="96009" autoAdjust="0"/>
  </p:normalViewPr>
  <p:slideViewPr>
    <p:cSldViewPr showGuides="1">
      <p:cViewPr varScale="1">
        <p:scale>
          <a:sx n="69" d="100"/>
          <a:sy n="69" d="100"/>
        </p:scale>
        <p:origin x="8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0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2517476" y="1412586"/>
            <a:ext cx="13156874" cy="2564805"/>
          </a:xfrm>
          <a:prstGeom prst="rect">
            <a:avLst/>
          </a:prstGeom>
        </p:spPr>
        <p:txBody>
          <a:bodyPr wrap="square" lIns="0" tIns="0" rIns="0" bIns="0" rtlCol="0" anchor="t">
            <a:spAutoFit/>
          </a:bodyPr>
          <a:lstStyle/>
          <a:p>
            <a:pPr algn="ctr">
              <a:lnSpc>
                <a:spcPts val="10000"/>
              </a:lnSpc>
            </a:pPr>
            <a:r>
              <a:rPr lang="en-US" sz="6000" b="1" dirty="0" err="1" smtClean="0">
                <a:solidFill>
                  <a:srgbClr val="227C9D"/>
                </a:solidFill>
                <a:latin typeface="Kollektif Bold" panose="020B0604020101010102"/>
              </a:rPr>
              <a:t>Tổng</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quan</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về</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mô</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hình</a:t>
            </a:r>
            <a:r>
              <a:rPr lang="en-US" sz="6000" b="1" dirty="0" smtClean="0">
                <a:solidFill>
                  <a:srgbClr val="227C9D"/>
                </a:solidFill>
                <a:latin typeface="Kollektif Bold" panose="020B0604020101010102"/>
              </a:rPr>
              <a:t> MVC </a:t>
            </a:r>
            <a:r>
              <a:rPr lang="en-US" sz="6000" b="1" dirty="0" err="1" smtClean="0">
                <a:solidFill>
                  <a:srgbClr val="227C9D"/>
                </a:solidFill>
                <a:latin typeface="Kollektif Bold" panose="020B0604020101010102"/>
              </a:rPr>
              <a:t>và</a:t>
            </a:r>
            <a:r>
              <a:rPr lang="en-US" sz="6000" b="1" dirty="0" smtClean="0">
                <a:solidFill>
                  <a:srgbClr val="227C9D"/>
                </a:solidFill>
                <a:latin typeface="Kollektif Bold" panose="020B0604020101010102"/>
              </a:rPr>
              <a:t> API</a:t>
            </a:r>
            <a:endParaRPr lang="en-US" sz="6000" b="1" dirty="0">
              <a:solidFill>
                <a:srgbClr val="227C9D"/>
              </a:solidFill>
              <a:latin typeface="Kollektif Bold" panose="020B0604020101010102"/>
            </a:endParaRPr>
          </a:p>
          <a:p>
            <a:pPr algn="ctr">
              <a:lnSpc>
                <a:spcPts val="10000"/>
              </a:lnSpc>
            </a:pPr>
            <a:r>
              <a:rPr lang="en-US" sz="6000" b="1" dirty="0" err="1" smtClean="0">
                <a:solidFill>
                  <a:srgbClr val="227C9D"/>
                </a:solidFill>
                <a:latin typeface="Kollektif Bold" panose="020B0604020101010102"/>
              </a:rPr>
              <a:t>Trong</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quá</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trình</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phát</a:t>
            </a:r>
            <a:r>
              <a:rPr lang="en-US" sz="6000" b="1" dirty="0" smtClean="0">
                <a:solidFill>
                  <a:srgbClr val="227C9D"/>
                </a:solidFill>
                <a:latin typeface="Kollektif Bold" panose="020B0604020101010102"/>
              </a:rPr>
              <a:t> </a:t>
            </a:r>
            <a:r>
              <a:rPr lang="en-US" sz="6000" b="1" dirty="0" err="1" smtClean="0">
                <a:solidFill>
                  <a:srgbClr val="227C9D"/>
                </a:solidFill>
                <a:latin typeface="Kollektif Bold" panose="020B0604020101010102"/>
              </a:rPr>
              <a:t>triển</a:t>
            </a:r>
            <a:r>
              <a:rPr lang="en-US" sz="6000" b="1" dirty="0">
                <a:solidFill>
                  <a:srgbClr val="227C9D"/>
                </a:solidFill>
                <a:latin typeface="Kollektif Bold" panose="020B0604020101010102"/>
              </a:rPr>
              <a:t> </a:t>
            </a:r>
            <a:r>
              <a:rPr lang="en-US" sz="6000" b="1" dirty="0" smtClean="0">
                <a:solidFill>
                  <a:srgbClr val="227C9D"/>
                </a:solidFill>
                <a:latin typeface="Kollektif Bold" panose="020B0604020101010102"/>
              </a:rPr>
              <a:t>website</a:t>
            </a:r>
            <a:endParaRPr lang="en-US" sz="6000" b="1" dirty="0" smtClean="0">
              <a:solidFill>
                <a:srgbClr val="227C9D"/>
              </a:solidFill>
              <a:latin typeface="Kollektif Bold" panose="020B0604020101010102"/>
            </a:endParaRPr>
          </a:p>
        </p:txBody>
      </p:sp>
      <p:sp>
        <p:nvSpPr>
          <p:cNvPr id="9" name="TextBox 9"/>
          <p:cNvSpPr txBox="1"/>
          <p:nvPr/>
        </p:nvSpPr>
        <p:spPr>
          <a:xfrm>
            <a:off x="5881597" y="4513702"/>
            <a:ext cx="7197206" cy="2628925"/>
          </a:xfrm>
          <a:prstGeom prst="rect">
            <a:avLst/>
          </a:prstGeom>
        </p:spPr>
        <p:txBody>
          <a:bodyPr lIns="0" tIns="0" rIns="0" bIns="0" rtlCol="0" anchor="t">
            <a:spAutoFit/>
          </a:bodyPr>
          <a:lstStyle/>
          <a:p>
            <a:pPr algn="ct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Các</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thành</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viên</a:t>
            </a:r>
            <a:r>
              <a:rPr lang="en-US" sz="3700" dirty="0" smtClean="0">
                <a:solidFill>
                  <a:srgbClr val="545454"/>
                </a:solidFill>
                <a:latin typeface="Times New Roman" panose="02020603050405020304" pitchFamily="18" charset="0"/>
                <a:cs typeface="Times New Roman" panose="02020603050405020304" pitchFamily="18" charset="0"/>
              </a:rPr>
              <a:t>: </a:t>
            </a:r>
            <a:endParaRPr lang="en-US" sz="3700" dirty="0" smtClean="0">
              <a:solidFill>
                <a:srgbClr val="545454"/>
              </a:solidFill>
              <a:latin typeface="Times New Roman" panose="02020603050405020304" pitchFamily="18" charset="0"/>
              <a:cs typeface="Times New Roman" panose="02020603050405020304" pitchFamily="18" charset="0"/>
            </a:endParaRPr>
          </a:p>
          <a:p>
            <a:pPr algn="ctr">
              <a:lnSpc>
                <a:spcPts val="4070"/>
              </a:lnSpc>
            </a:pPr>
            <a:endParaRPr lang="en-US" sz="3700" dirty="0" smtClean="0">
              <a:solidFill>
                <a:srgbClr val="545454"/>
              </a:solidFill>
              <a:latin typeface="Times New Roman" panose="02020603050405020304" pitchFamily="18" charset="0"/>
              <a:cs typeface="Times New Roman" panose="02020603050405020304" pitchFamily="18" charset="0"/>
            </a:endParaRP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Nguyễn</a:t>
            </a:r>
            <a:r>
              <a:rPr lang="en-US" sz="3700" dirty="0" smtClean="0">
                <a:solidFill>
                  <a:srgbClr val="545454"/>
                </a:solidFill>
                <a:latin typeface="Times New Roman" panose="02020603050405020304" pitchFamily="18" charset="0"/>
                <a:cs typeface="Times New Roman" panose="02020603050405020304" pitchFamily="18" charset="0"/>
              </a:rPr>
              <a:t> Minh </a:t>
            </a:r>
            <a:r>
              <a:rPr lang="en-US" sz="3700" dirty="0" err="1" smtClean="0">
                <a:solidFill>
                  <a:srgbClr val="545454"/>
                </a:solidFill>
                <a:latin typeface="Times New Roman" panose="02020603050405020304" pitchFamily="18" charset="0"/>
                <a:cs typeface="Times New Roman" panose="02020603050405020304" pitchFamily="18" charset="0"/>
              </a:rPr>
              <a:t>Thông</a:t>
            </a:r>
            <a:r>
              <a:rPr lang="en-US" sz="3700" dirty="0" smtClean="0">
                <a:solidFill>
                  <a:srgbClr val="545454"/>
                </a:solidFill>
                <a:latin typeface="Times New Roman" panose="02020603050405020304" pitchFamily="18" charset="0"/>
                <a:cs typeface="Times New Roman" panose="02020603050405020304" pitchFamily="18" charset="0"/>
              </a:rPr>
              <a:t> 3120411151</a:t>
            </a:r>
            <a:endParaRPr lang="en-US" sz="3700" dirty="0" smtClean="0">
              <a:solidFill>
                <a:srgbClr val="545454"/>
              </a:solidFill>
              <a:latin typeface="Times New Roman" panose="02020603050405020304" pitchFamily="18" charset="0"/>
              <a:cs typeface="Times New Roman" panose="02020603050405020304" pitchFamily="18" charset="0"/>
            </a:endParaRP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Nguyễn</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Quang</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Tiến</a:t>
            </a:r>
            <a:r>
              <a:rPr lang="en-US" sz="3700" dirty="0" smtClean="0">
                <a:solidFill>
                  <a:srgbClr val="545454"/>
                </a:solidFill>
                <a:latin typeface="Times New Roman" panose="02020603050405020304" pitchFamily="18" charset="0"/>
                <a:cs typeface="Times New Roman" panose="02020603050405020304" pitchFamily="18" charset="0"/>
              </a:rPr>
              <a:t>  3120411153</a:t>
            </a:r>
            <a:endParaRPr lang="en-US" sz="3700" dirty="0" smtClean="0">
              <a:solidFill>
                <a:srgbClr val="545454"/>
              </a:solidFill>
              <a:latin typeface="Times New Roman" panose="02020603050405020304" pitchFamily="18" charset="0"/>
              <a:cs typeface="Times New Roman" panose="02020603050405020304" pitchFamily="18" charset="0"/>
            </a:endParaRPr>
          </a:p>
          <a:p>
            <a:pPr>
              <a:lnSpc>
                <a:spcPts val="4070"/>
              </a:lnSpc>
            </a:pPr>
            <a:r>
              <a:rPr lang="en-US" sz="3700" dirty="0" err="1" smtClean="0">
                <a:solidFill>
                  <a:srgbClr val="545454"/>
                </a:solidFill>
                <a:latin typeface="Times New Roman" panose="02020603050405020304" pitchFamily="18" charset="0"/>
                <a:cs typeface="Times New Roman" panose="02020603050405020304" pitchFamily="18" charset="0"/>
              </a:rPr>
              <a:t>Hoàng</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Đình</a:t>
            </a:r>
            <a:r>
              <a:rPr lang="en-US" sz="3700" dirty="0" smtClean="0">
                <a:solidFill>
                  <a:srgbClr val="545454"/>
                </a:solidFill>
                <a:latin typeface="Times New Roman" panose="02020603050405020304" pitchFamily="18" charset="0"/>
                <a:cs typeface="Times New Roman" panose="02020603050405020304" pitchFamily="18" charset="0"/>
              </a:rPr>
              <a:t> </a:t>
            </a:r>
            <a:r>
              <a:rPr lang="en-US" sz="3700" dirty="0" err="1" smtClean="0">
                <a:solidFill>
                  <a:srgbClr val="545454"/>
                </a:solidFill>
                <a:latin typeface="Times New Roman" panose="02020603050405020304" pitchFamily="18" charset="0"/>
                <a:cs typeface="Times New Roman" panose="02020603050405020304" pitchFamily="18" charset="0"/>
              </a:rPr>
              <a:t>Thịnh</a:t>
            </a:r>
            <a:r>
              <a:rPr lang="en-US" sz="3700" dirty="0" smtClean="0">
                <a:solidFill>
                  <a:srgbClr val="545454"/>
                </a:solidFill>
                <a:latin typeface="Times New Roman" panose="02020603050405020304" pitchFamily="18" charset="0"/>
                <a:cs typeface="Times New Roman" panose="02020603050405020304" pitchFamily="18" charset="0"/>
              </a:rPr>
              <a:t>    3120411147</a:t>
            </a:r>
            <a:endParaRPr lang="en-US" sz="3700" dirty="0">
              <a:solidFill>
                <a:srgbClr val="545454"/>
              </a:solidFill>
              <a:latin typeface="Times New Roman" panose="02020603050405020304" pitchFamily="18" charset="0"/>
              <a:cs typeface="Times New Roman" panose="02020603050405020304" pitchFamily="18" charset="0"/>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25"/>
          <p:cNvSpPr/>
          <p:nvPr/>
        </p:nvSpPr>
        <p:spPr>
          <a:xfrm rot="-5400000">
            <a:off x="15432717" y="21877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32" name="Group 32"/>
          <p:cNvGrpSpPr/>
          <p:nvPr/>
        </p:nvGrpSpPr>
        <p:grpSpPr>
          <a:xfrm rot="2700000">
            <a:off x="-1217639" y="-3476582"/>
            <a:ext cx="6331372"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1790700"/>
            <a:ext cx="16459200" cy="5632311"/>
          </a:xfrm>
          <a:prstGeom prst="rect">
            <a:avLst/>
          </a:prstGeom>
        </p:spPr>
        <p:txBody>
          <a:bodyPr wrap="square">
            <a:spAutoFit/>
          </a:bodyPr>
          <a:lstStyle/>
          <a:p>
            <a:r>
              <a:rPr lang="vi-VN" sz="2400" b="1" dirty="0"/>
              <a:t>Model</a:t>
            </a:r>
            <a:r>
              <a:rPr lang="vi-VN" sz="2400" dirty="0"/>
              <a:t> : là nơi chứa những nghiệp vụ tương tác với dữ liệu hoặc hệ quản trị cơ sở dữ liệu (mysql, mssql… ); nó  </a:t>
            </a:r>
            <a:r>
              <a:rPr lang="en-US" sz="2400" dirty="0" err="1" smtClean="0"/>
              <a:t>sẽ</a:t>
            </a:r>
            <a:r>
              <a:rPr lang="en-US" sz="2400" dirty="0" smtClean="0"/>
              <a:t> </a:t>
            </a:r>
            <a:r>
              <a:rPr lang="vi-VN" sz="2400" dirty="0" smtClean="0"/>
              <a:t>bao </a:t>
            </a:r>
            <a:r>
              <a:rPr lang="vi-VN" sz="2400" dirty="0"/>
              <a:t>gồm các class/function xử lý nhiều nghiệp vụ như kết nối database, truy vấn dữ </a:t>
            </a:r>
            <a:r>
              <a:rPr lang="vi-VN" sz="2400" dirty="0" smtClean="0"/>
              <a:t>liệu, </a:t>
            </a:r>
            <a:r>
              <a:rPr lang="en-US" sz="2400" dirty="0" smtClean="0"/>
              <a:t>C – R – U - D</a:t>
            </a:r>
            <a:endParaRPr lang="vi-VN" sz="2400" dirty="0"/>
          </a:p>
          <a:p>
            <a:endParaRPr lang="vi-VN" sz="2400" dirty="0"/>
          </a:p>
          <a:p>
            <a:r>
              <a:rPr lang="vi-VN" sz="2400" b="1" dirty="0"/>
              <a:t>View</a:t>
            </a:r>
            <a:r>
              <a:rPr lang="vi-VN" sz="2400" dirty="0"/>
              <a:t> : là nới chứa những giao diện như một nút bấm, khung nhập, menu, hình ảnh… nó đảm nhiệm nhiệm vụ hiển thị dữ liệu và giúp người dùng tương tác với hệ thống.</a:t>
            </a:r>
            <a:endParaRPr lang="vi-VN" sz="2400" dirty="0"/>
          </a:p>
          <a:p>
            <a:endParaRPr lang="vi-VN" sz="2400" dirty="0"/>
          </a:p>
          <a:p>
            <a:r>
              <a:rPr lang="vi-VN" sz="2400" b="1" dirty="0"/>
              <a:t>Controller</a:t>
            </a:r>
            <a:r>
              <a:rPr lang="vi-VN" sz="2400" dirty="0"/>
              <a:t> : là nới tiếp nhận những yêu cầu xử lý được gửi từ người dùng, nó sẽ gồm những class/ function xử lý nhiều nghiệp vụ logic giúp lấy đúng dữ liệu thông tin cần thiết nhờ các nghiệp vụ lớp Model cung cấp và hiển thị dữ liệu đó ra cho người dùng nhờ lớp View.</a:t>
            </a:r>
            <a:endParaRPr lang="vi-VN" sz="2400" dirty="0"/>
          </a:p>
          <a:p>
            <a:endParaRPr lang="vi-VN" sz="2400" dirty="0"/>
          </a:p>
          <a:p>
            <a:r>
              <a:rPr lang="vi-VN" sz="2400" dirty="0"/>
              <a:t>Tương tác giữa các thành phần:</a:t>
            </a:r>
            <a:endParaRPr lang="vi-VN" sz="2400" dirty="0"/>
          </a:p>
          <a:p>
            <a:endParaRPr lang="vi-VN" sz="2400" dirty="0"/>
          </a:p>
          <a:p>
            <a:r>
              <a:rPr lang="vi-VN" sz="2400" b="1" dirty="0"/>
              <a:t>Controller</a:t>
            </a:r>
            <a:r>
              <a:rPr lang="vi-VN" sz="2400" dirty="0"/>
              <a:t> tương tác với qua lại với View</a:t>
            </a:r>
            <a:endParaRPr lang="vi-VN" sz="2400" dirty="0"/>
          </a:p>
          <a:p>
            <a:r>
              <a:rPr lang="vi-VN" sz="2400" b="1" dirty="0"/>
              <a:t>Controller</a:t>
            </a:r>
            <a:r>
              <a:rPr lang="vi-VN" sz="2400" dirty="0"/>
              <a:t> tương tác qua lại với Model</a:t>
            </a:r>
            <a:endParaRPr lang="vi-VN" sz="2400" dirty="0"/>
          </a:p>
          <a:p>
            <a:r>
              <a:rPr lang="vi-VN" sz="2400" b="1" dirty="0"/>
              <a:t>Model</a:t>
            </a:r>
            <a:r>
              <a:rPr lang="vi-VN" sz="2400" dirty="0"/>
              <a:t> và View không có sự tương tác với nhau mà nó tương tác với nhau thông qua Controller.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4127" y="2400300"/>
            <a:ext cx="1694695" cy="1200329"/>
          </a:xfrm>
          <a:prstGeom prst="rect">
            <a:avLst/>
          </a:prstGeom>
        </p:spPr>
        <p:txBody>
          <a:bodyPr wrap="none">
            <a:spAutoFit/>
          </a:bodyPr>
          <a:lstStyle/>
          <a:p>
            <a:pPr marL="342900" indent="-342900">
              <a:buFont typeface="Arial" panose="020B0604020202020204" pitchFamily="34" charset="0"/>
              <a:buChar char="•"/>
            </a:pPr>
            <a:r>
              <a:rPr lang="vi-VN" sz="2400" b="1" dirty="0" smtClean="0"/>
              <a:t>Model</a:t>
            </a:r>
            <a:endParaRPr lang="en-US" sz="2400" b="1" dirty="0" smtClean="0"/>
          </a:p>
          <a:p>
            <a:pPr marL="342900" indent="-342900">
              <a:buFont typeface="Arial" panose="020B0604020202020204" pitchFamily="34" charset="0"/>
              <a:buChar char="•"/>
            </a:pPr>
            <a:endParaRPr lang="en-US" sz="2400" b="1" dirty="0" smtClean="0"/>
          </a:p>
          <a:p>
            <a:r>
              <a:rPr lang="en-US" sz="2400" b="1" dirty="0" smtClean="0"/>
              <a:t>CLASS USER</a:t>
            </a:r>
            <a:endParaRPr lang="en-US" sz="2400" dirty="0"/>
          </a:p>
        </p:txBody>
      </p:sp>
      <p:sp>
        <p:nvSpPr>
          <p:cNvPr id="5" name="Rectangle 4"/>
          <p:cNvSpPr/>
          <p:nvPr/>
        </p:nvSpPr>
        <p:spPr>
          <a:xfrm>
            <a:off x="457200" y="1714500"/>
            <a:ext cx="7417287" cy="523220"/>
          </a:xfrm>
          <a:prstGeom prst="rect">
            <a:avLst/>
          </a:prstGeom>
        </p:spPr>
        <p:txBody>
          <a:bodyPr wrap="none">
            <a:spAutoFit/>
          </a:bodyPr>
          <a:lstStyle/>
          <a:p>
            <a:pPr marL="457200" indent="-457200">
              <a:buFont typeface="+mj-lt"/>
              <a:buAutoNum type="arabicPeriod"/>
            </a:pPr>
            <a:r>
              <a:rPr lang="en-US" sz="2800" b="1" dirty="0" err="1" smtClean="0"/>
              <a:t>Tạo</a:t>
            </a:r>
            <a:r>
              <a:rPr lang="en-US" sz="2800" b="1" dirty="0" smtClean="0"/>
              <a:t> </a:t>
            </a:r>
            <a:r>
              <a:rPr lang="en-US" sz="2800" b="1" dirty="0" err="1" smtClean="0"/>
              <a:t>ứng</a:t>
            </a:r>
            <a:r>
              <a:rPr lang="en-US" sz="2800" b="1" dirty="0" smtClean="0"/>
              <a:t> </a:t>
            </a:r>
            <a:r>
              <a:rPr lang="en-US" sz="2800" b="1" dirty="0" err="1" smtClean="0"/>
              <a:t>dụng</a:t>
            </a:r>
            <a:r>
              <a:rPr lang="en-US" sz="2800" b="1" dirty="0" smtClean="0"/>
              <a:t> MVC </a:t>
            </a:r>
            <a:r>
              <a:rPr lang="en-US" sz="2800" b="1" dirty="0" err="1" smtClean="0"/>
              <a:t>đơn</a:t>
            </a:r>
            <a:r>
              <a:rPr lang="en-US" sz="2800" b="1" dirty="0" smtClean="0"/>
              <a:t> </a:t>
            </a:r>
            <a:r>
              <a:rPr lang="en-US" sz="2800" b="1" dirty="0" err="1" smtClean="0"/>
              <a:t>giản</a:t>
            </a:r>
            <a:r>
              <a:rPr lang="en-US" sz="2800" b="1" dirty="0" smtClean="0"/>
              <a:t> spring </a:t>
            </a:r>
            <a:r>
              <a:rPr lang="en-US" sz="2800" b="1" dirty="0" err="1" smtClean="0"/>
              <a:t>framwork</a:t>
            </a:r>
            <a:endParaRPr lang="en-US" sz="2800" dirty="0"/>
          </a:p>
        </p:txBody>
      </p:sp>
      <p:pic>
        <p:nvPicPr>
          <p:cNvPr id="4" name="Picture 3"/>
          <p:cNvPicPr>
            <a:picLocks noChangeAspect="1"/>
          </p:cNvPicPr>
          <p:nvPr/>
        </p:nvPicPr>
        <p:blipFill>
          <a:blip r:embed="rId1"/>
          <a:stretch>
            <a:fillRect/>
          </a:stretch>
        </p:blipFill>
        <p:spPr>
          <a:xfrm>
            <a:off x="10515600" y="647700"/>
            <a:ext cx="7410105" cy="9448800"/>
          </a:xfrm>
          <a:prstGeom prst="rect">
            <a:avLst/>
          </a:prstGeom>
        </p:spPr>
      </p:pic>
      <p:cxnSp>
        <p:nvCxnSpPr>
          <p:cNvPr id="8" name="Straight Arrow Connector 7"/>
          <p:cNvCxnSpPr/>
          <p:nvPr/>
        </p:nvCxnSpPr>
        <p:spPr>
          <a:xfrm>
            <a:off x="2514600" y="3390900"/>
            <a:ext cx="70866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0131" y="5676900"/>
            <a:ext cx="8643520" cy="523220"/>
          </a:xfrm>
          <a:prstGeom prst="rect">
            <a:avLst/>
          </a:prstGeom>
        </p:spPr>
        <p:txBody>
          <a:bodyPr wrap="none">
            <a:spAutoFit/>
          </a:bodyPr>
          <a:lstStyle/>
          <a:p>
            <a:r>
              <a:rPr lang="en-US" sz="2800" dirty="0" err="1" smtClean="0"/>
              <a:t>Tại</a:t>
            </a:r>
            <a:r>
              <a:rPr lang="en-US" sz="2800" dirty="0" smtClean="0"/>
              <a:t> </a:t>
            </a:r>
            <a:r>
              <a:rPr lang="en-US" sz="2800" dirty="0" err="1" smtClean="0"/>
              <a:t>sao</a:t>
            </a:r>
            <a:r>
              <a:rPr lang="en-US" sz="2800" dirty="0" smtClean="0"/>
              <a:t> class user </a:t>
            </a:r>
            <a:r>
              <a:rPr lang="en-US" sz="2800" dirty="0" err="1" smtClean="0"/>
              <a:t>lại</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contructor</a:t>
            </a:r>
            <a:r>
              <a:rPr lang="en-US" sz="2800" dirty="0" smtClean="0"/>
              <a:t> </a:t>
            </a:r>
            <a:r>
              <a:rPr lang="en-US" sz="2800" dirty="0" err="1" smtClean="0"/>
              <a:t>và</a:t>
            </a:r>
            <a:r>
              <a:rPr lang="en-US" sz="2800" dirty="0" smtClean="0"/>
              <a:t> getter setter ?</a:t>
            </a:r>
            <a:endParaRPr lang="en-US" sz="2800" dirty="0"/>
          </a:p>
        </p:txBody>
      </p:sp>
      <p:sp>
        <p:nvSpPr>
          <p:cNvPr id="13" name="Rectangle 12"/>
          <p:cNvSpPr/>
          <p:nvPr/>
        </p:nvSpPr>
        <p:spPr>
          <a:xfrm>
            <a:off x="510131" y="6516589"/>
            <a:ext cx="6098401" cy="523220"/>
          </a:xfrm>
          <a:prstGeom prst="rect">
            <a:avLst/>
          </a:prstGeom>
        </p:spPr>
        <p:txBody>
          <a:bodyPr wrap="none">
            <a:spAutoFit/>
          </a:bodyPr>
          <a:lstStyle/>
          <a:p>
            <a:r>
              <a:rPr lang="en-US" sz="2800" b="1" dirty="0" smtClean="0"/>
              <a:t>*** Annotation </a:t>
            </a:r>
            <a:r>
              <a:rPr lang="en-US" sz="2800" b="1" dirty="0" err="1" smtClean="0"/>
              <a:t>trong</a:t>
            </a:r>
            <a:r>
              <a:rPr lang="en-US" sz="2800" b="1" dirty="0" smtClean="0"/>
              <a:t> spring framework</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5092228"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Repository(</a:t>
            </a:r>
            <a:r>
              <a:rPr lang="en-US" sz="2400" b="1" dirty="0" err="1" smtClean="0"/>
              <a:t>Tay</a:t>
            </a:r>
            <a:r>
              <a:rPr lang="en-US" sz="2400" b="1" dirty="0" smtClean="0"/>
              <a:t> </a:t>
            </a:r>
            <a:r>
              <a:rPr lang="en-US" sz="2400" b="1" dirty="0" err="1" smtClean="0"/>
              <a:t>thao</a:t>
            </a:r>
            <a:r>
              <a:rPr lang="en-US" sz="2400" b="1" dirty="0" smtClean="0"/>
              <a:t> </a:t>
            </a:r>
            <a:r>
              <a:rPr lang="en-US" sz="2400" b="1" dirty="0" err="1" smtClean="0"/>
              <a:t>tác</a:t>
            </a:r>
            <a:r>
              <a:rPr lang="en-US" sz="2400" b="1" dirty="0" smtClean="0"/>
              <a:t> </a:t>
            </a:r>
            <a:r>
              <a:rPr lang="en-US" sz="2400" b="1" dirty="0" err="1" smtClean="0"/>
              <a:t>với</a:t>
            </a:r>
            <a:r>
              <a:rPr lang="en-US" sz="2400" b="1" dirty="0" smtClean="0"/>
              <a:t> </a:t>
            </a:r>
            <a:r>
              <a:rPr lang="en-US" sz="2400" b="1" dirty="0" err="1" smtClean="0"/>
              <a:t>dữ</a:t>
            </a:r>
            <a:r>
              <a:rPr lang="en-US" sz="2400" b="1" dirty="0" smtClean="0"/>
              <a:t> </a:t>
            </a:r>
            <a:r>
              <a:rPr lang="en-US" sz="2400" b="1" dirty="0" err="1" smtClean="0"/>
              <a:t>liệu</a:t>
            </a:r>
            <a:r>
              <a:rPr lang="en-US" sz="2400" b="1" dirty="0"/>
              <a:t>)</a:t>
            </a:r>
            <a:endParaRPr lang="en-US" sz="2400" b="1" dirty="0" smtClean="0"/>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3048000" y="3238500"/>
            <a:ext cx="39624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stretch>
            <a:fillRect/>
          </a:stretch>
        </p:blipFill>
        <p:spPr>
          <a:xfrm>
            <a:off x="7162799" y="2071439"/>
            <a:ext cx="10663479" cy="451986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3747629"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Service (</a:t>
            </a:r>
            <a:r>
              <a:rPr lang="en-US" sz="2400" b="1" dirty="0" err="1" smtClean="0"/>
              <a:t>luồng</a:t>
            </a:r>
            <a:r>
              <a:rPr lang="en-US" sz="2400" b="1" dirty="0" smtClean="0"/>
              <a:t> </a:t>
            </a:r>
            <a:r>
              <a:rPr lang="en-US" sz="2400" b="1" dirty="0" err="1" smtClean="0"/>
              <a:t>nghiệp</a:t>
            </a:r>
            <a:r>
              <a:rPr lang="en-US" sz="2400" b="1" dirty="0" smtClean="0"/>
              <a:t> </a:t>
            </a:r>
            <a:r>
              <a:rPr lang="en-US" sz="2400" b="1" dirty="0" err="1" smtClean="0"/>
              <a:t>vụ</a:t>
            </a:r>
            <a:r>
              <a:rPr lang="en-US" sz="2400" b="1" dirty="0" smtClean="0"/>
              <a:t>)</a:t>
            </a:r>
            <a:endParaRPr lang="en-US" sz="2400" b="1" dirty="0" smtClean="0"/>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2819400" y="3002697"/>
            <a:ext cx="4495800" cy="206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7924800" y="1714500"/>
            <a:ext cx="9906000" cy="8123399"/>
          </a:xfrm>
          <a:prstGeom prst="rect">
            <a:avLst/>
          </a:prstGeom>
        </p:spPr>
      </p:pic>
      <p:sp>
        <p:nvSpPr>
          <p:cNvPr id="7" name="Rectangle 6"/>
          <p:cNvSpPr/>
          <p:nvPr/>
        </p:nvSpPr>
        <p:spPr>
          <a:xfrm>
            <a:off x="685800" y="5067300"/>
            <a:ext cx="6019800" cy="1384995"/>
          </a:xfrm>
          <a:prstGeom prst="rect">
            <a:avLst/>
          </a:prstGeom>
        </p:spPr>
        <p:txBody>
          <a:bodyPr wrap="square">
            <a:spAutoFit/>
          </a:bodyPr>
          <a:lstStyle/>
          <a:p>
            <a:r>
              <a:rPr lang="en-US" sz="2800" dirty="0" err="1" smtClean="0"/>
              <a:t>Các</a:t>
            </a:r>
            <a:r>
              <a:rPr lang="en-US" sz="2800" dirty="0" smtClean="0"/>
              <a:t> </a:t>
            </a:r>
            <a:r>
              <a:rPr lang="en-US" sz="2800" dirty="0" err="1" smtClean="0"/>
              <a:t>chức</a:t>
            </a:r>
            <a:r>
              <a:rPr lang="en-US" sz="2800" dirty="0" smtClean="0"/>
              <a:t> </a:t>
            </a:r>
            <a:r>
              <a:rPr lang="en-US" sz="2800" dirty="0" err="1" smtClean="0"/>
              <a:t>năng</a:t>
            </a:r>
            <a:r>
              <a:rPr lang="en-US" sz="2800" dirty="0" smtClean="0"/>
              <a:t> </a:t>
            </a:r>
            <a:r>
              <a:rPr lang="en-US" sz="2800" dirty="0" err="1"/>
              <a:t>x</a:t>
            </a:r>
            <a:r>
              <a:rPr lang="en-US" sz="2800" dirty="0" err="1" smtClean="0"/>
              <a:t>ử</a:t>
            </a:r>
            <a:r>
              <a:rPr lang="en-US" sz="2800" dirty="0" smtClean="0"/>
              <a:t> </a:t>
            </a:r>
            <a:r>
              <a:rPr lang="en-US" sz="2800" dirty="0" err="1" smtClean="0"/>
              <a:t>lý</a:t>
            </a:r>
            <a:r>
              <a:rPr lang="en-US" sz="2800" dirty="0" smtClean="0"/>
              <a:t> </a:t>
            </a:r>
            <a:r>
              <a:rPr lang="en-US" sz="2800" dirty="0" err="1" smtClean="0"/>
              <a:t>các</a:t>
            </a:r>
            <a:r>
              <a:rPr lang="en-US" sz="2800" dirty="0" smtClean="0"/>
              <a:t> </a:t>
            </a:r>
            <a:r>
              <a:rPr lang="en-US" sz="2800" dirty="0" err="1" smtClean="0"/>
              <a:t>thao</a:t>
            </a:r>
            <a:r>
              <a:rPr lang="en-US" sz="2800" dirty="0" smtClean="0"/>
              <a:t> </a:t>
            </a:r>
            <a:r>
              <a:rPr lang="en-US" sz="2800" dirty="0" err="1" smtClean="0"/>
              <a:t>tác</a:t>
            </a:r>
            <a:r>
              <a:rPr lang="en-US" sz="2800" dirty="0" smtClean="0"/>
              <a:t> logic </a:t>
            </a:r>
            <a:r>
              <a:rPr lang="en-US" sz="2800" dirty="0" err="1" smtClean="0"/>
              <a:t>với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truyền</a:t>
            </a:r>
            <a:r>
              <a:rPr lang="en-US" sz="2800" dirty="0" smtClean="0"/>
              <a:t> </a:t>
            </a:r>
            <a:r>
              <a:rPr lang="en-US" sz="2800" dirty="0" err="1" smtClean="0"/>
              <a:t>vào</a:t>
            </a:r>
            <a:r>
              <a:rPr lang="en-US" sz="2800" dirty="0" smtClean="0"/>
              <a:t> </a:t>
            </a:r>
            <a:r>
              <a:rPr lang="en-US" sz="2800" dirty="0" err="1" smtClean="0"/>
              <a:t>và</a:t>
            </a:r>
            <a:r>
              <a:rPr lang="en-US" sz="2800" dirty="0" smtClean="0"/>
              <a:t> </a:t>
            </a:r>
            <a:r>
              <a:rPr lang="en-US" sz="2800" dirty="0" err="1" smtClean="0"/>
              <a:t>trả</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đầu</a:t>
            </a:r>
            <a:r>
              <a:rPr lang="en-US" sz="2800" dirty="0" smtClean="0"/>
              <a:t> </a:t>
            </a:r>
            <a:r>
              <a:rPr lang="en-US" sz="2800" dirty="0" err="1" smtClean="0"/>
              <a:t>ra</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1814664"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Controller</a:t>
            </a:r>
            <a:endParaRPr lang="en-US" sz="2400" b="1" dirty="0" smtClean="0"/>
          </a:p>
          <a:p>
            <a:pPr marL="342900" indent="-342900">
              <a:buFont typeface="Arial" panose="020B0604020202020204" pitchFamily="34" charset="0"/>
              <a:buChar char="•"/>
            </a:pPr>
            <a:endParaRPr lang="en-US" sz="2400" b="1" dirty="0" smtClean="0"/>
          </a:p>
        </p:txBody>
      </p:sp>
      <p:cxnSp>
        <p:nvCxnSpPr>
          <p:cNvPr id="8" name="Straight Arrow Connector 7"/>
          <p:cNvCxnSpPr/>
          <p:nvPr/>
        </p:nvCxnSpPr>
        <p:spPr>
          <a:xfrm>
            <a:off x="2514600" y="2857500"/>
            <a:ext cx="43434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
          <a:stretch>
            <a:fillRect/>
          </a:stretch>
        </p:blipFill>
        <p:spPr>
          <a:xfrm>
            <a:off x="7086600" y="1562100"/>
            <a:ext cx="10134600" cy="8549275"/>
          </a:xfrm>
          <a:prstGeom prst="rect">
            <a:avLst/>
          </a:prstGeom>
        </p:spPr>
      </p:pic>
      <p:sp>
        <p:nvSpPr>
          <p:cNvPr id="15" name="Rectangle 14"/>
          <p:cNvSpPr/>
          <p:nvPr/>
        </p:nvSpPr>
        <p:spPr>
          <a:xfrm>
            <a:off x="457200" y="5143500"/>
            <a:ext cx="5715000" cy="2246769"/>
          </a:xfrm>
          <a:prstGeom prst="rect">
            <a:avLst/>
          </a:prstGeom>
        </p:spPr>
        <p:txBody>
          <a:bodyPr wrap="square">
            <a:spAutoFit/>
          </a:bodyPr>
          <a:lstStyle/>
          <a:p>
            <a:r>
              <a:rPr lang="en-US" sz="2800" dirty="0" smtClean="0"/>
              <a:t>Controller </a:t>
            </a:r>
            <a:r>
              <a:rPr lang="en-US" sz="2800" dirty="0" err="1" smtClean="0"/>
              <a:t>gồm</a:t>
            </a:r>
            <a:r>
              <a:rPr lang="en-US" sz="2800" dirty="0" smtClean="0"/>
              <a:t> </a:t>
            </a:r>
            <a:r>
              <a:rPr lang="en-US" sz="2800" dirty="0" err="1" smtClean="0"/>
              <a:t>các</a:t>
            </a:r>
            <a:r>
              <a:rPr lang="en-US" sz="2800" dirty="0" smtClean="0"/>
              <a:t> </a:t>
            </a:r>
            <a:r>
              <a:rPr lang="en-US" sz="2800" dirty="0" err="1" smtClean="0"/>
              <a:t>methob</a:t>
            </a:r>
            <a:r>
              <a:rPr lang="en-US" sz="2800" dirty="0" smtClean="0"/>
              <a:t>:</a:t>
            </a:r>
            <a:endParaRPr lang="en-US" sz="2800" dirty="0" smtClean="0"/>
          </a:p>
          <a:p>
            <a:r>
              <a:rPr lang="en-US" sz="2800" dirty="0" smtClean="0"/>
              <a:t>+GET</a:t>
            </a:r>
            <a:endParaRPr lang="en-US" sz="2800" dirty="0" smtClean="0"/>
          </a:p>
          <a:p>
            <a:r>
              <a:rPr lang="en-US" sz="2800" dirty="0" smtClean="0"/>
              <a:t>+POST</a:t>
            </a:r>
            <a:endParaRPr lang="en-US" sz="2800" dirty="0" smtClean="0"/>
          </a:p>
          <a:p>
            <a:r>
              <a:rPr lang="en-US" sz="2800" dirty="0" smtClean="0"/>
              <a:t>+PUT</a:t>
            </a:r>
            <a:endParaRPr lang="en-US" sz="2800" dirty="0" smtClean="0"/>
          </a:p>
          <a:p>
            <a:r>
              <a:rPr lang="en-US" sz="2800" dirty="0" smtClean="0"/>
              <a:t>+DELETED</a:t>
            </a:r>
            <a:endParaRPr lang="en-US" sz="2800" dirty="0"/>
          </a:p>
        </p:txBody>
      </p:sp>
      <p:sp>
        <p:nvSpPr>
          <p:cNvPr id="16" name="Rectangle 15"/>
          <p:cNvSpPr/>
          <p:nvPr/>
        </p:nvSpPr>
        <p:spPr>
          <a:xfrm>
            <a:off x="457200" y="7875518"/>
            <a:ext cx="4953000" cy="954107"/>
          </a:xfrm>
          <a:prstGeom prst="rect">
            <a:avLst/>
          </a:prstGeom>
        </p:spPr>
        <p:txBody>
          <a:bodyPr wrap="square">
            <a:spAutoFit/>
          </a:bodyPr>
          <a:lstStyle/>
          <a:p>
            <a:r>
              <a:rPr lang="en-US" sz="2800" dirty="0" smtClean="0"/>
              <a:t>Controller </a:t>
            </a:r>
            <a:r>
              <a:rPr lang="en-US" sz="2800" dirty="0" err="1" smtClean="0"/>
              <a:t>sử</a:t>
            </a:r>
            <a:r>
              <a:rPr lang="en-US" sz="2800" dirty="0" smtClean="0"/>
              <a:t> </a:t>
            </a:r>
            <a:r>
              <a:rPr lang="en-US" sz="2800" dirty="0" err="1" smtClean="0"/>
              <a:t>dụng</a:t>
            </a:r>
            <a:r>
              <a:rPr lang="en-US" sz="2800" dirty="0" smtClean="0"/>
              <a:t> service </a:t>
            </a:r>
            <a:r>
              <a:rPr lang="en-US" sz="2800" dirty="0" err="1" smtClean="0"/>
              <a:t>và</a:t>
            </a:r>
            <a:r>
              <a:rPr lang="en-US" sz="2800" dirty="0" smtClean="0"/>
              <a:t> </a:t>
            </a:r>
            <a:r>
              <a:rPr lang="en-US" sz="2800" dirty="0" err="1" smtClean="0"/>
              <a:t>gọi</a:t>
            </a:r>
            <a:r>
              <a:rPr lang="en-US" sz="2800" dirty="0" smtClean="0"/>
              <a:t> repository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2171700"/>
            <a:ext cx="1172244" cy="830997"/>
          </a:xfrm>
          <a:prstGeom prst="rect">
            <a:avLst/>
          </a:prstGeom>
        </p:spPr>
        <p:txBody>
          <a:bodyPr wrap="none">
            <a:spAutoFit/>
          </a:bodyPr>
          <a:lstStyle/>
          <a:p>
            <a:pPr marL="342900" indent="-342900">
              <a:buFont typeface="Arial" panose="020B0604020202020204" pitchFamily="34" charset="0"/>
              <a:buChar char="•"/>
            </a:pPr>
            <a:r>
              <a:rPr lang="en-US" sz="2400" b="1" dirty="0" smtClean="0"/>
              <a:t>View</a:t>
            </a:r>
            <a:endParaRPr lang="en-US" sz="2400" b="1" dirty="0" smtClean="0"/>
          </a:p>
          <a:p>
            <a:pPr marL="342900" indent="-342900">
              <a:buFont typeface="Arial" panose="020B0604020202020204" pitchFamily="34" charset="0"/>
              <a:buChar char="•"/>
            </a:pPr>
            <a:endParaRPr lang="en-US" sz="2400" b="1" dirty="0" smtClean="0"/>
          </a:p>
        </p:txBody>
      </p:sp>
      <p:sp>
        <p:nvSpPr>
          <p:cNvPr id="13" name="Rectangle 12"/>
          <p:cNvSpPr/>
          <p:nvPr/>
        </p:nvSpPr>
        <p:spPr>
          <a:xfrm>
            <a:off x="568036" y="3013088"/>
            <a:ext cx="10210800" cy="461665"/>
          </a:xfrm>
          <a:prstGeom prst="rect">
            <a:avLst/>
          </a:prstGeom>
        </p:spPr>
        <p:txBody>
          <a:bodyPr wrap="square">
            <a:spAutoFit/>
          </a:bodyPr>
          <a:lstStyle/>
          <a:p>
            <a:r>
              <a:rPr lang="en-US" sz="2400" dirty="0"/>
              <a:t>https://github.com/Kaicity/Users-Catalog.git</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5745691" cy="954107"/>
          </a:xfrm>
          <a:prstGeom prst="rect">
            <a:avLst/>
          </a:prstGeom>
        </p:spPr>
        <p:txBody>
          <a:bodyPr wrap="square">
            <a:spAutoFit/>
          </a:bodyPr>
          <a:lstStyle/>
          <a:p>
            <a:pPr>
              <a:buFont typeface="Arial" panose="020B0604020202020204" pitchFamily="34" charset="0"/>
              <a:buChar char="•"/>
            </a:pPr>
            <a:r>
              <a:rPr lang="en-US" sz="2800" dirty="0" smtClean="0">
                <a:solidFill>
                  <a:srgbClr val="1B1B1B"/>
                </a:solidFill>
                <a:latin typeface="Open Sans"/>
              </a:rPr>
              <a:t> API </a:t>
            </a:r>
            <a:r>
              <a:rPr lang="en-US" sz="2800" dirty="0" err="1">
                <a:solidFill>
                  <a:srgbClr val="1B1B1B"/>
                </a:solidFill>
                <a:latin typeface="Open Sans"/>
              </a:rPr>
              <a:t>viết</a:t>
            </a:r>
            <a:r>
              <a:rPr lang="en-US" sz="2800" dirty="0">
                <a:solidFill>
                  <a:srgbClr val="1B1B1B"/>
                </a:solidFill>
                <a:latin typeface="Open Sans"/>
              </a:rPr>
              <a:t> </a:t>
            </a:r>
            <a:r>
              <a:rPr lang="en-US" sz="2800" dirty="0" err="1">
                <a:solidFill>
                  <a:srgbClr val="1B1B1B"/>
                </a:solidFill>
                <a:latin typeface="Open Sans"/>
              </a:rPr>
              <a:t>tắt</a:t>
            </a:r>
            <a:r>
              <a:rPr lang="en-US" sz="2800" dirty="0">
                <a:solidFill>
                  <a:srgbClr val="1B1B1B"/>
                </a:solidFill>
                <a:latin typeface="Open Sans"/>
              </a:rPr>
              <a:t> </a:t>
            </a:r>
            <a:r>
              <a:rPr lang="en-US" sz="2800" dirty="0" err="1">
                <a:solidFill>
                  <a:srgbClr val="1B1B1B"/>
                </a:solidFill>
                <a:latin typeface="Open Sans"/>
              </a:rPr>
              <a:t>là</a:t>
            </a:r>
            <a:r>
              <a:rPr lang="en-US" sz="2800" dirty="0">
                <a:solidFill>
                  <a:srgbClr val="1B1B1B"/>
                </a:solidFill>
                <a:latin typeface="Open Sans"/>
              </a:rPr>
              <a:t> Application Programming Interface - </a:t>
            </a:r>
            <a:r>
              <a:rPr lang="en-US" sz="2800" dirty="0" err="1">
                <a:solidFill>
                  <a:srgbClr val="1B1B1B"/>
                </a:solidFill>
                <a:latin typeface="Open Sans"/>
              </a:rPr>
              <a:t>giao</a:t>
            </a:r>
            <a:r>
              <a:rPr lang="en-US" sz="2800" dirty="0">
                <a:solidFill>
                  <a:srgbClr val="1B1B1B"/>
                </a:solidFill>
                <a:latin typeface="Open Sans"/>
              </a:rPr>
              <a:t> </a:t>
            </a:r>
            <a:r>
              <a:rPr lang="en-US" sz="2800" dirty="0" err="1">
                <a:solidFill>
                  <a:srgbClr val="1B1B1B"/>
                </a:solidFill>
                <a:latin typeface="Open Sans"/>
              </a:rPr>
              <a:t>diện</a:t>
            </a:r>
            <a:r>
              <a:rPr lang="en-US" sz="2800" dirty="0">
                <a:solidFill>
                  <a:srgbClr val="1B1B1B"/>
                </a:solidFill>
                <a:latin typeface="Open Sans"/>
              </a:rPr>
              <a:t> </a:t>
            </a:r>
            <a:r>
              <a:rPr lang="en-US" sz="2800" dirty="0" err="1">
                <a:solidFill>
                  <a:srgbClr val="1B1B1B"/>
                </a:solidFill>
                <a:latin typeface="Open Sans"/>
              </a:rPr>
              <a:t>lập</a:t>
            </a:r>
            <a:r>
              <a:rPr lang="en-US" sz="2800" dirty="0">
                <a:solidFill>
                  <a:srgbClr val="1B1B1B"/>
                </a:solidFill>
                <a:latin typeface="Open Sans"/>
              </a:rPr>
              <a:t> </a:t>
            </a:r>
            <a:r>
              <a:rPr lang="en-US" sz="2800" dirty="0" err="1">
                <a:solidFill>
                  <a:srgbClr val="1B1B1B"/>
                </a:solidFill>
                <a:latin typeface="Open Sans"/>
              </a:rPr>
              <a:t>trình</a:t>
            </a:r>
            <a:r>
              <a:rPr lang="en-US" sz="2800" dirty="0">
                <a:solidFill>
                  <a:srgbClr val="1B1B1B"/>
                </a:solidFill>
                <a:latin typeface="Open Sans"/>
              </a:rPr>
              <a:t> </a:t>
            </a:r>
            <a:r>
              <a:rPr lang="en-US" sz="2800" dirty="0" err="1">
                <a:solidFill>
                  <a:srgbClr val="1B1B1B"/>
                </a:solidFill>
                <a:latin typeface="Open Sans"/>
              </a:rPr>
              <a:t>ứng</a:t>
            </a:r>
            <a:r>
              <a:rPr lang="en-US" sz="2800" dirty="0">
                <a:solidFill>
                  <a:srgbClr val="1B1B1B"/>
                </a:solidFill>
                <a:latin typeface="Open Sans"/>
              </a:rPr>
              <a:t> </a:t>
            </a:r>
            <a:r>
              <a:rPr lang="en-US" sz="2800" dirty="0" err="1">
                <a:solidFill>
                  <a:srgbClr val="1B1B1B"/>
                </a:solidFill>
                <a:latin typeface="Open Sans"/>
              </a:rPr>
              <a:t>dụng</a:t>
            </a:r>
            <a:r>
              <a:rPr lang="en-US" sz="2800" dirty="0">
                <a:solidFill>
                  <a:srgbClr val="1B1B1B"/>
                </a:solidFill>
                <a:latin typeface="Open Sans"/>
              </a:rPr>
              <a:t>. </a:t>
            </a:r>
            <a:r>
              <a:rPr lang="en-US" sz="2800" dirty="0" err="1">
                <a:solidFill>
                  <a:srgbClr val="1B1B1B"/>
                </a:solidFill>
                <a:latin typeface="Open Sans"/>
              </a:rPr>
              <a:t>Nó</a:t>
            </a:r>
            <a:r>
              <a:rPr lang="en-US" sz="2800" dirty="0">
                <a:solidFill>
                  <a:srgbClr val="1B1B1B"/>
                </a:solidFill>
                <a:latin typeface="Open Sans"/>
              </a:rPr>
              <a:t> </a:t>
            </a:r>
            <a:r>
              <a:rPr lang="en-US" sz="2800" dirty="0" err="1">
                <a:solidFill>
                  <a:srgbClr val="1B1B1B"/>
                </a:solidFill>
                <a:latin typeface="Open Sans"/>
              </a:rPr>
              <a:t>cung</a:t>
            </a:r>
            <a:r>
              <a:rPr lang="en-US" sz="2800" dirty="0">
                <a:solidFill>
                  <a:srgbClr val="1B1B1B"/>
                </a:solidFill>
                <a:latin typeface="Open Sans"/>
              </a:rPr>
              <a:t> </a:t>
            </a:r>
            <a:r>
              <a:rPr lang="en-US" sz="2800" dirty="0" err="1">
                <a:solidFill>
                  <a:srgbClr val="1B1B1B"/>
                </a:solidFill>
                <a:latin typeface="Open Sans"/>
              </a:rPr>
              <a:t>cấp</a:t>
            </a:r>
            <a:r>
              <a:rPr lang="en-US" sz="2800" dirty="0">
                <a:solidFill>
                  <a:srgbClr val="1B1B1B"/>
                </a:solidFill>
                <a:latin typeface="Open Sans"/>
              </a:rPr>
              <a:t> </a:t>
            </a:r>
            <a:r>
              <a:rPr lang="en-US" sz="2800" dirty="0" err="1">
                <a:solidFill>
                  <a:srgbClr val="1B1B1B"/>
                </a:solidFill>
                <a:latin typeface="Open Sans"/>
              </a:rPr>
              <a:t>khả</a:t>
            </a:r>
            <a:r>
              <a:rPr lang="en-US" sz="2800" dirty="0">
                <a:solidFill>
                  <a:srgbClr val="1B1B1B"/>
                </a:solidFill>
                <a:latin typeface="Open Sans"/>
              </a:rPr>
              <a:t> </a:t>
            </a:r>
            <a:r>
              <a:rPr lang="en-US" sz="2800" dirty="0" err="1">
                <a:solidFill>
                  <a:srgbClr val="1B1B1B"/>
                </a:solidFill>
                <a:latin typeface="Open Sans"/>
              </a:rPr>
              <a:t>năng</a:t>
            </a:r>
            <a:r>
              <a:rPr lang="en-US" sz="2800" dirty="0">
                <a:solidFill>
                  <a:srgbClr val="1B1B1B"/>
                </a:solidFill>
                <a:latin typeface="Open Sans"/>
              </a:rPr>
              <a:t> </a:t>
            </a:r>
            <a:r>
              <a:rPr lang="en-US" sz="2800" dirty="0" err="1">
                <a:solidFill>
                  <a:srgbClr val="1B1B1B"/>
                </a:solidFill>
                <a:latin typeface="Open Sans"/>
              </a:rPr>
              <a:t>giao</a:t>
            </a:r>
            <a:r>
              <a:rPr lang="en-US" sz="2800" dirty="0">
                <a:solidFill>
                  <a:srgbClr val="1B1B1B"/>
                </a:solidFill>
                <a:latin typeface="Open Sans"/>
              </a:rPr>
              <a:t> </a:t>
            </a:r>
            <a:r>
              <a:rPr lang="en-US" sz="2800" dirty="0" err="1">
                <a:solidFill>
                  <a:srgbClr val="1B1B1B"/>
                </a:solidFill>
                <a:latin typeface="Open Sans"/>
              </a:rPr>
              <a:t>tiếp</a:t>
            </a:r>
            <a:r>
              <a:rPr lang="en-US" sz="2800" dirty="0">
                <a:solidFill>
                  <a:srgbClr val="1B1B1B"/>
                </a:solidFill>
                <a:latin typeface="Open Sans"/>
              </a:rPr>
              <a:t> </a:t>
            </a:r>
            <a:r>
              <a:rPr lang="en-US" sz="2800" dirty="0" err="1">
                <a:solidFill>
                  <a:srgbClr val="1B1B1B"/>
                </a:solidFill>
                <a:latin typeface="Open Sans"/>
              </a:rPr>
              <a:t>trao</a:t>
            </a:r>
            <a:r>
              <a:rPr lang="en-US" sz="2800" dirty="0">
                <a:solidFill>
                  <a:srgbClr val="1B1B1B"/>
                </a:solidFill>
                <a:latin typeface="Open Sans"/>
              </a:rPr>
              <a:t> </a:t>
            </a:r>
            <a:r>
              <a:rPr lang="en-US" sz="2800" dirty="0" err="1">
                <a:solidFill>
                  <a:srgbClr val="1B1B1B"/>
                </a:solidFill>
                <a:latin typeface="Open Sans"/>
              </a:rPr>
              <a:t>đổi</a:t>
            </a:r>
            <a:r>
              <a:rPr lang="en-US" sz="2800" dirty="0">
                <a:solidFill>
                  <a:srgbClr val="1B1B1B"/>
                </a:solidFill>
                <a:latin typeface="Open Sans"/>
              </a:rPr>
              <a:t> </a:t>
            </a:r>
            <a:r>
              <a:rPr lang="en-US" sz="2800" dirty="0" err="1">
                <a:solidFill>
                  <a:srgbClr val="1B1B1B"/>
                </a:solidFill>
                <a:latin typeface="Open Sans"/>
              </a:rPr>
              <a:t>giữa</a:t>
            </a:r>
            <a:r>
              <a:rPr lang="en-US" sz="2800" dirty="0">
                <a:solidFill>
                  <a:srgbClr val="1B1B1B"/>
                </a:solidFill>
                <a:latin typeface="Open Sans"/>
              </a:rPr>
              <a:t> </a:t>
            </a:r>
            <a:r>
              <a:rPr lang="en-US" sz="2800" dirty="0" err="1">
                <a:solidFill>
                  <a:srgbClr val="1B1B1B"/>
                </a:solidFill>
                <a:latin typeface="Open Sans"/>
              </a:rPr>
              <a:t>các</a:t>
            </a:r>
            <a:r>
              <a:rPr lang="en-US" sz="2800" dirty="0">
                <a:solidFill>
                  <a:srgbClr val="1B1B1B"/>
                </a:solidFill>
                <a:latin typeface="Open Sans"/>
              </a:rPr>
              <a:t> </a:t>
            </a:r>
            <a:r>
              <a:rPr lang="en-US" sz="2800" dirty="0" err="1">
                <a:solidFill>
                  <a:srgbClr val="1B1B1B"/>
                </a:solidFill>
                <a:latin typeface="Open Sans"/>
              </a:rPr>
              <a:t>ứng</a:t>
            </a:r>
            <a:r>
              <a:rPr lang="en-US" sz="2800" dirty="0">
                <a:solidFill>
                  <a:srgbClr val="1B1B1B"/>
                </a:solidFill>
                <a:latin typeface="Open Sans"/>
              </a:rPr>
              <a:t> </a:t>
            </a:r>
            <a:r>
              <a:rPr lang="en-US" sz="2800" dirty="0" err="1">
                <a:solidFill>
                  <a:srgbClr val="1B1B1B"/>
                </a:solidFill>
                <a:latin typeface="Open Sans"/>
              </a:rPr>
              <a:t>dụng</a:t>
            </a:r>
            <a:r>
              <a:rPr lang="en-US" sz="2800" dirty="0">
                <a:solidFill>
                  <a:srgbClr val="1B1B1B"/>
                </a:solidFill>
                <a:latin typeface="Open Sans"/>
              </a:rPr>
              <a:t> </a:t>
            </a:r>
            <a:r>
              <a:rPr lang="en-US" sz="2800" dirty="0" err="1">
                <a:solidFill>
                  <a:srgbClr val="1B1B1B"/>
                </a:solidFill>
                <a:latin typeface="Open Sans"/>
              </a:rPr>
              <a:t>thông</a:t>
            </a:r>
            <a:r>
              <a:rPr lang="en-US" sz="2800" dirty="0">
                <a:solidFill>
                  <a:srgbClr val="1B1B1B"/>
                </a:solidFill>
                <a:latin typeface="Open Sans"/>
              </a:rPr>
              <a:t> qua </a:t>
            </a:r>
            <a:r>
              <a:rPr lang="en-US" sz="2800" dirty="0" err="1">
                <a:solidFill>
                  <a:srgbClr val="1B1B1B"/>
                </a:solidFill>
                <a:latin typeface="Open Sans"/>
              </a:rPr>
              <a:t>internent</a:t>
            </a:r>
            <a:r>
              <a:rPr lang="en-US" sz="2800" dirty="0">
                <a:solidFill>
                  <a:srgbClr val="1B1B1B"/>
                </a:solidFill>
                <a:latin typeface="Open Sans"/>
              </a:rPr>
              <a:t>.</a:t>
            </a:r>
            <a:endParaRPr lang="en-US" sz="2800" b="0" i="0" dirty="0">
              <a:solidFill>
                <a:srgbClr val="1B1B1B"/>
              </a:solidFill>
              <a:effectLst/>
              <a:latin typeface="Open Sans"/>
            </a:endParaRPr>
          </a:p>
        </p:txBody>
      </p:sp>
      <p:pic>
        <p:nvPicPr>
          <p:cNvPr id="5122" name="Picture 2" descr="Core For Beginners: Web APIs, 51% OF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2400" y="3048943"/>
            <a:ext cx="9448800" cy="6770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5745691" cy="954107"/>
          </a:xfrm>
          <a:prstGeom prst="rect">
            <a:avLst/>
          </a:prstGeom>
        </p:spPr>
        <p:txBody>
          <a:bodyPr wrap="square">
            <a:spAutoFit/>
          </a:bodyPr>
          <a:lstStyle/>
          <a:p>
            <a:pPr>
              <a:buFont typeface="Arial" panose="020B0604020202020204" pitchFamily="34" charset="0"/>
              <a:buChar char="•"/>
            </a:pPr>
            <a:r>
              <a:rPr lang="en-US" sz="2800" dirty="0">
                <a:solidFill>
                  <a:srgbClr val="1B1B1B"/>
                </a:solidFill>
                <a:latin typeface="Open Sans"/>
              </a:rPr>
              <a:t> </a:t>
            </a:r>
            <a:r>
              <a:rPr lang="en-US" sz="2800" dirty="0" smtClean="0">
                <a:solidFill>
                  <a:srgbClr val="1B1B1B"/>
                </a:solidFill>
                <a:latin typeface="Open Sans"/>
              </a:rPr>
              <a:t>Ở </a:t>
            </a:r>
            <a:r>
              <a:rPr lang="en-US" sz="2800" dirty="0" err="1" smtClean="0">
                <a:solidFill>
                  <a:srgbClr val="1B1B1B"/>
                </a:solidFill>
                <a:latin typeface="Open Sans"/>
              </a:rPr>
              <a:t>phần</a:t>
            </a:r>
            <a:r>
              <a:rPr lang="en-US" sz="2800" dirty="0" smtClean="0">
                <a:solidFill>
                  <a:srgbClr val="1B1B1B"/>
                </a:solidFill>
                <a:latin typeface="Open Sans"/>
              </a:rPr>
              <a:t> </a:t>
            </a:r>
            <a:r>
              <a:rPr lang="en-US" sz="2800" dirty="0" err="1" smtClean="0">
                <a:solidFill>
                  <a:srgbClr val="1B1B1B"/>
                </a:solidFill>
                <a:latin typeface="Open Sans"/>
              </a:rPr>
              <a:t>trước</a:t>
            </a:r>
            <a:r>
              <a:rPr lang="en-US" sz="2800" dirty="0" smtClean="0">
                <a:solidFill>
                  <a:srgbClr val="1B1B1B"/>
                </a:solidFill>
                <a:latin typeface="Open Sans"/>
              </a:rPr>
              <a:t> </a:t>
            </a:r>
            <a:r>
              <a:rPr lang="en-US" sz="2800" dirty="0" err="1" smtClean="0">
                <a:solidFill>
                  <a:srgbClr val="1B1B1B"/>
                </a:solidFill>
                <a:latin typeface="Open Sans"/>
              </a:rPr>
              <a:t>chúng</a:t>
            </a:r>
            <a:r>
              <a:rPr lang="en-US" sz="2800" dirty="0" smtClean="0">
                <a:solidFill>
                  <a:srgbClr val="1B1B1B"/>
                </a:solidFill>
                <a:latin typeface="Open Sans"/>
              </a:rPr>
              <a:t> ta </a:t>
            </a:r>
            <a:r>
              <a:rPr lang="en-US" sz="2800" dirty="0" err="1" smtClean="0">
                <a:solidFill>
                  <a:srgbClr val="1B1B1B"/>
                </a:solidFill>
                <a:latin typeface="Open Sans"/>
              </a:rPr>
              <a:t>sử</a:t>
            </a:r>
            <a:r>
              <a:rPr lang="en-US" sz="2800" dirty="0" smtClean="0">
                <a:solidFill>
                  <a:srgbClr val="1B1B1B"/>
                </a:solidFill>
                <a:latin typeface="Open Sans"/>
              </a:rPr>
              <a:t> </a:t>
            </a:r>
            <a:r>
              <a:rPr lang="en-US" sz="2800" dirty="0" err="1" smtClean="0">
                <a:solidFill>
                  <a:srgbClr val="1B1B1B"/>
                </a:solidFill>
                <a:latin typeface="Open Sans"/>
              </a:rPr>
              <a:t>dụng</a:t>
            </a:r>
            <a:r>
              <a:rPr lang="en-US" sz="2800" dirty="0" smtClean="0">
                <a:solidFill>
                  <a:srgbClr val="1B1B1B"/>
                </a:solidFill>
                <a:latin typeface="Open Sans"/>
              </a:rPr>
              <a:t> </a:t>
            </a:r>
            <a:r>
              <a:rPr lang="en-US" sz="2800" dirty="0" err="1" smtClean="0">
                <a:solidFill>
                  <a:srgbClr val="1B1B1B"/>
                </a:solidFill>
                <a:latin typeface="Open Sans"/>
              </a:rPr>
              <a:t>chung</a:t>
            </a:r>
            <a:r>
              <a:rPr lang="en-US" sz="2800" dirty="0" smtClean="0">
                <a:solidFill>
                  <a:srgbClr val="1B1B1B"/>
                </a:solidFill>
                <a:latin typeface="Open Sans"/>
              </a:rPr>
              <a:t> front-end </a:t>
            </a:r>
            <a:r>
              <a:rPr lang="en-US" sz="2800" dirty="0" err="1" smtClean="0">
                <a:solidFill>
                  <a:srgbClr val="1B1B1B"/>
                </a:solidFill>
                <a:latin typeface="Open Sans"/>
              </a:rPr>
              <a:t>và</a:t>
            </a:r>
            <a:r>
              <a:rPr lang="en-US" sz="2800" dirty="0" smtClean="0">
                <a:solidFill>
                  <a:srgbClr val="1B1B1B"/>
                </a:solidFill>
                <a:latin typeface="Open Sans"/>
              </a:rPr>
              <a:t> backend </a:t>
            </a:r>
            <a:r>
              <a:rPr lang="en-US" sz="2800" dirty="0" err="1" smtClean="0">
                <a:solidFill>
                  <a:srgbClr val="1B1B1B"/>
                </a:solidFill>
                <a:latin typeface="Open Sans"/>
              </a:rPr>
              <a:t>là</a:t>
            </a:r>
            <a:r>
              <a:rPr lang="en-US" sz="2800" dirty="0" smtClean="0">
                <a:solidFill>
                  <a:srgbClr val="1B1B1B"/>
                </a:solidFill>
                <a:latin typeface="Open Sans"/>
              </a:rPr>
              <a:t> </a:t>
            </a:r>
            <a:r>
              <a:rPr lang="en-US" sz="2800" dirty="0" err="1" smtClean="0">
                <a:solidFill>
                  <a:srgbClr val="1B1B1B"/>
                </a:solidFill>
                <a:latin typeface="Open Sans"/>
              </a:rPr>
              <a:t>một</a:t>
            </a:r>
            <a:r>
              <a:rPr lang="en-US" sz="2800" dirty="0" smtClean="0">
                <a:solidFill>
                  <a:srgbClr val="1B1B1B"/>
                </a:solidFill>
                <a:latin typeface="Open Sans"/>
              </a:rPr>
              <a:t> </a:t>
            </a:r>
            <a:r>
              <a:rPr lang="en-US" sz="2800" dirty="0" err="1" smtClean="0">
                <a:solidFill>
                  <a:srgbClr val="1B1B1B"/>
                </a:solidFill>
                <a:latin typeface="Open Sans"/>
              </a:rPr>
              <a:t>khối</a:t>
            </a:r>
            <a:r>
              <a:rPr lang="en-US" sz="2800" dirty="0" smtClean="0">
                <a:solidFill>
                  <a:srgbClr val="1B1B1B"/>
                </a:solidFill>
                <a:latin typeface="Open Sans"/>
              </a:rPr>
              <a:t>, </a:t>
            </a:r>
            <a:r>
              <a:rPr lang="en-US" sz="2800" dirty="0" err="1" smtClean="0">
                <a:solidFill>
                  <a:srgbClr val="1B1B1B"/>
                </a:solidFill>
                <a:latin typeface="Open Sans"/>
              </a:rPr>
              <a:t>tại</a:t>
            </a:r>
            <a:r>
              <a:rPr lang="en-US" sz="2800" dirty="0" smtClean="0">
                <a:solidFill>
                  <a:srgbClr val="1B1B1B"/>
                </a:solidFill>
                <a:latin typeface="Open Sans"/>
              </a:rPr>
              <a:t> </a:t>
            </a:r>
            <a:r>
              <a:rPr lang="en-US" sz="2800" dirty="0" err="1" smtClean="0">
                <a:solidFill>
                  <a:srgbClr val="1B1B1B"/>
                </a:solidFill>
                <a:latin typeface="Open Sans"/>
              </a:rPr>
              <a:t>phần</a:t>
            </a:r>
            <a:r>
              <a:rPr lang="en-US" sz="2800" dirty="0" smtClean="0">
                <a:solidFill>
                  <a:srgbClr val="1B1B1B"/>
                </a:solidFill>
                <a:latin typeface="Open Sans"/>
              </a:rPr>
              <a:t> Web API </a:t>
            </a:r>
            <a:r>
              <a:rPr lang="en-US" sz="2800" dirty="0" err="1" smtClean="0">
                <a:solidFill>
                  <a:srgbClr val="1B1B1B"/>
                </a:solidFill>
                <a:latin typeface="Open Sans"/>
              </a:rPr>
              <a:t>chúng</a:t>
            </a:r>
            <a:r>
              <a:rPr lang="en-US" sz="2800" dirty="0" smtClean="0">
                <a:solidFill>
                  <a:srgbClr val="1B1B1B"/>
                </a:solidFill>
                <a:latin typeface="Open Sans"/>
              </a:rPr>
              <a:t> ta </a:t>
            </a:r>
            <a:r>
              <a:rPr lang="en-US" sz="2800" dirty="0" err="1" smtClean="0">
                <a:solidFill>
                  <a:srgbClr val="1B1B1B"/>
                </a:solidFill>
                <a:latin typeface="Open Sans"/>
              </a:rPr>
              <a:t>sẽ</a:t>
            </a:r>
            <a:r>
              <a:rPr lang="en-US" sz="2800" dirty="0" smtClean="0">
                <a:solidFill>
                  <a:srgbClr val="1B1B1B"/>
                </a:solidFill>
                <a:latin typeface="Open Sans"/>
              </a:rPr>
              <a:t> </a:t>
            </a:r>
            <a:r>
              <a:rPr lang="en-US" sz="2800" dirty="0" err="1" smtClean="0">
                <a:solidFill>
                  <a:srgbClr val="1B1B1B"/>
                </a:solidFill>
                <a:latin typeface="Open Sans"/>
              </a:rPr>
              <a:t>thực</a:t>
            </a:r>
            <a:r>
              <a:rPr lang="en-US" sz="2800" dirty="0" smtClean="0">
                <a:solidFill>
                  <a:srgbClr val="1B1B1B"/>
                </a:solidFill>
                <a:latin typeface="Open Sans"/>
              </a:rPr>
              <a:t> </a:t>
            </a:r>
            <a:r>
              <a:rPr lang="en-US" sz="2800" dirty="0" err="1" smtClean="0">
                <a:solidFill>
                  <a:srgbClr val="1B1B1B"/>
                </a:solidFill>
                <a:latin typeface="Open Sans"/>
              </a:rPr>
              <a:t>hiện</a:t>
            </a:r>
            <a:r>
              <a:rPr lang="en-US" sz="2800" dirty="0" smtClean="0">
                <a:solidFill>
                  <a:srgbClr val="1B1B1B"/>
                </a:solidFill>
                <a:latin typeface="Open Sans"/>
              </a:rPr>
              <a:t> </a:t>
            </a:r>
            <a:r>
              <a:rPr lang="en-US" sz="2800" dirty="0" err="1" smtClean="0">
                <a:solidFill>
                  <a:srgbClr val="1B1B1B"/>
                </a:solidFill>
                <a:latin typeface="Open Sans"/>
              </a:rPr>
              <a:t>tách</a:t>
            </a:r>
            <a:r>
              <a:rPr lang="en-US" sz="2800" dirty="0" smtClean="0">
                <a:solidFill>
                  <a:srgbClr val="1B1B1B"/>
                </a:solidFill>
                <a:latin typeface="Open Sans"/>
              </a:rPr>
              <a:t> </a:t>
            </a:r>
            <a:r>
              <a:rPr lang="en-US" sz="2800" dirty="0" err="1" smtClean="0">
                <a:solidFill>
                  <a:srgbClr val="1B1B1B"/>
                </a:solidFill>
                <a:latin typeface="Open Sans"/>
              </a:rPr>
              <a:t>biệt</a:t>
            </a:r>
            <a:r>
              <a:rPr lang="en-US" sz="2800" dirty="0" smtClean="0">
                <a:solidFill>
                  <a:srgbClr val="1B1B1B"/>
                </a:solidFill>
                <a:latin typeface="Open Sans"/>
              </a:rPr>
              <a:t> front-end </a:t>
            </a:r>
            <a:r>
              <a:rPr lang="en-US" sz="2800" dirty="0" err="1" smtClean="0">
                <a:solidFill>
                  <a:srgbClr val="1B1B1B"/>
                </a:solidFill>
                <a:latin typeface="Open Sans"/>
              </a:rPr>
              <a:t>khỏi</a:t>
            </a:r>
            <a:r>
              <a:rPr lang="en-US" sz="2800" dirty="0" smtClean="0">
                <a:solidFill>
                  <a:srgbClr val="1B1B1B"/>
                </a:solidFill>
                <a:latin typeface="Open Sans"/>
              </a:rPr>
              <a:t> </a:t>
            </a:r>
            <a:r>
              <a:rPr lang="en-US" sz="2800" dirty="0" err="1" smtClean="0">
                <a:solidFill>
                  <a:srgbClr val="1B1B1B"/>
                </a:solidFill>
                <a:latin typeface="Open Sans"/>
              </a:rPr>
              <a:t>sự</a:t>
            </a:r>
            <a:r>
              <a:rPr lang="en-US" sz="2800" dirty="0" smtClean="0">
                <a:solidFill>
                  <a:srgbClr val="1B1B1B"/>
                </a:solidFill>
                <a:latin typeface="Open Sans"/>
              </a:rPr>
              <a:t> </a:t>
            </a:r>
            <a:r>
              <a:rPr lang="en-US" sz="2800" dirty="0" err="1" smtClean="0">
                <a:solidFill>
                  <a:srgbClr val="1B1B1B"/>
                </a:solidFill>
                <a:latin typeface="Open Sans"/>
              </a:rPr>
              <a:t>ràng</a:t>
            </a:r>
            <a:r>
              <a:rPr lang="en-US" sz="2800" dirty="0" smtClean="0">
                <a:solidFill>
                  <a:srgbClr val="1B1B1B"/>
                </a:solidFill>
                <a:latin typeface="Open Sans"/>
              </a:rPr>
              <a:t> </a:t>
            </a:r>
            <a:r>
              <a:rPr lang="en-US" sz="2800" dirty="0" err="1" smtClean="0">
                <a:solidFill>
                  <a:srgbClr val="1B1B1B"/>
                </a:solidFill>
                <a:latin typeface="Open Sans"/>
              </a:rPr>
              <a:t>buộc</a:t>
            </a:r>
            <a:r>
              <a:rPr lang="en-US" sz="2800" dirty="0" smtClean="0">
                <a:solidFill>
                  <a:srgbClr val="1B1B1B"/>
                </a:solidFill>
                <a:latin typeface="Open Sans"/>
              </a:rPr>
              <a:t> </a:t>
            </a:r>
            <a:r>
              <a:rPr lang="en-US" sz="2800" dirty="0" err="1" smtClean="0">
                <a:solidFill>
                  <a:srgbClr val="1B1B1B"/>
                </a:solidFill>
                <a:latin typeface="Open Sans"/>
              </a:rPr>
              <a:t>của</a:t>
            </a:r>
            <a:r>
              <a:rPr lang="en-US" sz="2800" dirty="0" smtClean="0">
                <a:solidFill>
                  <a:srgbClr val="1B1B1B"/>
                </a:solidFill>
                <a:latin typeface="Open Sans"/>
              </a:rPr>
              <a:t> back-end</a:t>
            </a:r>
            <a:endParaRPr lang="en-US" sz="2800" b="0" i="0" dirty="0">
              <a:solidFill>
                <a:srgbClr val="1B1B1B"/>
              </a:solidFill>
              <a:effectLst/>
              <a:latin typeface="Open Sans"/>
            </a:endParaRPr>
          </a:p>
        </p:txBody>
      </p:sp>
      <p:pic>
        <p:nvPicPr>
          <p:cNvPr id="2" name="Picture 1"/>
          <p:cNvPicPr>
            <a:picLocks noChangeAspect="1"/>
          </p:cNvPicPr>
          <p:nvPr/>
        </p:nvPicPr>
        <p:blipFill>
          <a:blip r:embed="rId1"/>
          <a:stretch>
            <a:fillRect/>
          </a:stretch>
        </p:blipFill>
        <p:spPr>
          <a:xfrm>
            <a:off x="2895600" y="3543300"/>
            <a:ext cx="9296400" cy="513826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7221200" cy="1384995"/>
          </a:xfrm>
          <a:prstGeom prst="rect">
            <a:avLst/>
          </a:prstGeom>
        </p:spPr>
        <p:txBody>
          <a:bodyPr wrap="square">
            <a:spAutoFit/>
          </a:bodyPr>
          <a:lstStyle/>
          <a:p>
            <a:pPr>
              <a:buFont typeface="Arial" panose="020B0604020202020204" pitchFamily="34" charset="0"/>
              <a:buChar char="•"/>
            </a:pPr>
            <a:r>
              <a:rPr lang="en-US" sz="2800" dirty="0" smtClean="0">
                <a:solidFill>
                  <a:srgbClr val="1B1B1B"/>
                </a:solidFill>
                <a:latin typeface="Open Sans"/>
              </a:rPr>
              <a:t> </a:t>
            </a:r>
            <a:r>
              <a:rPr lang="vi-VN" sz="2800" dirty="0"/>
              <a:t>Khi sử dụng web api thì thường sẽ chia backend ra riêng và frontend ra riêng. Và frontend website sẽ giao tiếp với backend qua API hoặc có các app mobile sẽ giao tiếp với backend qua </a:t>
            </a:r>
            <a:r>
              <a:rPr lang="vi-VN" sz="2800" dirty="0" smtClean="0"/>
              <a:t>API.</a:t>
            </a:r>
            <a:endParaRPr lang="en-US" sz="2800" dirty="0"/>
          </a:p>
          <a:p>
            <a:pPr>
              <a:buFont typeface="Arial" panose="020B0604020202020204" pitchFamily="34" charset="0"/>
              <a:buChar char="•"/>
            </a:pPr>
            <a:r>
              <a:rPr lang="en-US" sz="2800" dirty="0" smtClean="0"/>
              <a:t> </a:t>
            </a:r>
            <a:r>
              <a:rPr lang="en-US" sz="2800" dirty="0" err="1" smtClean="0"/>
              <a:t>Ứng</a:t>
            </a:r>
            <a:r>
              <a:rPr lang="en-US" sz="2800" dirty="0" smtClean="0"/>
              <a:t> </a:t>
            </a:r>
            <a:r>
              <a:rPr lang="en-US" sz="2800" dirty="0" err="1"/>
              <a:t>dụng</a:t>
            </a:r>
            <a:r>
              <a:rPr lang="en-US" sz="2800" dirty="0"/>
              <a:t> </a:t>
            </a:r>
            <a:r>
              <a:rPr lang="en-US" sz="2800" dirty="0" smtClean="0"/>
              <a:t>web</a:t>
            </a:r>
            <a:endParaRPr lang="en-US" sz="2800" dirty="0"/>
          </a:p>
        </p:txBody>
      </p:sp>
      <p:pic>
        <p:nvPicPr>
          <p:cNvPr id="3" name="Picture 2"/>
          <p:cNvPicPr>
            <a:picLocks noChangeAspect="1"/>
          </p:cNvPicPr>
          <p:nvPr/>
        </p:nvPicPr>
        <p:blipFill>
          <a:blip r:embed="rId1"/>
          <a:stretch>
            <a:fillRect/>
          </a:stretch>
        </p:blipFill>
        <p:spPr>
          <a:xfrm>
            <a:off x="1828800" y="3771900"/>
            <a:ext cx="13481540" cy="381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638300"/>
            <a:ext cx="17221200" cy="523220"/>
          </a:xfrm>
          <a:prstGeom prst="rect">
            <a:avLst/>
          </a:prstGeom>
        </p:spPr>
        <p:txBody>
          <a:bodyPr wrap="square">
            <a:spAutoFit/>
          </a:bodyPr>
          <a:lstStyle/>
          <a:p>
            <a:pPr>
              <a:buFont typeface="Arial" panose="020B0604020202020204" pitchFamily="34" charset="0"/>
              <a:buChar char="•"/>
            </a:pPr>
            <a:r>
              <a:rPr lang="en-US" sz="2800" dirty="0" err="1"/>
              <a:t>Ứng</a:t>
            </a:r>
            <a:r>
              <a:rPr lang="en-US" sz="2800" dirty="0"/>
              <a:t> </a:t>
            </a:r>
            <a:r>
              <a:rPr lang="en-US" sz="2800" dirty="0" err="1"/>
              <a:t>dụng</a:t>
            </a:r>
            <a:r>
              <a:rPr lang="en-US" sz="2800" dirty="0"/>
              <a:t> </a:t>
            </a:r>
            <a:r>
              <a:rPr lang="en-US" sz="2800" dirty="0" smtClean="0"/>
              <a:t>mobile</a:t>
            </a:r>
            <a:endParaRPr lang="en-US" sz="2800" dirty="0"/>
          </a:p>
        </p:txBody>
      </p:sp>
      <p:pic>
        <p:nvPicPr>
          <p:cNvPr id="2" name="Picture 1"/>
          <p:cNvPicPr>
            <a:picLocks noChangeAspect="1"/>
          </p:cNvPicPr>
          <p:nvPr/>
        </p:nvPicPr>
        <p:blipFill>
          <a:blip r:embed="rId1"/>
          <a:stretch>
            <a:fillRect/>
          </a:stretch>
        </p:blipFill>
        <p:spPr>
          <a:xfrm>
            <a:off x="457200" y="3048943"/>
            <a:ext cx="14397415" cy="376129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Rectangle 27"/>
          <p:cNvSpPr/>
          <p:nvPr/>
        </p:nvSpPr>
        <p:spPr>
          <a:xfrm>
            <a:off x="7314457" y="419100"/>
            <a:ext cx="2858475" cy="1177951"/>
          </a:xfrm>
          <a:prstGeom prst="rect">
            <a:avLst/>
          </a:prstGeom>
        </p:spPr>
        <p:txBody>
          <a:bodyPr wrap="none">
            <a:spAutoFit/>
          </a:bodyPr>
          <a:lstStyle/>
          <a:p>
            <a:pPr algn="ctr">
              <a:lnSpc>
                <a:spcPts val="9600"/>
              </a:lnSpc>
            </a:pPr>
            <a:r>
              <a:rPr lang="en-US" sz="5400" b="1" dirty="0" err="1">
                <a:solidFill>
                  <a:srgbClr val="FE6D73"/>
                </a:solidFill>
                <a:latin typeface="Times New Roman" panose="02020603050405020304" pitchFamily="18" charset="0"/>
                <a:cs typeface="Times New Roman" panose="02020603050405020304" pitchFamily="18" charset="0"/>
              </a:rPr>
              <a:t>Mục</a:t>
            </a:r>
            <a:r>
              <a:rPr lang="en-US" sz="5400" b="1" dirty="0">
                <a:solidFill>
                  <a:srgbClr val="FE6D73"/>
                </a:solidFill>
                <a:latin typeface="Times New Roman" panose="02020603050405020304" pitchFamily="18" charset="0"/>
                <a:cs typeface="Times New Roman" panose="02020603050405020304" pitchFamily="18" charset="0"/>
              </a:rPr>
              <a:t> </a:t>
            </a:r>
            <a:r>
              <a:rPr lang="en-US" sz="5400" b="1" dirty="0" err="1">
                <a:solidFill>
                  <a:srgbClr val="FE6D73"/>
                </a:solidFill>
                <a:latin typeface="Times New Roman" panose="02020603050405020304" pitchFamily="18" charset="0"/>
                <a:cs typeface="Times New Roman" panose="02020603050405020304" pitchFamily="18" charset="0"/>
              </a:rPr>
              <a:t>Lục</a:t>
            </a:r>
            <a:endParaRPr lang="en-US" sz="5400" b="1" dirty="0">
              <a:solidFill>
                <a:srgbClr val="FE6D73"/>
              </a:solidFill>
              <a:latin typeface="Times New Roman" panose="02020603050405020304" pitchFamily="18" charset="0"/>
              <a:cs typeface="Times New Roman" panose="02020603050405020304" pitchFamily="18" charset="0"/>
            </a:endParaRPr>
          </a:p>
        </p:txBody>
      </p:sp>
      <p:sp>
        <p:nvSpPr>
          <p:cNvPr id="19" name="TextBox 3"/>
          <p:cNvSpPr txBox="1"/>
          <p:nvPr/>
        </p:nvSpPr>
        <p:spPr>
          <a:xfrm>
            <a:off x="1083808" y="2019300"/>
            <a:ext cx="13013192" cy="649217"/>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1: </a:t>
            </a:r>
            <a:r>
              <a:rPr lang="en-US" sz="4000" b="1" dirty="0" err="1" smtClean="0">
                <a:solidFill>
                  <a:srgbClr val="227C9D"/>
                </a:solidFill>
                <a:latin typeface="Times New Roman" panose="02020603050405020304" pitchFamily="18" charset="0"/>
                <a:cs typeface="Times New Roman" panose="02020603050405020304" pitchFamily="18" charset="0"/>
              </a:rPr>
              <a:t>Giới</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thiệu</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tổng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quan</a:t>
            </a:r>
            <a:r>
              <a:rPr lang="en-US" sz="4000" b="1" dirty="0" smtClean="0">
                <a:solidFill>
                  <a:srgbClr val="227C9D"/>
                </a:solidFill>
                <a:latin typeface="Times New Roman" panose="02020603050405020304" pitchFamily="18" charset="0"/>
                <a:cs typeface="Times New Roman" panose="02020603050405020304" pitchFamily="18" charset="0"/>
              </a:rPr>
              <a:t> framework </a:t>
            </a:r>
            <a:r>
              <a:rPr lang="en-US" sz="4000" b="1" dirty="0" err="1" smtClean="0">
                <a:solidFill>
                  <a:srgbClr val="227C9D"/>
                </a:solidFill>
                <a:latin typeface="Times New Roman" panose="02020603050405020304" pitchFamily="18" charset="0"/>
                <a:cs typeface="Times New Roman" panose="02020603050405020304" pitchFamily="18" charset="0"/>
              </a:rPr>
              <a:t>sử</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dụng</a:t>
            </a:r>
            <a:r>
              <a:rPr lang="en-US" sz="4000" b="1" dirty="0" smtClean="0">
                <a:solidFill>
                  <a:srgbClr val="227C9D"/>
                </a:solidFill>
                <a:latin typeface="Times New Roman" panose="02020603050405020304" pitchFamily="18" charset="0"/>
                <a:cs typeface="Times New Roman" panose="02020603050405020304" pitchFamily="18" charset="0"/>
              </a:rPr>
              <a:t> </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0" name="TextBox 3"/>
          <p:cNvSpPr txBox="1"/>
          <p:nvPr/>
        </p:nvSpPr>
        <p:spPr>
          <a:xfrm>
            <a:off x="1062344" y="3098204"/>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2</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kiến</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trúc</a:t>
            </a:r>
            <a:r>
              <a:rPr lang="en-US" sz="4000" b="1" dirty="0" smtClean="0">
                <a:solidFill>
                  <a:srgbClr val="227C9D"/>
                </a:solidFill>
                <a:latin typeface="Times New Roman" panose="02020603050405020304" pitchFamily="18" charset="0"/>
                <a:cs typeface="Times New Roman" panose="02020603050405020304" pitchFamily="18" charset="0"/>
              </a:rPr>
              <a:t> Web MVC</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1" name="TextBox 3"/>
          <p:cNvSpPr txBox="1"/>
          <p:nvPr/>
        </p:nvSpPr>
        <p:spPr>
          <a:xfrm>
            <a:off x="1062344" y="4189451"/>
            <a:ext cx="17012670" cy="649217"/>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kiến</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trúc</a:t>
            </a:r>
            <a:r>
              <a:rPr lang="en-US" sz="4000" b="1" dirty="0" smtClean="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2" name="TextBox 3"/>
          <p:cNvSpPr txBox="1"/>
          <p:nvPr/>
        </p:nvSpPr>
        <p:spPr>
          <a:xfrm>
            <a:off x="1062344" y="5268452"/>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các</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23" name="TextBox 3"/>
          <p:cNvSpPr txBox="1"/>
          <p:nvPr/>
        </p:nvSpPr>
        <p:spPr>
          <a:xfrm>
            <a:off x="1062344" y="6348797"/>
            <a:ext cx="17012670" cy="705321"/>
          </a:xfrm>
          <a:prstGeom prst="rect">
            <a:avLst/>
          </a:prstGeom>
        </p:spPr>
        <p:txBody>
          <a:bodyPr wrap="square"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Chương</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a:solidFill>
                  <a:srgbClr val="227C9D"/>
                </a:solidFill>
                <a:latin typeface="Times New Roman" panose="02020603050405020304" pitchFamily="18" charset="0"/>
                <a:cs typeface="Times New Roman" panose="02020603050405020304" pitchFamily="18" charset="0"/>
              </a:rPr>
              <a:t>5</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Thực</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nghiệm</a:t>
            </a:r>
            <a:endParaRPr lang="en-US" sz="4000" b="1" dirty="0">
              <a:solidFill>
                <a:srgbClr val="227C9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935" y="1790700"/>
            <a:ext cx="17221200" cy="584775"/>
          </a:xfrm>
          <a:prstGeom prst="rect">
            <a:avLst/>
          </a:prstGeom>
        </p:spPr>
        <p:txBody>
          <a:bodyPr wrap="square">
            <a:spAutoFit/>
          </a:bodyPr>
          <a:lstStyle/>
          <a:p>
            <a:pPr>
              <a:buFont typeface="Arial" panose="020B0604020202020204" pitchFamily="34" charset="0"/>
              <a:buChar char="•"/>
            </a:pPr>
            <a:r>
              <a:rPr lang="en-US" sz="3200" b="1" dirty="0" smtClean="0"/>
              <a:t> Restful </a:t>
            </a:r>
            <a:r>
              <a:rPr lang="en-US" sz="3200" b="1" dirty="0" err="1"/>
              <a:t>là</a:t>
            </a:r>
            <a:r>
              <a:rPr lang="en-US" sz="3200" b="1" dirty="0"/>
              <a:t> </a:t>
            </a:r>
            <a:r>
              <a:rPr lang="en-US" sz="3200" b="1" dirty="0" err="1" smtClean="0"/>
              <a:t>gì</a:t>
            </a:r>
            <a:r>
              <a:rPr lang="en-US" sz="3200" b="1" dirty="0" smtClean="0"/>
              <a:t> ?</a:t>
            </a:r>
            <a:endParaRPr lang="en-US" sz="3200" b="1" dirty="0"/>
          </a:p>
        </p:txBody>
      </p:sp>
      <p:sp>
        <p:nvSpPr>
          <p:cNvPr id="3" name="Rectangle 2"/>
          <p:cNvSpPr/>
          <p:nvPr/>
        </p:nvSpPr>
        <p:spPr>
          <a:xfrm>
            <a:off x="533399" y="2476500"/>
            <a:ext cx="17040735" cy="1828193"/>
          </a:xfrm>
          <a:prstGeom prst="rect">
            <a:avLst/>
          </a:prstGeom>
        </p:spPr>
        <p:txBody>
          <a:bodyPr wrap="square">
            <a:spAutoFit/>
          </a:bodyPr>
          <a:lstStyle/>
          <a:p>
            <a:pPr>
              <a:lnSpc>
                <a:spcPct val="150000"/>
              </a:lnSpc>
            </a:pPr>
            <a:r>
              <a:rPr lang="vi-VN" sz="2600" b="1" dirty="0">
                <a:solidFill>
                  <a:srgbClr val="1B1B1B"/>
                </a:solidFill>
                <a:latin typeface="Open Sans"/>
              </a:rPr>
              <a:t>RESTful API</a:t>
            </a:r>
            <a:r>
              <a:rPr lang="vi-VN" sz="2600" dirty="0">
                <a:solidFill>
                  <a:srgbClr val="1B1B1B"/>
                </a:solidFill>
                <a:latin typeface="Open Sans"/>
              </a:rPr>
              <a:t> là một tiêu chuẩn dùng trong việc thiết kế API cho các ứng dụng web (thiết kế Web services) để tiện cho việc quản lý các resource. Nó chú trọng vào tài nguyên hệ thống (tệp văn bản, ảnh, âm thanh, video, hoặc dữ liệu động…), bao gồm các trạng thái tài nguyên được định dạng và được truyền tải qua HTTP.</a:t>
            </a:r>
            <a:endParaRPr lang="en-US" sz="2600" dirty="0"/>
          </a:p>
        </p:txBody>
      </p:sp>
      <p:pic>
        <p:nvPicPr>
          <p:cNvPr id="5" name="Picture 4"/>
          <p:cNvPicPr>
            <a:picLocks noChangeAspect="1"/>
          </p:cNvPicPr>
          <p:nvPr/>
        </p:nvPicPr>
        <p:blipFill>
          <a:blip r:embed="rId1"/>
          <a:stretch>
            <a:fillRect/>
          </a:stretch>
        </p:blipFill>
        <p:spPr>
          <a:xfrm>
            <a:off x="2895600" y="4533900"/>
            <a:ext cx="10515600" cy="47608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2935" y="1790700"/>
            <a:ext cx="17221200" cy="584775"/>
          </a:xfrm>
          <a:prstGeom prst="rect">
            <a:avLst/>
          </a:prstGeom>
        </p:spPr>
        <p:txBody>
          <a:bodyPr wrap="square">
            <a:spAutoFit/>
          </a:bodyPr>
          <a:lstStyle/>
          <a:p>
            <a:pPr>
              <a:buFont typeface="Arial" panose="020B0604020202020204" pitchFamily="34" charset="0"/>
              <a:buChar char="•"/>
            </a:pPr>
            <a:r>
              <a:rPr lang="en-US" sz="3200" b="1" dirty="0" smtClean="0"/>
              <a:t> Restful </a:t>
            </a:r>
            <a:r>
              <a:rPr lang="en-US" sz="3200" b="1" dirty="0" err="1"/>
              <a:t>là</a:t>
            </a:r>
            <a:r>
              <a:rPr lang="en-US" sz="3200" b="1" dirty="0"/>
              <a:t> </a:t>
            </a:r>
            <a:r>
              <a:rPr lang="en-US" sz="3200" b="1" dirty="0" err="1" smtClean="0"/>
              <a:t>gì</a:t>
            </a:r>
            <a:r>
              <a:rPr lang="en-US" sz="3200" b="1" dirty="0" smtClean="0"/>
              <a:t> ?</a:t>
            </a:r>
            <a:endParaRPr lang="en-US" sz="3200" b="1" dirty="0"/>
          </a:p>
        </p:txBody>
      </p:sp>
      <p:sp>
        <p:nvSpPr>
          <p:cNvPr id="2" name="Rectangle 1"/>
          <p:cNvSpPr/>
          <p:nvPr/>
        </p:nvSpPr>
        <p:spPr>
          <a:xfrm>
            <a:off x="352935" y="3009900"/>
            <a:ext cx="16860270" cy="4616648"/>
          </a:xfrm>
          <a:prstGeom prst="rect">
            <a:avLst/>
          </a:prstGeom>
        </p:spPr>
        <p:txBody>
          <a:bodyPr wrap="square">
            <a:spAutoFit/>
          </a:bodyPr>
          <a:lstStyle/>
          <a:p>
            <a:pPr>
              <a:lnSpc>
                <a:spcPct val="150000"/>
              </a:lnSpc>
              <a:buFont typeface="Arial" panose="020B0604020202020204" pitchFamily="34" charset="0"/>
              <a:buChar char="•"/>
            </a:pPr>
            <a:r>
              <a:rPr lang="vi-VN" sz="2800" dirty="0">
                <a:solidFill>
                  <a:srgbClr val="1B1B1B"/>
                </a:solidFill>
                <a:latin typeface="Open Sans"/>
              </a:rPr>
              <a:t>Các giao thức HTTP:</a:t>
            </a:r>
            <a:endParaRPr lang="vi-VN" sz="2800" dirty="0">
              <a:solidFill>
                <a:srgbClr val="1B1B1B"/>
              </a:solidFill>
              <a:latin typeface="Open Sans"/>
            </a:endParaRPr>
          </a:p>
          <a:p>
            <a:pPr marL="742950" lvl="1" indent="-285750">
              <a:lnSpc>
                <a:spcPct val="150000"/>
              </a:lnSpc>
              <a:buFont typeface="Arial" panose="020B0604020202020204" pitchFamily="34" charset="0"/>
              <a:buChar char="•"/>
            </a:pPr>
            <a:r>
              <a:rPr lang="vi-VN" sz="2800" b="1" dirty="0">
                <a:solidFill>
                  <a:srgbClr val="1B1B1B"/>
                </a:solidFill>
                <a:latin typeface="Open Sans"/>
              </a:rPr>
              <a:t>GET</a:t>
            </a:r>
            <a:r>
              <a:rPr lang="vi-VN" sz="2800" dirty="0">
                <a:solidFill>
                  <a:srgbClr val="1B1B1B"/>
                </a:solidFill>
                <a:latin typeface="Open Sans"/>
              </a:rPr>
              <a:t> (SELECT): Trả về một Resource hoặc một danh sách Resource.</a:t>
            </a:r>
            <a:endParaRPr lang="vi-VN" sz="2800" dirty="0">
              <a:solidFill>
                <a:srgbClr val="1B1B1B"/>
              </a:solidFill>
              <a:latin typeface="Open Sans"/>
            </a:endParaRPr>
          </a:p>
          <a:p>
            <a:pPr marL="742950" lvl="1" indent="-285750">
              <a:lnSpc>
                <a:spcPct val="150000"/>
              </a:lnSpc>
              <a:buFont typeface="Arial" panose="020B0604020202020204" pitchFamily="34" charset="0"/>
              <a:buChar char="•"/>
            </a:pPr>
            <a:r>
              <a:rPr lang="vi-VN" sz="2800" b="1" dirty="0">
                <a:solidFill>
                  <a:srgbClr val="1B1B1B"/>
                </a:solidFill>
                <a:latin typeface="Open Sans"/>
              </a:rPr>
              <a:t>POST</a:t>
            </a:r>
            <a:r>
              <a:rPr lang="vi-VN" sz="2800" dirty="0">
                <a:solidFill>
                  <a:srgbClr val="1B1B1B"/>
                </a:solidFill>
                <a:latin typeface="Open Sans"/>
              </a:rPr>
              <a:t> (CREATE): Tạo mới một Resource.</a:t>
            </a:r>
            <a:endParaRPr lang="vi-VN" sz="2800" dirty="0">
              <a:solidFill>
                <a:srgbClr val="1B1B1B"/>
              </a:solidFill>
              <a:latin typeface="Open Sans"/>
            </a:endParaRPr>
          </a:p>
          <a:p>
            <a:pPr marL="742950" lvl="1" indent="-285750">
              <a:lnSpc>
                <a:spcPct val="150000"/>
              </a:lnSpc>
              <a:buFont typeface="Arial" panose="020B0604020202020204" pitchFamily="34" charset="0"/>
              <a:buChar char="•"/>
            </a:pPr>
            <a:r>
              <a:rPr lang="vi-VN" sz="2800" b="1" dirty="0">
                <a:solidFill>
                  <a:srgbClr val="1B1B1B"/>
                </a:solidFill>
                <a:latin typeface="Open Sans"/>
              </a:rPr>
              <a:t>PUT</a:t>
            </a:r>
            <a:r>
              <a:rPr lang="vi-VN" sz="2800" dirty="0">
                <a:solidFill>
                  <a:srgbClr val="1B1B1B"/>
                </a:solidFill>
                <a:latin typeface="Open Sans"/>
              </a:rPr>
              <a:t> (UPDATE): Cập nhật thông tin cho Resource.</a:t>
            </a:r>
            <a:endParaRPr lang="vi-VN" sz="2800" dirty="0">
              <a:solidFill>
                <a:srgbClr val="1B1B1B"/>
              </a:solidFill>
              <a:latin typeface="Open Sans"/>
            </a:endParaRPr>
          </a:p>
          <a:p>
            <a:pPr marL="742950" lvl="1" indent="-285750">
              <a:lnSpc>
                <a:spcPct val="150000"/>
              </a:lnSpc>
              <a:buFont typeface="Arial" panose="020B0604020202020204" pitchFamily="34" charset="0"/>
              <a:buChar char="•"/>
            </a:pPr>
            <a:r>
              <a:rPr lang="vi-VN" sz="2800" b="1" dirty="0">
                <a:solidFill>
                  <a:srgbClr val="1B1B1B"/>
                </a:solidFill>
                <a:latin typeface="Open Sans"/>
              </a:rPr>
              <a:t>DELETE</a:t>
            </a:r>
            <a:r>
              <a:rPr lang="vi-VN" sz="2800" dirty="0">
                <a:solidFill>
                  <a:srgbClr val="1B1B1B"/>
                </a:solidFill>
                <a:latin typeface="Open Sans"/>
              </a:rPr>
              <a:t> (DELETE): Xoá một Resource.</a:t>
            </a:r>
            <a:endParaRPr lang="vi-VN" sz="2800" dirty="0">
              <a:solidFill>
                <a:srgbClr val="1B1B1B"/>
              </a:solidFill>
              <a:latin typeface="Open Sans"/>
            </a:endParaRPr>
          </a:p>
          <a:p>
            <a:pPr>
              <a:lnSpc>
                <a:spcPct val="150000"/>
              </a:lnSpc>
              <a:buFont typeface="Arial" panose="020B0604020202020204" pitchFamily="34" charset="0"/>
              <a:buChar char="•"/>
            </a:pPr>
            <a:r>
              <a:rPr lang="vi-VN" sz="2800" dirty="0">
                <a:solidFill>
                  <a:srgbClr val="1B1B1B"/>
                </a:solidFill>
                <a:latin typeface="Open Sans"/>
              </a:rPr>
              <a:t>Những phương thức hay hoạt động này thường được gọi là CRUD tương ứng với Create, Read, Update, Delete – Tạo, Đọc, Sửa, Xóa.</a:t>
            </a:r>
            <a:endParaRPr lang="vi-VN" sz="28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1485900"/>
            <a:ext cx="2161665" cy="523220"/>
          </a:xfrm>
          <a:prstGeom prst="rect">
            <a:avLst/>
          </a:prstGeom>
        </p:spPr>
        <p:txBody>
          <a:bodyPr wrap="square">
            <a:spAutoFit/>
          </a:bodyPr>
          <a:lstStyle/>
          <a:p>
            <a:pPr>
              <a:buFont typeface="Arial" panose="020B0604020202020204" pitchFamily="34" charset="0"/>
              <a:buChar char="•"/>
            </a:pPr>
            <a:r>
              <a:rPr lang="en-US" sz="2800" b="1" dirty="0"/>
              <a:t>Status </a:t>
            </a:r>
            <a:r>
              <a:rPr lang="en-US" sz="2800" b="1" dirty="0" smtClean="0"/>
              <a:t>code</a:t>
            </a:r>
            <a:endParaRPr lang="en-US" sz="2800" b="1" dirty="0"/>
          </a:p>
        </p:txBody>
      </p:sp>
      <p:pic>
        <p:nvPicPr>
          <p:cNvPr id="5" name="Picture 4"/>
          <p:cNvPicPr>
            <a:picLocks noChangeAspect="1"/>
          </p:cNvPicPr>
          <p:nvPr/>
        </p:nvPicPr>
        <p:blipFill rotWithShape="1">
          <a:blip r:embed="rId1"/>
          <a:srcRect l="920" t="22069" r="-920" b="21485"/>
          <a:stretch>
            <a:fillRect/>
          </a:stretch>
        </p:blipFill>
        <p:spPr>
          <a:xfrm>
            <a:off x="2805901" y="1666009"/>
            <a:ext cx="8943126" cy="820189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3: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API</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 y="1638300"/>
            <a:ext cx="2161665" cy="523220"/>
          </a:xfrm>
          <a:prstGeom prst="rect">
            <a:avLst/>
          </a:prstGeom>
        </p:spPr>
        <p:txBody>
          <a:bodyPr wrap="square">
            <a:spAutoFit/>
          </a:bodyPr>
          <a:lstStyle/>
          <a:p>
            <a:pPr>
              <a:buFont typeface="Arial" panose="020B0604020202020204" pitchFamily="34" charset="0"/>
              <a:buChar char="•"/>
            </a:pPr>
            <a:r>
              <a:rPr lang="en-US" sz="2800" b="1" dirty="0" smtClean="0"/>
              <a:t> Functions</a:t>
            </a:r>
            <a:endParaRPr lang="en-US" sz="2800" b="1" dirty="0"/>
          </a:p>
        </p:txBody>
      </p:sp>
      <p:sp>
        <p:nvSpPr>
          <p:cNvPr id="8" name="Rectangle 7"/>
          <p:cNvSpPr/>
          <p:nvPr/>
        </p:nvSpPr>
        <p:spPr>
          <a:xfrm>
            <a:off x="609600" y="2324100"/>
            <a:ext cx="16860270" cy="4615815"/>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smtClean="0">
                <a:solidFill>
                  <a:srgbClr val="1B1B1B"/>
                </a:solidFill>
                <a:latin typeface="Open Sans"/>
              </a:rPr>
              <a:t>Login</a:t>
            </a:r>
            <a:endParaRPr lang="en-US" sz="2800" dirty="0" smtClean="0">
              <a:solidFill>
                <a:srgbClr val="1B1B1B"/>
              </a:solidFill>
              <a:latin typeface="Open Sans"/>
            </a:endParaRPr>
          </a:p>
          <a:p>
            <a:pPr marL="457200" indent="-457200">
              <a:lnSpc>
                <a:spcPct val="150000"/>
              </a:lnSpc>
              <a:buFont typeface="Wingdings" panose="05000000000000000000" pitchFamily="2" charset="2"/>
              <a:buChar char="Ø"/>
            </a:pPr>
            <a:r>
              <a:rPr lang="en-US" sz="2800" b="0" i="0" dirty="0" smtClean="0">
                <a:solidFill>
                  <a:srgbClr val="1B1B1B"/>
                </a:solidFill>
                <a:effectLst/>
                <a:latin typeface="Open Sans"/>
              </a:rPr>
              <a:t>Register</a:t>
            </a:r>
            <a:endParaRPr lang="en-US" sz="2800" b="0" i="0" dirty="0" smtClean="0">
              <a:solidFill>
                <a:srgbClr val="1B1B1B"/>
              </a:solidFill>
              <a:effectLst/>
              <a:latin typeface="Open Sans"/>
            </a:endParaRPr>
          </a:p>
          <a:p>
            <a:pPr marL="457200" indent="-457200">
              <a:lnSpc>
                <a:spcPct val="150000"/>
              </a:lnSpc>
              <a:buFont typeface="Wingdings" panose="05000000000000000000" pitchFamily="2" charset="2"/>
              <a:buChar char="Ø"/>
            </a:pPr>
            <a:r>
              <a:rPr lang="en-US" sz="2800" dirty="0" smtClean="0">
                <a:solidFill>
                  <a:srgbClr val="1B1B1B"/>
                </a:solidFill>
                <a:latin typeface="Open Sans"/>
              </a:rPr>
              <a:t>Product-catalog</a:t>
            </a:r>
            <a:endParaRPr lang="en-US" sz="2800" dirty="0" smtClean="0">
              <a:solidFill>
                <a:srgbClr val="1B1B1B"/>
              </a:solidFill>
              <a:latin typeface="Open Sans"/>
            </a:endParaRPr>
          </a:p>
          <a:p>
            <a:pPr marL="457200" indent="-457200">
              <a:lnSpc>
                <a:spcPct val="150000"/>
              </a:lnSpc>
              <a:buFont typeface="Wingdings" panose="05000000000000000000" pitchFamily="2" charset="2"/>
              <a:buChar char="Ø"/>
            </a:pPr>
            <a:r>
              <a:rPr lang="en-US" sz="2800" dirty="0" smtClean="0">
                <a:solidFill>
                  <a:srgbClr val="1B1B1B"/>
                </a:solidFill>
                <a:latin typeface="Open Sans"/>
              </a:rPr>
              <a:t>Cart</a:t>
            </a:r>
            <a:endParaRPr lang="en-US" sz="2800" dirty="0" smtClean="0">
              <a:solidFill>
                <a:srgbClr val="1B1B1B"/>
              </a:solidFill>
              <a:latin typeface="Open Sans"/>
            </a:endParaRPr>
          </a:p>
          <a:p>
            <a:pPr marL="457200" indent="-457200">
              <a:lnSpc>
                <a:spcPct val="150000"/>
              </a:lnSpc>
              <a:buFont typeface="Wingdings" panose="05000000000000000000" pitchFamily="2" charset="2"/>
              <a:buChar char="Ø"/>
            </a:pPr>
            <a:r>
              <a:rPr lang="en-US" sz="2800" dirty="0" smtClean="0">
                <a:solidFill>
                  <a:srgbClr val="1B1B1B"/>
                </a:solidFill>
                <a:latin typeface="Open Sans"/>
              </a:rPr>
              <a:t>Order</a:t>
            </a:r>
            <a:endParaRPr lang="en-US" sz="2800" dirty="0" smtClean="0">
              <a:solidFill>
                <a:srgbClr val="1B1B1B"/>
              </a:solidFill>
              <a:latin typeface="Open Sans"/>
            </a:endParaRPr>
          </a:p>
          <a:p>
            <a:pPr marL="457200" indent="-457200">
              <a:lnSpc>
                <a:spcPct val="150000"/>
              </a:lnSpc>
              <a:buFont typeface="Wingdings" panose="05000000000000000000" pitchFamily="2" charset="2"/>
              <a:buChar char="Ø"/>
            </a:pPr>
            <a:r>
              <a:rPr lang="en-US" sz="2800" dirty="0" smtClean="0">
                <a:solidFill>
                  <a:srgbClr val="1B1B1B"/>
                </a:solidFill>
                <a:latin typeface="Open Sans"/>
              </a:rPr>
              <a:t>Order-history ( </a:t>
            </a:r>
            <a:r>
              <a:rPr lang="en-US" sz="2800" dirty="0" err="1" smtClean="0">
                <a:solidFill>
                  <a:srgbClr val="1B1B1B"/>
                </a:solidFill>
                <a:latin typeface="Open Sans"/>
              </a:rPr>
              <a:t>chưa</a:t>
            </a:r>
            <a:r>
              <a:rPr lang="en-US" sz="2800" dirty="0" smtClean="0">
                <a:solidFill>
                  <a:srgbClr val="1B1B1B"/>
                </a:solidFill>
                <a:latin typeface="Open Sans"/>
              </a:rPr>
              <a:t> dev )</a:t>
            </a:r>
            <a:endParaRPr lang="en-US" sz="2800" dirty="0" smtClean="0">
              <a:solidFill>
                <a:srgbClr val="1B1B1B"/>
              </a:solidFill>
              <a:latin typeface="Open Sans"/>
            </a:endParaRPr>
          </a:p>
          <a:p>
            <a:pPr marL="457200" indent="-457200">
              <a:lnSpc>
                <a:spcPct val="150000"/>
              </a:lnSpc>
              <a:buFont typeface="Wingdings" panose="05000000000000000000" pitchFamily="2" charset="2"/>
              <a:buChar char="Ø"/>
            </a:pPr>
            <a:r>
              <a:rPr lang="en-US" sz="2800" b="0" i="0" dirty="0" smtClean="0">
                <a:solidFill>
                  <a:srgbClr val="1B1B1B"/>
                </a:solidFill>
                <a:effectLst/>
                <a:latin typeface="Open Sans"/>
              </a:rPr>
              <a:t>Payment</a:t>
            </a:r>
            <a:endParaRPr lang="en-US" sz="2800" b="0" i="0" dirty="0" smtClean="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4: </a:t>
            </a:r>
            <a:r>
              <a:rPr lang="en-US" sz="4000" b="1" dirty="0" err="1" smtClean="0">
                <a:solidFill>
                  <a:srgbClr val="227C9D"/>
                </a:solidFill>
                <a:latin typeface="Times New Roman" panose="02020603050405020304" pitchFamily="18" charset="0"/>
                <a:cs typeface="Times New Roman" panose="02020603050405020304" pitchFamily="18" charset="0"/>
              </a:rPr>
              <a:t>Đánh</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giá</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mô</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hình</a:t>
            </a:r>
            <a:endParaRPr lang="en-US" sz="4000" b="1" dirty="0">
              <a:solidFill>
                <a:srgbClr val="227C9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609600" y="336867"/>
            <a:ext cx="17012670" cy="1410643"/>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smtClean="0">
                <a:solidFill>
                  <a:srgbClr val="227C9D"/>
                </a:solidFill>
                <a:latin typeface="Times New Roman" panose="02020603050405020304" pitchFamily="18" charset="0"/>
                <a:cs typeface="Times New Roman" panose="02020603050405020304" pitchFamily="18" charset="0"/>
              </a:rPr>
              <a:t>5:Thực </a:t>
            </a:r>
            <a:r>
              <a:rPr lang="en-US" sz="4000" b="1" dirty="0" err="1" smtClean="0">
                <a:solidFill>
                  <a:srgbClr val="227C9D"/>
                </a:solidFill>
                <a:latin typeface="Times New Roman" panose="02020603050405020304" pitchFamily="18" charset="0"/>
                <a:cs typeface="Times New Roman" panose="02020603050405020304" pitchFamily="18" charset="0"/>
              </a:rPr>
              <a:t>nghiệm</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7" name="Rectangle 6"/>
          <p:cNvSpPr/>
          <p:nvPr/>
        </p:nvSpPr>
        <p:spPr>
          <a:xfrm>
            <a:off x="8305800" y="2219434"/>
            <a:ext cx="7924800" cy="584775"/>
          </a:xfrm>
          <a:prstGeom prst="rect">
            <a:avLst/>
          </a:prstGeom>
        </p:spPr>
        <p:txBody>
          <a:bodyPr wrap="square">
            <a:spAutoFit/>
          </a:bodyPr>
          <a:lstStyle/>
          <a:p>
            <a:r>
              <a:rPr lang="en-US" sz="3200" b="1" dirty="0" smtClean="0"/>
              <a:t>Back-end</a:t>
            </a:r>
            <a:endParaRPr lang="en-US" sz="3200" b="1" dirty="0"/>
          </a:p>
        </p:txBody>
      </p:sp>
      <p:sp>
        <p:nvSpPr>
          <p:cNvPr id="8" name="Rectangle 7"/>
          <p:cNvSpPr/>
          <p:nvPr/>
        </p:nvSpPr>
        <p:spPr>
          <a:xfrm>
            <a:off x="630382" y="2573377"/>
            <a:ext cx="17221200" cy="584775"/>
          </a:xfrm>
          <a:prstGeom prst="rect">
            <a:avLst/>
          </a:prstGeom>
        </p:spPr>
        <p:txBody>
          <a:bodyPr wrap="square">
            <a:spAutoFit/>
          </a:bodyPr>
          <a:lstStyle/>
          <a:p>
            <a:pPr>
              <a:buFont typeface="Arial" panose="020B0604020202020204" pitchFamily="34" charset="0"/>
              <a:buChar char="•"/>
            </a:pPr>
            <a:endParaRPr lang="en-US" sz="3200" dirty="0"/>
          </a:p>
        </p:txBody>
      </p:sp>
      <p:sp>
        <p:nvSpPr>
          <p:cNvPr id="2" name="Rectangle 1"/>
          <p:cNvSpPr/>
          <p:nvPr/>
        </p:nvSpPr>
        <p:spPr>
          <a:xfrm>
            <a:off x="609600" y="2280990"/>
            <a:ext cx="7696200" cy="461665"/>
          </a:xfrm>
          <a:prstGeom prst="rect">
            <a:avLst/>
          </a:prstGeom>
        </p:spPr>
        <p:txBody>
          <a:bodyPr wrap="square">
            <a:spAutoFit/>
          </a:bodyPr>
          <a:lstStyle/>
          <a:p>
            <a:r>
              <a:rPr lang="en-US" sz="2400" dirty="0">
                <a:solidFill>
                  <a:srgbClr val="0070C0"/>
                </a:solidFill>
              </a:rPr>
              <a:t>https://github.com/hdthinh3105/ClothStore_BE_WebAPI.git</a:t>
            </a:r>
            <a:endParaRPr lang="en-US" sz="2400" dirty="0">
              <a:solidFill>
                <a:srgbClr val="0070C0"/>
              </a:solidFill>
            </a:endParaRPr>
          </a:p>
        </p:txBody>
      </p:sp>
      <p:sp>
        <p:nvSpPr>
          <p:cNvPr id="9" name="Rectangle 8"/>
          <p:cNvSpPr/>
          <p:nvPr/>
        </p:nvSpPr>
        <p:spPr>
          <a:xfrm>
            <a:off x="623455" y="1398697"/>
            <a:ext cx="17221200" cy="584775"/>
          </a:xfrm>
          <a:prstGeom prst="rect">
            <a:avLst/>
          </a:prstGeom>
        </p:spPr>
        <p:txBody>
          <a:bodyPr wrap="square">
            <a:spAutoFit/>
          </a:bodyPr>
          <a:lstStyle/>
          <a:p>
            <a:pPr>
              <a:buFont typeface="Arial" panose="020B0604020202020204" pitchFamily="34" charset="0"/>
              <a:buChar char="•"/>
            </a:pPr>
            <a:r>
              <a:rPr lang="en-US" sz="3200" b="1" dirty="0" smtClean="0"/>
              <a:t> </a:t>
            </a:r>
            <a:r>
              <a:rPr lang="en-US" sz="3200" b="1" dirty="0" err="1" smtClean="0"/>
              <a:t>Github</a:t>
            </a:r>
            <a:r>
              <a:rPr lang="en-US" sz="3200" b="1" dirty="0" smtClean="0"/>
              <a:t> project web service API</a:t>
            </a:r>
            <a:endParaRPr lang="en-US" sz="3200" b="1" dirty="0"/>
          </a:p>
        </p:txBody>
      </p:sp>
      <p:sp>
        <p:nvSpPr>
          <p:cNvPr id="10" name="Rectangle 9"/>
          <p:cNvSpPr/>
          <p:nvPr/>
        </p:nvSpPr>
        <p:spPr>
          <a:xfrm>
            <a:off x="8305800" y="3052360"/>
            <a:ext cx="7696200" cy="584775"/>
          </a:xfrm>
          <a:prstGeom prst="rect">
            <a:avLst/>
          </a:prstGeom>
        </p:spPr>
        <p:txBody>
          <a:bodyPr wrap="square">
            <a:spAutoFit/>
          </a:bodyPr>
          <a:lstStyle/>
          <a:p>
            <a:r>
              <a:rPr lang="en-US" sz="3200" b="1" dirty="0" smtClean="0"/>
              <a:t>Front-end</a:t>
            </a:r>
            <a:endParaRPr lang="en-US" sz="3200" b="1" dirty="0"/>
          </a:p>
        </p:txBody>
      </p:sp>
      <p:sp>
        <p:nvSpPr>
          <p:cNvPr id="11" name="Rectangle 10"/>
          <p:cNvSpPr/>
          <p:nvPr/>
        </p:nvSpPr>
        <p:spPr>
          <a:xfrm>
            <a:off x="630382" y="3113914"/>
            <a:ext cx="7675418" cy="461665"/>
          </a:xfrm>
          <a:prstGeom prst="rect">
            <a:avLst/>
          </a:prstGeom>
        </p:spPr>
        <p:txBody>
          <a:bodyPr wrap="square">
            <a:spAutoFit/>
          </a:bodyPr>
          <a:lstStyle/>
          <a:p>
            <a:r>
              <a:rPr lang="en-US" sz="2400" dirty="0">
                <a:solidFill>
                  <a:srgbClr val="0070C0"/>
                </a:solidFill>
              </a:rPr>
              <a:t>https://github.com/hdthinh3105/ClothStore_FE_WebAPI.git</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98441" y="3201429"/>
            <a:ext cx="10620170" cy="1590179"/>
          </a:xfrm>
          <a:prstGeom prst="rect">
            <a:avLst/>
          </a:prstGeom>
        </p:spPr>
        <p:txBody>
          <a:bodyPr lIns="0" tIns="0" rIns="0" bIns="0" rtlCol="0" anchor="t">
            <a:spAutoFit/>
          </a:bodyPr>
          <a:lstStyle/>
          <a:p>
            <a:pPr algn="ctr">
              <a:lnSpc>
                <a:spcPts val="12400"/>
              </a:lnSpc>
            </a:pPr>
            <a:r>
              <a:rPr lang="en-US" sz="12400" dirty="0" smtClean="0">
                <a:solidFill>
                  <a:srgbClr val="227C9D"/>
                </a:solidFill>
                <a:latin typeface="Kollektif Bold" panose="020B0604020101010102"/>
              </a:rPr>
              <a:t>Thank you</a:t>
            </a:r>
            <a:endParaRPr lang="en-US" sz="12400" dirty="0">
              <a:solidFill>
                <a:srgbClr val="227C9D"/>
              </a:solidFill>
              <a:latin typeface="Kollektif Bold" panose="020B0604020101010102"/>
            </a:endParaRP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stretch>
              <a:fillRect/>
            </a:stretch>
          </a:blipFill>
        </p:spPr>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stretch>
              <a:fillRect/>
            </a:stretch>
          </a:blipFill>
        </p:spPr>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stretch>
              <a:fillRect/>
            </a:stretch>
          </a:blipFill>
        </p:spPr>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3"/>
            <a:stretch>
              <a:fillRect/>
            </a:stretch>
          </a:blipFill>
        </p:spPr>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stretch>
              <a:fillRect/>
            </a:stretch>
          </a:blipFill>
        </p:spPr>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stretch>
              <a:fillRect/>
            </a:stretch>
          </a:blipFill>
        </p:spPr>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stretch>
              <a:fillRect/>
            </a:stretch>
          </a:blipFill>
        </p:spPr>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85129" y="1570058"/>
            <a:ext cx="6967300" cy="656655"/>
          </a:xfrm>
          <a:prstGeom prst="rect">
            <a:avLst/>
          </a:prstGeom>
        </p:spPr>
        <p:txBody>
          <a:bodyPr lIns="0" tIns="0" rIns="0" bIns="0" rtlCol="0" anchor="t">
            <a:spAutoFit/>
          </a:bodyPr>
          <a:lstStyle/>
          <a:p>
            <a:pPr>
              <a:lnSpc>
                <a:spcPts val="5545"/>
              </a:lnSpc>
            </a:pPr>
            <a:r>
              <a:rPr lang="en-US" sz="4000" b="1" dirty="0" err="1" smtClean="0">
                <a:solidFill>
                  <a:srgbClr val="227C9D"/>
                </a:solidFill>
                <a:latin typeface="Times New Roman" panose="02020603050405020304" pitchFamily="18" charset="0"/>
                <a:cs typeface="Times New Roman" panose="02020603050405020304" pitchFamily="18" charset="0"/>
              </a:rPr>
              <a:t>Lời</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mở</a:t>
            </a:r>
            <a:r>
              <a:rPr lang="en-US" sz="4000" b="1" dirty="0" smtClean="0">
                <a:solidFill>
                  <a:srgbClr val="227C9D"/>
                </a:solidFill>
                <a:latin typeface="Times New Roman" panose="02020603050405020304" pitchFamily="18" charset="0"/>
                <a:cs typeface="Times New Roman" panose="02020603050405020304" pitchFamily="18" charset="0"/>
              </a:rPr>
              <a:t> </a:t>
            </a:r>
            <a:r>
              <a:rPr lang="en-US" sz="4000" b="1" dirty="0" err="1" smtClean="0">
                <a:solidFill>
                  <a:srgbClr val="227C9D"/>
                </a:solidFill>
                <a:latin typeface="Times New Roman" panose="02020603050405020304" pitchFamily="18" charset="0"/>
                <a:cs typeface="Times New Roman" panose="02020603050405020304" pitchFamily="18" charset="0"/>
              </a:rPr>
              <a:t>đầu</a:t>
            </a:r>
            <a:endParaRPr lang="en-US" sz="4000" b="1" dirty="0">
              <a:solidFill>
                <a:srgbClr val="227C9D"/>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7" name="TextBox 27"/>
          <p:cNvSpPr txBox="1"/>
          <p:nvPr/>
        </p:nvSpPr>
        <p:spPr>
          <a:xfrm>
            <a:off x="1485129" y="2508104"/>
            <a:ext cx="15507471" cy="369332"/>
          </a:xfrm>
          <a:prstGeom prst="rect">
            <a:avLst/>
          </a:prstGeom>
        </p:spPr>
        <p:txBody>
          <a:bodyPr wrap="square" lIns="0" tIns="0" rIns="0" bIns="0" rtlCol="0" anchor="t">
            <a:spAutoFit/>
          </a:bodyPr>
          <a:lstStyle/>
          <a:p>
            <a:endParaRPr lang="en-US" sz="2400" dirty="0">
              <a:solidFill>
                <a:srgbClr val="545454"/>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71599" y="2525422"/>
            <a:ext cx="15720431" cy="2248693"/>
          </a:xfrm>
          <a:prstGeom prst="rect">
            <a:avLst/>
          </a:prstGeom>
        </p:spPr>
        <p:txBody>
          <a:bodyPr wrap="square">
            <a:spAutoFit/>
          </a:bodyPr>
          <a:lstStyle/>
          <a:p>
            <a:pPr>
              <a:lnSpc>
                <a:spcPct val="150000"/>
              </a:lnSpc>
            </a:pPr>
            <a:r>
              <a:rPr lang="vi-VN" sz="2400" dirty="0"/>
              <a:t>Mô hình Model-View-Controller (MVC) là một mẫu kiến ​​trúc phân tách một ứng dụng thành ba thành phần logic chính Model, View và Controller. Do đó viết tắt MVC. Mỗi thành phần kiến ​​trúc được xây dựng để xử lý khía cạnh phát triển cụ thể của một ứng dụng. MVC tách lớp logic nghiệp vụ và lớp hiển thị ra riêng biệt. Ngày nay, kiến ​​trúc MVC đã trở nên phổ biến để thiết kế các ứng dụng web cũng như ứng dụng di động.</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5"/>
                </a:lnSpc>
              </a:p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pic>
        <p:nvPicPr>
          <p:cNvPr id="2" name="Picture 1"/>
          <p:cNvPicPr>
            <a:picLocks noChangeAspect="1"/>
          </p:cNvPicPr>
          <p:nvPr/>
        </p:nvPicPr>
        <p:blipFill>
          <a:blip r:embed="rId1"/>
          <a:stretch>
            <a:fillRect/>
          </a:stretch>
        </p:blipFill>
        <p:spPr>
          <a:xfrm>
            <a:off x="2390143" y="1257300"/>
            <a:ext cx="12929615"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2"/>
          <p:cNvSpPr txBox="1"/>
          <p:nvPr/>
        </p:nvSpPr>
        <p:spPr>
          <a:xfrm>
            <a:off x="1127551" y="2245149"/>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01 - </a:t>
            </a:r>
            <a:r>
              <a:rPr lang="en-US" sz="4000" dirty="0" smtClean="0">
                <a:solidFill>
                  <a:srgbClr val="FFFFFF"/>
                </a:solidFill>
                <a:latin typeface="Kollektif Bold" panose="020B0604020101010102"/>
              </a:rPr>
              <a:t>HTML</a:t>
            </a:r>
            <a:endParaRPr lang="en-US" sz="4000" dirty="0">
              <a:solidFill>
                <a:srgbClr val="FFFFFF"/>
              </a:solidFill>
              <a:latin typeface="Kollektif Bold" panose="020B0604020101010102"/>
            </a:endParaRPr>
          </a:p>
        </p:txBody>
      </p:sp>
      <p:sp>
        <p:nvSpPr>
          <p:cNvPr id="23" name="TextBox 23"/>
          <p:cNvSpPr txBox="1"/>
          <p:nvPr/>
        </p:nvSpPr>
        <p:spPr>
          <a:xfrm>
            <a:off x="1162385" y="4197078"/>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02 - </a:t>
            </a:r>
            <a:r>
              <a:rPr lang="en-US" sz="4000" dirty="0" smtClean="0">
                <a:solidFill>
                  <a:srgbClr val="FFFFFF"/>
                </a:solidFill>
                <a:latin typeface="Kollektif Bold" panose="020B0604020101010102"/>
              </a:rPr>
              <a:t>CSS</a:t>
            </a:r>
            <a:endParaRPr lang="en-US" sz="4000" dirty="0">
              <a:solidFill>
                <a:srgbClr val="FFFFFF"/>
              </a:solidFill>
              <a:latin typeface="Kollektif Bold" panose="020B0604020101010102"/>
            </a:endParaRPr>
          </a:p>
        </p:txBody>
      </p:sp>
      <p:sp>
        <p:nvSpPr>
          <p:cNvPr id="24" name="TextBox 24"/>
          <p:cNvSpPr txBox="1"/>
          <p:nvPr/>
        </p:nvSpPr>
        <p:spPr>
          <a:xfrm>
            <a:off x="1162385" y="6119862"/>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03 - </a:t>
            </a:r>
            <a:r>
              <a:rPr lang="en-US" sz="4000" dirty="0" err="1" smtClean="0">
                <a:solidFill>
                  <a:srgbClr val="FFFFFF"/>
                </a:solidFill>
                <a:latin typeface="Kollektif Bold" panose="020B0604020101010102"/>
              </a:rPr>
              <a:t>Javascript</a:t>
            </a:r>
            <a:endParaRPr lang="en-US" sz="4000" dirty="0">
              <a:solidFill>
                <a:srgbClr val="FFFFFF"/>
              </a:solidFill>
              <a:latin typeface="Kollektif Bold" panose="020B0604020101010102"/>
            </a:endParaRPr>
          </a:p>
        </p:txBody>
      </p:sp>
      <p:sp>
        <p:nvSpPr>
          <p:cNvPr id="25" name="Rectangle 24"/>
          <p:cNvSpPr/>
          <p:nvPr/>
        </p:nvSpPr>
        <p:spPr>
          <a:xfrm>
            <a:off x="1752600" y="1588666"/>
            <a:ext cx="12293373" cy="2793842"/>
          </a:xfrm>
          <a:prstGeom prst="rect">
            <a:avLst/>
          </a:prstGeom>
        </p:spPr>
        <p:txBody>
          <a:bodyPr wrap="square">
            <a:spAutoFit/>
          </a:bodyPr>
          <a:lstStyle/>
          <a:p>
            <a:pPr>
              <a:lnSpc>
                <a:spcPct val="150000"/>
              </a:lnSpc>
            </a:pPr>
            <a:r>
              <a:rPr lang="vi-VN" sz="2400" b="1" dirty="0">
                <a:solidFill>
                  <a:srgbClr val="1B1B1B"/>
                </a:solidFill>
                <a:latin typeface="Open Sans"/>
              </a:rPr>
              <a:t>Sau khi xem ví dụ này ta thấy được :</a:t>
            </a:r>
            <a:endParaRPr lang="vi-VN" sz="2400" dirty="0">
              <a:solidFill>
                <a:srgbClr val="1B1B1B"/>
              </a:solidFill>
              <a:latin typeface="Open Sans"/>
            </a:endParaRPr>
          </a:p>
          <a:p>
            <a:pPr>
              <a:lnSpc>
                <a:spcPct val="150000"/>
              </a:lnSpc>
              <a:buFont typeface="Arial" panose="020B0604020202020204" pitchFamily="34" charset="0"/>
              <a:buChar char="•"/>
            </a:pPr>
            <a:r>
              <a:rPr lang="vi-VN" sz="2400" dirty="0">
                <a:solidFill>
                  <a:srgbClr val="1B1B1B"/>
                </a:solidFill>
                <a:latin typeface="Open Sans"/>
              </a:rPr>
              <a:t>View: Chính là bạn.</a:t>
            </a:r>
            <a:endParaRPr lang="vi-VN" sz="2400" dirty="0">
              <a:solidFill>
                <a:srgbClr val="1B1B1B"/>
              </a:solidFill>
              <a:latin typeface="Open Sans"/>
            </a:endParaRPr>
          </a:p>
          <a:p>
            <a:pPr>
              <a:lnSpc>
                <a:spcPct val="150000"/>
              </a:lnSpc>
              <a:buFont typeface="Arial" panose="020B0604020202020204" pitchFamily="34" charset="0"/>
              <a:buChar char="•"/>
            </a:pPr>
            <a:r>
              <a:rPr lang="vi-VN" sz="2400" dirty="0">
                <a:solidFill>
                  <a:srgbClr val="1B1B1B"/>
                </a:solidFill>
                <a:latin typeface="Open Sans"/>
              </a:rPr>
              <a:t>Controller: Là người phục vụ.</a:t>
            </a:r>
            <a:endParaRPr lang="vi-VN" sz="2400" dirty="0">
              <a:solidFill>
                <a:srgbClr val="1B1B1B"/>
              </a:solidFill>
              <a:latin typeface="Open Sans"/>
            </a:endParaRPr>
          </a:p>
          <a:p>
            <a:pPr>
              <a:lnSpc>
                <a:spcPct val="150000"/>
              </a:lnSpc>
              <a:buFont typeface="Arial" panose="020B0604020202020204" pitchFamily="34" charset="0"/>
              <a:buChar char="•"/>
            </a:pPr>
            <a:r>
              <a:rPr lang="vi-VN" sz="2400" dirty="0">
                <a:solidFill>
                  <a:srgbClr val="1B1B1B"/>
                </a:solidFill>
                <a:latin typeface="Open Sans"/>
              </a:rPr>
              <a:t>Model: Là đầu bếp.</a:t>
            </a:r>
            <a:endParaRPr lang="vi-VN" sz="2400" dirty="0">
              <a:solidFill>
                <a:srgbClr val="1B1B1B"/>
              </a:solidFill>
              <a:latin typeface="Open Sans"/>
            </a:endParaRPr>
          </a:p>
          <a:p>
            <a:pPr>
              <a:lnSpc>
                <a:spcPct val="150000"/>
              </a:lnSpc>
              <a:buFont typeface="Arial" panose="020B0604020202020204" pitchFamily="34" charset="0"/>
              <a:buChar char="•"/>
            </a:pPr>
            <a:r>
              <a:rPr lang="vi-VN" sz="2400" dirty="0">
                <a:solidFill>
                  <a:srgbClr val="1B1B1B"/>
                </a:solidFill>
                <a:latin typeface="Open Sans"/>
              </a:rPr>
              <a:t>Database: là tủ lạnh.</a:t>
            </a:r>
            <a:endParaRPr lang="vi-VN" sz="24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2"/>
          <p:cNvSpPr txBox="1"/>
          <p:nvPr/>
        </p:nvSpPr>
        <p:spPr>
          <a:xfrm>
            <a:off x="1127551" y="2245149"/>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01 - </a:t>
            </a:r>
            <a:r>
              <a:rPr lang="en-US" sz="4000" dirty="0" smtClean="0">
                <a:solidFill>
                  <a:srgbClr val="FFFFFF"/>
                </a:solidFill>
                <a:latin typeface="Kollektif Bold" panose="020B0604020101010102"/>
              </a:rPr>
              <a:t>HTML</a:t>
            </a:r>
            <a:endParaRPr lang="en-US" sz="4000" dirty="0">
              <a:solidFill>
                <a:srgbClr val="FFFFFF"/>
              </a:solidFill>
              <a:latin typeface="Kollektif Bold" panose="020B0604020101010102"/>
            </a:endParaRPr>
          </a:p>
        </p:txBody>
      </p:sp>
      <p:sp>
        <p:nvSpPr>
          <p:cNvPr id="23" name="TextBox 23"/>
          <p:cNvSpPr txBox="1"/>
          <p:nvPr/>
        </p:nvSpPr>
        <p:spPr>
          <a:xfrm>
            <a:off x="1162385" y="4197078"/>
            <a:ext cx="5702716" cy="512961"/>
          </a:xfrm>
          <a:prstGeom prst="rect">
            <a:avLst/>
          </a:prstGeom>
        </p:spPr>
        <p:txBody>
          <a:bodyPr lIns="0" tIns="0" rIns="0" bIns="0" rtlCol="0" anchor="t">
            <a:spAutoFit/>
          </a:bodyPr>
          <a:lstStyle/>
          <a:p>
            <a:pPr>
              <a:lnSpc>
                <a:spcPts val="4000"/>
              </a:lnSpc>
            </a:pPr>
            <a:r>
              <a:rPr lang="en-US" sz="4000" dirty="0">
                <a:solidFill>
                  <a:srgbClr val="FFFFFF"/>
                </a:solidFill>
                <a:latin typeface="Kollektif Bold" panose="020B0604020101010102"/>
              </a:rPr>
              <a:t>02 - </a:t>
            </a:r>
            <a:r>
              <a:rPr lang="en-US" sz="4000" dirty="0" smtClean="0">
                <a:solidFill>
                  <a:srgbClr val="FFFFFF"/>
                </a:solidFill>
                <a:latin typeface="Kollektif Bold" panose="020B0604020101010102"/>
              </a:rPr>
              <a:t>CSS</a:t>
            </a:r>
            <a:endParaRPr lang="en-US" sz="4000" dirty="0">
              <a:solidFill>
                <a:srgbClr val="FFFFFF"/>
              </a:solidFill>
              <a:latin typeface="Kollektif Bold" panose="020B0604020101010102"/>
            </a:endParaRPr>
          </a:p>
        </p:txBody>
      </p:sp>
      <p:sp>
        <p:nvSpPr>
          <p:cNvPr id="25" name="Rectangle 24"/>
          <p:cNvSpPr/>
          <p:nvPr/>
        </p:nvSpPr>
        <p:spPr>
          <a:xfrm>
            <a:off x="1076882" y="1217978"/>
            <a:ext cx="14478000" cy="2862322"/>
          </a:xfrm>
          <a:prstGeom prst="rect">
            <a:avLst/>
          </a:prstGeom>
        </p:spPr>
        <p:txBody>
          <a:bodyPr wrap="square">
            <a:spAutoFit/>
          </a:bodyPr>
          <a:lstStyle/>
          <a:p>
            <a:pPr marL="342900" indent="-342900">
              <a:lnSpc>
                <a:spcPct val="150000"/>
              </a:lnSpc>
              <a:buFont typeface="Wingdings" panose="05000000000000000000" pitchFamily="2" charset="2"/>
              <a:buChar char="v"/>
            </a:pPr>
            <a:r>
              <a:rPr lang="vi-VN" sz="2400" dirty="0"/>
              <a:t>Kiến trúc MVC được thảo luận lần đầu vào năm 1979 bởi Trygve Reenskaug</a:t>
            </a:r>
            <a:r>
              <a:rPr lang="vi-VN" sz="2400" dirty="0" smtClean="0"/>
              <a:t>.</a:t>
            </a:r>
            <a:endParaRPr lang="vi-VN" sz="2400" dirty="0"/>
          </a:p>
          <a:p>
            <a:pPr>
              <a:lnSpc>
                <a:spcPct val="150000"/>
              </a:lnSpc>
            </a:pPr>
            <a:r>
              <a:rPr lang="vi-VN" sz="2400" dirty="0"/>
              <a:t>Mô hình MVC được giới thiệu lần đầu tiên vào năm 1987 bằng ngôn ngữ lập trình Smalltalk</a:t>
            </a:r>
            <a:r>
              <a:rPr lang="vi-VN" sz="2400" dirty="0" smtClean="0"/>
              <a:t>.</a:t>
            </a:r>
            <a:endParaRPr lang="vi-VN" sz="2400" dirty="0"/>
          </a:p>
          <a:p>
            <a:pPr>
              <a:lnSpc>
                <a:spcPct val="150000"/>
              </a:lnSpc>
            </a:pPr>
            <a:r>
              <a:rPr lang="vi-VN" sz="2400" dirty="0"/>
              <a:t>MVC lần đầu tiên được chấp nhận như một khái niệm chung, trong một bài báo năm 1988</a:t>
            </a:r>
            <a:r>
              <a:rPr lang="vi-VN" sz="2400" dirty="0" smtClean="0"/>
              <a:t>.</a:t>
            </a:r>
            <a:endParaRPr lang="vi-VN" sz="2400" dirty="0"/>
          </a:p>
          <a:p>
            <a:pPr>
              <a:lnSpc>
                <a:spcPct val="150000"/>
              </a:lnSpc>
            </a:pPr>
            <a:r>
              <a:rPr lang="vi-VN" sz="2400" dirty="0"/>
              <a:t>Trong thời gian gần đây, MVC pattern được sử dụng rộng rãi trong các ứng dụng web hiện đại.</a:t>
            </a:r>
            <a:endParaRPr lang="vi-VN" sz="2400" dirty="0"/>
          </a:p>
          <a:p>
            <a:pPr>
              <a:lnSpc>
                <a:spcPct val="150000"/>
              </a:lnSpc>
            </a:pPr>
            <a:endParaRPr lang="vi-VN" sz="2400" b="0" i="0" dirty="0">
              <a:solidFill>
                <a:srgbClr val="1B1B1B"/>
              </a:solidFill>
              <a:effectLst/>
              <a:latin typeface="Open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a:stretch>
              <a:fillRect/>
            </a:stretch>
          </a:blipFill>
        </p:spPr>
      </p:sp>
      <p:sp>
        <p:nvSpPr>
          <p:cNvPr id="22" name="TextBox 22"/>
          <p:cNvSpPr txBox="1"/>
          <p:nvPr/>
        </p:nvSpPr>
        <p:spPr>
          <a:xfrm>
            <a:off x="914400" y="2224330"/>
            <a:ext cx="14992831" cy="1538883"/>
          </a:xfrm>
          <a:prstGeom prst="rect">
            <a:avLst/>
          </a:prstGeom>
        </p:spPr>
        <p:txBody>
          <a:bodyPr wrap="square" lIns="0" tIns="0" rIns="0" bIns="0" rtlCol="0" anchor="t">
            <a:spAutoFit/>
          </a:bodyPr>
          <a:lstStyle/>
          <a:p>
            <a:pPr>
              <a:lnSpc>
                <a:spcPts val="4000"/>
              </a:lnSpc>
            </a:pPr>
            <a:r>
              <a:rPr lang="vi-VN" sz="2400" dirty="0" smtClean="0">
                <a:latin typeface="+mj-lt"/>
              </a:rPr>
              <a:t>Angular</a:t>
            </a:r>
            <a:r>
              <a:rPr lang="vi-VN" sz="2400" dirty="0">
                <a:latin typeface="+mj-lt"/>
              </a:rPr>
              <a:t> là một </a:t>
            </a:r>
            <a:r>
              <a:rPr lang="en-US" sz="2400" dirty="0" smtClean="0">
                <a:latin typeface="+mj-lt"/>
              </a:rPr>
              <a:t>Open source</a:t>
            </a:r>
            <a:r>
              <a:rPr lang="vi-VN" sz="2400" dirty="0">
                <a:latin typeface="+mj-lt"/>
              </a:rPr>
              <a:t> viết bằng </a:t>
            </a:r>
            <a:r>
              <a:rPr lang="en-US" sz="2400" dirty="0" err="1" smtClean="0">
                <a:latin typeface="+mj-lt"/>
              </a:rPr>
              <a:t>Tyscript</a:t>
            </a:r>
            <a:r>
              <a:rPr lang="en-US" sz="2400" dirty="0" smtClean="0">
                <a:latin typeface="+mj-lt"/>
              </a:rPr>
              <a:t> </a:t>
            </a:r>
            <a:r>
              <a:rPr lang="vi-VN" sz="2400" dirty="0" smtClean="0">
                <a:latin typeface="+mj-lt"/>
              </a:rPr>
              <a:t>và </a:t>
            </a:r>
            <a:r>
              <a:rPr lang="vi-VN" sz="2400" dirty="0">
                <a:latin typeface="+mj-lt"/>
              </a:rPr>
              <a:t>được sử dụng để </a:t>
            </a:r>
            <a:r>
              <a:rPr lang="en-US" sz="2400" dirty="0" err="1" smtClean="0">
                <a:latin typeface="+mj-lt"/>
              </a:rPr>
              <a:t>thiết</a:t>
            </a:r>
            <a:r>
              <a:rPr lang="en-US" sz="2400" dirty="0" smtClean="0">
                <a:latin typeface="+mj-lt"/>
              </a:rPr>
              <a:t> </a:t>
            </a:r>
            <a:r>
              <a:rPr lang="en-US" sz="2400" dirty="0" err="1" smtClean="0">
                <a:latin typeface="+mj-lt"/>
              </a:rPr>
              <a:t>kế</a:t>
            </a:r>
            <a:r>
              <a:rPr lang="en-US" sz="2400" dirty="0" smtClean="0">
                <a:latin typeface="+mj-lt"/>
              </a:rPr>
              <a:t> </a:t>
            </a:r>
            <a:r>
              <a:rPr lang="en-US" sz="2400" dirty="0" err="1" smtClean="0">
                <a:latin typeface="+mj-lt"/>
              </a:rPr>
              <a:t>giao</a:t>
            </a:r>
            <a:r>
              <a:rPr lang="en-US" sz="2400" dirty="0" smtClean="0">
                <a:latin typeface="+mj-lt"/>
              </a:rPr>
              <a:t> </a:t>
            </a:r>
            <a:r>
              <a:rPr lang="en-US" sz="2400" dirty="0" err="1" smtClean="0">
                <a:latin typeface="+mj-lt"/>
              </a:rPr>
              <a:t>diện</a:t>
            </a:r>
            <a:r>
              <a:rPr lang="en-US" sz="2400" dirty="0" smtClean="0">
                <a:latin typeface="+mj-lt"/>
              </a:rPr>
              <a:t> web </a:t>
            </a:r>
            <a:r>
              <a:rPr lang="vi-VN" sz="2400" dirty="0" smtClean="0">
                <a:latin typeface="+mj-lt"/>
              </a:rPr>
              <a:t>(front </a:t>
            </a:r>
            <a:r>
              <a:rPr lang="vi-VN" sz="2400" dirty="0">
                <a:latin typeface="+mj-lt"/>
              </a:rPr>
              <a:t>– end). Angular được xây dựng, phát triển từ những năm 2009 và đang duy trì cho đến nay bởi </a:t>
            </a:r>
            <a:r>
              <a:rPr lang="en-US" sz="2400" dirty="0" smtClean="0">
                <a:latin typeface="+mj-lt"/>
              </a:rPr>
              <a:t>Google</a:t>
            </a:r>
            <a:r>
              <a:rPr lang="vi-VN" sz="2400" dirty="0" smtClean="0">
                <a:latin typeface="+mj-lt"/>
              </a:rPr>
              <a:t>. </a:t>
            </a:r>
            <a:r>
              <a:rPr lang="vi-VN" sz="2400" dirty="0">
                <a:latin typeface="+mj-lt"/>
              </a:rPr>
              <a:t>Đây được xem là </a:t>
            </a:r>
            <a:r>
              <a:rPr lang="vi-VN" sz="2400" dirty="0" smtClean="0">
                <a:latin typeface="+mj-lt"/>
              </a:rPr>
              <a:t>fra</a:t>
            </a:r>
            <a:r>
              <a:rPr lang="en-US" sz="2400" dirty="0" err="1" smtClean="0">
                <a:latin typeface="+mj-lt"/>
              </a:rPr>
              <a:t>mework</a:t>
            </a:r>
            <a:r>
              <a:rPr lang="vi-VN" sz="2400" dirty="0">
                <a:latin typeface="+mj-lt"/>
              </a:rPr>
              <a:t> </a:t>
            </a:r>
            <a:r>
              <a:rPr lang="vi-VN" sz="2400" dirty="0" smtClean="0">
                <a:latin typeface="+mj-lt"/>
              </a:rPr>
              <a:t>front</a:t>
            </a:r>
            <a:r>
              <a:rPr lang="en-US" sz="2400" dirty="0" smtClean="0">
                <a:latin typeface="+mj-lt"/>
              </a:rPr>
              <a:t>-</a:t>
            </a:r>
            <a:r>
              <a:rPr lang="vi-VN" sz="2400" dirty="0" smtClean="0">
                <a:latin typeface="+mj-lt"/>
              </a:rPr>
              <a:t>end </a:t>
            </a:r>
            <a:r>
              <a:rPr lang="vi-VN" sz="2400" dirty="0">
                <a:latin typeface="+mj-lt"/>
              </a:rPr>
              <a:t>mạnh mẽ và chuyên dụng dành cho các </a:t>
            </a:r>
            <a:r>
              <a:rPr lang="en-US" sz="2400" dirty="0" err="1" smtClean="0">
                <a:latin typeface="+mj-lt"/>
              </a:rPr>
              <a:t>Lập</a:t>
            </a:r>
            <a:r>
              <a:rPr lang="en-US" sz="2400" dirty="0" smtClean="0">
                <a:latin typeface="+mj-lt"/>
              </a:rPr>
              <a:t> </a:t>
            </a:r>
            <a:r>
              <a:rPr lang="en-US" sz="2400" dirty="0" err="1" smtClean="0">
                <a:latin typeface="+mj-lt"/>
              </a:rPr>
              <a:t>trình</a:t>
            </a:r>
            <a:r>
              <a:rPr lang="en-US" sz="2400" dirty="0" smtClean="0">
                <a:latin typeface="+mj-lt"/>
              </a:rPr>
              <a:t> </a:t>
            </a:r>
            <a:r>
              <a:rPr lang="en-US" sz="2400" dirty="0" err="1" smtClean="0">
                <a:latin typeface="+mj-lt"/>
              </a:rPr>
              <a:t>viên</a:t>
            </a:r>
            <a:r>
              <a:rPr lang="vi-VN" sz="2400" dirty="0">
                <a:latin typeface="+mj-lt"/>
              </a:rPr>
              <a:t> sử dụng </a:t>
            </a:r>
            <a:r>
              <a:rPr lang="en-US" sz="2400" dirty="0" smtClean="0">
                <a:latin typeface="+mj-lt"/>
              </a:rPr>
              <a:t>HTML</a:t>
            </a:r>
            <a:r>
              <a:rPr lang="vi-VN" sz="2400" dirty="0">
                <a:latin typeface="+mj-lt"/>
              </a:rPr>
              <a:t> cao cấp.</a:t>
            </a:r>
            <a:r>
              <a:rPr lang="en-US" sz="2400" dirty="0" smtClean="0">
                <a:solidFill>
                  <a:srgbClr val="FFFFFF"/>
                </a:solidFill>
                <a:latin typeface="+mj-lt"/>
              </a:rPr>
              <a:t>L</a:t>
            </a:r>
            <a:endParaRPr lang="en-US" sz="2400" dirty="0">
              <a:solidFill>
                <a:srgbClr val="FFFFFF"/>
              </a:solidFill>
              <a:latin typeface="+mj-lt"/>
            </a:endParaRPr>
          </a:p>
        </p:txBody>
      </p:sp>
      <p:sp>
        <p:nvSpPr>
          <p:cNvPr id="14" name="TextBox 3"/>
          <p:cNvSpPr txBox="1"/>
          <p:nvPr/>
        </p:nvSpPr>
        <p:spPr>
          <a:xfrm>
            <a:off x="589530" y="542785"/>
            <a:ext cx="17012670" cy="1354538"/>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1: </a:t>
            </a:r>
            <a:r>
              <a:rPr lang="en-US" sz="4000" b="1" dirty="0" err="1">
                <a:solidFill>
                  <a:srgbClr val="227C9D"/>
                </a:solidFill>
                <a:latin typeface="Times New Roman" panose="02020603050405020304" pitchFamily="18" charset="0"/>
                <a:cs typeface="Times New Roman" panose="02020603050405020304" pitchFamily="18" charset="0"/>
              </a:rPr>
              <a:t>Giới</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thiệu</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tổng</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quan</a:t>
            </a:r>
            <a:r>
              <a:rPr lang="en-US" sz="4000" b="1" dirty="0">
                <a:solidFill>
                  <a:srgbClr val="227C9D"/>
                </a:solidFill>
                <a:latin typeface="Times New Roman" panose="02020603050405020304" pitchFamily="18" charset="0"/>
                <a:cs typeface="Times New Roman" panose="02020603050405020304" pitchFamily="18" charset="0"/>
              </a:rPr>
              <a:t> framework </a:t>
            </a:r>
            <a:r>
              <a:rPr lang="en-US" sz="4000" b="1" dirty="0" err="1">
                <a:solidFill>
                  <a:srgbClr val="227C9D"/>
                </a:solidFill>
                <a:latin typeface="Times New Roman" panose="02020603050405020304" pitchFamily="18" charset="0"/>
                <a:cs typeface="Times New Roman" panose="02020603050405020304" pitchFamily="18" charset="0"/>
              </a:rPr>
              <a:t>sử</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dụng</a:t>
            </a:r>
            <a:r>
              <a:rPr lang="en-US" sz="4000" b="1" dirty="0">
                <a:solidFill>
                  <a:srgbClr val="227C9D"/>
                </a:solidFill>
                <a:latin typeface="Times New Roman" panose="02020603050405020304" pitchFamily="18" charset="0"/>
                <a:cs typeface="Times New Roman" panose="02020603050405020304" pitchFamily="18" charset="0"/>
              </a:rPr>
              <a:t> </a:t>
            </a:r>
            <a:endParaRPr lang="en-US" sz="4000" b="1" dirty="0">
              <a:solidFill>
                <a:srgbClr val="227C9D"/>
              </a:solidFill>
              <a:latin typeface="Times New Roman" panose="02020603050405020304" pitchFamily="18" charset="0"/>
              <a:cs typeface="Times New Roman" panose="02020603050405020304" pitchFamily="18" charset="0"/>
            </a:endParaRPr>
          </a:p>
          <a:p>
            <a:pPr>
              <a:lnSpc>
                <a:spcPts val="5545"/>
              </a:lnSpc>
            </a:pPr>
            <a:endParaRPr lang="en-US" sz="4000" b="1" dirty="0">
              <a:solidFill>
                <a:srgbClr val="227C9D"/>
              </a:solidFill>
              <a:latin typeface="Times New Roman" panose="02020603050405020304" pitchFamily="18" charset="0"/>
              <a:cs typeface="Times New Roman" panose="02020603050405020304" pitchFamily="18" charset="0"/>
            </a:endParaRPr>
          </a:p>
        </p:txBody>
      </p:sp>
      <p:sp>
        <p:nvSpPr>
          <p:cNvPr id="17" name="TextBox 3"/>
          <p:cNvSpPr txBox="1"/>
          <p:nvPr/>
        </p:nvSpPr>
        <p:spPr>
          <a:xfrm>
            <a:off x="589530" y="1519009"/>
            <a:ext cx="6967300" cy="613117"/>
          </a:xfrm>
          <a:prstGeom prst="rect">
            <a:avLst/>
          </a:prstGeom>
        </p:spPr>
        <p:txBody>
          <a:bodyPr lIns="0" tIns="0" rIns="0" bIns="0" rtlCol="0" anchor="t">
            <a:spAutoFit/>
          </a:bodyPr>
          <a:lstStyle/>
          <a:p>
            <a:pPr marL="342900" indent="-342900">
              <a:lnSpc>
                <a:spcPts val="5545"/>
              </a:lnSpc>
              <a:buFont typeface="Arial" panose="020B0604020202020204" pitchFamily="34" charset="0"/>
              <a:buChar char="•"/>
            </a:pPr>
            <a:r>
              <a:rPr lang="en-US" sz="2800" b="1" dirty="0" smtClean="0">
                <a:solidFill>
                  <a:srgbClr val="227C9D"/>
                </a:solidFill>
                <a:latin typeface="Times New Roman" panose="02020603050405020304" pitchFamily="18" charset="0"/>
                <a:cs typeface="Times New Roman" panose="02020603050405020304" pitchFamily="18" charset="0"/>
              </a:rPr>
              <a:t>Angular </a:t>
            </a:r>
            <a:r>
              <a:rPr lang="en-US" sz="2800" b="1" dirty="0" err="1" smtClean="0">
                <a:solidFill>
                  <a:srgbClr val="227C9D"/>
                </a:solidFill>
                <a:latin typeface="Times New Roman" panose="02020603050405020304" pitchFamily="18" charset="0"/>
                <a:cs typeface="Times New Roman" panose="02020603050405020304" pitchFamily="18" charset="0"/>
              </a:rPr>
              <a:t>là</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gì</a:t>
            </a:r>
            <a:r>
              <a:rPr lang="en-US" sz="2800" b="1" dirty="0" smtClean="0">
                <a:solidFill>
                  <a:srgbClr val="227C9D"/>
                </a:solidFill>
                <a:latin typeface="Times New Roman" panose="02020603050405020304" pitchFamily="18" charset="0"/>
                <a:cs typeface="Times New Roman" panose="02020603050405020304" pitchFamily="18" charset="0"/>
              </a:rPr>
              <a:t> ? </a:t>
            </a:r>
            <a:r>
              <a:rPr lang="en-US" sz="2800" b="1" dirty="0" err="1" smtClean="0">
                <a:solidFill>
                  <a:srgbClr val="227C9D"/>
                </a:solidFill>
                <a:latin typeface="Times New Roman" panose="02020603050405020304" pitchFamily="18" charset="0"/>
                <a:cs typeface="Times New Roman" panose="02020603050405020304" pitchFamily="18" charset="0"/>
              </a:rPr>
              <a:t>Vòng</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đời</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phát</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triển</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của</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smtClean="0">
                <a:solidFill>
                  <a:srgbClr val="227C9D"/>
                </a:solidFill>
                <a:latin typeface="Times New Roman" panose="02020603050405020304" pitchFamily="18" charset="0"/>
                <a:cs typeface="Times New Roman" panose="02020603050405020304" pitchFamily="18" charset="0"/>
              </a:rPr>
              <a:t>nó</a:t>
            </a:r>
            <a:endParaRPr lang="en-US" sz="2800" b="1" dirty="0">
              <a:solidFill>
                <a:srgbClr val="227C9D"/>
              </a:solidFill>
              <a:latin typeface="Times New Roman" panose="02020603050405020304" pitchFamily="18" charset="0"/>
              <a:cs typeface="Times New Roman" panose="02020603050405020304" pitchFamily="18" charset="0"/>
            </a:endParaRPr>
          </a:p>
        </p:txBody>
      </p:sp>
      <p:sp>
        <p:nvSpPr>
          <p:cNvPr id="3" name="AutoShape 4" descr="Angular là gì?"/>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Picture 4"/>
          <p:cNvPicPr>
            <a:picLocks noChangeAspect="1"/>
          </p:cNvPicPr>
          <p:nvPr/>
        </p:nvPicPr>
        <p:blipFill>
          <a:blip r:embed="rId1"/>
          <a:stretch>
            <a:fillRect/>
          </a:stretch>
        </p:blipFill>
        <p:spPr>
          <a:xfrm>
            <a:off x="4938322" y="4001017"/>
            <a:ext cx="8315085" cy="511161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 name="Rectangle 1"/>
          <p:cNvSpPr/>
          <p:nvPr/>
        </p:nvSpPr>
        <p:spPr>
          <a:xfrm>
            <a:off x="558357" y="407354"/>
            <a:ext cx="10566843" cy="797654"/>
          </a:xfrm>
          <a:prstGeom prst="rect">
            <a:avLst/>
          </a:prstGeom>
        </p:spPr>
        <p:txBody>
          <a:bodyPr wrap="square">
            <a:spAutoFit/>
          </a:bodyPr>
          <a:lstStyle/>
          <a:p>
            <a:pPr marL="342900" indent="-342900">
              <a:lnSpc>
                <a:spcPts val="5545"/>
              </a:lnSpc>
              <a:buFont typeface="Arial" panose="020B0604020202020204" pitchFamily="34" charset="0"/>
              <a:buChar char="•"/>
            </a:pPr>
            <a:r>
              <a:rPr lang="en-US" sz="2800" b="1" dirty="0" smtClean="0">
                <a:solidFill>
                  <a:srgbClr val="227C9D"/>
                </a:solidFill>
                <a:latin typeface="Times New Roman" panose="02020603050405020304" pitchFamily="18" charset="0"/>
                <a:cs typeface="Times New Roman" panose="02020603050405020304" pitchFamily="18" charset="0"/>
              </a:rPr>
              <a:t>Spring framework </a:t>
            </a:r>
            <a:r>
              <a:rPr lang="en-US" sz="2800" b="1" dirty="0" err="1" smtClean="0">
                <a:solidFill>
                  <a:srgbClr val="227C9D"/>
                </a:solidFill>
                <a:latin typeface="Times New Roman" panose="02020603050405020304" pitchFamily="18" charset="0"/>
                <a:cs typeface="Times New Roman" panose="02020603050405020304" pitchFamily="18" charset="0"/>
              </a:rPr>
              <a:t>là</a:t>
            </a:r>
            <a:r>
              <a:rPr lang="en-US" sz="2800" b="1" dirty="0" smtClean="0">
                <a:solidFill>
                  <a:srgbClr val="227C9D"/>
                </a:solidFill>
                <a:latin typeface="Times New Roman" panose="02020603050405020304" pitchFamily="18" charset="0"/>
                <a:cs typeface="Times New Roman" panose="02020603050405020304" pitchFamily="18" charset="0"/>
              </a:rPr>
              <a:t> </a:t>
            </a:r>
            <a:r>
              <a:rPr lang="en-US" sz="2800" b="1" dirty="0" err="1">
                <a:solidFill>
                  <a:srgbClr val="227C9D"/>
                </a:solidFill>
                <a:latin typeface="Times New Roman" panose="02020603050405020304" pitchFamily="18" charset="0"/>
                <a:cs typeface="Times New Roman" panose="02020603050405020304" pitchFamily="18" charset="0"/>
              </a:rPr>
              <a:t>gì</a:t>
            </a:r>
            <a:r>
              <a:rPr lang="en-US" sz="2800" b="1" dirty="0">
                <a:solidFill>
                  <a:srgbClr val="227C9D"/>
                </a:solidFill>
                <a:latin typeface="Times New Roman" panose="02020603050405020304" pitchFamily="18" charset="0"/>
                <a:cs typeface="Times New Roman" panose="02020603050405020304" pitchFamily="18" charset="0"/>
              </a:rPr>
              <a:t> ? </a:t>
            </a:r>
            <a:endParaRPr lang="en-US" sz="2800" b="1" dirty="0">
              <a:solidFill>
                <a:srgbClr val="227C9D"/>
              </a:solidFill>
              <a:latin typeface="Times New Roman" panose="02020603050405020304" pitchFamily="18" charset="0"/>
              <a:cs typeface="Times New Roman" panose="02020603050405020304" pitchFamily="18" charset="0"/>
            </a:endParaRPr>
          </a:p>
        </p:txBody>
      </p:sp>
      <p:sp>
        <p:nvSpPr>
          <p:cNvPr id="4" name="Rectangle 3"/>
          <p:cNvSpPr/>
          <p:nvPr/>
        </p:nvSpPr>
        <p:spPr>
          <a:xfrm>
            <a:off x="914400" y="1317842"/>
            <a:ext cx="15900843" cy="1815882"/>
          </a:xfrm>
          <a:prstGeom prst="rect">
            <a:avLst/>
          </a:prstGeom>
        </p:spPr>
        <p:txBody>
          <a:bodyPr wrap="square">
            <a:spAutoFit/>
          </a:bodyPr>
          <a:lstStyle/>
          <a:p>
            <a:r>
              <a:rPr lang="vi-VN" sz="2800" dirty="0"/>
              <a:t>Spring Boot là một dự án phát triển bởi JAV (ngôn ngữ java) trong hệ sinh thái Spring framework. Nó giúp cho các lập trình viên chúng ta đơn giản hóa quá trình lập trình một ứng dụng với Spring, chỉ tập trung vào việc phát triển business cho ứng dụng</a:t>
            </a:r>
            <a:r>
              <a:rPr lang="vi-VN" sz="2800" dirty="0" smtClean="0"/>
              <a:t>.</a:t>
            </a:r>
            <a:endParaRPr lang="en-US" sz="2800" dirty="0" smtClean="0"/>
          </a:p>
          <a:p>
            <a:endParaRPr lang="en-US" sz="2800" dirty="0"/>
          </a:p>
        </p:txBody>
      </p:sp>
      <p:sp>
        <p:nvSpPr>
          <p:cNvPr id="5" name="AutoShape 2" descr="Công nghệ được ứng dụng rộng rãi "/>
          <p:cNvSpPr>
            <a:spLocks noChangeAspect="1" noChangeArrowheads="1"/>
          </p:cNvSpPr>
          <p:nvPr/>
        </p:nvSpPr>
        <p:spPr bwMode="auto">
          <a:xfrm>
            <a:off x="152400" y="3162299"/>
            <a:ext cx="13182600" cy="55985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Spring boot framework và những kiến thức cơ bản nhấ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2933700"/>
            <a:ext cx="10591800" cy="5069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457200" y="495300"/>
            <a:ext cx="17012670" cy="649217"/>
          </a:xfrm>
          <a:prstGeom prst="rect">
            <a:avLst/>
          </a:prstGeom>
        </p:spPr>
        <p:txBody>
          <a:bodyPr wrap="square" lIns="0" tIns="0" rIns="0" bIns="0" rtlCol="0" anchor="t">
            <a:spAutoFit/>
          </a:bodyPr>
          <a:lstStyle/>
          <a:p>
            <a:pPr>
              <a:lnSpc>
                <a:spcPts val="5545"/>
              </a:lnSpc>
            </a:pPr>
            <a:r>
              <a:rPr lang="en-US" sz="4000" b="1" dirty="0" err="1">
                <a:solidFill>
                  <a:srgbClr val="227C9D"/>
                </a:solidFill>
                <a:latin typeface="Times New Roman" panose="02020603050405020304" pitchFamily="18" charset="0"/>
                <a:cs typeface="Times New Roman" panose="02020603050405020304" pitchFamily="18" charset="0"/>
              </a:rPr>
              <a:t>Chương</a:t>
            </a:r>
            <a:r>
              <a:rPr lang="en-US" sz="4000" b="1" dirty="0">
                <a:solidFill>
                  <a:srgbClr val="227C9D"/>
                </a:solidFill>
                <a:latin typeface="Times New Roman" panose="02020603050405020304" pitchFamily="18" charset="0"/>
                <a:cs typeface="Times New Roman" panose="02020603050405020304" pitchFamily="18" charset="0"/>
              </a:rPr>
              <a:t> 2: </a:t>
            </a:r>
            <a:r>
              <a:rPr lang="en-US" sz="4000" b="1" dirty="0" err="1">
                <a:solidFill>
                  <a:srgbClr val="227C9D"/>
                </a:solidFill>
                <a:latin typeface="Times New Roman" panose="02020603050405020304" pitchFamily="18" charset="0"/>
                <a:cs typeface="Times New Roman" panose="02020603050405020304" pitchFamily="18" charset="0"/>
              </a:rPr>
              <a:t>Mô</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hình</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kiến</a:t>
            </a:r>
            <a:r>
              <a:rPr lang="en-US" sz="4000" b="1" dirty="0">
                <a:solidFill>
                  <a:srgbClr val="227C9D"/>
                </a:solidFill>
                <a:latin typeface="Times New Roman" panose="02020603050405020304" pitchFamily="18" charset="0"/>
                <a:cs typeface="Times New Roman" panose="02020603050405020304" pitchFamily="18" charset="0"/>
              </a:rPr>
              <a:t> </a:t>
            </a:r>
            <a:r>
              <a:rPr lang="en-US" sz="4000" b="1" dirty="0" err="1">
                <a:solidFill>
                  <a:srgbClr val="227C9D"/>
                </a:solidFill>
                <a:latin typeface="Times New Roman" panose="02020603050405020304" pitchFamily="18" charset="0"/>
                <a:cs typeface="Times New Roman" panose="02020603050405020304" pitchFamily="18" charset="0"/>
              </a:rPr>
              <a:t>trúc</a:t>
            </a:r>
            <a:r>
              <a:rPr lang="en-US" sz="4000" b="1" dirty="0">
                <a:solidFill>
                  <a:srgbClr val="227C9D"/>
                </a:solidFill>
                <a:latin typeface="Times New Roman" panose="02020603050405020304" pitchFamily="18" charset="0"/>
                <a:cs typeface="Times New Roman" panose="02020603050405020304" pitchFamily="18" charset="0"/>
              </a:rPr>
              <a:t> Web </a:t>
            </a:r>
            <a:r>
              <a:rPr lang="en-US" sz="4000" b="1" dirty="0" smtClean="0">
                <a:solidFill>
                  <a:srgbClr val="227C9D"/>
                </a:solidFill>
                <a:latin typeface="Times New Roman" panose="02020603050405020304" pitchFamily="18" charset="0"/>
                <a:cs typeface="Times New Roman" panose="02020603050405020304" pitchFamily="18" charset="0"/>
              </a:rPr>
              <a:t>MVC</a:t>
            </a:r>
            <a:endParaRPr lang="en-US" sz="4000" b="1" dirty="0">
              <a:solidFill>
                <a:srgbClr val="227C9D"/>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2209800" y="1943100"/>
            <a:ext cx="9982200" cy="61667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5289</Words>
  <Application>WPS Presentation</Application>
  <PresentationFormat>Custom</PresentationFormat>
  <Paragraphs>194</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Kollektif Bold</vt:lpstr>
      <vt:lpstr>Times New Roman</vt:lpstr>
      <vt:lpstr>Open Sans</vt:lpstr>
      <vt:lpstr>Segoe Print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thinh</cp:lastModifiedBy>
  <cp:revision>75</cp:revision>
  <dcterms:created xsi:type="dcterms:W3CDTF">2006-08-16T00:00:00Z</dcterms:created>
  <dcterms:modified xsi:type="dcterms:W3CDTF">2024-05-06T09:59:51Z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3688A497DB0040DBB2B51750D1DADF22_12</vt:lpwstr>
  </property>
  <property fmtid="{D5CDD505-2E9C-101B-9397-08002B2CF9AE}" pid="3" name="KSOProductBuildVer">
    <vt:lpwstr>1033-12.2.0.13489</vt:lpwstr>
  </property>
</Properties>
</file>