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75" r:id="rId4"/>
    <p:sldId id="276" r:id="rId5"/>
    <p:sldId id="259" r:id="rId6"/>
    <p:sldId id="311" r:id="rId7"/>
    <p:sldId id="312" r:id="rId8"/>
    <p:sldId id="313" r:id="rId9"/>
    <p:sldId id="310" r:id="rId10"/>
    <p:sldId id="314" r:id="rId11"/>
    <p:sldId id="315" r:id="rId12"/>
    <p:sldId id="317" r:id="rId13"/>
    <p:sldId id="318" r:id="rId14"/>
    <p:sldId id="316" r:id="rId15"/>
    <p:sldId id="320" r:id="rId16"/>
    <p:sldId id="319" r:id="rId17"/>
    <p:sldId id="321" r:id="rId18"/>
    <p:sldId id="322" r:id="rId19"/>
    <p:sldId id="323" r:id="rId20"/>
    <p:sldId id="324" r:id="rId21"/>
    <p:sldId id="325" r:id="rId22"/>
    <p:sldId id="326" r:id="rId23"/>
    <p:sldId id="329" r:id="rId24"/>
    <p:sldId id="330" r:id="rId25"/>
    <p:sldId id="332" r:id="rId26"/>
    <p:sldId id="333" r:id="rId27"/>
    <p:sldId id="335" r:id="rId28"/>
    <p:sldId id="336" r:id="rId29"/>
    <p:sldId id="334" r:id="rId30"/>
    <p:sldId id="331" r:id="rId31"/>
    <p:sldId id="327" r:id="rId32"/>
    <p:sldId id="337" r:id="rId33"/>
    <p:sldId id="338" r:id="rId34"/>
    <p:sldId id="339" r:id="rId35"/>
    <p:sldId id="328" r:id="rId36"/>
    <p:sldId id="273" r:id="rId37"/>
  </p:sldIdLst>
  <p:sldSz cx="18288000" cy="10287000"/>
  <p:notesSz cx="6858000" cy="9144000"/>
  <p:embeddedFontLst>
    <p:embeddedFont>
      <p:font typeface="Georgia" panose="02040502050405020303" pitchFamily="18" charset="0"/>
      <p:regular r:id="rId38"/>
      <p:bold r:id="rId39"/>
      <p:italic r:id="rId40"/>
      <p:boldItalic r:id="rId41"/>
    </p:embeddedFont>
    <p:embeddedFont>
      <p:font typeface="Kollektif Bold" panose="020B0604020202020204" charset="0"/>
      <p:bold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4" autoAdjust="0"/>
    <p:restoredTop sz="96009" autoAdjust="0"/>
  </p:normalViewPr>
  <p:slideViewPr>
    <p:cSldViewPr showGuides="1">
      <p:cViewPr varScale="1">
        <p:scale>
          <a:sx n="72" d="100"/>
          <a:sy n="72" d="100"/>
        </p:scale>
        <p:origin x="5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2517476" y="1412586"/>
            <a:ext cx="13156874" cy="2564805"/>
          </a:xfrm>
          <a:prstGeom prst="rect">
            <a:avLst/>
          </a:prstGeom>
        </p:spPr>
        <p:txBody>
          <a:bodyPr wrap="square" lIns="0" tIns="0" rIns="0" bIns="0" rtlCol="0" anchor="t">
            <a:spAutoFit/>
          </a:bodyPr>
          <a:lstStyle/>
          <a:p>
            <a:pPr algn="ctr">
              <a:lnSpc>
                <a:spcPts val="10000"/>
              </a:lnSpc>
            </a:pPr>
            <a:r>
              <a:rPr lang="en-US" sz="6000" b="1" dirty="0" err="1" smtClean="0">
                <a:solidFill>
                  <a:srgbClr val="227C9D"/>
                </a:solidFill>
                <a:latin typeface="Kollektif Bold" panose="020B0604020101010102"/>
              </a:rPr>
              <a:t>Tổng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quan</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về</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mô</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hình</a:t>
            </a:r>
            <a:r>
              <a:rPr lang="en-US" sz="6000" b="1" dirty="0" smtClean="0">
                <a:solidFill>
                  <a:srgbClr val="227C9D"/>
                </a:solidFill>
                <a:latin typeface="Kollektif Bold" panose="020B0604020101010102"/>
              </a:rPr>
              <a:t> MVC </a:t>
            </a:r>
            <a:r>
              <a:rPr lang="en-US" sz="6000" b="1" dirty="0" err="1" smtClean="0">
                <a:solidFill>
                  <a:srgbClr val="227C9D"/>
                </a:solidFill>
                <a:latin typeface="Kollektif Bold" panose="020B0604020101010102"/>
              </a:rPr>
              <a:t>và</a:t>
            </a:r>
            <a:r>
              <a:rPr lang="en-US" sz="6000" b="1" dirty="0" smtClean="0">
                <a:solidFill>
                  <a:srgbClr val="227C9D"/>
                </a:solidFill>
                <a:latin typeface="Kollektif Bold" panose="020B0604020101010102"/>
              </a:rPr>
              <a:t> API</a:t>
            </a:r>
            <a:endParaRPr lang="en-US" sz="6000" b="1" dirty="0">
              <a:solidFill>
                <a:srgbClr val="227C9D"/>
              </a:solidFill>
              <a:latin typeface="Kollektif Bold" panose="020B0604020101010102"/>
            </a:endParaRPr>
          </a:p>
          <a:p>
            <a:pPr algn="ctr">
              <a:lnSpc>
                <a:spcPts val="10000"/>
              </a:lnSpc>
            </a:pPr>
            <a:r>
              <a:rPr lang="en-US" sz="6000" b="1" dirty="0" err="1" smtClean="0">
                <a:solidFill>
                  <a:srgbClr val="227C9D"/>
                </a:solidFill>
                <a:latin typeface="Kollektif Bold" panose="020B0604020101010102"/>
              </a:rPr>
              <a:t>Trong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quá</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trình</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phát</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triển</a:t>
            </a:r>
            <a:r>
              <a:rPr lang="en-US" sz="6000" b="1" dirty="0">
                <a:solidFill>
                  <a:srgbClr val="227C9D"/>
                </a:solidFill>
                <a:latin typeface="Kollektif Bold" panose="020B0604020101010102"/>
              </a:rPr>
              <a:t> </a:t>
            </a:r>
            <a:r>
              <a:rPr lang="en-US" sz="6000" b="1" dirty="0" smtClean="0">
                <a:solidFill>
                  <a:srgbClr val="227C9D"/>
                </a:solidFill>
                <a:latin typeface="Kollektif Bold" panose="020B0604020101010102"/>
              </a:rPr>
              <a:t>website</a:t>
            </a:r>
          </a:p>
        </p:txBody>
      </p:sp>
      <p:sp>
        <p:nvSpPr>
          <p:cNvPr id="9" name="TextBox 9"/>
          <p:cNvSpPr txBox="1"/>
          <p:nvPr/>
        </p:nvSpPr>
        <p:spPr>
          <a:xfrm>
            <a:off x="5881597" y="4513702"/>
            <a:ext cx="7197206" cy="2628925"/>
          </a:xfrm>
          <a:prstGeom prst="rect">
            <a:avLst/>
          </a:prstGeom>
        </p:spPr>
        <p:txBody>
          <a:bodyPr lIns="0" tIns="0" rIns="0" bIns="0" rtlCol="0" anchor="t">
            <a:spAutoFit/>
          </a:bodyPr>
          <a:lstStyle/>
          <a:p>
            <a:pPr algn="ct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Các</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thành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viên</a:t>
            </a:r>
            <a:r>
              <a:rPr lang="en-US" sz="3700" dirty="0" smtClean="0">
                <a:solidFill>
                  <a:srgbClr val="545454"/>
                </a:solidFill>
                <a:latin typeface="Times New Roman" panose="02020603050405020304" pitchFamily="18" charset="0"/>
                <a:cs typeface="Times New Roman" panose="02020603050405020304" pitchFamily="18" charset="0"/>
              </a:rPr>
              <a:t>: </a:t>
            </a:r>
          </a:p>
          <a:p>
            <a:pPr algn="ctr">
              <a:lnSpc>
                <a:spcPts val="4070"/>
              </a:lnSpc>
            </a:pPr>
            <a:endParaRPr lang="en-US" sz="3700" dirty="0" smtClean="0">
              <a:solidFill>
                <a:srgbClr val="545454"/>
              </a:solidFill>
              <a:latin typeface="Times New Roman" panose="02020603050405020304" pitchFamily="18" charset="0"/>
              <a:cs typeface="Times New Roman" panose="02020603050405020304" pitchFamily="18" charset="0"/>
            </a:endParaRP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Minh </a:t>
            </a:r>
            <a:r>
              <a:rPr lang="en-US" sz="3700" dirty="0" err="1" smtClean="0">
                <a:solidFill>
                  <a:srgbClr val="545454"/>
                </a:solidFill>
                <a:latin typeface="Times New Roman" panose="02020603050405020304" pitchFamily="18" charset="0"/>
                <a:cs typeface="Times New Roman" panose="02020603050405020304" pitchFamily="18" charset="0"/>
              </a:rPr>
              <a:t>Thông</a:t>
            </a:r>
            <a:r>
              <a:rPr lang="en-US" sz="3700" dirty="0" smtClean="0">
                <a:solidFill>
                  <a:srgbClr val="545454"/>
                </a:solidFill>
                <a:latin typeface="Times New Roman" panose="02020603050405020304" pitchFamily="18" charset="0"/>
                <a:cs typeface="Times New Roman" panose="02020603050405020304" pitchFamily="18" charset="0"/>
              </a:rPr>
              <a:t> 3120411151</a:t>
            </a: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Quang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Tiến</a:t>
            </a:r>
            <a:r>
              <a:rPr lang="en-US" sz="3700" dirty="0" smtClean="0">
                <a:solidFill>
                  <a:srgbClr val="545454"/>
                </a:solidFill>
                <a:latin typeface="Times New Roman" panose="02020603050405020304" pitchFamily="18" charset="0"/>
                <a:cs typeface="Times New Roman" panose="02020603050405020304" pitchFamily="18" charset="0"/>
              </a:rPr>
              <a:t>  3120411153</a:t>
            </a: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Hoàng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Đình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Thịnh</a:t>
            </a:r>
            <a:r>
              <a:rPr lang="en-US" sz="3700" dirty="0" smtClean="0">
                <a:solidFill>
                  <a:srgbClr val="545454"/>
                </a:solidFill>
                <a:latin typeface="Times New Roman" panose="02020603050405020304" pitchFamily="18" charset="0"/>
                <a:cs typeface="Times New Roman" panose="02020603050405020304" pitchFamily="18" charset="0"/>
              </a:rPr>
              <a:t>    3120411147</a:t>
            </a:r>
            <a:endParaRPr lang="en-US" sz="3700" dirty="0">
              <a:solidFill>
                <a:srgbClr val="545454"/>
              </a:solidFill>
              <a:latin typeface="Times New Roman" panose="02020603050405020304" pitchFamily="18" charset="0"/>
              <a:cs typeface="Times New Roman" panose="02020603050405020304" pitchFamily="18" charset="0"/>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rot="-5400000">
            <a:off x="15432717" y="21877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32" name="Group 32"/>
          <p:cNvGrpSpPr/>
          <p:nvPr/>
        </p:nvGrpSpPr>
        <p:grpSpPr>
          <a:xfrm rot="2700000">
            <a:off x="-1217639" y="-3476582"/>
            <a:ext cx="6331372"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1790700"/>
            <a:ext cx="16459200" cy="5632311"/>
          </a:xfrm>
          <a:prstGeom prst="rect">
            <a:avLst/>
          </a:prstGeom>
        </p:spPr>
        <p:txBody>
          <a:bodyPr wrap="square">
            <a:spAutoFit/>
          </a:bodyPr>
          <a:lstStyle/>
          <a:p>
            <a:r>
              <a:rPr lang="vi-VN" sz="2400" b="1" dirty="0"/>
              <a:t>Model</a:t>
            </a:r>
            <a:r>
              <a:rPr lang="vi-VN" sz="2400" dirty="0"/>
              <a:t> : là nơi chứa những nghiệp vụ tương tác với dữ liệu hoặc hệ quản trị cơ sở dữ liệu (mysql, mssql… ); nó  </a:t>
            </a:r>
            <a:r>
              <a:rPr lang="en-US" sz="2400" dirty="0" err="1" smtClean="0"/>
              <a:t>sẽ</a:t>
            </a:r>
            <a:r>
              <a:rPr lang="en-US" sz="2400" dirty="0" smtClean="0"/>
              <a:t> </a:t>
            </a:r>
            <a:r>
              <a:rPr lang="vi-VN" sz="2400" dirty="0" smtClean="0"/>
              <a:t>bao </a:t>
            </a:r>
            <a:r>
              <a:rPr lang="vi-VN" sz="2400" dirty="0"/>
              <a:t>gồm các class/function xử lý nhiều nghiệp vụ như kết nối database, truy vấn dữ </a:t>
            </a:r>
            <a:r>
              <a:rPr lang="vi-VN" sz="2400" dirty="0" smtClean="0"/>
              <a:t>liệu, </a:t>
            </a:r>
            <a:r>
              <a:rPr lang="en-US" sz="2400" dirty="0" smtClean="0"/>
              <a:t>C – R – U - D</a:t>
            </a:r>
            <a:endParaRPr lang="vi-VN" sz="2400" dirty="0"/>
          </a:p>
          <a:p>
            <a:endParaRPr lang="vi-VN" sz="2400" dirty="0"/>
          </a:p>
          <a:p>
            <a:r>
              <a:rPr lang="vi-VN" sz="2400" b="1" dirty="0"/>
              <a:t>View</a:t>
            </a:r>
            <a:r>
              <a:rPr lang="vi-VN" sz="2400" dirty="0"/>
              <a:t> : là nới chứa những giao diện như một nút bấm, khung nhập, menu, hình ảnh… nó đảm nhiệm nhiệm vụ hiển thị dữ liệu và giúp người dùng tương tác với hệ thống.</a:t>
            </a:r>
          </a:p>
          <a:p>
            <a:endParaRPr lang="vi-VN" sz="2400" dirty="0"/>
          </a:p>
          <a:p>
            <a:r>
              <a:rPr lang="vi-VN" sz="2400" b="1" dirty="0"/>
              <a:t>Controller</a:t>
            </a:r>
            <a:r>
              <a:rPr lang="vi-VN" sz="2400" dirty="0"/>
              <a:t> : là nới tiếp nhận những yêu cầu xử lý được gửi từ người dùng, nó sẽ gồm những class/ function xử lý nhiều nghiệp vụ logic giúp lấy đúng dữ liệu thông tin cần thiết nhờ các nghiệp vụ lớp Model cung cấp và hiển thị dữ liệu đó ra cho người dùng nhờ lớp View.</a:t>
            </a:r>
          </a:p>
          <a:p>
            <a:endParaRPr lang="vi-VN" sz="2400" dirty="0"/>
          </a:p>
          <a:p>
            <a:r>
              <a:rPr lang="vi-VN" sz="2400" dirty="0"/>
              <a:t>Tương tác giữa các thành phần:</a:t>
            </a:r>
          </a:p>
          <a:p>
            <a:endParaRPr lang="vi-VN" sz="2400" dirty="0"/>
          </a:p>
          <a:p>
            <a:r>
              <a:rPr lang="vi-VN" sz="2400" b="1" dirty="0"/>
              <a:t>Controller</a:t>
            </a:r>
            <a:r>
              <a:rPr lang="vi-VN" sz="2400" dirty="0"/>
              <a:t> tương tác với qua lại với View</a:t>
            </a:r>
          </a:p>
          <a:p>
            <a:r>
              <a:rPr lang="vi-VN" sz="2400" b="1" dirty="0"/>
              <a:t>Controller</a:t>
            </a:r>
            <a:r>
              <a:rPr lang="vi-VN" sz="2400" dirty="0"/>
              <a:t> tương tác qua lại với Model</a:t>
            </a:r>
          </a:p>
          <a:p>
            <a:r>
              <a:rPr lang="vi-VN" sz="2400" b="1" dirty="0"/>
              <a:t>Model</a:t>
            </a:r>
            <a:r>
              <a:rPr lang="vi-VN" sz="2400" dirty="0"/>
              <a:t> và View không có sự tương tác với nhau mà nó tương tác với nhau thông qua Controller.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4127" y="2400300"/>
            <a:ext cx="1694695" cy="1200329"/>
          </a:xfrm>
          <a:prstGeom prst="rect">
            <a:avLst/>
          </a:prstGeom>
        </p:spPr>
        <p:txBody>
          <a:bodyPr wrap="none">
            <a:spAutoFit/>
          </a:bodyPr>
          <a:lstStyle/>
          <a:p>
            <a:pPr marL="342900" indent="-342900">
              <a:buFont typeface="Arial" panose="020B0604020202020204" pitchFamily="34" charset="0"/>
              <a:buChar char="•"/>
            </a:pPr>
            <a:r>
              <a:rPr lang="vi-VN" sz="2400" b="1" dirty="0" smtClean="0"/>
              <a:t>Model</a:t>
            </a:r>
            <a:endParaRPr lang="en-US" sz="2400" b="1" dirty="0" smtClean="0"/>
          </a:p>
          <a:p>
            <a:pPr marL="342900" indent="-342900">
              <a:buFont typeface="Arial" panose="020B0604020202020204" pitchFamily="34" charset="0"/>
              <a:buChar char="•"/>
            </a:pPr>
            <a:endParaRPr lang="en-US" sz="2400" b="1" dirty="0" smtClean="0"/>
          </a:p>
          <a:p>
            <a:r>
              <a:rPr lang="en-US" sz="2400" b="1" dirty="0" smtClean="0"/>
              <a:t>CLASS USER</a:t>
            </a:r>
            <a:endParaRPr lang="en-US" sz="2400" dirty="0"/>
          </a:p>
        </p:txBody>
      </p:sp>
      <p:sp>
        <p:nvSpPr>
          <p:cNvPr id="5" name="Rectangle 4"/>
          <p:cNvSpPr/>
          <p:nvPr/>
        </p:nvSpPr>
        <p:spPr>
          <a:xfrm>
            <a:off x="457200" y="1714500"/>
            <a:ext cx="7417287" cy="523220"/>
          </a:xfrm>
          <a:prstGeom prst="rect">
            <a:avLst/>
          </a:prstGeom>
        </p:spPr>
        <p:txBody>
          <a:bodyPr wrap="none">
            <a:spAutoFit/>
          </a:bodyPr>
          <a:lstStyle/>
          <a:p>
            <a:pPr marL="457200" indent="-457200">
              <a:buFont typeface="+mj-lt"/>
              <a:buAutoNum type="arabicPeriod"/>
            </a:pPr>
            <a:r>
              <a:rPr lang="en-US" sz="2800" b="1" dirty="0" err="1" smtClean="0"/>
              <a:t>Tạo</a:t>
            </a:r>
            <a:r>
              <a:rPr lang="en-US" sz="2800" b="1" dirty="0" smtClean="0"/>
              <a:t> </a:t>
            </a:r>
            <a:r>
              <a:rPr lang="en-US" sz="2800" b="1" dirty="0" err="1" smtClean="0"/>
              <a:t>ứng</a:t>
            </a:r>
            <a:r>
              <a:rPr lang="en-US" sz="2800" b="1" dirty="0" smtClean="0"/>
              <a:t> </a:t>
            </a:r>
            <a:r>
              <a:rPr lang="en-US" sz="2800" b="1" dirty="0" err="1" smtClean="0"/>
              <a:t>dụng</a:t>
            </a:r>
            <a:r>
              <a:rPr lang="en-US" sz="2800" b="1" dirty="0" smtClean="0"/>
              <a:t> MVC </a:t>
            </a:r>
            <a:r>
              <a:rPr lang="en-US" sz="2800" b="1" dirty="0" err="1" smtClean="0"/>
              <a:t>đơn</a:t>
            </a:r>
            <a:r>
              <a:rPr lang="en-US" sz="2800" b="1" dirty="0" smtClean="0"/>
              <a:t> </a:t>
            </a:r>
            <a:r>
              <a:rPr lang="en-US" sz="2800" b="1" dirty="0" err="1" smtClean="0"/>
              <a:t>giản</a:t>
            </a:r>
            <a:r>
              <a:rPr lang="en-US" sz="2800" b="1" dirty="0" smtClean="0"/>
              <a:t> spring </a:t>
            </a:r>
            <a:r>
              <a:rPr lang="en-US" sz="2800" b="1" dirty="0" err="1" smtClean="0"/>
              <a:t>framwork</a:t>
            </a:r>
            <a:endParaRPr lang="en-US" sz="2800" dirty="0"/>
          </a:p>
        </p:txBody>
      </p:sp>
      <p:pic>
        <p:nvPicPr>
          <p:cNvPr id="4" name="Picture 3"/>
          <p:cNvPicPr>
            <a:picLocks noChangeAspect="1"/>
          </p:cNvPicPr>
          <p:nvPr/>
        </p:nvPicPr>
        <p:blipFill>
          <a:blip r:embed="rId2"/>
          <a:stretch>
            <a:fillRect/>
          </a:stretch>
        </p:blipFill>
        <p:spPr>
          <a:xfrm>
            <a:off x="10515600" y="647700"/>
            <a:ext cx="7410105" cy="9448800"/>
          </a:xfrm>
          <a:prstGeom prst="rect">
            <a:avLst/>
          </a:prstGeom>
        </p:spPr>
      </p:pic>
      <p:cxnSp>
        <p:nvCxnSpPr>
          <p:cNvPr id="8" name="Straight Arrow Connector 7"/>
          <p:cNvCxnSpPr/>
          <p:nvPr/>
        </p:nvCxnSpPr>
        <p:spPr>
          <a:xfrm>
            <a:off x="2514600" y="3390900"/>
            <a:ext cx="70866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0131" y="5676900"/>
            <a:ext cx="8643520" cy="523220"/>
          </a:xfrm>
          <a:prstGeom prst="rect">
            <a:avLst/>
          </a:prstGeom>
        </p:spPr>
        <p:txBody>
          <a:bodyPr wrap="none">
            <a:spAutoFit/>
          </a:bodyPr>
          <a:lstStyle/>
          <a:p>
            <a:r>
              <a:rPr lang="en-US" sz="2800" dirty="0" err="1" smtClean="0"/>
              <a:t>Tại</a:t>
            </a:r>
            <a:r>
              <a:rPr lang="en-US" sz="2800" dirty="0" smtClean="0"/>
              <a:t> </a:t>
            </a:r>
            <a:r>
              <a:rPr lang="en-US" sz="2800" dirty="0" err="1" smtClean="0"/>
              <a:t>sao</a:t>
            </a:r>
            <a:r>
              <a:rPr lang="en-US" sz="2800" dirty="0" smtClean="0"/>
              <a:t> class user </a:t>
            </a:r>
            <a:r>
              <a:rPr lang="en-US" sz="2800" dirty="0" err="1" smtClean="0"/>
              <a:t>lại</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contructor</a:t>
            </a:r>
            <a:r>
              <a:rPr lang="en-US" sz="2800" dirty="0" smtClean="0"/>
              <a:t> </a:t>
            </a:r>
            <a:r>
              <a:rPr lang="en-US" sz="2800" dirty="0" err="1" smtClean="0"/>
              <a:t>và</a:t>
            </a:r>
            <a:r>
              <a:rPr lang="en-US" sz="2800" dirty="0" smtClean="0"/>
              <a:t> getter setter ?</a:t>
            </a:r>
            <a:endParaRPr lang="en-US" sz="2800" dirty="0"/>
          </a:p>
        </p:txBody>
      </p:sp>
      <p:sp>
        <p:nvSpPr>
          <p:cNvPr id="13" name="Rectangle 12"/>
          <p:cNvSpPr/>
          <p:nvPr/>
        </p:nvSpPr>
        <p:spPr>
          <a:xfrm>
            <a:off x="510131" y="6516589"/>
            <a:ext cx="6098401" cy="523220"/>
          </a:xfrm>
          <a:prstGeom prst="rect">
            <a:avLst/>
          </a:prstGeom>
        </p:spPr>
        <p:txBody>
          <a:bodyPr wrap="none">
            <a:spAutoFit/>
          </a:bodyPr>
          <a:lstStyle/>
          <a:p>
            <a:r>
              <a:rPr lang="en-US" sz="2800" b="1" dirty="0" smtClean="0"/>
              <a:t>*** Annotation </a:t>
            </a:r>
            <a:r>
              <a:rPr lang="en-US" sz="2800" b="1" dirty="0" err="1" smtClean="0"/>
              <a:t>trong</a:t>
            </a:r>
            <a:r>
              <a:rPr lang="en-US" sz="2800" b="1" dirty="0" smtClean="0"/>
              <a:t> spring framework</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5092228"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Repository(</a:t>
            </a:r>
            <a:r>
              <a:rPr lang="en-US" sz="2400" b="1" dirty="0" err="1" smtClean="0"/>
              <a:t>Tay</a:t>
            </a:r>
            <a:r>
              <a:rPr lang="en-US" sz="2400" b="1" dirty="0" smtClean="0"/>
              <a:t> </a:t>
            </a:r>
            <a:r>
              <a:rPr lang="en-US" sz="2400" b="1" dirty="0" err="1" smtClean="0"/>
              <a:t>thao</a:t>
            </a:r>
            <a:r>
              <a:rPr lang="en-US" sz="2400" b="1" dirty="0" smtClean="0"/>
              <a:t> </a:t>
            </a:r>
            <a:r>
              <a:rPr lang="en-US" sz="2400" b="1" dirty="0" err="1" smtClean="0"/>
              <a:t>tác</a:t>
            </a:r>
            <a:r>
              <a:rPr lang="en-US" sz="2400" b="1" dirty="0" smtClean="0"/>
              <a:t> </a:t>
            </a:r>
            <a:r>
              <a:rPr lang="en-US" sz="2400" b="1" dirty="0" err="1" smtClean="0"/>
              <a:t>với</a:t>
            </a:r>
            <a:r>
              <a:rPr lang="en-US" sz="2400" b="1" dirty="0" smtClean="0"/>
              <a:t> </a:t>
            </a:r>
            <a:r>
              <a:rPr lang="en-US" sz="2400" b="1" dirty="0" err="1" smtClean="0"/>
              <a:t>dữ</a:t>
            </a:r>
            <a:r>
              <a:rPr lang="en-US" sz="2400" b="1" dirty="0" smtClean="0"/>
              <a:t> </a:t>
            </a:r>
            <a:r>
              <a:rPr lang="en-US" sz="2400" b="1" dirty="0" err="1" smtClean="0"/>
              <a:t>liệu</a:t>
            </a:r>
            <a:r>
              <a:rPr lang="en-US" sz="2400" b="1" dirty="0"/>
              <a:t>)</a:t>
            </a:r>
            <a:endParaRPr lang="en-US" sz="2400" b="1" dirty="0" smtClean="0"/>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3048000" y="3238500"/>
            <a:ext cx="39624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7162799" y="2071439"/>
            <a:ext cx="10663479" cy="45198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3747629"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Service (</a:t>
            </a:r>
            <a:r>
              <a:rPr lang="en-US" sz="2400" b="1" dirty="0" err="1" smtClean="0"/>
              <a:t>luồng</a:t>
            </a:r>
            <a:r>
              <a:rPr lang="en-US" sz="2400" b="1" dirty="0" smtClean="0"/>
              <a:t> </a:t>
            </a:r>
            <a:r>
              <a:rPr lang="en-US" sz="2400" b="1" dirty="0" err="1" smtClean="0"/>
              <a:t>nghiệp</a:t>
            </a:r>
            <a:r>
              <a:rPr lang="en-US" sz="2400" b="1" dirty="0" smtClean="0"/>
              <a:t> </a:t>
            </a:r>
            <a:r>
              <a:rPr lang="en-US" sz="2400" b="1" dirty="0" err="1" smtClean="0"/>
              <a:t>vụ</a:t>
            </a:r>
            <a:r>
              <a:rPr lang="en-US" sz="2400" b="1" dirty="0" smtClean="0"/>
              <a:t>)</a:t>
            </a:r>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819400" y="3002697"/>
            <a:ext cx="4495800" cy="206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924800" y="1714500"/>
            <a:ext cx="9906000" cy="8123399"/>
          </a:xfrm>
          <a:prstGeom prst="rect">
            <a:avLst/>
          </a:prstGeom>
        </p:spPr>
      </p:pic>
      <p:sp>
        <p:nvSpPr>
          <p:cNvPr id="7" name="Rectangle 6"/>
          <p:cNvSpPr/>
          <p:nvPr/>
        </p:nvSpPr>
        <p:spPr>
          <a:xfrm>
            <a:off x="685800" y="5067300"/>
            <a:ext cx="6019800" cy="1384995"/>
          </a:xfrm>
          <a:prstGeom prst="rect">
            <a:avLst/>
          </a:prstGeom>
        </p:spPr>
        <p:txBody>
          <a:bodyPr wrap="square">
            <a:spAutoFit/>
          </a:bodyPr>
          <a:lstStyle/>
          <a:p>
            <a:r>
              <a:rPr lang="en-US" sz="2800" dirty="0" err="1" smtClean="0"/>
              <a:t>Các</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a:t>x</a:t>
            </a:r>
            <a:r>
              <a:rPr lang="en-US" sz="2800" dirty="0" err="1" smtClean="0"/>
              <a:t>ử</a:t>
            </a:r>
            <a:r>
              <a:rPr lang="en-US" sz="2800" dirty="0" smtClean="0"/>
              <a:t> </a:t>
            </a:r>
            <a:r>
              <a:rPr lang="en-US" sz="2800" dirty="0" err="1" smtClean="0"/>
              <a:t>lý</a:t>
            </a:r>
            <a:r>
              <a:rPr lang="en-US" sz="2800" dirty="0" smtClean="0"/>
              <a:t> </a:t>
            </a:r>
            <a:r>
              <a:rPr lang="en-US" sz="2800" dirty="0" err="1" smtClean="0"/>
              <a:t>các</a:t>
            </a:r>
            <a:r>
              <a:rPr lang="en-US" sz="2800" dirty="0" smtClean="0"/>
              <a:t> </a:t>
            </a:r>
            <a:r>
              <a:rPr lang="en-US" sz="2800" dirty="0" err="1" smtClean="0"/>
              <a:t>thao</a:t>
            </a:r>
            <a:r>
              <a:rPr lang="en-US" sz="2800" dirty="0" smtClean="0"/>
              <a:t> </a:t>
            </a:r>
            <a:r>
              <a:rPr lang="en-US" sz="2800" dirty="0" err="1" smtClean="0"/>
              <a:t>tác</a:t>
            </a:r>
            <a:r>
              <a:rPr lang="en-US" sz="2800" dirty="0" smtClean="0"/>
              <a:t> logic </a:t>
            </a:r>
            <a:r>
              <a:rPr lang="en-US" sz="2800" dirty="0" err="1" smtClean="0"/>
              <a:t>với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vào</a:t>
            </a:r>
            <a:r>
              <a:rPr lang="en-US" sz="2800" dirty="0" smtClean="0"/>
              <a:t> </a:t>
            </a:r>
            <a:r>
              <a:rPr lang="en-US" sz="2800" dirty="0" err="1" smtClean="0"/>
              <a:t>và</a:t>
            </a:r>
            <a:r>
              <a:rPr lang="en-US" sz="2800" dirty="0" smtClean="0"/>
              <a:t> </a:t>
            </a:r>
            <a:r>
              <a:rPr lang="en-US" sz="2800" dirty="0" err="1" smtClean="0"/>
              <a:t>trả</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đầu</a:t>
            </a:r>
            <a:r>
              <a:rPr lang="en-US" sz="2800" dirty="0" smtClean="0"/>
              <a:t> </a:t>
            </a:r>
            <a:r>
              <a:rPr lang="en-US" sz="2800" dirty="0" err="1" smtClean="0"/>
              <a:t>ra</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81466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Controller</a:t>
            </a:r>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514600" y="2857500"/>
            <a:ext cx="43434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7086600" y="1562100"/>
            <a:ext cx="10134600" cy="8549275"/>
          </a:xfrm>
          <a:prstGeom prst="rect">
            <a:avLst/>
          </a:prstGeom>
        </p:spPr>
      </p:pic>
      <p:sp>
        <p:nvSpPr>
          <p:cNvPr id="15" name="Rectangle 14"/>
          <p:cNvSpPr/>
          <p:nvPr/>
        </p:nvSpPr>
        <p:spPr>
          <a:xfrm>
            <a:off x="457200" y="5143500"/>
            <a:ext cx="5715000" cy="2246769"/>
          </a:xfrm>
          <a:prstGeom prst="rect">
            <a:avLst/>
          </a:prstGeom>
        </p:spPr>
        <p:txBody>
          <a:bodyPr wrap="square">
            <a:spAutoFit/>
          </a:bodyPr>
          <a:lstStyle/>
          <a:p>
            <a:r>
              <a:rPr lang="en-US" sz="2800" dirty="0" smtClean="0"/>
              <a:t>Controller </a:t>
            </a:r>
            <a:r>
              <a:rPr lang="en-US" sz="2800" dirty="0" err="1" smtClean="0"/>
              <a:t>gồm</a:t>
            </a:r>
            <a:r>
              <a:rPr lang="en-US" sz="2800" dirty="0" smtClean="0"/>
              <a:t> </a:t>
            </a:r>
            <a:r>
              <a:rPr lang="en-US" sz="2800" dirty="0" err="1" smtClean="0"/>
              <a:t>các</a:t>
            </a:r>
            <a:r>
              <a:rPr lang="en-US" sz="2800" dirty="0" smtClean="0"/>
              <a:t> </a:t>
            </a:r>
            <a:r>
              <a:rPr lang="en-US" sz="2800" dirty="0" err="1" smtClean="0"/>
              <a:t>methob</a:t>
            </a:r>
            <a:r>
              <a:rPr lang="en-US" sz="2800" dirty="0" smtClean="0"/>
              <a:t>:</a:t>
            </a:r>
          </a:p>
          <a:p>
            <a:r>
              <a:rPr lang="en-US" sz="2800" dirty="0" smtClean="0"/>
              <a:t>+GET</a:t>
            </a:r>
          </a:p>
          <a:p>
            <a:r>
              <a:rPr lang="en-US" sz="2800" dirty="0" smtClean="0"/>
              <a:t>+POST</a:t>
            </a:r>
          </a:p>
          <a:p>
            <a:r>
              <a:rPr lang="en-US" sz="2800" dirty="0" smtClean="0"/>
              <a:t>+PUT</a:t>
            </a:r>
          </a:p>
          <a:p>
            <a:r>
              <a:rPr lang="en-US" sz="2800" dirty="0" smtClean="0"/>
              <a:t>+DELETED</a:t>
            </a:r>
            <a:endParaRPr lang="en-US" sz="2800" dirty="0"/>
          </a:p>
        </p:txBody>
      </p:sp>
      <p:sp>
        <p:nvSpPr>
          <p:cNvPr id="16" name="Rectangle 15"/>
          <p:cNvSpPr/>
          <p:nvPr/>
        </p:nvSpPr>
        <p:spPr>
          <a:xfrm>
            <a:off x="457200" y="7875518"/>
            <a:ext cx="4953000" cy="954107"/>
          </a:xfrm>
          <a:prstGeom prst="rect">
            <a:avLst/>
          </a:prstGeom>
        </p:spPr>
        <p:txBody>
          <a:bodyPr wrap="square">
            <a:spAutoFit/>
          </a:bodyPr>
          <a:lstStyle/>
          <a:p>
            <a:r>
              <a:rPr lang="en-US" sz="2800" dirty="0" smtClean="0"/>
              <a:t>Controller </a:t>
            </a:r>
            <a:r>
              <a:rPr lang="en-US" sz="2800" dirty="0" err="1" smtClean="0"/>
              <a:t>sử</a:t>
            </a:r>
            <a:r>
              <a:rPr lang="en-US" sz="2800" dirty="0" smtClean="0"/>
              <a:t> </a:t>
            </a:r>
            <a:r>
              <a:rPr lang="en-US" sz="2800" dirty="0" err="1" smtClean="0"/>
              <a:t>dụng</a:t>
            </a:r>
            <a:r>
              <a:rPr lang="en-US" sz="2800" dirty="0" smtClean="0"/>
              <a:t> service </a:t>
            </a:r>
            <a:r>
              <a:rPr lang="en-US" sz="2800" dirty="0" err="1" smtClean="0"/>
              <a:t>và</a:t>
            </a:r>
            <a:r>
              <a:rPr lang="en-US" sz="2800" dirty="0" smtClean="0"/>
              <a:t> </a:t>
            </a:r>
            <a:r>
              <a:rPr lang="en-US" sz="2800" dirty="0" err="1" smtClean="0"/>
              <a:t>gọi</a:t>
            </a:r>
            <a:r>
              <a:rPr lang="en-US" sz="2800" dirty="0" smtClean="0"/>
              <a:t> repository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17224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View</a:t>
            </a:r>
          </a:p>
          <a:p>
            <a:pPr marL="342900" indent="-342900">
              <a:buFont typeface="Arial" panose="020B0604020202020204" pitchFamily="34" charset="0"/>
              <a:buChar char="•"/>
            </a:pPr>
            <a:endParaRPr lang="en-US" sz="2400" b="1" dirty="0" smtClean="0"/>
          </a:p>
        </p:txBody>
      </p:sp>
      <p:sp>
        <p:nvSpPr>
          <p:cNvPr id="13" name="Rectangle 12"/>
          <p:cNvSpPr/>
          <p:nvPr/>
        </p:nvSpPr>
        <p:spPr>
          <a:xfrm>
            <a:off x="568036" y="3013088"/>
            <a:ext cx="10210800" cy="461665"/>
          </a:xfrm>
          <a:prstGeom prst="rect">
            <a:avLst/>
          </a:prstGeom>
        </p:spPr>
        <p:txBody>
          <a:bodyPr wrap="square">
            <a:spAutoFit/>
          </a:bodyPr>
          <a:lstStyle/>
          <a:p>
            <a:r>
              <a:rPr lang="en-US" sz="2400" dirty="0"/>
              <a:t>https://github.com/Kaicity/Users-Catalog.git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API </a:t>
            </a:r>
            <a:r>
              <a:rPr lang="en-US" sz="2800" dirty="0" err="1">
                <a:solidFill>
                  <a:srgbClr val="1B1B1B"/>
                </a:solidFill>
                <a:latin typeface="Open Sans"/>
              </a:rPr>
              <a:t>viết</a:t>
            </a:r>
            <a:r>
              <a:rPr lang="en-US" sz="2800" dirty="0">
                <a:solidFill>
                  <a:srgbClr val="1B1B1B"/>
                </a:solidFill>
                <a:latin typeface="Open Sans"/>
              </a:rPr>
              <a:t> </a:t>
            </a:r>
            <a:r>
              <a:rPr lang="en-US" sz="2800" dirty="0" err="1">
                <a:solidFill>
                  <a:srgbClr val="1B1B1B"/>
                </a:solidFill>
                <a:latin typeface="Open Sans"/>
              </a:rPr>
              <a:t>tắt</a:t>
            </a:r>
            <a:r>
              <a:rPr lang="en-US" sz="2800" dirty="0">
                <a:solidFill>
                  <a:srgbClr val="1B1B1B"/>
                </a:solidFill>
                <a:latin typeface="Open Sans"/>
              </a:rPr>
              <a:t> </a:t>
            </a:r>
            <a:r>
              <a:rPr lang="en-US" sz="2800" dirty="0" err="1">
                <a:solidFill>
                  <a:srgbClr val="1B1B1B"/>
                </a:solidFill>
                <a:latin typeface="Open Sans"/>
              </a:rPr>
              <a:t>là</a:t>
            </a:r>
            <a:r>
              <a:rPr lang="en-US" sz="2800" dirty="0">
                <a:solidFill>
                  <a:srgbClr val="1B1B1B"/>
                </a:solidFill>
                <a:latin typeface="Open Sans"/>
              </a:rPr>
              <a:t> Application Programming Interface -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diện</a:t>
            </a:r>
            <a:r>
              <a:rPr lang="en-US" sz="2800" dirty="0">
                <a:solidFill>
                  <a:srgbClr val="1B1B1B"/>
                </a:solidFill>
                <a:latin typeface="Open Sans"/>
              </a:rPr>
              <a:t> </a:t>
            </a:r>
            <a:r>
              <a:rPr lang="en-US" sz="2800" dirty="0" err="1">
                <a:solidFill>
                  <a:srgbClr val="1B1B1B"/>
                </a:solidFill>
                <a:latin typeface="Open Sans"/>
              </a:rPr>
              <a:t>lập</a:t>
            </a:r>
            <a:r>
              <a:rPr lang="en-US" sz="2800" dirty="0">
                <a:solidFill>
                  <a:srgbClr val="1B1B1B"/>
                </a:solidFill>
                <a:latin typeface="Open Sans"/>
              </a:rPr>
              <a:t> </a:t>
            </a:r>
            <a:r>
              <a:rPr lang="en-US" sz="2800" dirty="0" err="1">
                <a:solidFill>
                  <a:srgbClr val="1B1B1B"/>
                </a:solidFill>
                <a:latin typeface="Open Sans"/>
              </a:rPr>
              <a:t>trình</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Nó</a:t>
            </a:r>
            <a:r>
              <a:rPr lang="en-US" sz="2800" dirty="0">
                <a:solidFill>
                  <a:srgbClr val="1B1B1B"/>
                </a:solidFill>
                <a:latin typeface="Open Sans"/>
              </a:rPr>
              <a:t> </a:t>
            </a:r>
            <a:r>
              <a:rPr lang="en-US" sz="2800" dirty="0" err="1">
                <a:solidFill>
                  <a:srgbClr val="1B1B1B"/>
                </a:solidFill>
                <a:latin typeface="Open Sans"/>
              </a:rPr>
              <a:t>cung</a:t>
            </a:r>
            <a:r>
              <a:rPr lang="en-US" sz="2800" dirty="0">
                <a:solidFill>
                  <a:srgbClr val="1B1B1B"/>
                </a:solidFill>
                <a:latin typeface="Open Sans"/>
              </a:rPr>
              <a:t> </a:t>
            </a:r>
            <a:r>
              <a:rPr lang="en-US" sz="2800" dirty="0" err="1">
                <a:solidFill>
                  <a:srgbClr val="1B1B1B"/>
                </a:solidFill>
                <a:latin typeface="Open Sans"/>
              </a:rPr>
              <a:t>cấp</a:t>
            </a:r>
            <a:r>
              <a:rPr lang="en-US" sz="2800" dirty="0">
                <a:solidFill>
                  <a:srgbClr val="1B1B1B"/>
                </a:solidFill>
                <a:latin typeface="Open Sans"/>
              </a:rPr>
              <a:t> </a:t>
            </a:r>
            <a:r>
              <a:rPr lang="en-US" sz="2800" dirty="0" err="1">
                <a:solidFill>
                  <a:srgbClr val="1B1B1B"/>
                </a:solidFill>
                <a:latin typeface="Open Sans"/>
              </a:rPr>
              <a:t>khả</a:t>
            </a:r>
            <a:r>
              <a:rPr lang="en-US" sz="2800" dirty="0">
                <a:solidFill>
                  <a:srgbClr val="1B1B1B"/>
                </a:solidFill>
                <a:latin typeface="Open Sans"/>
              </a:rPr>
              <a:t> </a:t>
            </a:r>
            <a:r>
              <a:rPr lang="en-US" sz="2800" dirty="0" err="1">
                <a:solidFill>
                  <a:srgbClr val="1B1B1B"/>
                </a:solidFill>
                <a:latin typeface="Open Sans"/>
              </a:rPr>
              <a:t>năng</a:t>
            </a:r>
            <a:r>
              <a:rPr lang="en-US" sz="2800" dirty="0">
                <a:solidFill>
                  <a:srgbClr val="1B1B1B"/>
                </a:solidFill>
                <a:latin typeface="Open Sans"/>
              </a:rPr>
              <a:t>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tiếp</a:t>
            </a:r>
            <a:r>
              <a:rPr lang="en-US" sz="2800" dirty="0">
                <a:solidFill>
                  <a:srgbClr val="1B1B1B"/>
                </a:solidFill>
                <a:latin typeface="Open Sans"/>
              </a:rPr>
              <a:t> </a:t>
            </a:r>
            <a:r>
              <a:rPr lang="en-US" sz="2800" dirty="0" err="1">
                <a:solidFill>
                  <a:srgbClr val="1B1B1B"/>
                </a:solidFill>
                <a:latin typeface="Open Sans"/>
              </a:rPr>
              <a:t>trao</a:t>
            </a:r>
            <a:r>
              <a:rPr lang="en-US" sz="2800" dirty="0">
                <a:solidFill>
                  <a:srgbClr val="1B1B1B"/>
                </a:solidFill>
                <a:latin typeface="Open Sans"/>
              </a:rPr>
              <a:t> </a:t>
            </a:r>
            <a:r>
              <a:rPr lang="en-US" sz="2800" dirty="0" err="1">
                <a:solidFill>
                  <a:srgbClr val="1B1B1B"/>
                </a:solidFill>
                <a:latin typeface="Open Sans"/>
              </a:rPr>
              <a:t>đổi</a:t>
            </a:r>
            <a:r>
              <a:rPr lang="en-US" sz="2800" dirty="0">
                <a:solidFill>
                  <a:srgbClr val="1B1B1B"/>
                </a:solidFill>
                <a:latin typeface="Open Sans"/>
              </a:rPr>
              <a:t> </a:t>
            </a:r>
            <a:r>
              <a:rPr lang="en-US" sz="2800" dirty="0" err="1">
                <a:solidFill>
                  <a:srgbClr val="1B1B1B"/>
                </a:solidFill>
                <a:latin typeface="Open Sans"/>
              </a:rPr>
              <a:t>giữa</a:t>
            </a:r>
            <a:r>
              <a:rPr lang="en-US" sz="2800" dirty="0">
                <a:solidFill>
                  <a:srgbClr val="1B1B1B"/>
                </a:solidFill>
                <a:latin typeface="Open Sans"/>
              </a:rPr>
              <a:t> </a:t>
            </a:r>
            <a:r>
              <a:rPr lang="en-US" sz="2800" dirty="0" err="1">
                <a:solidFill>
                  <a:srgbClr val="1B1B1B"/>
                </a:solidFill>
                <a:latin typeface="Open Sans"/>
              </a:rPr>
              <a:t>các</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thông</a:t>
            </a:r>
            <a:r>
              <a:rPr lang="en-US" sz="2800" dirty="0">
                <a:solidFill>
                  <a:srgbClr val="1B1B1B"/>
                </a:solidFill>
                <a:latin typeface="Open Sans"/>
              </a:rPr>
              <a:t> qua </a:t>
            </a:r>
            <a:r>
              <a:rPr lang="en-US" sz="2800" dirty="0" err="1">
                <a:solidFill>
                  <a:srgbClr val="1B1B1B"/>
                </a:solidFill>
                <a:latin typeface="Open Sans"/>
              </a:rPr>
              <a:t>internent</a:t>
            </a:r>
            <a:r>
              <a:rPr lang="en-US" sz="2800" dirty="0">
                <a:solidFill>
                  <a:srgbClr val="1B1B1B"/>
                </a:solidFill>
                <a:latin typeface="Open Sans"/>
              </a:rPr>
              <a:t>.</a:t>
            </a:r>
            <a:endParaRPr lang="en-US" sz="2800" b="0" i="0" dirty="0">
              <a:solidFill>
                <a:srgbClr val="1B1B1B"/>
              </a:solidFill>
              <a:effectLst/>
              <a:latin typeface="Open Sans"/>
            </a:endParaRPr>
          </a:p>
        </p:txBody>
      </p:sp>
      <p:pic>
        <p:nvPicPr>
          <p:cNvPr id="5122" name="Picture 2" descr="Core For Beginners: Web APIs, 51%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048943"/>
            <a:ext cx="9448800" cy="6770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a:solidFill>
                  <a:srgbClr val="1B1B1B"/>
                </a:solidFill>
                <a:latin typeface="Open Sans"/>
              </a:rPr>
              <a:t> </a:t>
            </a:r>
            <a:r>
              <a:rPr lang="en-US" sz="2800" dirty="0" smtClean="0">
                <a:solidFill>
                  <a:srgbClr val="1B1B1B"/>
                </a:solidFill>
                <a:latin typeface="Open Sans"/>
              </a:rPr>
              <a:t>Ở </a:t>
            </a:r>
            <a:r>
              <a:rPr lang="en-US" sz="2800" dirty="0" err="1" smtClean="0">
                <a:solidFill>
                  <a:srgbClr val="1B1B1B"/>
                </a:solidFill>
                <a:latin typeface="Open Sans"/>
              </a:rPr>
              <a:t>phần</a:t>
            </a:r>
            <a:r>
              <a:rPr lang="en-US" sz="2800" dirty="0" smtClean="0">
                <a:solidFill>
                  <a:srgbClr val="1B1B1B"/>
                </a:solidFill>
                <a:latin typeface="Open Sans"/>
              </a:rPr>
              <a:t> </a:t>
            </a:r>
            <a:r>
              <a:rPr lang="en-US" sz="2800" dirty="0" err="1" smtClean="0">
                <a:solidFill>
                  <a:srgbClr val="1B1B1B"/>
                </a:solidFill>
                <a:latin typeface="Open Sans"/>
              </a:rPr>
              <a:t>trước</a:t>
            </a:r>
            <a:r>
              <a:rPr lang="en-US" sz="2800" dirty="0" smtClean="0">
                <a:solidFill>
                  <a:srgbClr val="1B1B1B"/>
                </a:solidFill>
                <a:latin typeface="Open Sans"/>
              </a:rPr>
              <a:t>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sử</a:t>
            </a:r>
            <a:r>
              <a:rPr lang="en-US" sz="2800" dirty="0" smtClean="0">
                <a:solidFill>
                  <a:srgbClr val="1B1B1B"/>
                </a:solidFill>
                <a:latin typeface="Open Sans"/>
              </a:rPr>
              <a:t> </a:t>
            </a:r>
            <a:r>
              <a:rPr lang="en-US" sz="2800" dirty="0" err="1" smtClean="0">
                <a:solidFill>
                  <a:srgbClr val="1B1B1B"/>
                </a:solidFill>
                <a:latin typeface="Open Sans"/>
              </a:rPr>
              <a:t>dụng</a:t>
            </a:r>
            <a:r>
              <a:rPr lang="en-US" sz="2800" dirty="0" smtClean="0">
                <a:solidFill>
                  <a:srgbClr val="1B1B1B"/>
                </a:solidFill>
                <a:latin typeface="Open Sans"/>
              </a:rPr>
              <a:t> </a:t>
            </a:r>
            <a:r>
              <a:rPr lang="en-US" sz="2800" dirty="0" err="1" smtClean="0">
                <a:solidFill>
                  <a:srgbClr val="1B1B1B"/>
                </a:solidFill>
                <a:latin typeface="Open Sans"/>
              </a:rPr>
              <a:t>chung</a:t>
            </a:r>
            <a:r>
              <a:rPr lang="en-US" sz="2800" dirty="0" smtClean="0">
                <a:solidFill>
                  <a:srgbClr val="1B1B1B"/>
                </a:solidFill>
                <a:latin typeface="Open Sans"/>
              </a:rPr>
              <a:t> front-end </a:t>
            </a:r>
            <a:r>
              <a:rPr lang="en-US" sz="2800" dirty="0" err="1" smtClean="0">
                <a:solidFill>
                  <a:srgbClr val="1B1B1B"/>
                </a:solidFill>
                <a:latin typeface="Open Sans"/>
              </a:rPr>
              <a:t>và</a:t>
            </a:r>
            <a:r>
              <a:rPr lang="en-US" sz="2800" dirty="0" smtClean="0">
                <a:solidFill>
                  <a:srgbClr val="1B1B1B"/>
                </a:solidFill>
                <a:latin typeface="Open Sans"/>
              </a:rPr>
              <a:t> backend </a:t>
            </a:r>
            <a:r>
              <a:rPr lang="en-US" sz="2800" dirty="0" err="1" smtClean="0">
                <a:solidFill>
                  <a:srgbClr val="1B1B1B"/>
                </a:solidFill>
                <a:latin typeface="Open Sans"/>
              </a:rPr>
              <a:t>là</a:t>
            </a:r>
            <a:r>
              <a:rPr lang="en-US" sz="2800" dirty="0" smtClean="0">
                <a:solidFill>
                  <a:srgbClr val="1B1B1B"/>
                </a:solidFill>
                <a:latin typeface="Open Sans"/>
              </a:rPr>
              <a:t> </a:t>
            </a:r>
            <a:r>
              <a:rPr lang="en-US" sz="2800" dirty="0" err="1" smtClean="0">
                <a:solidFill>
                  <a:srgbClr val="1B1B1B"/>
                </a:solidFill>
                <a:latin typeface="Open Sans"/>
              </a:rPr>
              <a:t>một</a:t>
            </a:r>
            <a:r>
              <a:rPr lang="en-US" sz="2800" dirty="0" smtClean="0">
                <a:solidFill>
                  <a:srgbClr val="1B1B1B"/>
                </a:solidFill>
                <a:latin typeface="Open Sans"/>
              </a:rPr>
              <a:t> </a:t>
            </a:r>
            <a:r>
              <a:rPr lang="en-US" sz="2800" dirty="0" err="1" smtClean="0">
                <a:solidFill>
                  <a:srgbClr val="1B1B1B"/>
                </a:solidFill>
                <a:latin typeface="Open Sans"/>
              </a:rPr>
              <a:t>khối</a:t>
            </a:r>
            <a:r>
              <a:rPr lang="en-US" sz="2800" dirty="0" smtClean="0">
                <a:solidFill>
                  <a:srgbClr val="1B1B1B"/>
                </a:solidFill>
                <a:latin typeface="Open Sans"/>
              </a:rPr>
              <a:t>, </a:t>
            </a:r>
            <a:r>
              <a:rPr lang="en-US" sz="2800" dirty="0" err="1" smtClean="0">
                <a:solidFill>
                  <a:srgbClr val="1B1B1B"/>
                </a:solidFill>
                <a:latin typeface="Open Sans"/>
              </a:rPr>
              <a:t>tại</a:t>
            </a:r>
            <a:r>
              <a:rPr lang="en-US" sz="2800" dirty="0" smtClean="0">
                <a:solidFill>
                  <a:srgbClr val="1B1B1B"/>
                </a:solidFill>
                <a:latin typeface="Open Sans"/>
              </a:rPr>
              <a:t> </a:t>
            </a:r>
            <a:r>
              <a:rPr lang="en-US" sz="2800" dirty="0" err="1" smtClean="0">
                <a:solidFill>
                  <a:srgbClr val="1B1B1B"/>
                </a:solidFill>
                <a:latin typeface="Open Sans"/>
              </a:rPr>
              <a:t>phần</a:t>
            </a:r>
            <a:r>
              <a:rPr lang="en-US" sz="2800" dirty="0" smtClean="0">
                <a:solidFill>
                  <a:srgbClr val="1B1B1B"/>
                </a:solidFill>
                <a:latin typeface="Open Sans"/>
              </a:rPr>
              <a:t> Web API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sẽ</a:t>
            </a:r>
            <a:r>
              <a:rPr lang="en-US" sz="2800" dirty="0" smtClean="0">
                <a:solidFill>
                  <a:srgbClr val="1B1B1B"/>
                </a:solidFill>
                <a:latin typeface="Open Sans"/>
              </a:rPr>
              <a:t> </a:t>
            </a:r>
            <a:r>
              <a:rPr lang="en-US" sz="2800" dirty="0" err="1" smtClean="0">
                <a:solidFill>
                  <a:srgbClr val="1B1B1B"/>
                </a:solidFill>
                <a:latin typeface="Open Sans"/>
              </a:rPr>
              <a:t>thực</a:t>
            </a:r>
            <a:r>
              <a:rPr lang="en-US" sz="2800" dirty="0" smtClean="0">
                <a:solidFill>
                  <a:srgbClr val="1B1B1B"/>
                </a:solidFill>
                <a:latin typeface="Open Sans"/>
              </a:rPr>
              <a:t> </a:t>
            </a:r>
            <a:r>
              <a:rPr lang="en-US" sz="2800" dirty="0" err="1" smtClean="0">
                <a:solidFill>
                  <a:srgbClr val="1B1B1B"/>
                </a:solidFill>
                <a:latin typeface="Open Sans"/>
              </a:rPr>
              <a:t>hiện</a:t>
            </a:r>
            <a:r>
              <a:rPr lang="en-US" sz="2800" dirty="0" smtClean="0">
                <a:solidFill>
                  <a:srgbClr val="1B1B1B"/>
                </a:solidFill>
                <a:latin typeface="Open Sans"/>
              </a:rPr>
              <a:t> </a:t>
            </a:r>
            <a:r>
              <a:rPr lang="en-US" sz="2800" dirty="0" err="1" smtClean="0">
                <a:solidFill>
                  <a:srgbClr val="1B1B1B"/>
                </a:solidFill>
                <a:latin typeface="Open Sans"/>
              </a:rPr>
              <a:t>tách</a:t>
            </a:r>
            <a:r>
              <a:rPr lang="en-US" sz="2800" dirty="0" smtClean="0">
                <a:solidFill>
                  <a:srgbClr val="1B1B1B"/>
                </a:solidFill>
                <a:latin typeface="Open Sans"/>
              </a:rPr>
              <a:t> </a:t>
            </a:r>
            <a:r>
              <a:rPr lang="en-US" sz="2800" dirty="0" err="1" smtClean="0">
                <a:solidFill>
                  <a:srgbClr val="1B1B1B"/>
                </a:solidFill>
                <a:latin typeface="Open Sans"/>
              </a:rPr>
              <a:t>biệt</a:t>
            </a:r>
            <a:r>
              <a:rPr lang="en-US" sz="2800" dirty="0" smtClean="0">
                <a:solidFill>
                  <a:srgbClr val="1B1B1B"/>
                </a:solidFill>
                <a:latin typeface="Open Sans"/>
              </a:rPr>
              <a:t> front-end </a:t>
            </a:r>
            <a:r>
              <a:rPr lang="en-US" sz="2800" dirty="0" err="1" smtClean="0">
                <a:solidFill>
                  <a:srgbClr val="1B1B1B"/>
                </a:solidFill>
                <a:latin typeface="Open Sans"/>
              </a:rPr>
              <a:t>khỏi</a:t>
            </a:r>
            <a:r>
              <a:rPr lang="en-US" sz="2800" dirty="0" smtClean="0">
                <a:solidFill>
                  <a:srgbClr val="1B1B1B"/>
                </a:solidFill>
                <a:latin typeface="Open Sans"/>
              </a:rPr>
              <a:t> </a:t>
            </a:r>
            <a:r>
              <a:rPr lang="en-US" sz="2800" dirty="0" err="1" smtClean="0">
                <a:solidFill>
                  <a:srgbClr val="1B1B1B"/>
                </a:solidFill>
                <a:latin typeface="Open Sans"/>
              </a:rPr>
              <a:t>sự</a:t>
            </a:r>
            <a:r>
              <a:rPr lang="en-US" sz="2800" dirty="0" smtClean="0">
                <a:solidFill>
                  <a:srgbClr val="1B1B1B"/>
                </a:solidFill>
                <a:latin typeface="Open Sans"/>
              </a:rPr>
              <a:t> </a:t>
            </a:r>
            <a:r>
              <a:rPr lang="en-US" sz="2800" dirty="0" err="1" smtClean="0">
                <a:solidFill>
                  <a:srgbClr val="1B1B1B"/>
                </a:solidFill>
                <a:latin typeface="Open Sans"/>
              </a:rPr>
              <a:t>ràng</a:t>
            </a:r>
            <a:r>
              <a:rPr lang="en-US" sz="2800" dirty="0" smtClean="0">
                <a:solidFill>
                  <a:srgbClr val="1B1B1B"/>
                </a:solidFill>
                <a:latin typeface="Open Sans"/>
              </a:rPr>
              <a:t> </a:t>
            </a:r>
            <a:r>
              <a:rPr lang="en-US" sz="2800" dirty="0" err="1" smtClean="0">
                <a:solidFill>
                  <a:srgbClr val="1B1B1B"/>
                </a:solidFill>
                <a:latin typeface="Open Sans"/>
              </a:rPr>
              <a:t>buộc</a:t>
            </a:r>
            <a:r>
              <a:rPr lang="en-US" sz="2800" dirty="0" smtClean="0">
                <a:solidFill>
                  <a:srgbClr val="1B1B1B"/>
                </a:solidFill>
                <a:latin typeface="Open Sans"/>
              </a:rPr>
              <a:t> </a:t>
            </a:r>
            <a:r>
              <a:rPr lang="en-US" sz="2800" dirty="0" err="1" smtClean="0">
                <a:solidFill>
                  <a:srgbClr val="1B1B1B"/>
                </a:solidFill>
                <a:latin typeface="Open Sans"/>
              </a:rPr>
              <a:t>của</a:t>
            </a:r>
            <a:r>
              <a:rPr lang="en-US" sz="2800" dirty="0" smtClean="0">
                <a:solidFill>
                  <a:srgbClr val="1B1B1B"/>
                </a:solidFill>
                <a:latin typeface="Open Sans"/>
              </a:rPr>
              <a:t> back-end</a:t>
            </a:r>
            <a:endParaRPr lang="en-US" sz="2800" b="0" i="0" dirty="0">
              <a:solidFill>
                <a:srgbClr val="1B1B1B"/>
              </a:solidFill>
              <a:effectLst/>
              <a:latin typeface="Open Sans"/>
            </a:endParaRPr>
          </a:p>
        </p:txBody>
      </p:sp>
      <p:pic>
        <p:nvPicPr>
          <p:cNvPr id="2" name="Picture 1"/>
          <p:cNvPicPr>
            <a:picLocks noChangeAspect="1"/>
          </p:cNvPicPr>
          <p:nvPr/>
        </p:nvPicPr>
        <p:blipFill>
          <a:blip r:embed="rId2"/>
          <a:stretch>
            <a:fillRect/>
          </a:stretch>
        </p:blipFill>
        <p:spPr>
          <a:xfrm>
            <a:off x="2895600" y="3543300"/>
            <a:ext cx="9296400" cy="513826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1384995"/>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t>
            </a:r>
            <a:r>
              <a:rPr lang="vi-VN" sz="2800" dirty="0"/>
              <a:t>Khi sử dụng web api thì thường sẽ chia backend ra riêng và frontend ra riêng. Và frontend website sẽ giao tiếp với backend qua API hoặc có các app mobile sẽ giao tiếp với backend qua </a:t>
            </a:r>
            <a:r>
              <a:rPr lang="vi-VN" sz="2800" dirty="0" smtClean="0"/>
              <a:t>API.</a:t>
            </a:r>
            <a:endParaRPr lang="en-US" sz="2800" dirty="0"/>
          </a:p>
          <a:p>
            <a:pPr>
              <a:buFont typeface="Arial" panose="020B0604020202020204" pitchFamily="34" charset="0"/>
              <a:buChar char="•"/>
            </a:pPr>
            <a:r>
              <a:rPr lang="en-US" sz="2800" dirty="0" smtClean="0"/>
              <a:t> </a:t>
            </a:r>
            <a:r>
              <a:rPr lang="en-US" sz="2800" dirty="0" err="1" smtClean="0"/>
              <a:t>Ứng</a:t>
            </a:r>
            <a:r>
              <a:rPr lang="en-US" sz="2800" dirty="0" smtClean="0"/>
              <a:t> </a:t>
            </a:r>
            <a:r>
              <a:rPr lang="en-US" sz="2800" dirty="0" err="1"/>
              <a:t>dụng</a:t>
            </a:r>
            <a:r>
              <a:rPr lang="en-US" sz="2800" dirty="0"/>
              <a:t> </a:t>
            </a:r>
            <a:r>
              <a:rPr lang="en-US" sz="2800" dirty="0" smtClean="0"/>
              <a:t>web</a:t>
            </a:r>
            <a:endParaRPr lang="en-US" sz="2800" dirty="0"/>
          </a:p>
        </p:txBody>
      </p:sp>
      <p:pic>
        <p:nvPicPr>
          <p:cNvPr id="3" name="Picture 2"/>
          <p:cNvPicPr>
            <a:picLocks noChangeAspect="1"/>
          </p:cNvPicPr>
          <p:nvPr/>
        </p:nvPicPr>
        <p:blipFill>
          <a:blip r:embed="rId2"/>
          <a:stretch>
            <a:fillRect/>
          </a:stretch>
        </p:blipFill>
        <p:spPr>
          <a:xfrm>
            <a:off x="1828800" y="3771900"/>
            <a:ext cx="13481540" cy="381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523220"/>
          </a:xfrm>
          <a:prstGeom prst="rect">
            <a:avLst/>
          </a:prstGeom>
        </p:spPr>
        <p:txBody>
          <a:bodyPr wrap="square">
            <a:spAutoFit/>
          </a:bodyPr>
          <a:lstStyle/>
          <a:p>
            <a:pPr>
              <a:buFont typeface="Arial" panose="020B0604020202020204" pitchFamily="34" charset="0"/>
              <a:buChar char="•"/>
            </a:pPr>
            <a:r>
              <a:rPr lang="en-US" sz="2800" dirty="0" err="1"/>
              <a:t>Ứng</a:t>
            </a:r>
            <a:r>
              <a:rPr lang="en-US" sz="2800" dirty="0"/>
              <a:t> </a:t>
            </a:r>
            <a:r>
              <a:rPr lang="en-US" sz="2800" dirty="0" err="1"/>
              <a:t>dụng</a:t>
            </a:r>
            <a:r>
              <a:rPr lang="en-US" sz="2800" dirty="0"/>
              <a:t> </a:t>
            </a:r>
            <a:r>
              <a:rPr lang="en-US" sz="2800" dirty="0" smtClean="0"/>
              <a:t>mobile</a:t>
            </a:r>
            <a:endParaRPr lang="en-US" sz="2800" dirty="0"/>
          </a:p>
        </p:txBody>
      </p:sp>
      <p:pic>
        <p:nvPicPr>
          <p:cNvPr id="2" name="Picture 1"/>
          <p:cNvPicPr>
            <a:picLocks noChangeAspect="1"/>
          </p:cNvPicPr>
          <p:nvPr/>
        </p:nvPicPr>
        <p:blipFill>
          <a:blip r:embed="rId2"/>
          <a:stretch>
            <a:fillRect/>
          </a:stretch>
        </p:blipFill>
        <p:spPr>
          <a:xfrm>
            <a:off x="457200" y="3048943"/>
            <a:ext cx="14397415" cy="37612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8" name="Rectangle 27"/>
          <p:cNvSpPr/>
          <p:nvPr/>
        </p:nvSpPr>
        <p:spPr>
          <a:xfrm>
            <a:off x="7314457" y="419100"/>
            <a:ext cx="2858475" cy="1177951"/>
          </a:xfrm>
          <a:prstGeom prst="rect">
            <a:avLst/>
          </a:prstGeom>
        </p:spPr>
        <p:txBody>
          <a:bodyPr wrap="none">
            <a:spAutoFit/>
          </a:bodyPr>
          <a:lstStyle/>
          <a:p>
            <a:pPr algn="ctr">
              <a:lnSpc>
                <a:spcPts val="9600"/>
              </a:lnSpc>
            </a:pPr>
            <a:r>
              <a:rPr lang="en-US" sz="5400" b="1" dirty="0" err="1">
                <a:solidFill>
                  <a:srgbClr val="FE6D73"/>
                </a:solidFill>
                <a:latin typeface="Times New Roman" panose="02020603050405020304" pitchFamily="18" charset="0"/>
                <a:cs typeface="Times New Roman" panose="02020603050405020304" pitchFamily="18" charset="0"/>
              </a:rPr>
              <a:t>Mục</a:t>
            </a:r>
            <a:r>
              <a:rPr lang="en-US" sz="5400" b="1" dirty="0">
                <a:solidFill>
                  <a:srgbClr val="FE6D73"/>
                </a:solidFill>
                <a:latin typeface="Times New Roman" panose="02020603050405020304" pitchFamily="18" charset="0"/>
                <a:cs typeface="Times New Roman" panose="02020603050405020304" pitchFamily="18" charset="0"/>
              </a:rPr>
              <a:t> </a:t>
            </a:r>
            <a:r>
              <a:rPr lang="en-US" sz="5400" b="1" dirty="0" err="1">
                <a:solidFill>
                  <a:srgbClr val="FE6D73"/>
                </a:solidFill>
                <a:latin typeface="Times New Roman" panose="02020603050405020304" pitchFamily="18" charset="0"/>
                <a:cs typeface="Times New Roman" panose="02020603050405020304" pitchFamily="18" charset="0"/>
              </a:rPr>
              <a:t>Lục</a:t>
            </a:r>
            <a:endParaRPr lang="en-US" sz="5400" b="1" dirty="0">
              <a:solidFill>
                <a:srgbClr val="FE6D73"/>
              </a:solidFill>
              <a:latin typeface="Times New Roman" panose="02020603050405020304" pitchFamily="18" charset="0"/>
              <a:cs typeface="Times New Roman" panose="02020603050405020304" pitchFamily="18" charset="0"/>
            </a:endParaRPr>
          </a:p>
        </p:txBody>
      </p:sp>
      <p:sp>
        <p:nvSpPr>
          <p:cNvPr id="19" name="TextBox 3"/>
          <p:cNvSpPr txBox="1"/>
          <p:nvPr/>
        </p:nvSpPr>
        <p:spPr>
          <a:xfrm>
            <a:off x="1083808" y="2019300"/>
            <a:ext cx="13013192"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1: </a:t>
            </a:r>
            <a:r>
              <a:rPr lang="en-US" sz="4000" b="1" dirty="0" err="1" smtClean="0">
                <a:solidFill>
                  <a:srgbClr val="227C9D"/>
                </a:solidFill>
                <a:latin typeface="Times New Roman" panose="02020603050405020304" pitchFamily="18" charset="0"/>
                <a:cs typeface="Times New Roman" panose="02020603050405020304" pitchFamily="18" charset="0"/>
              </a:rPr>
              <a:t>Giới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tổng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quan</a:t>
            </a:r>
            <a:r>
              <a:rPr lang="en-US" sz="4000" b="1" dirty="0" smtClean="0">
                <a:solidFill>
                  <a:srgbClr val="227C9D"/>
                </a:solidFill>
                <a:latin typeface="Times New Roman" panose="02020603050405020304" pitchFamily="18" charset="0"/>
                <a:cs typeface="Times New Roman" panose="02020603050405020304" pitchFamily="18" charset="0"/>
              </a:rPr>
              <a:t> framework </a:t>
            </a:r>
            <a:r>
              <a:rPr lang="en-US" sz="4000" b="1" dirty="0" err="1" smtClean="0">
                <a:solidFill>
                  <a:srgbClr val="227C9D"/>
                </a:solidFill>
                <a:latin typeface="Times New Roman" panose="02020603050405020304" pitchFamily="18" charset="0"/>
                <a:cs typeface="Times New Roman" panose="02020603050405020304" pitchFamily="18" charset="0"/>
              </a:rPr>
              <a:t>sử</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dụng</a:t>
            </a:r>
            <a:r>
              <a:rPr lang="en-US" sz="4000" b="1" dirty="0" smtClean="0">
                <a:solidFill>
                  <a:srgbClr val="227C9D"/>
                </a:solidFill>
                <a:latin typeface="Times New Roman" panose="02020603050405020304" pitchFamily="18" charset="0"/>
                <a:cs typeface="Times New Roman" panose="02020603050405020304" pitchFamily="18" charset="0"/>
              </a:rPr>
              <a:t> </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0" name="TextBox 3"/>
          <p:cNvSpPr txBox="1"/>
          <p:nvPr/>
        </p:nvSpPr>
        <p:spPr>
          <a:xfrm>
            <a:off x="1062344" y="3098204"/>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2: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1" name="TextBox 3"/>
          <p:cNvSpPr txBox="1"/>
          <p:nvPr/>
        </p:nvSpPr>
        <p:spPr>
          <a:xfrm>
            <a:off x="1062344" y="4189451"/>
            <a:ext cx="17012670"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2" name="TextBox 3"/>
          <p:cNvSpPr txBox="1"/>
          <p:nvPr/>
        </p:nvSpPr>
        <p:spPr>
          <a:xfrm>
            <a:off x="1062344" y="5268452"/>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các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3" name="TextBox 3"/>
          <p:cNvSpPr txBox="1"/>
          <p:nvPr/>
        </p:nvSpPr>
        <p:spPr>
          <a:xfrm>
            <a:off x="1062344" y="6348797"/>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a:solidFill>
                  <a:srgbClr val="227C9D"/>
                </a:solidFill>
                <a:latin typeface="Times New Roman" panose="02020603050405020304" pitchFamily="18" charset="0"/>
                <a:cs typeface="Times New Roman" panose="02020603050405020304" pitchFamily="18" charset="0"/>
              </a:rPr>
              <a:t>5</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Thực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3" name="Rectangle 2"/>
          <p:cNvSpPr/>
          <p:nvPr/>
        </p:nvSpPr>
        <p:spPr>
          <a:xfrm>
            <a:off x="533399" y="2476500"/>
            <a:ext cx="17040735" cy="1828193"/>
          </a:xfrm>
          <a:prstGeom prst="rect">
            <a:avLst/>
          </a:prstGeom>
        </p:spPr>
        <p:txBody>
          <a:bodyPr wrap="square">
            <a:spAutoFit/>
          </a:bodyPr>
          <a:lstStyle/>
          <a:p>
            <a:pPr>
              <a:lnSpc>
                <a:spcPct val="150000"/>
              </a:lnSpc>
            </a:pPr>
            <a:r>
              <a:rPr lang="vi-VN" sz="2600" b="1" dirty="0">
                <a:solidFill>
                  <a:srgbClr val="1B1B1B"/>
                </a:solidFill>
                <a:latin typeface="Open Sans"/>
              </a:rPr>
              <a:t>RESTful API</a:t>
            </a:r>
            <a:r>
              <a:rPr lang="vi-VN" sz="2600" dirty="0">
                <a:solidFill>
                  <a:srgbClr val="1B1B1B"/>
                </a:solidFill>
                <a:latin typeface="Open Sans"/>
              </a:rPr>
              <a:t> là một tiêu chuẩn dùng trong việc thiết kế API cho các ứng dụng web (thiết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endParaRPr lang="en-US" sz="2600" dirty="0"/>
          </a:p>
        </p:txBody>
      </p:sp>
      <p:pic>
        <p:nvPicPr>
          <p:cNvPr id="5" name="Picture 4"/>
          <p:cNvPicPr>
            <a:picLocks noChangeAspect="1"/>
          </p:cNvPicPr>
          <p:nvPr/>
        </p:nvPicPr>
        <p:blipFill>
          <a:blip r:embed="rId2"/>
          <a:stretch>
            <a:fillRect/>
          </a:stretch>
        </p:blipFill>
        <p:spPr>
          <a:xfrm>
            <a:off x="2895600" y="4533900"/>
            <a:ext cx="10515600" cy="47608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2" name="Rectangle 1"/>
          <p:cNvSpPr/>
          <p:nvPr/>
        </p:nvSpPr>
        <p:spPr>
          <a:xfrm>
            <a:off x="352935" y="3009900"/>
            <a:ext cx="16860270" cy="4616648"/>
          </a:xfrm>
          <a:prstGeom prst="rect">
            <a:avLst/>
          </a:prstGeom>
        </p:spPr>
        <p:txBody>
          <a:bodyPr wrap="square">
            <a:spAutoFit/>
          </a:bodyPr>
          <a:lstStyle/>
          <a:p>
            <a:pPr>
              <a:lnSpc>
                <a:spcPct val="150000"/>
              </a:lnSpc>
              <a:buFont typeface="Arial" panose="020B0604020202020204" pitchFamily="34" charset="0"/>
              <a:buChar char="•"/>
            </a:pPr>
            <a:r>
              <a:rPr lang="vi-VN" sz="2800" dirty="0">
                <a:solidFill>
                  <a:srgbClr val="1B1B1B"/>
                </a:solidFill>
                <a:latin typeface="Open Sans"/>
              </a:rPr>
              <a:t>Các giao thức HTTP:</a:t>
            </a:r>
          </a:p>
          <a:p>
            <a:pPr marL="742950" lvl="1" indent="-285750">
              <a:lnSpc>
                <a:spcPct val="150000"/>
              </a:lnSpc>
              <a:buFont typeface="Arial" panose="020B0604020202020204" pitchFamily="34" charset="0"/>
              <a:buChar char="•"/>
            </a:pPr>
            <a:r>
              <a:rPr lang="vi-VN" sz="2800" b="1" dirty="0">
                <a:solidFill>
                  <a:srgbClr val="1B1B1B"/>
                </a:solidFill>
                <a:latin typeface="Open Sans"/>
              </a:rPr>
              <a:t>GET</a:t>
            </a:r>
            <a:r>
              <a:rPr lang="vi-VN" sz="2800" dirty="0">
                <a:solidFill>
                  <a:srgbClr val="1B1B1B"/>
                </a:solidFill>
                <a:latin typeface="Open Sans"/>
              </a:rPr>
              <a:t> (SELECT): Trả về một Resource hoặc một danh sách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POST</a:t>
            </a:r>
            <a:r>
              <a:rPr lang="vi-VN" sz="2800" dirty="0">
                <a:solidFill>
                  <a:srgbClr val="1B1B1B"/>
                </a:solidFill>
                <a:latin typeface="Open Sans"/>
              </a:rPr>
              <a:t> (CREATE): Tạo mới một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PUT</a:t>
            </a:r>
            <a:r>
              <a:rPr lang="vi-VN" sz="2800" dirty="0">
                <a:solidFill>
                  <a:srgbClr val="1B1B1B"/>
                </a:solidFill>
                <a:latin typeface="Open Sans"/>
              </a:rPr>
              <a:t> (UPDATE): Cập nhật thông tin cho Resource.</a:t>
            </a:r>
          </a:p>
          <a:p>
            <a:pPr marL="742950" lvl="1" indent="-285750">
              <a:lnSpc>
                <a:spcPct val="150000"/>
              </a:lnSpc>
              <a:buFont typeface="Arial" panose="020B0604020202020204" pitchFamily="34" charset="0"/>
              <a:buChar char="•"/>
            </a:pPr>
            <a:r>
              <a:rPr lang="vi-VN" sz="2800" b="1" dirty="0">
                <a:solidFill>
                  <a:srgbClr val="1B1B1B"/>
                </a:solidFill>
                <a:latin typeface="Open Sans"/>
              </a:rPr>
              <a:t>DELETE</a:t>
            </a:r>
            <a:r>
              <a:rPr lang="vi-VN" sz="2800" dirty="0">
                <a:solidFill>
                  <a:srgbClr val="1B1B1B"/>
                </a:solidFill>
                <a:latin typeface="Open Sans"/>
              </a:rPr>
              <a:t> (DELETE): Xoá một Resource.</a:t>
            </a:r>
          </a:p>
          <a:p>
            <a:pPr>
              <a:lnSpc>
                <a:spcPct val="150000"/>
              </a:lnSpc>
              <a:buFont typeface="Arial" panose="020B0604020202020204" pitchFamily="34" charset="0"/>
              <a:buChar char="•"/>
            </a:pPr>
            <a:r>
              <a:rPr lang="vi-VN" sz="2800" dirty="0">
                <a:solidFill>
                  <a:srgbClr val="1B1B1B"/>
                </a:solidFill>
                <a:latin typeface="Open Sans"/>
              </a:rPr>
              <a:t>Những phương thức hay hoạt động này thường được gọi là CRUD tương ứng với Create, Read, Update, Delete – Tạo, Đọc, Sửa, Xóa.</a:t>
            </a:r>
            <a:endParaRPr lang="vi-VN" sz="28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1485900"/>
            <a:ext cx="2161665" cy="523220"/>
          </a:xfrm>
          <a:prstGeom prst="rect">
            <a:avLst/>
          </a:prstGeom>
        </p:spPr>
        <p:txBody>
          <a:bodyPr wrap="square">
            <a:spAutoFit/>
          </a:bodyPr>
          <a:lstStyle/>
          <a:p>
            <a:pPr>
              <a:buFont typeface="Arial" panose="020B0604020202020204" pitchFamily="34" charset="0"/>
              <a:buChar char="•"/>
            </a:pPr>
            <a:r>
              <a:rPr lang="en-US" sz="2800" b="1" dirty="0"/>
              <a:t>Status </a:t>
            </a:r>
            <a:r>
              <a:rPr lang="en-US" sz="2800" b="1" dirty="0" smtClean="0"/>
              <a:t>code</a:t>
            </a:r>
            <a:endParaRPr lang="en-US" sz="2800" b="1" dirty="0"/>
          </a:p>
        </p:txBody>
      </p:sp>
      <p:pic>
        <p:nvPicPr>
          <p:cNvPr id="5" name="Picture 4"/>
          <p:cNvPicPr>
            <a:picLocks noChangeAspect="1"/>
          </p:cNvPicPr>
          <p:nvPr/>
        </p:nvPicPr>
        <p:blipFill rotWithShape="1">
          <a:blip r:embed="rId2"/>
          <a:srcRect l="920" t="22069" r="-920" b="21485"/>
          <a:stretch>
            <a:fillRect/>
          </a:stretch>
        </p:blipFill>
        <p:spPr>
          <a:xfrm>
            <a:off x="2805901" y="1666009"/>
            <a:ext cx="8943126" cy="820189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1638300"/>
            <a:ext cx="2161665" cy="523220"/>
          </a:xfrm>
          <a:prstGeom prst="rect">
            <a:avLst/>
          </a:prstGeom>
        </p:spPr>
        <p:txBody>
          <a:bodyPr wrap="square">
            <a:spAutoFit/>
          </a:bodyPr>
          <a:lstStyle/>
          <a:p>
            <a:pPr>
              <a:buFont typeface="Arial" panose="020B0604020202020204" pitchFamily="34" charset="0"/>
              <a:buChar char="•"/>
            </a:pPr>
            <a:r>
              <a:rPr lang="en-US" sz="2800" b="1" dirty="0" smtClean="0"/>
              <a:t> Functions</a:t>
            </a:r>
            <a:endParaRPr lang="en-US" sz="2800" b="1" dirty="0"/>
          </a:p>
        </p:txBody>
      </p:sp>
      <p:sp>
        <p:nvSpPr>
          <p:cNvPr id="8" name="Rectangle 7"/>
          <p:cNvSpPr/>
          <p:nvPr/>
        </p:nvSpPr>
        <p:spPr>
          <a:xfrm>
            <a:off x="609600" y="2324100"/>
            <a:ext cx="16860270" cy="4615815"/>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smtClean="0">
                <a:solidFill>
                  <a:srgbClr val="1B1B1B"/>
                </a:solidFill>
                <a:latin typeface="Open Sans"/>
              </a:rPr>
              <a:t>Login</a:t>
            </a: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Register</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Product-catalog</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Cart</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a:t>
            </a: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Order-history ( </a:t>
            </a:r>
            <a:r>
              <a:rPr lang="en-US" sz="2800" dirty="0" err="1" smtClean="0">
                <a:solidFill>
                  <a:srgbClr val="1B1B1B"/>
                </a:solidFill>
                <a:latin typeface="Open Sans"/>
              </a:rPr>
              <a:t>chưa</a:t>
            </a:r>
            <a:r>
              <a:rPr lang="en-US" sz="2800" dirty="0" smtClean="0">
                <a:solidFill>
                  <a:srgbClr val="1B1B1B"/>
                </a:solidFill>
                <a:latin typeface="Open Sans"/>
              </a:rPr>
              <a:t> dev )</a:t>
            </a: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Payment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9600" y="2628900"/>
            <a:ext cx="12155128" cy="3048000"/>
          </a:xfrm>
          <a:prstGeom prst="rect">
            <a:avLst/>
          </a:prstGeom>
        </p:spPr>
      </p:pic>
      <p:sp>
        <p:nvSpPr>
          <p:cNvPr id="9" name="Rectangle 8"/>
          <p:cNvSpPr/>
          <p:nvPr/>
        </p:nvSpPr>
        <p:spPr>
          <a:xfrm>
            <a:off x="457200" y="1747510"/>
            <a:ext cx="4724400" cy="523220"/>
          </a:xfrm>
          <a:prstGeom prst="rect">
            <a:avLst/>
          </a:prstGeom>
        </p:spPr>
        <p:txBody>
          <a:bodyPr wrap="square">
            <a:spAutoFit/>
          </a:bodyPr>
          <a:lstStyle/>
          <a:p>
            <a:pPr>
              <a:buFont typeface="Arial" panose="020B0604020202020204" pitchFamily="34" charset="0"/>
              <a:buChar char="•"/>
            </a:pPr>
            <a:r>
              <a:rPr lang="en-US" sz="2800" b="1" dirty="0" smtClean="0"/>
              <a:t> </a:t>
            </a:r>
            <a:r>
              <a:rPr lang="en-US" sz="2800" b="1" dirty="0" err="1" smtClean="0"/>
              <a:t>Config</a:t>
            </a:r>
            <a:r>
              <a:rPr lang="en-US" sz="2800" b="1" dirty="0" smtClean="0"/>
              <a:t> connect Database</a:t>
            </a:r>
            <a:endParaRPr lang="en-US" sz="2800" b="1" dirty="0"/>
          </a:p>
        </p:txBody>
      </p:sp>
      <p:pic>
        <p:nvPicPr>
          <p:cNvPr id="3" name="Picture 2"/>
          <p:cNvPicPr>
            <a:picLocks noChangeAspect="1"/>
          </p:cNvPicPr>
          <p:nvPr/>
        </p:nvPicPr>
        <p:blipFill>
          <a:blip r:embed="rId3"/>
          <a:stretch>
            <a:fillRect/>
          </a:stretch>
        </p:blipFill>
        <p:spPr>
          <a:xfrm>
            <a:off x="14782800" y="2476500"/>
            <a:ext cx="3276600" cy="4724400"/>
          </a:xfrm>
          <a:prstGeom prst="rect">
            <a:avLst/>
          </a:prstGeom>
        </p:spPr>
      </p:pic>
      <p:cxnSp>
        <p:nvCxnSpPr>
          <p:cNvPr id="5" name="Straight Arrow Connector 4"/>
          <p:cNvCxnSpPr/>
          <p:nvPr/>
        </p:nvCxnSpPr>
        <p:spPr>
          <a:xfrm>
            <a:off x="13258800" y="4533900"/>
            <a:ext cx="1295400"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568143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47352" y="2359876"/>
            <a:ext cx="4724400" cy="523220"/>
          </a:xfrm>
          <a:prstGeom prst="rect">
            <a:avLst/>
          </a:prstGeom>
        </p:spPr>
        <p:txBody>
          <a:bodyPr wrap="square">
            <a:spAutoFit/>
          </a:bodyPr>
          <a:lstStyle/>
          <a:p>
            <a:pPr>
              <a:buFont typeface="Arial" panose="020B0604020202020204" pitchFamily="34" charset="0"/>
              <a:buChar char="•"/>
            </a:pPr>
            <a:r>
              <a:rPr lang="en-US" sz="2800" b="1" dirty="0" smtClean="0"/>
              <a:t> Entity </a:t>
            </a:r>
            <a:r>
              <a:rPr lang="en-US" sz="2800" b="1" dirty="0" err="1" smtClean="0"/>
              <a:t>và</a:t>
            </a:r>
            <a:r>
              <a:rPr lang="en-US" sz="2800" b="1" dirty="0" smtClean="0"/>
              <a:t> </a:t>
            </a:r>
            <a:r>
              <a:rPr lang="en-US" sz="2800" b="1" dirty="0" err="1" smtClean="0"/>
              <a:t>Respository</a:t>
            </a:r>
            <a:endParaRPr lang="en-US" sz="2800" b="1" dirty="0"/>
          </a:p>
        </p:txBody>
      </p:sp>
      <p:sp>
        <p:nvSpPr>
          <p:cNvPr id="7" name="Rectangle 6"/>
          <p:cNvSpPr/>
          <p:nvPr/>
        </p:nvSpPr>
        <p:spPr>
          <a:xfrm>
            <a:off x="381000" y="1365275"/>
            <a:ext cx="4724400" cy="523220"/>
          </a:xfrm>
          <a:prstGeom prst="rect">
            <a:avLst/>
          </a:prstGeom>
        </p:spPr>
        <p:txBody>
          <a:bodyPr wrap="square">
            <a:spAutoFit/>
          </a:bodyPr>
          <a:lstStyle/>
          <a:p>
            <a:pPr marL="457200" indent="-457200">
              <a:buFont typeface="Wingdings" panose="05000000000000000000" pitchFamily="2" charset="2"/>
              <a:buChar char="v"/>
            </a:pPr>
            <a:r>
              <a:rPr lang="en-US" sz="2800" b="1" dirty="0" smtClean="0"/>
              <a:t>Customer register</a:t>
            </a:r>
            <a:endParaRPr lang="en-US" sz="2800" b="1" dirty="0"/>
          </a:p>
        </p:txBody>
      </p:sp>
      <p:pic>
        <p:nvPicPr>
          <p:cNvPr id="4" name="Picture 3"/>
          <p:cNvPicPr>
            <a:picLocks noChangeAspect="1"/>
          </p:cNvPicPr>
          <p:nvPr/>
        </p:nvPicPr>
        <p:blipFill>
          <a:blip r:embed="rId2"/>
          <a:stretch>
            <a:fillRect/>
          </a:stretch>
        </p:blipFill>
        <p:spPr>
          <a:xfrm>
            <a:off x="762000" y="3238500"/>
            <a:ext cx="6705600" cy="6578920"/>
          </a:xfrm>
          <a:prstGeom prst="rect">
            <a:avLst/>
          </a:prstGeom>
        </p:spPr>
      </p:pic>
      <p:pic>
        <p:nvPicPr>
          <p:cNvPr id="8" name="Picture 7"/>
          <p:cNvPicPr>
            <a:picLocks noChangeAspect="1"/>
          </p:cNvPicPr>
          <p:nvPr/>
        </p:nvPicPr>
        <p:blipFill>
          <a:blip r:embed="rId3"/>
          <a:stretch>
            <a:fillRect/>
          </a:stretch>
        </p:blipFill>
        <p:spPr>
          <a:xfrm>
            <a:off x="7924800" y="3238500"/>
            <a:ext cx="9821725" cy="1886218"/>
          </a:xfrm>
          <a:prstGeom prst="rect">
            <a:avLst/>
          </a:prstGeom>
        </p:spPr>
      </p:pic>
      <p:sp>
        <p:nvSpPr>
          <p:cNvPr id="10" name="Rectangle 9"/>
          <p:cNvSpPr/>
          <p:nvPr/>
        </p:nvSpPr>
        <p:spPr>
          <a:xfrm>
            <a:off x="7899041" y="5753100"/>
            <a:ext cx="9847483" cy="954107"/>
          </a:xfrm>
          <a:prstGeom prst="rect">
            <a:avLst/>
          </a:prstGeom>
        </p:spPr>
        <p:txBody>
          <a:bodyPr wrap="square">
            <a:spAutoFit/>
          </a:bodyPr>
          <a:lstStyle/>
          <a:p>
            <a:r>
              <a:rPr lang="en-US" sz="2800" dirty="0" err="1" smtClean="0"/>
              <a:t>Như</a:t>
            </a:r>
            <a:r>
              <a:rPr lang="en-US" sz="2800" dirty="0" smtClean="0"/>
              <a:t> </a:t>
            </a:r>
            <a:r>
              <a:rPr lang="en-US" sz="2800" dirty="0" err="1" smtClean="0"/>
              <a:t>phần</a:t>
            </a:r>
            <a:r>
              <a:rPr lang="en-US" sz="2800" dirty="0" smtClean="0"/>
              <a:t> </a:t>
            </a:r>
            <a:r>
              <a:rPr lang="en-US" sz="2800" dirty="0" err="1" smtClean="0"/>
              <a:t>trước</a:t>
            </a:r>
            <a:r>
              <a:rPr lang="en-US" sz="2800" dirty="0" smtClean="0"/>
              <a:t> ở MVC </a:t>
            </a:r>
            <a:r>
              <a:rPr lang="en-US" sz="2800" dirty="0" err="1" smtClean="0"/>
              <a:t>mô</a:t>
            </a:r>
            <a:r>
              <a:rPr lang="en-US" sz="2800" dirty="0" smtClean="0"/>
              <a:t> </a:t>
            </a:r>
            <a:r>
              <a:rPr lang="en-US" sz="2800" dirty="0" err="1" smtClean="0"/>
              <a:t>hình</a:t>
            </a:r>
            <a:r>
              <a:rPr lang="en-US" sz="2800" dirty="0" smtClean="0"/>
              <a:t> web service API </a:t>
            </a:r>
            <a:r>
              <a:rPr lang="en-US" sz="2800" dirty="0" err="1" smtClean="0"/>
              <a:t>cũng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Respository</a:t>
            </a:r>
            <a:r>
              <a:rPr lang="en-US" sz="2800" dirty="0" smtClean="0"/>
              <a:t> </a:t>
            </a:r>
            <a:r>
              <a:rPr lang="en-US" sz="2800" dirty="0" err="1" smtClean="0"/>
              <a:t>để</a:t>
            </a:r>
            <a:r>
              <a:rPr lang="en-US" sz="2800" dirty="0" smtClean="0"/>
              <a:t> </a:t>
            </a:r>
            <a:r>
              <a:rPr lang="en-US" sz="2800" dirty="0" err="1" smtClean="0"/>
              <a:t>thao</a:t>
            </a:r>
            <a:r>
              <a:rPr lang="en-US" sz="2800" dirty="0" smtClean="0"/>
              <a:t> </a:t>
            </a:r>
            <a:r>
              <a:rPr lang="en-US" sz="2800" dirty="0" err="1" smtClean="0"/>
              <a:t>tác</a:t>
            </a:r>
            <a:r>
              <a:rPr lang="en-US" sz="2800" dirty="0" smtClean="0"/>
              <a:t> </a:t>
            </a:r>
            <a:r>
              <a:rPr lang="en-US" sz="2800" dirty="0" err="1" smtClean="0"/>
              <a:t>với</a:t>
            </a:r>
            <a:r>
              <a:rPr lang="en-US" sz="2800" dirty="0" smtClean="0"/>
              <a:t> entity </a:t>
            </a:r>
            <a:r>
              <a:rPr lang="en-US" sz="2800" dirty="0" err="1" smtClean="0"/>
              <a:t>để</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đến</a:t>
            </a:r>
            <a:r>
              <a:rPr lang="en-US" sz="2800" dirty="0" smtClean="0"/>
              <a:t> Database</a:t>
            </a:r>
            <a:endParaRPr lang="en-US" sz="2800" dirty="0"/>
          </a:p>
        </p:txBody>
      </p:sp>
    </p:spTree>
    <p:extLst>
      <p:ext uri="{BB962C8B-B14F-4D97-AF65-F5344CB8AC3E}">
        <p14:creationId xmlns:p14="http://schemas.microsoft.com/office/powerpoint/2010/main" val="2046313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6776434" cy="523220"/>
          </a:xfrm>
          <a:prstGeom prst="rect">
            <a:avLst/>
          </a:prstGeom>
        </p:spPr>
        <p:txBody>
          <a:bodyPr wrap="square">
            <a:spAutoFit/>
          </a:bodyPr>
          <a:lstStyle/>
          <a:p>
            <a:pPr>
              <a:buFont typeface="Arial" panose="020B0604020202020204" pitchFamily="34" charset="0"/>
              <a:buChar char="•"/>
            </a:pPr>
            <a:r>
              <a:rPr lang="en-US" sz="2800" b="1" dirty="0" smtClean="0"/>
              <a:t>Service </a:t>
            </a:r>
            <a:r>
              <a:rPr lang="en-US" sz="2800" b="1" dirty="0" err="1" smtClean="0"/>
              <a:t>cho</a:t>
            </a:r>
            <a:r>
              <a:rPr lang="en-US" sz="2800" b="1" dirty="0" smtClean="0"/>
              <a:t> </a:t>
            </a:r>
            <a:r>
              <a:rPr lang="en-US" sz="2800" b="1" dirty="0" err="1" smtClean="0"/>
              <a:t>chức</a:t>
            </a:r>
            <a:r>
              <a:rPr lang="en-US" sz="2800" b="1" dirty="0" smtClean="0"/>
              <a:t> </a:t>
            </a:r>
            <a:r>
              <a:rPr lang="en-US" sz="2800" b="1" dirty="0" err="1" smtClean="0"/>
              <a:t>năng</a:t>
            </a:r>
            <a:r>
              <a:rPr lang="en-US" sz="2800" b="1" dirty="0" smtClean="0"/>
              <a:t> Customer Register</a:t>
            </a:r>
            <a:endParaRPr lang="en-US" sz="2800" b="1" dirty="0"/>
          </a:p>
        </p:txBody>
      </p:sp>
      <p:pic>
        <p:nvPicPr>
          <p:cNvPr id="2" name="Picture 1"/>
          <p:cNvPicPr>
            <a:picLocks noChangeAspect="1"/>
          </p:cNvPicPr>
          <p:nvPr/>
        </p:nvPicPr>
        <p:blipFill>
          <a:blip r:embed="rId2"/>
          <a:stretch>
            <a:fillRect/>
          </a:stretch>
        </p:blipFill>
        <p:spPr>
          <a:xfrm>
            <a:off x="547352" y="2476500"/>
            <a:ext cx="12355734" cy="3429000"/>
          </a:xfrm>
          <a:prstGeom prst="rect">
            <a:avLst/>
          </a:prstGeom>
        </p:spPr>
      </p:pic>
    </p:spTree>
    <p:extLst>
      <p:ext uri="{BB962C8B-B14F-4D97-AF65-F5344CB8AC3E}">
        <p14:creationId xmlns:p14="http://schemas.microsoft.com/office/powerpoint/2010/main" val="1731645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9900634" cy="523220"/>
          </a:xfrm>
          <a:prstGeom prst="rect">
            <a:avLst/>
          </a:prstGeom>
        </p:spPr>
        <p:txBody>
          <a:bodyPr wrap="square">
            <a:spAutoFit/>
          </a:bodyPr>
          <a:lstStyle/>
          <a:p>
            <a:pPr>
              <a:buFont typeface="Arial" panose="020B0604020202020204" pitchFamily="34" charset="0"/>
              <a:buChar char="•"/>
            </a:pPr>
            <a:r>
              <a:rPr lang="en-US" sz="2800" b="1" dirty="0" smtClean="0"/>
              <a:t>Controller – API (</a:t>
            </a:r>
            <a:r>
              <a:rPr lang="en-US" sz="2800" b="1" dirty="0" err="1" smtClean="0"/>
              <a:t>Cổng</a:t>
            </a:r>
            <a:r>
              <a:rPr lang="en-US" sz="2800" b="1" dirty="0" smtClean="0"/>
              <a:t> </a:t>
            </a:r>
            <a:r>
              <a:rPr lang="en-US" sz="2800" b="1" dirty="0" err="1" smtClean="0"/>
              <a:t>giao</a:t>
            </a:r>
            <a:r>
              <a:rPr lang="en-US" sz="2800" b="1" dirty="0" smtClean="0"/>
              <a:t> </a:t>
            </a:r>
            <a:r>
              <a:rPr lang="en-US" sz="2800" b="1" dirty="0" err="1" smtClean="0"/>
              <a:t>tiếp</a:t>
            </a:r>
            <a:r>
              <a:rPr lang="en-US" sz="2800" b="1" dirty="0" smtClean="0"/>
              <a:t> </a:t>
            </a:r>
            <a:r>
              <a:rPr lang="en-US" sz="2800" b="1" dirty="0" err="1" smtClean="0"/>
              <a:t>khi</a:t>
            </a:r>
            <a:r>
              <a:rPr lang="en-US" sz="2800" b="1" dirty="0"/>
              <a:t> </a:t>
            </a:r>
            <a:r>
              <a:rPr lang="en-US" sz="2800" b="1" dirty="0" smtClean="0"/>
              <a:t>front-end </a:t>
            </a:r>
            <a:r>
              <a:rPr lang="en-US" sz="2800" b="1" dirty="0" err="1" smtClean="0"/>
              <a:t>gọi</a:t>
            </a:r>
            <a:r>
              <a:rPr lang="en-US" sz="2800" b="1" dirty="0" smtClean="0"/>
              <a:t> </a:t>
            </a:r>
            <a:r>
              <a:rPr lang="en-US" sz="2800" b="1" dirty="0" err="1" smtClean="0"/>
              <a:t>đến</a:t>
            </a:r>
            <a:r>
              <a:rPr lang="en-US" sz="2800" b="1" dirty="0" smtClean="0"/>
              <a:t> )</a:t>
            </a:r>
            <a:endParaRPr lang="en-US" sz="2800" b="1" dirty="0"/>
          </a:p>
        </p:txBody>
      </p:sp>
      <p:pic>
        <p:nvPicPr>
          <p:cNvPr id="7" name="Picture 6"/>
          <p:cNvPicPr>
            <a:picLocks noChangeAspect="1"/>
          </p:cNvPicPr>
          <p:nvPr/>
        </p:nvPicPr>
        <p:blipFill>
          <a:blip r:embed="rId2"/>
          <a:stretch>
            <a:fillRect/>
          </a:stretch>
        </p:blipFill>
        <p:spPr>
          <a:xfrm>
            <a:off x="685800" y="2476500"/>
            <a:ext cx="12270190" cy="5791200"/>
          </a:xfrm>
          <a:prstGeom prst="rect">
            <a:avLst/>
          </a:prstGeom>
        </p:spPr>
      </p:pic>
    </p:spTree>
    <p:extLst>
      <p:ext uri="{BB962C8B-B14F-4D97-AF65-F5344CB8AC3E}">
        <p14:creationId xmlns:p14="http://schemas.microsoft.com/office/powerpoint/2010/main" val="2055860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9595834" cy="523220"/>
          </a:xfrm>
          <a:prstGeom prst="rect">
            <a:avLst/>
          </a:prstGeom>
        </p:spPr>
        <p:txBody>
          <a:bodyPr wrap="square">
            <a:spAutoFit/>
          </a:bodyPr>
          <a:lstStyle/>
          <a:p>
            <a:pPr marL="457200" indent="-457200">
              <a:buFont typeface="Arial" panose="020B0604020202020204" pitchFamily="34" charset="0"/>
              <a:buChar char="•"/>
            </a:pPr>
            <a:r>
              <a:rPr lang="en-US" sz="2800" b="1" dirty="0" err="1" smtClean="0"/>
              <a:t>Chấp</a:t>
            </a:r>
            <a:r>
              <a:rPr lang="en-US" sz="2800" b="1" dirty="0" smtClean="0"/>
              <a:t> </a:t>
            </a:r>
            <a:r>
              <a:rPr lang="en-US" sz="2800" b="1" dirty="0" err="1" smtClean="0"/>
              <a:t>nhận</a:t>
            </a:r>
            <a:r>
              <a:rPr lang="en-US" sz="2800" b="1" dirty="0" smtClean="0"/>
              <a:t> port </a:t>
            </a:r>
            <a:r>
              <a:rPr lang="en-US" sz="2800" b="1" dirty="0" err="1" smtClean="0"/>
              <a:t>từ</a:t>
            </a:r>
            <a:r>
              <a:rPr lang="en-US" sz="2800" b="1" dirty="0" smtClean="0"/>
              <a:t> front-end </a:t>
            </a:r>
            <a:r>
              <a:rPr lang="en-US" sz="2800" b="1" dirty="0" err="1" smtClean="0"/>
              <a:t>cho</a:t>
            </a:r>
            <a:r>
              <a:rPr lang="en-US" sz="2800" b="1" dirty="0" smtClean="0"/>
              <a:t> </a:t>
            </a:r>
            <a:r>
              <a:rPr lang="en-US" sz="2800" b="1" dirty="0" err="1" smtClean="0"/>
              <a:t>phép</a:t>
            </a:r>
            <a:r>
              <a:rPr lang="en-US" sz="2800" b="1" dirty="0" smtClean="0"/>
              <a:t> </a:t>
            </a:r>
            <a:r>
              <a:rPr lang="en-US" sz="2800" b="1" dirty="0" err="1" smtClean="0"/>
              <a:t>truy</a:t>
            </a:r>
            <a:r>
              <a:rPr lang="en-US" sz="2800" b="1" dirty="0" smtClean="0"/>
              <a:t> </a:t>
            </a:r>
            <a:r>
              <a:rPr lang="en-US" sz="2800" b="1" dirty="0" err="1" smtClean="0"/>
              <a:t>cập</a:t>
            </a:r>
            <a:r>
              <a:rPr lang="en-US" sz="2800" b="1" dirty="0" smtClean="0"/>
              <a:t> back-end</a:t>
            </a:r>
            <a:endParaRPr lang="en-US" sz="2800" b="1" dirty="0"/>
          </a:p>
        </p:txBody>
      </p:sp>
      <p:pic>
        <p:nvPicPr>
          <p:cNvPr id="4" name="Picture 3"/>
          <p:cNvPicPr>
            <a:picLocks noChangeAspect="1"/>
          </p:cNvPicPr>
          <p:nvPr/>
        </p:nvPicPr>
        <p:blipFill>
          <a:blip r:embed="rId2"/>
          <a:stretch>
            <a:fillRect/>
          </a:stretch>
        </p:blipFill>
        <p:spPr>
          <a:xfrm>
            <a:off x="685800" y="2400300"/>
            <a:ext cx="11205712" cy="4114800"/>
          </a:xfrm>
          <a:prstGeom prst="rect">
            <a:avLst/>
          </a:prstGeom>
        </p:spPr>
      </p:pic>
    </p:spTree>
    <p:extLst>
      <p:ext uri="{BB962C8B-B14F-4D97-AF65-F5344CB8AC3E}">
        <p14:creationId xmlns:p14="http://schemas.microsoft.com/office/powerpoint/2010/main" val="2164973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547352"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8766" y="1562100"/>
            <a:ext cx="6776434" cy="523220"/>
          </a:xfrm>
          <a:prstGeom prst="rect">
            <a:avLst/>
          </a:prstGeom>
        </p:spPr>
        <p:txBody>
          <a:bodyPr wrap="square">
            <a:spAutoFit/>
          </a:bodyPr>
          <a:lstStyle/>
          <a:p>
            <a:pPr marL="457200" indent="-457200">
              <a:buFont typeface="Wingdings" panose="05000000000000000000" pitchFamily="2" charset="2"/>
              <a:buChar char="v"/>
            </a:pPr>
            <a:r>
              <a:rPr lang="en-US" sz="2800" b="1" dirty="0" err="1" smtClean="0"/>
              <a:t>Phía</a:t>
            </a:r>
            <a:r>
              <a:rPr lang="en-US" sz="2800" b="1" dirty="0" smtClean="0"/>
              <a:t> User Client - Angular</a:t>
            </a:r>
            <a:endParaRPr lang="en-US" sz="2800" b="1" dirty="0"/>
          </a:p>
        </p:txBody>
      </p:sp>
      <p:pic>
        <p:nvPicPr>
          <p:cNvPr id="5" name="Picture 4"/>
          <p:cNvPicPr>
            <a:picLocks noChangeAspect="1"/>
          </p:cNvPicPr>
          <p:nvPr/>
        </p:nvPicPr>
        <p:blipFill>
          <a:blip r:embed="rId2"/>
          <a:stretch>
            <a:fillRect/>
          </a:stretch>
        </p:blipFill>
        <p:spPr>
          <a:xfrm>
            <a:off x="838200" y="2324100"/>
            <a:ext cx="10515600" cy="6890565"/>
          </a:xfrm>
          <a:prstGeom prst="rect">
            <a:avLst/>
          </a:prstGeom>
        </p:spPr>
      </p:pic>
    </p:spTree>
    <p:extLst>
      <p:ext uri="{BB962C8B-B14F-4D97-AF65-F5344CB8AC3E}">
        <p14:creationId xmlns:p14="http://schemas.microsoft.com/office/powerpoint/2010/main" val="402702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85129" y="1570058"/>
            <a:ext cx="6967300" cy="656655"/>
          </a:xfrm>
          <a:prstGeom prst="rect">
            <a:avLst/>
          </a:prstGeom>
        </p:spPr>
        <p:txBody>
          <a:bodyPr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Lời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mở</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đầu</a:t>
            </a:r>
            <a:endParaRPr lang="en-US" sz="4000" b="1" dirty="0">
              <a:solidFill>
                <a:srgbClr val="227C9D"/>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7" name="TextBox 27"/>
          <p:cNvSpPr txBox="1"/>
          <p:nvPr/>
        </p:nvSpPr>
        <p:spPr>
          <a:xfrm>
            <a:off x="1485129" y="2508104"/>
            <a:ext cx="15507471" cy="369332"/>
          </a:xfrm>
          <a:prstGeom prst="rect">
            <a:avLst/>
          </a:prstGeom>
        </p:spPr>
        <p:txBody>
          <a:bodyPr wrap="square" lIns="0" tIns="0" rIns="0" bIns="0" rtlCol="0" anchor="t">
            <a:spAutoFit/>
          </a:bodyPr>
          <a:lstStyle/>
          <a:p>
            <a:endParaRPr lang="en-US" sz="2400" dirty="0">
              <a:solidFill>
                <a:srgbClr val="545454"/>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71599" y="2525422"/>
            <a:ext cx="15720431" cy="2248693"/>
          </a:xfrm>
          <a:prstGeom prst="rect">
            <a:avLst/>
          </a:prstGeom>
        </p:spPr>
        <p:txBody>
          <a:bodyPr wrap="square">
            <a:spAutoFit/>
          </a:bodyPr>
          <a:lstStyle/>
          <a:p>
            <a:pPr>
              <a:lnSpc>
                <a:spcPct val="150000"/>
              </a:lnSpc>
            </a:pPr>
            <a:r>
              <a:rPr lang="vi-VN" sz="2400" dirty="0"/>
              <a:t>Mô hình Model-View-Controller (MVC) là một mẫu kiến ​​trúc phân tách một ứng dụng thành ba thành phần logic chính Model, View và Controller. Do đó viết tắt MVC. Mỗi thành phần kiến ​​trúc được xây dựng để xử lý khía cạnh phát triển cụ thể của một ứng dụng. MVC tách lớp logic nghiệp vụ và lớp hiển thị ra riêng biệt. Ngày nay, kiến ​​trúc MVC đã trở nên phổ biến để thiết kế các ứng dụng web cũng như ứng dụng di động.</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1224290"/>
            <a:ext cx="6776434" cy="523220"/>
          </a:xfrm>
          <a:prstGeom prst="rect">
            <a:avLst/>
          </a:prstGeom>
        </p:spPr>
        <p:txBody>
          <a:bodyPr wrap="square">
            <a:spAutoFit/>
          </a:bodyPr>
          <a:lstStyle/>
          <a:p>
            <a:pPr marL="457200" indent="-457200">
              <a:buFont typeface="Wingdings" panose="05000000000000000000" pitchFamily="2" charset="2"/>
              <a:buChar char="§"/>
            </a:pPr>
            <a:r>
              <a:rPr lang="en-US" sz="2800" b="1" dirty="0" smtClean="0"/>
              <a:t>Request API </a:t>
            </a:r>
            <a:r>
              <a:rPr lang="en-US" sz="2800" b="1" dirty="0" err="1" smtClean="0"/>
              <a:t>đến</a:t>
            </a:r>
            <a:r>
              <a:rPr lang="en-US" sz="2800" b="1" dirty="0" smtClean="0"/>
              <a:t> Back-end</a:t>
            </a:r>
            <a:endParaRPr lang="en-US" sz="2800" b="1" dirty="0"/>
          </a:p>
        </p:txBody>
      </p:sp>
      <p:pic>
        <p:nvPicPr>
          <p:cNvPr id="5" name="Picture 4"/>
          <p:cNvPicPr>
            <a:picLocks noChangeAspect="1"/>
          </p:cNvPicPr>
          <p:nvPr/>
        </p:nvPicPr>
        <p:blipFill>
          <a:blip r:embed="rId2"/>
          <a:stretch>
            <a:fillRect/>
          </a:stretch>
        </p:blipFill>
        <p:spPr>
          <a:xfrm>
            <a:off x="609600" y="4407690"/>
            <a:ext cx="10896599" cy="3392770"/>
          </a:xfrm>
          <a:prstGeom prst="rect">
            <a:avLst/>
          </a:prstGeom>
        </p:spPr>
      </p:pic>
      <p:pic>
        <p:nvPicPr>
          <p:cNvPr id="8" name="Picture 7"/>
          <p:cNvPicPr>
            <a:picLocks noChangeAspect="1"/>
          </p:cNvPicPr>
          <p:nvPr/>
        </p:nvPicPr>
        <p:blipFill>
          <a:blip r:embed="rId3"/>
          <a:stretch>
            <a:fillRect/>
          </a:stretch>
        </p:blipFill>
        <p:spPr>
          <a:xfrm>
            <a:off x="12268200" y="4407690"/>
            <a:ext cx="5562600" cy="5476360"/>
          </a:xfrm>
          <a:prstGeom prst="rect">
            <a:avLst/>
          </a:prstGeom>
        </p:spPr>
      </p:pic>
      <p:sp>
        <p:nvSpPr>
          <p:cNvPr id="10" name="TextBox 9"/>
          <p:cNvSpPr txBox="1"/>
          <p:nvPr/>
        </p:nvSpPr>
        <p:spPr>
          <a:xfrm>
            <a:off x="3916251" y="2307274"/>
            <a:ext cx="12593070" cy="492443"/>
          </a:xfrm>
          <a:prstGeom prst="rect">
            <a:avLst/>
          </a:prstGeom>
          <a:noFill/>
        </p:spPr>
        <p:txBody>
          <a:bodyPr wrap="square" rtlCol="0">
            <a:spAutoFit/>
          </a:bodyPr>
          <a:lstStyle/>
          <a:p>
            <a:r>
              <a:rPr lang="en-US" sz="2600" dirty="0" err="1" smtClean="0"/>
              <a:t>Tạo</a:t>
            </a:r>
            <a:r>
              <a:rPr lang="en-US" sz="2600" dirty="0" smtClean="0"/>
              <a:t> model customer </a:t>
            </a:r>
            <a:r>
              <a:rPr lang="en-US" sz="2600" dirty="0" err="1" smtClean="0"/>
              <a:t>chứa</a:t>
            </a:r>
            <a:r>
              <a:rPr lang="en-US" sz="2600" dirty="0" smtClean="0"/>
              <a:t> </a:t>
            </a:r>
            <a:r>
              <a:rPr lang="en-US" sz="2600" dirty="0" err="1" smtClean="0"/>
              <a:t>các</a:t>
            </a:r>
            <a:r>
              <a:rPr lang="en-US" sz="2600" dirty="0" smtClean="0"/>
              <a:t> </a:t>
            </a:r>
            <a:r>
              <a:rPr lang="en-US" sz="2600" dirty="0" err="1" smtClean="0"/>
              <a:t>thông</a:t>
            </a:r>
            <a:r>
              <a:rPr lang="en-US" sz="2600" dirty="0" smtClean="0"/>
              <a:t> tin </a:t>
            </a:r>
            <a:r>
              <a:rPr lang="en-US" sz="2600" dirty="0" err="1" smtClean="0"/>
              <a:t>sau</a:t>
            </a:r>
            <a:r>
              <a:rPr lang="en-US" sz="2600" dirty="0" smtClean="0"/>
              <a:t> </a:t>
            </a:r>
            <a:r>
              <a:rPr lang="en-US" sz="2600" dirty="0" err="1" smtClean="0"/>
              <a:t>và</a:t>
            </a:r>
            <a:r>
              <a:rPr lang="en-US" sz="2600" dirty="0" smtClean="0"/>
              <a:t> </a:t>
            </a:r>
            <a:r>
              <a:rPr lang="en-US" sz="2600" dirty="0" err="1" smtClean="0"/>
              <a:t>truyền</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là</a:t>
            </a:r>
            <a:r>
              <a:rPr lang="en-US" sz="2600" dirty="0" smtClean="0"/>
              <a:t> </a:t>
            </a:r>
            <a:r>
              <a:rPr lang="en-US" sz="2600" dirty="0" err="1" smtClean="0"/>
              <a:t>một</a:t>
            </a:r>
            <a:r>
              <a:rPr lang="en-US" sz="2600" dirty="0" smtClean="0"/>
              <a:t> object </a:t>
            </a:r>
            <a:r>
              <a:rPr lang="en-US" sz="2600" dirty="0" err="1" smtClean="0"/>
              <a:t>đến</a:t>
            </a:r>
            <a:r>
              <a:rPr lang="en-US" sz="2600" dirty="0" smtClean="0"/>
              <a:t> Back-end</a:t>
            </a:r>
            <a:endParaRPr lang="en-US" sz="2600" dirty="0"/>
          </a:p>
        </p:txBody>
      </p:sp>
      <p:sp>
        <p:nvSpPr>
          <p:cNvPr id="12" name="Freeform 11"/>
          <p:cNvSpPr/>
          <p:nvPr/>
        </p:nvSpPr>
        <p:spPr>
          <a:xfrm>
            <a:off x="6477912" y="3072341"/>
            <a:ext cx="7469747" cy="2359115"/>
          </a:xfrm>
          <a:custGeom>
            <a:avLst/>
            <a:gdLst>
              <a:gd name="connsiteX0" fmla="*/ 7469747 w 7469747"/>
              <a:gd name="connsiteY0" fmla="*/ 908125 h 2359115"/>
              <a:gd name="connsiteX1" fmla="*/ 5640947 w 7469747"/>
              <a:gd name="connsiteY1" fmla="*/ 45241 h 2359115"/>
              <a:gd name="connsiteX2" fmla="*/ 669702 w 7469747"/>
              <a:gd name="connsiteY2" fmla="*/ 2144497 h 2359115"/>
              <a:gd name="connsiteX3" fmla="*/ 0 w 7469747"/>
              <a:gd name="connsiteY3" fmla="*/ 2324801 h 2359115"/>
            </a:gdLst>
            <a:ahLst/>
            <a:cxnLst>
              <a:cxn ang="0">
                <a:pos x="connsiteX0" y="connsiteY0"/>
              </a:cxn>
              <a:cxn ang="0">
                <a:pos x="connsiteX1" y="connsiteY1"/>
              </a:cxn>
              <a:cxn ang="0">
                <a:pos x="connsiteX2" y="connsiteY2"/>
              </a:cxn>
              <a:cxn ang="0">
                <a:pos x="connsiteX3" y="connsiteY3"/>
              </a:cxn>
            </a:cxnLst>
            <a:rect l="l" t="t" r="r" b="b"/>
            <a:pathLst>
              <a:path w="7469747" h="2359115">
                <a:moveTo>
                  <a:pt x="7469747" y="908125"/>
                </a:moveTo>
                <a:cubicBezTo>
                  <a:pt x="7122017" y="373652"/>
                  <a:pt x="6774288" y="-160821"/>
                  <a:pt x="5640947" y="45241"/>
                </a:cubicBezTo>
                <a:cubicBezTo>
                  <a:pt x="4507606" y="251303"/>
                  <a:pt x="1609860" y="1764570"/>
                  <a:pt x="669702" y="2144497"/>
                </a:cubicBezTo>
                <a:cubicBezTo>
                  <a:pt x="-270456" y="2524424"/>
                  <a:pt x="118056" y="2273286"/>
                  <a:pt x="0" y="23248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6477912" y="4914900"/>
            <a:ext cx="303888" cy="51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29856" y="5431456"/>
            <a:ext cx="53294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689994" y="3355483"/>
            <a:ext cx="2255519" cy="369332"/>
          </a:xfrm>
          <a:prstGeom prst="rect">
            <a:avLst/>
          </a:prstGeom>
          <a:noFill/>
        </p:spPr>
        <p:txBody>
          <a:bodyPr wrap="square" rtlCol="0">
            <a:spAutoFit/>
          </a:bodyPr>
          <a:lstStyle/>
          <a:p>
            <a:r>
              <a:rPr lang="en-US" dirty="0" smtClean="0"/>
              <a:t>Object request</a:t>
            </a:r>
            <a:endParaRPr lang="en-US" dirty="0"/>
          </a:p>
        </p:txBody>
      </p:sp>
    </p:spTree>
    <p:extLst>
      <p:ext uri="{BB962C8B-B14F-4D97-AF65-F5344CB8AC3E}">
        <p14:creationId xmlns:p14="http://schemas.microsoft.com/office/powerpoint/2010/main" val="381668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1026" name="Picture 2" descr="Levántate ilegal escribir web api vs mvc performance objetivo Aparentemente  Somb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781300"/>
            <a:ext cx="10697240" cy="5051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54481" y="1790700"/>
            <a:ext cx="5913119" cy="523220"/>
          </a:xfrm>
          <a:prstGeom prst="rect">
            <a:avLst/>
          </a:prstGeom>
          <a:noFill/>
        </p:spPr>
        <p:txBody>
          <a:bodyPr wrap="square" rtlCol="0">
            <a:spAutoFit/>
          </a:bodyPr>
          <a:lstStyle/>
          <a:p>
            <a:r>
              <a:rPr lang="en-US" sz="2800" dirty="0" smtClean="0"/>
              <a:t>MVC </a:t>
            </a:r>
            <a:r>
              <a:rPr lang="en-US" sz="2800" dirty="0" err="1" smtClean="0"/>
              <a:t>và</a:t>
            </a:r>
            <a:r>
              <a:rPr lang="en-US" sz="2800" dirty="0" smtClean="0"/>
              <a:t> API </a:t>
            </a:r>
            <a:r>
              <a:rPr lang="en-US" sz="2800" dirty="0" err="1" smtClean="0"/>
              <a:t>điểm</a:t>
            </a:r>
            <a:r>
              <a:rPr lang="en-US" sz="2800" dirty="0" smtClean="0"/>
              <a:t> </a:t>
            </a:r>
            <a:r>
              <a:rPr lang="en-US" sz="2800" dirty="0" err="1" smtClean="0"/>
              <a:t>khác</a:t>
            </a:r>
            <a:r>
              <a:rPr lang="en-US" sz="2800" dirty="0" smtClean="0"/>
              <a:t> </a:t>
            </a:r>
            <a:r>
              <a:rPr lang="en-US" sz="2800" dirty="0" err="1" smtClean="0"/>
              <a:t>biệt</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09600" y="1790700"/>
            <a:ext cx="13914119" cy="3693319"/>
          </a:xfrm>
          <a:prstGeom prst="rect">
            <a:avLst/>
          </a:prstGeom>
          <a:noFill/>
        </p:spPr>
        <p:txBody>
          <a:bodyPr wrap="square" rtlCol="0">
            <a:spAutoFit/>
          </a:bodyPr>
          <a:lstStyle/>
          <a:p>
            <a:pPr>
              <a:lnSpc>
                <a:spcPct val="150000"/>
              </a:lnSpc>
            </a:pPr>
            <a:r>
              <a:rPr lang="vi-VN" sz="2600" b="1" dirty="0"/>
              <a:t>Web MVC</a:t>
            </a:r>
            <a:r>
              <a:rPr lang="vi-VN" sz="2600" dirty="0"/>
              <a:t>: Được sử dụng để xây dựng các ứng dụng web tương tác, nơi mà người dùng có thể tương tác trực tiếp với giao diện người dùng</a:t>
            </a:r>
            <a:r>
              <a:rPr lang="vi-VN" sz="2600" dirty="0" smtClean="0"/>
              <a:t>.</a:t>
            </a:r>
            <a:endParaRPr lang="en-US" sz="2600" dirty="0" smtClean="0"/>
          </a:p>
          <a:p>
            <a:pPr>
              <a:lnSpc>
                <a:spcPct val="150000"/>
              </a:lnSpc>
            </a:pPr>
            <a:endParaRPr lang="vi-VN" sz="2600" dirty="0"/>
          </a:p>
          <a:p>
            <a:pPr>
              <a:lnSpc>
                <a:spcPct val="150000"/>
              </a:lnSpc>
            </a:pPr>
            <a:r>
              <a:rPr lang="vi-VN" sz="2600" b="1" dirty="0"/>
              <a:t>API</a:t>
            </a:r>
            <a:r>
              <a:rPr lang="vi-VN" sz="2600" dirty="0"/>
              <a:t>: Thường được sử dụng để cung cấp các dịch vụ và dữ liệu cho các ứng dụng khác, bao gồm cả các ứng dụng di động và các ứng dụng web khác.</a:t>
            </a:r>
          </a:p>
          <a:p>
            <a:pPr>
              <a:lnSpc>
                <a:spcPct val="150000"/>
              </a:lnSpc>
            </a:pPr>
            <a:endParaRPr lang="en-US" sz="2600" dirty="0"/>
          </a:p>
        </p:txBody>
      </p:sp>
    </p:spTree>
    <p:extLst>
      <p:ext uri="{BB962C8B-B14F-4D97-AF65-F5344CB8AC3E}">
        <p14:creationId xmlns:p14="http://schemas.microsoft.com/office/powerpoint/2010/main" val="291181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774700" y="1473200"/>
            <a:ext cx="13563600" cy="6894195"/>
          </a:xfrm>
          <a:prstGeom prst="rect">
            <a:avLst/>
          </a:prstGeom>
        </p:spPr>
        <p:txBody>
          <a:bodyPr wrap="square">
            <a:spAutoFit/>
          </a:bodyPr>
          <a:lstStyle/>
          <a:p>
            <a:r>
              <a:rPr lang="vi-VN" sz="2600" b="1" dirty="0"/>
              <a:t>Web MVC</a:t>
            </a:r>
            <a:r>
              <a:rPr lang="vi-VN" sz="2600" dirty="0"/>
              <a:t>: Sử dụng các request-response cycle thông qua HTTP. Người dùng tương tác trực tiếp với giao diện người dùng</a:t>
            </a:r>
            <a:r>
              <a:rPr lang="vi-VN" sz="2600" dirty="0" smtClean="0"/>
              <a:t>.</a:t>
            </a:r>
            <a:endParaRPr lang="en-US" sz="2600" dirty="0" smtClean="0"/>
          </a:p>
          <a:p>
            <a:endParaRPr lang="vi-VN" sz="2600" dirty="0"/>
          </a:p>
          <a:p>
            <a:r>
              <a:rPr lang="vi-VN" sz="2600" b="1" dirty="0"/>
              <a:t>API:</a:t>
            </a:r>
            <a:r>
              <a:rPr lang="vi-VN" sz="2600" dirty="0"/>
              <a:t> Cung cấp các endpoint để các ứng dụng khác có thể gửi các yêu cầu HTTP để truy cập vào dữ liệu hoặc các chức năng.</a:t>
            </a:r>
          </a:p>
          <a:p>
            <a:endParaRPr lang="en-US" sz="2600" dirty="0" smtClean="0"/>
          </a:p>
          <a:p>
            <a:r>
              <a:rPr lang="vi-VN" sz="2600" b="1" dirty="0" smtClean="0"/>
              <a:t>Web </a:t>
            </a:r>
            <a:r>
              <a:rPr lang="vi-VN" sz="2600" b="1" dirty="0"/>
              <a:t>MVC</a:t>
            </a:r>
            <a:r>
              <a:rPr lang="vi-VN" sz="2600" dirty="0"/>
              <a:t>: Thích hợp cho các ứng dụng web tương tác với người dùng, như blog, trang thương mại điện tử, và các ứng dụng web khác</a:t>
            </a:r>
            <a:r>
              <a:rPr lang="vi-VN" sz="2600" dirty="0" smtClean="0"/>
              <a:t>.</a:t>
            </a:r>
            <a:endParaRPr lang="en-US" sz="2600" dirty="0" smtClean="0"/>
          </a:p>
          <a:p>
            <a:endParaRPr lang="vi-VN" sz="2600" dirty="0"/>
          </a:p>
          <a:p>
            <a:r>
              <a:rPr lang="vi-VN" sz="2600" b="1" dirty="0"/>
              <a:t>API</a:t>
            </a:r>
            <a:r>
              <a:rPr lang="vi-VN" sz="2600" dirty="0"/>
              <a:t>: Cho phép tích hợp với các ứng dụng khác, bất kể nền tảng hay ngôn ngữ lập trình sử dụng</a:t>
            </a:r>
            <a:r>
              <a:rPr lang="vi-VN" sz="2600" dirty="0" smtClean="0"/>
              <a:t>.</a:t>
            </a:r>
            <a:endParaRPr lang="en-US" sz="2600" dirty="0" smtClean="0"/>
          </a:p>
          <a:p>
            <a:endParaRPr lang="en-US" sz="2600" dirty="0" smtClean="0"/>
          </a:p>
          <a:p>
            <a:r>
              <a:rPr lang="vi-VN" sz="2600" b="1" dirty="0" smtClean="0"/>
              <a:t>Web </a:t>
            </a:r>
            <a:r>
              <a:rPr lang="vi-VN" sz="2600" b="1" dirty="0"/>
              <a:t>MVC</a:t>
            </a:r>
            <a:r>
              <a:rPr lang="vi-VN" sz="2600" dirty="0"/>
              <a:t>: Thường cần phải cập nhật giao diện người dùng khi thay đổi yêu cầu hoặc giao diện người dùng</a:t>
            </a:r>
            <a:r>
              <a:rPr lang="vi-VN" sz="2600" dirty="0" smtClean="0"/>
              <a:t>.</a:t>
            </a:r>
            <a:endParaRPr lang="en-US" sz="2600" dirty="0" smtClean="0"/>
          </a:p>
          <a:p>
            <a:endParaRPr lang="vi-VN" sz="2600" dirty="0"/>
          </a:p>
          <a:p>
            <a:r>
              <a:rPr lang="vi-VN" sz="2600" b="1" dirty="0"/>
              <a:t>API</a:t>
            </a:r>
            <a:r>
              <a:rPr lang="vi-VN" sz="2600" dirty="0"/>
              <a:t>: Cung cấp một cách linh hoạt hơn để thêm, sửa đổi và mở rộng các tính năng mà không cần thay đổi giao diện người dùng.</a:t>
            </a:r>
            <a:endParaRPr lang="en-US" sz="2600" dirty="0"/>
          </a:p>
        </p:txBody>
      </p:sp>
    </p:spTree>
    <p:extLst>
      <p:ext uri="{BB962C8B-B14F-4D97-AF65-F5344CB8AC3E}">
        <p14:creationId xmlns:p14="http://schemas.microsoft.com/office/powerpoint/2010/main" val="2021742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1026" name="Picture 2" descr="Angular 11 + Spring Boot 2 + MySQL | FrontBack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35" y="1562100"/>
            <a:ext cx="8382000" cy="760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472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5:Thực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8305800" y="2219434"/>
            <a:ext cx="7924800" cy="584775"/>
          </a:xfrm>
          <a:prstGeom prst="rect">
            <a:avLst/>
          </a:prstGeom>
        </p:spPr>
        <p:txBody>
          <a:bodyPr wrap="square">
            <a:spAutoFit/>
          </a:bodyPr>
          <a:lstStyle/>
          <a:p>
            <a:r>
              <a:rPr lang="en-US" sz="3200" b="1" dirty="0" smtClean="0"/>
              <a:t>Back-end</a:t>
            </a:r>
            <a:endParaRPr lang="en-US" sz="3200" b="1" dirty="0"/>
          </a:p>
        </p:txBody>
      </p:sp>
      <p:sp>
        <p:nvSpPr>
          <p:cNvPr id="8" name="Rectangle 7"/>
          <p:cNvSpPr/>
          <p:nvPr/>
        </p:nvSpPr>
        <p:spPr>
          <a:xfrm>
            <a:off x="630382" y="2573377"/>
            <a:ext cx="17221200" cy="584775"/>
          </a:xfrm>
          <a:prstGeom prst="rect">
            <a:avLst/>
          </a:prstGeom>
        </p:spPr>
        <p:txBody>
          <a:bodyPr wrap="square">
            <a:spAutoFit/>
          </a:bodyPr>
          <a:lstStyle/>
          <a:p>
            <a:pPr>
              <a:buFont typeface="Arial" panose="020B0604020202020204" pitchFamily="34" charset="0"/>
              <a:buChar char="•"/>
            </a:pPr>
            <a:endParaRPr lang="en-US" sz="3200" dirty="0"/>
          </a:p>
        </p:txBody>
      </p:sp>
      <p:sp>
        <p:nvSpPr>
          <p:cNvPr id="2" name="Rectangle 1"/>
          <p:cNvSpPr/>
          <p:nvPr/>
        </p:nvSpPr>
        <p:spPr>
          <a:xfrm>
            <a:off x="609600" y="2280990"/>
            <a:ext cx="7696200" cy="461665"/>
          </a:xfrm>
          <a:prstGeom prst="rect">
            <a:avLst/>
          </a:prstGeom>
        </p:spPr>
        <p:txBody>
          <a:bodyPr wrap="square">
            <a:spAutoFit/>
          </a:bodyPr>
          <a:lstStyle/>
          <a:p>
            <a:r>
              <a:rPr lang="en-US" sz="2400" dirty="0">
                <a:solidFill>
                  <a:srgbClr val="0070C0"/>
                </a:solidFill>
              </a:rPr>
              <a:t>https://github.com/hdthinh3105/ClothStore_BE_WebAPI.git</a:t>
            </a:r>
          </a:p>
        </p:txBody>
      </p:sp>
      <p:sp>
        <p:nvSpPr>
          <p:cNvPr id="9" name="Rectangle 8"/>
          <p:cNvSpPr/>
          <p:nvPr/>
        </p:nvSpPr>
        <p:spPr>
          <a:xfrm>
            <a:off x="623455" y="1398697"/>
            <a:ext cx="17221200" cy="584775"/>
          </a:xfrm>
          <a:prstGeom prst="rect">
            <a:avLst/>
          </a:prstGeom>
        </p:spPr>
        <p:txBody>
          <a:bodyPr wrap="square">
            <a:spAutoFit/>
          </a:bodyPr>
          <a:lstStyle/>
          <a:p>
            <a:pPr>
              <a:buFont typeface="Arial" panose="020B0604020202020204" pitchFamily="34" charset="0"/>
              <a:buChar char="•"/>
            </a:pPr>
            <a:r>
              <a:rPr lang="en-US" sz="3200" b="1" dirty="0" smtClean="0"/>
              <a:t> </a:t>
            </a:r>
            <a:r>
              <a:rPr lang="en-US" sz="3200" b="1" dirty="0" err="1" smtClean="0"/>
              <a:t>Github</a:t>
            </a:r>
            <a:r>
              <a:rPr lang="en-US" sz="3200" b="1" dirty="0" smtClean="0"/>
              <a:t> project web service API</a:t>
            </a:r>
            <a:endParaRPr lang="en-US" sz="3200" b="1" dirty="0"/>
          </a:p>
        </p:txBody>
      </p:sp>
      <p:sp>
        <p:nvSpPr>
          <p:cNvPr id="10" name="Rectangle 9"/>
          <p:cNvSpPr/>
          <p:nvPr/>
        </p:nvSpPr>
        <p:spPr>
          <a:xfrm>
            <a:off x="8305800" y="3052360"/>
            <a:ext cx="7696200" cy="584775"/>
          </a:xfrm>
          <a:prstGeom prst="rect">
            <a:avLst/>
          </a:prstGeom>
        </p:spPr>
        <p:txBody>
          <a:bodyPr wrap="square">
            <a:spAutoFit/>
          </a:bodyPr>
          <a:lstStyle/>
          <a:p>
            <a:r>
              <a:rPr lang="en-US" sz="3200" b="1" dirty="0" smtClean="0"/>
              <a:t>Front-end</a:t>
            </a:r>
            <a:endParaRPr lang="en-US" sz="3200" b="1" dirty="0"/>
          </a:p>
        </p:txBody>
      </p:sp>
      <p:sp>
        <p:nvSpPr>
          <p:cNvPr id="11" name="Rectangle 10"/>
          <p:cNvSpPr/>
          <p:nvPr/>
        </p:nvSpPr>
        <p:spPr>
          <a:xfrm>
            <a:off x="630382" y="3113914"/>
            <a:ext cx="7675418" cy="461665"/>
          </a:xfrm>
          <a:prstGeom prst="rect">
            <a:avLst/>
          </a:prstGeom>
        </p:spPr>
        <p:txBody>
          <a:bodyPr wrap="square">
            <a:spAutoFit/>
          </a:bodyPr>
          <a:lstStyle/>
          <a:p>
            <a:r>
              <a:rPr lang="en-US" sz="2400" dirty="0">
                <a:solidFill>
                  <a:srgbClr val="0070C0"/>
                </a:solidFill>
              </a:rPr>
              <a:t>https://github.com/hdthinh3105/ClothStore_FE_WebAPI.git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30307" y="3706490"/>
            <a:ext cx="14913359" cy="3180358"/>
          </a:xfrm>
          <a:prstGeom prst="rect">
            <a:avLst/>
          </a:prstGeom>
        </p:spPr>
        <p:txBody>
          <a:bodyPr wrap="square" lIns="0" tIns="0" rIns="0" bIns="0" rtlCol="0" anchor="t">
            <a:spAutoFit/>
          </a:bodyPr>
          <a:lstStyle/>
          <a:p>
            <a:pPr algn="ctr">
              <a:lnSpc>
                <a:spcPts val="12400"/>
              </a:lnSpc>
            </a:pPr>
            <a:r>
              <a:rPr lang="en-US" sz="10000" dirty="0" err="1" smtClean="0">
                <a:solidFill>
                  <a:srgbClr val="227C9D"/>
                </a:solidFill>
                <a:latin typeface="Georgia" panose="02040502050405020303" pitchFamily="18" charset="0"/>
              </a:rPr>
              <a:t>Cảm</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ơn</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các</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bạn</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và</a:t>
            </a:r>
            <a:r>
              <a:rPr lang="en-US" sz="10000" dirty="0" smtClean="0">
                <a:solidFill>
                  <a:srgbClr val="227C9D"/>
                </a:solidFill>
                <a:latin typeface="Georgia" panose="02040502050405020303" pitchFamily="18" charset="0"/>
              </a:rPr>
              <a:t> a </a:t>
            </a:r>
            <a:r>
              <a:rPr lang="en-US" sz="10000" smtClean="0">
                <a:solidFill>
                  <a:srgbClr val="227C9D"/>
                </a:solidFill>
                <a:latin typeface="Georgia" panose="02040502050405020303" pitchFamily="18" charset="0"/>
              </a:rPr>
              <a:t>Tài </a:t>
            </a:r>
            <a:r>
              <a:rPr lang="en-US" sz="10000" dirty="0" err="1" smtClean="0">
                <a:solidFill>
                  <a:srgbClr val="227C9D"/>
                </a:solidFill>
                <a:latin typeface="Georgia" panose="02040502050405020303" pitchFamily="18" charset="0"/>
              </a:rPr>
              <a:t>đã</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lắng</a:t>
            </a:r>
            <a:r>
              <a:rPr lang="en-US" sz="10000" dirty="0" smtClean="0">
                <a:solidFill>
                  <a:srgbClr val="227C9D"/>
                </a:solidFill>
                <a:latin typeface="Georgia" panose="02040502050405020303" pitchFamily="18" charset="0"/>
              </a:rPr>
              <a:t> </a:t>
            </a:r>
            <a:r>
              <a:rPr lang="en-US" sz="10000" dirty="0" err="1" smtClean="0">
                <a:solidFill>
                  <a:srgbClr val="227C9D"/>
                </a:solidFill>
                <a:latin typeface="Georgia" panose="02040502050405020303" pitchFamily="18" charset="0"/>
              </a:rPr>
              <a:t>nge</a:t>
            </a:r>
            <a:endParaRPr lang="en-US" sz="10000" dirty="0">
              <a:solidFill>
                <a:srgbClr val="227C9D"/>
              </a:solidFill>
              <a:latin typeface="Georgia" panose="02040502050405020303" pitchFamily="18" charset="0"/>
            </a:endParaRP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pic>
        <p:nvPicPr>
          <p:cNvPr id="2" name="Picture 1"/>
          <p:cNvPicPr>
            <a:picLocks noChangeAspect="1"/>
          </p:cNvPicPr>
          <p:nvPr/>
        </p:nvPicPr>
        <p:blipFill>
          <a:blip r:embed="rId2"/>
          <a:stretch>
            <a:fillRect/>
          </a:stretch>
        </p:blipFill>
        <p:spPr>
          <a:xfrm>
            <a:off x="2390143" y="1257300"/>
            <a:ext cx="12929615"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4" name="TextBox 24"/>
          <p:cNvSpPr txBox="1"/>
          <p:nvPr/>
        </p:nvSpPr>
        <p:spPr>
          <a:xfrm>
            <a:off x="1162385" y="6119862"/>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03 - </a:t>
            </a:r>
            <a:r>
              <a:rPr lang="en-US" sz="4000" dirty="0" err="1" smtClean="0">
                <a:solidFill>
                  <a:srgbClr val="FFFFFF"/>
                </a:solidFill>
                <a:latin typeface="Kollektif Bold" panose="020B0604020101010102"/>
              </a:rPr>
              <a:t>Javascript</a:t>
            </a:r>
            <a:endParaRPr lang="en-US" sz="4000" dirty="0">
              <a:solidFill>
                <a:srgbClr val="FFFFFF"/>
              </a:solidFill>
              <a:latin typeface="Kollektif Bold" panose="020B0604020101010102"/>
            </a:endParaRPr>
          </a:p>
        </p:txBody>
      </p:sp>
      <p:sp>
        <p:nvSpPr>
          <p:cNvPr id="25" name="Rectangle 24"/>
          <p:cNvSpPr/>
          <p:nvPr/>
        </p:nvSpPr>
        <p:spPr>
          <a:xfrm>
            <a:off x="1752600" y="1588666"/>
            <a:ext cx="12293373" cy="2793842"/>
          </a:xfrm>
          <a:prstGeom prst="rect">
            <a:avLst/>
          </a:prstGeom>
        </p:spPr>
        <p:txBody>
          <a:bodyPr wrap="square">
            <a:spAutoFit/>
          </a:bodyPr>
          <a:lstStyle/>
          <a:p>
            <a:pPr>
              <a:lnSpc>
                <a:spcPct val="150000"/>
              </a:lnSpc>
            </a:pPr>
            <a:r>
              <a:rPr lang="vi-VN" sz="2400" b="1" dirty="0">
                <a:solidFill>
                  <a:srgbClr val="1B1B1B"/>
                </a:solidFill>
                <a:latin typeface="Open Sans"/>
              </a:rPr>
              <a:t>Sau khi xem ví dụ này ta thấy được :</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View: Chính là bạn.</a:t>
            </a:r>
          </a:p>
          <a:p>
            <a:pPr>
              <a:lnSpc>
                <a:spcPct val="150000"/>
              </a:lnSpc>
              <a:buFont typeface="Arial" panose="020B0604020202020204" pitchFamily="34" charset="0"/>
              <a:buChar char="•"/>
            </a:pPr>
            <a:r>
              <a:rPr lang="vi-VN" sz="2400" dirty="0">
                <a:solidFill>
                  <a:srgbClr val="1B1B1B"/>
                </a:solidFill>
                <a:latin typeface="Open Sans"/>
              </a:rPr>
              <a:t>Controller: Là người phục vụ.</a:t>
            </a:r>
          </a:p>
          <a:p>
            <a:pPr>
              <a:lnSpc>
                <a:spcPct val="150000"/>
              </a:lnSpc>
              <a:buFont typeface="Arial" panose="020B0604020202020204" pitchFamily="34" charset="0"/>
              <a:buChar char="•"/>
            </a:pPr>
            <a:r>
              <a:rPr lang="vi-VN" sz="2400" dirty="0">
                <a:solidFill>
                  <a:srgbClr val="1B1B1B"/>
                </a:solidFill>
                <a:latin typeface="Open Sans"/>
              </a:rPr>
              <a:t>Model: Là đầu bếp.</a:t>
            </a:r>
          </a:p>
          <a:p>
            <a:pPr>
              <a:lnSpc>
                <a:spcPct val="150000"/>
              </a:lnSpc>
              <a:buFont typeface="Arial" panose="020B0604020202020204" pitchFamily="34" charset="0"/>
              <a:buChar char="•"/>
            </a:pPr>
            <a:r>
              <a:rPr lang="vi-VN" sz="2400" dirty="0">
                <a:solidFill>
                  <a:srgbClr val="1B1B1B"/>
                </a:solidFill>
                <a:latin typeface="Open Sans"/>
              </a:rPr>
              <a:t>Database: là tủ lạnh.</a:t>
            </a: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5" name="Rectangle 24"/>
          <p:cNvSpPr/>
          <p:nvPr/>
        </p:nvSpPr>
        <p:spPr>
          <a:xfrm>
            <a:off x="1076882" y="1217978"/>
            <a:ext cx="14478000" cy="2862322"/>
          </a:xfrm>
          <a:prstGeom prst="rect">
            <a:avLst/>
          </a:prstGeom>
        </p:spPr>
        <p:txBody>
          <a:bodyPr wrap="square">
            <a:spAutoFit/>
          </a:bodyPr>
          <a:lstStyle/>
          <a:p>
            <a:pPr marL="342900" indent="-342900">
              <a:lnSpc>
                <a:spcPct val="150000"/>
              </a:lnSpc>
              <a:buFont typeface="Wingdings" panose="05000000000000000000" pitchFamily="2" charset="2"/>
              <a:buChar char="v"/>
            </a:pPr>
            <a:r>
              <a:rPr lang="vi-VN" sz="2400" dirty="0"/>
              <a:t>Kiến trúc MVC được thảo luận lần đầu vào năm 1979 bởi Trygve Reenskaug</a:t>
            </a:r>
            <a:r>
              <a:rPr lang="vi-VN" sz="2400" dirty="0" smtClean="0"/>
              <a:t>.</a:t>
            </a:r>
            <a:endParaRPr lang="vi-VN" sz="2400" dirty="0"/>
          </a:p>
          <a:p>
            <a:pPr>
              <a:lnSpc>
                <a:spcPct val="150000"/>
              </a:lnSpc>
            </a:pPr>
            <a:r>
              <a:rPr lang="vi-VN" sz="2400" dirty="0"/>
              <a:t>Mô hình MVC được giới thiệu lần đầu tiên vào năm 1987 bằng ngôn ngữ lập trình Smalltalk</a:t>
            </a:r>
            <a:r>
              <a:rPr lang="vi-VN" sz="2400" dirty="0" smtClean="0"/>
              <a:t>.</a:t>
            </a:r>
            <a:endParaRPr lang="vi-VN" sz="2400" dirty="0"/>
          </a:p>
          <a:p>
            <a:pPr>
              <a:lnSpc>
                <a:spcPct val="150000"/>
              </a:lnSpc>
            </a:pPr>
            <a:r>
              <a:rPr lang="vi-VN" sz="2400" dirty="0"/>
              <a:t>MVC lần đầu tiên được chấp nhận như một khái niệm chung, trong một bài báo năm 1988</a:t>
            </a:r>
            <a:r>
              <a:rPr lang="vi-VN" sz="2400" dirty="0" smtClean="0"/>
              <a:t>.</a:t>
            </a:r>
            <a:endParaRPr lang="vi-VN" sz="2400" dirty="0"/>
          </a:p>
          <a:p>
            <a:pPr>
              <a:lnSpc>
                <a:spcPct val="150000"/>
              </a:lnSpc>
            </a:pPr>
            <a:r>
              <a:rPr lang="vi-VN" sz="2400" dirty="0"/>
              <a:t>Trong thời gian gần đây, MVC pattern được sử dụng rộng rãi trong các ứng dụng web hiện đại.</a:t>
            </a:r>
          </a:p>
          <a:p>
            <a:pPr>
              <a:lnSpc>
                <a:spcPct val="150000"/>
              </a:lnSpc>
            </a:pP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a:stretch>
              <a:fillRect/>
            </a:stretch>
          </a:blipFill>
        </p:spPr>
      </p:sp>
      <p:sp>
        <p:nvSpPr>
          <p:cNvPr id="22" name="TextBox 22"/>
          <p:cNvSpPr txBox="1"/>
          <p:nvPr/>
        </p:nvSpPr>
        <p:spPr>
          <a:xfrm>
            <a:off x="914400" y="2224330"/>
            <a:ext cx="14992831" cy="1538883"/>
          </a:xfrm>
          <a:prstGeom prst="rect">
            <a:avLst/>
          </a:prstGeom>
        </p:spPr>
        <p:txBody>
          <a:bodyPr wrap="square" lIns="0" tIns="0" rIns="0" bIns="0" rtlCol="0" anchor="t">
            <a:spAutoFit/>
          </a:bodyPr>
          <a:lstStyle/>
          <a:p>
            <a:pPr>
              <a:lnSpc>
                <a:spcPts val="4000"/>
              </a:lnSpc>
            </a:pPr>
            <a:r>
              <a:rPr lang="vi-VN" sz="2400" dirty="0" smtClean="0">
                <a:latin typeface="+mj-lt"/>
              </a:rPr>
              <a:t>Angular</a:t>
            </a:r>
            <a:r>
              <a:rPr lang="vi-VN" sz="2400" dirty="0">
                <a:latin typeface="+mj-lt"/>
              </a:rPr>
              <a:t> là một </a:t>
            </a:r>
            <a:r>
              <a:rPr lang="en-US" sz="2400" dirty="0" smtClean="0">
                <a:latin typeface="+mj-lt"/>
              </a:rPr>
              <a:t>Open source</a:t>
            </a:r>
            <a:r>
              <a:rPr lang="vi-VN" sz="2400" dirty="0">
                <a:latin typeface="+mj-lt"/>
              </a:rPr>
              <a:t> viết bằng </a:t>
            </a:r>
            <a:r>
              <a:rPr lang="en-US" sz="2400" dirty="0" err="1" smtClean="0">
                <a:latin typeface="+mj-lt"/>
              </a:rPr>
              <a:t>Tyscript</a:t>
            </a:r>
            <a:r>
              <a:rPr lang="en-US" sz="2400" dirty="0" smtClean="0">
                <a:latin typeface="+mj-lt"/>
              </a:rPr>
              <a:t> </a:t>
            </a:r>
            <a:r>
              <a:rPr lang="vi-VN" sz="2400" dirty="0" smtClean="0">
                <a:latin typeface="+mj-lt"/>
              </a:rPr>
              <a:t>và </a:t>
            </a:r>
            <a:r>
              <a:rPr lang="vi-VN" sz="2400" dirty="0">
                <a:latin typeface="+mj-lt"/>
              </a:rPr>
              <a:t>được sử dụng để </a:t>
            </a:r>
            <a:r>
              <a:rPr lang="en-US" sz="2400" dirty="0" err="1" smtClean="0">
                <a:latin typeface="+mj-lt"/>
              </a:rPr>
              <a:t>thiết</a:t>
            </a:r>
            <a:r>
              <a:rPr lang="en-US" sz="2400" dirty="0" smtClean="0">
                <a:latin typeface="+mj-lt"/>
              </a:rPr>
              <a:t> </a:t>
            </a:r>
            <a:r>
              <a:rPr lang="en-US" sz="2400" dirty="0" err="1" smtClean="0">
                <a:latin typeface="+mj-lt"/>
              </a:rPr>
              <a:t>kế</a:t>
            </a:r>
            <a:r>
              <a:rPr lang="en-US" sz="2400" dirty="0" smtClean="0">
                <a:latin typeface="+mj-lt"/>
              </a:rPr>
              <a:t> </a:t>
            </a:r>
            <a:r>
              <a:rPr lang="en-US" sz="2400" dirty="0" err="1" smtClean="0">
                <a:latin typeface="+mj-lt"/>
              </a:rPr>
              <a:t>giao</a:t>
            </a:r>
            <a:r>
              <a:rPr lang="en-US" sz="2400" dirty="0" smtClean="0">
                <a:latin typeface="+mj-lt"/>
              </a:rPr>
              <a:t> </a:t>
            </a:r>
            <a:r>
              <a:rPr lang="en-US" sz="2400" dirty="0" err="1" smtClean="0">
                <a:latin typeface="+mj-lt"/>
              </a:rPr>
              <a:t>diện</a:t>
            </a:r>
            <a:r>
              <a:rPr lang="en-US" sz="2400" dirty="0" smtClean="0">
                <a:latin typeface="+mj-lt"/>
              </a:rPr>
              <a:t> web </a:t>
            </a:r>
            <a:r>
              <a:rPr lang="vi-VN" sz="2400" dirty="0" smtClean="0">
                <a:latin typeface="+mj-lt"/>
              </a:rPr>
              <a:t>(front </a:t>
            </a:r>
            <a:r>
              <a:rPr lang="vi-VN" sz="2400" dirty="0">
                <a:latin typeface="+mj-lt"/>
              </a:rPr>
              <a:t>– end). Angular được xây dựng, phát triển từ những năm 2009 và đang duy trì cho đến nay bởi </a:t>
            </a:r>
            <a:r>
              <a:rPr lang="en-US" sz="2400" dirty="0" smtClean="0">
                <a:latin typeface="+mj-lt"/>
              </a:rPr>
              <a:t>Google</a:t>
            </a:r>
            <a:r>
              <a:rPr lang="vi-VN" sz="2400" dirty="0" smtClean="0">
                <a:latin typeface="+mj-lt"/>
              </a:rPr>
              <a:t>. </a:t>
            </a:r>
            <a:r>
              <a:rPr lang="vi-VN" sz="2400" dirty="0">
                <a:latin typeface="+mj-lt"/>
              </a:rPr>
              <a:t>Đây được xem là </a:t>
            </a:r>
            <a:r>
              <a:rPr lang="vi-VN" sz="2400" dirty="0" smtClean="0">
                <a:latin typeface="+mj-lt"/>
              </a:rPr>
              <a:t>fra</a:t>
            </a:r>
            <a:r>
              <a:rPr lang="en-US" sz="2400" dirty="0" err="1" smtClean="0">
                <a:latin typeface="+mj-lt"/>
              </a:rPr>
              <a:t>mework</a:t>
            </a:r>
            <a:r>
              <a:rPr lang="vi-VN" sz="2400" dirty="0">
                <a:latin typeface="+mj-lt"/>
              </a:rPr>
              <a:t> </a:t>
            </a:r>
            <a:r>
              <a:rPr lang="vi-VN" sz="2400" dirty="0" smtClean="0">
                <a:latin typeface="+mj-lt"/>
              </a:rPr>
              <a:t>front</a:t>
            </a:r>
            <a:r>
              <a:rPr lang="en-US" sz="2400" dirty="0" smtClean="0">
                <a:latin typeface="+mj-lt"/>
              </a:rPr>
              <a:t>-</a:t>
            </a:r>
            <a:r>
              <a:rPr lang="vi-VN" sz="2400" dirty="0" smtClean="0">
                <a:latin typeface="+mj-lt"/>
              </a:rPr>
              <a:t>end </a:t>
            </a:r>
            <a:r>
              <a:rPr lang="vi-VN" sz="2400" dirty="0">
                <a:latin typeface="+mj-lt"/>
              </a:rPr>
              <a:t>mạnh mẽ và chuyên dụng dành cho các </a:t>
            </a:r>
            <a:r>
              <a:rPr lang="en-US" sz="2400" dirty="0" err="1" smtClean="0">
                <a:latin typeface="+mj-lt"/>
              </a:rPr>
              <a:t>Lập</a:t>
            </a:r>
            <a:r>
              <a:rPr lang="en-US" sz="2400" dirty="0" smtClean="0">
                <a:latin typeface="+mj-lt"/>
              </a:rPr>
              <a:t> </a:t>
            </a:r>
            <a:r>
              <a:rPr lang="en-US" sz="2400" dirty="0" err="1" smtClean="0">
                <a:latin typeface="+mj-lt"/>
              </a:rPr>
              <a:t>trình</a:t>
            </a:r>
            <a:r>
              <a:rPr lang="en-US" sz="2400" dirty="0" smtClean="0">
                <a:latin typeface="+mj-lt"/>
              </a:rPr>
              <a:t> </a:t>
            </a:r>
            <a:r>
              <a:rPr lang="en-US" sz="2400" dirty="0" err="1" smtClean="0">
                <a:latin typeface="+mj-lt"/>
              </a:rPr>
              <a:t>viên</a:t>
            </a:r>
            <a:r>
              <a:rPr lang="vi-VN" sz="2400" dirty="0">
                <a:latin typeface="+mj-lt"/>
              </a:rPr>
              <a:t> sử dụng </a:t>
            </a:r>
            <a:r>
              <a:rPr lang="en-US" sz="2400" dirty="0" smtClean="0">
                <a:latin typeface="+mj-lt"/>
              </a:rPr>
              <a:t>HTML</a:t>
            </a:r>
            <a:r>
              <a:rPr lang="vi-VN" sz="2400" dirty="0">
                <a:latin typeface="+mj-lt"/>
              </a:rPr>
              <a:t> cao cấp.</a:t>
            </a:r>
            <a:r>
              <a:rPr lang="en-US" sz="2400" dirty="0" smtClean="0">
                <a:solidFill>
                  <a:srgbClr val="FFFFFF"/>
                </a:solidFill>
                <a:latin typeface="+mj-lt"/>
              </a:rPr>
              <a:t>L</a:t>
            </a:r>
            <a:endParaRPr lang="en-US" sz="2400" dirty="0">
              <a:solidFill>
                <a:srgbClr val="FFFFFF"/>
              </a:solidFill>
              <a:latin typeface="+mj-lt"/>
            </a:endParaRPr>
          </a:p>
        </p:txBody>
      </p:sp>
      <p:sp>
        <p:nvSpPr>
          <p:cNvPr id="14" name="TextBox 3"/>
          <p:cNvSpPr txBox="1"/>
          <p:nvPr/>
        </p:nvSpPr>
        <p:spPr>
          <a:xfrm>
            <a:off x="589530" y="542785"/>
            <a:ext cx="17012670" cy="1354538"/>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1: </a:t>
            </a:r>
            <a:r>
              <a:rPr lang="en-US" sz="4000" b="1" dirty="0" err="1">
                <a:solidFill>
                  <a:srgbClr val="227C9D"/>
                </a:solidFill>
                <a:latin typeface="Times New Roman" panose="02020603050405020304" pitchFamily="18" charset="0"/>
                <a:cs typeface="Times New Roman" panose="02020603050405020304" pitchFamily="18" charset="0"/>
              </a:rPr>
              <a:t>Giới</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tổng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quan</a:t>
            </a:r>
            <a:r>
              <a:rPr lang="en-US" sz="4000" b="1" dirty="0">
                <a:solidFill>
                  <a:srgbClr val="227C9D"/>
                </a:solidFill>
                <a:latin typeface="Times New Roman" panose="02020603050405020304" pitchFamily="18" charset="0"/>
                <a:cs typeface="Times New Roman" panose="02020603050405020304" pitchFamily="18" charset="0"/>
              </a:rPr>
              <a:t> framework </a:t>
            </a:r>
            <a:r>
              <a:rPr lang="en-US" sz="4000" b="1" dirty="0" err="1">
                <a:solidFill>
                  <a:srgbClr val="227C9D"/>
                </a:solidFill>
                <a:latin typeface="Times New Roman" panose="02020603050405020304" pitchFamily="18" charset="0"/>
                <a:cs typeface="Times New Roman" panose="02020603050405020304" pitchFamily="18" charset="0"/>
              </a:rPr>
              <a:t>sử</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dụng</a:t>
            </a:r>
            <a:r>
              <a:rPr lang="en-US" sz="4000" b="1" dirty="0">
                <a:solidFill>
                  <a:srgbClr val="227C9D"/>
                </a:solidFill>
                <a:latin typeface="Times New Roman" panose="02020603050405020304" pitchFamily="18" charset="0"/>
                <a:cs typeface="Times New Roman" panose="02020603050405020304" pitchFamily="18" charset="0"/>
              </a:rPr>
              <a:t> </a:t>
            </a: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17" name="TextBox 3"/>
          <p:cNvSpPr txBox="1"/>
          <p:nvPr/>
        </p:nvSpPr>
        <p:spPr>
          <a:xfrm>
            <a:off x="589530" y="1519009"/>
            <a:ext cx="6967300" cy="613117"/>
          </a:xfrm>
          <a:prstGeom prst="rect">
            <a:avLst/>
          </a:prstGeom>
        </p:spPr>
        <p:txBody>
          <a:bodyPr lIns="0" tIns="0" rIns="0" bIns="0" rtlCol="0" anchor="t">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Angular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gì</a:t>
            </a:r>
            <a:r>
              <a:rPr lang="en-US" sz="2800" b="1" dirty="0" smtClean="0">
                <a:solidFill>
                  <a:srgbClr val="227C9D"/>
                </a:solidFill>
                <a:latin typeface="Times New Roman" panose="02020603050405020304" pitchFamily="18" charset="0"/>
                <a:cs typeface="Times New Roman" panose="02020603050405020304" pitchFamily="18" charset="0"/>
              </a:rPr>
              <a:t> ? </a:t>
            </a:r>
            <a:r>
              <a:rPr lang="en-US" sz="2800" b="1" dirty="0" err="1" smtClean="0">
                <a:solidFill>
                  <a:srgbClr val="227C9D"/>
                </a:solidFill>
                <a:latin typeface="Times New Roman" panose="02020603050405020304" pitchFamily="18" charset="0"/>
                <a:cs typeface="Times New Roman" panose="02020603050405020304" pitchFamily="18" charset="0"/>
              </a:rPr>
              <a:t>Vòng</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đời</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phát</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triển</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của</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nó</a:t>
            </a:r>
            <a:endParaRPr lang="en-US" sz="2800" b="1" dirty="0">
              <a:solidFill>
                <a:srgbClr val="227C9D"/>
              </a:solidFill>
              <a:latin typeface="Times New Roman" panose="02020603050405020304" pitchFamily="18" charset="0"/>
              <a:cs typeface="Times New Roman" panose="02020603050405020304" pitchFamily="18" charset="0"/>
            </a:endParaRPr>
          </a:p>
        </p:txBody>
      </p:sp>
      <p:sp>
        <p:nvSpPr>
          <p:cNvPr id="3" name="AutoShape 4" descr="Angular là gì?"/>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2"/>
          <a:stretch>
            <a:fillRect/>
          </a:stretch>
        </p:blipFill>
        <p:spPr>
          <a:xfrm>
            <a:off x="4938322" y="4001017"/>
            <a:ext cx="8315085" cy="51116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 name="Rectangle 1"/>
          <p:cNvSpPr/>
          <p:nvPr/>
        </p:nvSpPr>
        <p:spPr>
          <a:xfrm>
            <a:off x="558357" y="407354"/>
            <a:ext cx="10566843" cy="797654"/>
          </a:xfrm>
          <a:prstGeom prst="rect">
            <a:avLst/>
          </a:prstGeom>
        </p:spPr>
        <p:txBody>
          <a:bodyPr wrap="square">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Spring framework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a:solidFill>
                  <a:srgbClr val="227C9D"/>
                </a:solidFill>
                <a:latin typeface="Times New Roman" panose="02020603050405020304" pitchFamily="18" charset="0"/>
                <a:cs typeface="Times New Roman" panose="02020603050405020304" pitchFamily="18" charset="0"/>
              </a:rPr>
              <a:t>gì</a:t>
            </a:r>
            <a:r>
              <a:rPr lang="en-US" sz="2800" b="1" dirty="0">
                <a:solidFill>
                  <a:srgbClr val="227C9D"/>
                </a:solidFill>
                <a:latin typeface="Times New Roman" panose="02020603050405020304" pitchFamily="18" charset="0"/>
                <a:cs typeface="Times New Roman" panose="02020603050405020304" pitchFamily="18" charset="0"/>
              </a:rPr>
              <a:t> ? </a:t>
            </a:r>
          </a:p>
        </p:txBody>
      </p:sp>
      <p:sp>
        <p:nvSpPr>
          <p:cNvPr id="4" name="Rectangle 3"/>
          <p:cNvSpPr/>
          <p:nvPr/>
        </p:nvSpPr>
        <p:spPr>
          <a:xfrm>
            <a:off x="914400" y="1317842"/>
            <a:ext cx="15900843" cy="1815882"/>
          </a:xfrm>
          <a:prstGeom prst="rect">
            <a:avLst/>
          </a:prstGeom>
        </p:spPr>
        <p:txBody>
          <a:bodyPr wrap="square">
            <a:spAutoFit/>
          </a:bodyPr>
          <a:lstStyle/>
          <a:p>
            <a:r>
              <a:rPr lang="vi-VN" sz="2800" dirty="0"/>
              <a:t>Spring Boot là một dự án phát triển bởi JAV (ngôn ngữ java) trong hệ sinh thái Spring framework. Nó giúp cho các lập trình viên chúng ta đơn giản hóa quá trình lập trình một ứng dụng với Spring, chỉ tập trung vào việc phát triển business cho ứng dụng</a:t>
            </a:r>
            <a:r>
              <a:rPr lang="vi-VN" sz="2800" dirty="0" smtClean="0"/>
              <a:t>.</a:t>
            </a:r>
            <a:endParaRPr lang="en-US" sz="2800" dirty="0" smtClean="0"/>
          </a:p>
          <a:p>
            <a:endParaRPr lang="en-US" sz="2800" dirty="0"/>
          </a:p>
        </p:txBody>
      </p:sp>
      <p:sp>
        <p:nvSpPr>
          <p:cNvPr id="5" name="AutoShape 2" descr="Công nghệ được ứng dụng rộng rãi "/>
          <p:cNvSpPr>
            <a:spLocks noChangeAspect="1" noChangeArrowheads="1"/>
          </p:cNvSpPr>
          <p:nvPr/>
        </p:nvSpPr>
        <p:spPr bwMode="auto">
          <a:xfrm>
            <a:off x="152400" y="3162299"/>
            <a:ext cx="13182600" cy="55985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Spring boot framework và những kiến thức cơ bản nhấ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933700"/>
            <a:ext cx="10591800" cy="5069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09800" y="1943100"/>
            <a:ext cx="9982200" cy="61667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1629</Words>
  <Application>Microsoft Office PowerPoint</Application>
  <PresentationFormat>Custom</PresentationFormat>
  <Paragraphs>145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Times New Roman</vt:lpstr>
      <vt:lpstr>Georgia</vt:lpstr>
      <vt:lpstr>Kollektif Bold</vt:lpstr>
      <vt:lpstr>Arial</vt:lpstr>
      <vt:lpstr>Calibri</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85</cp:revision>
  <dcterms:created xsi:type="dcterms:W3CDTF">2006-08-16T00:00:00Z</dcterms:created>
  <dcterms:modified xsi:type="dcterms:W3CDTF">2024-05-06T14:33:48Z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3688A497DB0040DBB2B51750D1DADF22_12</vt:lpwstr>
  </property>
  <property fmtid="{D5CDD505-2E9C-101B-9397-08002B2CF9AE}" pid="3" name="KSOProductBuildVer">
    <vt:lpwstr>1033-12.2.0.13489</vt:lpwstr>
  </property>
</Properties>
</file>