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5" r:id="rId5"/>
    <p:sldId id="276" r:id="rId6"/>
    <p:sldId id="277" r:id="rId7"/>
    <p:sldId id="278" r:id="rId8"/>
    <p:sldId id="279" r:id="rId9"/>
    <p:sldId id="280" r:id="rId10"/>
    <p:sldId id="281" r:id="rId11"/>
    <p:sldId id="282" r:id="rId12"/>
    <p:sldId id="284" r:id="rId13"/>
    <p:sldId id="285" r:id="rId14"/>
    <p:sldId id="288" r:id="rId15"/>
    <p:sldId id="286" r:id="rId16"/>
    <p:sldId id="289" r:id="rId17"/>
    <p:sldId id="287" r:id="rId18"/>
    <p:sldId id="290" r:id="rId19"/>
    <p:sldId id="291" r:id="rId20"/>
    <p:sldId id="273"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331" autoAdjust="0"/>
  </p:normalViewPr>
  <p:slideViewPr>
    <p:cSldViewPr>
      <p:cViewPr>
        <p:scale>
          <a:sx n="79" d="100"/>
          <a:sy n="79" d="100"/>
        </p:scale>
        <p:origin x="-348"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20-Sep-16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00000"/>
                </a:solidFill>
                <a:latin typeface="Plantagenet Cherokee"/>
                <a:cs typeface="Plantagenet Cherokee"/>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onsolas"/>
                <a:cs typeface="Consola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20-Sep-16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00000"/>
                </a:solidFill>
                <a:latin typeface="Plantagenet Cherokee"/>
                <a:cs typeface="Plantagenet Cherokee"/>
              </a:defRPr>
            </a:lvl1pPr>
          </a:lstStyle>
          <a:p>
            <a:endParaRPr/>
          </a:p>
        </p:txBody>
      </p:sp>
      <p:sp>
        <p:nvSpPr>
          <p:cNvPr id="3" name="Holder 3"/>
          <p:cNvSpPr>
            <a:spLocks noGrp="1"/>
          </p:cNvSpPr>
          <p:nvPr>
            <p:ph sz="half" idx="2"/>
          </p:nvPr>
        </p:nvSpPr>
        <p:spPr>
          <a:xfrm>
            <a:off x="1290955" y="1657730"/>
            <a:ext cx="3378200" cy="4539615"/>
          </a:xfrm>
          <a:prstGeom prst="rect">
            <a:avLst/>
          </a:prstGeom>
        </p:spPr>
        <p:txBody>
          <a:bodyPr wrap="square" lIns="0" tIns="0" rIns="0" bIns="0">
            <a:spAutoFit/>
          </a:bodyPr>
          <a:lstStyle>
            <a:lvl1pPr>
              <a:defRPr sz="2000" b="0" i="0">
                <a:solidFill>
                  <a:srgbClr val="008000"/>
                </a:solidFill>
                <a:latin typeface="Consolas"/>
                <a:cs typeface="Consolas"/>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20-Sep-16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00000"/>
                </a:solidFill>
                <a:latin typeface="Plantagenet Cherokee"/>
                <a:cs typeface="Plantagenet Cheroke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20-Sep-16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20-Sep-16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FFFFF3"/>
          </a:solidFill>
        </p:spPr>
        <p:txBody>
          <a:bodyPr wrap="square" lIns="0" tIns="0" rIns="0" bIns="0" rtlCol="0"/>
          <a:lstStyle/>
          <a:p>
            <a:endParaRPr/>
          </a:p>
        </p:txBody>
      </p:sp>
      <p:sp>
        <p:nvSpPr>
          <p:cNvPr id="17" name="bk object 17"/>
          <p:cNvSpPr/>
          <p:nvPr/>
        </p:nvSpPr>
        <p:spPr>
          <a:xfrm>
            <a:off x="1103375" y="1219200"/>
            <a:ext cx="9985375" cy="0"/>
          </a:xfrm>
          <a:custGeom>
            <a:avLst/>
            <a:gdLst/>
            <a:ahLst/>
            <a:cxnLst/>
            <a:rect l="l" t="t" r="r" b="b"/>
            <a:pathLst>
              <a:path w="9985375">
                <a:moveTo>
                  <a:pt x="9985248" y="0"/>
                </a:moveTo>
                <a:lnTo>
                  <a:pt x="0" y="0"/>
                </a:lnTo>
              </a:path>
            </a:pathLst>
          </a:custGeom>
          <a:ln w="38100">
            <a:solidFill>
              <a:srgbClr val="514743"/>
            </a:solidFill>
          </a:ln>
        </p:spPr>
        <p:txBody>
          <a:bodyPr wrap="square" lIns="0" tIns="0" rIns="0" bIns="0" rtlCol="0"/>
          <a:lstStyle/>
          <a:p>
            <a:endParaRPr/>
          </a:p>
        </p:txBody>
      </p:sp>
      <p:sp>
        <p:nvSpPr>
          <p:cNvPr id="18" name="bk object 18"/>
          <p:cNvSpPr/>
          <p:nvPr/>
        </p:nvSpPr>
        <p:spPr>
          <a:xfrm>
            <a:off x="1103375" y="1303655"/>
            <a:ext cx="9985375" cy="0"/>
          </a:xfrm>
          <a:custGeom>
            <a:avLst/>
            <a:gdLst/>
            <a:ahLst/>
            <a:cxnLst/>
            <a:rect l="l" t="t" r="r" b="b"/>
            <a:pathLst>
              <a:path w="9985375">
                <a:moveTo>
                  <a:pt x="9985248" y="0"/>
                </a:moveTo>
                <a:lnTo>
                  <a:pt x="0" y="0"/>
                </a:lnTo>
              </a:path>
            </a:pathLst>
          </a:custGeom>
          <a:ln w="12700">
            <a:solidFill>
              <a:srgbClr val="514743"/>
            </a:solidFill>
          </a:ln>
        </p:spPr>
        <p:txBody>
          <a:bodyPr wrap="square" lIns="0" tIns="0" rIns="0" bIns="0" rtlCol="0"/>
          <a:lstStyle/>
          <a:p>
            <a:endParaRPr/>
          </a:p>
        </p:txBody>
      </p:sp>
      <p:sp>
        <p:nvSpPr>
          <p:cNvPr id="2" name="Holder 2"/>
          <p:cNvSpPr>
            <a:spLocks noGrp="1"/>
          </p:cNvSpPr>
          <p:nvPr>
            <p:ph type="title"/>
          </p:nvPr>
        </p:nvSpPr>
        <p:spPr>
          <a:xfrm>
            <a:off x="1092504" y="611632"/>
            <a:ext cx="10006990" cy="520700"/>
          </a:xfrm>
          <a:prstGeom prst="rect">
            <a:avLst/>
          </a:prstGeom>
        </p:spPr>
        <p:txBody>
          <a:bodyPr wrap="square" lIns="0" tIns="0" rIns="0" bIns="0">
            <a:spAutoFit/>
          </a:bodyPr>
          <a:lstStyle>
            <a:lvl1pPr>
              <a:defRPr sz="3200" b="1" i="0">
                <a:solidFill>
                  <a:srgbClr val="C00000"/>
                </a:solidFill>
                <a:latin typeface="Plantagenet Cherokee"/>
                <a:cs typeface="Plantagenet Cherokee"/>
              </a:defRPr>
            </a:lvl1pPr>
          </a:lstStyle>
          <a:p>
            <a:endParaRPr/>
          </a:p>
        </p:txBody>
      </p:sp>
      <p:sp>
        <p:nvSpPr>
          <p:cNvPr id="3" name="Holder 3"/>
          <p:cNvSpPr>
            <a:spLocks noGrp="1"/>
          </p:cNvSpPr>
          <p:nvPr>
            <p:ph type="body" idx="1"/>
          </p:nvPr>
        </p:nvSpPr>
        <p:spPr>
          <a:xfrm>
            <a:off x="2590926" y="3049270"/>
            <a:ext cx="6042659" cy="2522854"/>
          </a:xfrm>
          <a:prstGeom prst="rect">
            <a:avLst/>
          </a:prstGeom>
        </p:spPr>
        <p:txBody>
          <a:bodyPr wrap="square" lIns="0" tIns="0" rIns="0" bIns="0">
            <a:spAutoFit/>
          </a:bodyPr>
          <a:lstStyle>
            <a:lvl1pPr>
              <a:defRPr sz="1800" b="0" i="0">
                <a:solidFill>
                  <a:schemeClr val="tx1"/>
                </a:solidFill>
                <a:latin typeface="Consolas"/>
                <a:cs typeface="Consola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20-Sep-16</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vdong@tlu.edu.vn"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79880"/>
            <a:ext cx="12192000" cy="4698365"/>
          </a:xfrm>
          <a:custGeom>
            <a:avLst/>
            <a:gdLst/>
            <a:ahLst/>
            <a:cxnLst/>
            <a:rect l="l" t="t" r="r" b="b"/>
            <a:pathLst>
              <a:path w="12192000" h="4698365">
                <a:moveTo>
                  <a:pt x="0" y="4698237"/>
                </a:moveTo>
                <a:lnTo>
                  <a:pt x="12192000" y="4698237"/>
                </a:lnTo>
                <a:lnTo>
                  <a:pt x="12192000" y="0"/>
                </a:lnTo>
                <a:lnTo>
                  <a:pt x="0" y="0"/>
                </a:lnTo>
                <a:lnTo>
                  <a:pt x="0" y="4698237"/>
                </a:lnTo>
                <a:close/>
              </a:path>
            </a:pathLst>
          </a:custGeom>
          <a:solidFill>
            <a:srgbClr val="FFFFF3"/>
          </a:solidFill>
        </p:spPr>
        <p:txBody>
          <a:bodyPr wrap="square" lIns="0" tIns="0" rIns="0" bIns="0" rtlCol="0"/>
          <a:lstStyle/>
          <a:p>
            <a:endParaRPr/>
          </a:p>
        </p:txBody>
      </p:sp>
      <p:sp>
        <p:nvSpPr>
          <p:cNvPr id="3" name="object 3"/>
          <p:cNvSpPr/>
          <p:nvPr/>
        </p:nvSpPr>
        <p:spPr>
          <a:xfrm>
            <a:off x="0" y="5645505"/>
            <a:ext cx="12192000" cy="0"/>
          </a:xfrm>
          <a:custGeom>
            <a:avLst/>
            <a:gdLst/>
            <a:ahLst/>
            <a:cxnLst/>
            <a:rect l="l" t="t" r="r" b="b"/>
            <a:pathLst>
              <a:path w="12192000">
                <a:moveTo>
                  <a:pt x="12192000" y="0"/>
                </a:moveTo>
                <a:lnTo>
                  <a:pt x="0" y="0"/>
                </a:lnTo>
              </a:path>
            </a:pathLst>
          </a:custGeom>
          <a:ln w="38100">
            <a:solidFill>
              <a:srgbClr val="514743"/>
            </a:solidFill>
          </a:ln>
        </p:spPr>
        <p:txBody>
          <a:bodyPr wrap="square" lIns="0" tIns="0" rIns="0" bIns="0" rtlCol="0"/>
          <a:lstStyle/>
          <a:p>
            <a:endParaRPr/>
          </a:p>
        </p:txBody>
      </p:sp>
      <p:sp>
        <p:nvSpPr>
          <p:cNvPr id="4" name="object 4"/>
          <p:cNvSpPr/>
          <p:nvPr/>
        </p:nvSpPr>
        <p:spPr>
          <a:xfrm>
            <a:off x="0" y="5708637"/>
            <a:ext cx="12192000" cy="0"/>
          </a:xfrm>
          <a:custGeom>
            <a:avLst/>
            <a:gdLst/>
            <a:ahLst/>
            <a:cxnLst/>
            <a:rect l="l" t="t" r="r" b="b"/>
            <a:pathLst>
              <a:path w="12192000">
                <a:moveTo>
                  <a:pt x="12192000" y="0"/>
                </a:moveTo>
                <a:lnTo>
                  <a:pt x="0" y="0"/>
                </a:lnTo>
              </a:path>
            </a:pathLst>
          </a:custGeom>
          <a:ln w="12700">
            <a:solidFill>
              <a:srgbClr val="514743"/>
            </a:solidFill>
          </a:ln>
        </p:spPr>
        <p:txBody>
          <a:bodyPr wrap="square" lIns="0" tIns="0" rIns="0" bIns="0" rtlCol="0"/>
          <a:lstStyle/>
          <a:p>
            <a:endParaRPr/>
          </a:p>
        </p:txBody>
      </p:sp>
      <p:sp>
        <p:nvSpPr>
          <p:cNvPr id="5" name="object 5"/>
          <p:cNvSpPr/>
          <p:nvPr/>
        </p:nvSpPr>
        <p:spPr>
          <a:xfrm>
            <a:off x="0" y="1206119"/>
            <a:ext cx="12192000" cy="0"/>
          </a:xfrm>
          <a:custGeom>
            <a:avLst/>
            <a:gdLst/>
            <a:ahLst/>
            <a:cxnLst/>
            <a:rect l="l" t="t" r="r" b="b"/>
            <a:pathLst>
              <a:path w="12192000">
                <a:moveTo>
                  <a:pt x="0" y="0"/>
                </a:moveTo>
                <a:lnTo>
                  <a:pt x="12192000" y="0"/>
                </a:lnTo>
              </a:path>
            </a:pathLst>
          </a:custGeom>
          <a:ln w="38100">
            <a:solidFill>
              <a:srgbClr val="514743"/>
            </a:solidFill>
          </a:ln>
        </p:spPr>
        <p:txBody>
          <a:bodyPr wrap="square" lIns="0" tIns="0" rIns="0" bIns="0" rtlCol="0"/>
          <a:lstStyle/>
          <a:p>
            <a:endParaRPr/>
          </a:p>
        </p:txBody>
      </p:sp>
      <p:sp>
        <p:nvSpPr>
          <p:cNvPr id="6" name="object 6"/>
          <p:cNvSpPr/>
          <p:nvPr/>
        </p:nvSpPr>
        <p:spPr>
          <a:xfrm>
            <a:off x="0" y="1143000"/>
            <a:ext cx="12192000" cy="0"/>
          </a:xfrm>
          <a:custGeom>
            <a:avLst/>
            <a:gdLst/>
            <a:ahLst/>
            <a:cxnLst/>
            <a:rect l="l" t="t" r="r" b="b"/>
            <a:pathLst>
              <a:path w="12192000">
                <a:moveTo>
                  <a:pt x="0" y="0"/>
                </a:moveTo>
                <a:lnTo>
                  <a:pt x="12192000" y="0"/>
                </a:lnTo>
              </a:path>
            </a:pathLst>
          </a:custGeom>
          <a:ln w="12700">
            <a:solidFill>
              <a:srgbClr val="514743"/>
            </a:solidFill>
          </a:ln>
        </p:spPr>
        <p:txBody>
          <a:bodyPr wrap="square" lIns="0" tIns="0" rIns="0" bIns="0" rtlCol="0"/>
          <a:lstStyle/>
          <a:p>
            <a:endParaRPr/>
          </a:p>
        </p:txBody>
      </p:sp>
      <p:sp>
        <p:nvSpPr>
          <p:cNvPr id="7" name="object 7"/>
          <p:cNvSpPr/>
          <p:nvPr/>
        </p:nvSpPr>
        <p:spPr>
          <a:xfrm>
            <a:off x="0" y="5778119"/>
            <a:ext cx="12192000" cy="1080135"/>
          </a:xfrm>
          <a:custGeom>
            <a:avLst/>
            <a:gdLst/>
            <a:ahLst/>
            <a:cxnLst/>
            <a:rect l="l" t="t" r="r" b="b"/>
            <a:pathLst>
              <a:path w="12192000" h="1080134">
                <a:moveTo>
                  <a:pt x="0" y="1079881"/>
                </a:moveTo>
                <a:lnTo>
                  <a:pt x="12192000" y="1079881"/>
                </a:lnTo>
                <a:lnTo>
                  <a:pt x="12192000" y="0"/>
                </a:lnTo>
                <a:lnTo>
                  <a:pt x="0" y="0"/>
                </a:lnTo>
                <a:lnTo>
                  <a:pt x="0" y="1079881"/>
                </a:lnTo>
                <a:close/>
              </a:path>
            </a:pathLst>
          </a:custGeom>
          <a:solidFill>
            <a:srgbClr val="514743"/>
          </a:solidFill>
        </p:spPr>
        <p:txBody>
          <a:bodyPr wrap="square" lIns="0" tIns="0" rIns="0" bIns="0" rtlCol="0"/>
          <a:lstStyle/>
          <a:p>
            <a:endParaRPr/>
          </a:p>
        </p:txBody>
      </p:sp>
      <p:sp>
        <p:nvSpPr>
          <p:cNvPr id="8" name="object 8"/>
          <p:cNvSpPr/>
          <p:nvPr/>
        </p:nvSpPr>
        <p:spPr>
          <a:xfrm>
            <a:off x="0" y="0"/>
            <a:ext cx="12192000" cy="1080135"/>
          </a:xfrm>
          <a:custGeom>
            <a:avLst/>
            <a:gdLst/>
            <a:ahLst/>
            <a:cxnLst/>
            <a:rect l="l" t="t" r="r" b="b"/>
            <a:pathLst>
              <a:path w="12192000" h="1080135">
                <a:moveTo>
                  <a:pt x="0" y="1079880"/>
                </a:moveTo>
                <a:lnTo>
                  <a:pt x="12192000" y="1079880"/>
                </a:lnTo>
                <a:lnTo>
                  <a:pt x="12192000" y="0"/>
                </a:lnTo>
                <a:lnTo>
                  <a:pt x="0" y="0"/>
                </a:lnTo>
                <a:lnTo>
                  <a:pt x="0" y="1079880"/>
                </a:lnTo>
                <a:close/>
              </a:path>
            </a:pathLst>
          </a:custGeom>
          <a:solidFill>
            <a:srgbClr val="514743"/>
          </a:solidFill>
        </p:spPr>
        <p:txBody>
          <a:bodyPr wrap="square" lIns="0" tIns="0" rIns="0" bIns="0" rtlCol="0"/>
          <a:lstStyle/>
          <a:p>
            <a:endParaRPr/>
          </a:p>
        </p:txBody>
      </p:sp>
      <p:sp>
        <p:nvSpPr>
          <p:cNvPr id="9" name="object 9"/>
          <p:cNvSpPr/>
          <p:nvPr/>
        </p:nvSpPr>
        <p:spPr>
          <a:xfrm>
            <a:off x="1325880" y="0"/>
            <a:ext cx="1747520" cy="2292096"/>
          </a:xfrm>
          <a:prstGeom prst="rect">
            <a:avLst/>
          </a:prstGeom>
          <a:blipFill>
            <a:blip r:embed="rId2" cstate="print"/>
            <a:stretch>
              <a:fillRect/>
            </a:stretch>
          </a:blipFill>
        </p:spPr>
        <p:txBody>
          <a:bodyPr wrap="square" lIns="0" tIns="0" rIns="0" bIns="0" rtlCol="0"/>
          <a:lstStyle/>
          <a:p>
            <a:endParaRPr/>
          </a:p>
        </p:txBody>
      </p:sp>
      <p:sp>
        <p:nvSpPr>
          <p:cNvPr id="10" name="object 10"/>
          <p:cNvSpPr txBox="1">
            <a:spLocks noGrp="1"/>
          </p:cNvSpPr>
          <p:nvPr>
            <p:ph type="title"/>
          </p:nvPr>
        </p:nvSpPr>
        <p:spPr>
          <a:xfrm>
            <a:off x="670833" y="2292096"/>
            <a:ext cx="4778629" cy="2031325"/>
          </a:xfrm>
          <a:prstGeom prst="rect">
            <a:avLst/>
          </a:prstGeom>
        </p:spPr>
        <p:txBody>
          <a:bodyPr vert="horz" wrap="square" lIns="0" tIns="0" rIns="0" bIns="0" rtlCol="0">
            <a:spAutoFit/>
          </a:bodyPr>
          <a:lstStyle/>
          <a:p>
            <a:pPr marL="12700" marR="5080" indent="2290445">
              <a:lnSpc>
                <a:spcPct val="150100"/>
              </a:lnSpc>
            </a:pPr>
            <a:r>
              <a:rPr lang="en-US" sz="4400" dirty="0" smtClean="0">
                <a:latin typeface="Times New Roman"/>
                <a:cs typeface="Times New Roman"/>
              </a:rPr>
              <a:t/>
            </a:r>
            <a:br>
              <a:rPr lang="en-US" sz="4400" dirty="0" smtClean="0">
                <a:latin typeface="Times New Roman"/>
                <a:cs typeface="Times New Roman"/>
              </a:rPr>
            </a:br>
            <a:r>
              <a:rPr lang="en-US" sz="4400" dirty="0" smtClean="0">
                <a:latin typeface="Times New Roman"/>
                <a:cs typeface="Times New Roman"/>
              </a:rPr>
              <a:t>QUẢN LÝ DỰ ÁN</a:t>
            </a:r>
            <a:endParaRPr sz="4400" dirty="0">
              <a:latin typeface="Times New Roman"/>
              <a:cs typeface="Times New Roman"/>
            </a:endParaRPr>
          </a:p>
        </p:txBody>
      </p:sp>
      <p:sp>
        <p:nvSpPr>
          <p:cNvPr id="12" name="object 12"/>
          <p:cNvSpPr txBox="1"/>
          <p:nvPr/>
        </p:nvSpPr>
        <p:spPr>
          <a:xfrm>
            <a:off x="844397" y="6376923"/>
            <a:ext cx="787400" cy="315595"/>
          </a:xfrm>
          <a:prstGeom prst="rect">
            <a:avLst/>
          </a:prstGeom>
        </p:spPr>
        <p:txBody>
          <a:bodyPr vert="horz" wrap="square" lIns="0" tIns="0" rIns="0" bIns="0" rtlCol="0">
            <a:spAutoFit/>
          </a:bodyPr>
          <a:lstStyle/>
          <a:p>
            <a:pPr marL="12700">
              <a:lnSpc>
                <a:spcPct val="100000"/>
              </a:lnSpc>
            </a:pPr>
            <a:r>
              <a:rPr sz="2000" b="1" spc="-10" dirty="0">
                <a:solidFill>
                  <a:srgbClr val="FFFFFF"/>
                </a:solidFill>
                <a:latin typeface="Arial"/>
                <a:cs typeface="Arial"/>
              </a:rPr>
              <a:t>E</a:t>
            </a:r>
            <a:r>
              <a:rPr sz="2000" b="1" spc="-5" dirty="0">
                <a:solidFill>
                  <a:srgbClr val="FFFFFF"/>
                </a:solidFill>
                <a:latin typeface="Arial"/>
                <a:cs typeface="Arial"/>
              </a:rPr>
              <a:t>m</a:t>
            </a:r>
            <a:r>
              <a:rPr sz="2000" b="1" dirty="0">
                <a:solidFill>
                  <a:srgbClr val="FFFFFF"/>
                </a:solidFill>
                <a:latin typeface="Arial"/>
                <a:cs typeface="Arial"/>
              </a:rPr>
              <a:t>ai</a:t>
            </a:r>
            <a:r>
              <a:rPr sz="2000" b="1" spc="-15" dirty="0">
                <a:solidFill>
                  <a:srgbClr val="FFFFFF"/>
                </a:solidFill>
                <a:latin typeface="Arial"/>
                <a:cs typeface="Arial"/>
              </a:rPr>
              <a:t>l</a:t>
            </a:r>
            <a:r>
              <a:rPr sz="2000" b="1" dirty="0">
                <a:solidFill>
                  <a:srgbClr val="FFFFFF"/>
                </a:solidFill>
                <a:latin typeface="Arial"/>
                <a:cs typeface="Arial"/>
              </a:rPr>
              <a:t>:</a:t>
            </a:r>
            <a:endParaRPr sz="2000">
              <a:latin typeface="Arial"/>
              <a:cs typeface="Arial"/>
            </a:endParaRPr>
          </a:p>
        </p:txBody>
      </p:sp>
      <p:sp>
        <p:nvSpPr>
          <p:cNvPr id="13" name="object 13"/>
          <p:cNvSpPr txBox="1"/>
          <p:nvPr/>
        </p:nvSpPr>
        <p:spPr>
          <a:xfrm>
            <a:off x="816051" y="5858561"/>
            <a:ext cx="1266190" cy="285115"/>
          </a:xfrm>
          <a:prstGeom prst="rect">
            <a:avLst/>
          </a:prstGeom>
        </p:spPr>
        <p:txBody>
          <a:bodyPr vert="horz" wrap="square" lIns="0" tIns="0" rIns="0" bIns="0" rtlCol="0">
            <a:spAutoFit/>
          </a:bodyPr>
          <a:lstStyle/>
          <a:p>
            <a:pPr marL="12700">
              <a:lnSpc>
                <a:spcPct val="100000"/>
              </a:lnSpc>
            </a:pPr>
            <a:r>
              <a:rPr sz="1800" b="1" dirty="0">
                <a:solidFill>
                  <a:srgbClr val="FFFFFF"/>
                </a:solidFill>
                <a:latin typeface="Arial"/>
                <a:cs typeface="Arial"/>
              </a:rPr>
              <a:t>Giảng</a:t>
            </a:r>
            <a:r>
              <a:rPr sz="1800" b="1" spc="-90" dirty="0">
                <a:solidFill>
                  <a:srgbClr val="FFFFFF"/>
                </a:solidFill>
                <a:latin typeface="Arial"/>
                <a:cs typeface="Arial"/>
              </a:rPr>
              <a:t> </a:t>
            </a:r>
            <a:r>
              <a:rPr sz="1800" b="1" spc="-10" dirty="0">
                <a:solidFill>
                  <a:srgbClr val="FFFFFF"/>
                </a:solidFill>
                <a:latin typeface="Arial"/>
                <a:cs typeface="Arial"/>
              </a:rPr>
              <a:t>viên:</a:t>
            </a:r>
            <a:endParaRPr sz="1800">
              <a:latin typeface="Arial"/>
              <a:cs typeface="Arial"/>
            </a:endParaRPr>
          </a:p>
        </p:txBody>
      </p:sp>
      <p:sp>
        <p:nvSpPr>
          <p:cNvPr id="14" name="object 14"/>
          <p:cNvSpPr txBox="1"/>
          <p:nvPr/>
        </p:nvSpPr>
        <p:spPr>
          <a:xfrm>
            <a:off x="2370582" y="5828995"/>
            <a:ext cx="9015730" cy="856645"/>
          </a:xfrm>
          <a:prstGeom prst="rect">
            <a:avLst/>
          </a:prstGeom>
        </p:spPr>
        <p:txBody>
          <a:bodyPr vert="horz" wrap="square" lIns="0" tIns="0" rIns="0" bIns="0" rtlCol="0">
            <a:spAutoFit/>
          </a:bodyPr>
          <a:lstStyle/>
          <a:p>
            <a:pPr marL="12700">
              <a:lnSpc>
                <a:spcPct val="100000"/>
              </a:lnSpc>
            </a:pPr>
            <a:r>
              <a:rPr lang="en-US" sz="2400" b="1" spc="-5" dirty="0" err="1" smtClean="0">
                <a:solidFill>
                  <a:srgbClr val="FFFFFF"/>
                </a:solidFill>
                <a:latin typeface="Arial"/>
                <a:cs typeface="Arial"/>
              </a:rPr>
              <a:t>Nguyễn</a:t>
            </a:r>
            <a:r>
              <a:rPr lang="en-US" sz="2400" b="1" spc="-5" dirty="0" smtClean="0">
                <a:solidFill>
                  <a:srgbClr val="FFFFFF"/>
                </a:solidFill>
                <a:latin typeface="Arial"/>
                <a:cs typeface="Arial"/>
              </a:rPr>
              <a:t> </a:t>
            </a:r>
            <a:r>
              <a:rPr lang="en-US" sz="2400" b="1" spc="-5" dirty="0" err="1" smtClean="0">
                <a:solidFill>
                  <a:srgbClr val="FFFFFF"/>
                </a:solidFill>
                <a:latin typeface="Arial"/>
                <a:cs typeface="Arial"/>
              </a:rPr>
              <a:t>Văn</a:t>
            </a:r>
            <a:r>
              <a:rPr lang="en-US" sz="2400" b="1" spc="-5" dirty="0" smtClean="0">
                <a:solidFill>
                  <a:srgbClr val="FFFFFF"/>
                </a:solidFill>
                <a:latin typeface="Arial"/>
                <a:cs typeface="Arial"/>
              </a:rPr>
              <a:t> </a:t>
            </a:r>
            <a:r>
              <a:rPr lang="en-US" sz="2400" b="1" spc="-5" dirty="0" err="1" smtClean="0">
                <a:solidFill>
                  <a:srgbClr val="FFFFFF"/>
                </a:solidFill>
                <a:latin typeface="Arial"/>
                <a:cs typeface="Arial"/>
              </a:rPr>
              <a:t>Đồng</a:t>
            </a:r>
            <a:r>
              <a:rPr sz="2400" b="1" spc="-5" dirty="0" smtClean="0">
                <a:solidFill>
                  <a:srgbClr val="FFFFFF"/>
                </a:solidFill>
                <a:latin typeface="Arial"/>
                <a:cs typeface="Arial"/>
              </a:rPr>
              <a:t>– </a:t>
            </a:r>
            <a:r>
              <a:rPr lang="en-US" sz="2400" b="1" spc="-5" dirty="0" smtClean="0">
                <a:solidFill>
                  <a:srgbClr val="FFFFFF"/>
                </a:solidFill>
                <a:latin typeface="Arial"/>
                <a:cs typeface="Arial"/>
              </a:rPr>
              <a:t>BM </a:t>
            </a:r>
            <a:r>
              <a:rPr lang="en-US" sz="2400" b="1" spc="-5" dirty="0" err="1" smtClean="0">
                <a:solidFill>
                  <a:srgbClr val="FFFFFF"/>
                </a:solidFill>
                <a:latin typeface="Arial"/>
                <a:cs typeface="Arial"/>
              </a:rPr>
              <a:t>Công</a:t>
            </a:r>
            <a:r>
              <a:rPr lang="en-US" sz="2400" b="1" spc="-5" dirty="0" smtClean="0">
                <a:solidFill>
                  <a:srgbClr val="FFFFFF"/>
                </a:solidFill>
                <a:latin typeface="Arial"/>
                <a:cs typeface="Arial"/>
              </a:rPr>
              <a:t> </a:t>
            </a:r>
            <a:r>
              <a:rPr lang="en-US" sz="2400" b="1" spc="-5" dirty="0" err="1" smtClean="0">
                <a:solidFill>
                  <a:srgbClr val="FFFFFF"/>
                </a:solidFill>
                <a:latin typeface="Arial"/>
                <a:cs typeface="Arial"/>
              </a:rPr>
              <a:t>nghệ</a:t>
            </a:r>
            <a:r>
              <a:rPr lang="en-US" sz="2400" b="1" spc="-5" dirty="0" smtClean="0">
                <a:solidFill>
                  <a:srgbClr val="FFFFFF"/>
                </a:solidFill>
                <a:latin typeface="Arial"/>
                <a:cs typeface="Arial"/>
              </a:rPr>
              <a:t> </a:t>
            </a:r>
            <a:r>
              <a:rPr lang="en-US" sz="2400" b="1" spc="-5" dirty="0" err="1" smtClean="0">
                <a:solidFill>
                  <a:srgbClr val="FFFFFF"/>
                </a:solidFill>
                <a:latin typeface="Arial"/>
                <a:cs typeface="Arial"/>
              </a:rPr>
              <a:t>phần</a:t>
            </a:r>
            <a:r>
              <a:rPr lang="en-US" sz="2400" b="1" spc="-5" dirty="0" smtClean="0">
                <a:solidFill>
                  <a:srgbClr val="FFFFFF"/>
                </a:solidFill>
                <a:latin typeface="Arial"/>
                <a:cs typeface="Arial"/>
              </a:rPr>
              <a:t> </a:t>
            </a:r>
            <a:r>
              <a:rPr lang="en-US" sz="2400" b="1" spc="-5" dirty="0" err="1" smtClean="0">
                <a:solidFill>
                  <a:srgbClr val="FFFFFF"/>
                </a:solidFill>
                <a:latin typeface="Arial"/>
                <a:cs typeface="Arial"/>
              </a:rPr>
              <a:t>mềm</a:t>
            </a:r>
            <a:r>
              <a:rPr lang="en-US" sz="2400" b="1" spc="-5" dirty="0" smtClean="0">
                <a:solidFill>
                  <a:srgbClr val="FFFFFF"/>
                </a:solidFill>
                <a:latin typeface="Arial"/>
                <a:cs typeface="Arial"/>
              </a:rPr>
              <a:t> - </a:t>
            </a:r>
            <a:r>
              <a:rPr sz="2400" b="1" spc="-5" dirty="0" smtClean="0">
                <a:solidFill>
                  <a:srgbClr val="FFFFFF"/>
                </a:solidFill>
                <a:latin typeface="Arial"/>
                <a:cs typeface="Arial"/>
              </a:rPr>
              <a:t>ĐH </a:t>
            </a:r>
            <a:r>
              <a:rPr sz="2400" b="1" spc="-5" dirty="0">
                <a:solidFill>
                  <a:srgbClr val="FFFFFF"/>
                </a:solidFill>
                <a:latin typeface="Arial"/>
                <a:cs typeface="Arial"/>
              </a:rPr>
              <a:t>Thủy</a:t>
            </a:r>
            <a:r>
              <a:rPr sz="2400" b="1" spc="-30" dirty="0">
                <a:solidFill>
                  <a:srgbClr val="FFFFFF"/>
                </a:solidFill>
                <a:latin typeface="Arial"/>
                <a:cs typeface="Arial"/>
              </a:rPr>
              <a:t> </a:t>
            </a:r>
            <a:r>
              <a:rPr sz="2400" b="1" spc="-5" dirty="0">
                <a:solidFill>
                  <a:srgbClr val="FFFFFF"/>
                </a:solidFill>
                <a:latin typeface="Arial"/>
                <a:cs typeface="Arial"/>
              </a:rPr>
              <a:t>Lợi</a:t>
            </a:r>
            <a:endParaRPr sz="2400" dirty="0">
              <a:latin typeface="Arial"/>
              <a:cs typeface="Arial"/>
            </a:endParaRPr>
          </a:p>
          <a:p>
            <a:pPr marL="67310">
              <a:lnSpc>
                <a:spcPct val="100000"/>
              </a:lnSpc>
              <a:spcBef>
                <a:spcPts val="1415"/>
              </a:spcBef>
            </a:pPr>
            <a:r>
              <a:rPr lang="en-US" sz="2000" b="1" spc="-5" dirty="0" smtClean="0">
                <a:solidFill>
                  <a:srgbClr val="FFFFFF"/>
                </a:solidFill>
                <a:latin typeface="Arial"/>
                <a:cs typeface="Arial"/>
                <a:hlinkClick r:id="rId3"/>
              </a:rPr>
              <a:t>nvdong</a:t>
            </a:r>
            <a:r>
              <a:rPr sz="2000" b="1" spc="-5" dirty="0" smtClean="0">
                <a:solidFill>
                  <a:srgbClr val="FFFFFF"/>
                </a:solidFill>
                <a:latin typeface="Arial"/>
                <a:cs typeface="Arial"/>
                <a:hlinkClick r:id="rId3"/>
              </a:rPr>
              <a:t>@tlu.edu.vn</a:t>
            </a:r>
            <a:r>
              <a:rPr lang="en-US" sz="2000" b="1" spc="-5" dirty="0" smtClean="0">
                <a:solidFill>
                  <a:srgbClr val="FFFFFF"/>
                </a:solidFill>
                <a:latin typeface="Arial"/>
                <a:cs typeface="Arial"/>
              </a:rPr>
              <a:t> 			</a:t>
            </a:r>
            <a:endParaRPr sz="2000" dirty="0">
              <a:latin typeface="Arial"/>
              <a:cs typeface="Arial"/>
            </a:endParaRPr>
          </a:p>
        </p:txBody>
      </p:sp>
      <p:sp>
        <p:nvSpPr>
          <p:cNvPr id="15" name="TextBox 14"/>
          <p:cNvSpPr txBox="1"/>
          <p:nvPr/>
        </p:nvSpPr>
        <p:spPr>
          <a:xfrm>
            <a:off x="3060148" y="170735"/>
            <a:ext cx="7975600" cy="769441"/>
          </a:xfrm>
          <a:prstGeom prst="rect">
            <a:avLst/>
          </a:prstGeom>
          <a:noFill/>
        </p:spPr>
        <p:txBody>
          <a:bodyPr wrap="square" rtlCol="0">
            <a:spAutoFit/>
          </a:bodyPr>
          <a:lstStyle/>
          <a:p>
            <a:r>
              <a:rPr lang="en-US" sz="4400" b="1" dirty="0">
                <a:solidFill>
                  <a:schemeClr val="accent1">
                    <a:lumMod val="20000"/>
                    <a:lumOff val="80000"/>
                  </a:schemeClr>
                </a:solidFill>
                <a:latin typeface="Plantagenet Cherokee"/>
                <a:ea typeface="+mj-ea"/>
                <a:cs typeface="Plantagenet Cherokee"/>
              </a:rPr>
              <a:t>CÔNG NGHỆ PHẦN MỀM</a:t>
            </a:r>
          </a:p>
        </p:txBody>
      </p:sp>
      <p:pic>
        <p:nvPicPr>
          <p:cNvPr id="1026" name="Picture 2" descr="Kết quả hình ảnh cho QUAN LY DU 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1882" y="1935562"/>
            <a:ext cx="4762500" cy="2847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9932112" cy="1197764"/>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BIỂU ĐỒ THANH (SƠ ĐỒ GANTT)</a:t>
            </a:r>
            <a:endParaRPr sz="3200" b="1"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50"/>
              </a:spcBef>
            </a:pPr>
            <a:endParaRPr lang="en-US" sz="45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95400" y="2057400"/>
            <a:ext cx="9144000" cy="1077218"/>
          </a:xfrm>
          <a:prstGeom prst="rect">
            <a:avLst/>
          </a:prstGeom>
          <a:noFill/>
        </p:spPr>
        <p:txBody>
          <a:bodyPr wrap="square" rtlCol="0">
            <a:spAutoFit/>
          </a:bodyPr>
          <a:lstStyle/>
          <a:p>
            <a:pPr marL="457200" indent="-457200">
              <a:buFont typeface="Wingdings" panose="05000000000000000000" pitchFamily="2" charset="2"/>
              <a:buChar char="v"/>
            </a:pPr>
            <a:r>
              <a:rPr lang="en-US" sz="3200" dirty="0" err="1"/>
              <a:t>Công</a:t>
            </a:r>
            <a:r>
              <a:rPr lang="en-US" sz="3200" dirty="0"/>
              <a:t> </a:t>
            </a:r>
            <a:r>
              <a:rPr lang="en-US" sz="3200" dirty="0" err="1"/>
              <a:t>cụ</a:t>
            </a:r>
            <a:r>
              <a:rPr lang="en-US" sz="3200" dirty="0"/>
              <a:t> </a:t>
            </a:r>
            <a:r>
              <a:rPr lang="en-US" sz="3200" dirty="0" err="1"/>
              <a:t>vẽ</a:t>
            </a:r>
            <a:r>
              <a:rPr lang="en-US" sz="3200" dirty="0"/>
              <a:t> </a:t>
            </a:r>
            <a:r>
              <a:rPr lang="en-US" sz="3200" dirty="0" err="1"/>
              <a:t>sơ</a:t>
            </a:r>
            <a:r>
              <a:rPr lang="en-US" sz="3200" dirty="0"/>
              <a:t> </a:t>
            </a:r>
            <a:r>
              <a:rPr lang="en-US" sz="3200" dirty="0" err="1"/>
              <a:t>đồ</a:t>
            </a:r>
            <a:r>
              <a:rPr lang="en-US" sz="3200" dirty="0"/>
              <a:t> </a:t>
            </a:r>
            <a:r>
              <a:rPr lang="en-US" sz="3200" dirty="0" smtClean="0"/>
              <a:t>Gantt: Microsoft Excel, Microsoft Project….</a:t>
            </a:r>
            <a:endParaRPr lang="en-US" sz="3200" dirty="0"/>
          </a:p>
        </p:txBody>
      </p:sp>
      <p:pic>
        <p:nvPicPr>
          <p:cNvPr id="7170" name="Picture 2" descr="Kết quả hình ảnh cho gan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167748"/>
            <a:ext cx="8610600" cy="3209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522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9932112" cy="1197764"/>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BIỂU ĐỒ MẠNG LƯỚI HOẠT ĐỘNG</a:t>
            </a:r>
            <a:endParaRPr sz="3200" b="1"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50"/>
              </a:spcBef>
            </a:pPr>
            <a:endParaRPr lang="en-US" sz="45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95400" y="2057400"/>
            <a:ext cx="9144000" cy="4524315"/>
          </a:xfrm>
          <a:prstGeom prst="rect">
            <a:avLst/>
          </a:prstGeom>
          <a:noFill/>
        </p:spPr>
        <p:txBody>
          <a:bodyPr wrap="square" rtlCol="0">
            <a:spAutoFit/>
          </a:bodyPr>
          <a:lstStyle/>
          <a:p>
            <a:pPr marL="457200" indent="-457200" algn="just">
              <a:buFont typeface="Wingdings" panose="05000000000000000000" pitchFamily="2" charset="2"/>
              <a:buChar char="v"/>
            </a:pPr>
            <a:r>
              <a:rPr lang="en-US" sz="3200" dirty="0" err="1"/>
              <a:t>Các</a:t>
            </a:r>
            <a:r>
              <a:rPr lang="en-US" sz="3200" dirty="0"/>
              <a:t> </a:t>
            </a:r>
            <a:r>
              <a:rPr lang="en-US" sz="3200" dirty="0" err="1"/>
              <a:t>sơ</a:t>
            </a:r>
            <a:r>
              <a:rPr lang="en-US" sz="3200" dirty="0"/>
              <a:t> </a:t>
            </a:r>
            <a:r>
              <a:rPr lang="en-US" sz="3200" dirty="0" err="1"/>
              <a:t>đồ</a:t>
            </a:r>
            <a:r>
              <a:rPr lang="en-US" sz="3200" dirty="0"/>
              <a:t> </a:t>
            </a:r>
            <a:r>
              <a:rPr lang="en-US" sz="3200" dirty="0" err="1"/>
              <a:t>mạng</a:t>
            </a:r>
            <a:r>
              <a:rPr lang="en-US" sz="3200" dirty="0"/>
              <a:t> </a:t>
            </a:r>
            <a:r>
              <a:rPr lang="en-US" sz="3200" dirty="0" err="1"/>
              <a:t>lưới</a:t>
            </a:r>
            <a:r>
              <a:rPr lang="en-US" sz="3200" dirty="0"/>
              <a:t> </a:t>
            </a:r>
            <a:r>
              <a:rPr lang="en-US" sz="3200" dirty="0" err="1"/>
              <a:t>hoạt</a:t>
            </a:r>
            <a:r>
              <a:rPr lang="en-US" sz="3200" dirty="0"/>
              <a:t> </a:t>
            </a:r>
            <a:r>
              <a:rPr lang="en-US" sz="3200" dirty="0" err="1"/>
              <a:t>động</a:t>
            </a:r>
            <a:r>
              <a:rPr lang="en-US" sz="3200" dirty="0"/>
              <a:t> </a:t>
            </a:r>
            <a:r>
              <a:rPr lang="en-US" sz="3200" dirty="0" err="1"/>
              <a:t>chỉ</a:t>
            </a:r>
            <a:r>
              <a:rPr lang="en-US" sz="3200" dirty="0"/>
              <a:t> </a:t>
            </a:r>
            <a:r>
              <a:rPr lang="en-US" sz="3200" dirty="0" err="1"/>
              <a:t>ra</a:t>
            </a:r>
            <a:r>
              <a:rPr lang="en-US" sz="3200" dirty="0"/>
              <a:t> </a:t>
            </a:r>
            <a:r>
              <a:rPr lang="en-US" sz="3200" dirty="0" err="1"/>
              <a:t>các</a:t>
            </a:r>
            <a:r>
              <a:rPr lang="en-US" sz="3200" dirty="0"/>
              <a:t> </a:t>
            </a:r>
            <a:r>
              <a:rPr lang="en-US" sz="3200" dirty="0" err="1"/>
              <a:t>lệ</a:t>
            </a:r>
            <a:r>
              <a:rPr lang="en-US" sz="3200" dirty="0"/>
              <a:t> </a:t>
            </a:r>
            <a:r>
              <a:rPr lang="en-US" sz="3200" dirty="0" err="1"/>
              <a:t>thuộc</a:t>
            </a:r>
            <a:r>
              <a:rPr lang="en-US" sz="3200" dirty="0"/>
              <a:t> </a:t>
            </a:r>
            <a:r>
              <a:rPr lang="en-US" sz="3200" dirty="0" err="1"/>
              <a:t>giữa</a:t>
            </a:r>
            <a:r>
              <a:rPr lang="en-US" sz="3200" dirty="0"/>
              <a:t> </a:t>
            </a:r>
            <a:r>
              <a:rPr lang="en-US" sz="3200" dirty="0" err="1"/>
              <a:t>các</a:t>
            </a:r>
            <a:r>
              <a:rPr lang="en-US" sz="3200" dirty="0"/>
              <a:t> </a:t>
            </a:r>
            <a:r>
              <a:rPr lang="en-US" sz="3200" dirty="0" err="1"/>
              <a:t>hoạt</a:t>
            </a:r>
            <a:r>
              <a:rPr lang="en-US" sz="3200" dirty="0"/>
              <a:t> </a:t>
            </a:r>
            <a:r>
              <a:rPr lang="en-US" sz="3200" dirty="0" err="1"/>
              <a:t>động</a:t>
            </a:r>
            <a:r>
              <a:rPr lang="en-US" sz="3200" dirty="0"/>
              <a:t> </a:t>
            </a:r>
            <a:r>
              <a:rPr lang="en-US" sz="3200" dirty="0" err="1"/>
              <a:t>khác</a:t>
            </a:r>
            <a:r>
              <a:rPr lang="en-US" sz="3200" dirty="0"/>
              <a:t> </a:t>
            </a:r>
            <a:r>
              <a:rPr lang="en-US" sz="3200" dirty="0" err="1"/>
              <a:t>nhau</a:t>
            </a:r>
            <a:r>
              <a:rPr lang="en-US" sz="3200" dirty="0"/>
              <a:t> </a:t>
            </a:r>
            <a:r>
              <a:rPr lang="en-US" sz="3200" dirty="0" err="1"/>
              <a:t>tạo</a:t>
            </a:r>
            <a:r>
              <a:rPr lang="en-US" sz="3200" dirty="0"/>
              <a:t> </a:t>
            </a:r>
            <a:r>
              <a:rPr lang="en-US" sz="3200" dirty="0" err="1"/>
              <a:t>thành</a:t>
            </a:r>
            <a:r>
              <a:rPr lang="en-US" sz="3200" dirty="0"/>
              <a:t> </a:t>
            </a:r>
            <a:r>
              <a:rPr lang="en-US" sz="3200" dirty="0" err="1"/>
              <a:t>dự</a:t>
            </a:r>
            <a:r>
              <a:rPr lang="en-US" sz="3200" dirty="0"/>
              <a:t> </a:t>
            </a:r>
            <a:r>
              <a:rPr lang="en-US" sz="3200" dirty="0" err="1"/>
              <a:t>án</a:t>
            </a:r>
            <a:r>
              <a:rPr lang="en-US" sz="3200" dirty="0" smtClean="0"/>
              <a:t>.</a:t>
            </a:r>
          </a:p>
          <a:p>
            <a:pPr marL="914400" lvl="1" indent="-457200" algn="just">
              <a:buFont typeface="Arial" panose="020B0604020202020204" pitchFamily="34" charset="0"/>
              <a:buChar char="•"/>
            </a:pPr>
            <a:r>
              <a:rPr lang="en-US" sz="3200" dirty="0" err="1"/>
              <a:t>Công</a:t>
            </a:r>
            <a:r>
              <a:rPr lang="en-US" sz="3200" dirty="0"/>
              <a:t> </a:t>
            </a:r>
            <a:r>
              <a:rPr lang="en-US" sz="3200" dirty="0" err="1" smtClean="0"/>
              <a:t>việc</a:t>
            </a:r>
            <a:r>
              <a:rPr lang="en-US" sz="3200" dirty="0" smtClean="0"/>
              <a:t>: </a:t>
            </a:r>
            <a:r>
              <a:rPr lang="en-US" sz="3200" dirty="0" err="1" smtClean="0"/>
              <a:t>Các</a:t>
            </a:r>
            <a:r>
              <a:rPr lang="en-US" sz="3200" dirty="0" smtClean="0"/>
              <a:t> </a:t>
            </a:r>
            <a:r>
              <a:rPr lang="en-US" sz="3200" dirty="0" err="1" smtClean="0"/>
              <a:t>việc</a:t>
            </a:r>
            <a:r>
              <a:rPr lang="en-US" sz="3200" dirty="0" smtClean="0"/>
              <a:t> </a:t>
            </a:r>
            <a:r>
              <a:rPr lang="en-US" sz="3200" dirty="0" err="1" smtClean="0"/>
              <a:t>làm</a:t>
            </a:r>
            <a:endParaRPr lang="en-US" sz="3200" dirty="0"/>
          </a:p>
          <a:p>
            <a:pPr marL="914400" lvl="1" indent="-457200" algn="just">
              <a:buFont typeface="Arial" panose="020B0604020202020204" pitchFamily="34" charset="0"/>
              <a:buChar char="•"/>
            </a:pPr>
            <a:r>
              <a:rPr lang="en-US" sz="3200" dirty="0" err="1" smtClean="0"/>
              <a:t>Sự</a:t>
            </a:r>
            <a:r>
              <a:rPr lang="en-US" sz="3200" dirty="0" smtClean="0"/>
              <a:t> </a:t>
            </a:r>
            <a:r>
              <a:rPr lang="en-US" sz="3200" dirty="0" err="1" smtClean="0"/>
              <a:t>kiện</a:t>
            </a:r>
            <a:r>
              <a:rPr lang="en-US" sz="3200" dirty="0" smtClean="0"/>
              <a:t>: </a:t>
            </a:r>
            <a:r>
              <a:rPr lang="en-US" sz="3200" dirty="0" err="1" smtClean="0"/>
              <a:t>Kết</a:t>
            </a:r>
            <a:r>
              <a:rPr lang="en-US" sz="3200" dirty="0" smtClean="0"/>
              <a:t> </a:t>
            </a:r>
            <a:r>
              <a:rPr lang="en-US" sz="3200" dirty="0" err="1" smtClean="0"/>
              <a:t>quả</a:t>
            </a:r>
            <a:r>
              <a:rPr lang="en-US" sz="3200" dirty="0" smtClean="0"/>
              <a:t> </a:t>
            </a:r>
            <a:r>
              <a:rPr lang="en-US" sz="3200" dirty="0" err="1" smtClean="0"/>
              <a:t>công</a:t>
            </a:r>
            <a:r>
              <a:rPr lang="en-US" sz="3200" dirty="0" smtClean="0"/>
              <a:t> </a:t>
            </a:r>
            <a:r>
              <a:rPr lang="en-US" sz="3200" dirty="0" err="1" smtClean="0"/>
              <a:t>việc</a:t>
            </a:r>
            <a:endParaRPr lang="en-US" sz="3200" dirty="0"/>
          </a:p>
          <a:p>
            <a:pPr algn="just"/>
            <a:endParaRPr lang="en-US" sz="3200" dirty="0" smtClean="0"/>
          </a:p>
          <a:p>
            <a:pPr marL="457200" indent="-457200" algn="just">
              <a:buFont typeface="Wingdings" panose="05000000000000000000" pitchFamily="2" charset="2"/>
              <a:buChar char="v"/>
            </a:pPr>
            <a:r>
              <a:rPr lang="en-US" sz="3200" dirty="0"/>
              <a:t> </a:t>
            </a:r>
            <a:r>
              <a:rPr lang="en-US" sz="3200" dirty="0" err="1" smtClean="0"/>
              <a:t>Mối</a:t>
            </a:r>
            <a:r>
              <a:rPr lang="en-US" sz="3200" dirty="0" smtClean="0"/>
              <a:t> </a:t>
            </a:r>
            <a:r>
              <a:rPr lang="en-US" sz="3200" dirty="0" err="1" smtClean="0"/>
              <a:t>liên</a:t>
            </a:r>
            <a:r>
              <a:rPr lang="en-US" sz="3200" dirty="0" smtClean="0"/>
              <a:t> </a:t>
            </a:r>
            <a:r>
              <a:rPr lang="en-US" sz="3200" dirty="0" err="1" smtClean="0"/>
              <a:t>hệ</a:t>
            </a:r>
            <a:r>
              <a:rPr lang="en-US" sz="3200" dirty="0" smtClean="0"/>
              <a:t> </a:t>
            </a:r>
            <a:r>
              <a:rPr lang="en-US" sz="3200" dirty="0" err="1" smtClean="0"/>
              <a:t>giữa</a:t>
            </a:r>
            <a:r>
              <a:rPr lang="en-US" sz="3200" dirty="0" smtClean="0"/>
              <a:t> </a:t>
            </a:r>
            <a:r>
              <a:rPr lang="en-US" sz="3200" dirty="0" err="1" smtClean="0"/>
              <a:t>các</a:t>
            </a:r>
            <a:r>
              <a:rPr lang="en-US" sz="3200" dirty="0" smtClean="0"/>
              <a:t> </a:t>
            </a:r>
            <a:r>
              <a:rPr lang="en-US" sz="3200" dirty="0" err="1" smtClean="0"/>
              <a:t>công</a:t>
            </a:r>
            <a:r>
              <a:rPr lang="en-US" sz="3200" dirty="0" smtClean="0"/>
              <a:t> </a:t>
            </a:r>
            <a:r>
              <a:rPr lang="en-US" sz="3200" dirty="0" err="1" smtClean="0"/>
              <a:t>việc</a:t>
            </a:r>
            <a:endParaRPr lang="en-US" sz="3200" dirty="0" smtClean="0"/>
          </a:p>
          <a:p>
            <a:pPr marL="914400" lvl="1" indent="-457200" algn="just">
              <a:buFont typeface="Arial" panose="020B0604020202020204" pitchFamily="34" charset="0"/>
              <a:buChar char="•"/>
            </a:pPr>
            <a:r>
              <a:rPr lang="en-US" sz="3200" dirty="0"/>
              <a:t> </a:t>
            </a:r>
            <a:r>
              <a:rPr lang="en-US" sz="3200" dirty="0" err="1" smtClean="0"/>
              <a:t>Có</a:t>
            </a:r>
            <a:r>
              <a:rPr lang="en-US" sz="3200" dirty="0" smtClean="0"/>
              <a:t> CV </a:t>
            </a:r>
            <a:r>
              <a:rPr lang="en-US" sz="3200" dirty="0" err="1" smtClean="0"/>
              <a:t>trước</a:t>
            </a:r>
            <a:r>
              <a:rPr lang="en-US" sz="3200" dirty="0" smtClean="0"/>
              <a:t> </a:t>
            </a:r>
            <a:r>
              <a:rPr lang="en-US" sz="3200" dirty="0" err="1" smtClean="0"/>
              <a:t>không</a:t>
            </a:r>
            <a:r>
              <a:rPr lang="en-US" sz="3200" dirty="0" smtClean="0"/>
              <a:t> </a:t>
            </a:r>
            <a:r>
              <a:rPr lang="en-US" sz="3200" dirty="0" err="1" smtClean="0"/>
              <a:t>có</a:t>
            </a:r>
            <a:r>
              <a:rPr lang="en-US" sz="3200" dirty="0" smtClean="0"/>
              <a:t> CV </a:t>
            </a:r>
            <a:r>
              <a:rPr lang="en-US" sz="3200" dirty="0" err="1" smtClean="0"/>
              <a:t>sau</a:t>
            </a:r>
            <a:endParaRPr lang="en-US" sz="3200" dirty="0" smtClean="0"/>
          </a:p>
          <a:p>
            <a:pPr marL="914400" lvl="1" indent="-457200" algn="just">
              <a:buFont typeface="Arial" panose="020B0604020202020204" pitchFamily="34" charset="0"/>
              <a:buChar char="•"/>
            </a:pPr>
            <a:r>
              <a:rPr lang="en-US" sz="3200" dirty="0"/>
              <a:t> </a:t>
            </a:r>
            <a:r>
              <a:rPr lang="en-US" sz="3200" dirty="0" err="1" smtClean="0"/>
              <a:t>Có</a:t>
            </a:r>
            <a:r>
              <a:rPr lang="en-US" sz="3200" dirty="0" smtClean="0"/>
              <a:t> CV </a:t>
            </a:r>
            <a:r>
              <a:rPr lang="en-US" sz="3200" dirty="0" err="1" smtClean="0"/>
              <a:t>sau</a:t>
            </a:r>
            <a:r>
              <a:rPr lang="en-US" sz="3200" dirty="0" smtClean="0"/>
              <a:t> </a:t>
            </a:r>
            <a:r>
              <a:rPr lang="en-US" sz="3200" dirty="0" err="1" smtClean="0"/>
              <a:t>không</a:t>
            </a:r>
            <a:r>
              <a:rPr lang="en-US" sz="3200" dirty="0" smtClean="0"/>
              <a:t> </a:t>
            </a:r>
            <a:r>
              <a:rPr lang="en-US" sz="3200" dirty="0" err="1" smtClean="0"/>
              <a:t>có</a:t>
            </a:r>
            <a:r>
              <a:rPr lang="en-US" sz="3200" dirty="0" smtClean="0"/>
              <a:t> CV </a:t>
            </a:r>
            <a:r>
              <a:rPr lang="en-US" sz="3200" dirty="0" err="1" smtClean="0"/>
              <a:t>trước</a:t>
            </a:r>
            <a:endParaRPr lang="en-US" sz="3200" dirty="0" smtClean="0"/>
          </a:p>
          <a:p>
            <a:pPr marL="914400" lvl="1" indent="-457200" algn="just">
              <a:buFont typeface="Arial" panose="020B0604020202020204" pitchFamily="34" charset="0"/>
              <a:buChar char="•"/>
            </a:pPr>
            <a:r>
              <a:rPr lang="en-US" sz="3200" dirty="0"/>
              <a:t> </a:t>
            </a:r>
            <a:r>
              <a:rPr lang="en-US" sz="3200" dirty="0" err="1" smtClean="0"/>
              <a:t>Có</a:t>
            </a:r>
            <a:r>
              <a:rPr lang="en-US" sz="3200" dirty="0" smtClean="0"/>
              <a:t> </a:t>
            </a:r>
            <a:r>
              <a:rPr lang="en-US" sz="3200" dirty="0" err="1" smtClean="0"/>
              <a:t>cả</a:t>
            </a:r>
            <a:r>
              <a:rPr lang="en-US" sz="3200" dirty="0" smtClean="0"/>
              <a:t> CV </a:t>
            </a:r>
            <a:r>
              <a:rPr lang="en-US" sz="3200" dirty="0" err="1" smtClean="0"/>
              <a:t>trước</a:t>
            </a:r>
            <a:r>
              <a:rPr lang="en-US" sz="3200" dirty="0" smtClean="0"/>
              <a:t> </a:t>
            </a:r>
            <a:r>
              <a:rPr lang="en-US" sz="3200" dirty="0" err="1" smtClean="0"/>
              <a:t>và</a:t>
            </a:r>
            <a:r>
              <a:rPr lang="en-US" sz="3200" dirty="0" smtClean="0"/>
              <a:t> </a:t>
            </a:r>
            <a:r>
              <a:rPr lang="en-US" sz="3200" dirty="0" err="1" smtClean="0"/>
              <a:t>sau</a:t>
            </a:r>
            <a:endParaRPr lang="en-US" sz="3200" dirty="0"/>
          </a:p>
        </p:txBody>
      </p:sp>
    </p:spTree>
    <p:extLst>
      <p:ext uri="{BB962C8B-B14F-4D97-AF65-F5344CB8AC3E}">
        <p14:creationId xmlns:p14="http://schemas.microsoft.com/office/powerpoint/2010/main" val="2719894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9932112" cy="492443"/>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BIỂU ĐỒ MẠNG LƯỚI</a:t>
            </a:r>
            <a:endParaRPr lang="en-US" sz="45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95401" y="1524000"/>
            <a:ext cx="9677400" cy="3046988"/>
          </a:xfrm>
          <a:prstGeom prst="rect">
            <a:avLst/>
          </a:prstGeom>
          <a:noFill/>
        </p:spPr>
        <p:txBody>
          <a:bodyPr wrap="square" rtlCol="0">
            <a:spAutoFit/>
          </a:bodyPr>
          <a:lstStyle/>
          <a:p>
            <a:pPr marL="457200" indent="-457200" algn="just">
              <a:buFont typeface="Wingdings" panose="05000000000000000000" pitchFamily="2" charset="2"/>
              <a:buChar char="v"/>
            </a:pPr>
            <a:r>
              <a:rPr lang="en-US" sz="3200" dirty="0" smtClean="0"/>
              <a:t> </a:t>
            </a:r>
            <a:r>
              <a:rPr lang="en-US" sz="3200" dirty="0" err="1" smtClean="0"/>
              <a:t>Có</a:t>
            </a:r>
            <a:r>
              <a:rPr lang="en-US" sz="3200" dirty="0" smtClean="0"/>
              <a:t> 2 </a:t>
            </a:r>
            <a:r>
              <a:rPr lang="en-US" sz="3200" dirty="0" err="1" smtClean="0"/>
              <a:t>dạng</a:t>
            </a:r>
            <a:r>
              <a:rPr lang="en-US" sz="3200" dirty="0" smtClean="0"/>
              <a:t> </a:t>
            </a:r>
            <a:r>
              <a:rPr lang="en-US" sz="3200" dirty="0" err="1" smtClean="0"/>
              <a:t>biểu</a:t>
            </a:r>
            <a:r>
              <a:rPr lang="en-US" sz="3200" dirty="0" smtClean="0"/>
              <a:t> </a:t>
            </a:r>
            <a:r>
              <a:rPr lang="en-US" sz="3200" dirty="0" err="1" smtClean="0"/>
              <a:t>diễn</a:t>
            </a:r>
            <a:r>
              <a:rPr lang="en-US" sz="3200" dirty="0" smtClean="0"/>
              <a:t>:</a:t>
            </a:r>
          </a:p>
          <a:p>
            <a:pPr marL="914400" lvl="1" indent="-457200" algn="just">
              <a:buFont typeface="Arial" panose="020B0604020202020204" pitchFamily="34" charset="0"/>
              <a:buChar char="•"/>
            </a:pPr>
            <a:r>
              <a:rPr lang="en-US" sz="3200" dirty="0"/>
              <a:t> </a:t>
            </a:r>
            <a:r>
              <a:rPr lang="en-US" sz="3200" dirty="0" smtClean="0"/>
              <a:t>AOA</a:t>
            </a:r>
            <a:r>
              <a:rPr lang="en-US" sz="3200" dirty="0"/>
              <a:t>:  </a:t>
            </a:r>
            <a:r>
              <a:rPr lang="en-US" sz="3200" dirty="0" err="1" smtClean="0"/>
              <a:t>Các</a:t>
            </a:r>
            <a:r>
              <a:rPr lang="en-US" sz="3200" dirty="0" smtClean="0"/>
              <a:t> </a:t>
            </a:r>
            <a:r>
              <a:rPr lang="en-US" sz="3200" dirty="0" err="1"/>
              <a:t>mũi</a:t>
            </a:r>
            <a:r>
              <a:rPr lang="en-US" sz="3200" dirty="0"/>
              <a:t> </a:t>
            </a:r>
            <a:r>
              <a:rPr lang="en-US" sz="3200" dirty="0" err="1"/>
              <a:t>tên</a:t>
            </a:r>
            <a:r>
              <a:rPr lang="en-US" sz="3200" dirty="0"/>
              <a:t> </a:t>
            </a:r>
            <a:r>
              <a:rPr lang="en-US" sz="3200" dirty="0" err="1"/>
              <a:t>chỉ</a:t>
            </a:r>
            <a:r>
              <a:rPr lang="en-US" sz="3200" dirty="0"/>
              <a:t> </a:t>
            </a:r>
            <a:r>
              <a:rPr lang="en-US" sz="3200" dirty="0" err="1"/>
              <a:t>các</a:t>
            </a:r>
            <a:r>
              <a:rPr lang="en-US" sz="3200" dirty="0"/>
              <a:t> </a:t>
            </a:r>
            <a:r>
              <a:rPr lang="en-US" sz="3200" dirty="0" err="1"/>
              <a:t>công</a:t>
            </a:r>
            <a:r>
              <a:rPr lang="en-US" sz="3200" dirty="0"/>
              <a:t> </a:t>
            </a:r>
            <a:r>
              <a:rPr lang="en-US" sz="3200" dirty="0" err="1"/>
              <a:t>việc</a:t>
            </a:r>
            <a:r>
              <a:rPr lang="en-US" sz="3200" dirty="0"/>
              <a:t> </a:t>
            </a:r>
            <a:r>
              <a:rPr lang="en-US" sz="3200" dirty="0" err="1"/>
              <a:t>còn</a:t>
            </a:r>
            <a:r>
              <a:rPr lang="en-US" sz="3200" dirty="0"/>
              <a:t> </a:t>
            </a:r>
            <a:r>
              <a:rPr lang="en-US" sz="3200" dirty="0" err="1"/>
              <a:t>các</a:t>
            </a:r>
            <a:r>
              <a:rPr lang="en-US" sz="3200" dirty="0"/>
              <a:t> </a:t>
            </a:r>
            <a:r>
              <a:rPr lang="en-US" sz="3200" dirty="0" err="1"/>
              <a:t>nút</a:t>
            </a:r>
            <a:r>
              <a:rPr lang="en-US" sz="3200" dirty="0"/>
              <a:t> </a:t>
            </a:r>
            <a:r>
              <a:rPr lang="en-US" sz="3200" dirty="0" err="1"/>
              <a:t>chỉ</a:t>
            </a:r>
            <a:r>
              <a:rPr lang="en-US" sz="3200" dirty="0"/>
              <a:t> </a:t>
            </a:r>
            <a:r>
              <a:rPr lang="en-US" sz="3200" dirty="0" err="1"/>
              <a:t>các</a:t>
            </a:r>
            <a:r>
              <a:rPr lang="en-US" sz="3200" dirty="0"/>
              <a:t> </a:t>
            </a:r>
            <a:r>
              <a:rPr lang="en-US" sz="3200" dirty="0" err="1"/>
              <a:t>sự</a:t>
            </a:r>
            <a:r>
              <a:rPr lang="en-US" sz="3200" dirty="0"/>
              <a:t> </a:t>
            </a:r>
            <a:r>
              <a:rPr lang="en-US" sz="3200" dirty="0" err="1" smtClean="0"/>
              <a:t>kiện</a:t>
            </a:r>
            <a:endParaRPr lang="en-US" sz="3200" dirty="0" smtClean="0"/>
          </a:p>
          <a:p>
            <a:pPr marL="914400" lvl="1" indent="-457200" algn="just">
              <a:buFont typeface="Arial" panose="020B0604020202020204" pitchFamily="34" charset="0"/>
              <a:buChar char="•"/>
            </a:pPr>
            <a:endParaRPr lang="en-US" sz="3200" dirty="0"/>
          </a:p>
          <a:p>
            <a:pPr lvl="1" algn="just"/>
            <a:r>
              <a:rPr lang="en-US" sz="3200" dirty="0" smtClean="0"/>
              <a:t> </a:t>
            </a:r>
          </a:p>
          <a:p>
            <a:pPr marL="914400" lvl="1" indent="-457200" algn="just">
              <a:buFont typeface="Arial" panose="020B0604020202020204" pitchFamily="34" charset="0"/>
              <a:buChar char="•"/>
            </a:pPr>
            <a:r>
              <a:rPr lang="en-US" sz="3200" dirty="0"/>
              <a:t> </a:t>
            </a:r>
            <a:r>
              <a:rPr lang="en-US" sz="3200" dirty="0" smtClean="0"/>
              <a:t>AON:C</a:t>
            </a:r>
            <a:r>
              <a:rPr lang="vi-VN" sz="3200" dirty="0" smtClean="0"/>
              <a:t>ác </a:t>
            </a:r>
            <a:r>
              <a:rPr lang="vi-VN" sz="3200" dirty="0"/>
              <a:t>công việc được biểu diễn trên các nút</a:t>
            </a:r>
            <a:endParaRPr 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7490" y="2590800"/>
            <a:ext cx="3609975"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570988"/>
            <a:ext cx="46672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190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9932112" cy="1197764"/>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BIỂU ĐỒ MẠNG LƯỚI HOẠT ĐỘNG (</a:t>
            </a:r>
            <a:r>
              <a:rPr lang="en-US" sz="3200" b="1" dirty="0" err="1" smtClean="0">
                <a:solidFill>
                  <a:srgbClr val="FF0000"/>
                </a:solidFill>
                <a:latin typeface="Times New Roman" panose="02020603050405020304" pitchFamily="18" charset="0"/>
                <a:cs typeface="Times New Roman" panose="02020603050405020304" pitchFamily="18" charset="0"/>
              </a:rPr>
              <a:t>Sơ</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err="1" smtClean="0">
                <a:solidFill>
                  <a:srgbClr val="FF0000"/>
                </a:solidFill>
                <a:latin typeface="Times New Roman" panose="02020603050405020304" pitchFamily="18" charset="0"/>
                <a:cs typeface="Times New Roman" panose="02020603050405020304" pitchFamily="18" charset="0"/>
              </a:rPr>
              <a:t>đồ</a:t>
            </a:r>
            <a:r>
              <a:rPr lang="en-US" sz="3200" b="1" dirty="0" smtClean="0">
                <a:solidFill>
                  <a:srgbClr val="FF0000"/>
                </a:solidFill>
                <a:latin typeface="Times New Roman" panose="02020603050405020304" pitchFamily="18" charset="0"/>
                <a:cs typeface="Times New Roman" panose="02020603050405020304" pitchFamily="18" charset="0"/>
              </a:rPr>
              <a:t> AOA)</a:t>
            </a:r>
            <a:endParaRPr sz="3200" b="1"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50"/>
              </a:spcBef>
            </a:pPr>
            <a:endParaRPr lang="en-US" sz="45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99822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066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9932112" cy="1197764"/>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BIỂU ĐỒ MẠNG LƯỚI HOẠT ĐỘNG</a:t>
            </a:r>
            <a:r>
              <a:rPr lang="vi-VN" sz="3200" b="1" dirty="0">
                <a:solidFill>
                  <a:srgbClr val="FF0000"/>
                </a:solidFill>
                <a:latin typeface="Times New Roman" panose="02020603050405020304" pitchFamily="18" charset="0"/>
                <a:cs typeface="Times New Roman" panose="02020603050405020304" pitchFamily="18" charset="0"/>
              </a:rPr>
              <a:t>(Sơ đồ AOA)</a:t>
            </a:r>
          </a:p>
          <a:p>
            <a:pPr>
              <a:lnSpc>
                <a:spcPct val="100000"/>
              </a:lnSpc>
              <a:spcBef>
                <a:spcPts val="50"/>
              </a:spcBef>
            </a:pPr>
            <a:endParaRPr lang="en-US" sz="45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694" y="1676400"/>
            <a:ext cx="4972050" cy="305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744" y="1439779"/>
            <a:ext cx="5691363"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3589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9932112" cy="1197764"/>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BIỂU ĐỒ MẠNG LƯỚI HOẠT ĐỘNG</a:t>
            </a:r>
            <a:endParaRPr sz="3200" b="1"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50"/>
              </a:spcBef>
            </a:pPr>
            <a:endParaRPr lang="en-US" sz="4500"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0" y="1905000"/>
            <a:ext cx="9677400" cy="3046988"/>
          </a:xfrm>
          <a:prstGeom prst="rect">
            <a:avLst/>
          </a:prstGeom>
        </p:spPr>
        <p:txBody>
          <a:bodyPr wrap="square">
            <a:spAutoFit/>
          </a:bodyPr>
          <a:lstStyle/>
          <a:p>
            <a:pPr marL="457200" indent="-457200" algn="just">
              <a:buFont typeface="Wingdings" panose="05000000000000000000" pitchFamily="2" charset="2"/>
              <a:buChar char="v"/>
            </a:pPr>
            <a:r>
              <a:rPr lang="en-US" sz="3200" dirty="0" smtClean="0"/>
              <a:t> </a:t>
            </a:r>
            <a:r>
              <a:rPr lang="vi-VN" sz="3200" dirty="0">
                <a:latin typeface="Arial (Body)"/>
              </a:rPr>
              <a:t>Đường găng (critical path) là </a:t>
            </a:r>
            <a:r>
              <a:rPr lang="vi-VN" sz="3200" dirty="0" smtClean="0">
                <a:latin typeface="Arial (Body)"/>
              </a:rPr>
              <a:t>đường</a:t>
            </a:r>
            <a:r>
              <a:rPr lang="en-US" sz="3200" dirty="0" smtClean="0">
                <a:latin typeface="Arial (Body)"/>
              </a:rPr>
              <a:t> </a:t>
            </a:r>
            <a:r>
              <a:rPr lang="en-US" sz="3200" dirty="0" err="1" smtClean="0">
                <a:latin typeface="Arial (Body)"/>
              </a:rPr>
              <a:t>dài</a:t>
            </a:r>
            <a:r>
              <a:rPr lang="en-US" sz="3200" dirty="0" smtClean="0">
                <a:latin typeface="Arial (Body)"/>
              </a:rPr>
              <a:t> </a:t>
            </a:r>
            <a:r>
              <a:rPr lang="en-US" sz="3200" dirty="0" err="1" smtClean="0">
                <a:latin typeface="Arial (Body)"/>
              </a:rPr>
              <a:t>nhất</a:t>
            </a:r>
            <a:r>
              <a:rPr lang="vi-VN" sz="3200" dirty="0" smtClean="0">
                <a:latin typeface="Arial (Body)"/>
              </a:rPr>
              <a:t> </a:t>
            </a:r>
            <a:r>
              <a:rPr lang="en-US" sz="3200" dirty="0" err="1" smtClean="0">
                <a:latin typeface="Arial (Body)"/>
              </a:rPr>
              <a:t>đi</a:t>
            </a:r>
            <a:r>
              <a:rPr lang="en-US" sz="3200" dirty="0" smtClean="0">
                <a:latin typeface="Arial (Body)"/>
              </a:rPr>
              <a:t> </a:t>
            </a:r>
            <a:r>
              <a:rPr lang="vi-VN" sz="3200" dirty="0" smtClean="0">
                <a:latin typeface="Arial (Body)"/>
              </a:rPr>
              <a:t>xuyên </a:t>
            </a:r>
            <a:r>
              <a:rPr lang="vi-VN" sz="3200" dirty="0">
                <a:latin typeface="Arial (Body)"/>
              </a:rPr>
              <a:t>mạng đi từ thời điểm </a:t>
            </a:r>
            <a:r>
              <a:rPr lang="en-US" sz="3200" dirty="0" err="1">
                <a:latin typeface="Arial (Body)"/>
              </a:rPr>
              <a:t>bắt</a:t>
            </a:r>
            <a:r>
              <a:rPr lang="en-US" sz="3200" dirty="0">
                <a:latin typeface="Arial (Body)"/>
              </a:rPr>
              <a:t> </a:t>
            </a:r>
            <a:r>
              <a:rPr lang="en-US" sz="3200" dirty="0" err="1">
                <a:latin typeface="Arial (Body)"/>
              </a:rPr>
              <a:t>đầu</a:t>
            </a:r>
            <a:r>
              <a:rPr lang="vi-VN" sz="3200" dirty="0">
                <a:latin typeface="Arial (Body)"/>
              </a:rPr>
              <a:t> tới thời điểm kết </a:t>
            </a:r>
            <a:r>
              <a:rPr lang="en-US" sz="3200" dirty="0" err="1">
                <a:latin typeface="Arial (Body)"/>
              </a:rPr>
              <a:t>thúc</a:t>
            </a:r>
            <a:r>
              <a:rPr lang="en-US" sz="3200" dirty="0">
                <a:latin typeface="Arial (Body)"/>
              </a:rPr>
              <a:t> </a:t>
            </a:r>
            <a:r>
              <a:rPr lang="en-US" sz="3200" dirty="0" err="1">
                <a:latin typeface="Arial (Body)"/>
              </a:rPr>
              <a:t>đi</a:t>
            </a:r>
            <a:r>
              <a:rPr lang="en-US" sz="3200" dirty="0">
                <a:latin typeface="Arial (Body)"/>
              </a:rPr>
              <a:t> qua </a:t>
            </a:r>
            <a:r>
              <a:rPr lang="en-US" sz="3200" dirty="0" err="1">
                <a:latin typeface="Arial (Body)"/>
              </a:rPr>
              <a:t>các</a:t>
            </a:r>
            <a:r>
              <a:rPr lang="en-US" sz="3200" dirty="0">
                <a:latin typeface="Arial (Body)"/>
              </a:rPr>
              <a:t> </a:t>
            </a:r>
            <a:r>
              <a:rPr lang="en-US" sz="3200" dirty="0" err="1">
                <a:latin typeface="Arial (Body)"/>
              </a:rPr>
              <a:t>công</a:t>
            </a:r>
            <a:r>
              <a:rPr lang="en-US" sz="3200" dirty="0">
                <a:latin typeface="Arial (Body)"/>
              </a:rPr>
              <a:t> </a:t>
            </a:r>
            <a:r>
              <a:rPr lang="en-US" sz="3200" dirty="0" err="1">
                <a:latin typeface="Arial (Body)"/>
              </a:rPr>
              <a:t>việc</a:t>
            </a:r>
            <a:r>
              <a:rPr lang="en-US" sz="3200" dirty="0">
                <a:latin typeface="Arial (Body)"/>
              </a:rPr>
              <a:t> </a:t>
            </a:r>
            <a:r>
              <a:rPr lang="en-US" sz="3200" dirty="0" err="1" smtClean="0">
                <a:latin typeface="Arial (Body)"/>
              </a:rPr>
              <a:t>găng</a:t>
            </a:r>
            <a:r>
              <a:rPr lang="en-US" sz="3200" dirty="0" smtClean="0">
                <a:latin typeface="Arial (Body)"/>
              </a:rPr>
              <a:t> (critical task).</a:t>
            </a:r>
          </a:p>
          <a:p>
            <a:pPr marL="457200" indent="-457200" algn="just">
              <a:buFont typeface="Wingdings" panose="05000000000000000000" pitchFamily="2" charset="2"/>
              <a:buChar char="v"/>
            </a:pPr>
            <a:r>
              <a:rPr lang="en-US" sz="3200" dirty="0">
                <a:latin typeface="Arial (Body)"/>
              </a:rPr>
              <a:t> </a:t>
            </a:r>
            <a:r>
              <a:rPr lang="en-US" sz="3200" dirty="0" smtClean="0">
                <a:latin typeface="Arial (Body)"/>
              </a:rPr>
              <a:t>Critical task </a:t>
            </a:r>
            <a:r>
              <a:rPr lang="en-US" sz="3200" dirty="0" err="1" smtClean="0">
                <a:latin typeface="Arial (Body)"/>
              </a:rPr>
              <a:t>là</a:t>
            </a:r>
            <a:r>
              <a:rPr lang="en-US" sz="3200" dirty="0" smtClean="0">
                <a:latin typeface="Arial (Body)"/>
              </a:rPr>
              <a:t> </a:t>
            </a:r>
            <a:r>
              <a:rPr lang="en-US" sz="3200" dirty="0" err="1" smtClean="0">
                <a:latin typeface="Arial (Body)"/>
              </a:rPr>
              <a:t>các</a:t>
            </a:r>
            <a:r>
              <a:rPr lang="en-US" sz="3200" dirty="0" smtClean="0">
                <a:latin typeface="Arial (Body)"/>
              </a:rPr>
              <a:t> </a:t>
            </a:r>
            <a:r>
              <a:rPr lang="en-US" sz="3200" dirty="0" err="1" smtClean="0">
                <a:latin typeface="Arial (Body)"/>
              </a:rPr>
              <a:t>công</a:t>
            </a:r>
            <a:r>
              <a:rPr lang="en-US" sz="3200" dirty="0" smtClean="0">
                <a:latin typeface="Arial (Body)"/>
              </a:rPr>
              <a:t> </a:t>
            </a:r>
            <a:r>
              <a:rPr lang="en-US" sz="3200" dirty="0" err="1" smtClean="0">
                <a:latin typeface="Arial (Body)"/>
              </a:rPr>
              <a:t>việc</a:t>
            </a:r>
            <a:r>
              <a:rPr lang="en-US" sz="3200" dirty="0" smtClean="0">
                <a:latin typeface="Arial (Body)"/>
              </a:rPr>
              <a:t> </a:t>
            </a:r>
            <a:r>
              <a:rPr lang="en-US" sz="3200" dirty="0" err="1" smtClean="0">
                <a:latin typeface="Arial (Body)"/>
              </a:rPr>
              <a:t>có</a:t>
            </a:r>
            <a:r>
              <a:rPr lang="en-US" sz="3200" dirty="0" smtClean="0">
                <a:latin typeface="Arial (Body)"/>
              </a:rPr>
              <a:t> </a:t>
            </a:r>
            <a:r>
              <a:rPr lang="en-US" sz="3200" dirty="0" err="1" smtClean="0">
                <a:latin typeface="Arial (Body)"/>
              </a:rPr>
              <a:t>trữ</a:t>
            </a:r>
            <a:r>
              <a:rPr lang="en-US" sz="3200" dirty="0" smtClean="0">
                <a:latin typeface="Arial (Body)"/>
              </a:rPr>
              <a:t> </a:t>
            </a:r>
            <a:r>
              <a:rPr lang="en-US" sz="3200" dirty="0" err="1" smtClean="0">
                <a:latin typeface="Arial (Body)"/>
              </a:rPr>
              <a:t>lượng</a:t>
            </a:r>
            <a:r>
              <a:rPr lang="en-US" sz="3200" dirty="0" smtClean="0">
                <a:latin typeface="Arial (Body)"/>
              </a:rPr>
              <a:t> </a:t>
            </a:r>
            <a:r>
              <a:rPr lang="en-US" sz="3200" dirty="0" err="1" smtClean="0">
                <a:latin typeface="Arial (Body)"/>
              </a:rPr>
              <a:t>thời</a:t>
            </a:r>
            <a:r>
              <a:rPr lang="en-US" sz="3200" dirty="0" smtClean="0">
                <a:latin typeface="Arial (Body)"/>
              </a:rPr>
              <a:t> </a:t>
            </a:r>
            <a:r>
              <a:rPr lang="en-US" sz="3200" dirty="0" err="1" smtClean="0">
                <a:latin typeface="Arial (Body)"/>
              </a:rPr>
              <a:t>gian</a:t>
            </a:r>
            <a:r>
              <a:rPr lang="en-US" sz="3200" dirty="0" smtClean="0">
                <a:latin typeface="Arial (Body)"/>
              </a:rPr>
              <a:t> (</a:t>
            </a:r>
            <a:r>
              <a:rPr lang="en-US" sz="3200" dirty="0" err="1" smtClean="0">
                <a:latin typeface="Arial (Body)"/>
              </a:rPr>
              <a:t>thời</a:t>
            </a:r>
            <a:r>
              <a:rPr lang="en-US" sz="3200" dirty="0" smtClean="0">
                <a:latin typeface="Arial (Body)"/>
              </a:rPr>
              <a:t> </a:t>
            </a:r>
            <a:r>
              <a:rPr lang="en-US" sz="3200" dirty="0" err="1" smtClean="0">
                <a:latin typeface="Arial (Body)"/>
              </a:rPr>
              <a:t>gian</a:t>
            </a:r>
            <a:r>
              <a:rPr lang="en-US" sz="3200" dirty="0" smtClean="0">
                <a:latin typeface="Arial (Body)"/>
              </a:rPr>
              <a:t> </a:t>
            </a:r>
            <a:r>
              <a:rPr lang="en-US" sz="3200" dirty="0" err="1" smtClean="0">
                <a:latin typeface="Arial (Body)"/>
              </a:rPr>
              <a:t>tự</a:t>
            </a:r>
            <a:r>
              <a:rPr lang="en-US" sz="3200" dirty="0" smtClean="0">
                <a:latin typeface="Arial (Body)"/>
              </a:rPr>
              <a:t> do) </a:t>
            </a:r>
            <a:r>
              <a:rPr lang="en-US" sz="3200" dirty="0" err="1" smtClean="0">
                <a:latin typeface="Arial (Body)"/>
              </a:rPr>
              <a:t>bằng</a:t>
            </a:r>
            <a:r>
              <a:rPr lang="en-US" sz="3200" dirty="0" smtClean="0">
                <a:latin typeface="Arial (Body)"/>
              </a:rPr>
              <a:t> 0. </a:t>
            </a:r>
            <a:r>
              <a:rPr lang="en-US" sz="3200" dirty="0" err="1" smtClean="0">
                <a:latin typeface="Arial (Body)"/>
              </a:rPr>
              <a:t>Tức</a:t>
            </a:r>
            <a:r>
              <a:rPr lang="en-US" sz="3200" dirty="0" smtClean="0">
                <a:latin typeface="Arial (Body)"/>
              </a:rPr>
              <a:t> </a:t>
            </a:r>
            <a:r>
              <a:rPr lang="en-US" sz="3200" dirty="0" err="1" smtClean="0">
                <a:latin typeface="Arial (Body)"/>
              </a:rPr>
              <a:t>là</a:t>
            </a:r>
            <a:r>
              <a:rPr lang="en-US" sz="3200" dirty="0" smtClean="0">
                <a:latin typeface="Arial (Body)"/>
              </a:rPr>
              <a:t> </a:t>
            </a:r>
            <a:r>
              <a:rPr lang="en-US" sz="3200" dirty="0" err="1" smtClean="0">
                <a:latin typeface="Arial (Body)"/>
              </a:rPr>
              <a:t>các</a:t>
            </a:r>
            <a:r>
              <a:rPr lang="en-US" sz="3200" dirty="0" smtClean="0">
                <a:latin typeface="Arial (Body)"/>
              </a:rPr>
              <a:t> </a:t>
            </a:r>
            <a:r>
              <a:rPr lang="en-US" sz="3200" dirty="0" err="1" smtClean="0">
                <a:latin typeface="Arial (Body)"/>
              </a:rPr>
              <a:t>công</a:t>
            </a:r>
            <a:r>
              <a:rPr lang="en-US" sz="3200" dirty="0" smtClean="0">
                <a:latin typeface="Arial (Body)"/>
              </a:rPr>
              <a:t> </a:t>
            </a:r>
            <a:r>
              <a:rPr lang="en-US" sz="3200" dirty="0" err="1" smtClean="0">
                <a:latin typeface="Arial (Body)"/>
              </a:rPr>
              <a:t>việc</a:t>
            </a:r>
            <a:r>
              <a:rPr lang="en-US" sz="3200" dirty="0" smtClean="0">
                <a:latin typeface="Arial (Body)"/>
              </a:rPr>
              <a:t> </a:t>
            </a:r>
            <a:r>
              <a:rPr lang="en-US" sz="3200" dirty="0" err="1" smtClean="0">
                <a:latin typeface="Arial (Body)"/>
              </a:rPr>
              <a:t>đã</a:t>
            </a:r>
            <a:r>
              <a:rPr lang="en-US" sz="3200" dirty="0" smtClean="0">
                <a:latin typeface="Arial (Body)"/>
              </a:rPr>
              <a:t> </a:t>
            </a:r>
            <a:r>
              <a:rPr lang="en-US" sz="3200" dirty="0" err="1" smtClean="0">
                <a:latin typeface="Arial (Body)"/>
              </a:rPr>
              <a:t>bị</a:t>
            </a:r>
            <a:r>
              <a:rPr lang="en-US" sz="3200" dirty="0" smtClean="0">
                <a:latin typeface="Arial (Body)"/>
              </a:rPr>
              <a:t> fix </a:t>
            </a:r>
            <a:r>
              <a:rPr lang="en-US" sz="3200" dirty="0" err="1" smtClean="0">
                <a:latin typeface="Arial (Body)"/>
              </a:rPr>
              <a:t>cứng</a:t>
            </a:r>
            <a:r>
              <a:rPr lang="en-US" sz="3200" dirty="0" smtClean="0">
                <a:latin typeface="Arial (Body)"/>
              </a:rPr>
              <a:t> </a:t>
            </a:r>
            <a:r>
              <a:rPr lang="en-US" sz="3200" dirty="0" err="1" smtClean="0">
                <a:latin typeface="Arial (Body)"/>
              </a:rPr>
              <a:t>thời</a:t>
            </a:r>
            <a:r>
              <a:rPr lang="en-US" sz="3200" dirty="0" smtClean="0">
                <a:latin typeface="Arial (Body)"/>
              </a:rPr>
              <a:t> </a:t>
            </a:r>
            <a:r>
              <a:rPr lang="en-US" sz="3200" dirty="0" err="1" smtClean="0">
                <a:latin typeface="Arial (Body)"/>
              </a:rPr>
              <a:t>gian</a:t>
            </a:r>
            <a:r>
              <a:rPr lang="en-US" sz="3200" dirty="0" smtClean="0">
                <a:latin typeface="Arial (Body)"/>
              </a:rPr>
              <a:t>.</a:t>
            </a:r>
            <a:endParaRPr lang="en-US" sz="3200" dirty="0">
              <a:latin typeface="Arial (Body)"/>
            </a:endParaRPr>
          </a:p>
        </p:txBody>
      </p:sp>
    </p:spTree>
    <p:extLst>
      <p:ext uri="{BB962C8B-B14F-4D97-AF65-F5344CB8AC3E}">
        <p14:creationId xmlns:p14="http://schemas.microsoft.com/office/powerpoint/2010/main" val="265072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9932112" cy="1197764"/>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BIỂU ĐỒ MẠNG LƯỚI HOẠT ĐỘNG</a:t>
            </a:r>
            <a:endParaRPr sz="3200" b="1"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50"/>
              </a:spcBef>
            </a:pPr>
            <a:endParaRPr lang="en-US" sz="4500"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0" y="1905000"/>
            <a:ext cx="9677400" cy="2062103"/>
          </a:xfrm>
          <a:prstGeom prst="rect">
            <a:avLst/>
          </a:prstGeom>
        </p:spPr>
        <p:txBody>
          <a:bodyPr wrap="square">
            <a:spAutoFit/>
          </a:bodyPr>
          <a:lstStyle/>
          <a:p>
            <a:pPr marL="457200" indent="-457200" algn="just">
              <a:buFont typeface="Wingdings" panose="05000000000000000000" pitchFamily="2" charset="2"/>
              <a:buChar char="v"/>
            </a:pPr>
            <a:r>
              <a:rPr lang="en-US" sz="3200" dirty="0" smtClean="0">
                <a:latin typeface="Arial(Body)"/>
              </a:rPr>
              <a:t>Ý </a:t>
            </a:r>
            <a:r>
              <a:rPr lang="en-US" sz="3200" dirty="0" err="1" smtClean="0">
                <a:latin typeface="Arial(Body)"/>
              </a:rPr>
              <a:t>nghĩa</a:t>
            </a:r>
            <a:r>
              <a:rPr lang="en-US" sz="3200" dirty="0" smtClean="0">
                <a:latin typeface="Arial(Body)"/>
              </a:rPr>
              <a:t>: </a:t>
            </a:r>
            <a:r>
              <a:rPr lang="vi-VN" sz="3200" dirty="0" smtClean="0"/>
              <a:t>Độ dài của đường găng trên trục thời gian, chính là thời lượng nhỏ nhất có thể để dự án hoàn thành theo kế hoạch, tức là thời gian hoàn thành dự án.</a:t>
            </a:r>
            <a:endParaRPr lang="en-US" sz="3200" dirty="0"/>
          </a:p>
        </p:txBody>
      </p:sp>
    </p:spTree>
    <p:extLst>
      <p:ext uri="{BB962C8B-B14F-4D97-AF65-F5344CB8AC3E}">
        <p14:creationId xmlns:p14="http://schemas.microsoft.com/office/powerpoint/2010/main" val="2362155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9932112" cy="1197764"/>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BIỂU ĐỒ MẠNG LƯỚI HOẠT ĐỘNG</a:t>
            </a:r>
            <a:endParaRPr sz="3200" b="1"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50"/>
              </a:spcBef>
            </a:pPr>
            <a:endParaRPr lang="en-US" sz="4500" dirty="0">
              <a:latin typeface="Times New Roman" panose="02020603050405020304" pitchFamily="18" charset="0"/>
              <a:cs typeface="Times New Roman" panose="02020603050405020304" pitchFamily="18" charset="0"/>
            </a:endParaRPr>
          </a:p>
        </p:txBody>
      </p:sp>
      <p:sp>
        <p:nvSpPr>
          <p:cNvPr id="3" name="Rectangle 2"/>
          <p:cNvSpPr/>
          <p:nvPr/>
        </p:nvSpPr>
        <p:spPr>
          <a:xfrm>
            <a:off x="1052720" y="1569145"/>
            <a:ext cx="9677400" cy="584775"/>
          </a:xfrm>
          <a:prstGeom prst="rect">
            <a:avLst/>
          </a:prstGeom>
        </p:spPr>
        <p:txBody>
          <a:bodyPr wrap="square">
            <a:spAutoFit/>
          </a:bodyPr>
          <a:lstStyle/>
          <a:p>
            <a:pPr algn="just"/>
            <a:r>
              <a:rPr lang="en-US" sz="3200" b="1" dirty="0" smtClean="0"/>
              <a:t>PHƯƠNG PHÁP ĐƯỜNG GĂNG CPM</a:t>
            </a:r>
            <a:endParaRPr lang="en-US" sz="32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743200"/>
            <a:ext cx="1447800" cy="1423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0" y="2438400"/>
            <a:ext cx="5929520" cy="2015936"/>
          </a:xfrm>
          <a:prstGeom prst="rect">
            <a:avLst/>
          </a:prstGeom>
          <a:noFill/>
        </p:spPr>
        <p:txBody>
          <a:bodyPr wrap="square" rtlCol="0">
            <a:spAutoFit/>
          </a:bodyPr>
          <a:lstStyle/>
          <a:p>
            <a:pPr marL="285750" indent="-285750">
              <a:buFont typeface="Wingdings" panose="05000000000000000000" pitchFamily="2" charset="2"/>
              <a:buChar char="v"/>
            </a:pPr>
            <a:r>
              <a:rPr lang="en-US" sz="2500" dirty="0" smtClean="0"/>
              <a:t> ES: Early Start: </a:t>
            </a:r>
            <a:r>
              <a:rPr lang="en-US" sz="2500" dirty="0" err="1" smtClean="0"/>
              <a:t>Thời</a:t>
            </a:r>
            <a:r>
              <a:rPr lang="en-US" sz="2500" dirty="0" smtClean="0"/>
              <a:t> </a:t>
            </a:r>
            <a:r>
              <a:rPr lang="en-US" sz="2500" dirty="0" err="1" smtClean="0"/>
              <a:t>gian</a:t>
            </a:r>
            <a:r>
              <a:rPr lang="en-US" sz="2500" dirty="0" smtClean="0"/>
              <a:t> </a:t>
            </a:r>
            <a:r>
              <a:rPr lang="en-US" sz="2500" dirty="0" err="1" smtClean="0"/>
              <a:t>bắt</a:t>
            </a:r>
            <a:r>
              <a:rPr lang="en-US" sz="2500" dirty="0" smtClean="0"/>
              <a:t> </a:t>
            </a:r>
            <a:r>
              <a:rPr lang="en-US" sz="2500" dirty="0" err="1" smtClean="0"/>
              <a:t>đầu</a:t>
            </a:r>
            <a:r>
              <a:rPr lang="en-US" sz="2500" dirty="0" smtClean="0"/>
              <a:t> </a:t>
            </a:r>
            <a:r>
              <a:rPr lang="en-US" sz="2500" dirty="0" err="1" smtClean="0"/>
              <a:t>sớm</a:t>
            </a:r>
            <a:endParaRPr lang="en-US" sz="2500" dirty="0" smtClean="0"/>
          </a:p>
          <a:p>
            <a:pPr marL="285750" indent="-285750">
              <a:buFont typeface="Wingdings" panose="05000000000000000000" pitchFamily="2" charset="2"/>
              <a:buChar char="v"/>
            </a:pPr>
            <a:r>
              <a:rPr lang="en-US" sz="2500" dirty="0"/>
              <a:t> </a:t>
            </a:r>
            <a:r>
              <a:rPr lang="en-US" sz="2500" dirty="0" smtClean="0"/>
              <a:t>EF: Early Finish: </a:t>
            </a:r>
            <a:r>
              <a:rPr lang="en-US" sz="2500" dirty="0" err="1" smtClean="0"/>
              <a:t>Thời</a:t>
            </a:r>
            <a:r>
              <a:rPr lang="en-US" sz="2500" dirty="0" smtClean="0"/>
              <a:t> </a:t>
            </a:r>
            <a:r>
              <a:rPr lang="en-US" sz="2500" dirty="0" err="1" smtClean="0"/>
              <a:t>gian</a:t>
            </a:r>
            <a:r>
              <a:rPr lang="en-US" sz="2500" dirty="0" smtClean="0"/>
              <a:t> </a:t>
            </a:r>
            <a:r>
              <a:rPr lang="en-US" sz="2500" dirty="0" err="1" smtClean="0"/>
              <a:t>kết</a:t>
            </a:r>
            <a:r>
              <a:rPr lang="en-US" sz="2500" dirty="0" smtClean="0"/>
              <a:t> </a:t>
            </a:r>
            <a:r>
              <a:rPr lang="en-US" sz="2500" dirty="0" err="1" smtClean="0"/>
              <a:t>thúc</a:t>
            </a:r>
            <a:r>
              <a:rPr lang="en-US" sz="2500" dirty="0" smtClean="0"/>
              <a:t> </a:t>
            </a:r>
            <a:r>
              <a:rPr lang="en-US" sz="2500" dirty="0" err="1" smtClean="0"/>
              <a:t>sớm</a:t>
            </a:r>
            <a:endParaRPr lang="en-US" sz="2500" dirty="0" smtClean="0"/>
          </a:p>
          <a:p>
            <a:pPr marL="285750" indent="-285750">
              <a:buFont typeface="Wingdings" panose="05000000000000000000" pitchFamily="2" charset="2"/>
              <a:buChar char="v"/>
            </a:pPr>
            <a:r>
              <a:rPr lang="en-US" sz="2500" dirty="0"/>
              <a:t> </a:t>
            </a:r>
            <a:r>
              <a:rPr lang="en-US" sz="2500" dirty="0" smtClean="0"/>
              <a:t>LS: Late Start: </a:t>
            </a:r>
            <a:r>
              <a:rPr lang="en-US" sz="2500" dirty="0" err="1" smtClean="0"/>
              <a:t>Thời</a:t>
            </a:r>
            <a:r>
              <a:rPr lang="en-US" sz="2500" dirty="0" smtClean="0"/>
              <a:t> </a:t>
            </a:r>
            <a:r>
              <a:rPr lang="en-US" sz="2500" dirty="0" err="1" smtClean="0"/>
              <a:t>gian</a:t>
            </a:r>
            <a:r>
              <a:rPr lang="en-US" sz="2500" dirty="0" smtClean="0"/>
              <a:t> </a:t>
            </a:r>
            <a:r>
              <a:rPr lang="en-US" sz="2500" dirty="0" err="1" smtClean="0"/>
              <a:t>bắt</a:t>
            </a:r>
            <a:r>
              <a:rPr lang="en-US" sz="2500" dirty="0" smtClean="0"/>
              <a:t> </a:t>
            </a:r>
            <a:r>
              <a:rPr lang="en-US" sz="2500" dirty="0" err="1" smtClean="0"/>
              <a:t>đầu</a:t>
            </a:r>
            <a:r>
              <a:rPr lang="en-US" sz="2500" dirty="0" smtClean="0"/>
              <a:t> </a:t>
            </a:r>
            <a:r>
              <a:rPr lang="en-US" sz="2500" dirty="0" err="1" smtClean="0"/>
              <a:t>muộn</a:t>
            </a:r>
            <a:endParaRPr lang="en-US" sz="2500" dirty="0" smtClean="0"/>
          </a:p>
          <a:p>
            <a:pPr marL="285750" indent="-285750">
              <a:buFont typeface="Wingdings" panose="05000000000000000000" pitchFamily="2" charset="2"/>
              <a:buChar char="v"/>
            </a:pPr>
            <a:r>
              <a:rPr lang="en-US" sz="2500" dirty="0"/>
              <a:t> </a:t>
            </a:r>
            <a:r>
              <a:rPr lang="en-US" sz="2500" dirty="0" smtClean="0"/>
              <a:t>LF: Late Finish: </a:t>
            </a:r>
            <a:r>
              <a:rPr lang="en-US" sz="2500" dirty="0" err="1" smtClean="0"/>
              <a:t>Thời</a:t>
            </a:r>
            <a:r>
              <a:rPr lang="en-US" sz="2500" dirty="0" smtClean="0"/>
              <a:t> </a:t>
            </a:r>
            <a:r>
              <a:rPr lang="en-US" sz="2500" dirty="0" err="1" smtClean="0"/>
              <a:t>gian</a:t>
            </a:r>
            <a:r>
              <a:rPr lang="en-US" sz="2500" dirty="0" smtClean="0"/>
              <a:t> </a:t>
            </a:r>
            <a:r>
              <a:rPr lang="en-US" sz="2500" dirty="0" err="1" smtClean="0"/>
              <a:t>kết</a:t>
            </a:r>
            <a:r>
              <a:rPr lang="en-US" sz="2500" dirty="0" smtClean="0"/>
              <a:t> </a:t>
            </a:r>
            <a:r>
              <a:rPr lang="en-US" sz="2500" dirty="0" err="1" smtClean="0"/>
              <a:t>thúc</a:t>
            </a:r>
            <a:r>
              <a:rPr lang="en-US" sz="2500" dirty="0" smtClean="0"/>
              <a:t> </a:t>
            </a:r>
            <a:r>
              <a:rPr lang="en-US" sz="2500" dirty="0" err="1" smtClean="0"/>
              <a:t>muộn</a:t>
            </a:r>
            <a:endParaRPr lang="en-US" sz="2500" dirty="0"/>
          </a:p>
          <a:p>
            <a:pPr marL="285750" indent="-285750">
              <a:buFont typeface="Wingdings" panose="05000000000000000000" pitchFamily="2" charset="2"/>
              <a:buChar char="v"/>
            </a:pPr>
            <a:r>
              <a:rPr lang="en-US" sz="2500" dirty="0" smtClean="0"/>
              <a:t> </a:t>
            </a:r>
            <a:r>
              <a:rPr lang="en-US" sz="2500" dirty="0" err="1" smtClean="0"/>
              <a:t>Tg</a:t>
            </a:r>
            <a:r>
              <a:rPr lang="en-US" sz="2500" dirty="0" smtClean="0"/>
              <a:t> </a:t>
            </a:r>
            <a:r>
              <a:rPr lang="en-US" sz="2500" dirty="0" err="1" smtClean="0"/>
              <a:t>là</a:t>
            </a:r>
            <a:r>
              <a:rPr lang="en-US" sz="2500" dirty="0" smtClean="0"/>
              <a:t> </a:t>
            </a:r>
            <a:r>
              <a:rPr lang="en-US" sz="2500" dirty="0" err="1" smtClean="0"/>
              <a:t>thời</a:t>
            </a:r>
            <a:r>
              <a:rPr lang="en-US" sz="2500" dirty="0" smtClean="0"/>
              <a:t> </a:t>
            </a:r>
            <a:r>
              <a:rPr lang="en-US" sz="2500" dirty="0" err="1" smtClean="0"/>
              <a:t>gian</a:t>
            </a:r>
            <a:r>
              <a:rPr lang="en-US" sz="2500" dirty="0" smtClean="0"/>
              <a:t> </a:t>
            </a:r>
            <a:r>
              <a:rPr lang="en-US" sz="2500" dirty="0" err="1" smtClean="0"/>
              <a:t>hoàn</a:t>
            </a:r>
            <a:r>
              <a:rPr lang="en-US" sz="2500" dirty="0" smtClean="0"/>
              <a:t> </a:t>
            </a:r>
            <a:r>
              <a:rPr lang="en-US" sz="2500" dirty="0" err="1" smtClean="0"/>
              <a:t>thành</a:t>
            </a:r>
            <a:endParaRPr lang="en-US" sz="2500" dirty="0"/>
          </a:p>
        </p:txBody>
      </p:sp>
    </p:spTree>
    <p:extLst>
      <p:ext uri="{BB962C8B-B14F-4D97-AF65-F5344CB8AC3E}">
        <p14:creationId xmlns:p14="http://schemas.microsoft.com/office/powerpoint/2010/main" val="3869377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9932112" cy="1197764"/>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BIỂU ĐỒ MẠNG LƯỚI HOẠT ĐỘNG</a:t>
            </a:r>
            <a:endParaRPr sz="3200" b="1"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50"/>
              </a:spcBef>
            </a:pPr>
            <a:endParaRPr lang="en-US" sz="4500" dirty="0">
              <a:latin typeface="Times New Roman" panose="02020603050405020304" pitchFamily="18" charset="0"/>
              <a:cs typeface="Times New Roman" panose="02020603050405020304" pitchFamily="18" charset="0"/>
            </a:endParaRPr>
          </a:p>
        </p:txBody>
      </p:sp>
      <p:sp>
        <p:nvSpPr>
          <p:cNvPr id="3" name="Rectangle 2"/>
          <p:cNvSpPr/>
          <p:nvPr/>
        </p:nvSpPr>
        <p:spPr>
          <a:xfrm>
            <a:off x="1052720" y="1569145"/>
            <a:ext cx="9677400" cy="584775"/>
          </a:xfrm>
          <a:prstGeom prst="rect">
            <a:avLst/>
          </a:prstGeom>
        </p:spPr>
        <p:txBody>
          <a:bodyPr wrap="square">
            <a:spAutoFit/>
          </a:bodyPr>
          <a:lstStyle/>
          <a:p>
            <a:pPr algn="just"/>
            <a:r>
              <a:rPr lang="en-US" sz="3200" b="1" dirty="0" smtClean="0"/>
              <a:t>PHƯƠNG PHÁP ĐƯỜNG GĂNG CPM</a:t>
            </a:r>
            <a:endParaRPr lang="en-US" sz="32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53920"/>
            <a:ext cx="32004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3196" y="2153920"/>
            <a:ext cx="6538204" cy="3103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0716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9932112" cy="1197764"/>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BIỂU ĐỒ MẠNG LƯỚI HOẠT ĐỘNG</a:t>
            </a:r>
            <a:endParaRPr sz="3200" b="1"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50"/>
              </a:spcBef>
            </a:pPr>
            <a:endParaRPr lang="en-US" sz="4500" dirty="0">
              <a:latin typeface="Times New Roman" panose="02020603050405020304" pitchFamily="18" charset="0"/>
              <a:cs typeface="Times New Roman" panose="02020603050405020304" pitchFamily="18" charset="0"/>
            </a:endParaRPr>
          </a:p>
        </p:txBody>
      </p:sp>
      <p:sp>
        <p:nvSpPr>
          <p:cNvPr id="3" name="Rectangle 2"/>
          <p:cNvSpPr/>
          <p:nvPr/>
        </p:nvSpPr>
        <p:spPr>
          <a:xfrm>
            <a:off x="1052720" y="1569145"/>
            <a:ext cx="9677400" cy="584775"/>
          </a:xfrm>
          <a:prstGeom prst="rect">
            <a:avLst/>
          </a:prstGeom>
        </p:spPr>
        <p:txBody>
          <a:bodyPr wrap="square">
            <a:spAutoFit/>
          </a:bodyPr>
          <a:lstStyle/>
          <a:p>
            <a:pPr algn="just"/>
            <a:r>
              <a:rPr lang="en-US" sz="3200" b="1" dirty="0" smtClean="0"/>
              <a:t>PHƯƠNG PHÁP ĐƯỜNG GĂNG CPM</a:t>
            </a:r>
            <a:endParaRPr lang="en-US" sz="32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53920"/>
            <a:ext cx="32004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153920"/>
            <a:ext cx="6477000" cy="333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14400" y="4800600"/>
            <a:ext cx="4114800" cy="1107996"/>
          </a:xfrm>
          <a:prstGeom prst="rect">
            <a:avLst/>
          </a:prstGeom>
          <a:noFill/>
        </p:spPr>
        <p:txBody>
          <a:bodyPr wrap="square" rtlCol="0">
            <a:spAutoFit/>
          </a:bodyPr>
          <a:lstStyle/>
          <a:p>
            <a:r>
              <a:rPr lang="en-US" sz="2200" b="1" dirty="0" err="1" smtClean="0"/>
              <a:t>Đường</a:t>
            </a:r>
            <a:r>
              <a:rPr lang="en-US" sz="2200" b="1" dirty="0" smtClean="0"/>
              <a:t> </a:t>
            </a:r>
            <a:r>
              <a:rPr lang="en-US" sz="2200" b="1" dirty="0" err="1" smtClean="0"/>
              <a:t>găng</a:t>
            </a:r>
            <a:r>
              <a:rPr lang="en-US" sz="2200" b="1" dirty="0" smtClean="0"/>
              <a:t> </a:t>
            </a:r>
            <a:r>
              <a:rPr lang="en-US" sz="2200" b="1" dirty="0" err="1" smtClean="0"/>
              <a:t>là</a:t>
            </a:r>
            <a:r>
              <a:rPr lang="en-US" sz="2200" b="1" dirty="0" smtClean="0"/>
              <a:t> </a:t>
            </a:r>
            <a:r>
              <a:rPr lang="en-US" sz="2200" b="1" dirty="0" err="1" smtClean="0"/>
              <a:t>đường</a:t>
            </a:r>
            <a:r>
              <a:rPr lang="en-US" sz="2200" b="1" dirty="0" smtClean="0"/>
              <a:t> </a:t>
            </a:r>
            <a:r>
              <a:rPr lang="en-US" sz="2200" b="1" dirty="0" err="1" smtClean="0"/>
              <a:t>chưa</a:t>
            </a:r>
            <a:r>
              <a:rPr lang="en-US" sz="2200" b="1" dirty="0" smtClean="0"/>
              <a:t> </a:t>
            </a:r>
            <a:r>
              <a:rPr lang="en-US" sz="2200" b="1" dirty="0" err="1" smtClean="0"/>
              <a:t>toàn</a:t>
            </a:r>
            <a:r>
              <a:rPr lang="en-US" sz="2200" b="1" dirty="0" smtClean="0"/>
              <a:t> </a:t>
            </a:r>
            <a:r>
              <a:rPr lang="en-US" sz="2200" b="1" dirty="0" err="1" smtClean="0"/>
              <a:t>các</a:t>
            </a:r>
            <a:r>
              <a:rPr lang="en-US" sz="2200" b="1" dirty="0" smtClean="0"/>
              <a:t> </a:t>
            </a:r>
            <a:r>
              <a:rPr lang="en-US" sz="2200" b="1" dirty="0" err="1" smtClean="0"/>
              <a:t>công</a:t>
            </a:r>
            <a:r>
              <a:rPr lang="en-US" sz="2200" b="1" dirty="0" smtClean="0"/>
              <a:t> </a:t>
            </a:r>
            <a:r>
              <a:rPr lang="en-US" sz="2200" b="1" dirty="0" err="1" smtClean="0"/>
              <a:t>việc</a:t>
            </a:r>
            <a:r>
              <a:rPr lang="en-US" sz="2200" b="1" dirty="0" smtClean="0"/>
              <a:t> </a:t>
            </a:r>
            <a:r>
              <a:rPr lang="en-US" sz="2200" b="1" dirty="0" err="1" smtClean="0"/>
              <a:t>có</a:t>
            </a:r>
            <a:r>
              <a:rPr lang="en-US" sz="2200" b="1" dirty="0" smtClean="0"/>
              <a:t> </a:t>
            </a:r>
            <a:r>
              <a:rPr lang="en-US" sz="2200" b="1" dirty="0" err="1" smtClean="0"/>
              <a:t>thời</a:t>
            </a:r>
            <a:r>
              <a:rPr lang="en-US" sz="2200" b="1" dirty="0" smtClean="0"/>
              <a:t> </a:t>
            </a:r>
            <a:r>
              <a:rPr lang="en-US" sz="2200" b="1" dirty="0" err="1" smtClean="0"/>
              <a:t>gian</a:t>
            </a:r>
            <a:r>
              <a:rPr lang="en-US" sz="2200" b="1" dirty="0" smtClean="0"/>
              <a:t> </a:t>
            </a:r>
            <a:r>
              <a:rPr lang="en-US" sz="2200" b="1" dirty="0" err="1" smtClean="0"/>
              <a:t>tự</a:t>
            </a:r>
            <a:r>
              <a:rPr lang="en-US" sz="2200" b="1" dirty="0" smtClean="0"/>
              <a:t> do </a:t>
            </a:r>
            <a:r>
              <a:rPr lang="en-US" sz="2200" b="1" dirty="0" err="1" smtClean="0"/>
              <a:t>là</a:t>
            </a:r>
            <a:r>
              <a:rPr lang="en-US" sz="2200" b="1" dirty="0" smtClean="0"/>
              <a:t> 0:  B-&gt;E </a:t>
            </a:r>
            <a:r>
              <a:rPr lang="en-US" sz="2200" b="1" dirty="0" err="1" smtClean="0"/>
              <a:t>là</a:t>
            </a:r>
            <a:r>
              <a:rPr lang="en-US" sz="2200" b="1" dirty="0" smtClean="0"/>
              <a:t> </a:t>
            </a:r>
            <a:r>
              <a:rPr lang="en-US" sz="2200" b="1" dirty="0" err="1" smtClean="0"/>
              <a:t>đường</a:t>
            </a:r>
            <a:r>
              <a:rPr lang="en-US" sz="2200" b="1" dirty="0" smtClean="0"/>
              <a:t> </a:t>
            </a:r>
            <a:r>
              <a:rPr lang="en-US" sz="2200" b="1" dirty="0" err="1" smtClean="0"/>
              <a:t>găng</a:t>
            </a:r>
            <a:r>
              <a:rPr lang="en-US" sz="2200" b="1" dirty="0" smtClean="0"/>
              <a:t>.</a:t>
            </a:r>
            <a:endParaRPr lang="en-US" sz="2200" b="1" dirty="0"/>
          </a:p>
        </p:txBody>
      </p:sp>
    </p:spTree>
    <p:extLst>
      <p:ext uri="{BB962C8B-B14F-4D97-AF65-F5344CB8AC3E}">
        <p14:creationId xmlns:p14="http://schemas.microsoft.com/office/powerpoint/2010/main" val="4149253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6426912" cy="3034164"/>
          </a:xfrm>
          <a:prstGeom prst="rect">
            <a:avLst/>
          </a:prstGeom>
        </p:spPr>
        <p:txBody>
          <a:bodyPr vert="horz" wrap="square" lIns="0" tIns="0" rIns="0" bIns="0" rtlCol="0">
            <a:spAutoFit/>
          </a:bodyPr>
          <a:lstStyle/>
          <a:p>
            <a:pPr marL="64135">
              <a:lnSpc>
                <a:spcPct val="100000"/>
              </a:lnSpc>
            </a:pPr>
            <a:r>
              <a:rPr lang="en-US" sz="3200" b="1" spc="5" dirty="0" smtClean="0">
                <a:solidFill>
                  <a:srgbClr val="C00000"/>
                </a:solidFill>
                <a:latin typeface="Times New Roman" panose="02020603050405020304" pitchFamily="18" charset="0"/>
                <a:cs typeface="Times New Roman" panose="02020603050405020304" pitchFamily="18" charset="0"/>
              </a:rPr>
              <a:t>NỘI DUNG QUẢN LÝ DỰ ÁN</a:t>
            </a:r>
            <a:endParaRPr sz="3200" dirty="0">
              <a:latin typeface="Times New Roman" panose="02020603050405020304" pitchFamily="18" charset="0"/>
              <a:cs typeface="Times New Roman" panose="02020603050405020304" pitchFamily="18" charset="0"/>
            </a:endParaRPr>
          </a:p>
          <a:p>
            <a:pPr>
              <a:lnSpc>
                <a:spcPct val="100000"/>
              </a:lnSpc>
              <a:spcBef>
                <a:spcPts val="50"/>
              </a:spcBef>
            </a:pPr>
            <a:endParaRPr sz="4500" dirty="0">
              <a:latin typeface="Times New Roman" panose="02020603050405020304" pitchFamily="18" charset="0"/>
              <a:cs typeface="Times New Roman" panose="02020603050405020304" pitchFamily="18" charset="0"/>
            </a:endParaRPr>
          </a:p>
          <a:p>
            <a:pPr marL="469900" indent="-457200">
              <a:lnSpc>
                <a:spcPct val="100000"/>
              </a:lnSpc>
              <a:buFont typeface="Wingdings" panose="05000000000000000000" pitchFamily="2" charset="2"/>
              <a:buChar char="v"/>
            </a:pPr>
            <a:r>
              <a:rPr lang="en-US" sz="3200" b="1" dirty="0" err="1" smtClean="0">
                <a:solidFill>
                  <a:srgbClr val="514743"/>
                </a:solidFill>
                <a:latin typeface="Times New Roman" panose="02020603050405020304" pitchFamily="18" charset="0"/>
                <a:cs typeface="Times New Roman" panose="02020603050405020304" pitchFamily="18" charset="0"/>
              </a:rPr>
              <a:t>Lập</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kế</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hoạch</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dự</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án</a:t>
            </a:r>
            <a:endParaRPr sz="3200" dirty="0">
              <a:latin typeface="Times New Roman" panose="02020603050405020304" pitchFamily="18" charset="0"/>
              <a:cs typeface="Times New Roman" panose="02020603050405020304" pitchFamily="18" charset="0"/>
            </a:endParaRPr>
          </a:p>
          <a:p>
            <a:pPr marL="469900" indent="-457200">
              <a:lnSpc>
                <a:spcPct val="100000"/>
              </a:lnSpc>
              <a:spcBef>
                <a:spcPts val="1415"/>
              </a:spcBef>
              <a:buFont typeface="Wingdings" panose="05000000000000000000" pitchFamily="2" charset="2"/>
              <a:buChar char="v"/>
            </a:pPr>
            <a:r>
              <a:rPr lang="en-US" sz="3200" b="1" dirty="0" err="1" smtClean="0">
                <a:solidFill>
                  <a:srgbClr val="FF0000"/>
                </a:solidFill>
                <a:latin typeface="Times New Roman" panose="02020603050405020304" pitchFamily="18" charset="0"/>
                <a:cs typeface="Times New Roman" panose="02020603050405020304" pitchFamily="18" charset="0"/>
              </a:rPr>
              <a:t>Lập</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err="1" smtClean="0">
                <a:solidFill>
                  <a:srgbClr val="FF0000"/>
                </a:solidFill>
                <a:latin typeface="Times New Roman" panose="02020603050405020304" pitchFamily="18" charset="0"/>
                <a:cs typeface="Times New Roman" panose="02020603050405020304" pitchFamily="18" charset="0"/>
              </a:rPr>
              <a:t>và</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err="1" smtClean="0">
                <a:solidFill>
                  <a:srgbClr val="FF0000"/>
                </a:solidFill>
                <a:latin typeface="Times New Roman" panose="02020603050405020304" pitchFamily="18" charset="0"/>
                <a:cs typeface="Times New Roman" panose="02020603050405020304" pitchFamily="18" charset="0"/>
              </a:rPr>
              <a:t>quản</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err="1" smtClean="0">
                <a:solidFill>
                  <a:srgbClr val="FF0000"/>
                </a:solidFill>
                <a:latin typeface="Times New Roman" panose="02020603050405020304" pitchFamily="18" charset="0"/>
                <a:cs typeface="Times New Roman" panose="02020603050405020304" pitchFamily="18" charset="0"/>
              </a:rPr>
              <a:t>lý</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err="1" smtClean="0">
                <a:solidFill>
                  <a:srgbClr val="FF0000"/>
                </a:solidFill>
                <a:latin typeface="Times New Roman" panose="02020603050405020304" pitchFamily="18" charset="0"/>
                <a:cs typeface="Times New Roman" panose="02020603050405020304" pitchFamily="18" charset="0"/>
              </a:rPr>
              <a:t>tiến</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err="1" smtClean="0">
                <a:solidFill>
                  <a:srgbClr val="FF0000"/>
                </a:solidFill>
                <a:latin typeface="Times New Roman" panose="02020603050405020304" pitchFamily="18" charset="0"/>
                <a:cs typeface="Times New Roman" panose="02020603050405020304" pitchFamily="18" charset="0"/>
              </a:rPr>
              <a:t>độ</a:t>
            </a:r>
            <a:endParaRPr sz="3200" dirty="0">
              <a:solidFill>
                <a:srgbClr val="FF0000"/>
              </a:solidFill>
              <a:latin typeface="Times New Roman" panose="02020603050405020304" pitchFamily="18" charset="0"/>
              <a:cs typeface="Times New Roman" panose="02020603050405020304" pitchFamily="18" charset="0"/>
            </a:endParaRPr>
          </a:p>
          <a:p>
            <a:pPr marL="469900" indent="-457200">
              <a:lnSpc>
                <a:spcPct val="100000"/>
              </a:lnSpc>
              <a:spcBef>
                <a:spcPts val="1415"/>
              </a:spcBef>
              <a:buFont typeface="Wingdings" panose="05000000000000000000" pitchFamily="2" charset="2"/>
              <a:buChar char="v"/>
            </a:pPr>
            <a:r>
              <a:rPr lang="en-US" sz="3200" b="1" dirty="0" err="1" smtClean="0">
                <a:solidFill>
                  <a:srgbClr val="514743"/>
                </a:solidFill>
                <a:latin typeface="Times New Roman" panose="02020603050405020304" pitchFamily="18" charset="0"/>
                <a:cs typeface="Times New Roman" panose="02020603050405020304" pitchFamily="18" charset="0"/>
              </a:rPr>
              <a:t>Quản</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lý</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rủi</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ro</a:t>
            </a:r>
            <a:endParaRPr sz="3200" dirty="0">
              <a:latin typeface="Times New Roman" panose="02020603050405020304" pitchFamily="18" charset="0"/>
              <a:cs typeface="Times New Roman" panose="02020603050405020304" pitchFamily="18" charset="0"/>
            </a:endParaRPr>
          </a:p>
        </p:txBody>
      </p:sp>
      <p:sp>
        <p:nvSpPr>
          <p:cNvPr id="3" name="object 3"/>
          <p:cNvSpPr/>
          <p:nvPr/>
        </p:nvSpPr>
        <p:spPr>
          <a:xfrm>
            <a:off x="8746490" y="3864267"/>
            <a:ext cx="2143125" cy="2143125"/>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969934"/>
            <a:ext cx="12192000" cy="4698365"/>
          </a:xfrm>
          <a:custGeom>
            <a:avLst/>
            <a:gdLst/>
            <a:ahLst/>
            <a:cxnLst/>
            <a:rect l="l" t="t" r="r" b="b"/>
            <a:pathLst>
              <a:path w="12192000" h="4698365">
                <a:moveTo>
                  <a:pt x="0" y="4698237"/>
                </a:moveTo>
                <a:lnTo>
                  <a:pt x="12192000" y="4698237"/>
                </a:lnTo>
                <a:lnTo>
                  <a:pt x="12192000" y="0"/>
                </a:lnTo>
                <a:lnTo>
                  <a:pt x="0" y="0"/>
                </a:lnTo>
                <a:lnTo>
                  <a:pt x="0" y="4698237"/>
                </a:lnTo>
                <a:close/>
              </a:path>
            </a:pathLst>
          </a:custGeom>
          <a:solidFill>
            <a:srgbClr val="FFFFF3"/>
          </a:solidFill>
        </p:spPr>
        <p:txBody>
          <a:bodyPr wrap="square" lIns="0" tIns="0" rIns="0" bIns="0" rtlCol="0"/>
          <a:lstStyle/>
          <a:p>
            <a:pPr marL="67310">
              <a:lnSpc>
                <a:spcPct val="100000"/>
              </a:lnSpc>
              <a:spcBef>
                <a:spcPts val="1415"/>
              </a:spcBef>
            </a:pPr>
            <a:r>
              <a:rPr lang="en-US" b="1" spc="-5" dirty="0">
                <a:solidFill>
                  <a:srgbClr val="FFFFFF"/>
                </a:solidFill>
                <a:latin typeface="Arial"/>
                <a:cs typeface="Arial"/>
              </a:rPr>
              <a:t>Website: www.hdtlu.github.io</a:t>
            </a:r>
            <a:endParaRPr lang="en-US" dirty="0">
              <a:latin typeface="Arial"/>
              <a:cs typeface="Arial"/>
            </a:endParaRPr>
          </a:p>
        </p:txBody>
      </p:sp>
      <p:sp>
        <p:nvSpPr>
          <p:cNvPr id="3" name="object 3"/>
          <p:cNvSpPr/>
          <p:nvPr/>
        </p:nvSpPr>
        <p:spPr>
          <a:xfrm>
            <a:off x="0" y="5778119"/>
            <a:ext cx="12192000" cy="1080135"/>
          </a:xfrm>
          <a:custGeom>
            <a:avLst/>
            <a:gdLst/>
            <a:ahLst/>
            <a:cxnLst/>
            <a:rect l="l" t="t" r="r" b="b"/>
            <a:pathLst>
              <a:path w="12192000" h="1080134">
                <a:moveTo>
                  <a:pt x="0" y="1079881"/>
                </a:moveTo>
                <a:lnTo>
                  <a:pt x="12192000" y="1079881"/>
                </a:lnTo>
                <a:lnTo>
                  <a:pt x="12192000" y="0"/>
                </a:lnTo>
                <a:lnTo>
                  <a:pt x="0" y="0"/>
                </a:lnTo>
                <a:lnTo>
                  <a:pt x="0" y="1079881"/>
                </a:lnTo>
                <a:close/>
              </a:path>
            </a:pathLst>
          </a:custGeom>
          <a:solidFill>
            <a:srgbClr val="514743"/>
          </a:solidFill>
        </p:spPr>
        <p:txBody>
          <a:bodyPr wrap="square" lIns="0" tIns="0" rIns="0" bIns="0" rtlCol="0"/>
          <a:lstStyle/>
          <a:p>
            <a:endParaRPr/>
          </a:p>
        </p:txBody>
      </p:sp>
      <p:sp>
        <p:nvSpPr>
          <p:cNvPr id="4" name="object 4"/>
          <p:cNvSpPr/>
          <p:nvPr/>
        </p:nvSpPr>
        <p:spPr>
          <a:xfrm>
            <a:off x="0" y="0"/>
            <a:ext cx="12192000" cy="1080135"/>
          </a:xfrm>
          <a:custGeom>
            <a:avLst/>
            <a:gdLst/>
            <a:ahLst/>
            <a:cxnLst/>
            <a:rect l="l" t="t" r="r" b="b"/>
            <a:pathLst>
              <a:path w="12192000" h="1080135">
                <a:moveTo>
                  <a:pt x="0" y="1079880"/>
                </a:moveTo>
                <a:lnTo>
                  <a:pt x="12192000" y="1079880"/>
                </a:lnTo>
                <a:lnTo>
                  <a:pt x="12192000" y="0"/>
                </a:lnTo>
                <a:lnTo>
                  <a:pt x="0" y="0"/>
                </a:lnTo>
                <a:lnTo>
                  <a:pt x="0" y="1079880"/>
                </a:lnTo>
                <a:close/>
              </a:path>
            </a:pathLst>
          </a:custGeom>
          <a:solidFill>
            <a:srgbClr val="514743"/>
          </a:solidFill>
        </p:spPr>
        <p:txBody>
          <a:bodyPr wrap="square" lIns="0" tIns="0" rIns="0" bIns="0" rtlCol="0"/>
          <a:lstStyle/>
          <a:p>
            <a:endParaRPr/>
          </a:p>
        </p:txBody>
      </p:sp>
      <p:sp>
        <p:nvSpPr>
          <p:cNvPr id="5" name="object 5"/>
          <p:cNvSpPr/>
          <p:nvPr/>
        </p:nvSpPr>
        <p:spPr>
          <a:xfrm>
            <a:off x="1324483" y="0"/>
            <a:ext cx="1747519" cy="229209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771776" y="321983"/>
            <a:ext cx="840574" cy="840574"/>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949955" y="244475"/>
            <a:ext cx="1854200" cy="556895"/>
          </a:xfrm>
          <a:prstGeom prst="rect">
            <a:avLst/>
          </a:prstGeom>
        </p:spPr>
        <p:txBody>
          <a:bodyPr vert="horz" wrap="square" lIns="0" tIns="0" rIns="0" bIns="0" rtlCol="0">
            <a:spAutoFit/>
          </a:bodyPr>
          <a:lstStyle/>
          <a:p>
            <a:pPr marL="12700">
              <a:lnSpc>
                <a:spcPct val="100000"/>
              </a:lnSpc>
            </a:pPr>
            <a:r>
              <a:rPr sz="3600" spc="-5" dirty="0">
                <a:solidFill>
                  <a:srgbClr val="FFFF00"/>
                </a:solidFill>
                <a:latin typeface="Arial"/>
                <a:cs typeface="Arial"/>
              </a:rPr>
              <a:t>BÀI</a:t>
            </a:r>
            <a:r>
              <a:rPr sz="3600" spc="-75" dirty="0">
                <a:solidFill>
                  <a:srgbClr val="FFFF00"/>
                </a:solidFill>
                <a:latin typeface="Arial"/>
                <a:cs typeface="Arial"/>
              </a:rPr>
              <a:t> </a:t>
            </a:r>
            <a:r>
              <a:rPr sz="3600" spc="-5" dirty="0">
                <a:solidFill>
                  <a:srgbClr val="FFFF00"/>
                </a:solidFill>
                <a:latin typeface="Arial"/>
                <a:cs typeface="Arial"/>
              </a:rPr>
              <a:t>TẬP</a:t>
            </a:r>
            <a:endParaRPr sz="3600">
              <a:latin typeface="Arial"/>
              <a:cs typeface="Arial"/>
            </a:endParaRPr>
          </a:p>
        </p:txBody>
      </p:sp>
      <p:sp>
        <p:nvSpPr>
          <p:cNvPr id="10" name="object 10"/>
          <p:cNvSpPr txBox="1"/>
          <p:nvPr/>
        </p:nvSpPr>
        <p:spPr>
          <a:xfrm>
            <a:off x="2865501" y="1371600"/>
            <a:ext cx="8903335" cy="1020151"/>
          </a:xfrm>
          <a:prstGeom prst="rect">
            <a:avLst/>
          </a:prstGeom>
        </p:spPr>
        <p:txBody>
          <a:bodyPr vert="horz" wrap="square" lIns="0" tIns="0" rIns="0" bIns="0" rtlCol="0">
            <a:spAutoFit/>
          </a:bodyPr>
          <a:lstStyle/>
          <a:p>
            <a:pPr marL="241300" marR="5080" indent="-228600">
              <a:lnSpc>
                <a:spcPct val="147300"/>
              </a:lnSpc>
              <a:buFont typeface="Wingdings"/>
              <a:buChar char=""/>
              <a:tabLst>
                <a:tab pos="241300" algn="l"/>
              </a:tabLst>
            </a:pPr>
            <a:r>
              <a:rPr sz="2400" b="1" spc="-5" dirty="0" err="1" smtClean="0">
                <a:solidFill>
                  <a:srgbClr val="514743"/>
                </a:solidFill>
                <a:latin typeface="Arial"/>
                <a:cs typeface="Arial"/>
              </a:rPr>
              <a:t>Bài</a:t>
            </a:r>
            <a:r>
              <a:rPr sz="2400" b="1" spc="-5" dirty="0" smtClean="0">
                <a:solidFill>
                  <a:srgbClr val="514743"/>
                </a:solidFill>
                <a:latin typeface="Arial"/>
                <a:cs typeface="Arial"/>
              </a:rPr>
              <a:t> </a:t>
            </a:r>
            <a:r>
              <a:rPr lang="en-US" sz="2400" b="1" spc="-5" dirty="0" smtClean="0">
                <a:solidFill>
                  <a:srgbClr val="514743"/>
                </a:solidFill>
                <a:latin typeface="Arial"/>
                <a:cs typeface="Arial"/>
              </a:rPr>
              <a:t>1: </a:t>
            </a:r>
            <a:r>
              <a:rPr lang="en-US" sz="2400" b="1" spc="-5" dirty="0" err="1">
                <a:solidFill>
                  <a:srgbClr val="514743"/>
                </a:solidFill>
                <a:latin typeface="Arial"/>
                <a:cs typeface="Arial"/>
              </a:rPr>
              <a:t>Tìm</a:t>
            </a:r>
            <a:r>
              <a:rPr lang="en-US" sz="2400" b="1" spc="-5" dirty="0">
                <a:solidFill>
                  <a:srgbClr val="514743"/>
                </a:solidFill>
                <a:latin typeface="Arial"/>
                <a:cs typeface="Arial"/>
              </a:rPr>
              <a:t> </a:t>
            </a:r>
            <a:r>
              <a:rPr lang="en-US" sz="2400" b="1" spc="-5" dirty="0" err="1">
                <a:solidFill>
                  <a:srgbClr val="514743"/>
                </a:solidFill>
                <a:latin typeface="Arial"/>
                <a:cs typeface="Arial"/>
              </a:rPr>
              <a:t>hiểu</a:t>
            </a:r>
            <a:r>
              <a:rPr lang="en-US" sz="2400" b="1" spc="-5" dirty="0">
                <a:solidFill>
                  <a:srgbClr val="514743"/>
                </a:solidFill>
                <a:latin typeface="Arial"/>
                <a:cs typeface="Arial"/>
              </a:rPr>
              <a:t> </a:t>
            </a:r>
            <a:r>
              <a:rPr lang="en-US" sz="2400" b="1" spc="-5" dirty="0" err="1">
                <a:solidFill>
                  <a:srgbClr val="514743"/>
                </a:solidFill>
                <a:latin typeface="Arial"/>
                <a:cs typeface="Arial"/>
              </a:rPr>
              <a:t>cách</a:t>
            </a:r>
            <a:r>
              <a:rPr lang="en-US" sz="2400" b="1" spc="-5" dirty="0">
                <a:solidFill>
                  <a:srgbClr val="514743"/>
                </a:solidFill>
                <a:latin typeface="Arial"/>
                <a:cs typeface="Arial"/>
              </a:rPr>
              <a:t> </a:t>
            </a:r>
            <a:r>
              <a:rPr lang="en-US" sz="2400" b="1" spc="-5" dirty="0" err="1">
                <a:solidFill>
                  <a:srgbClr val="514743"/>
                </a:solidFill>
                <a:latin typeface="Arial"/>
                <a:cs typeface="Arial"/>
              </a:rPr>
              <a:t>vẽ</a:t>
            </a:r>
            <a:r>
              <a:rPr lang="en-US" sz="2400" b="1" spc="-5" dirty="0">
                <a:solidFill>
                  <a:srgbClr val="514743"/>
                </a:solidFill>
                <a:latin typeface="Arial"/>
                <a:cs typeface="Arial"/>
              </a:rPr>
              <a:t> </a:t>
            </a:r>
            <a:r>
              <a:rPr lang="en-US" sz="2400" b="1" spc="-5" dirty="0" err="1">
                <a:solidFill>
                  <a:srgbClr val="514743"/>
                </a:solidFill>
                <a:latin typeface="Arial"/>
                <a:cs typeface="Arial"/>
              </a:rPr>
              <a:t>sơ</a:t>
            </a:r>
            <a:r>
              <a:rPr lang="en-US" sz="2400" b="1" spc="-5" dirty="0">
                <a:solidFill>
                  <a:srgbClr val="514743"/>
                </a:solidFill>
                <a:latin typeface="Arial"/>
                <a:cs typeface="Arial"/>
              </a:rPr>
              <a:t> </a:t>
            </a:r>
            <a:r>
              <a:rPr lang="en-US" sz="2400" b="1" spc="-5" dirty="0" err="1">
                <a:solidFill>
                  <a:srgbClr val="514743"/>
                </a:solidFill>
                <a:latin typeface="Arial"/>
                <a:cs typeface="Arial"/>
              </a:rPr>
              <a:t>đồ</a:t>
            </a:r>
            <a:r>
              <a:rPr lang="en-US" sz="2400" b="1" spc="-5" dirty="0">
                <a:solidFill>
                  <a:srgbClr val="514743"/>
                </a:solidFill>
                <a:latin typeface="Arial"/>
                <a:cs typeface="Arial"/>
              </a:rPr>
              <a:t> Gantt </a:t>
            </a:r>
            <a:r>
              <a:rPr lang="en-US" sz="2400" b="1" spc="-5" dirty="0" err="1">
                <a:solidFill>
                  <a:srgbClr val="514743"/>
                </a:solidFill>
                <a:latin typeface="Arial"/>
                <a:cs typeface="Arial"/>
              </a:rPr>
              <a:t>và</a:t>
            </a:r>
            <a:r>
              <a:rPr lang="en-US" sz="2400" b="1" spc="-5" dirty="0">
                <a:solidFill>
                  <a:srgbClr val="514743"/>
                </a:solidFill>
                <a:latin typeface="Arial"/>
                <a:cs typeface="Arial"/>
              </a:rPr>
              <a:t> </a:t>
            </a:r>
            <a:r>
              <a:rPr lang="en-US" sz="2400" b="1" spc="-5" dirty="0" err="1">
                <a:solidFill>
                  <a:srgbClr val="514743"/>
                </a:solidFill>
                <a:latin typeface="Arial"/>
                <a:cs typeface="Arial"/>
              </a:rPr>
              <a:t>sơ</a:t>
            </a:r>
            <a:r>
              <a:rPr lang="en-US" sz="2400" b="1" spc="-5" dirty="0">
                <a:solidFill>
                  <a:srgbClr val="514743"/>
                </a:solidFill>
                <a:latin typeface="Arial"/>
                <a:cs typeface="Arial"/>
              </a:rPr>
              <a:t> </a:t>
            </a:r>
            <a:r>
              <a:rPr lang="en-US" sz="2400" b="1" spc="-5" dirty="0" err="1">
                <a:solidFill>
                  <a:srgbClr val="514743"/>
                </a:solidFill>
                <a:latin typeface="Arial"/>
                <a:cs typeface="Arial"/>
              </a:rPr>
              <a:t>đồ</a:t>
            </a:r>
            <a:r>
              <a:rPr lang="en-US" sz="2400" b="1" spc="-5" dirty="0">
                <a:solidFill>
                  <a:srgbClr val="514743"/>
                </a:solidFill>
                <a:latin typeface="Arial"/>
                <a:cs typeface="Arial"/>
              </a:rPr>
              <a:t> </a:t>
            </a:r>
            <a:r>
              <a:rPr lang="en-US" sz="2400" b="1" spc="-5" dirty="0" err="1">
                <a:solidFill>
                  <a:srgbClr val="514743"/>
                </a:solidFill>
                <a:latin typeface="Arial"/>
                <a:cs typeface="Arial"/>
              </a:rPr>
              <a:t>mạng</a:t>
            </a:r>
            <a:r>
              <a:rPr lang="en-US" sz="2400" b="1" spc="-5" dirty="0">
                <a:solidFill>
                  <a:srgbClr val="514743"/>
                </a:solidFill>
                <a:latin typeface="Arial"/>
                <a:cs typeface="Arial"/>
              </a:rPr>
              <a:t> </a:t>
            </a:r>
            <a:r>
              <a:rPr lang="en-US" sz="2400" b="1" spc="-5" dirty="0" err="1">
                <a:solidFill>
                  <a:srgbClr val="514743"/>
                </a:solidFill>
                <a:latin typeface="Arial"/>
                <a:cs typeface="Arial"/>
              </a:rPr>
              <a:t>lưới</a:t>
            </a:r>
            <a:r>
              <a:rPr lang="en-US" sz="2400" b="1" spc="-5" dirty="0">
                <a:solidFill>
                  <a:srgbClr val="514743"/>
                </a:solidFill>
                <a:latin typeface="Arial"/>
                <a:cs typeface="Arial"/>
              </a:rPr>
              <a:t> </a:t>
            </a:r>
            <a:r>
              <a:rPr lang="en-US" sz="2400" b="1" spc="-5" dirty="0" err="1">
                <a:solidFill>
                  <a:srgbClr val="514743"/>
                </a:solidFill>
                <a:latin typeface="Arial"/>
                <a:cs typeface="Arial"/>
              </a:rPr>
              <a:t>trên</a:t>
            </a:r>
            <a:r>
              <a:rPr lang="en-US" sz="2400" b="1" spc="-5" dirty="0">
                <a:solidFill>
                  <a:srgbClr val="514743"/>
                </a:solidFill>
                <a:latin typeface="Arial"/>
                <a:cs typeface="Arial"/>
              </a:rPr>
              <a:t> </a:t>
            </a:r>
            <a:r>
              <a:rPr lang="en-US" sz="2400" b="1" spc="-5" dirty="0" err="1">
                <a:solidFill>
                  <a:srgbClr val="514743"/>
                </a:solidFill>
                <a:latin typeface="Arial"/>
                <a:cs typeface="Arial"/>
              </a:rPr>
              <a:t>công</a:t>
            </a:r>
            <a:r>
              <a:rPr lang="en-US" sz="2400" b="1" spc="-5" dirty="0">
                <a:solidFill>
                  <a:srgbClr val="514743"/>
                </a:solidFill>
                <a:latin typeface="Arial"/>
                <a:cs typeface="Arial"/>
              </a:rPr>
              <a:t> </a:t>
            </a:r>
            <a:r>
              <a:rPr lang="en-US" sz="2400" b="1" spc="-5" dirty="0" err="1">
                <a:solidFill>
                  <a:srgbClr val="514743"/>
                </a:solidFill>
                <a:latin typeface="Arial"/>
                <a:cs typeface="Arial"/>
              </a:rPr>
              <a:t>cụ</a:t>
            </a:r>
            <a:r>
              <a:rPr lang="en-US" sz="2400" b="1" spc="-5" dirty="0">
                <a:solidFill>
                  <a:srgbClr val="514743"/>
                </a:solidFill>
                <a:latin typeface="Arial"/>
                <a:cs typeface="Arial"/>
              </a:rPr>
              <a:t> Microsoft Project</a:t>
            </a:r>
            <a:r>
              <a:rPr lang="en-US" sz="2000" b="1" dirty="0" smtClean="0">
                <a:solidFill>
                  <a:srgbClr val="09910C"/>
                </a:solidFill>
                <a:latin typeface="Arial"/>
                <a:cs typeface="Arial"/>
              </a:rPr>
              <a:t>. </a:t>
            </a:r>
            <a:endParaRPr sz="2000" b="1" dirty="0">
              <a:solidFill>
                <a:srgbClr val="09910C"/>
              </a:solidFill>
              <a:latin typeface="Arial"/>
              <a:cs typeface="Arial"/>
            </a:endParaRPr>
          </a:p>
        </p:txBody>
      </p:sp>
      <p:sp>
        <p:nvSpPr>
          <p:cNvPr id="11" name="object 10"/>
          <p:cNvSpPr txBox="1"/>
          <p:nvPr/>
        </p:nvSpPr>
        <p:spPr>
          <a:xfrm>
            <a:off x="2831465" y="2895631"/>
            <a:ext cx="8903335" cy="1085810"/>
          </a:xfrm>
          <a:prstGeom prst="rect">
            <a:avLst/>
          </a:prstGeom>
        </p:spPr>
        <p:txBody>
          <a:bodyPr vert="horz" wrap="square" lIns="0" tIns="0" rIns="0" bIns="0" rtlCol="0">
            <a:spAutoFit/>
          </a:bodyPr>
          <a:lstStyle/>
          <a:p>
            <a:pPr marL="241300" marR="5080" indent="-228600">
              <a:lnSpc>
                <a:spcPct val="147300"/>
              </a:lnSpc>
              <a:buFont typeface="Wingdings"/>
              <a:buChar char=""/>
              <a:tabLst>
                <a:tab pos="241300" algn="l"/>
              </a:tabLst>
            </a:pPr>
            <a:r>
              <a:rPr sz="2400" b="1" spc="-5" dirty="0" err="1" smtClean="0">
                <a:solidFill>
                  <a:srgbClr val="514743"/>
                </a:solidFill>
                <a:latin typeface="Arial"/>
                <a:cs typeface="Arial"/>
              </a:rPr>
              <a:t>Bài</a:t>
            </a:r>
            <a:r>
              <a:rPr sz="2400" b="1" spc="-5" dirty="0" smtClean="0">
                <a:solidFill>
                  <a:srgbClr val="514743"/>
                </a:solidFill>
                <a:latin typeface="Arial"/>
                <a:cs typeface="Arial"/>
              </a:rPr>
              <a:t> </a:t>
            </a:r>
            <a:r>
              <a:rPr lang="en-US" sz="2400" b="1" spc="-5" dirty="0" smtClean="0">
                <a:solidFill>
                  <a:srgbClr val="514743"/>
                </a:solidFill>
                <a:latin typeface="Arial"/>
                <a:cs typeface="Arial"/>
              </a:rPr>
              <a:t>2: </a:t>
            </a:r>
            <a:r>
              <a:rPr lang="en-US" sz="2400" b="1" spc="-5" dirty="0" err="1" smtClean="0">
                <a:solidFill>
                  <a:srgbClr val="514743"/>
                </a:solidFill>
                <a:latin typeface="Arial"/>
                <a:cs typeface="Arial"/>
              </a:rPr>
              <a:t>Vẽ</a:t>
            </a:r>
            <a:r>
              <a:rPr lang="en-US" sz="2400" b="1" spc="-5" dirty="0" smtClean="0">
                <a:solidFill>
                  <a:srgbClr val="514743"/>
                </a:solidFill>
                <a:latin typeface="Arial"/>
                <a:cs typeface="Arial"/>
              </a:rPr>
              <a:t> </a:t>
            </a:r>
            <a:r>
              <a:rPr lang="en-US" sz="2400" b="1" spc="-5" dirty="0" err="1" smtClean="0">
                <a:solidFill>
                  <a:srgbClr val="514743"/>
                </a:solidFill>
                <a:latin typeface="Arial"/>
                <a:cs typeface="Arial"/>
              </a:rPr>
              <a:t>sơ</a:t>
            </a:r>
            <a:r>
              <a:rPr lang="en-US" sz="2400" b="1" spc="-5" dirty="0" smtClean="0">
                <a:solidFill>
                  <a:srgbClr val="514743"/>
                </a:solidFill>
                <a:latin typeface="Arial"/>
                <a:cs typeface="Arial"/>
              </a:rPr>
              <a:t> </a:t>
            </a:r>
            <a:r>
              <a:rPr lang="en-US" sz="2400" b="1" spc="-5" dirty="0" err="1" smtClean="0">
                <a:solidFill>
                  <a:srgbClr val="514743"/>
                </a:solidFill>
                <a:latin typeface="Arial"/>
                <a:cs typeface="Arial"/>
              </a:rPr>
              <a:t>đồ</a:t>
            </a:r>
            <a:r>
              <a:rPr lang="en-US" sz="2400" b="1" spc="-5" dirty="0" smtClean="0">
                <a:solidFill>
                  <a:srgbClr val="514743"/>
                </a:solidFill>
                <a:latin typeface="Arial"/>
                <a:cs typeface="Arial"/>
              </a:rPr>
              <a:t> </a:t>
            </a:r>
            <a:r>
              <a:rPr lang="en-US" sz="2400" b="1" spc="-5" dirty="0" err="1" smtClean="0">
                <a:solidFill>
                  <a:srgbClr val="514743"/>
                </a:solidFill>
                <a:latin typeface="Arial"/>
                <a:cs typeface="Arial"/>
              </a:rPr>
              <a:t>mạng</a:t>
            </a:r>
            <a:r>
              <a:rPr lang="en-US" sz="2400" b="1" spc="-5" dirty="0" smtClean="0">
                <a:solidFill>
                  <a:srgbClr val="514743"/>
                </a:solidFill>
                <a:latin typeface="Arial"/>
                <a:cs typeface="Arial"/>
              </a:rPr>
              <a:t> </a:t>
            </a:r>
            <a:r>
              <a:rPr lang="en-US" sz="2400" b="1" spc="-5" dirty="0" err="1" smtClean="0">
                <a:solidFill>
                  <a:srgbClr val="514743"/>
                </a:solidFill>
                <a:latin typeface="Arial"/>
                <a:cs typeface="Arial"/>
              </a:rPr>
              <a:t>kiểu</a:t>
            </a:r>
            <a:r>
              <a:rPr lang="en-US" sz="2400" b="1" spc="-5" dirty="0" smtClean="0">
                <a:solidFill>
                  <a:srgbClr val="514743"/>
                </a:solidFill>
                <a:latin typeface="Arial"/>
                <a:cs typeface="Arial"/>
              </a:rPr>
              <a:t> AON </a:t>
            </a:r>
            <a:r>
              <a:rPr lang="en-US" sz="2400" b="1" spc="-5" dirty="0" err="1" smtClean="0">
                <a:solidFill>
                  <a:srgbClr val="514743"/>
                </a:solidFill>
                <a:latin typeface="Arial"/>
                <a:cs typeface="Arial"/>
              </a:rPr>
              <a:t>và</a:t>
            </a:r>
            <a:r>
              <a:rPr lang="en-US" sz="2400" b="1" spc="-5" dirty="0" smtClean="0">
                <a:solidFill>
                  <a:srgbClr val="514743"/>
                </a:solidFill>
                <a:latin typeface="Arial"/>
                <a:cs typeface="Arial"/>
              </a:rPr>
              <a:t> </a:t>
            </a:r>
            <a:r>
              <a:rPr lang="en-US" sz="2400" b="1" spc="-5" dirty="0" err="1" smtClean="0">
                <a:solidFill>
                  <a:srgbClr val="514743"/>
                </a:solidFill>
                <a:latin typeface="Arial"/>
                <a:cs typeface="Arial"/>
              </a:rPr>
              <a:t>tìm</a:t>
            </a:r>
            <a:r>
              <a:rPr lang="en-US" sz="2400" b="1" spc="-5" dirty="0" smtClean="0">
                <a:solidFill>
                  <a:srgbClr val="514743"/>
                </a:solidFill>
                <a:latin typeface="Arial"/>
                <a:cs typeface="Arial"/>
              </a:rPr>
              <a:t> </a:t>
            </a:r>
            <a:r>
              <a:rPr lang="en-US" sz="2400" b="1" spc="-5" dirty="0" err="1" smtClean="0">
                <a:solidFill>
                  <a:srgbClr val="514743"/>
                </a:solidFill>
                <a:latin typeface="Arial"/>
                <a:cs typeface="Arial"/>
              </a:rPr>
              <a:t>đường</a:t>
            </a:r>
            <a:r>
              <a:rPr lang="en-US" sz="2400" b="1" spc="-5" dirty="0" smtClean="0">
                <a:solidFill>
                  <a:srgbClr val="514743"/>
                </a:solidFill>
                <a:latin typeface="Arial"/>
                <a:cs typeface="Arial"/>
              </a:rPr>
              <a:t> </a:t>
            </a:r>
            <a:r>
              <a:rPr lang="en-US" sz="2400" b="1" spc="-5" dirty="0" err="1" smtClean="0">
                <a:solidFill>
                  <a:srgbClr val="514743"/>
                </a:solidFill>
                <a:latin typeface="Arial"/>
                <a:cs typeface="Arial"/>
              </a:rPr>
              <a:t>găng</a:t>
            </a:r>
            <a:r>
              <a:rPr lang="en-US" sz="2400" b="1" spc="-5" dirty="0" smtClean="0">
                <a:solidFill>
                  <a:srgbClr val="514743"/>
                </a:solidFill>
                <a:latin typeface="Arial"/>
                <a:cs typeface="Arial"/>
              </a:rPr>
              <a:t> </a:t>
            </a:r>
            <a:r>
              <a:rPr lang="en-US" sz="2400" b="1" spc="-5" dirty="0" err="1" smtClean="0">
                <a:solidFill>
                  <a:srgbClr val="514743"/>
                </a:solidFill>
                <a:latin typeface="Arial"/>
                <a:cs typeface="Arial"/>
              </a:rPr>
              <a:t>của</a:t>
            </a:r>
            <a:r>
              <a:rPr lang="en-US" sz="2400" b="1" spc="-5" dirty="0" smtClean="0">
                <a:solidFill>
                  <a:srgbClr val="514743"/>
                </a:solidFill>
                <a:latin typeface="Arial"/>
                <a:cs typeface="Arial"/>
              </a:rPr>
              <a:t> </a:t>
            </a:r>
            <a:r>
              <a:rPr lang="en-US" sz="2400" b="1" spc="-5" dirty="0" err="1" smtClean="0">
                <a:solidFill>
                  <a:srgbClr val="514743"/>
                </a:solidFill>
                <a:latin typeface="Arial"/>
                <a:cs typeface="Arial"/>
              </a:rPr>
              <a:t>bảng</a:t>
            </a:r>
            <a:r>
              <a:rPr lang="en-US" sz="2400" b="1" spc="-5" dirty="0" smtClean="0">
                <a:solidFill>
                  <a:srgbClr val="514743"/>
                </a:solidFill>
                <a:latin typeface="Arial"/>
                <a:cs typeface="Arial"/>
              </a:rPr>
              <a:t> </a:t>
            </a:r>
            <a:r>
              <a:rPr lang="en-US" sz="2400" b="1" spc="-5" dirty="0" err="1" smtClean="0">
                <a:solidFill>
                  <a:srgbClr val="514743"/>
                </a:solidFill>
                <a:latin typeface="Arial"/>
                <a:cs typeface="Arial"/>
              </a:rPr>
              <a:t>công</a:t>
            </a:r>
            <a:r>
              <a:rPr lang="en-US" sz="2400" b="1" spc="-5" dirty="0" smtClean="0">
                <a:solidFill>
                  <a:srgbClr val="514743"/>
                </a:solidFill>
                <a:latin typeface="Arial"/>
                <a:cs typeface="Arial"/>
              </a:rPr>
              <a:t> </a:t>
            </a:r>
            <a:r>
              <a:rPr lang="en-US" sz="2400" b="1" spc="-5" dirty="0" err="1" smtClean="0">
                <a:solidFill>
                  <a:srgbClr val="514743"/>
                </a:solidFill>
                <a:latin typeface="Arial"/>
                <a:cs typeface="Arial"/>
              </a:rPr>
              <a:t>việc</a:t>
            </a:r>
            <a:r>
              <a:rPr lang="en-US" sz="2400" b="1" spc="-5" dirty="0" smtClean="0">
                <a:solidFill>
                  <a:srgbClr val="514743"/>
                </a:solidFill>
                <a:latin typeface="Arial"/>
                <a:cs typeface="Arial"/>
              </a:rPr>
              <a:t> </a:t>
            </a:r>
            <a:r>
              <a:rPr lang="en-US" sz="2400" b="1" spc="-5" dirty="0" err="1" smtClean="0">
                <a:solidFill>
                  <a:srgbClr val="514743"/>
                </a:solidFill>
                <a:latin typeface="Arial"/>
                <a:cs typeface="Arial"/>
              </a:rPr>
              <a:t>sau</a:t>
            </a:r>
            <a:r>
              <a:rPr lang="en-US" sz="2400" b="1" spc="-5" dirty="0" smtClean="0">
                <a:solidFill>
                  <a:srgbClr val="514743"/>
                </a:solidFill>
                <a:latin typeface="Arial"/>
                <a:cs typeface="Arial"/>
              </a:rPr>
              <a:t>:</a:t>
            </a:r>
            <a:endParaRPr sz="2000" b="1" dirty="0">
              <a:solidFill>
                <a:srgbClr val="09910C"/>
              </a:solidFill>
              <a:latin typeface="Arial"/>
              <a:cs typeface="Arial"/>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3606130"/>
            <a:ext cx="4267200" cy="188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81000" y="5029200"/>
            <a:ext cx="3385607" cy="646331"/>
          </a:xfrm>
          <a:prstGeom prst="rect">
            <a:avLst/>
          </a:prstGeom>
          <a:noFill/>
        </p:spPr>
        <p:txBody>
          <a:bodyPr wrap="none" rtlCol="0">
            <a:spAutoFit/>
          </a:bodyPr>
          <a:lstStyle/>
          <a:p>
            <a:r>
              <a:rPr lang="en-US" b="1" spc="-5" dirty="0">
                <a:solidFill>
                  <a:srgbClr val="FF0000"/>
                </a:solidFill>
                <a:latin typeface="Arial"/>
                <a:cs typeface="Arial"/>
              </a:rPr>
              <a:t>Website: www.hdtlu.github.io</a:t>
            </a:r>
            <a:endParaRPr lang="en-US" dirty="0">
              <a:solidFill>
                <a:srgbClr val="FF0000"/>
              </a:solidFill>
              <a:latin typeface="Arial"/>
              <a:cs typeface="Arial"/>
            </a:endParaRPr>
          </a:p>
          <a:p>
            <a:endParaRPr lang="en-US"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7188912" cy="2675091"/>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LẬP VÀ QUẢN LÝ TIẾN ĐỘ DỰ ÁN</a:t>
            </a:r>
            <a:endParaRPr sz="3200" b="1"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50"/>
              </a:spcBef>
            </a:pPr>
            <a:endParaRPr sz="4500" dirty="0">
              <a:latin typeface="Times New Roman" panose="02020603050405020304" pitchFamily="18" charset="0"/>
              <a:cs typeface="Times New Roman" panose="02020603050405020304" pitchFamily="18" charset="0"/>
            </a:endParaRPr>
          </a:p>
          <a:p>
            <a:pPr marL="469900" indent="-457200">
              <a:lnSpc>
                <a:spcPct val="100000"/>
              </a:lnSpc>
              <a:buFont typeface="Wingdings" panose="05000000000000000000" pitchFamily="2" charset="2"/>
              <a:buChar char="v"/>
            </a:pPr>
            <a:r>
              <a:rPr lang="en-US" sz="3200" b="1" dirty="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Lập</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tiến</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độ</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dự</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án</a:t>
            </a:r>
            <a:endParaRPr lang="en-US" sz="3200" b="1" dirty="0" smtClean="0">
              <a:solidFill>
                <a:srgbClr val="514743"/>
              </a:solidFill>
              <a:latin typeface="Times New Roman" panose="02020603050405020304" pitchFamily="18" charset="0"/>
              <a:cs typeface="Times New Roman" panose="02020603050405020304" pitchFamily="18" charset="0"/>
            </a:endParaRPr>
          </a:p>
          <a:p>
            <a:pPr marL="469900" indent="-457200">
              <a:lnSpc>
                <a:spcPct val="100000"/>
              </a:lnSpc>
              <a:buFont typeface="Wingdings" panose="05000000000000000000" pitchFamily="2" charset="2"/>
              <a:buChar char="v"/>
            </a:pPr>
            <a:r>
              <a:rPr lang="en-US" sz="3200" b="1" dirty="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Các</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biểu</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đồ</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thanh</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và</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mạng</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lưới</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hoạt</a:t>
            </a:r>
            <a:r>
              <a:rPr lang="en-US" sz="3200" b="1" dirty="0" smtClean="0">
                <a:solidFill>
                  <a:srgbClr val="514743"/>
                </a:solidFill>
                <a:latin typeface="Times New Roman" panose="02020603050405020304" pitchFamily="18" charset="0"/>
                <a:cs typeface="Times New Roman" panose="02020603050405020304" pitchFamily="18" charset="0"/>
              </a:rPr>
              <a:t> </a:t>
            </a:r>
            <a:r>
              <a:rPr lang="en-US" sz="3200" b="1" dirty="0" err="1" smtClean="0">
                <a:solidFill>
                  <a:srgbClr val="514743"/>
                </a:solidFill>
                <a:latin typeface="Times New Roman" panose="02020603050405020304" pitchFamily="18" charset="0"/>
                <a:cs typeface="Times New Roman" panose="02020603050405020304" pitchFamily="18" charset="0"/>
              </a:rPr>
              <a:t>động</a:t>
            </a: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755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9932112" cy="4152419"/>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LẬP TIẾN ĐỘ DỰ ÁN</a:t>
            </a:r>
            <a:endParaRPr sz="3200" b="1"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50"/>
              </a:spcBef>
            </a:pPr>
            <a:endParaRPr sz="4500" dirty="0">
              <a:latin typeface="Times New Roman" panose="02020603050405020304" pitchFamily="18" charset="0"/>
              <a:cs typeface="Times New Roman" panose="02020603050405020304" pitchFamily="18" charset="0"/>
            </a:endParaRPr>
          </a:p>
          <a:p>
            <a:pPr marL="469900" indent="-457200" algn="just">
              <a:lnSpc>
                <a:spcPct val="100000"/>
              </a:lnSpc>
              <a:buFont typeface="Wingdings" panose="05000000000000000000" pitchFamily="2" charset="2"/>
              <a:buChar char="v"/>
            </a:pPr>
            <a:r>
              <a:rPr lang="en-US" sz="3200" dirty="0" err="1" smtClean="0"/>
              <a:t>Người</a:t>
            </a:r>
            <a:r>
              <a:rPr lang="en-US" sz="3200" dirty="0" smtClean="0"/>
              <a:t> </a:t>
            </a:r>
            <a:r>
              <a:rPr lang="en-US" sz="3200" dirty="0" err="1" smtClean="0"/>
              <a:t>quản</a:t>
            </a:r>
            <a:r>
              <a:rPr lang="en-US" sz="3200" dirty="0" smtClean="0"/>
              <a:t> </a:t>
            </a:r>
            <a:r>
              <a:rPr lang="en-US" sz="3200" dirty="0" err="1"/>
              <a:t>lý</a:t>
            </a:r>
            <a:r>
              <a:rPr lang="en-US" sz="3200" dirty="0"/>
              <a:t> </a:t>
            </a:r>
            <a:r>
              <a:rPr lang="en-US" sz="3200" dirty="0" err="1"/>
              <a:t>ước</a:t>
            </a:r>
            <a:r>
              <a:rPr lang="en-US" sz="3200" dirty="0"/>
              <a:t> </a:t>
            </a:r>
            <a:r>
              <a:rPr lang="en-US" sz="3200" dirty="0" err="1"/>
              <a:t>định</a:t>
            </a:r>
            <a:r>
              <a:rPr lang="en-US" sz="3200" dirty="0"/>
              <a:t> </a:t>
            </a:r>
            <a:r>
              <a:rPr lang="en-US" sz="3200" dirty="0" err="1"/>
              <a:t>thời</a:t>
            </a:r>
            <a:r>
              <a:rPr lang="en-US" sz="3200" dirty="0"/>
              <a:t> </a:t>
            </a:r>
            <a:r>
              <a:rPr lang="en-US" sz="3200" dirty="0" err="1"/>
              <a:t>gian</a:t>
            </a:r>
            <a:r>
              <a:rPr lang="en-US" sz="3200" dirty="0"/>
              <a:t> </a:t>
            </a:r>
            <a:r>
              <a:rPr lang="en-US" sz="3200" dirty="0" err="1"/>
              <a:t>và</a:t>
            </a:r>
            <a:r>
              <a:rPr lang="en-US" sz="3200" dirty="0"/>
              <a:t> </a:t>
            </a:r>
            <a:r>
              <a:rPr lang="en-US" sz="3200" dirty="0" err="1"/>
              <a:t>các</a:t>
            </a:r>
            <a:r>
              <a:rPr lang="en-US" sz="3200" dirty="0"/>
              <a:t> </a:t>
            </a:r>
            <a:r>
              <a:rPr lang="en-US" sz="3200" dirty="0" err="1"/>
              <a:t>nguồn</a:t>
            </a:r>
            <a:r>
              <a:rPr lang="en-US" sz="3200" dirty="0"/>
              <a:t> </a:t>
            </a:r>
            <a:r>
              <a:rPr lang="en-US" sz="3200" dirty="0" err="1"/>
              <a:t>lực</a:t>
            </a:r>
            <a:r>
              <a:rPr lang="en-US" sz="3200" dirty="0"/>
              <a:t> </a:t>
            </a:r>
            <a:r>
              <a:rPr lang="en-US" sz="3200" dirty="0" err="1"/>
              <a:t>cần</a:t>
            </a:r>
            <a:r>
              <a:rPr lang="en-US" sz="3200" dirty="0"/>
              <a:t> </a:t>
            </a:r>
            <a:r>
              <a:rPr lang="en-US" sz="3200" dirty="0" err="1"/>
              <a:t>có</a:t>
            </a:r>
            <a:r>
              <a:rPr lang="en-US" sz="3200" dirty="0"/>
              <a:t> </a:t>
            </a:r>
            <a:r>
              <a:rPr lang="en-US" sz="3200" dirty="0" err="1"/>
              <a:t>để</a:t>
            </a:r>
            <a:r>
              <a:rPr lang="en-US" sz="3200" dirty="0"/>
              <a:t> </a:t>
            </a:r>
            <a:r>
              <a:rPr lang="en-US" sz="3200" dirty="0" err="1"/>
              <a:t>hoàn</a:t>
            </a:r>
            <a:r>
              <a:rPr lang="en-US" sz="3200" dirty="0"/>
              <a:t> </a:t>
            </a:r>
            <a:r>
              <a:rPr lang="en-US" sz="3200" dirty="0" err="1"/>
              <a:t>thành</a:t>
            </a:r>
            <a:r>
              <a:rPr lang="en-US" sz="3200" dirty="0"/>
              <a:t> </a:t>
            </a:r>
            <a:r>
              <a:rPr lang="en-US" sz="3200" dirty="0" err="1"/>
              <a:t>các</a:t>
            </a:r>
            <a:r>
              <a:rPr lang="en-US" sz="3200" dirty="0"/>
              <a:t> </a:t>
            </a:r>
            <a:r>
              <a:rPr lang="en-US" sz="3200" dirty="0" err="1"/>
              <a:t>hoạt</a:t>
            </a:r>
            <a:r>
              <a:rPr lang="en-US" sz="3200" dirty="0"/>
              <a:t> </a:t>
            </a:r>
            <a:r>
              <a:rPr lang="en-US" sz="3200" dirty="0" err="1"/>
              <a:t>động</a:t>
            </a:r>
            <a:r>
              <a:rPr lang="en-US" sz="3200" dirty="0"/>
              <a:t> </a:t>
            </a:r>
            <a:r>
              <a:rPr lang="en-US" sz="3200" dirty="0" err="1"/>
              <a:t>và</a:t>
            </a:r>
            <a:r>
              <a:rPr lang="en-US" sz="3200" dirty="0"/>
              <a:t> </a:t>
            </a:r>
            <a:r>
              <a:rPr lang="en-US" sz="3200" dirty="0" err="1"/>
              <a:t>tổ</a:t>
            </a:r>
            <a:r>
              <a:rPr lang="en-US" sz="3200" dirty="0"/>
              <a:t> </a:t>
            </a:r>
            <a:r>
              <a:rPr lang="en-US" sz="3200" dirty="0" err="1"/>
              <a:t>chức</a:t>
            </a:r>
            <a:r>
              <a:rPr lang="en-US" sz="3200" dirty="0"/>
              <a:t> </a:t>
            </a:r>
            <a:r>
              <a:rPr lang="en-US" sz="3200" dirty="0" err="1"/>
              <a:t>chúng</a:t>
            </a:r>
            <a:r>
              <a:rPr lang="en-US" sz="3200" dirty="0"/>
              <a:t> </a:t>
            </a:r>
            <a:r>
              <a:rPr lang="en-US" sz="3200" dirty="0" err="1"/>
              <a:t>vào</a:t>
            </a:r>
            <a:r>
              <a:rPr lang="en-US" sz="3200" dirty="0"/>
              <a:t> </a:t>
            </a:r>
            <a:r>
              <a:rPr lang="en-US" sz="3200" dirty="0" err="1"/>
              <a:t>một</a:t>
            </a:r>
            <a:r>
              <a:rPr lang="en-US" sz="3200" dirty="0"/>
              <a:t> </a:t>
            </a:r>
            <a:r>
              <a:rPr lang="en-US" sz="3200" dirty="0" err="1"/>
              <a:t>dãy</a:t>
            </a:r>
            <a:r>
              <a:rPr lang="en-US" sz="3200" dirty="0"/>
              <a:t> </a:t>
            </a:r>
            <a:r>
              <a:rPr lang="en-US" sz="3200" dirty="0" err="1"/>
              <a:t>thống</a:t>
            </a:r>
            <a:r>
              <a:rPr lang="en-US" sz="3200" dirty="0"/>
              <a:t> </a:t>
            </a:r>
            <a:r>
              <a:rPr lang="en-US" sz="3200" dirty="0" err="1" smtClean="0"/>
              <a:t>nhất</a:t>
            </a:r>
            <a:r>
              <a:rPr lang="en-US" sz="3200" dirty="0" smtClean="0"/>
              <a:t>.</a:t>
            </a:r>
          </a:p>
          <a:p>
            <a:pPr marL="469900" indent="-457200" algn="just">
              <a:lnSpc>
                <a:spcPct val="1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a:t>
            </a:r>
            <a:r>
              <a:rPr lang="en-US" sz="3200" dirty="0" err="1" smtClean="0"/>
              <a:t>Phân</a:t>
            </a:r>
            <a:r>
              <a:rPr lang="en-US" sz="3200" dirty="0" smtClean="0"/>
              <a:t> </a:t>
            </a:r>
            <a:r>
              <a:rPr lang="en-US" sz="3200" dirty="0" err="1"/>
              <a:t>tách</a:t>
            </a:r>
            <a:r>
              <a:rPr lang="en-US" sz="3200" dirty="0"/>
              <a:t> </a:t>
            </a:r>
            <a:r>
              <a:rPr lang="en-US" sz="3200" dirty="0" err="1"/>
              <a:t>toàn</a:t>
            </a:r>
            <a:r>
              <a:rPr lang="en-US" sz="3200" dirty="0"/>
              <a:t> </a:t>
            </a:r>
            <a:r>
              <a:rPr lang="en-US" sz="3200" dirty="0" err="1"/>
              <a:t>bộ</a:t>
            </a:r>
            <a:r>
              <a:rPr lang="en-US" sz="3200" dirty="0"/>
              <a:t> </a:t>
            </a:r>
            <a:r>
              <a:rPr lang="en-US" sz="3200" dirty="0" err="1"/>
              <a:t>công</a:t>
            </a:r>
            <a:r>
              <a:rPr lang="en-US" sz="3200" dirty="0"/>
              <a:t> </a:t>
            </a:r>
            <a:r>
              <a:rPr lang="en-US" sz="3200" dirty="0" err="1"/>
              <a:t>việc</a:t>
            </a:r>
            <a:r>
              <a:rPr lang="en-US" sz="3200" dirty="0"/>
              <a:t> </a:t>
            </a:r>
            <a:r>
              <a:rPr lang="en-US" sz="3200" dirty="0" err="1"/>
              <a:t>liên</a:t>
            </a:r>
            <a:r>
              <a:rPr lang="en-US" sz="3200" dirty="0"/>
              <a:t> </a:t>
            </a:r>
            <a:r>
              <a:rPr lang="en-US" sz="3200" dirty="0" err="1"/>
              <a:t>quan</a:t>
            </a:r>
            <a:r>
              <a:rPr lang="en-US" sz="3200" dirty="0"/>
              <a:t> </a:t>
            </a:r>
            <a:r>
              <a:rPr lang="en-US" sz="3200" dirty="0" err="1"/>
              <a:t>trong</a:t>
            </a:r>
            <a:r>
              <a:rPr lang="en-US" sz="3200" dirty="0"/>
              <a:t> </a:t>
            </a:r>
            <a:r>
              <a:rPr lang="en-US" sz="3200" dirty="0" err="1"/>
              <a:t>dự</a:t>
            </a:r>
            <a:r>
              <a:rPr lang="en-US" sz="3200" dirty="0"/>
              <a:t> </a:t>
            </a:r>
            <a:r>
              <a:rPr lang="en-US" sz="3200" dirty="0" err="1"/>
              <a:t>án</a:t>
            </a:r>
            <a:r>
              <a:rPr lang="en-US" sz="3200" dirty="0"/>
              <a:t> </a:t>
            </a:r>
            <a:r>
              <a:rPr lang="en-US" sz="3200" dirty="0" err="1"/>
              <a:t>thành</a:t>
            </a:r>
            <a:r>
              <a:rPr lang="en-US" sz="3200" dirty="0"/>
              <a:t> </a:t>
            </a:r>
            <a:r>
              <a:rPr lang="en-US" sz="3200" dirty="0" err="1"/>
              <a:t>các</a:t>
            </a:r>
            <a:r>
              <a:rPr lang="en-US" sz="3200" dirty="0"/>
              <a:t> </a:t>
            </a:r>
            <a:r>
              <a:rPr lang="en-US" sz="3200" dirty="0" err="1"/>
              <a:t>hoạt</a:t>
            </a:r>
            <a:r>
              <a:rPr lang="en-US" sz="3200" dirty="0"/>
              <a:t> </a:t>
            </a:r>
            <a:r>
              <a:rPr lang="en-US" sz="3200" dirty="0" err="1"/>
              <a:t>động</a:t>
            </a:r>
            <a:r>
              <a:rPr lang="en-US" sz="3200" dirty="0"/>
              <a:t> </a:t>
            </a:r>
            <a:r>
              <a:rPr lang="en-US" sz="3200" dirty="0" err="1"/>
              <a:t>riêng</a:t>
            </a:r>
            <a:r>
              <a:rPr lang="en-US" sz="3200" dirty="0"/>
              <a:t> </a:t>
            </a:r>
            <a:r>
              <a:rPr lang="en-US" sz="3200" dirty="0" err="1"/>
              <a:t>rẽ</a:t>
            </a:r>
            <a:r>
              <a:rPr lang="en-US" sz="3200" dirty="0"/>
              <a:t> </a:t>
            </a:r>
            <a:r>
              <a:rPr lang="en-US" sz="3200" dirty="0" err="1"/>
              <a:t>và</a:t>
            </a:r>
            <a:r>
              <a:rPr lang="en-US" sz="3200" dirty="0"/>
              <a:t> </a:t>
            </a:r>
            <a:r>
              <a:rPr lang="en-US" sz="3200" dirty="0" err="1"/>
              <a:t>xét</a:t>
            </a:r>
            <a:r>
              <a:rPr lang="en-US" sz="3200" dirty="0"/>
              <a:t> </a:t>
            </a:r>
            <a:r>
              <a:rPr lang="en-US" sz="3200" dirty="0" err="1"/>
              <a:t>đoán</a:t>
            </a:r>
            <a:r>
              <a:rPr lang="en-US" sz="3200" dirty="0"/>
              <a:t> </a:t>
            </a:r>
            <a:r>
              <a:rPr lang="en-US" sz="3200" dirty="0" err="1"/>
              <a:t>thời</a:t>
            </a:r>
            <a:r>
              <a:rPr lang="en-US" sz="3200" dirty="0"/>
              <a:t> </a:t>
            </a:r>
            <a:r>
              <a:rPr lang="en-US" sz="3200" dirty="0" err="1"/>
              <a:t>gian</a:t>
            </a:r>
            <a:r>
              <a:rPr lang="en-US" sz="3200" dirty="0"/>
              <a:t> </a:t>
            </a:r>
            <a:r>
              <a:rPr lang="en-US" sz="3200" dirty="0" err="1"/>
              <a:t>đòi</a:t>
            </a:r>
            <a:r>
              <a:rPr lang="en-US" sz="3200" dirty="0"/>
              <a:t> </a:t>
            </a:r>
            <a:r>
              <a:rPr lang="en-US" sz="3200" dirty="0" err="1"/>
              <a:t>hỏi</a:t>
            </a:r>
            <a:r>
              <a:rPr lang="en-US" sz="3200" dirty="0"/>
              <a:t> </a:t>
            </a:r>
            <a:r>
              <a:rPr lang="en-US" sz="3200" dirty="0" err="1"/>
              <a:t>để</a:t>
            </a:r>
            <a:r>
              <a:rPr lang="en-US" sz="3200" dirty="0"/>
              <a:t> </a:t>
            </a:r>
            <a:r>
              <a:rPr lang="en-US" sz="3200" dirty="0" err="1"/>
              <a:t>hoàn</a:t>
            </a:r>
            <a:r>
              <a:rPr lang="en-US" sz="3200" dirty="0"/>
              <a:t> </a:t>
            </a:r>
            <a:r>
              <a:rPr lang="en-US" sz="3200" dirty="0" err="1"/>
              <a:t>thành</a:t>
            </a:r>
            <a:r>
              <a:rPr lang="en-US" sz="3200" dirty="0"/>
              <a:t> </a:t>
            </a:r>
            <a:r>
              <a:rPr lang="en-US" sz="3200" dirty="0" err="1"/>
              <a:t>các</a:t>
            </a:r>
            <a:r>
              <a:rPr lang="en-US" sz="3200" dirty="0"/>
              <a:t> </a:t>
            </a:r>
            <a:r>
              <a:rPr lang="en-US" sz="3200" dirty="0" err="1"/>
              <a:t>hoạt</a:t>
            </a:r>
            <a:r>
              <a:rPr lang="en-US" sz="3200" dirty="0"/>
              <a:t> </a:t>
            </a:r>
            <a:r>
              <a:rPr lang="en-US" sz="3200" dirty="0" err="1"/>
              <a:t>động</a:t>
            </a:r>
            <a:r>
              <a:rPr lang="en-US" sz="3200" dirty="0"/>
              <a:t> </a:t>
            </a:r>
            <a:r>
              <a:rPr lang="en-US" sz="3200" dirty="0" err="1" smtClean="0"/>
              <a:t>này</a:t>
            </a:r>
            <a:r>
              <a:rPr lang="en-US" sz="3200" dirty="0"/>
              <a:t>.</a:t>
            </a: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964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9932112" cy="2675091"/>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LẬP TIẾN ĐỘ DỰ ÁN</a:t>
            </a:r>
            <a:endParaRPr sz="3200" b="1"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50"/>
              </a:spcBef>
            </a:pPr>
            <a:endParaRPr sz="4500" dirty="0">
              <a:latin typeface="Times New Roman" panose="02020603050405020304" pitchFamily="18" charset="0"/>
              <a:cs typeface="Times New Roman" panose="02020603050405020304" pitchFamily="18" charset="0"/>
            </a:endParaRPr>
          </a:p>
          <a:p>
            <a:pPr marL="469900" indent="-457200" algn="just">
              <a:lnSpc>
                <a:spcPct val="100000"/>
              </a:lnSpc>
              <a:buFont typeface="Wingdings" panose="05000000000000000000" pitchFamily="2" charset="2"/>
              <a:buChar char="v"/>
            </a:pPr>
            <a:r>
              <a:rPr lang="en-US" sz="3200" dirty="0" err="1" smtClean="0"/>
              <a:t>Các</a:t>
            </a:r>
            <a:r>
              <a:rPr lang="en-US" sz="3200" dirty="0" smtClean="0"/>
              <a:t> </a:t>
            </a:r>
            <a:r>
              <a:rPr lang="en-US" sz="3200" dirty="0" err="1" smtClean="0"/>
              <a:t>hoạt</a:t>
            </a:r>
            <a:r>
              <a:rPr lang="en-US" sz="3200" dirty="0" smtClean="0"/>
              <a:t> </a:t>
            </a:r>
            <a:r>
              <a:rPr lang="en-US" sz="3200" dirty="0" err="1" smtClean="0"/>
              <a:t>động</a:t>
            </a:r>
            <a:r>
              <a:rPr lang="en-US" sz="3200" dirty="0" smtClean="0"/>
              <a:t> </a:t>
            </a:r>
            <a:r>
              <a:rPr lang="en-US" sz="3200" dirty="0" err="1" smtClean="0"/>
              <a:t>riêng</a:t>
            </a:r>
            <a:r>
              <a:rPr lang="en-US" sz="3200" dirty="0" smtClean="0"/>
              <a:t> </a:t>
            </a:r>
            <a:r>
              <a:rPr lang="en-US" sz="3200" dirty="0" err="1" smtClean="0"/>
              <a:t>lẻ</a:t>
            </a:r>
            <a:r>
              <a:rPr lang="en-US" sz="3200" dirty="0"/>
              <a:t> </a:t>
            </a:r>
            <a:r>
              <a:rPr lang="en-US" sz="3200" dirty="0" err="1" smtClean="0"/>
              <a:t>thực</a:t>
            </a:r>
            <a:r>
              <a:rPr lang="en-US" sz="3200" dirty="0" smtClean="0"/>
              <a:t> </a:t>
            </a:r>
            <a:r>
              <a:rPr lang="en-US" sz="3200" dirty="0" err="1" smtClean="0"/>
              <a:t>hiện</a:t>
            </a:r>
            <a:r>
              <a:rPr lang="en-US" sz="3200" dirty="0" smtClean="0"/>
              <a:t> </a:t>
            </a:r>
            <a:r>
              <a:rPr lang="en-US" sz="3200" dirty="0" err="1" smtClean="0"/>
              <a:t>đồng</a:t>
            </a:r>
            <a:r>
              <a:rPr lang="en-US" sz="3200" dirty="0" smtClean="0"/>
              <a:t> </a:t>
            </a:r>
            <a:r>
              <a:rPr lang="en-US" sz="3200" dirty="0" err="1" smtClean="0"/>
              <a:t>thời</a:t>
            </a:r>
            <a:r>
              <a:rPr lang="en-US" sz="3200" dirty="0" smtClean="0"/>
              <a:t>.</a:t>
            </a:r>
          </a:p>
          <a:p>
            <a:pPr marL="469900" indent="-457200" algn="just">
              <a:lnSpc>
                <a:spcPct val="100000"/>
              </a:lnSpc>
              <a:buFont typeface="Wingdings" panose="05000000000000000000" pitchFamily="2" charset="2"/>
              <a:buChar char="v"/>
            </a:pPr>
            <a:r>
              <a:rPr lang="en-US" sz="3200" dirty="0" err="1" smtClean="0">
                <a:latin typeface="Times New Roman" panose="02020603050405020304" pitchFamily="18" charset="0"/>
                <a:cs typeface="Times New Roman" panose="02020603050405020304" pitchFamily="18" charset="0"/>
              </a:rPr>
              <a:t>Các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hoạt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động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phụ</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thuộc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cần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tránh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giảm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thiểu</a:t>
            </a:r>
            <a:r>
              <a:rPr lang="en-US" sz="3200" dirty="0" smtClean="0"/>
              <a:t>.</a:t>
            </a:r>
          </a:p>
          <a:p>
            <a:pPr marL="469900" indent="-457200" algn="just">
              <a:lnSpc>
                <a:spcPct val="1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a:t>
            </a:r>
            <a:r>
              <a:rPr lang="en-US" sz="3200" dirty="0" err="1"/>
              <a:t>Tiến</a:t>
            </a:r>
            <a:r>
              <a:rPr lang="en-US" sz="3200" dirty="0"/>
              <a:t> </a:t>
            </a:r>
            <a:r>
              <a:rPr lang="en-US" sz="3200" dirty="0" err="1"/>
              <a:t>trình</a:t>
            </a:r>
            <a:r>
              <a:rPr lang="en-US" sz="3200" dirty="0"/>
              <a:t> </a:t>
            </a:r>
            <a:r>
              <a:rPr lang="en-US" sz="3200" dirty="0" err="1"/>
              <a:t>lập</a:t>
            </a:r>
            <a:r>
              <a:rPr lang="en-US" sz="3200" dirty="0"/>
              <a:t> </a:t>
            </a:r>
            <a:r>
              <a:rPr lang="en-US" sz="3200" dirty="0" err="1"/>
              <a:t>tiến</a:t>
            </a:r>
            <a:r>
              <a:rPr lang="en-US" sz="3200" dirty="0"/>
              <a:t> </a:t>
            </a:r>
            <a:r>
              <a:rPr lang="en-US" sz="3200" dirty="0" err="1"/>
              <a:t>độ</a:t>
            </a:r>
            <a:r>
              <a:rPr lang="en-US" sz="3200" dirty="0"/>
              <a:t> </a:t>
            </a:r>
            <a:r>
              <a:rPr lang="en-US" sz="3200" dirty="0" err="1"/>
              <a:t>dự</a:t>
            </a:r>
            <a:r>
              <a:rPr lang="en-US" sz="3200" dirty="0"/>
              <a:t> </a:t>
            </a:r>
            <a:r>
              <a:rPr lang="en-US" sz="3200" dirty="0" err="1"/>
              <a:t>án</a:t>
            </a:r>
            <a:endParaRPr sz="3200" dirty="0">
              <a:latin typeface="Times New Roman" panose="02020603050405020304" pitchFamily="18" charset="0"/>
              <a:cs typeface="Times New Roman" panose="02020603050405020304" pitchFamily="18" charset="0"/>
            </a:endParaRPr>
          </a:p>
        </p:txBody>
      </p:sp>
      <p:pic>
        <p:nvPicPr>
          <p:cNvPr id="2051" name="Picture 3" descr="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88" y="3581400"/>
            <a:ext cx="9932112"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1906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9932112" cy="3711272"/>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QUẢN LÝ TIẾN ĐỘ DỰ ÁN</a:t>
            </a:r>
            <a:endParaRPr sz="3200" b="1"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50"/>
              </a:spcBef>
            </a:pPr>
            <a:endParaRPr lang="en-US" sz="4500" dirty="0">
              <a:latin typeface="Times New Roman" panose="02020603050405020304" pitchFamily="18" charset="0"/>
              <a:cs typeface="Times New Roman" panose="02020603050405020304" pitchFamily="18" charset="0"/>
            </a:endParaRPr>
          </a:p>
          <a:p>
            <a:pPr marL="685800" indent="-685800">
              <a:lnSpc>
                <a:spcPct val="100000"/>
              </a:lnSpc>
              <a:spcBef>
                <a:spcPts val="50"/>
              </a:spcBef>
              <a:buFont typeface="Wingdings" panose="05000000000000000000" pitchFamily="2" charset="2"/>
              <a:buChar char="v"/>
            </a:pPr>
            <a:r>
              <a:rPr lang="en-US" sz="3200" dirty="0" err="1"/>
              <a:t>Biểu</a:t>
            </a:r>
            <a:r>
              <a:rPr lang="en-US" sz="3200" dirty="0"/>
              <a:t> </a:t>
            </a:r>
            <a:r>
              <a:rPr lang="en-US" sz="3200" dirty="0" err="1"/>
              <a:t>đồ</a:t>
            </a:r>
            <a:r>
              <a:rPr lang="en-US" sz="3200" dirty="0"/>
              <a:t> </a:t>
            </a:r>
            <a:r>
              <a:rPr lang="en-US" sz="3200" dirty="0" err="1" smtClean="0"/>
              <a:t>thanh</a:t>
            </a:r>
            <a:r>
              <a:rPr lang="en-US" sz="3200" dirty="0" smtClean="0"/>
              <a:t> (</a:t>
            </a:r>
            <a:r>
              <a:rPr lang="en-US" sz="3200" dirty="0" err="1" smtClean="0"/>
              <a:t>Sơ</a:t>
            </a:r>
            <a:r>
              <a:rPr lang="en-US" sz="3200" dirty="0" smtClean="0"/>
              <a:t> </a:t>
            </a:r>
            <a:r>
              <a:rPr lang="en-US" sz="3200" dirty="0" err="1" smtClean="0"/>
              <a:t>đồ</a:t>
            </a:r>
            <a:r>
              <a:rPr lang="en-US" sz="3200" dirty="0" smtClean="0"/>
              <a:t> Gantt)</a:t>
            </a:r>
          </a:p>
          <a:p>
            <a:pPr marL="685800" indent="-685800">
              <a:spcBef>
                <a:spcPts val="50"/>
              </a:spcBef>
              <a:buFont typeface="Wingdings" panose="05000000000000000000" pitchFamily="2" charset="2"/>
              <a:buChar char="v"/>
            </a:pPr>
            <a:r>
              <a:rPr lang="en-US" sz="3200" dirty="0" err="1" smtClean="0"/>
              <a:t>Biểu</a:t>
            </a:r>
            <a:r>
              <a:rPr lang="en-US" sz="3200" dirty="0" smtClean="0"/>
              <a:t> </a:t>
            </a:r>
            <a:r>
              <a:rPr lang="en-US" sz="3200" dirty="0" err="1" smtClean="0"/>
              <a:t>đồ</a:t>
            </a:r>
            <a:r>
              <a:rPr lang="en-US" sz="3200" dirty="0" smtClean="0"/>
              <a:t> </a:t>
            </a:r>
            <a:r>
              <a:rPr lang="en-US" sz="3200" dirty="0" err="1" smtClean="0"/>
              <a:t>mạng</a:t>
            </a:r>
            <a:r>
              <a:rPr lang="en-US" sz="3200" dirty="0" smtClean="0"/>
              <a:t> </a:t>
            </a:r>
            <a:r>
              <a:rPr lang="en-US" sz="3200" dirty="0" err="1" smtClean="0"/>
              <a:t>lưới</a:t>
            </a:r>
            <a:r>
              <a:rPr lang="en-US" sz="3200" dirty="0" smtClean="0"/>
              <a:t> </a:t>
            </a:r>
            <a:r>
              <a:rPr lang="en-US" sz="3200" dirty="0" err="1" smtClean="0"/>
              <a:t>hoạt</a:t>
            </a:r>
            <a:r>
              <a:rPr lang="en-US" sz="3200" dirty="0" smtClean="0"/>
              <a:t> </a:t>
            </a:r>
            <a:r>
              <a:rPr lang="en-US" sz="3200" dirty="0" err="1" smtClean="0"/>
              <a:t>động</a:t>
            </a:r>
            <a:endParaRPr lang="en-US" sz="3200" dirty="0" smtClean="0"/>
          </a:p>
          <a:p>
            <a:pPr>
              <a:spcBef>
                <a:spcPts val="50"/>
              </a:spcBef>
            </a:pPr>
            <a:r>
              <a:rPr lang="en-US" sz="3200" dirty="0" err="1" smtClean="0"/>
              <a:t>Các</a:t>
            </a:r>
            <a:r>
              <a:rPr lang="en-US" sz="3200" dirty="0" smtClean="0"/>
              <a:t> </a:t>
            </a:r>
            <a:r>
              <a:rPr lang="en-US" sz="3200" dirty="0" err="1" smtClean="0"/>
              <a:t>ký</a:t>
            </a:r>
            <a:r>
              <a:rPr lang="en-US" sz="3200" dirty="0" smtClean="0"/>
              <a:t> </a:t>
            </a:r>
            <a:r>
              <a:rPr lang="en-US" sz="3200" dirty="0" err="1" smtClean="0"/>
              <a:t>pháp</a:t>
            </a:r>
            <a:r>
              <a:rPr lang="en-US" sz="3200" dirty="0" smtClean="0"/>
              <a:t> </a:t>
            </a:r>
            <a:r>
              <a:rPr lang="en-US" sz="3200" dirty="0" err="1" smtClean="0"/>
              <a:t>đồ</a:t>
            </a:r>
            <a:r>
              <a:rPr lang="en-US" sz="3200" dirty="0" smtClean="0"/>
              <a:t> </a:t>
            </a:r>
            <a:r>
              <a:rPr lang="en-US" sz="3200" dirty="0" err="1" smtClean="0"/>
              <a:t>hoạ</a:t>
            </a:r>
            <a:r>
              <a:rPr lang="en-US" sz="3200" dirty="0" smtClean="0"/>
              <a:t> </a:t>
            </a:r>
            <a:r>
              <a:rPr lang="en-US" sz="3200" dirty="0" err="1" smtClean="0"/>
              <a:t>được</a:t>
            </a:r>
            <a:r>
              <a:rPr lang="en-US" sz="3200" dirty="0" smtClean="0"/>
              <a:t> </a:t>
            </a:r>
            <a:r>
              <a:rPr lang="en-US" sz="3200" dirty="0" err="1" smtClean="0"/>
              <a:t>dùng</a:t>
            </a:r>
            <a:r>
              <a:rPr lang="en-US" sz="3200" dirty="0" smtClean="0"/>
              <a:t> </a:t>
            </a:r>
            <a:r>
              <a:rPr lang="en-US" sz="3200" dirty="0" err="1" smtClean="0"/>
              <a:t>để</a:t>
            </a:r>
            <a:r>
              <a:rPr lang="en-US" sz="3200" dirty="0" smtClean="0"/>
              <a:t> minh </a:t>
            </a:r>
            <a:r>
              <a:rPr lang="en-US" sz="3200" dirty="0" err="1" smtClean="0"/>
              <a:t>họa</a:t>
            </a:r>
            <a:r>
              <a:rPr lang="en-US" sz="3200" dirty="0" smtClean="0"/>
              <a:t> </a:t>
            </a:r>
            <a:r>
              <a:rPr lang="en-US" sz="3200" dirty="0" err="1" smtClean="0"/>
              <a:t>tiến</a:t>
            </a:r>
            <a:r>
              <a:rPr lang="en-US" sz="3200" dirty="0" smtClean="0"/>
              <a:t> </a:t>
            </a:r>
            <a:r>
              <a:rPr lang="en-US" sz="3200" dirty="0" err="1" smtClean="0"/>
              <a:t>độ</a:t>
            </a:r>
            <a:r>
              <a:rPr lang="en-US" sz="3200" dirty="0" smtClean="0"/>
              <a:t> </a:t>
            </a:r>
            <a:r>
              <a:rPr lang="en-US" sz="3200" dirty="0" err="1" smtClean="0"/>
              <a:t>của</a:t>
            </a:r>
            <a:r>
              <a:rPr lang="en-US" sz="3200" dirty="0" smtClean="0"/>
              <a:t> </a:t>
            </a:r>
            <a:r>
              <a:rPr lang="en-US" sz="3200" dirty="0" err="1" smtClean="0"/>
              <a:t>dự</a:t>
            </a:r>
            <a:r>
              <a:rPr lang="en-US" sz="3200" dirty="0" smtClean="0"/>
              <a:t> </a:t>
            </a:r>
            <a:r>
              <a:rPr lang="en-US" sz="3200" dirty="0" err="1" smtClean="0"/>
              <a:t>án</a:t>
            </a:r>
            <a:r>
              <a:rPr lang="en-US" sz="3200" dirty="0"/>
              <a:t>.</a:t>
            </a:r>
            <a:endParaRPr lang="en-US" sz="3200" dirty="0" smtClean="0"/>
          </a:p>
          <a:p>
            <a:pPr marL="685800" indent="-685800">
              <a:lnSpc>
                <a:spcPct val="100000"/>
              </a:lnSpc>
              <a:spcBef>
                <a:spcPts val="50"/>
              </a:spcBef>
              <a:buFont typeface="Wingdings" panose="05000000000000000000" pitchFamily="2" charset="2"/>
              <a:buChar char="v"/>
            </a:pPr>
            <a:endParaRPr sz="3200" dirty="0"/>
          </a:p>
        </p:txBody>
      </p:sp>
    </p:spTree>
    <p:extLst>
      <p:ext uri="{BB962C8B-B14F-4D97-AF65-F5344CB8AC3E}">
        <p14:creationId xmlns:p14="http://schemas.microsoft.com/office/powerpoint/2010/main" val="3983864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9932112" cy="2687915"/>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BIỂU ĐỒ THANH (SƠ ĐỒ GANTT)</a:t>
            </a:r>
            <a:endParaRPr sz="3200" b="1"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50"/>
              </a:spcBef>
            </a:pPr>
            <a:endParaRPr lang="en-US" sz="4500" dirty="0">
              <a:latin typeface="Times New Roman" panose="02020603050405020304" pitchFamily="18" charset="0"/>
              <a:cs typeface="Times New Roman" panose="02020603050405020304" pitchFamily="18" charset="0"/>
            </a:endParaRPr>
          </a:p>
          <a:p>
            <a:pPr marL="685800" indent="-685800" algn="just">
              <a:lnSpc>
                <a:spcPct val="100000"/>
              </a:lnSpc>
              <a:spcBef>
                <a:spcPts val="50"/>
              </a:spcBef>
              <a:buFont typeface="Wingdings" panose="05000000000000000000" pitchFamily="2" charset="2"/>
              <a:buChar char="v"/>
            </a:pPr>
            <a:r>
              <a:rPr lang="en-US" sz="3200" dirty="0" err="1" smtClean="0"/>
              <a:t>Các</a:t>
            </a:r>
            <a:r>
              <a:rPr lang="en-US" sz="3200" dirty="0" smtClean="0"/>
              <a:t> </a:t>
            </a:r>
            <a:r>
              <a:rPr lang="en-US" sz="3200" dirty="0" err="1"/>
              <a:t>biểu</a:t>
            </a:r>
            <a:r>
              <a:rPr lang="en-US" sz="3200" dirty="0"/>
              <a:t> </a:t>
            </a:r>
            <a:r>
              <a:rPr lang="en-US" sz="3200" dirty="0" err="1"/>
              <a:t>đồ</a:t>
            </a:r>
            <a:r>
              <a:rPr lang="en-US" sz="3200" dirty="0"/>
              <a:t> </a:t>
            </a:r>
            <a:r>
              <a:rPr lang="en-US" sz="3200" dirty="0" err="1"/>
              <a:t>thanh</a:t>
            </a:r>
            <a:r>
              <a:rPr lang="en-US" sz="3200" dirty="0"/>
              <a:t> </a:t>
            </a:r>
            <a:r>
              <a:rPr lang="en-US" sz="3200" dirty="0" err="1"/>
              <a:t>chỉ</a:t>
            </a:r>
            <a:r>
              <a:rPr lang="en-US" sz="3200" dirty="0"/>
              <a:t> </a:t>
            </a:r>
            <a:r>
              <a:rPr lang="en-US" sz="3200" dirty="0" err="1" smtClean="0"/>
              <a:t>ra</a:t>
            </a:r>
            <a:r>
              <a:rPr lang="en-US" sz="3200" dirty="0" smtClean="0"/>
              <a:t> </a:t>
            </a:r>
            <a:r>
              <a:rPr lang="en-US" sz="3200" dirty="0" err="1" smtClean="0"/>
              <a:t>tên</a:t>
            </a:r>
            <a:r>
              <a:rPr lang="en-US" sz="3200" dirty="0" smtClean="0"/>
              <a:t> </a:t>
            </a:r>
            <a:r>
              <a:rPr lang="en-US" sz="3200" dirty="0" err="1" smtClean="0"/>
              <a:t>hoạt</a:t>
            </a:r>
            <a:r>
              <a:rPr lang="en-US" sz="3200" dirty="0" smtClean="0"/>
              <a:t> </a:t>
            </a:r>
            <a:r>
              <a:rPr lang="en-US" sz="3200" dirty="0" err="1" smtClean="0"/>
              <a:t>động</a:t>
            </a:r>
            <a:r>
              <a:rPr lang="en-US" sz="3200" dirty="0" smtClean="0"/>
              <a:t>, </a:t>
            </a:r>
            <a:r>
              <a:rPr lang="en-US" sz="3200" dirty="0" err="1"/>
              <a:t>ai</a:t>
            </a:r>
            <a:r>
              <a:rPr lang="en-US" sz="3200" dirty="0"/>
              <a:t> </a:t>
            </a:r>
            <a:r>
              <a:rPr lang="en-US" sz="3200" dirty="0" err="1"/>
              <a:t>có</a:t>
            </a:r>
            <a:r>
              <a:rPr lang="en-US" sz="3200" dirty="0"/>
              <a:t> </a:t>
            </a:r>
            <a:r>
              <a:rPr lang="en-US" sz="3200" dirty="0" err="1"/>
              <a:t>trách</a:t>
            </a:r>
            <a:r>
              <a:rPr lang="en-US" sz="3200" dirty="0"/>
              <a:t> </a:t>
            </a:r>
            <a:r>
              <a:rPr lang="en-US" sz="3200" dirty="0" err="1"/>
              <a:t>nhiệm</a:t>
            </a:r>
            <a:r>
              <a:rPr lang="en-US" sz="3200" dirty="0"/>
              <a:t> </a:t>
            </a:r>
            <a:r>
              <a:rPr lang="en-US" sz="3200" dirty="0" err="1"/>
              <a:t>với</a:t>
            </a:r>
            <a:r>
              <a:rPr lang="en-US" sz="3200" dirty="0"/>
              <a:t> </a:t>
            </a:r>
            <a:r>
              <a:rPr lang="en-US" sz="3200" dirty="0" err="1"/>
              <a:t>mỗi</a:t>
            </a:r>
            <a:r>
              <a:rPr lang="en-US" sz="3200" dirty="0"/>
              <a:t> </a:t>
            </a:r>
            <a:r>
              <a:rPr lang="en-US" sz="3200" dirty="0" err="1"/>
              <a:t>hoạt</a:t>
            </a:r>
            <a:r>
              <a:rPr lang="en-US" sz="3200" dirty="0"/>
              <a:t> </a:t>
            </a:r>
            <a:r>
              <a:rPr lang="en-US" sz="3200" dirty="0" err="1"/>
              <a:t>động</a:t>
            </a:r>
            <a:r>
              <a:rPr lang="en-US" sz="3200" dirty="0"/>
              <a:t> </a:t>
            </a:r>
            <a:r>
              <a:rPr lang="en-US" sz="3200" dirty="0" err="1" smtClean="0"/>
              <a:t>và</a:t>
            </a:r>
            <a:r>
              <a:rPr lang="en-US" sz="3200" dirty="0" smtClean="0"/>
              <a:t> </a:t>
            </a:r>
            <a:r>
              <a:rPr lang="en-US" sz="3200" dirty="0" err="1"/>
              <a:t>khi</a:t>
            </a:r>
            <a:r>
              <a:rPr lang="en-US" sz="3200" dirty="0"/>
              <a:t> </a:t>
            </a:r>
            <a:r>
              <a:rPr lang="en-US" sz="3200" dirty="0" err="1"/>
              <a:t>nào</a:t>
            </a:r>
            <a:r>
              <a:rPr lang="en-US" sz="3200" dirty="0"/>
              <a:t> </a:t>
            </a:r>
            <a:r>
              <a:rPr lang="en-US" sz="3200" dirty="0" err="1"/>
              <a:t>hoạt</a:t>
            </a:r>
            <a:r>
              <a:rPr lang="en-US" sz="3200" dirty="0"/>
              <a:t> </a:t>
            </a:r>
            <a:r>
              <a:rPr lang="en-US" sz="3200" dirty="0" err="1"/>
              <a:t>động</a:t>
            </a:r>
            <a:r>
              <a:rPr lang="en-US" sz="3200" dirty="0"/>
              <a:t> </a:t>
            </a:r>
            <a:r>
              <a:rPr lang="en-US" sz="3200" dirty="0" err="1"/>
              <a:t>đó</a:t>
            </a:r>
            <a:r>
              <a:rPr lang="en-US" sz="3200" dirty="0"/>
              <a:t> </a:t>
            </a:r>
            <a:r>
              <a:rPr lang="en-US" sz="3200" dirty="0" err="1"/>
              <a:t>được</a:t>
            </a:r>
            <a:r>
              <a:rPr lang="en-US" sz="3200" dirty="0"/>
              <a:t> </a:t>
            </a:r>
            <a:r>
              <a:rPr lang="en-US" sz="3200" dirty="0" err="1"/>
              <a:t>lên</a:t>
            </a:r>
            <a:r>
              <a:rPr lang="en-US" sz="3200" dirty="0"/>
              <a:t> </a:t>
            </a:r>
            <a:r>
              <a:rPr lang="en-US" sz="3200" dirty="0" err="1"/>
              <a:t>lịch</a:t>
            </a:r>
            <a:r>
              <a:rPr lang="en-US" sz="3200" dirty="0"/>
              <a:t> </a:t>
            </a:r>
            <a:r>
              <a:rPr lang="en-US" sz="3200" dirty="0" err="1"/>
              <a:t>bắt</a:t>
            </a:r>
            <a:r>
              <a:rPr lang="en-US" sz="3200" dirty="0"/>
              <a:t> </a:t>
            </a:r>
            <a:r>
              <a:rPr lang="en-US" sz="3200" dirty="0" err="1"/>
              <a:t>đầu</a:t>
            </a:r>
            <a:r>
              <a:rPr lang="en-US" sz="3200" dirty="0"/>
              <a:t> </a:t>
            </a:r>
            <a:r>
              <a:rPr lang="en-US" sz="3200" dirty="0" err="1"/>
              <a:t>hoặc</a:t>
            </a:r>
            <a:r>
              <a:rPr lang="en-US" sz="3200" dirty="0"/>
              <a:t> </a:t>
            </a:r>
            <a:r>
              <a:rPr lang="en-US" sz="3200" dirty="0" err="1"/>
              <a:t>kết</a:t>
            </a:r>
            <a:r>
              <a:rPr lang="en-US" sz="3200" dirty="0"/>
              <a:t> </a:t>
            </a:r>
            <a:r>
              <a:rPr lang="en-US" sz="3200" dirty="0" err="1" smtClean="0"/>
              <a:t>thúc</a:t>
            </a:r>
            <a:r>
              <a:rPr lang="en-US" sz="3200" dirty="0"/>
              <a:t>.</a:t>
            </a:r>
            <a:endParaRPr sz="3200" dirty="0"/>
          </a:p>
        </p:txBody>
      </p:sp>
      <p:pic>
        <p:nvPicPr>
          <p:cNvPr id="3074" name="Picture 2" descr="Tạo bảng danh sá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304" y="3363736"/>
            <a:ext cx="6048375" cy="303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557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9932112" cy="1197764"/>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BIỂU ĐỒ THANH (SƠ ĐỒ GANTT)</a:t>
            </a:r>
            <a:endParaRPr sz="3200" b="1"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50"/>
              </a:spcBef>
            </a:pPr>
            <a:endParaRPr lang="en-US" sz="4500" dirty="0">
              <a:latin typeface="Times New Roman" panose="02020603050405020304" pitchFamily="18" charset="0"/>
              <a:cs typeface="Times New Roman" panose="02020603050405020304" pitchFamily="18" charset="0"/>
            </a:endParaRPr>
          </a:p>
        </p:txBody>
      </p:sp>
      <p:pic>
        <p:nvPicPr>
          <p:cNvPr id="5126" name="Picture 6" descr="Biểu đồ Gantt mớ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7848600" cy="477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564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688" y="611632"/>
            <a:ext cx="9932112" cy="1197764"/>
          </a:xfrm>
          <a:prstGeom prst="rect">
            <a:avLst/>
          </a:prstGeom>
        </p:spPr>
        <p:txBody>
          <a:bodyPr vert="horz" wrap="square" lIns="0" tIns="0" rIns="0" bIns="0" rtlCol="0">
            <a:spAutoFit/>
          </a:bodyPr>
          <a:lstStyle/>
          <a:p>
            <a:pPr marL="64135">
              <a:lnSpc>
                <a:spcPct val="100000"/>
              </a:lnSpc>
            </a:pPr>
            <a:r>
              <a:rPr lang="en-US" sz="3200" b="1" dirty="0" smtClean="0">
                <a:solidFill>
                  <a:srgbClr val="FF0000"/>
                </a:solidFill>
                <a:latin typeface="Times New Roman" panose="02020603050405020304" pitchFamily="18" charset="0"/>
                <a:cs typeface="Times New Roman" panose="02020603050405020304" pitchFamily="18" charset="0"/>
              </a:rPr>
              <a:t>BIỂU ĐỒ THANH (SƠ ĐỒ GANTT)</a:t>
            </a:r>
            <a:endParaRPr sz="3200" b="1"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50"/>
              </a:spcBef>
            </a:pPr>
            <a:endParaRPr lang="en-US" sz="4500" dirty="0">
              <a:latin typeface="Times New Roman" panose="02020603050405020304" pitchFamily="18" charset="0"/>
              <a:cs typeface="Times New Roman" panose="02020603050405020304" pitchFamily="18" charset="0"/>
            </a:endParaRPr>
          </a:p>
        </p:txBody>
      </p:sp>
      <p:pic>
        <p:nvPicPr>
          <p:cNvPr id="6146" name="Picture 2" descr="Biểu đồ sau khi hoàn thà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524000"/>
            <a:ext cx="73914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807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TotalTime>
  <Words>694</Words>
  <Application>Microsoft Office PowerPoint</Application>
  <PresentationFormat>Custom</PresentationFormat>
  <Paragraphs>75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QUẢN LÝ DỰ 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BÀI TẬP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QUẢN LÝ DỰ ÁN</dc:title>
  <dc:creator>huyen</dc:creator>
  <cp:lastModifiedBy>Microsoft</cp:lastModifiedBy>
  <cp:revision>24</cp:revision>
  <dcterms:created xsi:type="dcterms:W3CDTF">2016-09-20T08:56:23Z</dcterms:created>
  <dcterms:modified xsi:type="dcterms:W3CDTF">2016-09-20T16:34:20Z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2015-09-16T00:00:00Z</vt:filetime>
  </property>
  <property fmtid="{D5CDD505-2E9C-101B-9397-08002B2CF9AE}" pid="3" name="Creator">
    <vt:lpwstr>Microsoft® PowerPoint® 2010</vt:lpwstr>
  </property>
  <property fmtid="{D5CDD505-2E9C-101B-9397-08002B2CF9AE}" pid="4" name="LastSaved">
    <vt:filetime>2016-09-20T00:00:00Z</vt:filetime>
  </property>
</Properties>
</file>