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E1B"/>
    <a:srgbClr val="7ABC32"/>
    <a:srgbClr val="2A5A06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9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6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5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8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3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490" y="833015"/>
            <a:ext cx="7329840" cy="208084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BÀI 4</a:t>
            </a:r>
            <a:br>
              <a:rPr lang="en-US" sz="5400" b="1" dirty="0" smtClean="0">
                <a:solidFill>
                  <a:schemeClr val="tx1"/>
                </a:solidFill>
              </a:rPr>
            </a:br>
            <a:r>
              <a:rPr lang="en-US" sz="5400" b="1" dirty="0" smtClean="0">
                <a:solidFill>
                  <a:schemeClr val="tx1"/>
                </a:solidFill>
              </a:rPr>
              <a:t>BẢNG BIỂU VÀ ĐỒ HỌA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17027" y="4192525"/>
            <a:ext cx="10242790" cy="258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7ABC3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Môn</a:t>
            </a:r>
            <a:r>
              <a:rPr lang="en-US" dirty="0" smtClean="0">
                <a:solidFill>
                  <a:schemeClr val="tx1"/>
                </a:solidFill>
              </a:rPr>
              <a:t>              : Tin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phòng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Giảng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r>
              <a:rPr lang="en-US" dirty="0" smtClean="0">
                <a:solidFill>
                  <a:schemeClr val="tx1"/>
                </a:solidFill>
              </a:rPr>
              <a:t>   : 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Đồng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             </a:t>
            </a:r>
            <a:r>
              <a:rPr lang="en-US" dirty="0" err="1" smtClean="0">
                <a:solidFill>
                  <a:schemeClr val="tx1"/>
                </a:solidFill>
              </a:rPr>
              <a:t>Khoa</a:t>
            </a:r>
            <a:r>
              <a:rPr lang="en-US" dirty="0" smtClean="0">
                <a:solidFill>
                  <a:schemeClr val="tx1"/>
                </a:solidFill>
              </a:rPr>
              <a:t> Công </a:t>
            </a:r>
            <a:r>
              <a:rPr lang="en-US" dirty="0" err="1" smtClean="0">
                <a:solidFill>
                  <a:schemeClr val="tx1"/>
                </a:solidFill>
              </a:rPr>
              <a:t>nghệ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thông</a:t>
            </a:r>
            <a:r>
              <a:rPr lang="en-US" dirty="0" smtClean="0">
                <a:solidFill>
                  <a:schemeClr val="tx1"/>
                </a:solidFill>
              </a:rPr>
              <a:t> tin – ĐH Thủy </a:t>
            </a:r>
            <a:r>
              <a:rPr lang="en-US" dirty="0" err="1" smtClean="0">
                <a:solidFill>
                  <a:schemeClr val="tx1"/>
                </a:solidFill>
              </a:rPr>
              <a:t>Lợi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Email             : nvdong@tlu.edu.vn	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giảng</a:t>
            </a:r>
            <a:r>
              <a:rPr lang="en-US" dirty="0" smtClean="0">
                <a:solidFill>
                  <a:schemeClr val="tx1"/>
                </a:solidFill>
              </a:rPr>
              <a:t>      :  </a:t>
            </a:r>
            <a:r>
              <a:rPr lang="en-US" sz="2000" dirty="0"/>
              <a:t>http://hdtlu.github.io/2016-2017/thvp.html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TÍNH TOÁN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443835"/>
            <a:ext cx="8627336" cy="2768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tính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Đưa</a:t>
            </a:r>
            <a:r>
              <a:rPr lang="en-US" sz="3100" dirty="0" smtClean="0">
                <a:solidFill>
                  <a:schemeClr val="tx1"/>
                </a:solidFill>
              </a:rPr>
              <a:t> con </a:t>
            </a:r>
            <a:r>
              <a:rPr lang="en-US" sz="3100" dirty="0" err="1" smtClean="0">
                <a:solidFill>
                  <a:schemeClr val="tx1"/>
                </a:solidFill>
              </a:rPr>
              <a:t>trỏ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tới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Layout</a:t>
            </a:r>
            <a:r>
              <a:rPr lang="en-US" sz="3100" dirty="0" smtClean="0">
                <a:solidFill>
                  <a:schemeClr val="tx1"/>
                </a:solidFill>
              </a:rPr>
              <a:t>,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Formula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Gõ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công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thức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tại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smtClean="0">
                <a:solidFill>
                  <a:srgbClr val="FF0000"/>
                </a:solidFill>
              </a:rPr>
              <a:t>Formula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hoặc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trong</a:t>
            </a:r>
            <a:r>
              <a:rPr lang="en-US" sz="3100" dirty="0" smtClean="0">
                <a:solidFill>
                  <a:schemeClr val="tx1"/>
                </a:solidFill>
              </a:rPr>
              <a:t> Paste function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3887115"/>
            <a:ext cx="3970330" cy="278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6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TÍNH TOÁN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443834"/>
            <a:ext cx="8703192" cy="54141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hàm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thông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dụng</a:t>
            </a:r>
            <a:r>
              <a:rPr lang="en-US" sz="3100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SUM(x1,x2,…,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tổng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AVERAGE(x1,x2,…,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r>
              <a:rPr lang="en-US" sz="3100" dirty="0" smtClean="0">
                <a:solidFill>
                  <a:schemeClr val="tx1"/>
                </a:solidFill>
              </a:rPr>
              <a:t> trung </a:t>
            </a:r>
            <a:r>
              <a:rPr lang="en-US" sz="3100" dirty="0" err="1" smtClean="0">
                <a:solidFill>
                  <a:schemeClr val="tx1"/>
                </a:solidFill>
              </a:rPr>
              <a:t>bình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cộng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INT(x): Cho </a:t>
            </a:r>
            <a:r>
              <a:rPr lang="en-US" sz="3100" dirty="0" err="1" smtClean="0">
                <a:solidFill>
                  <a:schemeClr val="tx1"/>
                </a:solidFill>
              </a:rPr>
              <a:t>phần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nguyên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của</a:t>
            </a:r>
            <a:r>
              <a:rPr lang="en-US" sz="3100" dirty="0" smtClean="0">
                <a:solidFill>
                  <a:schemeClr val="tx1"/>
                </a:solidFill>
              </a:rPr>
              <a:t> x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ROUND(x): Cho </a:t>
            </a:r>
            <a:r>
              <a:rPr lang="en-US" sz="3100" dirty="0" err="1" smtClean="0">
                <a:solidFill>
                  <a:schemeClr val="tx1"/>
                </a:solidFill>
              </a:rPr>
              <a:t>giá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trị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làm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tròn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của</a:t>
            </a:r>
            <a:r>
              <a:rPr lang="en-US" sz="3100" dirty="0" smtClean="0">
                <a:solidFill>
                  <a:schemeClr val="tx1"/>
                </a:solidFill>
              </a:rPr>
              <a:t> x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COUNT(x1,x2,…,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Trả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số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phần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tử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MAX(x1,x2,…,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trả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giá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trị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lớn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nhất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MIN(x1,x2,…,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trả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giá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trị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nhỏ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nhất</a:t>
            </a:r>
            <a:endParaRPr lang="en-US" sz="31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Kiểu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định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dạng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số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SẮP XẾP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596540"/>
            <a:ext cx="8703192" cy="5261460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một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err="1" smtClean="0">
                <a:solidFill>
                  <a:schemeClr val="tx1"/>
                </a:solidFill>
              </a:rPr>
              <a:t>bất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kì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của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bảng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Layout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Sort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lựa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chọn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sắp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xếp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Sort by: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ưu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đầu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Then by: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ưu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2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Then by: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ưu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3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Type: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Ascending: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theo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tự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tăng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dần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Descending: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theo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tự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giảm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dần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Header Row: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>
                <a:solidFill>
                  <a:schemeClr val="tx1"/>
                </a:solidFill>
              </a:rPr>
              <a:t>S</a:t>
            </a:r>
            <a:r>
              <a:rPr lang="en-US" sz="3100" dirty="0" err="1" smtClean="0">
                <a:solidFill>
                  <a:schemeClr val="tx1"/>
                </a:solidFill>
              </a:rPr>
              <a:t>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hàng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đề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No Header Row: </a:t>
            </a:r>
            <a:r>
              <a:rPr lang="en-US" sz="3100" dirty="0" err="1" smtClean="0">
                <a:solidFill>
                  <a:schemeClr val="tx1"/>
                </a:solidFill>
              </a:rPr>
              <a:t>Không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hàng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đề</a:t>
            </a:r>
            <a:endParaRPr lang="en-US" sz="31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STYLE VÀ BORDER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596540"/>
            <a:ext cx="8703192" cy="5261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Chọn</a:t>
            </a:r>
            <a:r>
              <a:rPr lang="en-US" sz="3100" b="1" dirty="0" smtClean="0">
                <a:solidFill>
                  <a:schemeClr val="tx1"/>
                </a:solidFill>
              </a:rPr>
              <a:t> style </a:t>
            </a:r>
            <a:r>
              <a:rPr lang="en-US" sz="3100" b="1" dirty="0" err="1" smtClean="0">
                <a:solidFill>
                  <a:schemeClr val="tx1"/>
                </a:solidFill>
              </a:rPr>
              <a:t>có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sẵn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cho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bảng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biểu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biểu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chỉnh</a:t>
            </a:r>
            <a:r>
              <a:rPr lang="en-US" sz="3100" dirty="0" smtClean="0">
                <a:solidFill>
                  <a:schemeClr val="tx1"/>
                </a:solidFill>
              </a:rPr>
              <a:t> style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Design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style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trong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 Table Styles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Trang </a:t>
            </a:r>
            <a:r>
              <a:rPr lang="en-US" sz="3100" b="1" dirty="0" err="1" smtClean="0">
                <a:solidFill>
                  <a:schemeClr val="tx1"/>
                </a:solidFill>
              </a:rPr>
              <a:t>trí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đường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viền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hoặc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trang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trí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đường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viền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ribbon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Borders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BIỂU ĐỒ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8703192" cy="32068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Tạo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biểu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đồ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Chart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đồ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hiển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thị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Sửa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đổi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dữ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liệu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trên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excel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3887115"/>
            <a:ext cx="55530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1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ĐỒ HỌA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6557165" cy="556687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Vẽ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khối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đơn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giản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Shapes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muốn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vẽ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Kéo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phần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soạn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thảo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Thay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đổi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style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của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Format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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Shape Styles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Nhóm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sau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đó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bấm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chuột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phải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Group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Bỏ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nhóm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rgbClr val="FF0000"/>
                </a:solidFill>
                <a:sym typeface="Wingdings" pitchFamily="2" charset="2"/>
              </a:rPr>
              <a:t>UnGroup</a:t>
            </a: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60" y="1219200"/>
            <a:ext cx="23241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SMARTART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9000445" cy="22905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Sử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dụng</a:t>
            </a:r>
            <a:r>
              <a:rPr lang="en-US" sz="3100" b="1" dirty="0" smtClean="0">
                <a:solidFill>
                  <a:schemeClr val="tx1"/>
                </a:solidFill>
              </a:rPr>
              <a:t> SmartArt: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SmartArt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muốn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vẽ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3055333"/>
            <a:ext cx="70485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5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SMARTART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9000445" cy="16797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Sử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dụng</a:t>
            </a:r>
            <a:r>
              <a:rPr lang="en-US" sz="3100" b="1" dirty="0" smtClean="0">
                <a:solidFill>
                  <a:schemeClr val="tx1"/>
                </a:solidFill>
              </a:rPr>
              <a:t> SmartArt: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Nhập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dữ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liệu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khối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hình</a:t>
            </a:r>
            <a:r>
              <a:rPr lang="en-US" sz="3100" dirty="0" smtClean="0">
                <a:solidFill>
                  <a:schemeClr val="tx1"/>
                </a:solidFill>
              </a:rPr>
              <a:t> SmartArt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2970885"/>
            <a:ext cx="80295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8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TẠO CHỮ NGHỆ THUẬT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5946345" cy="503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tạo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chữ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nghệ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thuật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WordArt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596540"/>
            <a:ext cx="29337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8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TẠO CHỮ NGHỆ THUẬT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138425"/>
            <a:ext cx="7024430" cy="24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07" y="3734410"/>
            <a:ext cx="61245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7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sz="4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833015"/>
            <a:ext cx="7940660" cy="571957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5100" b="1" dirty="0" err="1" smtClean="0">
                <a:solidFill>
                  <a:schemeClr val="tx1"/>
                </a:solidFill>
              </a:rPr>
              <a:t>Bảng</a:t>
            </a:r>
            <a:r>
              <a:rPr lang="en-US" sz="5100" b="1" dirty="0" smtClean="0">
                <a:solidFill>
                  <a:schemeClr val="tx1"/>
                </a:solidFill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</a:rPr>
              <a:t>biểu</a:t>
            </a:r>
            <a:endParaRPr lang="en-US" sz="5100" b="1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Tạo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cấu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trúc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Định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dạng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biểu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Tính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toán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trên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r>
              <a:rPr lang="en-US" sz="5100" dirty="0" smtClean="0">
                <a:solidFill>
                  <a:schemeClr val="tx1"/>
                </a:solidFill>
              </a:rPr>
              <a:t>	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Sắp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xếp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dữ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liệu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trên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smtClean="0">
                <a:solidFill>
                  <a:schemeClr val="tx1"/>
                </a:solidFill>
              </a:rPr>
              <a:t>Thanh </a:t>
            </a:r>
            <a:r>
              <a:rPr lang="en-US" sz="5100" dirty="0" err="1" smtClean="0">
                <a:solidFill>
                  <a:schemeClr val="tx1"/>
                </a:solidFill>
              </a:rPr>
              <a:t>công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cụ</a:t>
            </a:r>
            <a:r>
              <a:rPr lang="en-US" sz="5100" dirty="0" smtClean="0">
                <a:solidFill>
                  <a:schemeClr val="tx1"/>
                </a:solidFill>
              </a:rPr>
              <a:t> Table and Border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5100" b="1" dirty="0" err="1" smtClean="0">
                <a:solidFill>
                  <a:schemeClr val="tx1"/>
                </a:solidFill>
              </a:rPr>
              <a:t>Đồ</a:t>
            </a:r>
            <a:r>
              <a:rPr lang="en-US" sz="5100" b="1" dirty="0" smtClean="0">
                <a:solidFill>
                  <a:schemeClr val="tx1"/>
                </a:solidFill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</a:rPr>
              <a:t>họa</a:t>
            </a:r>
            <a:endParaRPr lang="en-US" sz="5100" b="1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Vẽ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khối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hình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cơ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Tạo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chữ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nghệ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thuật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Chèn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ảnh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lên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tài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liệu</a:t>
            </a:r>
            <a:endParaRPr lang="en-US" sz="5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6404460" cy="503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Chèn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ảnh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có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trong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thư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viện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ClipArt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Nhấp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hiển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thị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Chèn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trong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máy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tính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Picture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một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có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sẵn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trong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máy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tính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Insert</a:t>
            </a:r>
          </a:p>
          <a:p>
            <a:pPr marL="5715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32" y="1244971"/>
            <a:ext cx="25241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0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1291130"/>
            <a:ext cx="6862575" cy="503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Thay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đổi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kích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thước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ảnh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hình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và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kéo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chuột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các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phía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Tổ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chức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sắp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xếp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sắp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xếp</a:t>
            </a: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ribbon Format, click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Position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Hoặc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rgbClr val="FF0000"/>
                </a:solidFill>
                <a:sym typeface="Wingdings" pitchFamily="2" charset="2"/>
              </a:rPr>
              <a:t>WrapText</a:t>
            </a: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5715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98" y="1138425"/>
            <a:ext cx="2377403" cy="237150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909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1291130"/>
            <a:ext cx="7167986" cy="5039265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</a:rPr>
              <a:t>Inline with text</a:t>
            </a:r>
            <a:r>
              <a:rPr lang="en-US" sz="3100" dirty="0" smtClean="0">
                <a:solidFill>
                  <a:schemeClr val="tx1"/>
                </a:solidFill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</a:rPr>
              <a:t>Hình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ảnh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nằm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cùng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dòng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văn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Square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Văn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bao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quanh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theo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vuông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Tight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Văn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bao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quanh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theo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dạng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của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Through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ở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giữa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dòng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Behind Text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trở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thành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nền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của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rgbClr val="FF0000"/>
                </a:solidFill>
                <a:sym typeface="Wingdings" pitchFamily="2" charset="2"/>
              </a:rPr>
              <a:t>Infront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 of Text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Làm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nổi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lên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trên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dòng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5715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85" y="1855930"/>
            <a:ext cx="17240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60" y="1443835"/>
            <a:ext cx="7855875" cy="4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1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512770"/>
            <a:ext cx="6558080" cy="763525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/>
              <a:t>THỰC HÀNH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82296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TẠO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3834"/>
            <a:ext cx="5793640" cy="351441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Tạo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Bảng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biểu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rỗng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ribbon </a:t>
            </a:r>
            <a:r>
              <a:rPr lang="en-US" b="1" dirty="0" smtClean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Table,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số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cột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hàng</a:t>
            </a:r>
            <a:endParaRPr lang="en-US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ribbon </a:t>
            </a:r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Table  Insert Table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868" y="839319"/>
            <a:ext cx="32289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4039820"/>
            <a:ext cx="22669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8940" y="4518510"/>
            <a:ext cx="451367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Number of columns</a:t>
            </a:r>
            <a:r>
              <a:rPr lang="en-US" sz="2800" dirty="0" smtClean="0"/>
              <a:t>: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cột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Number of rows</a:t>
            </a:r>
            <a:r>
              <a:rPr lang="en-US" sz="2800" dirty="0" smtClean="0"/>
              <a:t>:    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NHẬP NỘI DUNG VÀO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5"/>
            <a:ext cx="9144000" cy="571957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Nhập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nội</a:t>
            </a:r>
            <a:r>
              <a:rPr lang="en-US" b="1" dirty="0" smtClean="0">
                <a:solidFill>
                  <a:schemeClr val="tx1"/>
                </a:solidFill>
              </a:rPr>
              <a:t> dung: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Nhấn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bất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nội</a:t>
            </a:r>
            <a:r>
              <a:rPr lang="en-US" dirty="0" smtClean="0">
                <a:solidFill>
                  <a:schemeClr val="tx1"/>
                </a:solidFill>
              </a:rPr>
              <a:t> dung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giữa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dùng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phím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phím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mũi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tên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Thay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đổi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kích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thước</a:t>
            </a:r>
            <a:r>
              <a:rPr lang="en-US" b="1" dirty="0" smtClean="0">
                <a:solidFill>
                  <a:schemeClr val="tx1"/>
                </a:solidFill>
              </a:rPr>
              <a:t> ô,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trỏ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cột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giữ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Lựa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chọn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cột</a:t>
            </a:r>
            <a:r>
              <a:rPr lang="en-US" b="1" dirty="0" smtClean="0">
                <a:solidFill>
                  <a:schemeClr val="tx1"/>
                </a:solidFill>
              </a:rPr>
              <a:t>/ô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1: </a:t>
            </a:r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giữ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thúc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2: </a:t>
            </a:r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ô,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3: </a:t>
            </a:r>
            <a:r>
              <a:rPr lang="en-US" dirty="0" err="1" smtClean="0">
                <a:solidFill>
                  <a:schemeClr val="tx1"/>
                </a:solidFill>
              </a:rPr>
              <a:t>Bấm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ngoài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trái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cột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NHẬP NỘI DUNG VÀO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5"/>
            <a:ext cx="9144000" cy="167975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Chèn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cột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Đặt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trỏ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chèn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Nhấn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3123590"/>
            <a:ext cx="7037387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4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6"/>
            <a:ext cx="9144000" cy="2828008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Xóa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cột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trỏ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cột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giữ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ribbon </a:t>
            </a:r>
            <a:r>
              <a:rPr lang="en-US" dirty="0" smtClean="0">
                <a:solidFill>
                  <a:srgbClr val="FF0000"/>
                </a:solidFill>
              </a:rPr>
              <a:t>Layout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Delete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Delete Cell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4074961"/>
            <a:ext cx="2901395" cy="24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1180" y="4045753"/>
            <a:ext cx="5030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Shift cells left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Shift cells up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Delete entire row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dòng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Delete entire column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2010080"/>
            <a:ext cx="20669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5"/>
            <a:ext cx="9144000" cy="4275739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Trộn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các</a:t>
            </a:r>
            <a:r>
              <a:rPr lang="en-US" b="1" dirty="0" smtClean="0">
                <a:solidFill>
                  <a:schemeClr val="tx1"/>
                </a:solidFill>
              </a:rPr>
              <a:t> ô: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trộn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Merge Cells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Hoặc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ribbon </a:t>
            </a:r>
            <a:r>
              <a:rPr lang="en-US" dirty="0" smtClean="0">
                <a:solidFill>
                  <a:srgbClr val="FF0000"/>
                </a:solidFill>
              </a:rPr>
              <a:t>Layout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Merge Cells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Chia ô: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chia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Kịch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Split Cells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ribbon </a:t>
            </a:r>
            <a:r>
              <a:rPr lang="en-US" dirty="0">
                <a:solidFill>
                  <a:srgbClr val="FF0000"/>
                </a:solidFill>
              </a:rPr>
              <a:t>Layout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Split Cells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48" y="3135205"/>
            <a:ext cx="2308289" cy="153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703192" cy="519197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Căn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lề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trộn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Cell Alignment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Thay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đổi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hướng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văn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bản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Lựa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chia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Text Direction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Thay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đổi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màu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nền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Lựa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bôi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màu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Border and Shading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TÍNH TOÁN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703192" cy="213787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Địa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chỉ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các</a:t>
            </a:r>
            <a:r>
              <a:rPr lang="en-US" b="1" dirty="0" smtClean="0">
                <a:solidFill>
                  <a:schemeClr val="tx1"/>
                </a:solidFill>
              </a:rPr>
              <a:t> ô </a:t>
            </a:r>
            <a:r>
              <a:rPr lang="en-US" b="1" dirty="0" err="1" smtClean="0">
                <a:solidFill>
                  <a:schemeClr val="tx1"/>
                </a:solidFill>
              </a:rPr>
              <a:t>trong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bảng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đánh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chỉ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chữ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Hàng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đánh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3475098"/>
            <a:ext cx="52387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</TotalTime>
  <Words>948</Words>
  <Application>Microsoft Office PowerPoint</Application>
  <PresentationFormat>On-screen Show (4:3)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BÀI 4 BẢNG BIỂU VÀ ĐỒ HỌA</vt:lpstr>
      <vt:lpstr>NỘI DUNG</vt:lpstr>
      <vt:lpstr>TẠO BẢNG BIỂU</vt:lpstr>
      <vt:lpstr>NHẬP NỘI DUNG VÀO BẢNG BIỂU</vt:lpstr>
      <vt:lpstr>NHẬP NỘI DUNG VÀO BẢNG BIỂU</vt:lpstr>
      <vt:lpstr>BẢNG BIỂU</vt:lpstr>
      <vt:lpstr>BẢNG BIỂU</vt:lpstr>
      <vt:lpstr>BẢNG BIỂU</vt:lpstr>
      <vt:lpstr>TÍNH TOÁN TRONG BẢNG BIỂU</vt:lpstr>
      <vt:lpstr>TÍNH TOÁN TRONG BẢNG BIỂU</vt:lpstr>
      <vt:lpstr>TÍNH TOÁN TRONG BẢNG BIỂU</vt:lpstr>
      <vt:lpstr>SẮP XẾP TRONG BẢNG BIỂU</vt:lpstr>
      <vt:lpstr>STYLE VÀ BORDER BẢNG BIỂU</vt:lpstr>
      <vt:lpstr>BIỂU ĐỒ</vt:lpstr>
      <vt:lpstr>ĐỒ HỌA</vt:lpstr>
      <vt:lpstr>SMARTART</vt:lpstr>
      <vt:lpstr>SMARTART</vt:lpstr>
      <vt:lpstr>TẠO CHỮ NGHỆ THUẬT</vt:lpstr>
      <vt:lpstr>TẠO CHỮ NGHỆ THUẬT</vt:lpstr>
      <vt:lpstr>CHÈN HÌNH ẢNH</vt:lpstr>
      <vt:lpstr>CHÈN HÌNH ẢNH</vt:lpstr>
      <vt:lpstr>CHÈN HÌNH ẢNH</vt:lpstr>
      <vt:lpstr>CHÈN HÌNH ẢNH</vt:lpstr>
      <vt:lpstr>THỰC HÀNH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Microsoft</cp:lastModifiedBy>
  <cp:revision>96</cp:revision>
  <dcterms:created xsi:type="dcterms:W3CDTF">2013-08-21T19:17:07Z</dcterms:created>
  <dcterms:modified xsi:type="dcterms:W3CDTF">2017-02-20T10:15:56Z</dcterms:modified>
</cp:coreProperties>
</file>