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2"/>
  </p:sldMasterIdLst>
  <p:notesMasterIdLst>
    <p:notesMasterId r:id="rId46"/>
  </p:notesMasterIdLst>
  <p:handoutMasterIdLst>
    <p:handoutMasterId r:id="rId47"/>
  </p:handoutMasterIdLst>
  <p:sldIdLst>
    <p:sldId id="259" r:id="rId3"/>
    <p:sldId id="260" r:id="rId4"/>
    <p:sldId id="261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4" r:id="rId33"/>
    <p:sldId id="292" r:id="rId34"/>
    <p:sldId id="293" r:id="rId35"/>
    <p:sldId id="295" r:id="rId36"/>
    <p:sldId id="296" r:id="rId37"/>
    <p:sldId id="298" r:id="rId38"/>
    <p:sldId id="297" r:id="rId39"/>
    <p:sldId id="299" r:id="rId40"/>
    <p:sldId id="300" r:id="rId41"/>
    <p:sldId id="301" r:id="rId42"/>
    <p:sldId id="302" r:id="rId43"/>
    <p:sldId id="303" r:id="rId44"/>
    <p:sldId id="304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20" y="-102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2/17/2014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2/17/2014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uyenvt2211.wix.com/khmt#!ms-office/c21t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3725256"/>
            <a:ext cx="10242790" cy="273630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Môn</a:t>
            </a:r>
            <a:r>
              <a:rPr lang="en-US" dirty="0" smtClean="0"/>
              <a:t>              : Tin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  : Vũ </a:t>
            </a:r>
            <a:r>
              <a:rPr lang="en-US" dirty="0" err="1" smtClean="0"/>
              <a:t>Thương</a:t>
            </a:r>
            <a:r>
              <a:rPr lang="en-US" dirty="0" smtClean="0"/>
              <a:t> Huyền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            </a:t>
            </a:r>
            <a:r>
              <a:rPr lang="en-US" dirty="0" err="1" smtClean="0"/>
              <a:t>Khoa</a:t>
            </a:r>
            <a:r>
              <a:rPr lang="en-US" dirty="0" smtClean="0"/>
              <a:t> Công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– ĐH Thủy </a:t>
            </a:r>
            <a:r>
              <a:rPr lang="en-US" dirty="0" err="1" smtClean="0"/>
              <a:t>Lợi</a:t>
            </a:r>
            <a:endParaRPr lang="en-US" dirty="0" smtClean="0"/>
          </a:p>
          <a:p>
            <a:pPr algn="l"/>
            <a:r>
              <a:rPr lang="en-US" dirty="0" smtClean="0"/>
              <a:t>Email             : huyenvt@wru.edu.vn	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     :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://huyenvt2211.wix.com/khmt#!ms-office/c21td</a:t>
            </a:r>
            <a:endParaRPr lang="en-US" sz="2000" dirty="0"/>
          </a:p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692696"/>
            <a:ext cx="9220200" cy="21479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Bài</a:t>
            </a:r>
            <a:r>
              <a:rPr lang="en-US" dirty="0" smtClean="0"/>
              <a:t> 2+3</a:t>
            </a:r>
            <a:br>
              <a:rPr lang="en-US" dirty="0" smtClean="0"/>
            </a:br>
            <a:r>
              <a:rPr lang="en-US" dirty="0" err="1" smtClean="0"/>
              <a:t>Soạn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13"/>
          <p:cNvSpPr>
            <a:spLocks noGrp="1"/>
          </p:cNvSpPr>
          <p:nvPr>
            <p:ph idx="1"/>
          </p:nvPr>
        </p:nvSpPr>
        <p:spPr>
          <a:xfrm>
            <a:off x="1413892" y="980728"/>
            <a:ext cx="8928991" cy="5484131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kiểu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đậm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ấn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Ctrl +B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tượng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nghiêng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ấn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Ctrl + I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tượng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Gạch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chân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ấn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Ctrl + u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tượng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097" y="2060848"/>
            <a:ext cx="522337" cy="522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870" y="2900200"/>
            <a:ext cx="48577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758" y="3573016"/>
            <a:ext cx="607833" cy="6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7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– font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13"/>
          <p:cNvSpPr>
            <a:spLocks noGrp="1"/>
          </p:cNvSpPr>
          <p:nvPr>
            <p:ph idx="1"/>
          </p:nvPr>
        </p:nvSpPr>
        <p:spPr>
          <a:xfrm>
            <a:off x="405780" y="620688"/>
            <a:ext cx="10441160" cy="5484131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font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cỡ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chữ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tùy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font ở Ribbon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Home 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Font</a:t>
            </a:r>
          </a:p>
          <a:p>
            <a:pPr marL="548640" lvl="2" indent="0">
              <a:lnSpc>
                <a:spcPct val="150000"/>
              </a:lnSpc>
              <a:buNone/>
            </a:pPr>
            <a:endParaRPr lang="en-US" sz="28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Mở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hộp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thoại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font: Ctrl + 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3882404"/>
            <a:ext cx="2641299" cy="2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2" y="2348879"/>
            <a:ext cx="39909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32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– Font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13"/>
          <p:cNvSpPr>
            <a:spLocks noGrp="1"/>
          </p:cNvSpPr>
          <p:nvPr>
            <p:ph idx="1"/>
          </p:nvPr>
        </p:nvSpPr>
        <p:spPr>
          <a:xfrm>
            <a:off x="405780" y="980728"/>
            <a:ext cx="11161240" cy="5688632"/>
          </a:xfrm>
        </p:spPr>
        <p:txBody>
          <a:bodyPr>
            <a:normAutofit fontScale="92500"/>
          </a:bodyPr>
          <a:lstStyle/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Font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phông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Font Style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Size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cỡ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Font color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màu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Underline style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chân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Underline color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màu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chân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Character Spacing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phép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thay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đổi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khoảng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giữa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ký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tự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Text effect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hiệu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ứng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endParaRPr lang="en-US" sz="26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083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– Font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chữ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13"/>
          <p:cNvSpPr>
            <a:spLocks noGrp="1"/>
          </p:cNvSpPr>
          <p:nvPr>
            <p:ph idx="1"/>
          </p:nvPr>
        </p:nvSpPr>
        <p:spPr>
          <a:xfrm>
            <a:off x="405780" y="980728"/>
            <a:ext cx="10441160" cy="5484131"/>
          </a:xfrm>
        </p:spPr>
        <p:txBody>
          <a:bodyPr>
            <a:normAutofit lnSpcReduction="10000"/>
          </a:bodyPr>
          <a:lstStyle/>
          <a:p>
            <a:pPr lvl="2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Effect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cung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cấp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một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số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hiệu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ứng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</a:p>
          <a:p>
            <a:pPr lvl="3">
              <a:lnSpc>
                <a:spcPct val="150000"/>
              </a:lnSpc>
            </a:pPr>
            <a:r>
              <a:rPr lang="en-US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Strikethrough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Một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đường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kẻ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gạch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ngang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qua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Double Strikethrough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Hai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đường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kẻ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gạch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ngang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qua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Superscript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Chuyển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thành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dạng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chỉ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số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trên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Subscript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Chuyển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thành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dạng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chỉ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số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dưới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sz="2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Smallcaps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chuyển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thành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hoa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nhỏ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All caps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Chuyển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thành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hoa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lớn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Hidden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Ẩn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ký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tự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469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đoạn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bản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13"/>
          <p:cNvSpPr>
            <a:spLocks noGrp="1"/>
          </p:cNvSpPr>
          <p:nvPr>
            <p:ph idx="1"/>
          </p:nvPr>
        </p:nvSpPr>
        <p:spPr>
          <a:xfrm>
            <a:off x="333772" y="1052736"/>
            <a:ext cx="10441160" cy="1728192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dụng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tùy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chỉnh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đoạn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trên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Home  Paragraph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68" y="1824211"/>
            <a:ext cx="72104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3"/>
          <p:cNvSpPr txBox="1">
            <a:spLocks/>
          </p:cNvSpPr>
          <p:nvPr/>
        </p:nvSpPr>
        <p:spPr>
          <a:xfrm>
            <a:off x="333772" y="3717032"/>
            <a:ext cx="10441160" cy="2448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274320" indent="-27432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90000"/>
              <a:buFont typeface="Cambria" pitchFamily="18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9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5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Mở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hộp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thoại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Paragraph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bằng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lệnh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tắt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Alt+O+P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772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đoạn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bản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89756" y="836712"/>
            <a:ext cx="10441160" cy="86409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274320" indent="-27432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90000"/>
              <a:buFont typeface="Cambria" pitchFamily="18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9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59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Cambria" pitchFamily="18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7432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biểu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tượng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trên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thanh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công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cụ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Paragraph</a:t>
            </a:r>
          </a:p>
          <a:p>
            <a:pPr lvl="3">
              <a:lnSpc>
                <a:spcPct val="150000"/>
              </a:lnSpc>
            </a:pP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41" y="1560418"/>
            <a:ext cx="50405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33972" y="1602809"/>
            <a:ext cx="409439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thẳng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mép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(Ctrl + L)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18" y="2254853"/>
            <a:ext cx="492503" cy="476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187895" y="2248923"/>
            <a:ext cx="35493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(Ctrl + E)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22" y="2919014"/>
            <a:ext cx="460204" cy="41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87895" y="2871532"/>
            <a:ext cx="430117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thẳng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mép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(Ctrl + R)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22" y="3429000"/>
            <a:ext cx="429524" cy="42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222689" y="3484975"/>
            <a:ext cx="37192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hai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(Ctrl + J)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538" y="4000236"/>
            <a:ext cx="444864" cy="41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237115" y="4000236"/>
            <a:ext cx="598593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Giảm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đoạn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trái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538" y="4547735"/>
            <a:ext cx="398844" cy="39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248835" y="4547735"/>
            <a:ext cx="610776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đoạn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sang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phải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33" y="5141589"/>
            <a:ext cx="437960" cy="32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260555" y="5051835"/>
            <a:ext cx="525496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khoảng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dòng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đoạn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bản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2" y="991032"/>
            <a:ext cx="4176464" cy="5710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4582244" y="1034558"/>
            <a:ext cx="7488832" cy="5562793"/>
          </a:xfrm>
        </p:spPr>
        <p:txBody>
          <a:bodyPr>
            <a:normAutofit fontScale="85000" lnSpcReduction="20000"/>
          </a:bodyPr>
          <a:lstStyle/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Alignment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chế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độ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lề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Outline level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thiết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lập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mức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nào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Indentation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Xác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định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vị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của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một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đoạn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so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với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lề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trái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lề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phải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Special/First line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Xác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định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vị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thụt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của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dòng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đầu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tiên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Spacing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Xác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định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khoảng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giữa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hai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đoạn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Line spacing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Xác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định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khoảng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giữa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dòng</a:t>
            </a:r>
            <a:endParaRPr lang="en-US" sz="26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124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Bullet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numbering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549796" y="1124744"/>
            <a:ext cx="9433048" cy="5562793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Bullet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Dùng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để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danh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liệt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kê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đầu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dòng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Numbering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Dùng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để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danh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liệt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kê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số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thứ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tự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48640" lvl="2" indent="0">
              <a:lnSpc>
                <a:spcPct val="150000"/>
              </a:lnSpc>
              <a:buNone/>
            </a:pP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38" y="3140968"/>
            <a:ext cx="3999078" cy="215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3140968"/>
            <a:ext cx="3816424" cy="215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71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Bullet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549795" y="1124744"/>
            <a:ext cx="11639029" cy="5562793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Dùng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Bullet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bằng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click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tượng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trên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Home  Paragraph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Mở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hộp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thoại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Bullet: Alt + O + N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hiển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thị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rồi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nhấn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OK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Thay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đổi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vị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sẵn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Customize</a:t>
            </a:r>
          </a:p>
          <a:p>
            <a:pPr marL="548640" lvl="2" indent="0">
              <a:lnSpc>
                <a:spcPct val="150000"/>
              </a:lnSpc>
              <a:buNone/>
            </a:pP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420" y="1342436"/>
            <a:ext cx="494434" cy="329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22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numbering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549795" y="1124744"/>
            <a:ext cx="11639029" cy="5562793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Dùng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Numbering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bằng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click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tượng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trên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Home  Paragraph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Mở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hộp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thoại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Numbering: Alt + O + N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hiển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thị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rồi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nhấn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OK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Thay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đổi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vị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sẵn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Customize</a:t>
            </a:r>
          </a:p>
          <a:p>
            <a:pPr marL="548640" lvl="2" indent="0">
              <a:lnSpc>
                <a:spcPct val="150000"/>
              </a:lnSpc>
              <a:buNone/>
            </a:pP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564" y="1370213"/>
            <a:ext cx="532467" cy="34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42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6307" y="1312072"/>
            <a:ext cx="10360501" cy="478122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Microsoft Word</a:t>
            </a:r>
          </a:p>
          <a:p>
            <a:pPr lvl="0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Thao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kỹ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đoạn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Bullets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Numbering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7171" y="-336280"/>
            <a:ext cx="10360501" cy="1219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FFFF00"/>
                </a:solidFill>
              </a:rPr>
              <a:t>Nội</a:t>
            </a:r>
            <a:r>
              <a:rPr lang="en-US" sz="4000" b="1" dirty="0" smtClean="0">
                <a:solidFill>
                  <a:srgbClr val="FFFF00"/>
                </a:solidFill>
              </a:rPr>
              <a:t> dung</a:t>
            </a:r>
            <a:endParaRPr lang="en-US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nhiều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cấp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261764" y="1295207"/>
            <a:ext cx="11639029" cy="5562793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Dùng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Multilevel list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bằng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click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tượng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trên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Home  Paragraph</a:t>
            </a:r>
          </a:p>
          <a:p>
            <a:pPr marL="548640" lvl="2" indent="0">
              <a:lnSpc>
                <a:spcPct val="150000"/>
              </a:lnSpc>
              <a:buNone/>
            </a:pP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769" y="1546126"/>
            <a:ext cx="443722" cy="35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95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dung (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tiếp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1557908" y="620688"/>
            <a:ext cx="10342885" cy="6237313"/>
          </a:xfrm>
        </p:spPr>
        <p:txBody>
          <a:bodyPr>
            <a:normAutofit fontScale="92500" lnSpcReduction="10000"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đánh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mục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lục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Thiết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lập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Tab</a:t>
            </a:r>
          </a:p>
          <a:p>
            <a:pPr lvl="2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Chia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thành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nhiều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cột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khung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viền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màu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nền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đoạn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Soạn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thảo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công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cụ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toán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học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Chèn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ký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tự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đặc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biệt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cái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lớn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đầu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Tìm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kiếm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thay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thế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Tính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năng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auto correct</a:t>
            </a:r>
          </a:p>
        </p:txBody>
      </p:sp>
    </p:spTree>
    <p:extLst>
      <p:ext uri="{BB962C8B-B14F-4D97-AF65-F5344CB8AC3E}">
        <p14:creationId xmlns:p14="http://schemas.microsoft.com/office/powerpoint/2010/main" val="60588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Style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333772" y="476672"/>
            <a:ext cx="11567021" cy="6381329"/>
          </a:xfrm>
        </p:spPr>
        <p:txBody>
          <a:bodyPr>
            <a:normAutofit fontScale="92500"/>
          </a:bodyPr>
          <a:lstStyle/>
          <a:p>
            <a:pPr lvl="2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Style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dùng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để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định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dạng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sẵn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đoạn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…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dụng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loại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sau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Đoạn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(paragraph)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(character)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Đường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dẫn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(link)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biểu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(table)</a:t>
            </a: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Danh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sách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(list)</a:t>
            </a: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dụng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style: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Dùng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Quick Style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Home</a:t>
            </a:r>
          </a:p>
          <a:p>
            <a:pPr lvl="5"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Ấn</a:t>
            </a:r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phím</a:t>
            </a:r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Alt + Ctrl + Shift + S</a:t>
            </a:r>
          </a:p>
          <a:p>
            <a:pPr lvl="5">
              <a:lnSpc>
                <a:spcPct val="150000"/>
              </a:lnSpc>
            </a:pPr>
            <a:endParaRPr lang="en-US" sz="24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711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Cách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style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2998068" y="755628"/>
            <a:ext cx="9001000" cy="3120908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dụng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style: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đoạn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thay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đổi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dạng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trong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danh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sách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styles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sẵn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Thay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đổi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một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số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lựa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click 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Options…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</a:t>
            </a:r>
          </a:p>
          <a:p>
            <a:pPr lvl="5"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836712"/>
            <a:ext cx="2376264" cy="5859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580" y="3760842"/>
            <a:ext cx="3189287" cy="284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43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style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riêng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333773" y="692696"/>
            <a:ext cx="10585176" cy="4032448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1: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biểu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tượng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New Style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hộp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thoại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Styles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2: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Manage Style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hộp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thoại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Styles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tiếp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New Style</a:t>
            </a:r>
          </a:p>
          <a:p>
            <a:pPr lvl="5"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706" y="1555039"/>
            <a:ext cx="504056" cy="45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823" y="2852936"/>
            <a:ext cx="648072" cy="67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00" y="3519837"/>
            <a:ext cx="2859689" cy="330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81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style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riêng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318544" y="800707"/>
            <a:ext cx="6776934" cy="5940661"/>
          </a:xfrm>
        </p:spPr>
        <p:txBody>
          <a:bodyPr>
            <a:normAutofit fontScale="85000" lnSpcReduction="20000"/>
          </a:bodyPr>
          <a:lstStyle/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Name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đặt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tên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Style type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style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dùng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paragraph, character, table, list…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Style based on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kế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thừa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từ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một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sẵn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Style following paragraph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mức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cha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Formatting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thay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đổi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định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dạng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New documents based on this template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vừa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dùng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tất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cả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mới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798" y="1124744"/>
            <a:ext cx="506730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09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style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numbering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mục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-148027" y="1196752"/>
            <a:ext cx="6890511" cy="4824536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từng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mức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mới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Multilever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list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kết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hợp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với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style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đã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endParaRPr lang="en-US" sz="2800" dirty="0" smtClean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84" y="1124744"/>
            <a:ext cx="52578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40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lục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(table of content)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477788" y="1124744"/>
            <a:ext cx="11089232" cy="4824536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mục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lục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khi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nội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dung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dụng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heading 1,2,3…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2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mục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lục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</a:t>
            </a:r>
          </a:p>
          <a:p>
            <a:pPr lvl="3">
              <a:lnSpc>
                <a:spcPct val="15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tự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động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Tự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mục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lục</a:t>
            </a:r>
            <a:endParaRPr lang="en-US" sz="26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dụng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menu:</a:t>
            </a:r>
          </a:p>
          <a:p>
            <a:pPr lvl="3">
              <a:lnSpc>
                <a:spcPct val="15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References  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3483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lục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động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477788" y="1124744"/>
            <a:ext cx="11089232" cy="4824536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References  Table of Content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Click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nut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Table of Content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1916832"/>
            <a:ext cx="15430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8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lục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bằng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tay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477788" y="1124744"/>
            <a:ext cx="11089232" cy="4824536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đoạn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mục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lục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Ribbon References  </a:t>
            </a:r>
            <a:r>
              <a:rPr lang="en-US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Table of Content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Click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nut </a:t>
            </a:r>
            <a:r>
              <a:rPr lang="en-US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Add Text</a:t>
            </a:r>
            <a:endParaRPr lang="en-US" sz="28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2924944"/>
            <a:ext cx="15430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mềm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soạn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thảo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word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1269876" y="943552"/>
            <a:ext cx="10360501" cy="5285279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soạn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thảo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Cho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phép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3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V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ăn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thô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font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màu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sắc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ảnh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họa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tiện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âm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thanh, video</a:t>
            </a:r>
          </a:p>
          <a:p>
            <a:pPr lvl="3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Kiểm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tả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pháp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822960" lvl="3" indent="0">
              <a:lnSpc>
                <a:spcPct val="150000"/>
              </a:lnSpc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946448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5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tab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indent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477788" y="1124744"/>
            <a:ext cx="11089232" cy="4824536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Hiển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thị Ruler: 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1: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View  Click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Ruler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2: Click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biểu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tượng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bên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phải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1700808"/>
            <a:ext cx="2609850" cy="174307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99" y="4077072"/>
            <a:ext cx="66770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5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tab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indent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477788" y="1124744"/>
            <a:ext cx="3672408" cy="108012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Indent: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148" y="4725144"/>
            <a:ext cx="4057383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052" y="4725144"/>
            <a:ext cx="3950983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953" y="1052736"/>
            <a:ext cx="42767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1052736"/>
            <a:ext cx="4176464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tab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indent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477788" y="836712"/>
            <a:ext cx="11089232" cy="6021288"/>
          </a:xfrm>
        </p:spPr>
        <p:txBody>
          <a:bodyPr>
            <a:normAutofit lnSpcReduction="10000"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trên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thanh ruler: </a:t>
            </a:r>
          </a:p>
          <a:p>
            <a:pPr lvl="5">
              <a:lnSpc>
                <a:spcPct val="15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Căn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bên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trái</a:t>
            </a:r>
            <a:endParaRPr lang="en-US" sz="24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Căn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bên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phải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Căn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giữa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Căn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theo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dấu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chấm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thập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phân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đường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kẻ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dọc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Thiết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lập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tab: Click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nút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định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dạng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để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Thay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đổi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vị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bằng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giữ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kéo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Xóa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Kích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chuột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kéo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ra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khỏi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thanh ruler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1700808"/>
            <a:ext cx="2609850" cy="1743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3" y="1574209"/>
            <a:ext cx="440616" cy="440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1" y="2772359"/>
            <a:ext cx="440617" cy="440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0" y="2230819"/>
            <a:ext cx="440617" cy="4406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83" y="3500438"/>
            <a:ext cx="400046" cy="4000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85" y="4077071"/>
            <a:ext cx="400043" cy="40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8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tab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indent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12" y="1124744"/>
            <a:ext cx="60198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24" y="4005064"/>
            <a:ext cx="31908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69" y="4005064"/>
            <a:ext cx="30289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4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tab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indent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3"/>
          <p:cNvSpPr>
            <a:spLocks noGrp="1"/>
          </p:cNvSpPr>
          <p:nvPr>
            <p:ph idx="1"/>
          </p:nvPr>
        </p:nvSpPr>
        <p:spPr>
          <a:xfrm>
            <a:off x="477788" y="908720"/>
            <a:ext cx="7920880" cy="5767164"/>
          </a:xfrm>
        </p:spPr>
        <p:txBody>
          <a:bodyPr>
            <a:normAutofit lnSpcReduction="10000"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Hiệu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chỉnh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Mở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hộp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thoại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Nhấn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Alt + O + T</a:t>
            </a: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Mở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hộp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thoại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Paragraph 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nút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Tabs</a:t>
            </a: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Tab stop position: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Vị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trí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đặt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</a:t>
            </a: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Alignment: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</a:t>
            </a: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Leader:</a:t>
            </a:r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kí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tự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chèn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Set: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Ghi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nhận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vừa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thiết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lập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Clear: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Xóa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đang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Clear All: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Xóa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toàn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tab</a:t>
            </a: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660" y="1238767"/>
            <a:ext cx="29146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6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CHIA VĂN BẢN THÀNH NHIỀU CỘT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477788" y="1124744"/>
            <a:ext cx="11089232" cy="4824536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Lựa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đoạn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chia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cột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Mở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hộp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thoại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Columns: 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lệnh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tắt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Alt + O + C</a:t>
            </a:r>
            <a:endParaRPr lang="en-US" sz="2600" dirty="0" smtClean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3">
              <a:lnSpc>
                <a:spcPct val="15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</a:t>
            </a:r>
            <a:r>
              <a:rPr lang="en-US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Page Layout  Columns  More Columns</a:t>
            </a:r>
            <a:endParaRPr lang="en-US" sz="26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10" y="4293096"/>
            <a:ext cx="5932497" cy="191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3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CHIA VĂN BẢN THÀNH NHIỀU CỘT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477788" y="1124744"/>
            <a:ext cx="7056784" cy="5733256"/>
          </a:xfrm>
        </p:spPr>
        <p:txBody>
          <a:bodyPr>
            <a:normAutofit fontScale="77500" lnSpcReduction="20000"/>
          </a:bodyPr>
          <a:lstStyle/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Preset: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cột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hiển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thị</a:t>
            </a:r>
            <a:endParaRPr lang="en-US" sz="2800" dirty="0" smtClean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Number of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Columns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số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cột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chia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Width and spacing: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xác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định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độ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rộng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(Width)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khoảng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giữa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cột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(spacing)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Equal column width: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column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cùng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độ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rộng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Line between: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đường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kẻ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phân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giữa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cột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Apply to: 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Phạm vi </a:t>
            </a:r>
            <a:endParaRPr lang="en-US" sz="2800" dirty="0" smtClean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Selected text: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đang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Whole document: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toàn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12" y="2132856"/>
            <a:ext cx="385762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32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khung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viền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nền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đoạn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văn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3"/>
          <p:cNvSpPr>
            <a:spLocks noGrp="1"/>
          </p:cNvSpPr>
          <p:nvPr>
            <p:ph idx="1"/>
          </p:nvPr>
        </p:nvSpPr>
        <p:spPr>
          <a:xfrm>
            <a:off x="189757" y="908720"/>
            <a:ext cx="9721079" cy="5767164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đoạn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khung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đường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viền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Home 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tượng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Mở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hộp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thoại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Borders and Shading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Nhấn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Alt + O + B</a:t>
            </a: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Paragraph 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nút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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nhất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nút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Border s and Shading</a:t>
            </a:r>
          </a:p>
          <a:p>
            <a:pPr lvl="5">
              <a:lnSpc>
                <a:spcPct val="150000"/>
              </a:lnSpc>
            </a:pP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2492896"/>
            <a:ext cx="570924" cy="41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804" y="2905907"/>
            <a:ext cx="180022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31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khung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viền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nền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đoạn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văn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3"/>
          <p:cNvSpPr>
            <a:spLocks noGrp="1"/>
          </p:cNvSpPr>
          <p:nvPr>
            <p:ph idx="1"/>
          </p:nvPr>
        </p:nvSpPr>
        <p:spPr>
          <a:xfrm>
            <a:off x="4438228" y="1628800"/>
            <a:ext cx="7560840" cy="5047084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Border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đường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viền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đoạn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Page Border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đường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viền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toàn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bộ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trang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Shading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màu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nền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08" y="1484784"/>
            <a:ext cx="410445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87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Soạn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thảo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cụ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học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3"/>
          <p:cNvSpPr>
            <a:spLocks noGrp="1"/>
          </p:cNvSpPr>
          <p:nvPr>
            <p:ph idx="1"/>
          </p:nvPr>
        </p:nvSpPr>
        <p:spPr>
          <a:xfrm>
            <a:off x="189756" y="1124744"/>
            <a:ext cx="7488832" cy="5047084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vị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chèn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công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thức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toán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học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Insert  </a:t>
            </a:r>
            <a:r>
              <a:rPr lang="en-US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Equation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công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thức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sẵn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Hoặc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mới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công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thức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bằng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Insert New Equation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332656"/>
            <a:ext cx="401002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5029697"/>
            <a:ext cx="11415637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9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mềm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soạn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thảo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word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1413892" y="943552"/>
            <a:ext cx="10216485" cy="5914448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50000"/>
              </a:lnSpc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Lịch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Word 1.0 – 1983 -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chạy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MS-DOS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Word for Windows – 1989 -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windows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Word for Windows 2.0 – 1991 –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Word 6 for Windows – 1993 –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DOS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Windows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Word 95 – 1995 –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Hỗ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windows 32 bit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Word 97 -1997 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Word 2000 – 1999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Word XP – 2001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Office Word 2003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Office Word 2007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Office Word 2010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Office Word 2013</a:t>
            </a:r>
          </a:p>
          <a:p>
            <a:pPr marL="822960" lvl="3" indent="0">
              <a:lnSpc>
                <a:spcPct val="150000"/>
              </a:lnSpc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370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Chèn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biệt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3"/>
          <p:cNvSpPr>
            <a:spLocks noGrp="1"/>
          </p:cNvSpPr>
          <p:nvPr>
            <p:ph idx="1"/>
          </p:nvPr>
        </p:nvSpPr>
        <p:spPr>
          <a:xfrm>
            <a:off x="189756" y="1124744"/>
            <a:ext cx="6912768" cy="5047084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vị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chèn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Insert  </a:t>
            </a:r>
            <a:r>
              <a:rPr lang="en-US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Symbol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ký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tự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có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sẵn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Hoặc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ký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tự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khác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More Symbols</a:t>
            </a:r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141" y="3040930"/>
            <a:ext cx="4785969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275" y="620688"/>
            <a:ext cx="21717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16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cái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hoa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3"/>
          <p:cNvSpPr>
            <a:spLocks noGrp="1"/>
          </p:cNvSpPr>
          <p:nvPr>
            <p:ph idx="1"/>
          </p:nvPr>
        </p:nvSpPr>
        <p:spPr>
          <a:xfrm>
            <a:off x="189756" y="1124744"/>
            <a:ext cx="7704856" cy="5472608"/>
          </a:xfrm>
        </p:spPr>
        <p:txBody>
          <a:bodyPr>
            <a:normAutofit fontScale="92500" lnSpcReduction="20000"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vị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trí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tạo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ribbon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Insert  </a:t>
            </a:r>
            <a:r>
              <a:rPr lang="en-US" sz="28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Drop Cap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Hoặc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phím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tắt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Alt + O + D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Position: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kiểu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in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hoa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Font: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phông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endParaRPr lang="en-US" sz="2800" dirty="0" smtClean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Lines to drop: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độ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cao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của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theo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số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dòng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endParaRPr lang="en-US" sz="2800" dirty="0" smtClean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Distance from text: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khoảng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cách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từ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tới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04" y="1268760"/>
            <a:ext cx="3672408" cy="509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47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Tìm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kiếm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thay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thế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3"/>
          <p:cNvSpPr>
            <a:spLocks noGrp="1"/>
          </p:cNvSpPr>
          <p:nvPr>
            <p:ph idx="1"/>
          </p:nvPr>
        </p:nvSpPr>
        <p:spPr>
          <a:xfrm>
            <a:off x="189756" y="1124744"/>
            <a:ext cx="10153128" cy="5472608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Mở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hộp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thoại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tìm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kiếm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Ấn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phím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tắt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Ctrl + F,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Advance Find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Tìm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kiếm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</a:t>
            </a: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Find what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Nhập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cụm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cần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tìm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548640" lvl="2" indent="0">
              <a:lnSpc>
                <a:spcPct val="150000"/>
              </a:lnSpc>
              <a:buNone/>
            </a:pP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23" y="2492896"/>
            <a:ext cx="5429250" cy="436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37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1927060" cy="79308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năng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autocorrect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3"/>
          <p:cNvSpPr>
            <a:spLocks noGrp="1"/>
          </p:cNvSpPr>
          <p:nvPr>
            <p:ph idx="1"/>
          </p:nvPr>
        </p:nvSpPr>
        <p:spPr>
          <a:xfrm>
            <a:off x="189756" y="1124744"/>
            <a:ext cx="10153128" cy="5472608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Mở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hộp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thoại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Autocorrect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File  Options  Proofing</a:t>
            </a:r>
          </a:p>
          <a:p>
            <a:pPr lvl="5"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ribbon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Review  Spelling &amp; Grammar  Options</a:t>
            </a:r>
          </a:p>
          <a:p>
            <a:pPr lvl="5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Click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nút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AutoCorrect Options</a:t>
            </a:r>
          </a:p>
          <a:p>
            <a:pPr marL="548640" lvl="2" indent="0">
              <a:lnSpc>
                <a:spcPct val="150000"/>
              </a:lnSpc>
              <a:buNone/>
            </a:pP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556" y="3212975"/>
            <a:ext cx="4718702" cy="362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88" y="3708807"/>
            <a:ext cx="2800663" cy="318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1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động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word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621804" y="1494181"/>
            <a:ext cx="10936565" cy="4926667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đúp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tượng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Microsoft Word          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màn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desktop.</a:t>
            </a:r>
          </a:p>
          <a:p>
            <a:pPr lvl="0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tượng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All Programs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Microsoft Office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Microsoft Word 2010.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22960" lvl="3" indent="0">
              <a:lnSpc>
                <a:spcPct val="150000"/>
              </a:lnSpc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01" y="2924944"/>
            <a:ext cx="761874" cy="7618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277" y="126876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8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quen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word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0936"/>
            <a:ext cx="12188825" cy="609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23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tiên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13"/>
          <p:cNvSpPr>
            <a:spLocks noGrp="1"/>
          </p:cNvSpPr>
          <p:nvPr>
            <p:ph idx="1"/>
          </p:nvPr>
        </p:nvSpPr>
        <p:spPr>
          <a:xfrm>
            <a:off x="1252260" y="965168"/>
            <a:ext cx="10936565" cy="5877273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0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(New)</a:t>
            </a:r>
          </a:p>
          <a:p>
            <a:pPr lvl="3">
              <a:lnSpc>
                <a:spcPct val="10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New</a:t>
            </a:r>
          </a:p>
          <a:p>
            <a:pPr lvl="3">
              <a:lnSpc>
                <a:spcPct val="10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Hoặc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Ctrl + N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(Save)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0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Save</a:t>
            </a:r>
          </a:p>
          <a:p>
            <a:pPr lvl="3">
              <a:lnSpc>
                <a:spcPct val="10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Hoặc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Ctrl + S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(Save as)</a:t>
            </a:r>
          </a:p>
          <a:p>
            <a:pPr lvl="3">
              <a:lnSpc>
                <a:spcPct val="10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Save As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Đóng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mở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0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Chon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Close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0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biểu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tượng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0">
              <a:lnSpc>
                <a:spcPct val="15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Mở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văn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Open</a:t>
            </a:r>
          </a:p>
          <a:p>
            <a:pPr lvl="3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Hoặc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click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file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ổ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cứng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mở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file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7" y="4660303"/>
            <a:ext cx="4857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6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Chỉnh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bản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13"/>
          <p:cNvSpPr>
            <a:spLocks noGrp="1"/>
          </p:cNvSpPr>
          <p:nvPr>
            <p:ph idx="1"/>
          </p:nvPr>
        </p:nvSpPr>
        <p:spPr>
          <a:xfrm>
            <a:off x="3214092" y="747162"/>
            <a:ext cx="7128791" cy="6221753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→,←,↑,↓: di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chuyển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con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trỏ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theo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4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hướng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mũi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tên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0"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Home: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đưa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con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trỏ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về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đầu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dòng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0"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End: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đưa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con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trỏ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đến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cuối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dòng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0">
              <a:lnSpc>
                <a:spcPct val="10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Ctrl+Home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đưa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con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trỏ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về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đầu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trang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0">
              <a:lnSpc>
                <a:spcPct val="10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Ctrl+End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đưa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con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trỏ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về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cuối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trang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văn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bản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0">
              <a:lnSpc>
                <a:spcPct val="10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PageUp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chuyển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đến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trang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màn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hình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phía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trước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0">
              <a:lnSpc>
                <a:spcPct val="10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PageDown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chuyển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đến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trang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màn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hình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phía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sau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0"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Enter: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đưa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con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trỏ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xuống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dòng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dưới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0"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Caps Lock: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bật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chế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độ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viết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chữ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cái</a:t>
            </a:r>
            <a:r>
              <a:rPr lang="en-US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hoa</a:t>
            </a:r>
            <a:endParaRPr lang="en-US" sz="26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0"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Shift + &lt;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Phím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cái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&gt; :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nhập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chữ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cái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hoa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ứng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Delete: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tại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vị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con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trỏ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Insert: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chèn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đè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Ctrl+Shift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++: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bật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tắt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nhập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 x</a:t>
            </a:r>
            <a:r>
              <a:rPr lang="en-US" sz="2600" baseline="30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Ctrl+=: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bật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tắt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nhập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dưới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 H</a:t>
            </a:r>
            <a:r>
              <a:rPr lang="en-US" sz="26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0</a:t>
            </a:r>
          </a:p>
          <a:p>
            <a:pPr lvl="0">
              <a:lnSpc>
                <a:spcPct val="10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2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0" y="-142680"/>
            <a:ext cx="10360501" cy="7930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khối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bản</a:t>
            </a:r>
            <a:endParaRPr lang="en-US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13"/>
          <p:cNvSpPr>
            <a:spLocks noGrp="1"/>
          </p:cNvSpPr>
          <p:nvPr>
            <p:ph idx="1"/>
          </p:nvPr>
        </p:nvSpPr>
        <p:spPr>
          <a:xfrm>
            <a:off x="1701924" y="1556792"/>
            <a:ext cx="8640959" cy="541212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Aft>
                <a:spcPts val="1200"/>
              </a:spcAf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Lựa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  <a:spcAft>
                <a:spcPts val="12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Copy,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cắt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  <a:spcAft>
                <a:spcPts val="1200"/>
              </a:spcAf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Undo/Redo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y2+3-Soan thao van ba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rimson landscape design template" id="{73D20169-401E-4972-B02F-4B0444B70099}" vid="{315B30EE-3D96-471E-B16F-FC3628778332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Day2+3-Soan thao van ban</Template>
  <TotalTime>0</TotalTime>
  <Words>1995</Words>
  <Application>Microsoft Office PowerPoint</Application>
  <PresentationFormat>Custom</PresentationFormat>
  <Paragraphs>276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Day2+3-Soan thao van ban</vt:lpstr>
      <vt:lpstr>Bài 2+3 Soạn thảo cơ bản với Word</vt:lpstr>
      <vt:lpstr>Nội dung</vt:lpstr>
      <vt:lpstr>Giới thiệu phần mềm soạn thảo word</vt:lpstr>
      <vt:lpstr>Giới thiệu phần mềm soạn thảo word</vt:lpstr>
      <vt:lpstr>Khởi động word</vt:lpstr>
      <vt:lpstr>Làm quen với word</vt:lpstr>
      <vt:lpstr>Tạo văn bản đầu tiên</vt:lpstr>
      <vt:lpstr>Chỉnh văn bản</vt:lpstr>
      <vt:lpstr>Làm việc với khối văn bản</vt:lpstr>
      <vt:lpstr>Định dạng văn bản </vt:lpstr>
      <vt:lpstr>Định dạng văn bản – font chữ </vt:lpstr>
      <vt:lpstr>Định dạng văn bản – Font chữ </vt:lpstr>
      <vt:lpstr>Định dạng văn bản – Font chữ</vt:lpstr>
      <vt:lpstr>Định dạng đoạn văn bản</vt:lpstr>
      <vt:lpstr>Định dạng đoạn văn bản</vt:lpstr>
      <vt:lpstr>Định dạng đoạn văn bản</vt:lpstr>
      <vt:lpstr>Thiết lập Bullet và numbering</vt:lpstr>
      <vt:lpstr>Thiết lập Bullet</vt:lpstr>
      <vt:lpstr>Thiết lập numbering</vt:lpstr>
      <vt:lpstr>Tạo danh sách có nhiều cấp</vt:lpstr>
      <vt:lpstr>Nội dung (tiếp)</vt:lpstr>
      <vt:lpstr>Style</vt:lpstr>
      <vt:lpstr>Cách sử dụng style</vt:lpstr>
      <vt:lpstr>Tạo một style riêng</vt:lpstr>
      <vt:lpstr>Tạo một style riêng</vt:lpstr>
      <vt:lpstr>Kết hợp style và numbering để tạo chỉ mục</vt:lpstr>
      <vt:lpstr>Tạo mục lục (table of content)</vt:lpstr>
      <vt:lpstr>Tạo mục lục tự động</vt:lpstr>
      <vt:lpstr>Tạo mục lục bằng tay</vt:lpstr>
      <vt:lpstr>Sử dụng tab và indent</vt:lpstr>
      <vt:lpstr>Sử dụng tab và indent</vt:lpstr>
      <vt:lpstr>Sử dụng tab và indent</vt:lpstr>
      <vt:lpstr>Sử dụng tab và indent</vt:lpstr>
      <vt:lpstr>Sử dụng tab và indent</vt:lpstr>
      <vt:lpstr>CHIA VĂN BẢN THÀNH NHIỀU CỘT</vt:lpstr>
      <vt:lpstr>CHIA VĂN BẢN THÀNH NHIỀU CỘT</vt:lpstr>
      <vt:lpstr>Tạo khung viền và nền cho đoạn văn</vt:lpstr>
      <vt:lpstr>Tạo khung viền và nền cho đoạn văn</vt:lpstr>
      <vt:lpstr>Soạn thảo công cụ toán học</vt:lpstr>
      <vt:lpstr>Chèn các ký tự đặc biệt</vt:lpstr>
      <vt:lpstr>Tạo chữ cái đầu in hoa</vt:lpstr>
      <vt:lpstr>Tìm kiếm và thay thế</vt:lpstr>
      <vt:lpstr>Tính năng autocorrect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2014-02-08T03:07:36Z</dcterms:created>
  <dcterms:modified xsi:type="dcterms:W3CDTF">2014-02-17T17:29:24Z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