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75" r:id="rId19"/>
    <p:sldId id="276" r:id="rId20"/>
    <p:sldId id="277" r:id="rId21"/>
    <p:sldId id="278" r:id="rId22"/>
    <p:sldId id="280" r:id="rId23"/>
    <p:sldId id="279" r:id="rId24"/>
    <p:sldId id="25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5E1B"/>
    <a:srgbClr val="7ABC32"/>
    <a:srgbClr val="2A5A06"/>
    <a:srgbClr val="FF9E1D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5195" y="4650640"/>
            <a:ext cx="7329840" cy="859205"/>
          </a:xfrm>
          <a:effectLst/>
        </p:spPr>
        <p:txBody>
          <a:bodyPr>
            <a:normAutofit/>
          </a:bodyPr>
          <a:lstStyle>
            <a:lvl1pPr algn="l">
              <a:defRPr sz="3600">
                <a:solidFill>
                  <a:srgbClr val="2A5A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95" y="5566870"/>
            <a:ext cx="7329840" cy="45811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7ABC3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443835"/>
            <a:ext cx="82296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2A5A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054655"/>
            <a:ext cx="8229600" cy="3918803"/>
          </a:xfrm>
        </p:spPr>
        <p:txBody>
          <a:bodyPr/>
          <a:lstStyle>
            <a:lvl1pPr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14" y="374900"/>
            <a:ext cx="655808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7ABC3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15" y="1291130"/>
            <a:ext cx="6558080" cy="4275740"/>
          </a:xfrm>
        </p:spPr>
        <p:txBody>
          <a:bodyPr/>
          <a:lstStyle>
            <a:lvl1pPr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882907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7ABC3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512770"/>
            <a:ext cx="4040188" cy="3035058"/>
          </a:xfrm>
        </p:spPr>
        <p:txBody>
          <a:bodyPr/>
          <a:lstStyle>
            <a:lvl1pPr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3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882907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7ABC3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512770"/>
            <a:ext cx="4041775" cy="3035058"/>
          </a:xfrm>
        </p:spPr>
        <p:txBody>
          <a:bodyPr/>
          <a:lstStyle>
            <a:lvl1pPr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3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uyenvt2211.wix.com/khmt#!ms-office/c21td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490" y="833015"/>
            <a:ext cx="7329840" cy="208084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</a:rPr>
              <a:t>BÀI 4</a:t>
            </a:r>
            <a:br>
              <a:rPr lang="en-US" sz="5400" b="1" dirty="0" smtClean="0">
                <a:solidFill>
                  <a:schemeClr val="tx1"/>
                </a:solidFill>
              </a:rPr>
            </a:br>
            <a:r>
              <a:rPr lang="en-US" sz="5400" b="1" dirty="0" smtClean="0">
                <a:solidFill>
                  <a:schemeClr val="tx1"/>
                </a:solidFill>
              </a:rPr>
              <a:t>BẢNG BIỂU VÀ ĐỒ HỌA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17027" y="4192525"/>
            <a:ext cx="10242790" cy="258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rgbClr val="7ABC3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tx1"/>
                </a:solidFill>
              </a:rPr>
              <a:t>Môn</a:t>
            </a:r>
            <a:r>
              <a:rPr lang="en-US" dirty="0" smtClean="0">
                <a:solidFill>
                  <a:schemeClr val="tx1"/>
                </a:solidFill>
              </a:rPr>
              <a:t>              : Tin </a:t>
            </a:r>
            <a:r>
              <a:rPr lang="en-US" dirty="0" err="1" smtClean="0">
                <a:solidFill>
                  <a:schemeClr val="tx1"/>
                </a:solidFill>
              </a:rPr>
              <a:t>học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văn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phòng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Giảng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viên</a:t>
            </a:r>
            <a:r>
              <a:rPr lang="en-US" dirty="0" smtClean="0">
                <a:solidFill>
                  <a:schemeClr val="tx1"/>
                </a:solidFill>
              </a:rPr>
              <a:t>   : Vũ </a:t>
            </a:r>
            <a:r>
              <a:rPr lang="en-US" dirty="0" err="1" smtClean="0">
                <a:solidFill>
                  <a:schemeClr val="tx1"/>
                </a:solidFill>
              </a:rPr>
              <a:t>Thương</a:t>
            </a:r>
            <a:r>
              <a:rPr lang="en-US" dirty="0" smtClean="0">
                <a:solidFill>
                  <a:schemeClr val="tx1"/>
                </a:solidFill>
              </a:rPr>
              <a:t> Huyền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             </a:t>
            </a:r>
            <a:r>
              <a:rPr lang="en-US" dirty="0" err="1" smtClean="0">
                <a:solidFill>
                  <a:schemeClr val="tx1"/>
                </a:solidFill>
              </a:rPr>
              <a:t>Khoa</a:t>
            </a:r>
            <a:r>
              <a:rPr lang="en-US" dirty="0" smtClean="0">
                <a:solidFill>
                  <a:schemeClr val="tx1"/>
                </a:solidFill>
              </a:rPr>
              <a:t> Công </a:t>
            </a:r>
            <a:r>
              <a:rPr lang="en-US" dirty="0" err="1" smtClean="0">
                <a:solidFill>
                  <a:schemeClr val="tx1"/>
                </a:solidFill>
              </a:rPr>
              <a:t>nghệ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thông</a:t>
            </a:r>
            <a:r>
              <a:rPr lang="en-US" dirty="0" smtClean="0">
                <a:solidFill>
                  <a:schemeClr val="tx1"/>
                </a:solidFill>
              </a:rPr>
              <a:t> tin – ĐH Thủy </a:t>
            </a:r>
            <a:r>
              <a:rPr lang="en-US" dirty="0" err="1" smtClean="0">
                <a:solidFill>
                  <a:schemeClr val="tx1"/>
                </a:solidFill>
              </a:rPr>
              <a:t>Lợi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Email             : huyenvt@wru.edu.vn	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Bài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giảng</a:t>
            </a:r>
            <a:r>
              <a:rPr lang="en-US" dirty="0" smtClean="0">
                <a:solidFill>
                  <a:schemeClr val="tx1"/>
                </a:solidFill>
              </a:rPr>
              <a:t>      :  </a:t>
            </a:r>
            <a:r>
              <a:rPr lang="en-US" sz="2000" dirty="0" smtClean="0">
                <a:solidFill>
                  <a:schemeClr val="tx1"/>
                </a:solidFill>
                <a:hlinkClick r:id="rId3"/>
              </a:rPr>
              <a:t>http://huyenvt2211.wix.com/khmt#!ms-office/c21td</a:t>
            </a:r>
            <a:endParaRPr lang="en-US" sz="20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TÍNH TOÁN TRONG BẢNG BIỂU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99" y="1443835"/>
            <a:ext cx="8627336" cy="276813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err="1" smtClean="0">
                <a:solidFill>
                  <a:schemeClr val="tx1"/>
                </a:solidFill>
              </a:rPr>
              <a:t>Cách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tính</a:t>
            </a:r>
            <a:r>
              <a:rPr lang="en-US" sz="3100" b="1" dirty="0" smtClean="0">
                <a:solidFill>
                  <a:schemeClr val="tx1"/>
                </a:solidFill>
              </a:rPr>
              <a:t>:</a:t>
            </a:r>
            <a:endParaRPr lang="en-US" sz="3100" b="1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Đưa</a:t>
            </a:r>
            <a:r>
              <a:rPr lang="en-US" sz="3100" dirty="0" smtClean="0">
                <a:solidFill>
                  <a:schemeClr val="tx1"/>
                </a:solidFill>
              </a:rPr>
              <a:t> con </a:t>
            </a:r>
            <a:r>
              <a:rPr lang="en-US" sz="3100" dirty="0" err="1" smtClean="0">
                <a:solidFill>
                  <a:schemeClr val="tx1"/>
                </a:solidFill>
              </a:rPr>
              <a:t>trỏ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tới</a:t>
            </a:r>
            <a:r>
              <a:rPr lang="en-US" sz="3100" dirty="0" smtClean="0">
                <a:solidFill>
                  <a:schemeClr val="tx1"/>
                </a:solidFill>
              </a:rPr>
              <a:t> ô </a:t>
            </a:r>
            <a:r>
              <a:rPr lang="en-US" sz="3100" dirty="0" err="1" smtClean="0">
                <a:solidFill>
                  <a:schemeClr val="tx1"/>
                </a:solidFill>
              </a:rPr>
              <a:t>cần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tính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Vào</a:t>
            </a:r>
            <a:r>
              <a:rPr lang="en-US" sz="3100" dirty="0" smtClean="0">
                <a:solidFill>
                  <a:schemeClr val="tx1"/>
                </a:solidFill>
              </a:rPr>
              <a:t> ribbon </a:t>
            </a:r>
            <a:r>
              <a:rPr lang="en-US" sz="3100" dirty="0" smtClean="0">
                <a:solidFill>
                  <a:srgbClr val="FF0000"/>
                </a:solidFill>
              </a:rPr>
              <a:t>Layout</a:t>
            </a:r>
            <a:r>
              <a:rPr lang="en-US" sz="3100" dirty="0" smtClean="0">
                <a:solidFill>
                  <a:schemeClr val="tx1"/>
                </a:solidFill>
              </a:rPr>
              <a:t>, </a:t>
            </a:r>
            <a:r>
              <a:rPr lang="en-US" sz="3100" dirty="0" err="1" smtClean="0">
                <a:solidFill>
                  <a:schemeClr val="tx1"/>
                </a:solidFill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smtClean="0">
                <a:solidFill>
                  <a:srgbClr val="FF0000"/>
                </a:solidFill>
              </a:rPr>
              <a:t>Formula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Gõ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công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thức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cần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tính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tại</a:t>
            </a:r>
            <a:r>
              <a:rPr lang="en-US" sz="3100" dirty="0" smtClean="0">
                <a:solidFill>
                  <a:schemeClr val="tx1"/>
                </a:solidFill>
              </a:rPr>
              <a:t> ô </a:t>
            </a:r>
            <a:r>
              <a:rPr lang="en-US" sz="3100" dirty="0" smtClean="0">
                <a:solidFill>
                  <a:srgbClr val="FF0000"/>
                </a:solidFill>
              </a:rPr>
              <a:t>Formula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hoặc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trong</a:t>
            </a:r>
            <a:r>
              <a:rPr lang="en-US" sz="3100" dirty="0" smtClean="0">
                <a:solidFill>
                  <a:schemeClr val="tx1"/>
                </a:solidFill>
              </a:rPr>
              <a:t> Paste function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40" y="3887115"/>
            <a:ext cx="3970330" cy="2787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162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TÍNH TOÁN TRONG BẢNG BIỂU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99" y="1443834"/>
            <a:ext cx="8703192" cy="541416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err="1" smtClean="0">
                <a:solidFill>
                  <a:schemeClr val="tx1"/>
                </a:solidFill>
              </a:rPr>
              <a:t>Các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hàm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thông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dụng</a:t>
            </a:r>
            <a:r>
              <a:rPr lang="en-US" sz="3100" dirty="0" smtClean="0">
                <a:solidFill>
                  <a:schemeClr val="tx1"/>
                </a:solidFill>
              </a:rPr>
              <a:t>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smtClean="0">
                <a:solidFill>
                  <a:schemeClr val="tx1"/>
                </a:solidFill>
              </a:rPr>
              <a:t>SUM(x1,x2,…,</a:t>
            </a:r>
            <a:r>
              <a:rPr lang="en-US" sz="3100" dirty="0" err="1" smtClean="0">
                <a:solidFill>
                  <a:schemeClr val="tx1"/>
                </a:solidFill>
              </a:rPr>
              <a:t>xn</a:t>
            </a:r>
            <a:r>
              <a:rPr lang="en-US" sz="3100" dirty="0" smtClean="0">
                <a:solidFill>
                  <a:schemeClr val="tx1"/>
                </a:solidFill>
              </a:rPr>
              <a:t>): </a:t>
            </a:r>
            <a:r>
              <a:rPr lang="en-US" sz="3100" dirty="0" err="1" smtClean="0">
                <a:solidFill>
                  <a:schemeClr val="tx1"/>
                </a:solidFill>
              </a:rPr>
              <a:t>Tính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tổng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smtClean="0">
                <a:solidFill>
                  <a:schemeClr val="tx1"/>
                </a:solidFill>
              </a:rPr>
              <a:t>AVERAGE(x1,x2,…,</a:t>
            </a:r>
            <a:r>
              <a:rPr lang="en-US" sz="3100" dirty="0" err="1" smtClean="0">
                <a:solidFill>
                  <a:schemeClr val="tx1"/>
                </a:solidFill>
              </a:rPr>
              <a:t>xn</a:t>
            </a:r>
            <a:r>
              <a:rPr lang="en-US" sz="3100" dirty="0" smtClean="0">
                <a:solidFill>
                  <a:schemeClr val="tx1"/>
                </a:solidFill>
              </a:rPr>
              <a:t>): </a:t>
            </a:r>
            <a:r>
              <a:rPr lang="en-US" sz="3100" dirty="0" err="1" smtClean="0">
                <a:solidFill>
                  <a:schemeClr val="tx1"/>
                </a:solidFill>
              </a:rPr>
              <a:t>Tính</a:t>
            </a:r>
            <a:r>
              <a:rPr lang="en-US" sz="3100" dirty="0" smtClean="0">
                <a:solidFill>
                  <a:schemeClr val="tx1"/>
                </a:solidFill>
              </a:rPr>
              <a:t> trung </a:t>
            </a:r>
            <a:r>
              <a:rPr lang="en-US" sz="3100" dirty="0" err="1" smtClean="0">
                <a:solidFill>
                  <a:schemeClr val="tx1"/>
                </a:solidFill>
              </a:rPr>
              <a:t>bình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cộng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smtClean="0">
                <a:solidFill>
                  <a:schemeClr val="tx1"/>
                </a:solidFill>
              </a:rPr>
              <a:t>INT(x): Cho </a:t>
            </a:r>
            <a:r>
              <a:rPr lang="en-US" sz="3100" dirty="0" err="1" smtClean="0">
                <a:solidFill>
                  <a:schemeClr val="tx1"/>
                </a:solidFill>
              </a:rPr>
              <a:t>phần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nguyên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của</a:t>
            </a:r>
            <a:r>
              <a:rPr lang="en-US" sz="3100" dirty="0" smtClean="0">
                <a:solidFill>
                  <a:schemeClr val="tx1"/>
                </a:solidFill>
              </a:rPr>
              <a:t> x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smtClean="0">
                <a:solidFill>
                  <a:schemeClr val="tx1"/>
                </a:solidFill>
              </a:rPr>
              <a:t>ROUND(x): Cho </a:t>
            </a:r>
            <a:r>
              <a:rPr lang="en-US" sz="3100" dirty="0" err="1" smtClean="0">
                <a:solidFill>
                  <a:schemeClr val="tx1"/>
                </a:solidFill>
              </a:rPr>
              <a:t>giá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trị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làm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tròn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của</a:t>
            </a:r>
            <a:r>
              <a:rPr lang="en-US" sz="3100" dirty="0" smtClean="0">
                <a:solidFill>
                  <a:schemeClr val="tx1"/>
                </a:solidFill>
              </a:rPr>
              <a:t> x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smtClean="0">
                <a:solidFill>
                  <a:schemeClr val="tx1"/>
                </a:solidFill>
              </a:rPr>
              <a:t>COUNT(x1,x2,…,</a:t>
            </a:r>
            <a:r>
              <a:rPr lang="en-US" sz="3100" dirty="0" err="1" smtClean="0">
                <a:solidFill>
                  <a:schemeClr val="tx1"/>
                </a:solidFill>
              </a:rPr>
              <a:t>xn</a:t>
            </a:r>
            <a:r>
              <a:rPr lang="en-US" sz="3100" dirty="0" smtClean="0">
                <a:solidFill>
                  <a:schemeClr val="tx1"/>
                </a:solidFill>
              </a:rPr>
              <a:t>): </a:t>
            </a:r>
            <a:r>
              <a:rPr lang="en-US" sz="3100" dirty="0" err="1" smtClean="0">
                <a:solidFill>
                  <a:schemeClr val="tx1"/>
                </a:solidFill>
              </a:rPr>
              <a:t>Trả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về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số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phần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tử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smtClean="0">
                <a:solidFill>
                  <a:schemeClr val="tx1"/>
                </a:solidFill>
              </a:rPr>
              <a:t>MAX(x1,x2,…,</a:t>
            </a:r>
            <a:r>
              <a:rPr lang="en-US" sz="3100" dirty="0" err="1" smtClean="0">
                <a:solidFill>
                  <a:schemeClr val="tx1"/>
                </a:solidFill>
              </a:rPr>
              <a:t>xn</a:t>
            </a:r>
            <a:r>
              <a:rPr lang="en-US" sz="3100" dirty="0" smtClean="0">
                <a:solidFill>
                  <a:schemeClr val="tx1"/>
                </a:solidFill>
              </a:rPr>
              <a:t>): </a:t>
            </a:r>
            <a:r>
              <a:rPr lang="en-US" sz="3100" dirty="0" err="1" smtClean="0">
                <a:solidFill>
                  <a:schemeClr val="tx1"/>
                </a:solidFill>
              </a:rPr>
              <a:t>trả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về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giá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trị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lớn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nhất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smtClean="0">
                <a:solidFill>
                  <a:schemeClr val="tx1"/>
                </a:solidFill>
              </a:rPr>
              <a:t>MIN(x1,x2,…,</a:t>
            </a:r>
            <a:r>
              <a:rPr lang="en-US" sz="3100" dirty="0" err="1" smtClean="0">
                <a:solidFill>
                  <a:schemeClr val="tx1"/>
                </a:solidFill>
              </a:rPr>
              <a:t>xn</a:t>
            </a:r>
            <a:r>
              <a:rPr lang="en-US" sz="3100" dirty="0" smtClean="0">
                <a:solidFill>
                  <a:schemeClr val="tx1"/>
                </a:solidFill>
              </a:rPr>
              <a:t>): </a:t>
            </a:r>
            <a:r>
              <a:rPr lang="en-US" sz="3100" dirty="0" err="1" smtClean="0">
                <a:solidFill>
                  <a:schemeClr val="tx1"/>
                </a:solidFill>
              </a:rPr>
              <a:t>trả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về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giá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trị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nhỏ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nhất</a:t>
            </a:r>
            <a:endParaRPr lang="en-US" sz="31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err="1" smtClean="0">
                <a:solidFill>
                  <a:schemeClr val="tx1"/>
                </a:solidFill>
              </a:rPr>
              <a:t>Kiểu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định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dạng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số</a:t>
            </a:r>
            <a:r>
              <a:rPr lang="en-US" sz="3100" b="1" dirty="0" smtClean="0">
                <a:solidFill>
                  <a:schemeClr val="tx1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96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SẮP XẾP TRONG BẢNG BIỂU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99" y="1596540"/>
            <a:ext cx="8703192" cy="5261460"/>
          </a:xfrm>
        </p:spPr>
        <p:txBody>
          <a:bodyPr>
            <a:normAutofit fontScale="77500" lnSpcReduction="20000"/>
          </a:bodyPr>
          <a:lstStyle/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một</a:t>
            </a:r>
            <a:r>
              <a:rPr lang="en-US" sz="3100" dirty="0" smtClean="0">
                <a:solidFill>
                  <a:schemeClr val="tx1"/>
                </a:solidFill>
              </a:rPr>
              <a:t> ô </a:t>
            </a:r>
            <a:r>
              <a:rPr lang="en-US" sz="3100" dirty="0" err="1" smtClean="0">
                <a:solidFill>
                  <a:schemeClr val="tx1"/>
                </a:solidFill>
              </a:rPr>
              <a:t>bất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kì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của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bảng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Vào</a:t>
            </a:r>
            <a:r>
              <a:rPr lang="en-US" sz="3100" dirty="0" smtClean="0">
                <a:solidFill>
                  <a:schemeClr val="tx1"/>
                </a:solidFill>
              </a:rPr>
              <a:t> ribbon </a:t>
            </a:r>
            <a:r>
              <a:rPr lang="en-US" sz="3100" dirty="0" smtClean="0">
                <a:solidFill>
                  <a:srgbClr val="FF0000"/>
                </a:solidFill>
              </a:rPr>
              <a:t>Layout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Sort</a:t>
            </a:r>
            <a:endParaRPr lang="en-US" sz="31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err="1" smtClean="0">
                <a:solidFill>
                  <a:schemeClr val="tx1"/>
                </a:solidFill>
              </a:rPr>
              <a:t>Các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lựa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chọn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sắp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xếp</a:t>
            </a:r>
            <a:r>
              <a:rPr lang="en-US" sz="3100" b="1" dirty="0" smtClean="0">
                <a:solidFill>
                  <a:schemeClr val="tx1"/>
                </a:solidFill>
              </a:rPr>
              <a:t>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smtClean="0">
                <a:solidFill>
                  <a:schemeClr val="tx1"/>
                </a:solidFill>
              </a:rPr>
              <a:t>Sort by: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cột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ưu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tiên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sắp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xếp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đầu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tiên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smtClean="0">
                <a:solidFill>
                  <a:schemeClr val="tx1"/>
                </a:solidFill>
              </a:rPr>
              <a:t>Then by: </a:t>
            </a:r>
            <a:r>
              <a:rPr lang="en-US" sz="3100" dirty="0" err="1" smtClean="0">
                <a:solidFill>
                  <a:schemeClr val="tx1"/>
                </a:solidFill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cột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ưu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tiên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sắp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xếp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thứ</a:t>
            </a:r>
            <a:r>
              <a:rPr lang="en-US" sz="3100" dirty="0" smtClean="0">
                <a:solidFill>
                  <a:schemeClr val="tx1"/>
                </a:solidFill>
              </a:rPr>
              <a:t> 2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smtClean="0">
                <a:solidFill>
                  <a:schemeClr val="tx1"/>
                </a:solidFill>
              </a:rPr>
              <a:t>Then by: </a:t>
            </a:r>
            <a:r>
              <a:rPr lang="en-US" sz="3100" dirty="0" err="1" smtClean="0">
                <a:solidFill>
                  <a:schemeClr val="tx1"/>
                </a:solidFill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cột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ưu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tiên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sắp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xếp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thứ</a:t>
            </a:r>
            <a:r>
              <a:rPr lang="en-US" sz="3100" dirty="0" smtClean="0">
                <a:solidFill>
                  <a:schemeClr val="tx1"/>
                </a:solidFill>
              </a:rPr>
              <a:t> 3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smtClean="0">
                <a:solidFill>
                  <a:schemeClr val="tx1"/>
                </a:solidFill>
              </a:rPr>
              <a:t>Type: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kiểu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sắp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xếp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smtClean="0">
                <a:solidFill>
                  <a:schemeClr val="tx1"/>
                </a:solidFill>
              </a:rPr>
              <a:t>Ascending: </a:t>
            </a:r>
            <a:r>
              <a:rPr lang="en-US" sz="3100" dirty="0" err="1" smtClean="0">
                <a:solidFill>
                  <a:schemeClr val="tx1"/>
                </a:solidFill>
              </a:rPr>
              <a:t>Sắp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xếp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theo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thứ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tự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tăng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dần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smtClean="0">
                <a:solidFill>
                  <a:schemeClr val="tx1"/>
                </a:solidFill>
              </a:rPr>
              <a:t>Descending: </a:t>
            </a:r>
            <a:r>
              <a:rPr lang="en-US" sz="3100" dirty="0" err="1" smtClean="0">
                <a:solidFill>
                  <a:schemeClr val="tx1"/>
                </a:solidFill>
              </a:rPr>
              <a:t>Sắp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xếp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theo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thứ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tự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giảm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dần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smtClean="0">
                <a:solidFill>
                  <a:schemeClr val="tx1"/>
                </a:solidFill>
              </a:rPr>
              <a:t>Header Row: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>
                <a:solidFill>
                  <a:schemeClr val="tx1"/>
                </a:solidFill>
              </a:rPr>
              <a:t>S</a:t>
            </a:r>
            <a:r>
              <a:rPr lang="en-US" sz="3100" dirty="0" err="1" smtClean="0">
                <a:solidFill>
                  <a:schemeClr val="tx1"/>
                </a:solidFill>
              </a:rPr>
              <a:t>ắp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xếp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hàng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tiêu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đề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smtClean="0">
                <a:solidFill>
                  <a:schemeClr val="tx1"/>
                </a:solidFill>
              </a:rPr>
              <a:t>No Header Row: </a:t>
            </a:r>
            <a:r>
              <a:rPr lang="en-US" sz="3100" dirty="0" err="1" smtClean="0">
                <a:solidFill>
                  <a:schemeClr val="tx1"/>
                </a:solidFill>
              </a:rPr>
              <a:t>Không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sắp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xếp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hàng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tiêu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đề</a:t>
            </a:r>
            <a:endParaRPr lang="en-US" sz="3100" b="1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28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STYLE VÀ BORDER BẢNG BIỂU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99" y="1596540"/>
            <a:ext cx="8703192" cy="52614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err="1" smtClean="0">
                <a:solidFill>
                  <a:schemeClr val="tx1"/>
                </a:solidFill>
              </a:rPr>
              <a:t>Chọn</a:t>
            </a:r>
            <a:r>
              <a:rPr lang="en-US" sz="3100" b="1" dirty="0" smtClean="0">
                <a:solidFill>
                  <a:schemeClr val="tx1"/>
                </a:solidFill>
              </a:rPr>
              <a:t> style </a:t>
            </a:r>
            <a:r>
              <a:rPr lang="en-US" sz="3100" b="1" dirty="0" err="1" smtClean="0">
                <a:solidFill>
                  <a:schemeClr val="tx1"/>
                </a:solidFill>
              </a:rPr>
              <a:t>có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sẵn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cho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bảng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biểu</a:t>
            </a:r>
            <a:r>
              <a:rPr lang="en-US" sz="3100" b="1" dirty="0" smtClean="0">
                <a:solidFill>
                  <a:schemeClr val="tx1"/>
                </a:solidFill>
              </a:rPr>
              <a:t>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bảng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biểu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cần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chỉnh</a:t>
            </a:r>
            <a:r>
              <a:rPr lang="en-US" sz="3100" dirty="0" smtClean="0">
                <a:solidFill>
                  <a:schemeClr val="tx1"/>
                </a:solidFill>
              </a:rPr>
              <a:t> style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Vào</a:t>
            </a:r>
            <a:r>
              <a:rPr lang="en-US" sz="3100" dirty="0" smtClean="0">
                <a:solidFill>
                  <a:schemeClr val="tx1"/>
                </a:solidFill>
              </a:rPr>
              <a:t> ribbon </a:t>
            </a:r>
            <a:r>
              <a:rPr lang="en-US" sz="3100" dirty="0" smtClean="0">
                <a:solidFill>
                  <a:srgbClr val="FF0000"/>
                </a:solidFill>
              </a:rPr>
              <a:t>Design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style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trong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 Table Styles</a:t>
            </a:r>
            <a:endParaRPr lang="en-US" sz="31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smtClean="0">
                <a:solidFill>
                  <a:schemeClr val="tx1"/>
                </a:solidFill>
              </a:rPr>
              <a:t>Trang </a:t>
            </a:r>
            <a:r>
              <a:rPr lang="en-US" sz="3100" b="1" dirty="0" err="1" smtClean="0">
                <a:solidFill>
                  <a:schemeClr val="tx1"/>
                </a:solidFill>
              </a:rPr>
              <a:t>trí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đường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viền</a:t>
            </a:r>
            <a:r>
              <a:rPr lang="en-US" sz="3100" b="1" dirty="0" smtClean="0">
                <a:solidFill>
                  <a:schemeClr val="tx1"/>
                </a:solidFill>
              </a:rPr>
              <a:t>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bảng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hoặc</a:t>
            </a:r>
            <a:r>
              <a:rPr lang="en-US" sz="3100" dirty="0" smtClean="0">
                <a:solidFill>
                  <a:schemeClr val="tx1"/>
                </a:solidFill>
              </a:rPr>
              <a:t> ô </a:t>
            </a:r>
            <a:r>
              <a:rPr lang="en-US" sz="3100" dirty="0" err="1" smtClean="0">
                <a:solidFill>
                  <a:schemeClr val="tx1"/>
                </a:solidFill>
              </a:rPr>
              <a:t>cần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trang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trí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đường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viền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err="1" smtClean="0">
                <a:solidFill>
                  <a:schemeClr val="tx1"/>
                </a:solidFill>
              </a:rPr>
              <a:t>Vào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ribbon </a:t>
            </a:r>
            <a:r>
              <a:rPr lang="en-US" dirty="0">
                <a:solidFill>
                  <a:srgbClr val="FF0000"/>
                </a:solidFill>
              </a:rPr>
              <a:t>Design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dirty="0" err="1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Borders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35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BIỂU ĐỒ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1130"/>
            <a:ext cx="8703192" cy="320680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err="1" smtClean="0">
                <a:solidFill>
                  <a:schemeClr val="tx1"/>
                </a:solidFill>
              </a:rPr>
              <a:t>Tạo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biểu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đồ</a:t>
            </a:r>
            <a:r>
              <a:rPr lang="en-US" sz="3100" b="1" dirty="0" smtClean="0">
                <a:solidFill>
                  <a:schemeClr val="tx1"/>
                </a:solidFill>
              </a:rPr>
              <a:t>: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Vào</a:t>
            </a:r>
            <a:r>
              <a:rPr lang="en-US" sz="3100" dirty="0" smtClean="0">
                <a:solidFill>
                  <a:schemeClr val="tx1"/>
                </a:solidFill>
              </a:rPr>
              <a:t> ribbon </a:t>
            </a:r>
            <a:r>
              <a:rPr lang="en-US" sz="3100" dirty="0" smtClean="0">
                <a:solidFill>
                  <a:srgbClr val="FF0000"/>
                </a:solidFill>
              </a:rPr>
              <a:t>Insert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Nhấn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Chart 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kiểu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biểu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đồ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cần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hiển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thị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Sửa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đổi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dữ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liệu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trên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excel</a:t>
            </a:r>
            <a:endParaRPr lang="en-US" sz="31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2" y="3887115"/>
            <a:ext cx="55530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017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ĐỒ HỌA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1130"/>
            <a:ext cx="6557165" cy="556687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err="1" smtClean="0">
                <a:solidFill>
                  <a:schemeClr val="tx1"/>
                </a:solidFill>
              </a:rPr>
              <a:t>Vẽ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khối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hình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đơn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giản</a:t>
            </a:r>
            <a:r>
              <a:rPr lang="en-US" sz="3100" b="1" dirty="0" smtClean="0">
                <a:solidFill>
                  <a:schemeClr val="tx1"/>
                </a:solidFill>
              </a:rPr>
              <a:t>: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Vào</a:t>
            </a:r>
            <a:r>
              <a:rPr lang="en-US" sz="3100" dirty="0" smtClean="0">
                <a:solidFill>
                  <a:schemeClr val="tx1"/>
                </a:solidFill>
              </a:rPr>
              <a:t> ribbon </a:t>
            </a:r>
            <a:r>
              <a:rPr lang="en-US" sz="3100" dirty="0" smtClean="0">
                <a:solidFill>
                  <a:srgbClr val="FF0000"/>
                </a:solidFill>
              </a:rPr>
              <a:t>Insert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Nhấn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Shapes 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kiểu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hình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muốn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vẽ</a:t>
            </a: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Kéo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hình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vào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phần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soạn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thảo</a:t>
            </a: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Thay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đổi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style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của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các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hình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: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vào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ribbon 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Format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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Shape Styles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Nhóm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các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hình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: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các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hình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,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sau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đó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bấm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chuột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phải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,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Group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Bỏ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nhóm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các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hình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: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rgbClr val="FF0000"/>
                </a:solidFill>
                <a:sym typeface="Wingdings" pitchFamily="2" charset="2"/>
              </a:rPr>
              <a:t>UnGroup</a:t>
            </a:r>
            <a:endParaRPr lang="en-US" sz="3100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31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660" y="1219200"/>
            <a:ext cx="23241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35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SMARTART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1130"/>
            <a:ext cx="9000445" cy="22905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err="1" smtClean="0">
                <a:solidFill>
                  <a:schemeClr val="tx1"/>
                </a:solidFill>
              </a:rPr>
              <a:t>Sử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dụng</a:t>
            </a:r>
            <a:r>
              <a:rPr lang="en-US" sz="3100" b="1" dirty="0" smtClean="0">
                <a:solidFill>
                  <a:schemeClr val="tx1"/>
                </a:solidFill>
              </a:rPr>
              <a:t> SmartArt: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Vào</a:t>
            </a:r>
            <a:r>
              <a:rPr lang="en-US" sz="3100" dirty="0" smtClean="0">
                <a:solidFill>
                  <a:schemeClr val="tx1"/>
                </a:solidFill>
              </a:rPr>
              <a:t> ribbon </a:t>
            </a:r>
            <a:r>
              <a:rPr lang="en-US" sz="3100" dirty="0" smtClean="0">
                <a:solidFill>
                  <a:srgbClr val="FF0000"/>
                </a:solidFill>
              </a:rPr>
              <a:t>Insert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Nhấn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SmartArt 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kiểu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hình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muốn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vẽ</a:t>
            </a: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3100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31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900" y="3055333"/>
            <a:ext cx="704850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50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SMARTART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1130"/>
            <a:ext cx="9000445" cy="16797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err="1" smtClean="0">
                <a:solidFill>
                  <a:schemeClr val="tx1"/>
                </a:solidFill>
              </a:rPr>
              <a:t>Sử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dụng</a:t>
            </a:r>
            <a:r>
              <a:rPr lang="en-US" sz="3100" b="1" dirty="0" smtClean="0">
                <a:solidFill>
                  <a:schemeClr val="tx1"/>
                </a:solidFill>
              </a:rPr>
              <a:t> SmartArt: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Nhập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dữ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liệu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cho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khối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hình</a:t>
            </a:r>
            <a:r>
              <a:rPr lang="en-US" sz="3100" dirty="0" smtClean="0">
                <a:solidFill>
                  <a:schemeClr val="tx1"/>
                </a:solidFill>
              </a:rPr>
              <a:t> SmartArt</a:t>
            </a: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3100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31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75" y="2970885"/>
            <a:ext cx="802957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183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TẠO CHỮ NGHỆ THUẬT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1130"/>
            <a:ext cx="5946345" cy="503926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err="1" smtClean="0">
                <a:solidFill>
                  <a:schemeClr val="tx1"/>
                </a:solidFill>
              </a:rPr>
              <a:t>Cách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tạo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chữ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nghệ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thuật</a:t>
            </a:r>
            <a:r>
              <a:rPr lang="en-US" sz="3100" b="1" dirty="0" smtClean="0">
                <a:solidFill>
                  <a:schemeClr val="tx1"/>
                </a:solidFill>
              </a:rPr>
              <a:t>: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Vào</a:t>
            </a:r>
            <a:r>
              <a:rPr lang="en-US" sz="3100" dirty="0" smtClean="0">
                <a:solidFill>
                  <a:schemeClr val="tx1"/>
                </a:solidFill>
              </a:rPr>
              <a:t> ribbon </a:t>
            </a:r>
            <a:r>
              <a:rPr lang="en-US" sz="3100" dirty="0" smtClean="0">
                <a:solidFill>
                  <a:srgbClr val="FF0000"/>
                </a:solidFill>
              </a:rPr>
              <a:t>Insert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WordArt</a:t>
            </a: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3100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31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1596540"/>
            <a:ext cx="2933700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181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TẠO CHỮ NGHỆ THUẬT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80" y="1138425"/>
            <a:ext cx="7024430" cy="24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007" y="3734410"/>
            <a:ext cx="612457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27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374900"/>
            <a:ext cx="8229600" cy="458115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NỘI DUNG</a:t>
            </a:r>
            <a:endParaRPr lang="en-US" sz="4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785" y="1138426"/>
            <a:ext cx="7940660" cy="5719574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sz="5100" b="1" dirty="0" err="1" smtClean="0">
                <a:solidFill>
                  <a:schemeClr val="tx1"/>
                </a:solidFill>
              </a:rPr>
              <a:t>Bảng</a:t>
            </a:r>
            <a:r>
              <a:rPr lang="en-US" sz="5100" b="1" dirty="0" smtClean="0">
                <a:solidFill>
                  <a:schemeClr val="tx1"/>
                </a:solidFill>
              </a:rPr>
              <a:t> </a:t>
            </a:r>
            <a:r>
              <a:rPr lang="en-US" sz="5100" b="1" dirty="0" err="1" smtClean="0">
                <a:solidFill>
                  <a:schemeClr val="tx1"/>
                </a:solidFill>
              </a:rPr>
              <a:t>biểu</a:t>
            </a:r>
            <a:endParaRPr lang="en-US" sz="5100" b="1" dirty="0" smtClean="0">
              <a:solidFill>
                <a:schemeClr val="tx1"/>
              </a:solidFill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sz="5100" dirty="0" err="1" smtClean="0">
                <a:solidFill>
                  <a:schemeClr val="tx1"/>
                </a:solidFill>
              </a:rPr>
              <a:t>Tạo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cấu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trúc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bảng</a:t>
            </a:r>
            <a:endParaRPr lang="en-US" sz="5100" dirty="0" smtClean="0">
              <a:solidFill>
                <a:schemeClr val="tx1"/>
              </a:solidFill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sz="5100" dirty="0" err="1" smtClean="0">
                <a:solidFill>
                  <a:schemeClr val="tx1"/>
                </a:solidFill>
              </a:rPr>
              <a:t>Định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dạng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bảng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biểu</a:t>
            </a:r>
            <a:endParaRPr lang="en-US" sz="5100" dirty="0" smtClean="0">
              <a:solidFill>
                <a:schemeClr val="tx1"/>
              </a:solidFill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sz="5100" dirty="0" err="1" smtClean="0">
                <a:solidFill>
                  <a:schemeClr val="tx1"/>
                </a:solidFill>
              </a:rPr>
              <a:t>Tính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toán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trên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bảng</a:t>
            </a:r>
            <a:r>
              <a:rPr lang="en-US" sz="5100" dirty="0" smtClean="0">
                <a:solidFill>
                  <a:schemeClr val="tx1"/>
                </a:solidFill>
              </a:rPr>
              <a:t>	</a:t>
            </a: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sz="5100" dirty="0" err="1" smtClean="0">
                <a:solidFill>
                  <a:schemeClr val="tx1"/>
                </a:solidFill>
              </a:rPr>
              <a:t>Sắp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xếp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dữ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liệu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trên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bảng</a:t>
            </a:r>
            <a:endParaRPr lang="en-US" sz="5100" dirty="0" smtClean="0">
              <a:solidFill>
                <a:schemeClr val="tx1"/>
              </a:solidFill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sz="5100" dirty="0" smtClean="0">
                <a:solidFill>
                  <a:schemeClr val="tx1"/>
                </a:solidFill>
              </a:rPr>
              <a:t>Thanh </a:t>
            </a:r>
            <a:r>
              <a:rPr lang="en-US" sz="5100" dirty="0" err="1" smtClean="0">
                <a:solidFill>
                  <a:schemeClr val="tx1"/>
                </a:solidFill>
              </a:rPr>
              <a:t>công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cụ</a:t>
            </a:r>
            <a:r>
              <a:rPr lang="en-US" sz="5100" dirty="0" smtClean="0">
                <a:solidFill>
                  <a:schemeClr val="tx1"/>
                </a:solidFill>
              </a:rPr>
              <a:t> Table and Border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sz="5100" b="1" dirty="0" err="1" smtClean="0">
                <a:solidFill>
                  <a:schemeClr val="tx1"/>
                </a:solidFill>
              </a:rPr>
              <a:t>Đồ</a:t>
            </a:r>
            <a:r>
              <a:rPr lang="en-US" sz="5100" b="1" dirty="0" smtClean="0">
                <a:solidFill>
                  <a:schemeClr val="tx1"/>
                </a:solidFill>
              </a:rPr>
              <a:t> </a:t>
            </a:r>
            <a:r>
              <a:rPr lang="en-US" sz="5100" b="1" dirty="0" err="1" smtClean="0">
                <a:solidFill>
                  <a:schemeClr val="tx1"/>
                </a:solidFill>
              </a:rPr>
              <a:t>họa</a:t>
            </a:r>
            <a:endParaRPr lang="en-US" sz="5100" b="1" dirty="0" smtClean="0">
              <a:solidFill>
                <a:schemeClr val="tx1"/>
              </a:solidFill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sz="5100" dirty="0" err="1" smtClean="0">
                <a:solidFill>
                  <a:schemeClr val="tx1"/>
                </a:solidFill>
              </a:rPr>
              <a:t>Vẽ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khối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hình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cơ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bản</a:t>
            </a:r>
            <a:endParaRPr lang="en-US" sz="5100" dirty="0" smtClean="0">
              <a:solidFill>
                <a:schemeClr val="tx1"/>
              </a:solidFill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sz="5100" dirty="0" err="1" smtClean="0">
                <a:solidFill>
                  <a:schemeClr val="tx1"/>
                </a:solidFill>
              </a:rPr>
              <a:t>Tạo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chữ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nghệ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thuật</a:t>
            </a:r>
            <a:endParaRPr lang="en-US" sz="5100" dirty="0" smtClean="0">
              <a:solidFill>
                <a:schemeClr val="tx1"/>
              </a:solidFill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sz="5100" dirty="0" err="1" smtClean="0">
                <a:solidFill>
                  <a:schemeClr val="tx1"/>
                </a:solidFill>
              </a:rPr>
              <a:t>Chèn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ảnh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lên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tài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liệu</a:t>
            </a:r>
            <a:endParaRPr lang="en-US" sz="51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CHÈN HÌNH ẢNH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291130"/>
            <a:ext cx="6404460" cy="503926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err="1" smtClean="0">
                <a:solidFill>
                  <a:schemeClr val="tx1"/>
                </a:solidFill>
              </a:rPr>
              <a:t>Chèn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hình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ảnh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có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trong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thư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viện</a:t>
            </a:r>
            <a:r>
              <a:rPr lang="en-US" sz="3100" b="1" dirty="0" smtClean="0">
                <a:solidFill>
                  <a:schemeClr val="tx1"/>
                </a:solidFill>
              </a:rPr>
              <a:t>: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Vào</a:t>
            </a:r>
            <a:r>
              <a:rPr lang="en-US" sz="3100" dirty="0" smtClean="0">
                <a:solidFill>
                  <a:schemeClr val="tx1"/>
                </a:solidFill>
              </a:rPr>
              <a:t> ribbon </a:t>
            </a:r>
            <a:r>
              <a:rPr lang="en-US" sz="3100" dirty="0" smtClean="0">
                <a:solidFill>
                  <a:srgbClr val="FF0000"/>
                </a:solidFill>
              </a:rPr>
              <a:t>Insert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ClipArt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Nhấp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vào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hình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cần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hiển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thị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err="1" smtClean="0">
                <a:solidFill>
                  <a:schemeClr val="tx1"/>
                </a:solidFill>
                <a:sym typeface="Wingdings" pitchFamily="2" charset="2"/>
              </a:rPr>
              <a:t>Chèn</a:t>
            </a:r>
            <a:r>
              <a:rPr lang="en-US" sz="3100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  <a:sym typeface="Wingdings" pitchFamily="2" charset="2"/>
              </a:rPr>
              <a:t>hình</a:t>
            </a:r>
            <a:r>
              <a:rPr lang="en-US" sz="3100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  <a:sym typeface="Wingdings" pitchFamily="2" charset="2"/>
              </a:rPr>
              <a:t>ảnh</a:t>
            </a:r>
            <a:r>
              <a:rPr lang="en-US" sz="3100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  <a:sym typeface="Wingdings" pitchFamily="2" charset="2"/>
              </a:rPr>
              <a:t>trong</a:t>
            </a:r>
            <a:r>
              <a:rPr lang="en-US" sz="3100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  <a:sym typeface="Wingdings" pitchFamily="2" charset="2"/>
              </a:rPr>
              <a:t>máy</a:t>
            </a:r>
            <a:r>
              <a:rPr lang="en-US" sz="3100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  <a:sym typeface="Wingdings" pitchFamily="2" charset="2"/>
              </a:rPr>
              <a:t>tính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Vào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ribbon 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Insert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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Picture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một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hình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có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sẵn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trong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máy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tính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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ấn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Insert</a:t>
            </a:r>
          </a:p>
          <a:p>
            <a:pPr marL="5715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3100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31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932" y="1244971"/>
            <a:ext cx="2524125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400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CHÈN HÌNH ẢNH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-1" y="1291130"/>
            <a:ext cx="6862575" cy="503926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err="1" smtClean="0">
                <a:solidFill>
                  <a:schemeClr val="tx1"/>
                </a:solidFill>
              </a:rPr>
              <a:t>Thay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đổi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kích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thước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ảnh</a:t>
            </a:r>
            <a:r>
              <a:rPr lang="en-US" sz="3100" b="1" dirty="0" smtClean="0">
                <a:solidFill>
                  <a:schemeClr val="tx1"/>
                </a:solidFill>
              </a:rPr>
              <a:t>: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hình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và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kéo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chuột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về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các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phía</a:t>
            </a: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err="1" smtClean="0">
                <a:solidFill>
                  <a:schemeClr val="tx1"/>
                </a:solidFill>
                <a:sym typeface="Wingdings" pitchFamily="2" charset="2"/>
              </a:rPr>
              <a:t>Tổ</a:t>
            </a:r>
            <a:r>
              <a:rPr lang="en-US" sz="3100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  <a:sym typeface="Wingdings" pitchFamily="2" charset="2"/>
              </a:rPr>
              <a:t>chức</a:t>
            </a:r>
            <a:r>
              <a:rPr lang="en-US" sz="3100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  <a:sym typeface="Wingdings" pitchFamily="2" charset="2"/>
              </a:rPr>
              <a:t>sắp</a:t>
            </a:r>
            <a:r>
              <a:rPr lang="en-US" sz="3100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  <a:sym typeface="Wingdings" pitchFamily="2" charset="2"/>
              </a:rPr>
              <a:t>xếp</a:t>
            </a:r>
            <a:r>
              <a:rPr lang="en-US" sz="3100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  <a:sym typeface="Wingdings" pitchFamily="2" charset="2"/>
              </a:rPr>
              <a:t>hình</a:t>
            </a:r>
            <a:r>
              <a:rPr lang="en-US" sz="3100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  <a:sym typeface="Wingdings" pitchFamily="2" charset="2"/>
              </a:rPr>
              <a:t>ảnh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vào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hình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cần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sắp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xếp</a:t>
            </a:r>
            <a:endParaRPr lang="en-US" sz="3100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Vào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ribbon Format, click 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Position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Hoặc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rgbClr val="FF0000"/>
                </a:solidFill>
                <a:sym typeface="Wingdings" pitchFamily="2" charset="2"/>
              </a:rPr>
              <a:t>WrapText</a:t>
            </a:r>
            <a:endParaRPr lang="en-US" sz="3100" dirty="0" smtClean="0">
              <a:solidFill>
                <a:srgbClr val="FF0000"/>
              </a:solidFill>
              <a:sym typeface="Wingdings" pitchFamily="2" charset="2"/>
            </a:endParaRPr>
          </a:p>
          <a:p>
            <a:pPr marL="5715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3100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31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398" y="1138425"/>
            <a:ext cx="2377403" cy="2371504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29096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CHÈN HÌNH ẢNH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-1" y="1291130"/>
            <a:ext cx="7167986" cy="5039265"/>
          </a:xfrm>
        </p:spPr>
        <p:txBody>
          <a:bodyPr>
            <a:normAutofit fontScale="85000" lnSpcReduction="10000"/>
          </a:bodyPr>
          <a:lstStyle/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smtClean="0">
                <a:solidFill>
                  <a:srgbClr val="FF0000"/>
                </a:solidFill>
              </a:rPr>
              <a:t>Inline with text</a:t>
            </a:r>
            <a:r>
              <a:rPr lang="en-US" sz="3100" dirty="0" smtClean="0">
                <a:solidFill>
                  <a:schemeClr val="tx1"/>
                </a:solidFill>
              </a:rPr>
              <a:t>: </a:t>
            </a:r>
            <a:r>
              <a:rPr lang="en-US" sz="3100" dirty="0" err="1" smtClean="0">
                <a:solidFill>
                  <a:schemeClr val="tx1"/>
                </a:solidFill>
              </a:rPr>
              <a:t>Hình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ảnh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nằm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cùng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dòng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văn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bản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Square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: Văn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bản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bao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quanh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ảnh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theo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hình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vuông</a:t>
            </a: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Tight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: Văn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bản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bao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quanh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ảnh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theo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hình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dạng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của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ảnh</a:t>
            </a: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Through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: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Ảnh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ở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giữa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dòng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văn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bản</a:t>
            </a: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Behind Text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: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Ảnh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trở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thành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nền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của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văn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bản</a:t>
            </a: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rgbClr val="FF0000"/>
                </a:solidFill>
                <a:sym typeface="Wingdings" pitchFamily="2" charset="2"/>
              </a:rPr>
              <a:t>Infront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 of Text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: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Làm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cho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ảnh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nổi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lên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trên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dòng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văn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bản</a:t>
            </a: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5715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3100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31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985" y="1855930"/>
            <a:ext cx="172402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795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CHÈN HÌNH ẢNH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60" y="1443835"/>
            <a:ext cx="7855875" cy="4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518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5" y="2512770"/>
            <a:ext cx="6558080" cy="763525"/>
          </a:xfrm>
        </p:spPr>
        <p:txBody>
          <a:bodyPr>
            <a:noAutofit/>
          </a:bodyPr>
          <a:lstStyle/>
          <a:p>
            <a:pPr algn="l"/>
            <a:r>
              <a:rPr lang="en-US" sz="7200" b="1" dirty="0" smtClean="0"/>
              <a:t>THỰC HÀNH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82296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TẠO BẢNG BIỂU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3834"/>
            <a:ext cx="5793640" cy="351441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err="1" smtClean="0">
                <a:solidFill>
                  <a:schemeClr val="tx1"/>
                </a:solidFill>
              </a:rPr>
              <a:t>Tạo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Bảng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biểu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rỗng</a:t>
            </a:r>
            <a:endParaRPr lang="en-US" b="1" dirty="0" smtClean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Vào</a:t>
            </a:r>
            <a:r>
              <a:rPr lang="en-US" dirty="0" smtClean="0">
                <a:solidFill>
                  <a:schemeClr val="tx1"/>
                </a:solidFill>
              </a:rPr>
              <a:t> ribbon </a:t>
            </a:r>
            <a:r>
              <a:rPr lang="en-US" b="1" dirty="0" smtClean="0">
                <a:solidFill>
                  <a:srgbClr val="FF0000"/>
                </a:solidFill>
              </a:rPr>
              <a:t>Insert 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Table,</a:t>
            </a:r>
            <a:r>
              <a:rPr lang="en-US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sym typeface="Wingdings" pitchFamily="2" charset="2"/>
              </a:rPr>
              <a:t>số</a:t>
            </a:r>
            <a:r>
              <a:rPr lang="en-US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sym typeface="Wingdings" pitchFamily="2" charset="2"/>
              </a:rPr>
              <a:t>cột</a:t>
            </a:r>
            <a:r>
              <a:rPr lang="en-US" b="1" dirty="0" smtClean="0">
                <a:solidFill>
                  <a:schemeClr val="tx1"/>
                </a:solidFill>
                <a:sym typeface="Wingdings" pitchFamily="2" charset="2"/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  <a:sym typeface="Wingdings" pitchFamily="2" charset="2"/>
              </a:rPr>
              <a:t>hàng</a:t>
            </a:r>
            <a:endParaRPr lang="en-US" b="1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Vào</a:t>
            </a:r>
            <a:r>
              <a:rPr lang="en-US" dirty="0">
                <a:solidFill>
                  <a:schemeClr val="tx1"/>
                </a:solidFill>
              </a:rPr>
              <a:t> ribbon </a:t>
            </a:r>
            <a:r>
              <a:rPr lang="en-US" b="1" dirty="0">
                <a:solidFill>
                  <a:srgbClr val="FF0000"/>
                </a:solidFill>
              </a:rPr>
              <a:t>Insert 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Table  Insert Table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868" y="839319"/>
            <a:ext cx="322897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80" y="4039820"/>
            <a:ext cx="226695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8940" y="4518510"/>
            <a:ext cx="4513672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Number of columns</a:t>
            </a:r>
            <a:r>
              <a:rPr lang="en-US" sz="2800" dirty="0" smtClean="0"/>
              <a:t>: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cột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Number of rows</a:t>
            </a:r>
            <a:r>
              <a:rPr lang="en-US" sz="2800" dirty="0" smtClean="0"/>
              <a:t>:    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dòng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53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NHẬP NỘI DUNG VÀO BẢNG BIỂU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8425"/>
            <a:ext cx="9144000" cy="571957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err="1" smtClean="0">
                <a:solidFill>
                  <a:schemeClr val="tx1"/>
                </a:solidFill>
              </a:rPr>
              <a:t>Nhập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nội</a:t>
            </a:r>
            <a:r>
              <a:rPr lang="en-US" b="1" dirty="0" smtClean="0">
                <a:solidFill>
                  <a:schemeClr val="tx1"/>
                </a:solidFill>
              </a:rPr>
              <a:t> dung: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Nhấn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vào</a:t>
            </a:r>
            <a:r>
              <a:rPr lang="en-US" dirty="0" smtClean="0">
                <a:solidFill>
                  <a:schemeClr val="tx1"/>
                </a:solidFill>
              </a:rPr>
              <a:t> ô </a:t>
            </a:r>
            <a:r>
              <a:rPr lang="en-US" dirty="0" err="1" smtClean="0">
                <a:solidFill>
                  <a:schemeClr val="tx1"/>
                </a:solidFill>
              </a:rPr>
              <a:t>bất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kỳ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để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nhập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nội</a:t>
            </a:r>
            <a:r>
              <a:rPr lang="en-US" dirty="0" smtClean="0">
                <a:solidFill>
                  <a:schemeClr val="tx1"/>
                </a:solidFill>
              </a:rPr>
              <a:t> dung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Di </a:t>
            </a:r>
            <a:r>
              <a:rPr lang="en-US" dirty="0" err="1" smtClean="0">
                <a:solidFill>
                  <a:schemeClr val="tx1"/>
                </a:solidFill>
              </a:rPr>
              <a:t>chuyển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giữa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ô </a:t>
            </a:r>
            <a:r>
              <a:rPr lang="en-US" dirty="0" err="1" smtClean="0">
                <a:solidFill>
                  <a:schemeClr val="tx1"/>
                </a:solidFill>
              </a:rPr>
              <a:t>dùng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phím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Tab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phím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mũi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tên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chemeClr val="tx1"/>
                </a:solidFill>
              </a:rPr>
              <a:t>Thay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đổi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kích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thước</a:t>
            </a:r>
            <a:r>
              <a:rPr lang="en-US" b="1" dirty="0" smtClean="0">
                <a:solidFill>
                  <a:schemeClr val="tx1"/>
                </a:solidFill>
              </a:rPr>
              <a:t> ô, </a:t>
            </a:r>
            <a:r>
              <a:rPr lang="en-US" b="1" dirty="0" err="1" smtClean="0">
                <a:solidFill>
                  <a:schemeClr val="tx1"/>
                </a:solidFill>
              </a:rPr>
              <a:t>dòng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Di </a:t>
            </a:r>
            <a:r>
              <a:rPr lang="en-US" dirty="0" err="1" smtClean="0">
                <a:solidFill>
                  <a:schemeClr val="tx1"/>
                </a:solidFill>
              </a:rPr>
              <a:t>chuyển</a:t>
            </a:r>
            <a:r>
              <a:rPr lang="en-US" dirty="0" smtClean="0">
                <a:solidFill>
                  <a:schemeClr val="tx1"/>
                </a:solidFill>
              </a:rPr>
              <a:t> con </a:t>
            </a:r>
            <a:r>
              <a:rPr lang="en-US" dirty="0" err="1" smtClean="0">
                <a:solidFill>
                  <a:schemeClr val="tx1"/>
                </a:solidFill>
              </a:rPr>
              <a:t>trỏ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tới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ranh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giới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dòng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cột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giữ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kéo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chuột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chemeClr val="tx1"/>
                </a:solidFill>
              </a:rPr>
              <a:t>Lựa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chọn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dòng</a:t>
            </a:r>
            <a:r>
              <a:rPr lang="en-US" b="1" dirty="0" smtClean="0">
                <a:solidFill>
                  <a:schemeClr val="tx1"/>
                </a:solidFill>
              </a:rPr>
              <a:t>/</a:t>
            </a:r>
            <a:r>
              <a:rPr lang="en-US" b="1" dirty="0" err="1" smtClean="0">
                <a:solidFill>
                  <a:schemeClr val="tx1"/>
                </a:solidFill>
              </a:rPr>
              <a:t>cột</a:t>
            </a:r>
            <a:r>
              <a:rPr lang="en-US" b="1" dirty="0" smtClean="0">
                <a:solidFill>
                  <a:schemeClr val="tx1"/>
                </a:solidFill>
              </a:rPr>
              <a:t>/ô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Cách</a:t>
            </a:r>
            <a:r>
              <a:rPr lang="en-US" dirty="0" smtClean="0">
                <a:solidFill>
                  <a:schemeClr val="tx1"/>
                </a:solidFill>
              </a:rPr>
              <a:t> 1: </a:t>
            </a:r>
            <a:r>
              <a:rPr lang="en-US" dirty="0" err="1" smtClean="0">
                <a:solidFill>
                  <a:schemeClr val="tx1"/>
                </a:solidFill>
              </a:rPr>
              <a:t>Kích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tại</a:t>
            </a:r>
            <a:r>
              <a:rPr lang="en-US" dirty="0" smtClean="0">
                <a:solidFill>
                  <a:schemeClr val="tx1"/>
                </a:solidFill>
              </a:rPr>
              <a:t> ô </a:t>
            </a:r>
            <a:r>
              <a:rPr lang="en-US" dirty="0" err="1" smtClean="0">
                <a:solidFill>
                  <a:schemeClr val="tx1"/>
                </a:solidFill>
              </a:rPr>
              <a:t>bắt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đầu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giữ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kéo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tới</a:t>
            </a:r>
            <a:r>
              <a:rPr lang="en-US" dirty="0" smtClean="0">
                <a:solidFill>
                  <a:schemeClr val="tx1"/>
                </a:solidFill>
              </a:rPr>
              <a:t> ô </a:t>
            </a:r>
            <a:r>
              <a:rPr lang="en-US" dirty="0" err="1" smtClean="0">
                <a:solidFill>
                  <a:schemeClr val="tx1"/>
                </a:solidFill>
              </a:rPr>
              <a:t>kết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thúc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Cách</a:t>
            </a:r>
            <a:r>
              <a:rPr lang="en-US" dirty="0" smtClean="0">
                <a:solidFill>
                  <a:schemeClr val="tx1"/>
                </a:solidFill>
              </a:rPr>
              <a:t> 2: </a:t>
            </a:r>
            <a:r>
              <a:rPr lang="en-US" dirty="0" err="1" smtClean="0">
                <a:solidFill>
                  <a:schemeClr val="tx1"/>
                </a:solidFill>
              </a:rPr>
              <a:t>Kích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phải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tại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một</a:t>
            </a:r>
            <a:r>
              <a:rPr lang="en-US" dirty="0" smtClean="0">
                <a:solidFill>
                  <a:schemeClr val="tx1"/>
                </a:solidFill>
              </a:rPr>
              <a:t> ô, </a:t>
            </a:r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Select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Cách</a:t>
            </a:r>
            <a:r>
              <a:rPr lang="en-US" dirty="0" smtClean="0">
                <a:solidFill>
                  <a:schemeClr val="tx1"/>
                </a:solidFill>
              </a:rPr>
              <a:t> 3: </a:t>
            </a:r>
            <a:r>
              <a:rPr lang="en-US" dirty="0" err="1" smtClean="0">
                <a:solidFill>
                  <a:schemeClr val="tx1"/>
                </a:solidFill>
              </a:rPr>
              <a:t>Bấm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tại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vùng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ngoài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lề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trái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trên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của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dòng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cột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9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NHẬP NỘI DUNG VÀO BẢNG BIỂU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8425"/>
            <a:ext cx="9144000" cy="1679755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err="1" smtClean="0">
                <a:solidFill>
                  <a:schemeClr val="tx1"/>
                </a:solidFill>
              </a:rPr>
              <a:t>Chèn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dòng</a:t>
            </a:r>
            <a:r>
              <a:rPr lang="en-US" b="1" dirty="0" smtClean="0">
                <a:solidFill>
                  <a:schemeClr val="tx1"/>
                </a:solidFill>
              </a:rPr>
              <a:t>/</a:t>
            </a:r>
            <a:r>
              <a:rPr lang="en-US" b="1" dirty="0" err="1" smtClean="0">
                <a:solidFill>
                  <a:schemeClr val="tx1"/>
                </a:solidFill>
              </a:rPr>
              <a:t>cột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Đặt</a:t>
            </a:r>
            <a:r>
              <a:rPr lang="en-US" dirty="0" smtClean="0">
                <a:solidFill>
                  <a:schemeClr val="tx1"/>
                </a:solidFill>
              </a:rPr>
              <a:t> con </a:t>
            </a:r>
            <a:r>
              <a:rPr lang="en-US" dirty="0" err="1" smtClean="0">
                <a:solidFill>
                  <a:schemeClr val="tx1"/>
                </a:solidFill>
              </a:rPr>
              <a:t>trỏ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tại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vị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trí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cần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chèn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Nhấn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phải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Insert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75" y="3123590"/>
            <a:ext cx="7037387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948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BẢNG BIỂU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8426"/>
            <a:ext cx="9144000" cy="2828008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Xóa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dòng</a:t>
            </a:r>
            <a:r>
              <a:rPr lang="en-US" b="1" dirty="0" smtClean="0">
                <a:solidFill>
                  <a:schemeClr val="tx1"/>
                </a:solidFill>
              </a:rPr>
              <a:t>/</a:t>
            </a:r>
            <a:r>
              <a:rPr lang="en-US" b="1" dirty="0" err="1" smtClean="0">
                <a:solidFill>
                  <a:schemeClr val="tx1"/>
                </a:solidFill>
              </a:rPr>
              <a:t>cột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Di </a:t>
            </a:r>
            <a:r>
              <a:rPr lang="en-US" dirty="0" err="1" smtClean="0">
                <a:solidFill>
                  <a:schemeClr val="tx1"/>
                </a:solidFill>
              </a:rPr>
              <a:t>chuyển</a:t>
            </a:r>
            <a:r>
              <a:rPr lang="en-US" dirty="0" smtClean="0">
                <a:solidFill>
                  <a:schemeClr val="tx1"/>
                </a:solidFill>
              </a:rPr>
              <a:t> con </a:t>
            </a:r>
            <a:r>
              <a:rPr lang="en-US" dirty="0" err="1" smtClean="0">
                <a:solidFill>
                  <a:schemeClr val="tx1"/>
                </a:solidFill>
              </a:rPr>
              <a:t>trỏ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tới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ranh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giới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dòng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cột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giữ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kéo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chuột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ribbon </a:t>
            </a:r>
            <a:r>
              <a:rPr lang="en-US" dirty="0" smtClean="0">
                <a:solidFill>
                  <a:srgbClr val="FF0000"/>
                </a:solidFill>
              </a:rPr>
              <a:t>Layout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Delete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Kích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phải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Delete Cell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75" y="4074961"/>
            <a:ext cx="2901395" cy="246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61180" y="4045753"/>
            <a:ext cx="50301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Shift cells left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Dịch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sang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cell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Shift cells up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Dịch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trên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Delete entire row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xóa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dòng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Delete entire column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xóa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cột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45" y="2010080"/>
            <a:ext cx="206692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56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BẢNG BIỂU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8425"/>
            <a:ext cx="9144000" cy="4275739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Trộn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các</a:t>
            </a:r>
            <a:r>
              <a:rPr lang="en-US" b="1" dirty="0" smtClean="0">
                <a:solidFill>
                  <a:schemeClr val="tx1"/>
                </a:solidFill>
              </a:rPr>
              <a:t> ô: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ô </a:t>
            </a:r>
            <a:r>
              <a:rPr lang="en-US" dirty="0" err="1" smtClean="0">
                <a:solidFill>
                  <a:schemeClr val="tx1"/>
                </a:solidFill>
              </a:rPr>
              <a:t>cần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trộn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Kịch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phải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Merge Cells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Hoặc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ribbon </a:t>
            </a:r>
            <a:r>
              <a:rPr lang="en-US" dirty="0" smtClean="0">
                <a:solidFill>
                  <a:srgbClr val="FF0000"/>
                </a:solidFill>
              </a:rPr>
              <a:t>Layout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Merge Cells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Chia ô: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Lựa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ô </a:t>
            </a:r>
            <a:r>
              <a:rPr lang="en-US" dirty="0" err="1" smtClean="0">
                <a:solidFill>
                  <a:schemeClr val="tx1"/>
                </a:solidFill>
              </a:rPr>
              <a:t>cần</a:t>
            </a:r>
            <a:r>
              <a:rPr lang="en-US" dirty="0" smtClean="0">
                <a:solidFill>
                  <a:schemeClr val="tx1"/>
                </a:solidFill>
              </a:rPr>
              <a:t> chia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Kịch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chuột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phải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Split Cells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Hoặc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ribbon </a:t>
            </a:r>
            <a:r>
              <a:rPr lang="en-US" dirty="0">
                <a:solidFill>
                  <a:srgbClr val="FF0000"/>
                </a:solidFill>
              </a:rPr>
              <a:t>Layout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Split Cells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348" y="3135205"/>
            <a:ext cx="2308289" cy="1538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615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BẢNG </a:t>
            </a:r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BIỂU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703192" cy="519197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Căn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lề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  <a:endParaRPr lang="en-US" b="1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ô </a:t>
            </a:r>
            <a:r>
              <a:rPr lang="en-US" dirty="0" err="1" smtClean="0">
                <a:solidFill>
                  <a:schemeClr val="tx1"/>
                </a:solidFill>
              </a:rPr>
              <a:t>cần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trộn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Kịch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phải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Cell Alignment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err="1" smtClean="0">
                <a:solidFill>
                  <a:schemeClr val="tx1"/>
                </a:solidFill>
              </a:rPr>
              <a:t>Thay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đổi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hướng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văn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bản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  <a:endParaRPr lang="en-US" b="1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Lựa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ô </a:t>
            </a:r>
            <a:r>
              <a:rPr lang="en-US" dirty="0" err="1" smtClean="0">
                <a:solidFill>
                  <a:schemeClr val="tx1"/>
                </a:solidFill>
              </a:rPr>
              <a:t>cần</a:t>
            </a:r>
            <a:r>
              <a:rPr lang="en-US" dirty="0" smtClean="0">
                <a:solidFill>
                  <a:schemeClr val="tx1"/>
                </a:solidFill>
              </a:rPr>
              <a:t> chia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Kích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chuột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phải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Text Direction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 err="1" smtClean="0">
                <a:solidFill>
                  <a:schemeClr val="tx1"/>
                </a:solidFill>
              </a:rPr>
              <a:t>Thay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đổi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màu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nền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Lựa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ô </a:t>
            </a:r>
            <a:r>
              <a:rPr lang="en-US" dirty="0" err="1" smtClean="0">
                <a:solidFill>
                  <a:schemeClr val="tx1"/>
                </a:solidFill>
              </a:rPr>
              <a:t>cần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bôi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màu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Kích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phải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Border and Shading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72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TÍNH TOÁN TRONG BẢNG BIỂU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703192" cy="213787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Địa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chỉ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các</a:t>
            </a:r>
            <a:r>
              <a:rPr lang="en-US" b="1" dirty="0" smtClean="0">
                <a:solidFill>
                  <a:schemeClr val="tx1"/>
                </a:solidFill>
              </a:rPr>
              <a:t> ô </a:t>
            </a:r>
            <a:r>
              <a:rPr lang="en-US" b="1" dirty="0" err="1" smtClean="0">
                <a:solidFill>
                  <a:schemeClr val="tx1"/>
                </a:solidFill>
              </a:rPr>
              <a:t>trong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bảng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  <a:endParaRPr lang="en-US" b="1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Cột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được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đánh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địa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chỉ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bởi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chữ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cái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bắt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đầu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từ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chữ</a:t>
            </a:r>
            <a:r>
              <a:rPr lang="en-US" dirty="0" smtClean="0">
                <a:solidFill>
                  <a:schemeClr val="tx1"/>
                </a:solidFill>
              </a:rPr>
              <a:t> A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Hàng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được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đánh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bởi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chữ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bắt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đầu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từ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900" y="3475098"/>
            <a:ext cx="523875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625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3488</TotalTime>
  <Words>948</Words>
  <Application>Microsoft Office PowerPoint</Application>
  <PresentationFormat>On-screen Show (4:3)</PresentationFormat>
  <Paragraphs>173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BÀI 4 BẢNG BIỂU VÀ ĐỒ HỌA</vt:lpstr>
      <vt:lpstr>NỘI DUNG</vt:lpstr>
      <vt:lpstr>TẠO BẢNG BIỂU</vt:lpstr>
      <vt:lpstr>NHẬP NỘI DUNG VÀO BẢNG BIỂU</vt:lpstr>
      <vt:lpstr>NHẬP NỘI DUNG VÀO BẢNG BIỂU</vt:lpstr>
      <vt:lpstr>BẢNG BIỂU</vt:lpstr>
      <vt:lpstr>BẢNG BIỂU</vt:lpstr>
      <vt:lpstr>BẢNG BIỂU</vt:lpstr>
      <vt:lpstr>TÍNH TOÁN TRONG BẢNG BIỂU</vt:lpstr>
      <vt:lpstr>TÍNH TOÁN TRONG BẢNG BIỂU</vt:lpstr>
      <vt:lpstr>TÍNH TOÁN TRONG BẢNG BIỂU</vt:lpstr>
      <vt:lpstr>SẮP XẾP TRONG BẢNG BIỂU</vt:lpstr>
      <vt:lpstr>STYLE VÀ BORDER BẢNG BIỂU</vt:lpstr>
      <vt:lpstr>BIỂU ĐỒ</vt:lpstr>
      <vt:lpstr>ĐỒ HỌA</vt:lpstr>
      <vt:lpstr>SMARTART</vt:lpstr>
      <vt:lpstr>SMARTART</vt:lpstr>
      <vt:lpstr>TẠO CHỮ NGHỆ THUẬT</vt:lpstr>
      <vt:lpstr>TẠO CHỮ NGHỆ THUẬT</vt:lpstr>
      <vt:lpstr>CHÈN HÌNH ẢNH</vt:lpstr>
      <vt:lpstr>CHÈN HÌNH ẢNH</vt:lpstr>
      <vt:lpstr>CHÈN HÌNH ẢNH</vt:lpstr>
      <vt:lpstr>CHÈN HÌNH ẢNH</vt:lpstr>
      <vt:lpstr>THỰC HÀNH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hp</cp:lastModifiedBy>
  <cp:revision>93</cp:revision>
  <dcterms:created xsi:type="dcterms:W3CDTF">2013-08-21T19:17:07Z</dcterms:created>
  <dcterms:modified xsi:type="dcterms:W3CDTF">2014-02-19T16:20:54Z</dcterms:modified>
</cp:coreProperties>
</file>