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76" r:id="rId11"/>
    <p:sldId id="265" r:id="rId12"/>
    <p:sldId id="266" r:id="rId13"/>
    <p:sldId id="271" r:id="rId14"/>
    <p:sldId id="274" r:id="rId15"/>
    <p:sldId id="267" r:id="rId16"/>
    <p:sldId id="268" r:id="rId17"/>
    <p:sldId id="269" r:id="rId18"/>
    <p:sldId id="270" r:id="rId19"/>
    <p:sldId id="272" r:id="rId20"/>
    <p:sldId id="273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33CC33"/>
    <a:srgbClr val="FF0066"/>
    <a:srgbClr val="1EB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D61-D908-4CC0-9359-5F1E70AB09C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333A-6812-4E0F-90DE-A5E639C49E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uyenvt2211.wix.com/khmt#!ms-office/c21t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4343" y="1031552"/>
            <a:ext cx="8178079" cy="254771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33CC33"/>
                </a:solidFill>
                <a:latin typeface="Futura Md BT" pitchFamily="34" charset="0"/>
              </a:rPr>
              <a:t>BÀI 8</a:t>
            </a:r>
            <a:br>
              <a:rPr lang="en-US" b="1" dirty="0" smtClean="0">
                <a:solidFill>
                  <a:srgbClr val="33CC33"/>
                </a:solidFill>
                <a:latin typeface="Futura Md BT" pitchFamily="34" charset="0"/>
              </a:rPr>
            </a:br>
            <a:r>
              <a:rPr lang="en-US" b="1" dirty="0" smtClean="0">
                <a:solidFill>
                  <a:srgbClr val="33CC33"/>
                </a:solidFill>
                <a:latin typeface="Futura Md BT" pitchFamily="34" charset="0"/>
              </a:rPr>
              <a:t>THAO TÁC VỚI BẢNG TÍNH TRÊN EXCEL</a:t>
            </a:r>
            <a:endParaRPr lang="en-US" b="1" dirty="0">
              <a:solidFill>
                <a:srgbClr val="33CC33"/>
              </a:solidFill>
              <a:latin typeface="Futura Md BT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50825" y="4293096"/>
            <a:ext cx="871378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Môn</a:t>
            </a:r>
            <a:r>
              <a:rPr lang="en-US" sz="2000" dirty="0" smtClean="0">
                <a:solidFill>
                  <a:schemeClr val="bg1"/>
                </a:solidFill>
              </a:rPr>
              <a:t>               : Tin </a:t>
            </a:r>
            <a:r>
              <a:rPr lang="en-US" sz="2000" dirty="0" err="1" smtClean="0">
                <a:solidFill>
                  <a:schemeClr val="bg1"/>
                </a:solidFill>
              </a:rPr>
              <a:t>học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văn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phòng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Giảng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viên</a:t>
            </a:r>
            <a:r>
              <a:rPr lang="en-US" sz="2000" dirty="0" smtClean="0">
                <a:solidFill>
                  <a:schemeClr val="bg1"/>
                </a:solidFill>
              </a:rPr>
              <a:t>     : Vũ </a:t>
            </a:r>
            <a:r>
              <a:rPr lang="en-US" sz="2000" dirty="0" err="1" smtClean="0">
                <a:solidFill>
                  <a:schemeClr val="bg1"/>
                </a:solidFill>
              </a:rPr>
              <a:t>Thương</a:t>
            </a:r>
            <a:r>
              <a:rPr lang="en-US" sz="2000" dirty="0" smtClean="0">
                <a:solidFill>
                  <a:schemeClr val="bg1"/>
                </a:solidFill>
              </a:rPr>
              <a:t> Huyền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	             </a:t>
            </a:r>
            <a:r>
              <a:rPr lang="en-US" sz="2000" dirty="0" err="1" smtClean="0">
                <a:solidFill>
                  <a:schemeClr val="bg1"/>
                </a:solidFill>
              </a:rPr>
              <a:t>Khoa</a:t>
            </a:r>
            <a:r>
              <a:rPr lang="en-US" sz="2000" dirty="0" smtClean="0">
                <a:solidFill>
                  <a:schemeClr val="bg1"/>
                </a:solidFill>
              </a:rPr>
              <a:t> Công </a:t>
            </a:r>
            <a:r>
              <a:rPr lang="en-US" sz="2000" dirty="0" err="1" smtClean="0">
                <a:solidFill>
                  <a:schemeClr val="bg1"/>
                </a:solidFill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</a:rPr>
              <a:t> tin – ĐH Thủy </a:t>
            </a:r>
            <a:r>
              <a:rPr lang="en-US" sz="2000" dirty="0" err="1" smtClean="0">
                <a:solidFill>
                  <a:schemeClr val="bg1"/>
                </a:solidFill>
              </a:rPr>
              <a:t>Lợi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Email             : huyenvt@wru.edu.vn	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Bài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giảng</a:t>
            </a:r>
            <a:r>
              <a:rPr lang="en-US" sz="2000" dirty="0" smtClean="0">
                <a:solidFill>
                  <a:schemeClr val="bg1"/>
                </a:solidFill>
              </a:rPr>
              <a:t>       :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http://huyenvt2211.wix.com/khmt#!ms-office/c21td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 smtClean="0">
              <a:solidFill>
                <a:srgbClr val="7ABC3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NHẬP LIỆU VÀ THAO TÁC Ô, KHỐI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496944" cy="137613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Dán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(Paste Special):</a:t>
            </a:r>
            <a:endParaRPr lang="en-US" sz="3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Nhấp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Paste Special</a:t>
            </a:r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36004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75012"/>
            <a:ext cx="32480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DÒNG, CỘT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496944" cy="55525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 Sheet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Rows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(Insert Sheet Columns)</a:t>
            </a: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</a:t>
            </a: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 Sheet Rows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(Delete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Sheeet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Columns)</a:t>
            </a:r>
            <a:endParaRPr lang="en-US" sz="3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DÒNG, CỘT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55525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Format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Row Height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(Column Width)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Row Height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(Column Width)</a:t>
            </a: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Format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Hide and Unhide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Hide Rows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Hide Columns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Hide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DÒNG, CỘT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484784"/>
            <a:ext cx="8964488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Group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Ungroup</a:t>
            </a: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89040"/>
            <a:ext cx="36861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6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Ô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497653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1: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Gõ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2:</a:t>
            </a:r>
          </a:p>
          <a:p>
            <a:pPr lvl="2"/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Formulas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Define Name</a:t>
            </a:r>
          </a:p>
          <a:p>
            <a:pPr marL="914400" lvl="2" indent="0">
              <a:buNone/>
            </a:pPr>
            <a:endParaRPr lang="en-US" sz="22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3:</a:t>
            </a:r>
          </a:p>
          <a:p>
            <a:pPr lvl="2"/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ribbon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Formulas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Name Manager 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New </a:t>
            </a:r>
            <a:endParaRPr lang="en-US" sz="22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40842"/>
            <a:ext cx="3096344" cy="203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Ô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55525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 Cells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</a:t>
            </a: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 Cells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40561"/>
            <a:ext cx="40195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5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Ô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55525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lề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lề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vùng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Alignment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Format Cell</a:t>
            </a: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font</a:t>
            </a:r>
          </a:p>
          <a:p>
            <a:pPr>
              <a:lnSpc>
                <a:spcPct val="150000"/>
              </a:lnSpc>
            </a:pP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viền</a:t>
            </a:r>
            <a:endParaRPr lang="en-US" sz="3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Tô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endParaRPr lang="en-US" sz="3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3528392" cy="31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5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Ô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44004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Merge ô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Merge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Merge &amp; Center</a:t>
            </a:r>
          </a:p>
          <a:p>
            <a:pPr lvl="1"/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biểu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tượng</a:t>
            </a:r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5"/>
            <a:ext cx="2947799" cy="192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941168"/>
            <a:ext cx="27813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1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Ô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44004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Wrap text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thị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thành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Wrap text</a:t>
            </a:r>
          </a:p>
          <a:p>
            <a:pPr lvl="1"/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Thêm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chú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thích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ô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thêm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chú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thích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ribbon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Review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 Comment</a:t>
            </a:r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CÁC KIỂU DỮ LIỆU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964488" cy="57412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Độ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dài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chuỗi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tối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268.435.456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ký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tự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Unicode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kiểu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dương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âm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thập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phân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trăm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ngày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giờ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Ngày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giờ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lệ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tất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cả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ngày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ngày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1/1/1900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logic: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Chỉ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hai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True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False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tiền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tệ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lvl="1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818656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Futura Md BT" pitchFamily="34" charset="0"/>
              </a:rPr>
              <a:t>NỘI DUNG </a:t>
            </a:r>
            <a:endParaRPr lang="en-US" sz="3200" b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1106" y="2060848"/>
            <a:ext cx="7445804" cy="23762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MS Excel</a:t>
            </a:r>
          </a:p>
          <a:p>
            <a:pPr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Excel</a:t>
            </a:r>
          </a:p>
          <a:p>
            <a:pPr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ĐỊNH DẠNG DỮ LIỆU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484784"/>
            <a:ext cx="8964488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ô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định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dạng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Kích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Format Cell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tab </a:t>
            </a:r>
            <a:r>
              <a:rPr lang="en-US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Number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định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dạng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thích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hợp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6845"/>
            <a:ext cx="3672408" cy="330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9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ĐỊNH DẠNG DỮ LIỆU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8331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2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SỬ DỤNG AUTOFILL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79512" y="1484784"/>
            <a:ext cx="8964488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Nhập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ô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đầu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tiên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Kéo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dấu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vuông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màu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đen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(Fill handle) ở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góc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dưới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đến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ô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tạo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tự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động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10" y="3212976"/>
            <a:ext cx="6800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3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932040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CÔNG THỨC TOÁN HỌC CƠ BẢN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8" y="1265552"/>
            <a:ext cx="8897401" cy="261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48" y="3952875"/>
            <a:ext cx="6988356" cy="264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780928"/>
            <a:ext cx="6912768" cy="994122"/>
          </a:xfrm>
        </p:spPr>
        <p:txBody>
          <a:bodyPr>
            <a:noAutofit/>
          </a:bodyPr>
          <a:lstStyle/>
          <a:p>
            <a:pPr algn="l"/>
            <a:r>
              <a:rPr lang="en-US" sz="6600" b="1" dirty="0" smtClean="0">
                <a:solidFill>
                  <a:srgbClr val="FFFF00"/>
                </a:solidFill>
                <a:latin typeface="Futura Md BT" pitchFamily="34" charset="0"/>
              </a:rPr>
              <a:t>THỰC HÀNH</a:t>
            </a:r>
            <a:endParaRPr lang="en-US" sz="66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38328" y="0"/>
            <a:ext cx="4705672" cy="9941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GIỚI THIỆU MS EXCEL 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87624" y="1048714"/>
            <a:ext cx="7776864" cy="5620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MS Office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thị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Macro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38328" y="0"/>
            <a:ext cx="4705672" cy="9941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GIỚI THIỆU MS EXCEL 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87624" y="1048714"/>
            <a:ext cx="7776864" cy="5620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đúp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All Program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Microsoft Office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Microsoft Excel 2010</a:t>
            </a:r>
            <a:endParaRPr lang="en-US" sz="2400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80" y="1628800"/>
            <a:ext cx="645604" cy="645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08" y="2348880"/>
            <a:ext cx="652070" cy="6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5634"/>
            <a:ext cx="4644008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CÁC THAO TÁC CƠ BẢN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3529" y="1152208"/>
            <a:ext cx="7704856" cy="570579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(New)</a:t>
            </a:r>
          </a:p>
          <a:p>
            <a:pPr lvl="3">
              <a:lnSpc>
                <a:spcPct val="170000"/>
              </a:lnSpc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</a:t>
            </a:r>
          </a:p>
          <a:p>
            <a:pPr lvl="3">
              <a:lnSpc>
                <a:spcPct val="170000"/>
              </a:lnSpc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Ctrl + N</a:t>
            </a:r>
            <a:endParaRPr lang="en-US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(Save)</a:t>
            </a:r>
            <a:endParaRPr lang="en-US" sz="31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Save</a:t>
            </a:r>
          </a:p>
          <a:p>
            <a:pPr lvl="3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Ctrl + S</a:t>
            </a:r>
            <a:endParaRPr lang="en-US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(Save as)</a:t>
            </a:r>
          </a:p>
          <a:p>
            <a:pPr lvl="3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Save As</a:t>
            </a:r>
            <a:endParaRPr lang="en-US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endParaRPr lang="en-US" sz="3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Chon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Close</a:t>
            </a:r>
            <a:endParaRPr lang="en-US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endParaRPr lang="en-US" sz="3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Open</a:t>
            </a:r>
          </a:p>
          <a:p>
            <a:pPr lvl="3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click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file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trên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ổ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cứng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để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mở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file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95" y="4903191"/>
            <a:ext cx="377762" cy="3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5634"/>
            <a:ext cx="4644008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LÀM QUEN VỚI EXCEL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4828"/>
            <a:ext cx="8064896" cy="554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5634"/>
            <a:ext cx="4644008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LÀM QUEN VỚI EXCEL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23528" y="1152208"/>
            <a:ext cx="8496943" cy="57057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WorkBook</a:t>
            </a:r>
            <a:endParaRPr lang="en-US" sz="3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7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worksheets</a:t>
            </a:r>
            <a:endParaRPr lang="en-US" sz="2400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3">
              <a:lnSpc>
                <a:spcPct val="17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Mỗi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workbook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cửa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sổ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excel</a:t>
            </a:r>
            <a:endParaRPr lang="en-US" sz="2400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WorkSheet</a:t>
            </a:r>
            <a:endParaRPr lang="en-US" sz="31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(row)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(column),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(cell)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Excel 2010:</a:t>
            </a:r>
          </a:p>
          <a:p>
            <a:pPr lvl="5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16.384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cột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đánh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A, B, C,…, AA, AB,…, IV..</a:t>
            </a:r>
          </a:p>
          <a:p>
            <a:pPr lvl="5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1.048.576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dòng</a:t>
            </a:r>
            <a:endParaRPr lang="en-US" sz="2400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56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THAO TÁC TRÊN WORKSHEET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3"/>
            <a:ext cx="8496944" cy="12686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sheet.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2621924" cy="428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-756592" y="2023817"/>
            <a:ext cx="7056784" cy="48341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lnSpc>
                <a:spcPct val="150000"/>
              </a:lnSpc>
            </a:pPr>
            <a:r>
              <a:rPr lang="en-US" sz="2400" b="1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Insert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Sheet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mới</a:t>
            </a:r>
            <a:endParaRPr lang="en-US" sz="2400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Rename 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Đổi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tên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sheet</a:t>
            </a:r>
            <a:endParaRPr lang="en-US" sz="2400" b="1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Hide</a:t>
            </a:r>
            <a:r>
              <a:rPr lang="en-US" sz="24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sheet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Unhid</a:t>
            </a:r>
            <a:r>
              <a:rPr lang="en-US" sz="24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thị sheet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ẩn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Move or Copy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chép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Sheet</a:t>
            </a: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Select All Sheets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sheet</a:t>
            </a: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Delete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Xóa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sheet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đang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Protect Sheet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Đặt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mật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khẩu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37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746"/>
            <a:ext cx="4427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Futura Md BT" pitchFamily="34" charset="0"/>
              </a:rPr>
              <a:t>NHẬP LIỆU VÀ THAO TÁC Ô, KHỐI</a:t>
            </a:r>
            <a:endParaRPr lang="en-US" sz="3200" b="1" dirty="0">
              <a:solidFill>
                <a:srgbClr val="FFFF00"/>
              </a:solidFill>
              <a:latin typeface="Futura Md BT" pitchFamily="34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79512" y="1116762"/>
            <a:ext cx="8496944" cy="55525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Enter</a:t>
            </a:r>
          </a:p>
          <a:p>
            <a:pPr lvl="1"/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Alt + Enter</a:t>
            </a:r>
          </a:p>
          <a:p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ô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6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Copy,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cắt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dán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endParaRPr lang="en-US" sz="3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984</Words>
  <Application>Microsoft Office PowerPoint</Application>
  <PresentationFormat>On-screen Show (4:3)</PresentationFormat>
  <Paragraphs>164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Тема Office</vt:lpstr>
      <vt:lpstr>BÀI 8 THAO TÁC VỚI BẢNG TÍNH TRÊN EXCEL</vt:lpstr>
      <vt:lpstr>NỘI DUNG </vt:lpstr>
      <vt:lpstr>PowerPoint Presentation</vt:lpstr>
      <vt:lpstr>PowerPoint Presentation</vt:lpstr>
      <vt:lpstr>CÁC THAO TÁC CƠ BẢN</vt:lpstr>
      <vt:lpstr>LÀM QUEN VỚI EXCEL</vt:lpstr>
      <vt:lpstr>LÀM QUEN VỚI EXCEL</vt:lpstr>
      <vt:lpstr>THAO TÁC TRÊN WORKSHEET</vt:lpstr>
      <vt:lpstr>NHẬP LIỆU VÀ THAO TÁC Ô, KHỐI</vt:lpstr>
      <vt:lpstr>NHẬP LIỆU VÀ THAO TÁC Ô, KHỐI</vt:lpstr>
      <vt:lpstr>THAO TÁC TRÊN DÒNG, CỘT</vt:lpstr>
      <vt:lpstr>THAO TÁC TRÊN DÒNG, CỘT</vt:lpstr>
      <vt:lpstr>THAO TÁC TRÊN DÒNG, CỘT</vt:lpstr>
      <vt:lpstr>THAO TÁC TRÊN Ô</vt:lpstr>
      <vt:lpstr>THAO TÁC TRÊN Ô</vt:lpstr>
      <vt:lpstr>THAO TÁC TRÊN Ô</vt:lpstr>
      <vt:lpstr>THAO TÁC TRÊN Ô</vt:lpstr>
      <vt:lpstr>THAO TÁC TRÊN Ô</vt:lpstr>
      <vt:lpstr>CÁC KIỂU DỮ LIỆU</vt:lpstr>
      <vt:lpstr>ĐỊNH DẠNG DỮ LIỆU</vt:lpstr>
      <vt:lpstr>ĐỊNH DẠNG DỮ LIỆU</vt:lpstr>
      <vt:lpstr>SỬ DỤNG AUTOFILL</vt:lpstr>
      <vt:lpstr>CÔNG THỨC TOÁN HỌC CƠ BẢN</vt:lpstr>
      <vt:lpstr>THỰC HÀNH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hp</cp:lastModifiedBy>
  <cp:revision>71</cp:revision>
  <dcterms:created xsi:type="dcterms:W3CDTF">2013-08-05T11:18:56Z</dcterms:created>
  <dcterms:modified xsi:type="dcterms:W3CDTF">2014-03-05T17:09:26Z</dcterms:modified>
</cp:coreProperties>
</file>