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9" r:id="rId5"/>
    <p:sldId id="270" r:id="rId6"/>
    <p:sldId id="272" r:id="rId7"/>
    <p:sldId id="273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4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27-Mar-17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27-Mar-17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27-Mar-17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27-Mar-17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7335" y="1325443"/>
            <a:ext cx="5734050" cy="2219691"/>
          </a:xfrm>
        </p:spPr>
        <p:txBody>
          <a:bodyPr anchor="ctr"/>
          <a:lstStyle/>
          <a:p>
            <a:pPr algn="r">
              <a:lnSpc>
                <a:spcPct val="150000"/>
              </a:lnSpc>
            </a:pPr>
            <a:r>
              <a:rPr lang="en-US" dirty="0" smtClean="0"/>
              <a:t>BÀI 12</a:t>
            </a:r>
            <a:br>
              <a:rPr lang="en-US" dirty="0" smtClean="0"/>
            </a:br>
            <a:r>
              <a:rPr lang="en-US" dirty="0" smtClean="0"/>
              <a:t>QUẢN TRỊ DỮ LIỆU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41817" y="3527845"/>
            <a:ext cx="9996761" cy="2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/>
              <a:t>Môn</a:t>
            </a:r>
            <a:r>
              <a:rPr lang="en-US" sz="2000" dirty="0" smtClean="0"/>
              <a:t>               : Tin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/>
              <a:t>Giảng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    : 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/>
              <a:t>	             </a:t>
            </a:r>
            <a:r>
              <a:rPr lang="en-US" sz="2000" dirty="0" err="1" smtClean="0"/>
              <a:t>Khoa</a:t>
            </a:r>
            <a:r>
              <a:rPr lang="en-US" sz="2000" dirty="0" smtClean="0"/>
              <a:t> Công </a:t>
            </a:r>
            <a:r>
              <a:rPr lang="en-US" sz="2000" dirty="0" err="1" smtClean="0"/>
              <a:t>nghệ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– ĐH Thủy </a:t>
            </a:r>
            <a:r>
              <a:rPr lang="en-US" sz="2000" dirty="0" err="1" smtClean="0"/>
              <a:t>Lợi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/>
              <a:t>Email             : </a:t>
            </a:r>
            <a:r>
              <a:rPr lang="en-US" sz="2000" dirty="0" smtClean="0"/>
              <a:t>nvdong@tlu.edu.vn</a:t>
            </a:r>
            <a:r>
              <a:rPr lang="en-US" sz="2000" dirty="0" smtClean="0"/>
              <a:t>	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giảng</a:t>
            </a:r>
            <a:r>
              <a:rPr lang="en-US" sz="2000" dirty="0" smtClean="0"/>
              <a:t>       :  </a:t>
            </a:r>
            <a:r>
              <a:rPr lang="en-US" sz="2000" dirty="0"/>
              <a:t>https://hdtlu.github.io/2016-2017/thvp.html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092200" y="1612900"/>
            <a:ext cx="103632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tiêu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chuẩn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gián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tiếp</a:t>
            </a:r>
            <a:endParaRPr lang="en-US" sz="3200" b="1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Dòng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đầu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 smtClean="0">
                <a:latin typeface="+mj-lt"/>
              </a:rPr>
              <a:t>lấy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tên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trường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bất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kỳ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nhưng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không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trùng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với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tên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trường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Dòng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thứ</a:t>
            </a:r>
            <a:r>
              <a:rPr lang="en-US" sz="2800" dirty="0" smtClean="0">
                <a:latin typeface="+mj-lt"/>
              </a:rPr>
              <a:t> 2: </a:t>
            </a:r>
          </a:p>
          <a:p>
            <a:pPr lvl="3"/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công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thức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trả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về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 TRUE </a:t>
            </a:r>
            <a:r>
              <a:rPr lang="en-US" sz="2600" dirty="0" err="1" smtClean="0">
                <a:latin typeface="+mj-lt"/>
              </a:rPr>
              <a:t>hoặc</a:t>
            </a:r>
            <a:r>
              <a:rPr lang="en-US" sz="2600" dirty="0" smtClean="0">
                <a:latin typeface="+mj-lt"/>
              </a:rPr>
              <a:t> FALSE</a:t>
            </a:r>
          </a:p>
          <a:p>
            <a:pPr lvl="3"/>
            <a:r>
              <a:rPr lang="en-US" sz="2600" dirty="0" smtClean="0">
                <a:latin typeface="+mj-lt"/>
              </a:rPr>
              <a:t>Công </a:t>
            </a:r>
            <a:r>
              <a:rPr lang="en-US" sz="2600" dirty="0" err="1" smtClean="0">
                <a:latin typeface="+mj-lt"/>
              </a:rPr>
              <a:t>thức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này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phải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ghi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địa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chỉ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của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bản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ghi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đầu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tiên</a:t>
            </a:r>
            <a:r>
              <a:rPr lang="en-US" sz="2600" dirty="0" smtClean="0">
                <a:latin typeface="+mj-lt"/>
              </a:rPr>
              <a:t>.</a:t>
            </a: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1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092200" y="1612900"/>
            <a:ext cx="4140200" cy="889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r>
              <a:rPr lang="en-US" sz="3200" b="1" dirty="0" smtClean="0">
                <a:latin typeface="+mj-lt"/>
              </a:rPr>
              <a:t>:</a:t>
            </a: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1712913"/>
            <a:ext cx="8913520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9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70485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Lọc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nâng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cao</a:t>
            </a:r>
            <a:endParaRPr lang="en-US" sz="3200" b="1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Vào</a:t>
            </a:r>
            <a:r>
              <a:rPr lang="en-US" sz="2600" dirty="0" smtClean="0">
                <a:latin typeface="+mj-lt"/>
              </a:rPr>
              <a:t> ribbon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</a:rPr>
              <a:t>Data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  <a:sym typeface="Wingdings" pitchFamily="2" charset="2"/>
              </a:rPr>
              <a:t>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Advance</a:t>
            </a: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List range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 range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Copy to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trích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rút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Filter the list, in-place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Lọc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trả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về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kết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quả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ngay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tại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chỗ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Copy to another location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rút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trích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ra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khác</a:t>
            </a:r>
            <a:r>
              <a:rPr lang="en-US" sz="2600" dirty="0" smtClean="0">
                <a:latin typeface="+mj-lt"/>
                <a:sym typeface="Wingdings" pitchFamily="2" charset="2"/>
              </a:rPr>
              <a:t>.</a:t>
            </a:r>
            <a:endParaRPr lang="en-US" sz="2600" dirty="0" smtClean="0">
              <a:latin typeface="+mj-lt"/>
            </a:endParaRPr>
          </a:p>
          <a:p>
            <a:pPr marL="457200" lvl="1" indent="0">
              <a:buNone/>
            </a:pP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1473198"/>
            <a:ext cx="3386137" cy="342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2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Lọc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tự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động</a:t>
            </a:r>
            <a:endParaRPr lang="en-US" sz="3200" b="1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Chọn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vùng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dữ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liệu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cần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lọc</a:t>
            </a:r>
            <a:r>
              <a:rPr lang="en-US" sz="2600" dirty="0" smtClean="0">
                <a:latin typeface="+mj-lt"/>
              </a:rPr>
              <a:t>, </a:t>
            </a:r>
            <a:r>
              <a:rPr lang="en-US" sz="2600" dirty="0" err="1" smtClean="0">
                <a:latin typeface="+mj-lt"/>
              </a:rPr>
              <a:t>kể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cả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đề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Vào</a:t>
            </a:r>
            <a:r>
              <a:rPr lang="en-US" sz="2600" dirty="0" smtClean="0">
                <a:latin typeface="+mj-lt"/>
              </a:rPr>
              <a:t> ribbon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</a:rPr>
              <a:t>Data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  <a:sym typeface="Wingdings" pitchFamily="2" charset="2"/>
              </a:rPr>
              <a:t>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Filter</a:t>
            </a:r>
          </a:p>
          <a:p>
            <a:pPr lvl="2"/>
            <a:r>
              <a:rPr lang="en-US" sz="2600" dirty="0" err="1" smtClean="0">
                <a:latin typeface="+mj-lt"/>
                <a:sym typeface="Wingdings" pitchFamily="2" charset="2"/>
              </a:rPr>
              <a:t>Nhấp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vào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biểu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tượng</a:t>
            </a:r>
            <a:r>
              <a:rPr lang="en-US" sz="2600" dirty="0" smtClean="0">
                <a:latin typeface="+mj-lt"/>
                <a:sym typeface="Wingdings" pitchFamily="2" charset="2"/>
              </a:rPr>
              <a:t> tam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giác</a:t>
            </a:r>
            <a:r>
              <a:rPr lang="en-US" sz="2600" dirty="0" smtClean="0">
                <a:latin typeface="+mj-lt"/>
                <a:sym typeface="Wingdings" pitchFamily="2" charset="2"/>
              </a:rPr>
              <a:t> ở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góc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đề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thêm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điều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kiện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lọc</a:t>
            </a: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3676650"/>
            <a:ext cx="4997450" cy="303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6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DSUM</a:t>
            </a:r>
          </a:p>
          <a:p>
            <a:pPr lvl="2"/>
            <a:r>
              <a:rPr lang="vi-VN" sz="2600" dirty="0" smtClean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ộ</a:t>
            </a:r>
            <a:r>
              <a:rPr lang="vi-VN" sz="2600" dirty="0" smtClean="0">
                <a:latin typeface="+mj-lt"/>
              </a:rPr>
              <a:t>ng c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số trong một trường </a:t>
            </a:r>
            <a:r>
              <a:rPr lang="vi-VN" sz="2600" dirty="0" smtClean="0">
                <a:latin typeface="+mj-lt"/>
              </a:rPr>
              <a:t>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vi-VN" sz="2600" dirty="0" smtClean="0">
                <a:latin typeface="+mj-lt"/>
              </a:rPr>
              <a:t>)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bả</a:t>
            </a:r>
            <a:r>
              <a:rPr lang="vi-VN" sz="2600" dirty="0" smtClean="0">
                <a:latin typeface="+mj-lt"/>
              </a:rPr>
              <a:t>n </a:t>
            </a:r>
            <a:r>
              <a:rPr lang="vi-VN" sz="2600" dirty="0">
                <a:latin typeface="+mj-lt"/>
              </a:rPr>
              <a:t>ghi trong danh </a:t>
            </a:r>
            <a:r>
              <a:rPr lang="vi-VN" sz="2600" dirty="0" smtClean="0">
                <a:latin typeface="+mj-lt"/>
              </a:rPr>
              <a:t>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</a:t>
            </a:r>
            <a:r>
              <a:rPr lang="en-US" sz="2600" dirty="0" smtClean="0">
                <a:latin typeface="+mj-lt"/>
              </a:rPr>
              <a:t>ệ</a:t>
            </a:r>
            <a:r>
              <a:rPr lang="vi-VN" sz="2600" dirty="0" smtClean="0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đ</a:t>
            </a:r>
            <a:r>
              <a:rPr lang="en-US" sz="2600" dirty="0" err="1" smtClean="0">
                <a:latin typeface="+mj-lt"/>
              </a:rPr>
              <a:t>ịn</a:t>
            </a:r>
            <a:r>
              <a:rPr lang="vi-VN" sz="2600" dirty="0" smtClean="0">
                <a:latin typeface="+mj-lt"/>
              </a:rPr>
              <a:t>h.</a:t>
            </a:r>
            <a:endParaRPr lang="en-US" sz="2600" dirty="0" smtClean="0">
              <a:latin typeface="+mj-lt"/>
            </a:endParaRPr>
          </a:p>
          <a:p>
            <a:pPr marL="914400" lvl="2" indent="0">
              <a:buNone/>
            </a:pP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Cú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pháp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DSUM(database, field, criteria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Database: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Field: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chỉ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rõ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trong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27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109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89260"/>
              </p:ext>
            </p:extLst>
          </p:nvPr>
        </p:nvGraphicFramePr>
        <p:xfrm>
          <a:off x="2527304" y="1430020"/>
          <a:ext cx="8356596" cy="3352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2766"/>
                <a:gridCol w="1392766"/>
                <a:gridCol w="1392766"/>
                <a:gridCol w="1392766"/>
                <a:gridCol w="1392766"/>
                <a:gridCol w="1392766"/>
              </a:tblGrid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="=Táo"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&lt;16</a:t>
                      </a:r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="=Lê"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Anh đào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90121"/>
              </p:ext>
            </p:extLst>
          </p:nvPr>
        </p:nvGraphicFramePr>
        <p:xfrm>
          <a:off x="736600" y="5057140"/>
          <a:ext cx="11023601" cy="13716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140200"/>
                <a:gridCol w="5461000"/>
                <a:gridCol w="14224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Mô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tả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/>
                        <a:t>=DSUM(A5:E11),"Lợi nhuận",A1:A2)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Tổng lợi nhuận từ các cây táo (hàng 6, 9 và 10).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/>
                        <a:t>=DSUM(A5:E11,"Lợi nhuận", A1:F3)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Tổng lợi nhuận của những cây táo cao từ 10 đến 16 feet và tất cả cây lê (hàng 7, 9 và 10).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66459"/>
              </p:ext>
            </p:extLst>
          </p:nvPr>
        </p:nvGraphicFramePr>
        <p:xfrm>
          <a:off x="750389" y="5046255"/>
          <a:ext cx="11023601" cy="13716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140200"/>
                <a:gridCol w="5461000"/>
                <a:gridCol w="14224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Mô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tả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/>
                        <a:t>=DSUM(A5:E11),"Lợi nhuận",A1:A2)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Tổng lợi nhuận từ các cây táo (hàng 6, 9 và 10).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$225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/>
                        <a:t>=DSUM(A5:E11,"Lợi nhuận", A1:F3)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Tổng lợi nhuận của những cây táo cao từ 10 đến 16 feet và tất cả cây lê (hàng 7, 9 và 10).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$248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DAVERAGE</a:t>
            </a:r>
          </a:p>
          <a:p>
            <a:pPr lvl="2"/>
            <a:r>
              <a:rPr lang="en-US" sz="2600" dirty="0" err="1" smtClean="0">
                <a:latin typeface="+mj-lt"/>
              </a:rPr>
              <a:t>Tính</a:t>
            </a:r>
            <a:r>
              <a:rPr lang="en-US" sz="2600" dirty="0" smtClean="0">
                <a:latin typeface="+mj-lt"/>
              </a:rPr>
              <a:t> trung </a:t>
            </a:r>
            <a:r>
              <a:rPr lang="en-US" sz="2600" dirty="0" err="1" smtClean="0">
                <a:latin typeface="+mj-lt"/>
              </a:rPr>
              <a:t>bình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định.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Cú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pháp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DAVERAGE(database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, field, criteria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Database: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Field: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chỉ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rõ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trong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5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109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08171"/>
              </p:ext>
            </p:extLst>
          </p:nvPr>
        </p:nvGraphicFramePr>
        <p:xfrm>
          <a:off x="2527304" y="1430020"/>
          <a:ext cx="8356596" cy="3352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2766"/>
                <a:gridCol w="1392766"/>
                <a:gridCol w="1392766"/>
                <a:gridCol w="1392766"/>
                <a:gridCol w="1392766"/>
                <a:gridCol w="1392766"/>
              </a:tblGrid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="=Táo"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&lt;16</a:t>
                      </a:r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="=Lê"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Anh đào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27872"/>
              </p:ext>
            </p:extLst>
          </p:nvPr>
        </p:nvGraphicFramePr>
        <p:xfrm>
          <a:off x="355600" y="4907280"/>
          <a:ext cx="11379201" cy="16459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622800"/>
                <a:gridCol w="5537200"/>
                <a:gridCol w="12192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Mô tả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 dirty="0"/>
                        <a:t>=DAVERAGE(A4:E10, "Hoa lợi", A1:B2)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Hoa lợi trung bình của những cây táo cao trên 10 feet.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=DAVERAGE(A4:E10, 3, A4:E10)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Tuổi trung bình của tất cả các cây trong cơ sở dữ liệu.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37089"/>
              </p:ext>
            </p:extLst>
          </p:nvPr>
        </p:nvGraphicFramePr>
        <p:xfrm>
          <a:off x="355600" y="4902200"/>
          <a:ext cx="11379201" cy="16459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622800"/>
                <a:gridCol w="5537200"/>
                <a:gridCol w="12192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Mô tả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 dirty="0"/>
                        <a:t>=DAVERAGE(A4:E10, "Hoa lợi", A1:B2)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Hoa lợi trung bình của những cây táo cao trên 10 feet.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=DAVERAGE(A4:E10, 3, A4:E10)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Tuổi trung bình của tất cả các cây trong cơ sở dữ liệu.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10454758" cy="17682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DCOUNT</a:t>
            </a:r>
          </a:p>
          <a:p>
            <a:pPr lvl="2"/>
            <a:r>
              <a:rPr lang="en-US" sz="2600" dirty="0" err="1" smtClean="0">
                <a:latin typeface="+mj-lt"/>
              </a:rPr>
              <a:t>Đếm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số</a:t>
            </a:r>
            <a:r>
              <a:rPr lang="en-US" sz="2600" dirty="0" smtClean="0">
                <a:latin typeface="+mj-lt"/>
              </a:rPr>
              <a:t> ô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số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</a:t>
            </a:r>
            <a:r>
              <a:rPr lang="vi-VN" sz="2600" dirty="0" smtClean="0">
                <a:latin typeface="+mj-lt"/>
              </a:rPr>
              <a:t>.</a:t>
            </a:r>
            <a:endParaRPr lang="en-US" sz="2600" dirty="0" smtClean="0">
              <a:latin typeface="+mj-lt"/>
            </a:endParaRPr>
          </a:p>
          <a:p>
            <a:pPr lvl="2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092200" y="2998676"/>
            <a:ext cx="10454758" cy="17682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DMAX</a:t>
            </a:r>
          </a:p>
          <a:p>
            <a:pPr lvl="2"/>
            <a:r>
              <a:rPr lang="en-US" sz="2600" dirty="0" err="1" smtClean="0">
                <a:latin typeface="+mj-lt"/>
              </a:rPr>
              <a:t>Trả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về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số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lớn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nhất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</a:t>
            </a:r>
            <a:r>
              <a:rPr lang="vi-VN" sz="2600" dirty="0" smtClean="0">
                <a:latin typeface="+mj-lt"/>
              </a:rPr>
              <a:t>.</a:t>
            </a:r>
            <a:endParaRPr lang="en-US" sz="2600" dirty="0" smtClean="0">
              <a:latin typeface="+mj-lt"/>
            </a:endParaRPr>
          </a:p>
          <a:p>
            <a:pPr lvl="2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117010" y="4689253"/>
            <a:ext cx="10454758" cy="17682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DMIN</a:t>
            </a:r>
          </a:p>
          <a:p>
            <a:pPr lvl="2"/>
            <a:r>
              <a:rPr lang="en-US" sz="2600" dirty="0" err="1" smtClean="0">
                <a:latin typeface="+mj-lt"/>
              </a:rPr>
              <a:t>Trả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về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số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nhỏ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nhất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</a:t>
            </a:r>
            <a:r>
              <a:rPr lang="vi-VN" sz="2600" dirty="0" smtClean="0">
                <a:latin typeface="+mj-lt"/>
              </a:rPr>
              <a:t>.</a:t>
            </a:r>
            <a:endParaRPr lang="en-US" sz="2600" dirty="0" smtClean="0">
              <a:latin typeface="+mj-lt"/>
            </a:endParaRPr>
          </a:p>
          <a:p>
            <a:pPr lvl="2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26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DGET</a:t>
            </a:r>
          </a:p>
          <a:p>
            <a:pPr lvl="2"/>
            <a:r>
              <a:rPr lang="en-US" sz="2600" dirty="0" err="1" smtClean="0">
                <a:latin typeface="+mj-lt"/>
              </a:rPr>
              <a:t>Trích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định.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Cú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pháp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DGET(database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, field, criteria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Database: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Field: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chỉ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rõ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trong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NỘI DUNG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+mj-lt"/>
              </a:rPr>
              <a:t>Khái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niệm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cơ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bản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Sắp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xếp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Lọc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hàm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cơ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sở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Tổng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nhóm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109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67599"/>
              </p:ext>
            </p:extLst>
          </p:nvPr>
        </p:nvGraphicFramePr>
        <p:xfrm>
          <a:off x="2527304" y="1430020"/>
          <a:ext cx="8356596" cy="3352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2766"/>
                <a:gridCol w="1392766"/>
                <a:gridCol w="1392766"/>
                <a:gridCol w="1392766"/>
                <a:gridCol w="1392766"/>
                <a:gridCol w="1392766"/>
              </a:tblGrid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="=Táo"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&lt;16</a:t>
                      </a:r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="=Lê"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Anh đào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15867"/>
              </p:ext>
            </p:extLst>
          </p:nvPr>
        </p:nvGraphicFramePr>
        <p:xfrm>
          <a:off x="607933" y="5057325"/>
          <a:ext cx="11152266" cy="149879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329067"/>
                <a:gridCol w="6807200"/>
                <a:gridCol w="1015999"/>
              </a:tblGrid>
              <a:tr h="220392">
                <a:tc>
                  <a:txBody>
                    <a:bodyPr/>
                    <a:lstStyle/>
                    <a:p>
                      <a:r>
                        <a:rPr lang="vi-VN" sz="1500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marL="74951" marR="74951" marT="37475" marB="3747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Mô tả</a:t>
                      </a:r>
                    </a:p>
                  </a:txBody>
                  <a:tcPr marL="74951" marR="74951" marT="37475" marB="3747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500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marL="74951" marR="74951" marT="37475" marB="37475" anchor="ctr">
                    <a:solidFill>
                      <a:srgbClr val="0070C0"/>
                    </a:solidFill>
                  </a:tcPr>
                </a:tc>
              </a:tr>
              <a:tr h="563793">
                <a:tc>
                  <a:txBody>
                    <a:bodyPr/>
                    <a:lstStyle/>
                    <a:p>
                      <a:r>
                        <a:rPr lang="vi-VN" sz="1500" dirty="0"/>
                        <a:t>=DGET(A5:E11, "Hoa lợi", A1:A3)</a:t>
                      </a:r>
                    </a:p>
                  </a:txBody>
                  <a:tcPr marL="74951" marR="74951" marT="37475" marB="37475" anchor="ctr"/>
                </a:tc>
                <a:tc>
                  <a:txBody>
                    <a:bodyPr/>
                    <a:lstStyle/>
                    <a:p>
                      <a:r>
                        <a:rPr lang="vi-VN" sz="1500" dirty="0"/>
                        <a:t>Trả về giá trị lỗi #NUM! vì có nhiều bản ghi cùng đáp ứng tiêu chí (bất kỳ cây táo hoặc cây lê nào).</a:t>
                      </a:r>
                    </a:p>
                  </a:txBody>
                  <a:tcPr marL="74951" marR="74951" marT="37475" marB="3747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#NUM!</a:t>
                      </a:r>
                    </a:p>
                  </a:txBody>
                  <a:tcPr marL="74951" marR="74951" marT="37475" marB="37475" anchor="ctr"/>
                </a:tc>
              </a:tr>
              <a:tr h="631448">
                <a:tc>
                  <a:txBody>
                    <a:bodyPr/>
                    <a:lstStyle/>
                    <a:p>
                      <a:r>
                        <a:rPr lang="vi-VN" sz="1500" dirty="0"/>
                        <a:t>=DGET(A5:E11, "Hoa lợi", A1:F3)</a:t>
                      </a:r>
                    </a:p>
                  </a:txBody>
                  <a:tcPr marL="74951" marR="74951" marT="37475" marB="37475" anchor="ctr"/>
                </a:tc>
                <a:tc>
                  <a:txBody>
                    <a:bodyPr/>
                    <a:lstStyle/>
                    <a:p>
                      <a:r>
                        <a:rPr lang="vi-VN" sz="1500" dirty="0"/>
                        <a:t>Trả về 10 (hoa lợi của cây táo ở hàng 9) vì đây là bản ghi duy nhất đáp ứng các điều kiện trong A1:F3.</a:t>
                      </a:r>
                    </a:p>
                  </a:txBody>
                  <a:tcPr marL="74951" marR="74951" marT="37475" marB="3747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4951" marR="74951" marT="37475" marB="374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DPRODUCT</a:t>
            </a:r>
          </a:p>
          <a:p>
            <a:pPr lvl="2"/>
            <a:r>
              <a:rPr lang="en-US" sz="2600" dirty="0" err="1" smtClean="0">
                <a:latin typeface="+mj-lt"/>
              </a:rPr>
              <a:t>Nhân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định.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Cú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pháp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DPRODUCT(database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, field, criteria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Database: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Field: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chỉ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rõ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trong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1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109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26913"/>
              </p:ext>
            </p:extLst>
          </p:nvPr>
        </p:nvGraphicFramePr>
        <p:xfrm>
          <a:off x="2527304" y="1430020"/>
          <a:ext cx="8356596" cy="3352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2766"/>
                <a:gridCol w="1392766"/>
                <a:gridCol w="1392766"/>
                <a:gridCol w="1392766"/>
                <a:gridCol w="1392766"/>
                <a:gridCol w="1392766"/>
              </a:tblGrid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="=Táo"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&lt;16</a:t>
                      </a:r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="=Lê"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Anh đào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33958"/>
              </p:ext>
            </p:extLst>
          </p:nvPr>
        </p:nvGraphicFramePr>
        <p:xfrm>
          <a:off x="850901" y="5095240"/>
          <a:ext cx="10782300" cy="10058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343399"/>
                <a:gridCol w="4902200"/>
                <a:gridCol w="15367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Mô tả 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 dirty="0"/>
                        <a:t>=DPRODUCT(A5:E11, "Hoa lợi", A1:F3)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Tích của hoa lợi từ những cây táo cao từ 10 đến 16 feet và bất kỳ cây lê nào.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TỔNG KẾT THEO NHÓM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12826" y="1582738"/>
            <a:ext cx="8199437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Tạo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các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dòng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tổng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kết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trong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một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cơ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sở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dữ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liệu</a:t>
            </a:r>
            <a:endParaRPr lang="en-US" sz="3200" b="1" dirty="0" smtClean="0">
              <a:latin typeface="+mj-lt"/>
            </a:endParaRPr>
          </a:p>
          <a:p>
            <a:r>
              <a:rPr lang="en-US" sz="3200" b="1" dirty="0" err="1" smtClean="0">
                <a:latin typeface="+mj-lt"/>
              </a:rPr>
              <a:t>Các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bước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thực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hiện</a:t>
            </a:r>
            <a:r>
              <a:rPr lang="en-US" sz="3200" b="1" dirty="0" smtClean="0">
                <a:latin typeface="+mj-lt"/>
              </a:rPr>
              <a:t>:</a:t>
            </a:r>
          </a:p>
          <a:p>
            <a:pPr lvl="2"/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dữ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liệu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trên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cần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tính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tổng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Vào</a:t>
            </a:r>
            <a:r>
              <a:rPr lang="en-US" sz="2600" dirty="0" smtClean="0">
                <a:latin typeface="+mj-lt"/>
              </a:rPr>
              <a:t> ribbon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</a:rPr>
              <a:t>Data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  <a:sym typeface="Wingdings" pitchFamily="2" charset="2"/>
              </a:rPr>
              <a:t>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Subtotal</a:t>
            </a:r>
            <a:endParaRPr lang="en-US" sz="2600" b="1" dirty="0" smtClean="0">
              <a:solidFill>
                <a:srgbClr val="FF0000"/>
              </a:solidFill>
              <a:latin typeface="+mj-lt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At each change in: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tại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mỗi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vị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trí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thay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đổi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của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trường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này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sẽ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thêm</a:t>
            </a:r>
            <a:r>
              <a:rPr lang="en-US" sz="2600" dirty="0" smtClean="0">
                <a:latin typeface="+mj-lt"/>
                <a:sym typeface="Wingdings" pitchFamily="2" charset="2"/>
              </a:rPr>
              <a:t> subtotal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Use function: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toán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Add subtotal to: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trường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cần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toán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3" y="2179638"/>
            <a:ext cx="2853189" cy="354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6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THỰC HÀNH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KHÁI NIỆM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Cơ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sở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dữ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:</a:t>
            </a:r>
          </a:p>
          <a:p>
            <a:pPr lvl="2"/>
            <a:r>
              <a:rPr lang="en-US" sz="2400" dirty="0" err="1" smtClean="0">
                <a:latin typeface="+mj-lt"/>
              </a:rPr>
              <a:t>Là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tập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hợp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dữ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liệu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thông</a:t>
            </a:r>
            <a:r>
              <a:rPr lang="en-US" sz="2400" dirty="0" smtClean="0">
                <a:latin typeface="+mj-lt"/>
              </a:rPr>
              <a:t> tin </a:t>
            </a:r>
            <a:r>
              <a:rPr lang="en-US" sz="2400" dirty="0" err="1" smtClean="0">
                <a:latin typeface="+mj-lt"/>
              </a:rPr>
              <a:t>được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tổ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chức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theo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cấu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trúc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dạng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bảng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để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thể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liệt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kê</a:t>
            </a:r>
            <a:r>
              <a:rPr lang="en-US" sz="2400" dirty="0" smtClean="0">
                <a:latin typeface="+mj-lt"/>
              </a:rPr>
              <a:t>,  </a:t>
            </a:r>
            <a:r>
              <a:rPr lang="en-US" sz="2400" dirty="0" err="1" smtClean="0">
                <a:latin typeface="+mj-lt"/>
              </a:rPr>
              <a:t>truy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tìm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xóa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rút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trích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những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dòng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dữ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liệu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thỏa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mãn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điều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kiện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nào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đó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CSDL</a:t>
            </a:r>
            <a:r>
              <a:rPr lang="en-US" sz="3200" dirty="0" smtClean="0">
                <a:latin typeface="+mj-lt"/>
              </a:rPr>
              <a:t>: </a:t>
            </a:r>
          </a:p>
          <a:p>
            <a:pPr lvl="2"/>
            <a:r>
              <a:rPr lang="en-US" sz="2600" dirty="0" err="1" smtClean="0">
                <a:latin typeface="+mj-lt"/>
              </a:rPr>
              <a:t>Gồm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ít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nhất</a:t>
            </a:r>
            <a:r>
              <a:rPr lang="en-US" sz="2600" dirty="0" smtClean="0">
                <a:latin typeface="+mj-lt"/>
              </a:rPr>
              <a:t> 2 </a:t>
            </a:r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:</a:t>
            </a:r>
          </a:p>
          <a:p>
            <a:pPr lvl="3"/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đầu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đề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cột</a:t>
            </a:r>
            <a:endParaRPr lang="en-US" sz="2600" dirty="0" smtClean="0">
              <a:latin typeface="+mj-lt"/>
            </a:endParaRPr>
          </a:p>
          <a:p>
            <a:pPr lvl="3"/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thứ</a:t>
            </a:r>
            <a:r>
              <a:rPr lang="en-US" sz="2600" dirty="0" smtClean="0">
                <a:latin typeface="+mj-lt"/>
              </a:rPr>
              <a:t> 2 </a:t>
            </a:r>
            <a:r>
              <a:rPr lang="en-US" sz="2600" dirty="0" err="1" smtClean="0">
                <a:latin typeface="+mj-lt"/>
              </a:rPr>
              <a:t>trở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dữ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liệu</a:t>
            </a: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8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SẮP XẾP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+mj-lt"/>
              </a:rPr>
              <a:t>Chọn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vùng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sắp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xếp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Vào</a:t>
            </a:r>
            <a:r>
              <a:rPr lang="en-US" sz="3200" dirty="0" smtClean="0">
                <a:latin typeface="+mj-lt"/>
              </a:rPr>
              <a:t> ribbon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Data </a:t>
            </a:r>
            <a:r>
              <a:rPr lang="en-US" sz="3200" b="1" dirty="0" smtClean="0">
                <a:latin typeface="+mj-lt"/>
                <a:sym typeface="Wingdings" pitchFamily="2" charset="2"/>
              </a:rPr>
              <a:t> </a:t>
            </a:r>
            <a:r>
              <a:rPr lang="en-US" sz="32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3200" dirty="0" smtClean="0">
                <a:latin typeface="+mj-lt"/>
                <a:sym typeface="Wingdings" pitchFamily="2" charset="2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Sort</a:t>
            </a:r>
            <a:endParaRPr lang="en-US" sz="3200" b="1" dirty="0" smtClean="0">
              <a:solidFill>
                <a:srgbClr val="FF0000"/>
              </a:solidFill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Sort by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chọn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để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Sort on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dựa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trên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…</a:t>
            </a: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Order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Chiều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Add Level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thêm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để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Delete Level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bỏ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ra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khỏi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sách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Copy Level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sao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chép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24013"/>
            <a:ext cx="4851400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6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tiêu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chuẩn</a:t>
            </a:r>
            <a:r>
              <a:rPr lang="en-US" sz="3200" b="1" dirty="0" smtClean="0">
                <a:latin typeface="+mj-lt"/>
              </a:rPr>
              <a:t> (criteria)</a:t>
            </a:r>
            <a:r>
              <a:rPr lang="en-US" sz="3200" dirty="0" smtClean="0">
                <a:latin typeface="+mj-lt"/>
              </a:rPr>
              <a:t>:</a:t>
            </a:r>
          </a:p>
          <a:p>
            <a:pPr lvl="2"/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điều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kiện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để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tìm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kiếm</a:t>
            </a:r>
            <a:r>
              <a:rPr lang="en-US" sz="2600" dirty="0" smtClean="0">
                <a:latin typeface="+mj-lt"/>
              </a:rPr>
              <a:t>, </a:t>
            </a:r>
            <a:r>
              <a:rPr lang="en-US" sz="2600" dirty="0" err="1" smtClean="0">
                <a:latin typeface="+mj-lt"/>
              </a:rPr>
              <a:t>xóa</a:t>
            </a:r>
            <a:r>
              <a:rPr lang="en-US" sz="2600" dirty="0" smtClean="0">
                <a:latin typeface="+mj-lt"/>
              </a:rPr>
              <a:t>, </a:t>
            </a:r>
            <a:r>
              <a:rPr lang="en-US" sz="2600" dirty="0" err="1" smtClean="0">
                <a:latin typeface="+mj-lt"/>
              </a:rPr>
              <a:t>rút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trích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Gồm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ít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nhất</a:t>
            </a:r>
            <a:r>
              <a:rPr lang="en-US" sz="2600" dirty="0" smtClean="0">
                <a:latin typeface="+mj-lt"/>
              </a:rPr>
              <a:t> 2 </a:t>
            </a:r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:</a:t>
            </a:r>
          </a:p>
          <a:p>
            <a:pPr lvl="4"/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đầu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đề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cột</a:t>
            </a:r>
            <a:endParaRPr lang="en-US" sz="2600" dirty="0" smtClean="0">
              <a:latin typeface="+mj-lt"/>
            </a:endParaRPr>
          </a:p>
          <a:p>
            <a:pPr lvl="4"/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còn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lại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điều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kiện</a:t>
            </a:r>
            <a:endParaRPr lang="en-US" sz="26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trích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dữ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liệu</a:t>
            </a:r>
            <a:r>
              <a:rPr lang="en-US" sz="3200" b="1" dirty="0" smtClean="0">
                <a:latin typeface="+mj-lt"/>
              </a:rPr>
              <a:t>:</a:t>
            </a:r>
          </a:p>
          <a:p>
            <a:pPr lvl="2"/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bản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ghi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của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vùng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dữ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liệu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thỏa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mãn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điều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kiện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của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vùng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chuẩn</a:t>
            </a:r>
            <a:r>
              <a:rPr lang="en-US" sz="2600" dirty="0" smtClean="0">
                <a:latin typeface="+mj-lt"/>
              </a:rPr>
              <a:t>.</a:t>
            </a: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8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A1:D8: </a:t>
            </a:r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F1:F2: </a:t>
            </a:r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tiêu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chuẩn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A11:D14: </a:t>
            </a:r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trích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rút</a:t>
            </a:r>
            <a:r>
              <a:rPr lang="en-US" sz="2800" dirty="0" smtClean="0">
                <a:latin typeface="+mj-lt"/>
              </a:rPr>
              <a:t> </a:t>
            </a:r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8" y="1709737"/>
            <a:ext cx="5512042" cy="374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9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tiêu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chuẩn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trực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tiếp</a:t>
            </a:r>
            <a:endParaRPr lang="en-US" sz="3200" b="1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Dòng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đầu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 smtClean="0">
                <a:latin typeface="+mj-lt"/>
              </a:rPr>
              <a:t>lấy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tên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trường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làm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tiêu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đề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Dòng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thứ</a:t>
            </a:r>
            <a:r>
              <a:rPr lang="en-US" sz="2800" dirty="0" smtClean="0">
                <a:latin typeface="+mj-lt"/>
              </a:rPr>
              <a:t> 2: </a:t>
            </a:r>
          </a:p>
          <a:p>
            <a:pPr lvl="3"/>
            <a:r>
              <a:rPr lang="en-US" sz="2600" dirty="0" err="1" smtClean="0">
                <a:latin typeface="+mj-lt"/>
              </a:rPr>
              <a:t>Ghi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chuẩn</a:t>
            </a:r>
            <a:r>
              <a:rPr lang="en-US" sz="2600" dirty="0" smtClean="0">
                <a:latin typeface="+mj-lt"/>
              </a:rPr>
              <a:t> so </a:t>
            </a:r>
            <a:r>
              <a:rPr lang="en-US" sz="2600" dirty="0" err="1" smtClean="0">
                <a:latin typeface="+mj-lt"/>
              </a:rPr>
              <a:t>sánh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như</a:t>
            </a:r>
            <a:r>
              <a:rPr lang="en-US" sz="2600" dirty="0" smtClean="0">
                <a:latin typeface="+mj-lt"/>
              </a:rPr>
              <a:t> &gt;,&gt;=,&lt;,&lt;= </a:t>
            </a:r>
          </a:p>
          <a:p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tiêu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chuẩn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cùng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hàng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dirty="0" err="1" smtClean="0">
                <a:latin typeface="+mj-lt"/>
              </a:rPr>
              <a:t>điều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) </a:t>
            </a:r>
            <a:r>
              <a:rPr lang="en-US" sz="3200" dirty="0" err="1" smtClean="0">
                <a:latin typeface="+mj-lt"/>
              </a:rPr>
              <a:t>được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thời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tiêu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chuẩn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hàng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nhau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thời</a:t>
            </a:r>
            <a:endParaRPr lang="en-US" sz="32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64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2314574"/>
            <a:ext cx="10850562" cy="318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7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4762500" cy="520700"/>
          </a:xfrm>
        </p:spPr>
        <p:txBody>
          <a:bodyPr>
            <a:normAutofit lnSpcReduction="10000"/>
          </a:bodyPr>
          <a:lstStyle/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19324"/>
            <a:ext cx="11440799" cy="344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7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TS103431380</Template>
  <TotalTime>0</TotalTime>
  <Words>1605</Words>
  <Application>Microsoft Office PowerPoint</Application>
  <PresentationFormat>Custom</PresentationFormat>
  <Paragraphs>362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TS103431380</vt:lpstr>
      <vt:lpstr>BÀI 12 QUẢN TRỊ DỮ LIỆU</vt:lpstr>
      <vt:lpstr>NỘI DUNG</vt:lpstr>
      <vt:lpstr>KHÁI NIỆM</vt:lpstr>
      <vt:lpstr>SẮP XẾP DỮ LIỆU</vt:lpstr>
      <vt:lpstr>LỌC DỮ LIỆU</vt:lpstr>
      <vt:lpstr>LỌC DỮ LIỆU</vt:lpstr>
      <vt:lpstr>LỌC DỮ LIỆU</vt:lpstr>
      <vt:lpstr>LỌC DỮ LIỆU</vt:lpstr>
      <vt:lpstr>LỌC DỮ LIỆU</vt:lpstr>
      <vt:lpstr>LỌC DỮ LIỆU</vt:lpstr>
      <vt:lpstr>LỌC DỮ LIỆU</vt:lpstr>
      <vt:lpstr>LỌC DỮ LIỆU</vt:lpstr>
      <vt:lpstr>LỌC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TỔNG KẾT THEO NHÓM</vt:lpstr>
      <vt:lpstr>THỰC HÀNH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2014-03-19T13:28:48Z</dcterms:created>
  <dcterms:modified xsi:type="dcterms:W3CDTF">2017-03-27T14:00:01Z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