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10287000" cx="18288000"/>
  <p:notesSz cx="6858000" cy="9144000"/>
  <p:embeddedFontLst>
    <p:embeddedFont>
      <p:font typeface="Poppins"/>
      <p:regular r:id="rId21"/>
      <p:bold r:id="rId22"/>
      <p:italic r:id="rId23"/>
      <p:boldItalic r:id="rId24"/>
    </p:embeddedFont>
    <p:embeddedFont>
      <p:font typeface="Poppins Medium"/>
      <p:regular r:id="rId25"/>
      <p:bold r:id="rId26"/>
      <p:italic r:id="rId27"/>
      <p:boldItalic r:id="rId28"/>
    </p:embeddedFont>
    <p:embeddedFont>
      <p:font typeface="Work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Work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Work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f1421d3a43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83" name="Google Shape;283;g1f1421d3a43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1421d3a43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91" name="Google Shape;291;g1f1421d3a4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1421d3a43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98" name="Google Shape;298;g1f1421d3a43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24" name="Google Shape;224;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1421d395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1" name="Google Shape;231;g1f1421d395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1421d3a4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9" name="Google Shape;239;g1f1421d3a4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1421d3a4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47" name="Google Shape;247;g1f1421d3a43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1421d3a43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55" name="Google Shape;255;g1f1421d3a4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1421d3a43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2" name="Google Shape;262;g1f1421d3a4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f1421d3a4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9" name="Google Shape;269;g1f1421d3a4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1421d3a4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76" name="Google Shape;276;g1f1421d3a43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0" name="Shape 150"/>
        <p:cNvGrpSpPr/>
        <p:nvPr/>
      </p:nvGrpSpPr>
      <p:grpSpPr>
        <a:xfrm>
          <a:off x="0" y="0"/>
          <a:ext cx="0" cy="0"/>
          <a:chOff x="0" y="0"/>
          <a:chExt cx="0" cy="0"/>
        </a:xfrm>
      </p:grpSpPr>
      <p:sp>
        <p:nvSpPr>
          <p:cNvPr id="151" name="Google Shape;151;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3" name="Google Shape;153;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5" name="Google Shape;165;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8" name="Shape 168"/>
        <p:cNvGrpSpPr/>
        <p:nvPr/>
      </p:nvGrpSpPr>
      <p:grpSpPr>
        <a:xfrm>
          <a:off x="0" y="0"/>
          <a:ext cx="0" cy="0"/>
          <a:chOff x="0" y="0"/>
          <a:chExt cx="0" cy="0"/>
        </a:xfrm>
      </p:grpSpPr>
      <p:sp>
        <p:nvSpPr>
          <p:cNvPr id="169" name="Google Shape;1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0" name="Google Shape;170;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1" name="Google Shape;171;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5" name="Shape 175"/>
        <p:cNvGrpSpPr/>
        <p:nvPr/>
      </p:nvGrpSpPr>
      <p:grpSpPr>
        <a:xfrm>
          <a:off x="0" y="0"/>
          <a:ext cx="0" cy="0"/>
          <a:chOff x="0" y="0"/>
          <a:chExt cx="0" cy="0"/>
        </a:xfrm>
      </p:grpSpPr>
      <p:sp>
        <p:nvSpPr>
          <p:cNvPr id="176" name="Google Shape;17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 name="Google Shape;177;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8" name="Google Shape;178;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79" name="Google Shape;179;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0" name="Google Shape;180;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1" name="Google Shape;181;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6" name="Google Shape;186;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sp>
        <p:nvSpPr>
          <p:cNvPr id="190" name="Google Shape;190;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2" name="Google Shape;192;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3" name="Google Shape;193;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6" name="Shape 196"/>
        <p:cNvGrpSpPr/>
        <p:nvPr/>
      </p:nvGrpSpPr>
      <p:grpSpPr>
        <a:xfrm>
          <a:off x="0" y="0"/>
          <a:ext cx="0" cy="0"/>
          <a:chOff x="0" y="0"/>
          <a:chExt cx="0" cy="0"/>
        </a:xfrm>
      </p:grpSpPr>
      <p:sp>
        <p:nvSpPr>
          <p:cNvPr id="197" name="Google Shape;197;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8" name="Google Shape;198;p34"/>
          <p:cNvSpPr/>
          <p:nvPr>
            <p:ph idx="2" type="pic"/>
          </p:nvPr>
        </p:nvSpPr>
        <p:spPr>
          <a:xfrm>
            <a:off x="1792288" y="612775"/>
            <a:ext cx="5486400" cy="4114800"/>
          </a:xfrm>
          <a:prstGeom prst="rect">
            <a:avLst/>
          </a:prstGeom>
          <a:noFill/>
          <a:ln>
            <a:noFill/>
          </a:ln>
        </p:spPr>
      </p:sp>
      <p:sp>
        <p:nvSpPr>
          <p:cNvPr id="199" name="Google Shape;199;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0" name="Google Shape;200;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3" name="Shape 203"/>
        <p:cNvGrpSpPr/>
        <p:nvPr/>
      </p:nvGrpSpPr>
      <p:grpSpPr>
        <a:xfrm>
          <a:off x="0" y="0"/>
          <a:ext cx="0" cy="0"/>
          <a:chOff x="0" y="0"/>
          <a:chExt cx="0" cy="0"/>
        </a:xfrm>
      </p:grpSpPr>
      <p:sp>
        <p:nvSpPr>
          <p:cNvPr id="204" name="Google Shape;20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5" name="Google Shape;205;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6" name="Google Shape;206;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7" name="Google Shape;207;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9" name="Shape 209"/>
        <p:cNvGrpSpPr/>
        <p:nvPr/>
      </p:nvGrpSpPr>
      <p:grpSpPr>
        <a:xfrm>
          <a:off x="0" y="0"/>
          <a:ext cx="0" cy="0"/>
          <a:chOff x="0" y="0"/>
          <a:chExt cx="0" cy="0"/>
        </a:xfrm>
      </p:grpSpPr>
      <p:sp>
        <p:nvSpPr>
          <p:cNvPr id="210" name="Google Shape;210;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2" name="Google Shape;212;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3" name="Google Shape;213;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hyperlink" Target="https://nodejs.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0" name="Google Shape;220;p37"/>
          <p:cNvSpPr txBox="1"/>
          <p:nvPr/>
        </p:nvSpPr>
        <p:spPr>
          <a:xfrm>
            <a:off x="1491750" y="3948375"/>
            <a:ext cx="6842100" cy="4925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Intro to </a:t>
            </a:r>
            <a:endParaRPr b="1" sz="7700">
              <a:solidFill>
                <a:srgbClr val="AA81E9"/>
              </a:solidFill>
              <a:latin typeface="Poppins"/>
              <a:ea typeface="Poppins"/>
              <a:cs typeface="Poppins"/>
              <a:sym typeface="Poppins"/>
            </a:endParaRPr>
          </a:p>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Node JS</a:t>
            </a:r>
            <a:endParaRPr b="1" sz="7700">
              <a:solidFill>
                <a:srgbClr val="AA81E9"/>
              </a:solidFill>
              <a:latin typeface="Poppins"/>
              <a:ea typeface="Poppins"/>
              <a:cs typeface="Poppins"/>
              <a:sym typeface="Poppins"/>
            </a:endParaRPr>
          </a:p>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a:t>
            </a:r>
            <a:r>
              <a:rPr b="1" lang="en" sz="7700">
                <a:solidFill>
                  <a:srgbClr val="AA81E9"/>
                </a:solidFill>
                <a:latin typeface="Poppins"/>
                <a:ea typeface="Poppins"/>
                <a:cs typeface="Poppins"/>
                <a:sym typeface="Poppins"/>
              </a:rPr>
              <a:t>Runtime, V8, Libuv</a:t>
            </a:r>
            <a:r>
              <a:rPr b="1" lang="en" sz="7700">
                <a:solidFill>
                  <a:srgbClr val="AA81E9"/>
                </a:solidFill>
                <a:latin typeface="Poppins"/>
                <a:ea typeface="Poppins"/>
                <a:cs typeface="Poppins"/>
                <a:sym typeface="Poppins"/>
              </a:rPr>
              <a:t>)</a:t>
            </a:r>
            <a:endParaRPr b="1" sz="7700">
              <a:solidFill>
                <a:srgbClr val="AA81E9"/>
              </a:solidFill>
              <a:latin typeface="Poppins"/>
              <a:ea typeface="Poppins"/>
              <a:cs typeface="Poppins"/>
              <a:sym typeface="Poppins"/>
            </a:endParaRPr>
          </a:p>
        </p:txBody>
      </p:sp>
      <p:pic>
        <p:nvPicPr>
          <p:cNvPr id="221" name="Google Shape;221;p37"/>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Key features of V8</a:t>
            </a:r>
            <a:endParaRPr b="1" sz="5200">
              <a:solidFill>
                <a:srgbClr val="AA81E9"/>
              </a:solidFill>
              <a:latin typeface="Poppins"/>
              <a:ea typeface="Poppins"/>
              <a:cs typeface="Poppins"/>
              <a:sym typeface="Poppins"/>
            </a:endParaRPr>
          </a:p>
        </p:txBody>
      </p:sp>
      <p:sp>
        <p:nvSpPr>
          <p:cNvPr id="286" name="Google Shape;286;p4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6"/>
          <p:cNvSpPr txBox="1"/>
          <p:nvPr/>
        </p:nvSpPr>
        <p:spPr>
          <a:xfrm>
            <a:off x="1514675" y="1995000"/>
            <a:ext cx="13258500" cy="44175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Written in C++</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Dynamic Optimization</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Heap Allocation</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Garbage Collection</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Modern JavaScript Features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Open-Source</a:t>
            </a:r>
            <a:endParaRPr sz="2500">
              <a:solidFill>
                <a:srgbClr val="FFFFFF"/>
              </a:solidFill>
              <a:latin typeface="Poppins Medium"/>
              <a:ea typeface="Poppins Medium"/>
              <a:cs typeface="Poppins Medium"/>
              <a:sym typeface="Poppins Medium"/>
            </a:endParaRPr>
          </a:p>
        </p:txBody>
      </p:sp>
      <p:cxnSp>
        <p:nvCxnSpPr>
          <p:cNvPr id="288" name="Google Shape;288;p46"/>
          <p:cNvCxnSpPr/>
          <p:nvPr/>
        </p:nvCxnSpPr>
        <p:spPr>
          <a:xfrm>
            <a:off x="1744700" y="2300800"/>
            <a:ext cx="0" cy="38106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Libuv?</a:t>
            </a:r>
            <a:endParaRPr b="1" sz="5200">
              <a:solidFill>
                <a:srgbClr val="AA81E9"/>
              </a:solidFill>
              <a:latin typeface="Poppins"/>
              <a:ea typeface="Poppins"/>
              <a:cs typeface="Poppins"/>
              <a:sym typeface="Poppins"/>
            </a:endParaRPr>
          </a:p>
        </p:txBody>
      </p:sp>
      <p:sp>
        <p:nvSpPr>
          <p:cNvPr id="294" name="Google Shape;294;p4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7"/>
          <p:cNvSpPr txBox="1"/>
          <p:nvPr/>
        </p:nvSpPr>
        <p:spPr>
          <a:xfrm>
            <a:off x="1514675" y="1995000"/>
            <a:ext cx="132585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ibuv is a cross-platform library for asynchronous I/O, developed for use in Node.js. It provides a uniform API for working with asynchronous I/O operations, such as file system operations, network communication, and timers.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Key features of Libuv</a:t>
            </a:r>
            <a:endParaRPr b="1" sz="5200">
              <a:solidFill>
                <a:srgbClr val="AA81E9"/>
              </a:solidFill>
              <a:latin typeface="Poppins"/>
              <a:ea typeface="Poppins"/>
              <a:cs typeface="Poppins"/>
              <a:sym typeface="Poppins"/>
            </a:endParaRPr>
          </a:p>
        </p:txBody>
      </p:sp>
      <p:sp>
        <p:nvSpPr>
          <p:cNvPr id="301" name="Google Shape;301;p4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8"/>
          <p:cNvSpPr txBox="1"/>
          <p:nvPr/>
        </p:nvSpPr>
        <p:spPr>
          <a:xfrm>
            <a:off x="1514675" y="1995000"/>
            <a:ext cx="13258500" cy="44175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Cross-Platform</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Asynchronous I/O</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Event Loop</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Thread Pool</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Process Management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Open-Source</a:t>
            </a:r>
            <a:endParaRPr sz="2500">
              <a:solidFill>
                <a:srgbClr val="FFFFFF"/>
              </a:solidFill>
              <a:latin typeface="Poppins Medium"/>
              <a:ea typeface="Poppins Medium"/>
              <a:cs typeface="Poppins Medium"/>
              <a:sym typeface="Poppins Medium"/>
            </a:endParaRPr>
          </a:p>
        </p:txBody>
      </p:sp>
      <p:cxnSp>
        <p:nvCxnSpPr>
          <p:cNvPr id="303" name="Google Shape;303;p48"/>
          <p:cNvCxnSpPr/>
          <p:nvPr/>
        </p:nvCxnSpPr>
        <p:spPr>
          <a:xfrm>
            <a:off x="1744700" y="2300800"/>
            <a:ext cx="0" cy="38106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09" name="Google Shape;309;p49"/>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9"/>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1" name="Google Shape;311;p49"/>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Node JS?</a:t>
            </a:r>
            <a:endParaRPr b="1" sz="5200">
              <a:solidFill>
                <a:srgbClr val="AA81E9"/>
              </a:solidFill>
              <a:latin typeface="Poppins"/>
              <a:ea typeface="Poppins"/>
              <a:cs typeface="Poppins"/>
              <a:sym typeface="Poppins"/>
            </a:endParaRPr>
          </a:p>
        </p:txBody>
      </p:sp>
      <p:sp>
        <p:nvSpPr>
          <p:cNvPr id="227" name="Google Shape;227;p38"/>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Node.js is an open-source, cross-platform JavaScript runtime environment that enables developers to run JavaScript code on the server side.</a:t>
            </a:r>
            <a:endParaRPr sz="2500">
              <a:solidFill>
                <a:srgbClr val="FFFFFF"/>
              </a:solidFill>
              <a:latin typeface="Poppins Medium"/>
              <a:ea typeface="Poppins Medium"/>
              <a:cs typeface="Poppins Medium"/>
              <a:sym typeface="Poppins Medium"/>
            </a:endParaRPr>
          </a:p>
        </p:txBody>
      </p:sp>
      <p:sp>
        <p:nvSpPr>
          <p:cNvPr id="228" name="Google Shape;228;p3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Features of Node JS</a:t>
            </a:r>
            <a:endParaRPr b="1" sz="5200">
              <a:solidFill>
                <a:srgbClr val="AA81E9"/>
              </a:solidFill>
              <a:latin typeface="Poppins"/>
              <a:ea typeface="Poppins"/>
              <a:cs typeface="Poppins"/>
              <a:sym typeface="Poppins"/>
            </a:endParaRPr>
          </a:p>
        </p:txBody>
      </p:sp>
      <p:sp>
        <p:nvSpPr>
          <p:cNvPr id="234" name="Google Shape;234;p39"/>
          <p:cNvSpPr txBox="1"/>
          <p:nvPr/>
        </p:nvSpPr>
        <p:spPr>
          <a:xfrm>
            <a:off x="1514675" y="1995000"/>
            <a:ext cx="13258500" cy="51873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Easy to use</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Scalable</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Speed</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 Packages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Strong Backend</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Multi-platform</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Maintainable</a:t>
            </a:r>
            <a:endParaRPr sz="2500">
              <a:solidFill>
                <a:srgbClr val="FFFFFF"/>
              </a:solidFill>
              <a:latin typeface="Poppins Medium"/>
              <a:ea typeface="Poppins Medium"/>
              <a:cs typeface="Poppins Medium"/>
              <a:sym typeface="Poppins Medium"/>
            </a:endParaRPr>
          </a:p>
        </p:txBody>
      </p:sp>
      <p:sp>
        <p:nvSpPr>
          <p:cNvPr id="235" name="Google Shape;235;p3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6" name="Google Shape;236;p39"/>
          <p:cNvCxnSpPr/>
          <p:nvPr/>
        </p:nvCxnSpPr>
        <p:spPr>
          <a:xfrm>
            <a:off x="1744700" y="2300800"/>
            <a:ext cx="0" cy="45705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Applications of Node JS</a:t>
            </a:r>
            <a:endParaRPr b="1" sz="5200">
              <a:solidFill>
                <a:srgbClr val="AA81E9"/>
              </a:solidFill>
              <a:latin typeface="Poppins"/>
              <a:ea typeface="Poppins"/>
              <a:cs typeface="Poppins"/>
              <a:sym typeface="Poppins"/>
            </a:endParaRPr>
          </a:p>
        </p:txBody>
      </p:sp>
      <p:sp>
        <p:nvSpPr>
          <p:cNvPr id="242" name="Google Shape;242;p40"/>
          <p:cNvSpPr txBox="1"/>
          <p:nvPr/>
        </p:nvSpPr>
        <p:spPr>
          <a:xfrm>
            <a:off x="1514675" y="1995000"/>
            <a:ext cx="13258500" cy="44175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Web applications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Real time chats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Data streaming</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IoT applications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Complex SPA’s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Rest API server</a:t>
            </a:r>
            <a:endParaRPr sz="2500">
              <a:solidFill>
                <a:srgbClr val="FFFFFF"/>
              </a:solidFill>
              <a:latin typeface="Poppins Medium"/>
              <a:ea typeface="Poppins Medium"/>
              <a:cs typeface="Poppins Medium"/>
              <a:sym typeface="Poppins Medium"/>
            </a:endParaRPr>
          </a:p>
        </p:txBody>
      </p:sp>
      <p:sp>
        <p:nvSpPr>
          <p:cNvPr id="243" name="Google Shape;243;p4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4" name="Google Shape;244;p40"/>
          <p:cNvCxnSpPr/>
          <p:nvPr/>
        </p:nvCxnSpPr>
        <p:spPr>
          <a:xfrm>
            <a:off x="1744700" y="2300800"/>
            <a:ext cx="0" cy="38106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How to Install Node JS?</a:t>
            </a:r>
            <a:endParaRPr b="1" sz="5200">
              <a:solidFill>
                <a:srgbClr val="AA81E9"/>
              </a:solidFill>
              <a:latin typeface="Poppins"/>
              <a:ea typeface="Poppins"/>
              <a:cs typeface="Poppins"/>
              <a:sym typeface="Poppins"/>
            </a:endParaRPr>
          </a:p>
        </p:txBody>
      </p:sp>
      <p:sp>
        <p:nvSpPr>
          <p:cNvPr id="250" name="Google Shape;250;p41"/>
          <p:cNvSpPr txBox="1"/>
          <p:nvPr/>
        </p:nvSpPr>
        <p:spPr>
          <a:xfrm>
            <a:off x="1514675" y="1995000"/>
            <a:ext cx="13258500" cy="3667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Go to </a:t>
            </a:r>
            <a:r>
              <a:rPr lang="en" sz="2500" u="sng">
                <a:solidFill>
                  <a:srgbClr val="AA81E9"/>
                </a:solidFill>
                <a:latin typeface="Poppins Medium"/>
                <a:ea typeface="Poppins Medium"/>
                <a:cs typeface="Poppins Medium"/>
                <a:sym typeface="Poppins Medium"/>
                <a:hlinkClick r:id="rId3">
                  <a:extLst>
                    <a:ext uri="{A12FA001-AC4F-418D-AE19-62706E023703}">
                      <ahyp:hlinkClr val="tx"/>
                    </a:ext>
                  </a:extLst>
                </a:hlinkClick>
              </a:rPr>
              <a:t>https://nodejs.org/</a:t>
            </a:r>
            <a:r>
              <a:rPr lang="en" sz="2500">
                <a:solidFill>
                  <a:srgbClr val="AA81E9"/>
                </a:solidFill>
                <a:latin typeface="Poppins Medium"/>
                <a:ea typeface="Poppins Medium"/>
                <a:cs typeface="Poppins Medium"/>
                <a:sym typeface="Poppins Medium"/>
              </a:rPr>
              <a:t> </a:t>
            </a:r>
            <a:endParaRPr sz="2500">
              <a:solidFill>
                <a:srgbClr val="AA81E9"/>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AA81E9"/>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Download the installer for your operating system (Windows, macOS, or Linux)</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Run the installer and follow the prompts to install Node.js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Verify installation by typing "node -v" in terminal/ command prompt, which will display the version of Node.js installed.</a:t>
            </a:r>
            <a:endParaRPr sz="2500">
              <a:solidFill>
                <a:srgbClr val="FFFFFF"/>
              </a:solidFill>
              <a:latin typeface="Poppins Medium"/>
              <a:ea typeface="Poppins Medium"/>
              <a:cs typeface="Poppins Medium"/>
              <a:sym typeface="Poppins Medium"/>
            </a:endParaRPr>
          </a:p>
        </p:txBody>
      </p:sp>
      <p:sp>
        <p:nvSpPr>
          <p:cNvPr id="251" name="Google Shape;251;p4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2" name="Google Shape;252;p41"/>
          <p:cNvCxnSpPr/>
          <p:nvPr/>
        </p:nvCxnSpPr>
        <p:spPr>
          <a:xfrm>
            <a:off x="1744700" y="2300800"/>
            <a:ext cx="0" cy="26373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Runtime?</a:t>
            </a:r>
            <a:endParaRPr b="1" sz="5200">
              <a:solidFill>
                <a:srgbClr val="AA81E9"/>
              </a:solidFill>
              <a:latin typeface="Poppins"/>
              <a:ea typeface="Poppins"/>
              <a:cs typeface="Poppins"/>
              <a:sym typeface="Poppins"/>
            </a:endParaRPr>
          </a:p>
        </p:txBody>
      </p:sp>
      <p:sp>
        <p:nvSpPr>
          <p:cNvPr id="258" name="Google Shape;258;p42"/>
          <p:cNvSpPr txBox="1"/>
          <p:nvPr/>
        </p:nvSpPr>
        <p:spPr>
          <a:xfrm>
            <a:off x="1514675" y="1995000"/>
            <a:ext cx="13258500" cy="189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Runtime is a piece of code that implements portions of a programming language's execution model. Doing this, allows the program to interact with the computing resources it needs to work. Runtimes are often integral parts of the programming language and don't need to be installed separately.</a:t>
            </a:r>
            <a:endParaRPr sz="2500">
              <a:solidFill>
                <a:srgbClr val="FFFFFF"/>
              </a:solidFill>
              <a:latin typeface="Poppins Medium"/>
              <a:ea typeface="Poppins Medium"/>
              <a:cs typeface="Poppins Medium"/>
              <a:sym typeface="Poppins Medium"/>
            </a:endParaRPr>
          </a:p>
        </p:txBody>
      </p:sp>
      <p:sp>
        <p:nvSpPr>
          <p:cNvPr id="259" name="Google Shape;259;p4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Runtime in JavaScript</a:t>
            </a:r>
            <a:endParaRPr b="1" sz="5200">
              <a:solidFill>
                <a:srgbClr val="AA81E9"/>
              </a:solidFill>
              <a:latin typeface="Poppins"/>
              <a:ea typeface="Poppins"/>
              <a:cs typeface="Poppins"/>
              <a:sym typeface="Poppins"/>
            </a:endParaRPr>
          </a:p>
        </p:txBody>
      </p:sp>
      <p:sp>
        <p:nvSpPr>
          <p:cNvPr id="265" name="Google Shape;265;p43"/>
          <p:cNvSpPr txBox="1"/>
          <p:nvPr/>
        </p:nvSpPr>
        <p:spPr>
          <a:xfrm>
            <a:off x="1514675" y="1995000"/>
            <a:ext cx="132585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JavaScript, runtime refers to the period during which a JavaScript program is executed by a JavaScript engine. When a JavaScript program is loaded into a web page or runs using a command-line tool, the JavaScript engine starts to execute the code. The JavaScript engine follows a set of rules, known as the JavaScript specification, to interpret and execute the code.</a:t>
            </a:r>
            <a:endParaRPr sz="2500">
              <a:solidFill>
                <a:srgbClr val="FFFFFF"/>
              </a:solidFill>
              <a:latin typeface="Poppins Medium"/>
              <a:ea typeface="Poppins Medium"/>
              <a:cs typeface="Poppins Medium"/>
              <a:sym typeface="Poppins Medium"/>
            </a:endParaRPr>
          </a:p>
        </p:txBody>
      </p:sp>
      <p:sp>
        <p:nvSpPr>
          <p:cNvPr id="266" name="Google Shape;266;p4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How does JavaScript Runtime works?</a:t>
            </a:r>
            <a:endParaRPr b="1" sz="5200">
              <a:solidFill>
                <a:srgbClr val="AA81E9"/>
              </a:solidFill>
              <a:latin typeface="Poppins"/>
              <a:ea typeface="Poppins"/>
              <a:cs typeface="Poppins"/>
              <a:sym typeface="Poppins"/>
            </a:endParaRPr>
          </a:p>
        </p:txBody>
      </p:sp>
      <p:sp>
        <p:nvSpPr>
          <p:cNvPr id="272" name="Google Shape;272;p44"/>
          <p:cNvSpPr txBox="1"/>
          <p:nvPr/>
        </p:nvSpPr>
        <p:spPr>
          <a:xfrm>
            <a:off x="1514675" y="1995000"/>
            <a:ext cx="13258500" cy="189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runtime works by interpreting and executing JavaScript code. When a JavaScript program is loaded into a web page or runs using a command-line tool, the JavaScript engine starts to execute the code. The engine follows a set of rules, known as the JavaScript specification, to interpret and execute the code.</a:t>
            </a:r>
            <a:endParaRPr sz="2500">
              <a:solidFill>
                <a:srgbClr val="FFFFFF"/>
              </a:solidFill>
              <a:latin typeface="Poppins Medium"/>
              <a:ea typeface="Poppins Medium"/>
              <a:cs typeface="Poppins Medium"/>
              <a:sym typeface="Poppins Medium"/>
            </a:endParaRPr>
          </a:p>
        </p:txBody>
      </p:sp>
      <p:sp>
        <p:nvSpPr>
          <p:cNvPr id="273" name="Google Shape;273;p4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V8?</a:t>
            </a:r>
            <a:endParaRPr b="1" sz="5200">
              <a:solidFill>
                <a:srgbClr val="AA81E9"/>
              </a:solidFill>
              <a:latin typeface="Poppins"/>
              <a:ea typeface="Poppins"/>
              <a:cs typeface="Poppins"/>
              <a:sym typeface="Poppins"/>
            </a:endParaRPr>
          </a:p>
        </p:txBody>
      </p:sp>
      <p:sp>
        <p:nvSpPr>
          <p:cNvPr id="279" name="Google Shape;279;p45"/>
          <p:cNvSpPr txBox="1"/>
          <p:nvPr/>
        </p:nvSpPr>
        <p:spPr>
          <a:xfrm>
            <a:off x="1514675" y="1995000"/>
            <a:ext cx="13258500" cy="189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V8 is an open-source JavaScript engine developed by Google and used in the Google Chrome browser. It's responsible for executing JavaScript code within the browser, parsing and compiling JavaScript code into machine code for faster execution.</a:t>
            </a:r>
            <a:endParaRPr sz="2500">
              <a:solidFill>
                <a:srgbClr val="FFFFFF"/>
              </a:solidFill>
              <a:latin typeface="Poppins Medium"/>
              <a:ea typeface="Poppins Medium"/>
              <a:cs typeface="Poppins Medium"/>
              <a:sym typeface="Poppins Medium"/>
            </a:endParaRPr>
          </a:p>
        </p:txBody>
      </p:sp>
      <p:sp>
        <p:nvSpPr>
          <p:cNvPr id="280" name="Google Shape;280;p4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