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10287000" cx="18288000"/>
  <p:notesSz cx="6858000" cy="9144000"/>
  <p:embeddedFontLst>
    <p:embeddedFont>
      <p:font typeface="Poppins"/>
      <p:regular r:id="rId14"/>
      <p:bold r:id="rId15"/>
      <p:italic r:id="rId16"/>
      <p:boldItalic r:id="rId17"/>
    </p:embeddedFont>
    <p:embeddedFont>
      <p:font typeface="Poppins Medium"/>
      <p:regular r:id="rId18"/>
      <p:bold r:id="rId19"/>
      <p:italic r:id="rId20"/>
      <p:boldItalic r:id="rId21"/>
    </p:embeddedFont>
    <p:embeddedFont>
      <p:font typeface="Work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Medium-italic.fntdata"/><Relationship Id="rId22" Type="http://schemas.openxmlformats.org/officeDocument/2006/relationships/font" Target="fonts/WorkSans-regular.fntdata"/><Relationship Id="rId21" Type="http://schemas.openxmlformats.org/officeDocument/2006/relationships/font" Target="fonts/PoppinsMedium-boldItalic.fntdata"/><Relationship Id="rId24" Type="http://schemas.openxmlformats.org/officeDocument/2006/relationships/font" Target="fonts/WorkSans-italic.fntdata"/><Relationship Id="rId23" Type="http://schemas.openxmlformats.org/officeDocument/2006/relationships/font" Target="fonts/Work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Work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Poppins-bold.fntdata"/><Relationship Id="rId14" Type="http://schemas.openxmlformats.org/officeDocument/2006/relationships/font" Target="fonts/Poppins-regular.fntdata"/><Relationship Id="rId17" Type="http://schemas.openxmlformats.org/officeDocument/2006/relationships/font" Target="fonts/Poppins-boldItalic.fntdata"/><Relationship Id="rId16" Type="http://schemas.openxmlformats.org/officeDocument/2006/relationships/font" Target="fonts/Poppins-italic.fntdata"/><Relationship Id="rId19" Type="http://schemas.openxmlformats.org/officeDocument/2006/relationships/font" Target="fonts/PoppinsMedium-bold.fntdata"/><Relationship Id="rId18" Type="http://schemas.openxmlformats.org/officeDocument/2006/relationships/font" Target="fonts/Poppins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e9f8e8e2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179" name="Google Shape;179;g1ee9f8e8e2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f166f459e3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186" name="Google Shape;186;g1f166f459e3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f166f459e3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197" name="Google Shape;197;g1f166f459e3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f166f459e3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05" name="Google Shape;205;g1f166f459e3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f166f459e3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
        <p:nvSpPr>
          <p:cNvPr id="214" name="Google Shape;214;g1f166f459e3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 name="Google Shape;22;p2"/>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23" name="Google Shape;23;p2"/>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0" name="Google Shape;80;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6" name="Google Shape;86;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1" name="Google Shape;101;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2" name="Google Shape;102;p14"/>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103" name="Google Shape;103;p14"/>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pic>
        <p:nvPicPr>
          <p:cNvPr id="104" name="Google Shape;104;p14"/>
          <p:cNvPicPr preferRelativeResize="0"/>
          <p:nvPr/>
        </p:nvPicPr>
        <p:blipFill rotWithShape="1">
          <a:blip r:embed="rId4">
            <a:alphaModFix/>
          </a:blip>
          <a:srcRect b="23948" l="0" r="32917" t="0"/>
          <a:stretch/>
        </p:blipFill>
        <p:spPr>
          <a:xfrm>
            <a:off x="5087225" y="603600"/>
            <a:ext cx="13200774" cy="92351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5" name="Shape 105"/>
        <p:cNvGrpSpPr/>
        <p:nvPr/>
      </p:nvGrpSpPr>
      <p:grpSpPr>
        <a:xfrm>
          <a:off x="0" y="0"/>
          <a:ext cx="0" cy="0"/>
          <a:chOff x="0" y="0"/>
          <a:chExt cx="0" cy="0"/>
        </a:xfrm>
      </p:grpSpPr>
      <p:sp>
        <p:nvSpPr>
          <p:cNvPr id="106" name="Google Shape;106;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8" name="Google Shape;108;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4" name="Google Shape;114;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5" name="Google Shape;115;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 name="Shape 117"/>
        <p:cNvGrpSpPr/>
        <p:nvPr/>
      </p:nvGrpSpPr>
      <p:grpSpPr>
        <a:xfrm>
          <a:off x="0" y="0"/>
          <a:ext cx="0" cy="0"/>
          <a:chOff x="0" y="0"/>
          <a:chExt cx="0" cy="0"/>
        </a:xfrm>
      </p:grpSpPr>
      <p:sp>
        <p:nvSpPr>
          <p:cNvPr id="118" name="Google Shape;118;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20" name="Google Shape;120;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3" name="Shape 123"/>
        <p:cNvGrpSpPr/>
        <p:nvPr/>
      </p:nvGrpSpPr>
      <p:grpSpPr>
        <a:xfrm>
          <a:off x="0" y="0"/>
          <a:ext cx="0" cy="0"/>
          <a:chOff x="0" y="0"/>
          <a:chExt cx="0" cy="0"/>
        </a:xfrm>
      </p:grpSpPr>
      <p:sp>
        <p:nvSpPr>
          <p:cNvPr id="124" name="Google Shape;12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6" name="Google Shape;126;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7" name="Google Shape;127;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0" name="Shape 130"/>
        <p:cNvGrpSpPr/>
        <p:nvPr/>
      </p:nvGrpSpPr>
      <p:grpSpPr>
        <a:xfrm>
          <a:off x="0" y="0"/>
          <a:ext cx="0" cy="0"/>
          <a:chOff x="0" y="0"/>
          <a:chExt cx="0" cy="0"/>
        </a:xfrm>
      </p:grpSpPr>
      <p:sp>
        <p:nvSpPr>
          <p:cNvPr id="131" name="Google Shape;13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5" name="Google Shape;135;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6" name="Google Shape;136;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7" name="Google Shape;137;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9" name="Shape 139"/>
        <p:cNvGrpSpPr/>
        <p:nvPr/>
      </p:nvGrpSpPr>
      <p:grpSpPr>
        <a:xfrm>
          <a:off x="0" y="0"/>
          <a:ext cx="0" cy="0"/>
          <a:chOff x="0" y="0"/>
          <a:chExt cx="0" cy="0"/>
        </a:xfrm>
      </p:grpSpPr>
      <p:sp>
        <p:nvSpPr>
          <p:cNvPr id="140" name="Google Shape;14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4" name="Shape 144"/>
        <p:cNvGrpSpPr/>
        <p:nvPr/>
      </p:nvGrpSpPr>
      <p:grpSpPr>
        <a:xfrm>
          <a:off x="0" y="0"/>
          <a:ext cx="0" cy="0"/>
          <a:chOff x="0" y="0"/>
          <a:chExt cx="0" cy="0"/>
        </a:xfrm>
      </p:grpSpPr>
      <p:sp>
        <p:nvSpPr>
          <p:cNvPr id="145" name="Google Shape;145;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7" name="Google Shape;147;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8" name="Google Shape;148;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0" name="Google Shape;150;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7" name="Google Shape;27;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1" name="Shape 151"/>
        <p:cNvGrpSpPr/>
        <p:nvPr/>
      </p:nvGrpSpPr>
      <p:grpSpPr>
        <a:xfrm>
          <a:off x="0" y="0"/>
          <a:ext cx="0" cy="0"/>
          <a:chOff x="0" y="0"/>
          <a:chExt cx="0" cy="0"/>
        </a:xfrm>
      </p:grpSpPr>
      <p:sp>
        <p:nvSpPr>
          <p:cNvPr id="152" name="Google Shape;152;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2"/>
          <p:cNvSpPr/>
          <p:nvPr>
            <p:ph idx="2" type="pic"/>
          </p:nvPr>
        </p:nvSpPr>
        <p:spPr>
          <a:xfrm>
            <a:off x="1792288" y="612775"/>
            <a:ext cx="5486400" cy="4114800"/>
          </a:xfrm>
          <a:prstGeom prst="rect">
            <a:avLst/>
          </a:prstGeom>
          <a:noFill/>
          <a:ln>
            <a:noFill/>
          </a:ln>
        </p:spPr>
      </p:sp>
      <p:sp>
        <p:nvSpPr>
          <p:cNvPr id="154" name="Google Shape;154;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5" name="Google Shape;155;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8" name="Shape 158"/>
        <p:cNvGrpSpPr/>
        <p:nvPr/>
      </p:nvGrpSpPr>
      <p:grpSpPr>
        <a:xfrm>
          <a:off x="0" y="0"/>
          <a:ext cx="0" cy="0"/>
          <a:chOff x="0" y="0"/>
          <a:chExt cx="0" cy="0"/>
        </a:xfrm>
      </p:grpSpPr>
      <p:sp>
        <p:nvSpPr>
          <p:cNvPr id="159" name="Google Shape;15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1" name="Google Shape;161;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3" name="Google Shape;163;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4" name="Shape 164"/>
        <p:cNvGrpSpPr/>
        <p:nvPr/>
      </p:nvGrpSpPr>
      <p:grpSpPr>
        <a:xfrm>
          <a:off x="0" y="0"/>
          <a:ext cx="0" cy="0"/>
          <a:chOff x="0" y="0"/>
          <a:chExt cx="0" cy="0"/>
        </a:xfrm>
      </p:grpSpPr>
      <p:sp>
        <p:nvSpPr>
          <p:cNvPr id="165" name="Google Shape;165;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7" name="Google Shape;167;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9" name="Google Shape;169;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3" name="Google Shape;33;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9" name="Google Shape;39;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6" name="Google Shape;46;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2" name="Google Shape;52;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3" name="Google Shape;53;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4" name="Google Shape;54;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5" name="Google Shape;55;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6" name="Google Shape;66;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7" name="Google Shape;67;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0"/>
          <p:cNvSpPr/>
          <p:nvPr>
            <p:ph idx="2" type="pic"/>
          </p:nvPr>
        </p:nvSpPr>
        <p:spPr>
          <a:xfrm>
            <a:off x="1792288" y="612775"/>
            <a:ext cx="5486400" cy="4114800"/>
          </a:xfrm>
          <a:prstGeom prst="rect">
            <a:avLst/>
          </a:prstGeom>
          <a:noFill/>
          <a:ln>
            <a:noFill/>
          </a:ln>
        </p:spPr>
      </p:sp>
      <p:sp>
        <p:nvSpPr>
          <p:cNvPr id="73" name="Google Shape;73;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4" name="Google Shape;74;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1" name="Google Shape;91;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4" name="Google Shape;94;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5" name="Google Shape;175;p25"/>
          <p:cNvSpPr txBox="1"/>
          <p:nvPr/>
        </p:nvSpPr>
        <p:spPr>
          <a:xfrm>
            <a:off x="1491750" y="5133525"/>
            <a:ext cx="6842100" cy="2555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7700">
                <a:solidFill>
                  <a:srgbClr val="AA81E9"/>
                </a:solidFill>
                <a:latin typeface="Poppins"/>
                <a:ea typeface="Poppins"/>
                <a:cs typeface="Poppins"/>
                <a:sym typeface="Poppins"/>
              </a:rPr>
              <a:t>Introduction to loops</a:t>
            </a:r>
            <a:endParaRPr b="1" sz="7700">
              <a:solidFill>
                <a:srgbClr val="AA81E9"/>
              </a:solidFill>
              <a:latin typeface="Poppins"/>
              <a:ea typeface="Poppins"/>
              <a:cs typeface="Poppins"/>
              <a:sym typeface="Poppins"/>
            </a:endParaRPr>
          </a:p>
        </p:txBody>
      </p:sp>
      <p:pic>
        <p:nvPicPr>
          <p:cNvPr id="176" name="Google Shape;176;p25"/>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List of contents</a:t>
            </a:r>
            <a:endParaRPr b="1" sz="5200">
              <a:solidFill>
                <a:srgbClr val="AA81E9"/>
              </a:solidFill>
              <a:latin typeface="Poppins"/>
              <a:ea typeface="Poppins"/>
              <a:cs typeface="Poppins"/>
              <a:sym typeface="Poppins"/>
            </a:endParaRPr>
          </a:p>
        </p:txBody>
      </p:sp>
      <p:sp>
        <p:nvSpPr>
          <p:cNvPr id="182" name="Google Shape;182;p26"/>
          <p:cNvSpPr txBox="1"/>
          <p:nvPr/>
        </p:nvSpPr>
        <p:spPr>
          <a:xfrm>
            <a:off x="1514675" y="1995000"/>
            <a:ext cx="13258500" cy="17238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What are loops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Why loops?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Types of loops</a:t>
            </a:r>
            <a:endParaRPr sz="2500">
              <a:solidFill>
                <a:srgbClr val="FFFFFF"/>
              </a:solidFill>
              <a:latin typeface="Poppins Medium"/>
              <a:ea typeface="Poppins Medium"/>
              <a:cs typeface="Poppins Medium"/>
              <a:sym typeface="Poppins Medium"/>
            </a:endParaRPr>
          </a:p>
        </p:txBody>
      </p:sp>
      <p:sp>
        <p:nvSpPr>
          <p:cNvPr id="183" name="Google Shape;183;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What are loops?</a:t>
            </a:r>
            <a:endParaRPr b="1" sz="5200">
              <a:solidFill>
                <a:srgbClr val="AA81E9"/>
              </a:solidFill>
              <a:latin typeface="Poppins"/>
              <a:ea typeface="Poppins"/>
              <a:cs typeface="Poppins"/>
              <a:sym typeface="Poppins"/>
            </a:endParaRPr>
          </a:p>
        </p:txBody>
      </p:sp>
      <p:sp>
        <p:nvSpPr>
          <p:cNvPr id="189" name="Google Shape;189;p27"/>
          <p:cNvSpPr txBox="1"/>
          <p:nvPr/>
        </p:nvSpPr>
        <p:spPr>
          <a:xfrm>
            <a:off x="1514675" y="1995000"/>
            <a:ext cx="13074000" cy="6598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100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A loop, is a structure, series, or process, the end of which is connected to the beginning.</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In programming, a loop is a set of instructions that are repeatedly carried out until a specific condition is met in computer programming.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Typically, a certain action is taken, such as receiving and modifying a piece of data, and then a condition is verified, such as determining whether a counter has reached a predetermined value. If not, the next/following instruction in the sequence directs the computer to go back to the first instruction in the series and repeat it.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A loop is a fundamental concept in programming that is frequently applied when creating programmes.</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A loop that never ends is known as an infinite loop.</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As a result, the loop keeps repeating until the operating system notices it and crashes the programme, or until another event happens (such as having the programme automatically terminate after a certain duration of time).</a:t>
            </a:r>
            <a:endParaRPr sz="2500">
              <a:solidFill>
                <a:srgbClr val="FFFFFF"/>
              </a:solidFill>
              <a:latin typeface="Poppins Medium"/>
              <a:ea typeface="Poppins Medium"/>
              <a:cs typeface="Poppins Medium"/>
              <a:sym typeface="Poppins Medium"/>
            </a:endParaRPr>
          </a:p>
        </p:txBody>
      </p:sp>
      <p:sp>
        <p:nvSpPr>
          <p:cNvPr id="190" name="Google Shape;190;p2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1" name="Google Shape;191;p27"/>
          <p:cNvCxnSpPr/>
          <p:nvPr/>
        </p:nvCxnSpPr>
        <p:spPr>
          <a:xfrm>
            <a:off x="1745300" y="2294550"/>
            <a:ext cx="0" cy="4851000"/>
          </a:xfrm>
          <a:prstGeom prst="straightConnector1">
            <a:avLst/>
          </a:prstGeom>
          <a:noFill/>
          <a:ln cap="flat" cmpd="sng" w="19050">
            <a:solidFill>
              <a:srgbClr val="AA81E9"/>
            </a:solidFill>
            <a:prstDash val="solid"/>
            <a:round/>
            <a:headEnd len="med" w="med" type="none"/>
            <a:tailEnd len="med" w="med" type="none"/>
          </a:ln>
        </p:spPr>
      </p:cxnSp>
      <p:grpSp>
        <p:nvGrpSpPr>
          <p:cNvPr id="192" name="Google Shape;192;p27"/>
          <p:cNvGrpSpPr/>
          <p:nvPr/>
        </p:nvGrpSpPr>
        <p:grpSpPr>
          <a:xfrm>
            <a:off x="15410900" y="2183575"/>
            <a:ext cx="2017500" cy="2093700"/>
            <a:chOff x="15410900" y="4262525"/>
            <a:chExt cx="2017500" cy="2093700"/>
          </a:xfrm>
        </p:grpSpPr>
        <p:sp>
          <p:nvSpPr>
            <p:cNvPr id="193" name="Google Shape;193;p27"/>
            <p:cNvSpPr/>
            <p:nvPr/>
          </p:nvSpPr>
          <p:spPr>
            <a:xfrm>
              <a:off x="15410900" y="4338725"/>
              <a:ext cx="2017500" cy="2017500"/>
            </a:xfrm>
            <a:prstGeom prst="arc">
              <a:avLst>
                <a:gd fmla="val 11450906" name="adj1"/>
                <a:gd fmla="val 20688956" name="adj2"/>
              </a:avLst>
            </a:prstGeom>
            <a:noFill/>
            <a:ln cap="flat" cmpd="sng" w="152400">
              <a:solidFill>
                <a:srgbClr val="AA81E9"/>
              </a:solidFill>
              <a:prstDash val="solid"/>
              <a:round/>
              <a:headEnd len="sm" w="sm" type="triangl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rot="10800000">
              <a:off x="15410900" y="4262525"/>
              <a:ext cx="2017500" cy="2017500"/>
            </a:xfrm>
            <a:prstGeom prst="arc">
              <a:avLst>
                <a:gd fmla="val 11263905" name="adj1"/>
                <a:gd fmla="val 20688956" name="adj2"/>
              </a:avLst>
            </a:prstGeom>
            <a:noFill/>
            <a:ln cap="flat" cmpd="sng" w="152400">
              <a:solidFill>
                <a:srgbClr val="AA81E9"/>
              </a:solidFill>
              <a:prstDash val="solid"/>
              <a:round/>
              <a:headEnd len="sm" w="sm" type="triangl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Why loops ?</a:t>
            </a:r>
            <a:endParaRPr b="1" sz="5200">
              <a:solidFill>
                <a:srgbClr val="AA81E9"/>
              </a:solidFill>
              <a:latin typeface="Poppins"/>
              <a:ea typeface="Poppins"/>
              <a:cs typeface="Poppins"/>
              <a:sym typeface="Poppins"/>
            </a:endParaRPr>
          </a:p>
        </p:txBody>
      </p:sp>
      <p:sp>
        <p:nvSpPr>
          <p:cNvPr id="200" name="Google Shape;200;p28"/>
          <p:cNvSpPr txBox="1"/>
          <p:nvPr/>
        </p:nvSpPr>
        <p:spPr>
          <a:xfrm>
            <a:off x="1514675" y="1995000"/>
            <a:ext cx="14198100" cy="62133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100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The control statement and the body of a loop can be conceptually separated into two components.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The prerequisites for the execution of a loop's body are listed in the control statement of the loop.</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The conditions in the control statement must be true for each iteration of the loop. The block of code or series of logical assertions that will be executed repeatedly make up the body of a loop.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As a result, you will save time when using a loop in your programme by eliminating the need to repeatedly write the body of the loop's code.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As long as the conditions in the control statement are true, the code block will be run several times. The loop will end when the conditions in the control statement are no longer true.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The loop will continue to run even if the conditions are not explicitly stated in the control statement. We refer to these loops as infinite loops.</a:t>
            </a:r>
            <a:endParaRPr sz="2500">
              <a:solidFill>
                <a:srgbClr val="FFFFFF"/>
              </a:solidFill>
              <a:latin typeface="Poppins Medium"/>
              <a:ea typeface="Poppins Medium"/>
              <a:cs typeface="Poppins Medium"/>
              <a:sym typeface="Poppins Medium"/>
            </a:endParaRPr>
          </a:p>
        </p:txBody>
      </p:sp>
      <p:sp>
        <p:nvSpPr>
          <p:cNvPr id="201" name="Google Shape;201;p2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2" name="Google Shape;202;p28"/>
          <p:cNvCxnSpPr/>
          <p:nvPr/>
        </p:nvCxnSpPr>
        <p:spPr>
          <a:xfrm>
            <a:off x="1745300" y="2294550"/>
            <a:ext cx="0" cy="5189700"/>
          </a:xfrm>
          <a:prstGeom prst="straightConnector1">
            <a:avLst/>
          </a:prstGeom>
          <a:noFill/>
          <a:ln cap="flat" cmpd="sng" w="19050">
            <a:solidFill>
              <a:srgbClr val="AA81E9"/>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Types of loops</a:t>
            </a:r>
            <a:endParaRPr b="1" sz="5200">
              <a:solidFill>
                <a:srgbClr val="AA81E9"/>
              </a:solidFill>
              <a:latin typeface="Poppins"/>
              <a:ea typeface="Poppins"/>
              <a:cs typeface="Poppins"/>
              <a:sym typeface="Poppins"/>
            </a:endParaRPr>
          </a:p>
        </p:txBody>
      </p:sp>
      <p:sp>
        <p:nvSpPr>
          <p:cNvPr id="208" name="Google Shape;208;p29"/>
          <p:cNvSpPr txBox="1"/>
          <p:nvPr/>
        </p:nvSpPr>
        <p:spPr>
          <a:xfrm>
            <a:off x="1514675" y="1995000"/>
            <a:ext cx="10871700" cy="50589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1000"/>
              </a:spcBef>
              <a:spcAft>
                <a:spcPts val="0"/>
              </a:spcAft>
              <a:buClr>
                <a:srgbClr val="AA81E9"/>
              </a:buClr>
              <a:buSzPts val="2500"/>
              <a:buFont typeface="Poppins"/>
              <a:buChar char="●"/>
            </a:pPr>
            <a:r>
              <a:rPr lang="en" sz="2500">
                <a:solidFill>
                  <a:srgbClr val="FFFFFF"/>
                </a:solidFill>
                <a:latin typeface="Poppins Medium"/>
                <a:ea typeface="Poppins Medium"/>
                <a:cs typeface="Poppins Medium"/>
                <a:sym typeface="Poppins Medium"/>
              </a:rPr>
              <a:t>In most computer programming languages, loops can be divided into two categories: entrance controlled loops and exit controlled loops.</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a:buChar char="●"/>
            </a:pPr>
            <a:r>
              <a:rPr b="1" lang="en" sz="2500">
                <a:solidFill>
                  <a:srgbClr val="AA81E9"/>
                </a:solidFill>
                <a:latin typeface="Poppins"/>
                <a:ea typeface="Poppins"/>
                <a:cs typeface="Poppins"/>
                <a:sym typeface="Poppins"/>
              </a:rPr>
              <a:t>Entry controlled loop</a:t>
            </a:r>
            <a:endParaRPr b="1" sz="2500">
              <a:solidFill>
                <a:srgbClr val="AA81E9"/>
              </a:solidFill>
              <a:latin typeface="Poppins"/>
              <a:ea typeface="Poppins"/>
              <a:cs typeface="Poppins"/>
              <a:sym typeface="Poppins"/>
            </a:endParaRPr>
          </a:p>
          <a:p>
            <a:pPr indent="0" lvl="0" marL="45720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The control statement is written right at the start of an entry controlled loop. Pre-checking Loop is another name for this kind of loop. The control statements' conditions are initially verified, and the body of the loop is only run if the conditions are met. The lines of code in the Loop's body won't be run if the condition turns out to be false. For loop is an entry-controlled loop, which means the control statements are written at the very beginning of the loop structure.</a:t>
            </a:r>
            <a:endParaRPr sz="2500">
              <a:solidFill>
                <a:srgbClr val="FFFFFF"/>
              </a:solidFill>
              <a:latin typeface="Poppins Medium"/>
              <a:ea typeface="Poppins Medium"/>
              <a:cs typeface="Poppins Medium"/>
              <a:sym typeface="Poppins Medium"/>
            </a:endParaRPr>
          </a:p>
        </p:txBody>
      </p:sp>
      <p:sp>
        <p:nvSpPr>
          <p:cNvPr id="209" name="Google Shape;209;p2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0" name="Google Shape;210;p29"/>
          <p:cNvCxnSpPr/>
          <p:nvPr/>
        </p:nvCxnSpPr>
        <p:spPr>
          <a:xfrm>
            <a:off x="1745300" y="2294550"/>
            <a:ext cx="0" cy="1278300"/>
          </a:xfrm>
          <a:prstGeom prst="straightConnector1">
            <a:avLst/>
          </a:prstGeom>
          <a:noFill/>
          <a:ln cap="flat" cmpd="sng" w="19050">
            <a:solidFill>
              <a:srgbClr val="AA81E9"/>
            </a:solidFill>
            <a:prstDash val="solid"/>
            <a:round/>
            <a:headEnd len="med" w="med" type="none"/>
            <a:tailEnd len="med" w="med" type="none"/>
          </a:ln>
        </p:spPr>
      </p:cxnSp>
      <p:pic>
        <p:nvPicPr>
          <p:cNvPr id="211" name="Google Shape;211;p29"/>
          <p:cNvPicPr preferRelativeResize="0"/>
          <p:nvPr/>
        </p:nvPicPr>
        <p:blipFill>
          <a:blip r:embed="rId3">
            <a:alphaModFix/>
          </a:blip>
          <a:stretch>
            <a:fillRect/>
          </a:stretch>
        </p:blipFill>
        <p:spPr>
          <a:xfrm>
            <a:off x="13156500" y="2075900"/>
            <a:ext cx="3199500" cy="4757700"/>
          </a:xfrm>
          <a:prstGeom prst="roundRect">
            <a:avLst>
              <a:gd fmla="val 5775" name="adj"/>
            </a:avLst>
          </a:prstGeom>
          <a:noFill/>
          <a:ln cap="flat" cmpd="sng" w="19050">
            <a:solidFill>
              <a:srgbClr val="AA81E9"/>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Types of loops</a:t>
            </a:r>
            <a:endParaRPr b="1" sz="5200">
              <a:solidFill>
                <a:srgbClr val="AA81E9"/>
              </a:solidFill>
              <a:latin typeface="Poppins"/>
              <a:ea typeface="Poppins"/>
              <a:cs typeface="Poppins"/>
              <a:sym typeface="Poppins"/>
            </a:endParaRPr>
          </a:p>
        </p:txBody>
      </p:sp>
      <p:sp>
        <p:nvSpPr>
          <p:cNvPr id="217" name="Google Shape;217;p30"/>
          <p:cNvSpPr txBox="1"/>
          <p:nvPr/>
        </p:nvSpPr>
        <p:spPr>
          <a:xfrm>
            <a:off x="1514675" y="1995000"/>
            <a:ext cx="10871700" cy="2365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1000"/>
              </a:spcBef>
              <a:spcAft>
                <a:spcPts val="0"/>
              </a:spcAft>
              <a:buClr>
                <a:srgbClr val="AA81E9"/>
              </a:buClr>
              <a:buSzPts val="2500"/>
              <a:buFont typeface="Poppins"/>
              <a:buChar char="●"/>
            </a:pPr>
            <a:r>
              <a:rPr b="1" lang="en" sz="2500">
                <a:solidFill>
                  <a:srgbClr val="AA81E9"/>
                </a:solidFill>
                <a:latin typeface="Poppins"/>
                <a:ea typeface="Poppins"/>
                <a:cs typeface="Poppins"/>
                <a:sym typeface="Poppins"/>
              </a:rPr>
              <a:t>Exit controlled loop</a:t>
            </a:r>
            <a:endParaRPr b="1" sz="2500">
              <a:solidFill>
                <a:srgbClr val="AA81E9"/>
              </a:solidFill>
              <a:latin typeface="Poppins"/>
              <a:ea typeface="Poppins"/>
              <a:cs typeface="Poppins"/>
              <a:sym typeface="Poppins"/>
            </a:endParaRPr>
          </a:p>
          <a:p>
            <a:pPr indent="0" lvl="0" marL="45720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Here,  the control statements are written at the end of the loop structure which means that the loop will atleast run once even if the condition of loop is false. </a:t>
            </a:r>
            <a:endParaRPr sz="2500">
              <a:solidFill>
                <a:srgbClr val="FFFFFF"/>
              </a:solidFill>
              <a:latin typeface="Poppins Medium"/>
              <a:ea typeface="Poppins Medium"/>
              <a:cs typeface="Poppins Medium"/>
              <a:sym typeface="Poppins Medium"/>
            </a:endParaRPr>
          </a:p>
          <a:p>
            <a:pPr indent="0" lvl="0" marL="457200" marR="0" rtl="0" algn="l">
              <a:lnSpc>
                <a:spcPct val="100000"/>
              </a:lnSpc>
              <a:spcBef>
                <a:spcPts val="1000"/>
              </a:spcBef>
              <a:spcAft>
                <a:spcPts val="0"/>
              </a:spcAft>
              <a:buNone/>
            </a:pPr>
            <a:r>
              <a:rPr lang="en" sz="2500">
                <a:solidFill>
                  <a:srgbClr val="FFFFFF"/>
                </a:solidFill>
                <a:latin typeface="Poppins Medium"/>
                <a:ea typeface="Poppins Medium"/>
                <a:cs typeface="Poppins Medium"/>
                <a:sym typeface="Poppins Medium"/>
              </a:rPr>
              <a:t>do-while loop is an exit-controlled loop.</a:t>
            </a:r>
            <a:endParaRPr sz="2500">
              <a:solidFill>
                <a:srgbClr val="FFFFFF"/>
              </a:solidFill>
              <a:latin typeface="Poppins Medium"/>
              <a:ea typeface="Poppins Medium"/>
              <a:cs typeface="Poppins Medium"/>
              <a:sym typeface="Poppins Medium"/>
            </a:endParaRPr>
          </a:p>
        </p:txBody>
      </p:sp>
      <p:sp>
        <p:nvSpPr>
          <p:cNvPr id="218" name="Google Shape;218;p3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9" name="Google Shape;219;p30"/>
          <p:cNvPicPr preferRelativeResize="0"/>
          <p:nvPr/>
        </p:nvPicPr>
        <p:blipFill>
          <a:blip r:embed="rId3">
            <a:alphaModFix/>
          </a:blip>
          <a:stretch>
            <a:fillRect/>
          </a:stretch>
        </p:blipFill>
        <p:spPr>
          <a:xfrm>
            <a:off x="13156500" y="2075900"/>
            <a:ext cx="3199500" cy="5009400"/>
          </a:xfrm>
          <a:prstGeom prst="roundRect">
            <a:avLst>
              <a:gd fmla="val 4331" name="adj"/>
            </a:avLst>
          </a:prstGeom>
          <a:noFill/>
          <a:ln cap="flat" cmpd="sng" w="19050">
            <a:solidFill>
              <a:srgbClr val="AA81E9"/>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25" name="Google Shape;225;p31"/>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1"/>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7" name="Google Shape;227;p31"/>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