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10287000" cx="18288000"/>
  <p:notesSz cx="6858000" cy="9144000"/>
  <p:embeddedFontLst>
    <p:embeddedFont>
      <p:font typeface="Poppins"/>
      <p:regular r:id="rId26"/>
      <p:bold r:id="rId27"/>
      <p:italic r:id="rId28"/>
      <p:boldItalic r:id="rId29"/>
    </p:embeddedFont>
    <p:embeddedFont>
      <p:font typeface="Poppins Medium"/>
      <p:regular r:id="rId30"/>
      <p:bold r:id="rId31"/>
      <p:italic r:id="rId32"/>
      <p:boldItalic r:id="rId33"/>
    </p:embeddedFont>
    <p:embeddedFont>
      <p:font typeface="Work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regular.fntdata"/><Relationship Id="rId25" Type="http://schemas.openxmlformats.org/officeDocument/2006/relationships/slide" Target="slides/slide18.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oppi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4.xml"/><Relationship Id="rId33" Type="http://schemas.openxmlformats.org/officeDocument/2006/relationships/font" Target="fonts/PoppinsMedium-boldItalic.fntdata"/><Relationship Id="rId10" Type="http://schemas.openxmlformats.org/officeDocument/2006/relationships/slide" Target="slides/slide3.xml"/><Relationship Id="rId32" Type="http://schemas.openxmlformats.org/officeDocument/2006/relationships/font" Target="fonts/PoppinsMedium-italic.fntdata"/><Relationship Id="rId13" Type="http://schemas.openxmlformats.org/officeDocument/2006/relationships/slide" Target="slides/slide6.xml"/><Relationship Id="rId35" Type="http://schemas.openxmlformats.org/officeDocument/2006/relationships/font" Target="fonts/WorkSans-bold.fntdata"/><Relationship Id="rId12" Type="http://schemas.openxmlformats.org/officeDocument/2006/relationships/slide" Target="slides/slide5.xml"/><Relationship Id="rId34" Type="http://schemas.openxmlformats.org/officeDocument/2006/relationships/font" Target="fonts/WorkSans-regular.fntdata"/><Relationship Id="rId15" Type="http://schemas.openxmlformats.org/officeDocument/2006/relationships/slide" Target="slides/slide8.xml"/><Relationship Id="rId37" Type="http://schemas.openxmlformats.org/officeDocument/2006/relationships/font" Target="fonts/WorkSans-boldItalic.fntdata"/><Relationship Id="rId14" Type="http://schemas.openxmlformats.org/officeDocument/2006/relationships/slide" Target="slides/slide7.xml"/><Relationship Id="rId36" Type="http://schemas.openxmlformats.org/officeDocument/2006/relationships/font" Target="fonts/Work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1439caad8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 JavaScript, there is a maximum safe number that can be represented by the Number data type, is approximately 2^53 - 1. This means that integers larger than this value may lose precision when represented as a JavaScript number.</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Similarly, there is also a minimum safe number that can be represented by the Number data type, which is approximately -(2^53 - 1). This means that integers smaller than this value may lose precision when represented as a JavaScript number.</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82" name="Google Shape;282;g1f1439caad8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1439caad8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89" name="Google Shape;289;g1f1439caad8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1439caad8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97" name="Google Shape;297;g1f1439caad8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1439caad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04" name="Google Shape;304;g1f1439caad8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1439caad8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11" name="Google Shape;311;g1f1439caad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1439caad8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 javascript, numbers, strings, booleans, undefined, null are called as primitive data types. </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318" name="Google Shape;318;g1f1439caad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1439caad8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25" name="Google Shape;325;g1f1439caad8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1439caad8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33" name="Google Shape;333;g1f1439caad8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4" name="Google Shape;224;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1439caa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1" name="Google Shape;231;g1f1439caa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1439caad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8" name="Google Shape;238;g1f1439caad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1439caad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5" name="Google Shape;245;g1f1439caad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1439caad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52" name="Google Shape;252;g1f1439caad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1439caad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0" name="Google Shape;260;g1f1439caad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1439caad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7" name="Google Shape;267;g1f1439caad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1439caad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75" name="Google Shape;275;g1f1439caad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3" name="Google Shape;153;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5" name="Google Shape;16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1" name="Google Shape;171;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8" name="Google Shape;178;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79" name="Google Shape;179;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0" name="Google Shape;180;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1" name="Google Shape;18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2" name="Google Shape;192;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3" name="Google Shape;19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34"/>
          <p:cNvSpPr/>
          <p:nvPr>
            <p:ph idx="2" type="pic"/>
          </p:nvPr>
        </p:nvSpPr>
        <p:spPr>
          <a:xfrm>
            <a:off x="1792288" y="612775"/>
            <a:ext cx="5486400" cy="4114800"/>
          </a:xfrm>
          <a:prstGeom prst="rect">
            <a:avLst/>
          </a:prstGeom>
          <a:noFill/>
          <a:ln>
            <a:noFill/>
          </a:ln>
        </p:spPr>
      </p:sp>
      <p:sp>
        <p:nvSpPr>
          <p:cNvPr id="199" name="Google Shape;199;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0" name="Google Shape;200;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6" name="Google Shape;206;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0" name="Google Shape;220;p37"/>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Values and Datatypes</a:t>
            </a:r>
            <a:endParaRPr b="1" sz="7700">
              <a:solidFill>
                <a:srgbClr val="AA81E9"/>
              </a:solidFill>
              <a:latin typeface="Poppins"/>
              <a:ea typeface="Poppins"/>
              <a:cs typeface="Poppins"/>
              <a:sym typeface="Poppins"/>
            </a:endParaRPr>
          </a:p>
        </p:txBody>
      </p:sp>
      <p:pic>
        <p:nvPicPr>
          <p:cNvPr id="221" name="Google Shape;221;p37"/>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Bigint</a:t>
            </a:r>
            <a:endParaRPr b="1" sz="5200">
              <a:solidFill>
                <a:srgbClr val="AA81E9"/>
              </a:solidFill>
              <a:latin typeface="Poppins"/>
              <a:ea typeface="Poppins"/>
              <a:cs typeface="Poppins"/>
              <a:sym typeface="Poppins"/>
            </a:endParaRPr>
          </a:p>
        </p:txBody>
      </p:sp>
      <p:sp>
        <p:nvSpPr>
          <p:cNvPr id="285" name="Google Shape;285;p46"/>
          <p:cNvSpPr txBox="1"/>
          <p:nvPr/>
        </p:nvSpPr>
        <p:spPr>
          <a:xfrm>
            <a:off x="1514675" y="1995000"/>
            <a:ext cx="132585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Numbers greater than the maximum safe number or lesser than the minimum safe number, the BigInt data type can be used.</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BigInt data type number can also be treated as a regular number by adding n to it at the end.</a:t>
            </a:r>
            <a:endParaRPr sz="2500">
              <a:solidFill>
                <a:srgbClr val="FFFFFF"/>
              </a:solidFill>
              <a:latin typeface="Poppins Medium"/>
              <a:ea typeface="Poppins Medium"/>
              <a:cs typeface="Poppins Medium"/>
              <a:sym typeface="Poppins Medium"/>
            </a:endParaRPr>
          </a:p>
        </p:txBody>
      </p:sp>
      <p:sp>
        <p:nvSpPr>
          <p:cNvPr id="286" name="Google Shape;286;p4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Boolean</a:t>
            </a:r>
            <a:endParaRPr b="1" sz="5200">
              <a:solidFill>
                <a:srgbClr val="AA81E9"/>
              </a:solidFill>
              <a:latin typeface="Poppins"/>
              <a:ea typeface="Poppins"/>
              <a:cs typeface="Poppins"/>
              <a:sym typeface="Poppins"/>
            </a:endParaRPr>
          </a:p>
        </p:txBody>
      </p:sp>
      <p:sp>
        <p:nvSpPr>
          <p:cNvPr id="292" name="Google Shape;292;p47"/>
          <p:cNvSpPr txBox="1"/>
          <p:nvPr/>
        </p:nvSpPr>
        <p:spPr>
          <a:xfrm>
            <a:off x="1514675" y="1995000"/>
            <a:ext cx="13258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Boolean is a logical type that is either true or false.</a:t>
            </a:r>
            <a:endParaRPr sz="2500">
              <a:solidFill>
                <a:srgbClr val="FFFFFF"/>
              </a:solidFill>
              <a:latin typeface="Poppins Medium"/>
              <a:ea typeface="Poppins Medium"/>
              <a:cs typeface="Poppins Medium"/>
              <a:sym typeface="Poppins Medium"/>
            </a:endParaRPr>
          </a:p>
        </p:txBody>
      </p:sp>
      <p:sp>
        <p:nvSpPr>
          <p:cNvPr id="293" name="Google Shape;293;p4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4" name="Google Shape;294;p47"/>
          <p:cNvPicPr preferRelativeResize="0"/>
          <p:nvPr/>
        </p:nvPicPr>
        <p:blipFill rotWithShape="1">
          <a:blip r:embed="rId3">
            <a:alphaModFix/>
          </a:blip>
          <a:srcRect b="0" l="0" r="10289" t="0"/>
          <a:stretch/>
        </p:blipFill>
        <p:spPr>
          <a:xfrm>
            <a:off x="1571000" y="2947050"/>
            <a:ext cx="9608400" cy="2540100"/>
          </a:xfrm>
          <a:prstGeom prst="roundRect">
            <a:avLst>
              <a:gd fmla="val 16667"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Undefined</a:t>
            </a:r>
            <a:endParaRPr b="1" sz="5200">
              <a:solidFill>
                <a:srgbClr val="AA81E9"/>
              </a:solidFill>
              <a:latin typeface="Poppins"/>
              <a:ea typeface="Poppins"/>
              <a:cs typeface="Poppins"/>
              <a:sym typeface="Poppins"/>
            </a:endParaRPr>
          </a:p>
        </p:txBody>
      </p:sp>
      <p:sp>
        <p:nvSpPr>
          <p:cNvPr id="300" name="Google Shape;300;p48"/>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undefined is a special value that indicates that a variable or property has been declared but has not been assigned a value.</a:t>
            </a:r>
            <a:endParaRPr sz="2500">
              <a:solidFill>
                <a:srgbClr val="FFFFFF"/>
              </a:solidFill>
              <a:latin typeface="Poppins Medium"/>
              <a:ea typeface="Poppins Medium"/>
              <a:cs typeface="Poppins Medium"/>
              <a:sym typeface="Poppins Medium"/>
            </a:endParaRPr>
          </a:p>
        </p:txBody>
      </p:sp>
      <p:sp>
        <p:nvSpPr>
          <p:cNvPr id="301" name="Google Shape;301;p4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Null</a:t>
            </a:r>
            <a:endParaRPr b="1" sz="5200">
              <a:solidFill>
                <a:srgbClr val="AA81E9"/>
              </a:solidFill>
              <a:latin typeface="Poppins"/>
              <a:ea typeface="Poppins"/>
              <a:cs typeface="Poppins"/>
              <a:sym typeface="Poppins"/>
            </a:endParaRPr>
          </a:p>
        </p:txBody>
      </p:sp>
      <p:sp>
        <p:nvSpPr>
          <p:cNvPr id="307" name="Google Shape;307;p49"/>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Null means nothing or empty value. It is often used to indicate that a variable or property has no value.</a:t>
            </a:r>
            <a:endParaRPr sz="2500">
              <a:solidFill>
                <a:srgbClr val="FFFFFF"/>
              </a:solidFill>
              <a:latin typeface="Poppins Medium"/>
              <a:ea typeface="Poppins Medium"/>
              <a:cs typeface="Poppins Medium"/>
              <a:sym typeface="Poppins Medium"/>
            </a:endParaRPr>
          </a:p>
        </p:txBody>
      </p:sp>
      <p:sp>
        <p:nvSpPr>
          <p:cNvPr id="308" name="Google Shape;308;p4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Symbol</a:t>
            </a:r>
            <a:endParaRPr b="1" sz="5200">
              <a:solidFill>
                <a:srgbClr val="AA81E9"/>
              </a:solidFill>
              <a:latin typeface="Poppins"/>
              <a:ea typeface="Poppins"/>
              <a:cs typeface="Poppins"/>
              <a:sym typeface="Poppins"/>
            </a:endParaRPr>
          </a:p>
        </p:txBody>
      </p:sp>
      <p:sp>
        <p:nvSpPr>
          <p:cNvPr id="314" name="Google Shape;314;p50"/>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 Symbol is a datatype that can be used as an object property key.</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We will exploring objects in depth in further lectures. One thing to note is that Symbols are unique and are often used as object property key.</a:t>
            </a:r>
            <a:endParaRPr sz="2500">
              <a:solidFill>
                <a:srgbClr val="FFFFFF"/>
              </a:solidFill>
              <a:latin typeface="Poppins Medium"/>
              <a:ea typeface="Poppins Medium"/>
              <a:cs typeface="Poppins Medium"/>
              <a:sym typeface="Poppins Medium"/>
            </a:endParaRPr>
          </a:p>
        </p:txBody>
      </p:sp>
      <p:sp>
        <p:nvSpPr>
          <p:cNvPr id="315" name="Google Shape;315;p5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Object</a:t>
            </a:r>
            <a:endParaRPr b="1" sz="5200">
              <a:solidFill>
                <a:srgbClr val="AA81E9"/>
              </a:solidFill>
              <a:latin typeface="Poppins"/>
              <a:ea typeface="Poppins"/>
              <a:cs typeface="Poppins"/>
              <a:sym typeface="Poppins"/>
            </a:endParaRPr>
          </a:p>
        </p:txBody>
      </p:sp>
      <p:sp>
        <p:nvSpPr>
          <p:cNvPr id="321" name="Google Shape;321;p51"/>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Objects are non-primitive data because they can hold multiple primitive data types within them.</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object data type can contain: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Array</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Object.</a:t>
            </a:r>
            <a:endParaRPr sz="2500">
              <a:solidFill>
                <a:srgbClr val="FFFFFF"/>
              </a:solidFill>
              <a:latin typeface="Poppins Medium"/>
              <a:ea typeface="Poppins Medium"/>
              <a:cs typeface="Poppins Medium"/>
              <a:sym typeface="Poppins Medium"/>
            </a:endParaRPr>
          </a:p>
        </p:txBody>
      </p:sp>
      <p:sp>
        <p:nvSpPr>
          <p:cNvPr id="322" name="Google Shape;322;p5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Array</a:t>
            </a:r>
            <a:endParaRPr b="1" sz="5200">
              <a:solidFill>
                <a:srgbClr val="AA81E9"/>
              </a:solidFill>
              <a:latin typeface="Poppins"/>
              <a:ea typeface="Poppins"/>
              <a:cs typeface="Poppins"/>
              <a:sym typeface="Poppins"/>
            </a:endParaRPr>
          </a:p>
        </p:txBody>
      </p:sp>
      <p:sp>
        <p:nvSpPr>
          <p:cNvPr id="328" name="Google Shape;328;p52"/>
          <p:cNvSpPr txBox="1"/>
          <p:nvPr/>
        </p:nvSpPr>
        <p:spPr>
          <a:xfrm>
            <a:off x="1514675" y="1995000"/>
            <a:ext cx="132585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Array is a special type of object that is used to store a collection of elements. Each element can be of any data type and can be accessed by an index, which is a zero-based number starting from 0.</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Arrays are created by using the [ ] brackets.</a:t>
            </a:r>
            <a:endParaRPr sz="2500">
              <a:solidFill>
                <a:srgbClr val="FFFFFF"/>
              </a:solidFill>
              <a:latin typeface="Poppins Medium"/>
              <a:ea typeface="Poppins Medium"/>
              <a:cs typeface="Poppins Medium"/>
              <a:sym typeface="Poppins Medium"/>
            </a:endParaRPr>
          </a:p>
        </p:txBody>
      </p:sp>
      <p:sp>
        <p:nvSpPr>
          <p:cNvPr id="329" name="Google Shape;329;p5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p52"/>
          <p:cNvPicPr preferRelativeResize="0"/>
          <p:nvPr/>
        </p:nvPicPr>
        <p:blipFill>
          <a:blip r:embed="rId3">
            <a:alphaModFix/>
          </a:blip>
          <a:stretch>
            <a:fillRect/>
          </a:stretch>
        </p:blipFill>
        <p:spPr>
          <a:xfrm>
            <a:off x="1571000" y="4605362"/>
            <a:ext cx="11498100" cy="2082300"/>
          </a:xfrm>
          <a:prstGeom prst="roundRect">
            <a:avLst>
              <a:gd fmla="val 16667"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Object</a:t>
            </a:r>
            <a:endParaRPr b="1" sz="5200">
              <a:solidFill>
                <a:srgbClr val="AA81E9"/>
              </a:solidFill>
              <a:latin typeface="Poppins"/>
              <a:ea typeface="Poppins"/>
              <a:cs typeface="Poppins"/>
              <a:sym typeface="Poppins"/>
            </a:endParaRPr>
          </a:p>
        </p:txBody>
      </p:sp>
      <p:sp>
        <p:nvSpPr>
          <p:cNvPr id="336" name="Google Shape;336;p53"/>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Object is a collection of properties, where each property has a name and a value. Objects are usually created by curly brackets { }. Each property of an object can be accessed using the dot notation or the bracket notation.</a:t>
            </a:r>
            <a:endParaRPr sz="2500">
              <a:solidFill>
                <a:srgbClr val="FFFFFF"/>
              </a:solidFill>
              <a:latin typeface="Poppins Medium"/>
              <a:ea typeface="Poppins Medium"/>
              <a:cs typeface="Poppins Medium"/>
              <a:sym typeface="Poppins Medium"/>
            </a:endParaRPr>
          </a:p>
        </p:txBody>
      </p:sp>
      <p:sp>
        <p:nvSpPr>
          <p:cNvPr id="337" name="Google Shape;337;p5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8" name="Google Shape;338;p53"/>
          <p:cNvPicPr preferRelativeResize="0"/>
          <p:nvPr/>
        </p:nvPicPr>
        <p:blipFill>
          <a:blip r:embed="rId3">
            <a:alphaModFix/>
          </a:blip>
          <a:stretch>
            <a:fillRect/>
          </a:stretch>
        </p:blipFill>
        <p:spPr>
          <a:xfrm>
            <a:off x="1571000" y="3832350"/>
            <a:ext cx="10547400" cy="3769500"/>
          </a:xfrm>
          <a:prstGeom prst="roundRect">
            <a:avLst>
              <a:gd fmla="val 11129"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44" name="Google Shape;344;p5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6" name="Google Shape;346;p5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227" name="Google Shape;227;p38"/>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datatypes.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Datatypes in Javascript.</a:t>
            </a:r>
            <a:endParaRPr sz="2500">
              <a:solidFill>
                <a:srgbClr val="FFFFFF"/>
              </a:solidFill>
              <a:latin typeface="Poppins Medium"/>
              <a:ea typeface="Poppins Medium"/>
              <a:cs typeface="Poppins Medium"/>
              <a:sym typeface="Poppins Medium"/>
            </a:endParaRPr>
          </a:p>
        </p:txBody>
      </p:sp>
      <p:sp>
        <p:nvSpPr>
          <p:cNvPr id="228" name="Google Shape;22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datatypes.</a:t>
            </a:r>
            <a:endParaRPr b="1" sz="5200">
              <a:solidFill>
                <a:srgbClr val="AA81E9"/>
              </a:solidFill>
              <a:latin typeface="Poppins"/>
              <a:ea typeface="Poppins"/>
              <a:cs typeface="Poppins"/>
              <a:sym typeface="Poppins"/>
            </a:endParaRPr>
          </a:p>
        </p:txBody>
      </p:sp>
      <p:sp>
        <p:nvSpPr>
          <p:cNvPr id="234" name="Google Shape;234;p39"/>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Data types are used to define the way the data is stored in memory. Storing data is an essential part of programming as it enables the manipulation, processing and sharing of information within a program.</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data type is a classification of data according to the type of value that we want to operate on.</a:t>
            </a:r>
            <a:endParaRPr sz="2500">
              <a:solidFill>
                <a:srgbClr val="FFFFFF"/>
              </a:solidFill>
              <a:latin typeface="Poppins Medium"/>
              <a:ea typeface="Poppins Medium"/>
              <a:cs typeface="Poppins Medium"/>
              <a:sym typeface="Poppins Medium"/>
            </a:endParaRPr>
          </a:p>
        </p:txBody>
      </p:sp>
      <p:sp>
        <p:nvSpPr>
          <p:cNvPr id="235" name="Google Shape;235;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JavaScript is a dynamically typed language</a:t>
            </a:r>
            <a:endParaRPr b="1" sz="5200">
              <a:solidFill>
                <a:srgbClr val="AA81E9"/>
              </a:solidFill>
              <a:latin typeface="Poppins"/>
              <a:ea typeface="Poppins"/>
              <a:cs typeface="Poppins"/>
              <a:sym typeface="Poppins"/>
            </a:endParaRPr>
          </a:p>
        </p:txBody>
      </p:sp>
      <p:sp>
        <p:nvSpPr>
          <p:cNvPr id="241" name="Google Shape;241;p40"/>
          <p:cNvSpPr txBox="1"/>
          <p:nvPr/>
        </p:nvSpPr>
        <p:spPr>
          <a:xfrm>
            <a:off x="1514675" y="2630325"/>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is a dynamically typed language, which means the data type is defined by the engine itself during execution, the programmer need not explicitly declare the data type during defining. JavaScript engine is powerful enough to determine the type of data that we declare.</a:t>
            </a:r>
            <a:endParaRPr sz="2500">
              <a:solidFill>
                <a:srgbClr val="FFFFFF"/>
              </a:solidFill>
              <a:latin typeface="Poppins Medium"/>
              <a:ea typeface="Poppins Medium"/>
              <a:cs typeface="Poppins Medium"/>
              <a:sym typeface="Poppins Medium"/>
            </a:endParaRPr>
          </a:p>
        </p:txBody>
      </p:sp>
      <p:sp>
        <p:nvSpPr>
          <p:cNvPr id="242" name="Google Shape;242;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DataTypes in JavaScript</a:t>
            </a:r>
            <a:endParaRPr b="1" sz="5200">
              <a:solidFill>
                <a:srgbClr val="AA81E9"/>
              </a:solidFill>
              <a:latin typeface="Poppins"/>
              <a:ea typeface="Poppins"/>
              <a:cs typeface="Poppins"/>
              <a:sym typeface="Poppins"/>
            </a:endParaRPr>
          </a:p>
        </p:txBody>
      </p:sp>
      <p:sp>
        <p:nvSpPr>
          <p:cNvPr id="248" name="Google Shape;248;p41"/>
          <p:cNvSpPr txBox="1"/>
          <p:nvPr/>
        </p:nvSpPr>
        <p:spPr>
          <a:xfrm>
            <a:off x="1514675" y="1995000"/>
            <a:ext cx="13258500" cy="46101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String</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Number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Bigint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Boolean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Undefined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Null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Symbol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Object</a:t>
            </a:r>
            <a:endParaRPr sz="2500">
              <a:solidFill>
                <a:srgbClr val="FFFFFF"/>
              </a:solidFill>
              <a:latin typeface="Poppins Medium"/>
              <a:ea typeface="Poppins Medium"/>
              <a:cs typeface="Poppins Medium"/>
              <a:sym typeface="Poppins Medium"/>
            </a:endParaRPr>
          </a:p>
        </p:txBody>
      </p:sp>
      <p:sp>
        <p:nvSpPr>
          <p:cNvPr id="249" name="Google Shape;249;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String</a:t>
            </a:r>
            <a:endParaRPr b="1" sz="5200">
              <a:solidFill>
                <a:srgbClr val="AA81E9"/>
              </a:solidFill>
              <a:latin typeface="Poppins"/>
              <a:ea typeface="Poppins"/>
              <a:cs typeface="Poppins"/>
              <a:sym typeface="Poppins"/>
            </a:endParaRPr>
          </a:p>
        </p:txBody>
      </p:sp>
      <p:sp>
        <p:nvSpPr>
          <p:cNvPr id="255" name="Google Shape;255;p42"/>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Strings are a data type used for representing text. A string is a sequence of characters, enclosed in single or double quotes. </a:t>
            </a:r>
            <a:endParaRPr sz="2500">
              <a:solidFill>
                <a:srgbClr val="FFFFFF"/>
              </a:solidFill>
              <a:latin typeface="Poppins Medium"/>
              <a:ea typeface="Poppins Medium"/>
              <a:cs typeface="Poppins Medium"/>
              <a:sym typeface="Poppins Medium"/>
            </a:endParaRPr>
          </a:p>
        </p:txBody>
      </p:sp>
      <p:sp>
        <p:nvSpPr>
          <p:cNvPr id="256" name="Google Shape;256;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42"/>
          <p:cNvPicPr preferRelativeResize="0"/>
          <p:nvPr/>
        </p:nvPicPr>
        <p:blipFill>
          <a:blip r:embed="rId3">
            <a:alphaModFix/>
          </a:blip>
          <a:stretch>
            <a:fillRect/>
          </a:stretch>
        </p:blipFill>
        <p:spPr>
          <a:xfrm>
            <a:off x="1639875" y="3286875"/>
            <a:ext cx="11313600" cy="2592600"/>
          </a:xfrm>
          <a:prstGeom prst="roundRect">
            <a:avLst>
              <a:gd fmla="val 13215"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Number</a:t>
            </a:r>
            <a:endParaRPr b="1" sz="5200">
              <a:solidFill>
                <a:srgbClr val="AA81E9"/>
              </a:solidFill>
              <a:latin typeface="Poppins"/>
              <a:ea typeface="Poppins"/>
              <a:cs typeface="Poppins"/>
              <a:sym typeface="Poppins"/>
            </a:endParaRPr>
          </a:p>
        </p:txBody>
      </p:sp>
      <p:sp>
        <p:nvSpPr>
          <p:cNvPr id="263" name="Google Shape;263;p43"/>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Numbers are a data type used for representing numeric values. Numbers can be an integer, whole number or decimal values [ floating point values ].</a:t>
            </a:r>
            <a:endParaRPr sz="2500">
              <a:solidFill>
                <a:srgbClr val="FFFFFF"/>
              </a:solidFill>
              <a:latin typeface="Poppins Medium"/>
              <a:ea typeface="Poppins Medium"/>
              <a:cs typeface="Poppins Medium"/>
              <a:sym typeface="Poppins Medium"/>
            </a:endParaRPr>
          </a:p>
        </p:txBody>
      </p:sp>
      <p:sp>
        <p:nvSpPr>
          <p:cNvPr id="264" name="Google Shape;264;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Number</a:t>
            </a:r>
            <a:endParaRPr b="1" sz="5200">
              <a:solidFill>
                <a:srgbClr val="AA81E9"/>
              </a:solidFill>
              <a:latin typeface="Poppins"/>
              <a:ea typeface="Poppins"/>
              <a:cs typeface="Poppins"/>
              <a:sym typeface="Poppins"/>
            </a:endParaRPr>
          </a:p>
        </p:txBody>
      </p:sp>
      <p:sp>
        <p:nvSpPr>
          <p:cNvPr id="270" name="Google Shape;270;p44"/>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Other possible number values are infinity and NaN.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Infinity is a special value that is greater than any number.</a:t>
            </a:r>
            <a:endParaRPr sz="2500">
              <a:solidFill>
                <a:srgbClr val="FFFFFF"/>
              </a:solidFill>
              <a:latin typeface="Poppins Medium"/>
              <a:ea typeface="Poppins Medium"/>
              <a:cs typeface="Poppins Medium"/>
              <a:sym typeface="Poppins Medium"/>
            </a:endParaRPr>
          </a:p>
        </p:txBody>
      </p:sp>
      <p:sp>
        <p:nvSpPr>
          <p:cNvPr id="271" name="Google Shape;271;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44"/>
          <p:cNvPicPr preferRelativeResize="0"/>
          <p:nvPr/>
        </p:nvPicPr>
        <p:blipFill>
          <a:blip r:embed="rId3">
            <a:alphaModFix/>
          </a:blip>
          <a:stretch>
            <a:fillRect/>
          </a:stretch>
        </p:blipFill>
        <p:spPr>
          <a:xfrm>
            <a:off x="1571000" y="3832350"/>
            <a:ext cx="10348800" cy="2388300"/>
          </a:xfrm>
          <a:prstGeom prst="roundRect">
            <a:avLst>
              <a:gd fmla="val 16667"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Number</a:t>
            </a:r>
            <a:endParaRPr b="1" sz="5200">
              <a:solidFill>
                <a:srgbClr val="AA81E9"/>
              </a:solidFill>
              <a:latin typeface="Poppins"/>
              <a:ea typeface="Poppins"/>
              <a:cs typeface="Poppins"/>
              <a:sym typeface="Poppins"/>
            </a:endParaRPr>
          </a:p>
        </p:txBody>
      </p:sp>
      <p:sp>
        <p:nvSpPr>
          <p:cNvPr id="278" name="Google Shape;278;p45"/>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NaN stands for "Not a Number" and is a special value that represents the result of an undefined or unrepresentable mathematical operation.</a:t>
            </a:r>
            <a:endParaRPr sz="2500">
              <a:solidFill>
                <a:srgbClr val="FFFFFF"/>
              </a:solidFill>
              <a:latin typeface="Poppins Medium"/>
              <a:ea typeface="Poppins Medium"/>
              <a:cs typeface="Poppins Medium"/>
              <a:sym typeface="Poppins Medium"/>
            </a:endParaRPr>
          </a:p>
        </p:txBody>
      </p:sp>
      <p:sp>
        <p:nvSpPr>
          <p:cNvPr id="279" name="Google Shape;279;p4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