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10287000" cx="18288000"/>
  <p:notesSz cx="6858000" cy="9144000"/>
  <p:embeddedFontLst>
    <p:embeddedFont>
      <p:font typeface="Poppins"/>
      <p:regular r:id="rId22"/>
      <p:bold r:id="rId23"/>
      <p:italic r:id="rId24"/>
      <p:boldItalic r:id="rId25"/>
    </p:embeddedFont>
    <p:embeddedFont>
      <p:font typeface="Poppins Medium"/>
      <p:regular r:id="rId26"/>
      <p:bold r:id="rId27"/>
      <p:italic r:id="rId28"/>
      <p:boldItalic r:id="rId29"/>
    </p:embeddedFont>
    <p:embeddedFont>
      <p:font typeface="Work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Poppins-regular.fntdata"/><Relationship Id="rId21" Type="http://schemas.openxmlformats.org/officeDocument/2006/relationships/slide" Target="slides/slide14.xml"/><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oppinsMedium-regular.fntdata"/><Relationship Id="rId25" Type="http://schemas.openxmlformats.org/officeDocument/2006/relationships/font" Target="fonts/Poppins-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oppinsMedium-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WorkSans-bold.fntdata"/><Relationship Id="rId30" Type="http://schemas.openxmlformats.org/officeDocument/2006/relationships/font" Target="fonts/WorkSans-regular.fntdata"/><Relationship Id="rId11" Type="http://schemas.openxmlformats.org/officeDocument/2006/relationships/slide" Target="slides/slide4.xml"/><Relationship Id="rId33" Type="http://schemas.openxmlformats.org/officeDocument/2006/relationships/font" Target="fonts/WorkSans-boldItalic.fntdata"/><Relationship Id="rId10" Type="http://schemas.openxmlformats.org/officeDocument/2006/relationships/slide" Target="slides/slide3.xml"/><Relationship Id="rId32" Type="http://schemas.openxmlformats.org/officeDocument/2006/relationships/font" Target="fonts/WorkSans-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f14533c61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83" name="Google Shape;283;g1f14533c61b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14533c61b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92" name="Google Shape;292;g1f14533c61b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1421d395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99" name="Google Shape;299;g1f1421d395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f14533c61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307" name="Google Shape;307;g1f14533c61b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e9f8e8e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24" name="Google Shape;224;g1ee9f8e8e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14533c61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31" name="Google Shape;231;g1f14533c61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14533c61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38" name="Google Shape;238;g1f14533c61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f14533c61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45" name="Google Shape;245;g1f14533c61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14533c61b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When naming the variables, we must consider making the names descriptive and easily understandable. This will make our program easy to read and understand in the future when we have to refactor it. </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253" name="Google Shape;253;g1f14533c61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14533c61b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60" name="Google Shape;260;g1f14533c61b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f14533c61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68" name="Google Shape;268;g1f14533c61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14533c61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75" name="Google Shape;275;g1f14533c61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66" name="Google Shape;66;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68" name="Google Shape;68;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2" name="Google Shape;7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84" name="Google Shape;84;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0" name="Google Shape;90;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1" name="Google Shape;9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7" name="Google Shape;97;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98" name="Google Shape;98;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11" name="Google Shape;11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2" name="Google Shape;112;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2"/>
          <p:cNvSpPr/>
          <p:nvPr>
            <p:ph idx="2" type="pic"/>
          </p:nvPr>
        </p:nvSpPr>
        <p:spPr>
          <a:xfrm>
            <a:off x="1792288" y="612775"/>
            <a:ext cx="5486400" cy="4114800"/>
          </a:xfrm>
          <a:prstGeom prst="rect">
            <a:avLst/>
          </a:prstGeom>
          <a:noFill/>
          <a:ln>
            <a:noFill/>
          </a:ln>
        </p:spPr>
      </p:sp>
      <p:sp>
        <p:nvSpPr>
          <p:cNvPr id="118" name="Google Shape;118;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9" name="Google Shape;119;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1" name="Google Shape;13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46" name="Google Shape;146;p2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6"/>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48" name="Google Shape;148;p26"/>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49" name="Google Shape;149;p26"/>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0" name="Shape 150"/>
        <p:cNvGrpSpPr/>
        <p:nvPr/>
      </p:nvGrpSpPr>
      <p:grpSpPr>
        <a:xfrm>
          <a:off x="0" y="0"/>
          <a:ext cx="0" cy="0"/>
          <a:chOff x="0" y="0"/>
          <a:chExt cx="0" cy="0"/>
        </a:xfrm>
      </p:grpSpPr>
      <p:sp>
        <p:nvSpPr>
          <p:cNvPr id="151" name="Google Shape;151;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53" name="Google Shape;153;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6" name="Shape 156"/>
        <p:cNvGrpSpPr/>
        <p:nvPr/>
      </p:nvGrpSpPr>
      <p:grpSpPr>
        <a:xfrm>
          <a:off x="0" y="0"/>
          <a:ext cx="0" cy="0"/>
          <a:chOff x="0" y="0"/>
          <a:chExt cx="0" cy="0"/>
        </a:xfrm>
      </p:grpSpPr>
      <p:sp>
        <p:nvSpPr>
          <p:cNvPr id="157" name="Google Shape;15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65" name="Google Shape;165;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8" name="Shape 168"/>
        <p:cNvGrpSpPr/>
        <p:nvPr/>
      </p:nvGrpSpPr>
      <p:grpSpPr>
        <a:xfrm>
          <a:off x="0" y="0"/>
          <a:ext cx="0" cy="0"/>
          <a:chOff x="0" y="0"/>
          <a:chExt cx="0" cy="0"/>
        </a:xfrm>
      </p:grpSpPr>
      <p:sp>
        <p:nvSpPr>
          <p:cNvPr id="169" name="Google Shape;1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0" name="Google Shape;170;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1" name="Google Shape;171;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2" name="Google Shape;172;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3" name="Google Shape;173;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5" name="Shape 175"/>
        <p:cNvGrpSpPr/>
        <p:nvPr/>
      </p:nvGrpSpPr>
      <p:grpSpPr>
        <a:xfrm>
          <a:off x="0" y="0"/>
          <a:ext cx="0" cy="0"/>
          <a:chOff x="0" y="0"/>
          <a:chExt cx="0" cy="0"/>
        </a:xfrm>
      </p:grpSpPr>
      <p:sp>
        <p:nvSpPr>
          <p:cNvPr id="176" name="Google Shape;17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 name="Google Shape;177;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78" name="Google Shape;178;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79" name="Google Shape;179;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80" name="Google Shape;180;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1" name="Google Shape;181;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2" name="Google Shape;182;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6" name="Google Shape;186;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9" name="Shape 189"/>
        <p:cNvGrpSpPr/>
        <p:nvPr/>
      </p:nvGrpSpPr>
      <p:grpSpPr>
        <a:xfrm>
          <a:off x="0" y="0"/>
          <a:ext cx="0" cy="0"/>
          <a:chOff x="0" y="0"/>
          <a:chExt cx="0" cy="0"/>
        </a:xfrm>
      </p:grpSpPr>
      <p:sp>
        <p:nvSpPr>
          <p:cNvPr id="190" name="Google Shape;190;p3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p3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92" name="Google Shape;192;p3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93" name="Google Shape;193;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4" name="Google Shape;194;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6" name="Shape 196"/>
        <p:cNvGrpSpPr/>
        <p:nvPr/>
      </p:nvGrpSpPr>
      <p:grpSpPr>
        <a:xfrm>
          <a:off x="0" y="0"/>
          <a:ext cx="0" cy="0"/>
          <a:chOff x="0" y="0"/>
          <a:chExt cx="0" cy="0"/>
        </a:xfrm>
      </p:grpSpPr>
      <p:sp>
        <p:nvSpPr>
          <p:cNvPr id="197" name="Google Shape;197;p3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8" name="Google Shape;198;p34"/>
          <p:cNvSpPr/>
          <p:nvPr>
            <p:ph idx="2" type="pic"/>
          </p:nvPr>
        </p:nvSpPr>
        <p:spPr>
          <a:xfrm>
            <a:off x="1792288" y="612775"/>
            <a:ext cx="5486400" cy="4114800"/>
          </a:xfrm>
          <a:prstGeom prst="rect">
            <a:avLst/>
          </a:prstGeom>
          <a:noFill/>
          <a:ln>
            <a:noFill/>
          </a:ln>
        </p:spPr>
      </p:sp>
      <p:sp>
        <p:nvSpPr>
          <p:cNvPr id="199" name="Google Shape;199;p3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00" name="Google Shape;200;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1" name="Google Shape;201;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3" name="Shape 203"/>
        <p:cNvGrpSpPr/>
        <p:nvPr/>
      </p:nvGrpSpPr>
      <p:grpSpPr>
        <a:xfrm>
          <a:off x="0" y="0"/>
          <a:ext cx="0" cy="0"/>
          <a:chOff x="0" y="0"/>
          <a:chExt cx="0" cy="0"/>
        </a:xfrm>
      </p:grpSpPr>
      <p:sp>
        <p:nvSpPr>
          <p:cNvPr id="204" name="Google Shape;20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5" name="Google Shape;205;p35"/>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6" name="Google Shape;206;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7" name="Google Shape;207;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9" name="Shape 209"/>
        <p:cNvGrpSpPr/>
        <p:nvPr/>
      </p:nvGrpSpPr>
      <p:grpSpPr>
        <a:xfrm>
          <a:off x="0" y="0"/>
          <a:ext cx="0" cy="0"/>
          <a:chOff x="0" y="0"/>
          <a:chExt cx="0" cy="0"/>
        </a:xfrm>
      </p:grpSpPr>
      <p:sp>
        <p:nvSpPr>
          <p:cNvPr id="210" name="Google Shape;210;p3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1" name="Google Shape;211;p3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2" name="Google Shape;212;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3" name="Google Shape;213;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7"/>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220" name="Google Shape;220;p37"/>
          <p:cNvSpPr txBox="1"/>
          <p:nvPr/>
        </p:nvSpPr>
        <p:spPr>
          <a:xfrm>
            <a:off x="1491750" y="5133525"/>
            <a:ext cx="6842100" cy="255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Variables and typeof</a:t>
            </a:r>
            <a:endParaRPr b="1" sz="7700">
              <a:solidFill>
                <a:srgbClr val="AA81E9"/>
              </a:solidFill>
              <a:latin typeface="Poppins"/>
              <a:ea typeface="Poppins"/>
              <a:cs typeface="Poppins"/>
              <a:sym typeface="Poppins"/>
            </a:endParaRPr>
          </a:p>
        </p:txBody>
      </p:sp>
      <p:pic>
        <p:nvPicPr>
          <p:cNvPr id="221" name="Google Shape;221;p37"/>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Initializing a Variable.</a:t>
            </a:r>
            <a:endParaRPr b="1" sz="5200">
              <a:solidFill>
                <a:srgbClr val="AA81E9"/>
              </a:solidFill>
              <a:latin typeface="Poppins"/>
              <a:ea typeface="Poppins"/>
              <a:cs typeface="Poppins"/>
              <a:sym typeface="Poppins"/>
            </a:endParaRPr>
          </a:p>
        </p:txBody>
      </p:sp>
      <p:sp>
        <p:nvSpPr>
          <p:cNvPr id="286" name="Google Shape;286;p46"/>
          <p:cNvSpPr txBox="1"/>
          <p:nvPr/>
        </p:nvSpPr>
        <p:spPr>
          <a:xfrm>
            <a:off x="1514675" y="1995000"/>
            <a:ext cx="12472200" cy="145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Values can also be assigned to variables at the moment of creating them. Creating variables and assigning values to them at the same time is known as initializing a variable.</a:t>
            </a:r>
            <a:endParaRPr sz="2500">
              <a:solidFill>
                <a:srgbClr val="FFFFFF"/>
              </a:solidFill>
              <a:latin typeface="Poppins Medium"/>
              <a:ea typeface="Poppins Medium"/>
              <a:cs typeface="Poppins Medium"/>
              <a:sym typeface="Poppins Medium"/>
            </a:endParaRPr>
          </a:p>
        </p:txBody>
      </p:sp>
      <p:sp>
        <p:nvSpPr>
          <p:cNvPr id="287" name="Google Shape;287;p4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8" name="Google Shape;288;p46"/>
          <p:cNvPicPr preferRelativeResize="0"/>
          <p:nvPr/>
        </p:nvPicPr>
        <p:blipFill>
          <a:blip r:embed="rId3">
            <a:alphaModFix/>
          </a:blip>
          <a:stretch>
            <a:fillRect/>
          </a:stretch>
        </p:blipFill>
        <p:spPr>
          <a:xfrm>
            <a:off x="1571000" y="3832350"/>
            <a:ext cx="9295200" cy="2323800"/>
          </a:xfrm>
          <a:prstGeom prst="roundRect">
            <a:avLst>
              <a:gd fmla="val 16667" name="adj"/>
            </a:avLst>
          </a:prstGeom>
          <a:noFill/>
          <a:ln cap="flat" cmpd="sng" w="19050">
            <a:solidFill>
              <a:srgbClr val="AA81E9"/>
            </a:solidFill>
            <a:prstDash val="solid"/>
            <a:round/>
            <a:headEnd len="sm" w="sm" type="none"/>
            <a:tailEnd len="sm" w="sm" type="none"/>
          </a:ln>
        </p:spPr>
      </p:pic>
      <p:pic>
        <p:nvPicPr>
          <p:cNvPr id="289" name="Google Shape;289;p46"/>
          <p:cNvPicPr preferRelativeResize="0"/>
          <p:nvPr/>
        </p:nvPicPr>
        <p:blipFill>
          <a:blip r:embed="rId4">
            <a:alphaModFix/>
          </a:blip>
          <a:stretch>
            <a:fillRect/>
          </a:stretch>
        </p:blipFill>
        <p:spPr>
          <a:xfrm>
            <a:off x="1571000" y="6621074"/>
            <a:ext cx="9295200" cy="1683300"/>
          </a:xfrm>
          <a:prstGeom prst="roundRect">
            <a:avLst>
              <a:gd fmla="val 16667"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typeof</a:t>
            </a:r>
            <a:endParaRPr b="1" sz="5200">
              <a:solidFill>
                <a:srgbClr val="AA81E9"/>
              </a:solidFill>
              <a:latin typeface="Poppins"/>
              <a:ea typeface="Poppins"/>
              <a:cs typeface="Poppins"/>
              <a:sym typeface="Poppins"/>
            </a:endParaRPr>
          </a:p>
        </p:txBody>
      </p:sp>
      <p:sp>
        <p:nvSpPr>
          <p:cNvPr id="295" name="Google Shape;295;p47"/>
          <p:cNvSpPr txBox="1"/>
          <p:nvPr/>
        </p:nvSpPr>
        <p:spPr>
          <a:xfrm>
            <a:off x="1514675" y="1995000"/>
            <a:ext cx="12472200" cy="30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The "typeof" operator is a JavaScript operator that allows you to check the data type of a given variable. It can be used with any data type, including objects, arrays, and even null values.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typeof operator is very useful for determining the data type of a given variable. In addition, it can also be used to check for null values.</a:t>
            </a:r>
            <a:endParaRPr sz="2500">
              <a:solidFill>
                <a:srgbClr val="FFFFFF"/>
              </a:solidFill>
              <a:latin typeface="Poppins Medium"/>
              <a:ea typeface="Poppins Medium"/>
              <a:cs typeface="Poppins Medium"/>
              <a:sym typeface="Poppins Medium"/>
            </a:endParaRPr>
          </a:p>
        </p:txBody>
      </p:sp>
      <p:sp>
        <p:nvSpPr>
          <p:cNvPr id="296" name="Google Shape;296;p4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Benefits of using typeof</a:t>
            </a:r>
            <a:endParaRPr b="1" sz="5200">
              <a:solidFill>
                <a:srgbClr val="AA81E9"/>
              </a:solidFill>
              <a:latin typeface="Poppins"/>
              <a:ea typeface="Poppins"/>
              <a:cs typeface="Poppins"/>
              <a:sym typeface="Poppins"/>
            </a:endParaRPr>
          </a:p>
        </p:txBody>
      </p:sp>
      <p:sp>
        <p:nvSpPr>
          <p:cNvPr id="302" name="Google Shape;302;p48"/>
          <p:cNvSpPr txBox="1"/>
          <p:nvPr/>
        </p:nvSpPr>
        <p:spPr>
          <a:xfrm>
            <a:off x="1514675" y="1995000"/>
            <a:ext cx="13258500" cy="455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There are a few benefits to using the "typeof" operator in JavaScript.</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is a convenient way to check if a variable is of a certain data type without having to check for conditions.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can be used as a debugging tool to help check why a particular piece of code is not working as expected if any datatype issues.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can help prevent errors in the code by giving a clear understanding of the data types that are being used.</a:t>
            </a:r>
            <a:endParaRPr sz="2500">
              <a:solidFill>
                <a:srgbClr val="FFFFFF"/>
              </a:solidFill>
              <a:latin typeface="Poppins Medium"/>
              <a:ea typeface="Poppins Medium"/>
              <a:cs typeface="Poppins Medium"/>
              <a:sym typeface="Poppins Medium"/>
            </a:endParaRPr>
          </a:p>
        </p:txBody>
      </p:sp>
      <p:sp>
        <p:nvSpPr>
          <p:cNvPr id="303" name="Google Shape;303;p4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4" name="Google Shape;304;p48"/>
          <p:cNvCxnSpPr/>
          <p:nvPr/>
        </p:nvCxnSpPr>
        <p:spPr>
          <a:xfrm>
            <a:off x="1744700" y="3127425"/>
            <a:ext cx="0" cy="26808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How can the "typeof" operator be used to detect errors?</a:t>
            </a:r>
            <a:endParaRPr b="1" sz="5200">
              <a:solidFill>
                <a:srgbClr val="AA81E9"/>
              </a:solidFill>
              <a:latin typeface="Poppins"/>
              <a:ea typeface="Poppins"/>
              <a:cs typeface="Poppins"/>
              <a:sym typeface="Poppins"/>
            </a:endParaRPr>
          </a:p>
        </p:txBody>
      </p:sp>
      <p:sp>
        <p:nvSpPr>
          <p:cNvPr id="310" name="Google Shape;310;p4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9"/>
          <p:cNvSpPr txBox="1"/>
          <p:nvPr/>
        </p:nvSpPr>
        <p:spPr>
          <a:xfrm>
            <a:off x="1514675" y="2846700"/>
            <a:ext cx="12472200" cy="145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The "typeof" operator can be used to detect errors in the code. If we try to access a variable that has not been declared, we will get an error message. This is because "typeof" returns "undefined" for undeclared variables.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317" name="Google Shape;317;p50"/>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0"/>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9" name="Google Shape;319;p50"/>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227" name="Google Shape;227;p38"/>
          <p:cNvSpPr txBox="1"/>
          <p:nvPr/>
        </p:nvSpPr>
        <p:spPr>
          <a:xfrm>
            <a:off x="1514675" y="1995000"/>
            <a:ext cx="13258500" cy="34557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 to variables.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Creation of variables.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Naming variables in Javascript.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Assigning values to variables.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 to typeof.</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Benefits of typeof.</a:t>
            </a:r>
            <a:endParaRPr sz="2500">
              <a:solidFill>
                <a:srgbClr val="FFFFFF"/>
              </a:solidFill>
              <a:latin typeface="Poppins Medium"/>
              <a:ea typeface="Poppins Medium"/>
              <a:cs typeface="Poppins Medium"/>
              <a:sym typeface="Poppins Medium"/>
            </a:endParaRPr>
          </a:p>
        </p:txBody>
      </p:sp>
      <p:sp>
        <p:nvSpPr>
          <p:cNvPr id="228" name="Google Shape;228;p3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 to variables.</a:t>
            </a:r>
            <a:endParaRPr b="1" sz="5200">
              <a:solidFill>
                <a:srgbClr val="AA81E9"/>
              </a:solidFill>
              <a:latin typeface="Poppins"/>
              <a:ea typeface="Poppins"/>
              <a:cs typeface="Poppins"/>
              <a:sym typeface="Poppins"/>
            </a:endParaRPr>
          </a:p>
        </p:txBody>
      </p:sp>
      <p:sp>
        <p:nvSpPr>
          <p:cNvPr id="234" name="Google Shape;234;p39"/>
          <p:cNvSpPr txBox="1"/>
          <p:nvPr/>
        </p:nvSpPr>
        <p:spPr>
          <a:xfrm>
            <a:off x="1514675" y="1995000"/>
            <a:ext cx="13258500" cy="278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Variables are like containers, they are used to hold the information we’ll need when programming. Variables store data of any datatype that can be used throughout a program.</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Variable means anything that can vary. Variables hold the data value and it can be changed anytime we want.</a:t>
            </a:r>
            <a:endParaRPr sz="2500">
              <a:solidFill>
                <a:srgbClr val="FFFFFF"/>
              </a:solidFill>
              <a:latin typeface="Poppins Medium"/>
              <a:ea typeface="Poppins Medium"/>
              <a:cs typeface="Poppins Medium"/>
              <a:sym typeface="Poppins Medium"/>
            </a:endParaRPr>
          </a:p>
        </p:txBody>
      </p:sp>
      <p:sp>
        <p:nvSpPr>
          <p:cNvPr id="235" name="Google Shape;235;p3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Creation of variables.</a:t>
            </a:r>
            <a:endParaRPr b="1" sz="5200">
              <a:solidFill>
                <a:srgbClr val="AA81E9"/>
              </a:solidFill>
              <a:latin typeface="Poppins"/>
              <a:ea typeface="Poppins"/>
              <a:cs typeface="Poppins"/>
              <a:sym typeface="Poppins"/>
            </a:endParaRPr>
          </a:p>
        </p:txBody>
      </p:sp>
      <p:sp>
        <p:nvSpPr>
          <p:cNvPr id="241" name="Google Shape;241;p40"/>
          <p:cNvSpPr txBox="1"/>
          <p:nvPr/>
        </p:nvSpPr>
        <p:spPr>
          <a:xfrm>
            <a:off x="1514675" y="1995000"/>
            <a:ext cx="13258500" cy="3737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Creating a variable is also called declaring a variable. There are four ways to create a variable in JavaScript.</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var keyword.</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let keyword.</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const keyword.</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No definition.</a:t>
            </a:r>
            <a:endParaRPr sz="2500">
              <a:solidFill>
                <a:srgbClr val="FFFFFF"/>
              </a:solidFill>
              <a:latin typeface="Poppins Medium"/>
              <a:ea typeface="Poppins Medium"/>
              <a:cs typeface="Poppins Medium"/>
              <a:sym typeface="Poppins Medium"/>
            </a:endParaRPr>
          </a:p>
        </p:txBody>
      </p:sp>
      <p:sp>
        <p:nvSpPr>
          <p:cNvPr id="242" name="Google Shape;242;p4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Creation of variables.</a:t>
            </a:r>
            <a:endParaRPr b="1" sz="5200">
              <a:solidFill>
                <a:srgbClr val="AA81E9"/>
              </a:solidFill>
              <a:latin typeface="Poppins"/>
              <a:ea typeface="Poppins"/>
              <a:cs typeface="Poppins"/>
              <a:sym typeface="Poppins"/>
            </a:endParaRPr>
          </a:p>
        </p:txBody>
      </p:sp>
      <p:sp>
        <p:nvSpPr>
          <p:cNvPr id="248" name="Google Shape;248;p41"/>
          <p:cNvSpPr txBox="1"/>
          <p:nvPr/>
        </p:nvSpPr>
        <p:spPr>
          <a:xfrm>
            <a:off x="1514675" y="1995000"/>
            <a:ext cx="13258500" cy="3737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Creating a variable is also called declaring a variable. There are four ways to create a variable in JavaScript.</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var keyword.</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let keyword.</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const keyword.</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No definition.</a:t>
            </a:r>
            <a:endParaRPr sz="2500">
              <a:solidFill>
                <a:srgbClr val="FFFFFF"/>
              </a:solidFill>
              <a:latin typeface="Poppins Medium"/>
              <a:ea typeface="Poppins Medium"/>
              <a:cs typeface="Poppins Medium"/>
              <a:sym typeface="Poppins Medium"/>
            </a:endParaRPr>
          </a:p>
        </p:txBody>
      </p:sp>
      <p:sp>
        <p:nvSpPr>
          <p:cNvPr id="249" name="Google Shape;249;p4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0" name="Google Shape;250;p41"/>
          <p:cNvPicPr preferRelativeResize="0"/>
          <p:nvPr/>
        </p:nvPicPr>
        <p:blipFill>
          <a:blip r:embed="rId3">
            <a:alphaModFix/>
          </a:blip>
          <a:stretch>
            <a:fillRect/>
          </a:stretch>
        </p:blipFill>
        <p:spPr>
          <a:xfrm>
            <a:off x="1514675" y="6115350"/>
            <a:ext cx="8633700" cy="3030000"/>
          </a:xfrm>
          <a:prstGeom prst="roundRect">
            <a:avLst>
              <a:gd fmla="val 13114"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Naming variables in JavaScript</a:t>
            </a:r>
            <a:endParaRPr b="1" sz="5200">
              <a:solidFill>
                <a:srgbClr val="AA81E9"/>
              </a:solidFill>
              <a:latin typeface="Poppins"/>
              <a:ea typeface="Poppins"/>
              <a:cs typeface="Poppins"/>
              <a:sym typeface="Poppins"/>
            </a:endParaRPr>
          </a:p>
        </p:txBody>
      </p:sp>
      <p:sp>
        <p:nvSpPr>
          <p:cNvPr id="256" name="Google Shape;256;p42"/>
          <p:cNvSpPr txBox="1"/>
          <p:nvPr/>
        </p:nvSpPr>
        <p:spPr>
          <a:xfrm>
            <a:off x="1514675" y="1995000"/>
            <a:ext cx="12472200" cy="44946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Variable names should begin with either a letter or an underscore or a dollar sign.</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Variable names should not begin with numbers or special characters except the underscore and dollar signs.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Keywords are reserved words that have a specific meaning and cannot be used as variables. Keywords like if, else, for should not be used as variable names.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Variable names are case-sensitive. That means name and Name are different variable names.</a:t>
            </a:r>
            <a:endParaRPr sz="2500">
              <a:solidFill>
                <a:srgbClr val="FFFFFF"/>
              </a:solidFill>
              <a:latin typeface="Poppins Medium"/>
              <a:ea typeface="Poppins Medium"/>
              <a:cs typeface="Poppins Medium"/>
              <a:sym typeface="Poppins Medium"/>
            </a:endParaRPr>
          </a:p>
        </p:txBody>
      </p:sp>
      <p:sp>
        <p:nvSpPr>
          <p:cNvPr id="257" name="Google Shape;257;p4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Naming Conventions</a:t>
            </a:r>
            <a:endParaRPr b="1" sz="5200">
              <a:solidFill>
                <a:srgbClr val="AA81E9"/>
              </a:solidFill>
              <a:latin typeface="Poppins"/>
              <a:ea typeface="Poppins"/>
              <a:cs typeface="Poppins"/>
              <a:sym typeface="Poppins"/>
            </a:endParaRPr>
          </a:p>
        </p:txBody>
      </p:sp>
      <p:sp>
        <p:nvSpPr>
          <p:cNvPr id="263" name="Google Shape;263;p43"/>
          <p:cNvSpPr txBox="1"/>
          <p:nvPr/>
        </p:nvSpPr>
        <p:spPr>
          <a:xfrm>
            <a:off x="1514675" y="1995000"/>
            <a:ext cx="124722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To ensure consistency in naming your variables you can adopt one of the following naming conventions in naming your variables.</a:t>
            </a:r>
            <a:endParaRPr sz="2500">
              <a:solidFill>
                <a:srgbClr val="FFFFFF"/>
              </a:solidFill>
              <a:latin typeface="Poppins Medium"/>
              <a:ea typeface="Poppins Medium"/>
              <a:cs typeface="Poppins Medium"/>
              <a:sym typeface="Poppins Medium"/>
            </a:endParaRPr>
          </a:p>
        </p:txBody>
      </p:sp>
      <p:sp>
        <p:nvSpPr>
          <p:cNvPr id="264" name="Google Shape;264;p4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5" name="Google Shape;265;p43"/>
          <p:cNvPicPr preferRelativeResize="0"/>
          <p:nvPr/>
        </p:nvPicPr>
        <p:blipFill>
          <a:blip r:embed="rId3">
            <a:alphaModFix/>
          </a:blip>
          <a:stretch>
            <a:fillRect/>
          </a:stretch>
        </p:blipFill>
        <p:spPr>
          <a:xfrm>
            <a:off x="1571000" y="3313000"/>
            <a:ext cx="10894200" cy="2793300"/>
          </a:xfrm>
          <a:prstGeom prst="roundRect">
            <a:avLst>
              <a:gd fmla="val 12509"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Assigning values to a variable.</a:t>
            </a:r>
            <a:endParaRPr b="1" sz="5200">
              <a:solidFill>
                <a:srgbClr val="AA81E9"/>
              </a:solidFill>
              <a:latin typeface="Poppins"/>
              <a:ea typeface="Poppins"/>
              <a:cs typeface="Poppins"/>
              <a:sym typeface="Poppins"/>
            </a:endParaRPr>
          </a:p>
        </p:txBody>
      </p:sp>
      <p:sp>
        <p:nvSpPr>
          <p:cNvPr id="271" name="Google Shape;271;p44"/>
          <p:cNvSpPr txBox="1"/>
          <p:nvPr/>
        </p:nvSpPr>
        <p:spPr>
          <a:xfrm>
            <a:off x="1514675" y="1995000"/>
            <a:ext cx="12472200" cy="30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Storing data in a variable is also called assigning a value to a variable. To store data in a variable(assign value to a variable), use the = symbol. Place the variable name on the left side of the = symbol and place the value you want to store in the variable goes on the right side of the = symbol.</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The = symbol is called the assignment operator.</a:t>
            </a:r>
            <a:endParaRPr sz="2500">
              <a:solidFill>
                <a:srgbClr val="FFFFFF"/>
              </a:solidFill>
              <a:latin typeface="Poppins Medium"/>
              <a:ea typeface="Poppins Medium"/>
              <a:cs typeface="Poppins Medium"/>
              <a:sym typeface="Poppins Medium"/>
            </a:endParaRPr>
          </a:p>
        </p:txBody>
      </p:sp>
      <p:sp>
        <p:nvSpPr>
          <p:cNvPr id="272" name="Google Shape;272;p4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Variables can be created before assigning values to them.</a:t>
            </a:r>
            <a:endParaRPr b="1" sz="5200">
              <a:solidFill>
                <a:srgbClr val="AA81E9"/>
              </a:solidFill>
              <a:latin typeface="Poppins"/>
              <a:ea typeface="Poppins"/>
              <a:cs typeface="Poppins"/>
              <a:sym typeface="Poppins"/>
            </a:endParaRPr>
          </a:p>
        </p:txBody>
      </p:sp>
      <p:sp>
        <p:nvSpPr>
          <p:cNvPr id="278" name="Google Shape;278;p45"/>
          <p:cNvSpPr txBox="1"/>
          <p:nvPr/>
        </p:nvSpPr>
        <p:spPr>
          <a:xfrm>
            <a:off x="1514675" y="2846700"/>
            <a:ext cx="124722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Whenever you create a variable without assigning a value to it, by default javascript stores undefined [ absence of the value ].</a:t>
            </a:r>
            <a:endParaRPr sz="2500">
              <a:solidFill>
                <a:srgbClr val="FFFFFF"/>
              </a:solidFill>
              <a:latin typeface="Poppins Medium"/>
              <a:ea typeface="Poppins Medium"/>
              <a:cs typeface="Poppins Medium"/>
              <a:sym typeface="Poppins Medium"/>
            </a:endParaRPr>
          </a:p>
        </p:txBody>
      </p:sp>
      <p:sp>
        <p:nvSpPr>
          <p:cNvPr id="279" name="Google Shape;279;p4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0" name="Google Shape;280;p45"/>
          <p:cNvPicPr preferRelativeResize="0"/>
          <p:nvPr/>
        </p:nvPicPr>
        <p:blipFill rotWithShape="1">
          <a:blip r:embed="rId3">
            <a:alphaModFix/>
          </a:blip>
          <a:srcRect b="0" l="0" r="23623" t="0"/>
          <a:stretch/>
        </p:blipFill>
        <p:spPr>
          <a:xfrm>
            <a:off x="1571000" y="4292550"/>
            <a:ext cx="8595600" cy="2326500"/>
          </a:xfrm>
          <a:prstGeom prst="roundRect">
            <a:avLst>
              <a:gd fmla="val 16667" name="adj"/>
            </a:avLst>
          </a:prstGeom>
          <a:noFill/>
          <a:ln cap="flat" cmpd="sng" w="19050">
            <a:solidFill>
              <a:srgbClr val="AA81E9"/>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