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10287000" cx="18288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oppins-regular.fntdata"/><Relationship Id="rId16" Type="http://schemas.openxmlformats.org/officeDocument/2006/relationships/slide" Target="slides/slide9.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4" name="Google Shape;224;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1421d395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1" name="Google Shape;231;g1f1421d395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1421d395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8" name="Google Shape;238;g1f1421d395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1421d395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46" name="Google Shape;246;g1f1421d395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1421d395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54" name="Google Shape;254;g1f1421d3954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1421d3954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2" name="Google Shape;262;g1f1421d395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1421d3954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9" name="Google Shape;269;g1f1421d3954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0" name="Shape 150"/>
        <p:cNvGrpSpPr/>
        <p:nvPr/>
      </p:nvGrpSpPr>
      <p:grpSpPr>
        <a:xfrm>
          <a:off x="0" y="0"/>
          <a:ext cx="0" cy="0"/>
          <a:chOff x="0" y="0"/>
          <a:chExt cx="0" cy="0"/>
        </a:xfrm>
      </p:grpSpPr>
      <p:sp>
        <p:nvSpPr>
          <p:cNvPr id="151" name="Google Shape;151;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3" name="Google Shape;153;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5" name="Google Shape;165;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1" name="Google Shape;171;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8" name="Google Shape;178;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79" name="Google Shape;179;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0" name="Google Shape;180;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1" name="Google Shape;181;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2" name="Google Shape;192;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3" name="Google Shape;193;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6" name="Shape 196"/>
        <p:cNvGrpSpPr/>
        <p:nvPr/>
      </p:nvGrpSpPr>
      <p:grpSpPr>
        <a:xfrm>
          <a:off x="0" y="0"/>
          <a:ext cx="0" cy="0"/>
          <a:chOff x="0" y="0"/>
          <a:chExt cx="0" cy="0"/>
        </a:xfrm>
      </p:grpSpPr>
      <p:sp>
        <p:nvSpPr>
          <p:cNvPr id="197" name="Google Shape;197;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8" name="Google Shape;198;p34"/>
          <p:cNvSpPr/>
          <p:nvPr>
            <p:ph idx="2" type="pic"/>
          </p:nvPr>
        </p:nvSpPr>
        <p:spPr>
          <a:xfrm>
            <a:off x="1792288" y="612775"/>
            <a:ext cx="5486400" cy="4114800"/>
          </a:xfrm>
          <a:prstGeom prst="rect">
            <a:avLst/>
          </a:prstGeom>
          <a:noFill/>
          <a:ln>
            <a:noFill/>
          </a:ln>
        </p:spPr>
      </p:sp>
      <p:sp>
        <p:nvSpPr>
          <p:cNvPr id="199" name="Google Shape;199;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0" name="Google Shape;200;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3" name="Shape 203"/>
        <p:cNvGrpSpPr/>
        <p:nvPr/>
      </p:nvGrpSpPr>
      <p:grpSpPr>
        <a:xfrm>
          <a:off x="0" y="0"/>
          <a:ext cx="0" cy="0"/>
          <a:chOff x="0" y="0"/>
          <a:chExt cx="0" cy="0"/>
        </a:xfrm>
      </p:grpSpPr>
      <p:sp>
        <p:nvSpPr>
          <p:cNvPr id="204" name="Google Shape;20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6" name="Google Shape;206;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9" name="Shape 209"/>
        <p:cNvGrpSpPr/>
        <p:nvPr/>
      </p:nvGrpSpPr>
      <p:grpSpPr>
        <a:xfrm>
          <a:off x="0" y="0"/>
          <a:ext cx="0" cy="0"/>
          <a:chOff x="0" y="0"/>
          <a:chExt cx="0" cy="0"/>
        </a:xfrm>
      </p:grpSpPr>
      <p:sp>
        <p:nvSpPr>
          <p:cNvPr id="210" name="Google Shape;210;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2" name="Google Shape;212;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3" name="Google Shape;213;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0" name="Google Shape;220;p37"/>
          <p:cNvSpPr txBox="1"/>
          <p:nvPr/>
        </p:nvSpPr>
        <p:spPr>
          <a:xfrm>
            <a:off x="1491750" y="4363125"/>
            <a:ext cx="6842100" cy="374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Why and What is JavaScript</a:t>
            </a:r>
            <a:endParaRPr b="1" sz="7700">
              <a:solidFill>
                <a:srgbClr val="AA81E9"/>
              </a:solidFill>
              <a:latin typeface="Poppins"/>
              <a:ea typeface="Poppins"/>
              <a:cs typeface="Poppins"/>
              <a:sym typeface="Poppins"/>
            </a:endParaRPr>
          </a:p>
        </p:txBody>
      </p:sp>
      <p:pic>
        <p:nvPicPr>
          <p:cNvPr id="221" name="Google Shape;221;p37"/>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Why JavaScript</a:t>
            </a:r>
            <a:endParaRPr b="1" sz="5200">
              <a:solidFill>
                <a:srgbClr val="AA81E9"/>
              </a:solidFill>
              <a:latin typeface="Poppins"/>
              <a:ea typeface="Poppins"/>
              <a:cs typeface="Poppins"/>
              <a:sym typeface="Poppins"/>
            </a:endParaRPr>
          </a:p>
        </p:txBody>
      </p:sp>
      <p:sp>
        <p:nvSpPr>
          <p:cNvPr id="227" name="Google Shape;227;p38"/>
          <p:cNvSpPr txBox="1"/>
          <p:nvPr/>
        </p:nvSpPr>
        <p:spPr>
          <a:xfrm>
            <a:off x="1514675" y="1995000"/>
            <a:ext cx="13258500" cy="36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is a popular programming language that is widely used to build web applications. It is a client-side scripting language, which means that it is run by your web browser rather than on a server. This makes it a good choice for building web applications that need to be fast and responsive, as the code is run locally on the user's device rather than having to be sent back and forth between a server and a client. JavaScript is also used to build mobile apps, create interactive documents, and build server-side applications with the help of runtime environments such as Node.js.</a:t>
            </a:r>
            <a:endParaRPr sz="2500">
              <a:solidFill>
                <a:srgbClr val="FFFFFF"/>
              </a:solidFill>
              <a:latin typeface="Poppins Medium"/>
              <a:ea typeface="Poppins Medium"/>
              <a:cs typeface="Poppins Medium"/>
              <a:sym typeface="Poppins Medium"/>
            </a:endParaRPr>
          </a:p>
        </p:txBody>
      </p:sp>
      <p:sp>
        <p:nvSpPr>
          <p:cNvPr id="228" name="Google Shape;228;p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There are several reasons why JavaScript has become so popular.</a:t>
            </a:r>
            <a:endParaRPr b="1" sz="5200">
              <a:solidFill>
                <a:srgbClr val="AA81E9"/>
              </a:solidFill>
              <a:latin typeface="Poppins"/>
              <a:ea typeface="Poppins"/>
              <a:cs typeface="Poppins"/>
              <a:sym typeface="Poppins"/>
            </a:endParaRPr>
          </a:p>
        </p:txBody>
      </p:sp>
      <p:sp>
        <p:nvSpPr>
          <p:cNvPr id="234" name="Google Shape;234;p39"/>
          <p:cNvSpPr txBox="1"/>
          <p:nvPr/>
        </p:nvSpPr>
        <p:spPr>
          <a:xfrm>
            <a:off x="1514675" y="2630325"/>
            <a:ext cx="129618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Ease of use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Cross-Platform compatibility</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 large developer community</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Powerful capabilities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Growing demand</a:t>
            </a:r>
            <a:endParaRPr sz="2500">
              <a:solidFill>
                <a:srgbClr val="FFFFFF"/>
              </a:solidFill>
              <a:latin typeface="Poppins Medium"/>
              <a:ea typeface="Poppins Medium"/>
              <a:cs typeface="Poppins Medium"/>
              <a:sym typeface="Poppins Medium"/>
            </a:endParaRPr>
          </a:p>
        </p:txBody>
      </p:sp>
      <p:sp>
        <p:nvSpPr>
          <p:cNvPr id="235" name="Google Shape;235;p3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Overview of JavaScript</a:t>
            </a:r>
            <a:endParaRPr b="1" sz="5200">
              <a:solidFill>
                <a:srgbClr val="AA81E9"/>
              </a:solidFill>
              <a:latin typeface="Poppins"/>
              <a:ea typeface="Poppins"/>
              <a:cs typeface="Poppins"/>
              <a:sym typeface="Poppins"/>
            </a:endParaRPr>
          </a:p>
        </p:txBody>
      </p:sp>
      <p:sp>
        <p:nvSpPr>
          <p:cNvPr id="241" name="Google Shape;241;p40"/>
          <p:cNvSpPr txBox="1"/>
          <p:nvPr/>
        </p:nvSpPr>
        <p:spPr>
          <a:xfrm>
            <a:off x="1514675" y="1995000"/>
            <a:ext cx="132585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JavaScript is a widely-used, high-level programming language</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is primarily used for creating interactive and dynamic web pages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can also be used for building mobile apps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can be used for creating interactive documents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can be used for building server-side applications.</a:t>
            </a:r>
            <a:endParaRPr sz="2500">
              <a:solidFill>
                <a:srgbClr val="FFFFFF"/>
              </a:solidFill>
              <a:latin typeface="Poppins Medium"/>
              <a:ea typeface="Poppins Medium"/>
              <a:cs typeface="Poppins Medium"/>
              <a:sym typeface="Poppins Medium"/>
            </a:endParaRPr>
          </a:p>
        </p:txBody>
      </p:sp>
      <p:sp>
        <p:nvSpPr>
          <p:cNvPr id="242" name="Google Shape;242;p4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3" name="Google Shape;243;p40"/>
          <p:cNvCxnSpPr/>
          <p:nvPr/>
        </p:nvCxnSpPr>
        <p:spPr>
          <a:xfrm>
            <a:off x="1744700" y="2300800"/>
            <a:ext cx="0" cy="30381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History of JavaScript</a:t>
            </a:r>
            <a:endParaRPr b="1" sz="5200">
              <a:solidFill>
                <a:srgbClr val="AA81E9"/>
              </a:solidFill>
              <a:latin typeface="Poppins"/>
              <a:ea typeface="Poppins"/>
              <a:cs typeface="Poppins"/>
              <a:sym typeface="Poppins"/>
            </a:endParaRPr>
          </a:p>
        </p:txBody>
      </p:sp>
      <p:sp>
        <p:nvSpPr>
          <p:cNvPr id="249" name="Google Shape;249;p41"/>
          <p:cNvSpPr txBox="1"/>
          <p:nvPr/>
        </p:nvSpPr>
        <p:spPr>
          <a:xfrm>
            <a:off x="1514675" y="1995000"/>
            <a:ext cx="132585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JavaScript created in 1995 by Brendan Eich at Netscape</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Originally called Mocha, then LiveScript and finally JavaScript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Leveraged popularity of Java at the time</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First introduced in Netscape Navigator 2.0</a:t>
            </a:r>
            <a:endParaRPr sz="2500">
              <a:solidFill>
                <a:srgbClr val="FFFFFF"/>
              </a:solidFill>
              <a:latin typeface="Poppins Medium"/>
              <a:ea typeface="Poppins Medium"/>
              <a:cs typeface="Poppins Medium"/>
              <a:sym typeface="Poppins Medium"/>
            </a:endParaRPr>
          </a:p>
        </p:txBody>
      </p:sp>
      <p:sp>
        <p:nvSpPr>
          <p:cNvPr id="250" name="Google Shape;250;p4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41"/>
          <p:cNvCxnSpPr/>
          <p:nvPr/>
        </p:nvCxnSpPr>
        <p:spPr>
          <a:xfrm>
            <a:off x="1744700" y="2300800"/>
            <a:ext cx="0" cy="22857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ECMAScript?</a:t>
            </a:r>
            <a:endParaRPr b="1" sz="5200">
              <a:solidFill>
                <a:srgbClr val="AA81E9"/>
              </a:solidFill>
              <a:latin typeface="Poppins"/>
              <a:ea typeface="Poppins"/>
              <a:cs typeface="Poppins"/>
              <a:sym typeface="Poppins"/>
            </a:endParaRPr>
          </a:p>
        </p:txBody>
      </p:sp>
      <p:sp>
        <p:nvSpPr>
          <p:cNvPr id="257" name="Google Shape;257;p42"/>
          <p:cNvSpPr txBox="1"/>
          <p:nvPr/>
        </p:nvSpPr>
        <p:spPr>
          <a:xfrm>
            <a:off x="1514675" y="1995000"/>
            <a:ext cx="13258500" cy="3667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ECMAScript (often referred to as simply "JavaScript") is a programming language specification standardized by the European Computer Manufacturers Association (ECMA).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First published in 1997.</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ECMAScript defines the syntax, semantics, and features of the language, and specifies how it should be implemented.</a:t>
            </a:r>
            <a:endParaRPr sz="2500">
              <a:solidFill>
                <a:srgbClr val="FFFFFF"/>
              </a:solidFill>
              <a:latin typeface="Poppins Medium"/>
              <a:ea typeface="Poppins Medium"/>
              <a:cs typeface="Poppins Medium"/>
              <a:sym typeface="Poppins Medium"/>
            </a:endParaRPr>
          </a:p>
        </p:txBody>
      </p:sp>
      <p:sp>
        <p:nvSpPr>
          <p:cNvPr id="258" name="Google Shape;258;p4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9" name="Google Shape;259;p42"/>
          <p:cNvCxnSpPr/>
          <p:nvPr/>
        </p:nvCxnSpPr>
        <p:spPr>
          <a:xfrm>
            <a:off x="1744700" y="2300800"/>
            <a:ext cx="0" cy="26478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Versions of ECMAScript.</a:t>
            </a:r>
            <a:endParaRPr b="1" sz="5200">
              <a:solidFill>
                <a:srgbClr val="AA81E9"/>
              </a:solidFill>
              <a:latin typeface="Poppins"/>
              <a:ea typeface="Poppins"/>
              <a:cs typeface="Poppins"/>
              <a:sym typeface="Poppins"/>
            </a:endParaRPr>
          </a:p>
        </p:txBody>
      </p:sp>
      <p:sp>
        <p:nvSpPr>
          <p:cNvPr id="265" name="Google Shape;265;p43"/>
          <p:cNvSpPr txBox="1"/>
          <p:nvPr/>
        </p:nvSpPr>
        <p:spPr>
          <a:xfrm>
            <a:off x="1514675" y="1995000"/>
            <a:ext cx="13258500" cy="322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ECMAScript has several versions, with the latest one being ECMAScript 2022 (ES13). Each new version of ECMAScript adds new features and updates the existing ones. The first version was introduced in 1997 as ECMAScript 1. In which they introduced basic JavaScript syntax and features. Major updates in JavaScript were introduced in ECMAScript 6 (2015)  and they make JavaScript a more powerful, expressive, and efficient language, allowing developers to write more maintainable and scalable code.</a:t>
            </a:r>
            <a:endParaRPr sz="2500">
              <a:solidFill>
                <a:srgbClr val="FFFFFF"/>
              </a:solidFill>
              <a:latin typeface="Poppins Medium"/>
              <a:ea typeface="Poppins Medium"/>
              <a:cs typeface="Poppins Medium"/>
              <a:sym typeface="Poppins Medium"/>
            </a:endParaRPr>
          </a:p>
        </p:txBody>
      </p:sp>
      <p:sp>
        <p:nvSpPr>
          <p:cNvPr id="266" name="Google Shape;266;p4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Overview of TypeScript</a:t>
            </a:r>
            <a:endParaRPr b="1" sz="5200">
              <a:solidFill>
                <a:srgbClr val="AA81E9"/>
              </a:solidFill>
              <a:latin typeface="Poppins"/>
              <a:ea typeface="Poppins"/>
              <a:cs typeface="Poppins"/>
              <a:sym typeface="Poppins"/>
            </a:endParaRPr>
          </a:p>
        </p:txBody>
      </p:sp>
      <p:sp>
        <p:nvSpPr>
          <p:cNvPr id="272" name="Google Shape;272;p44"/>
          <p:cNvSpPr txBox="1"/>
          <p:nvPr/>
        </p:nvSpPr>
        <p:spPr>
          <a:xfrm>
            <a:off x="1514675" y="1995000"/>
            <a:ext cx="132585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TypeScript is a typed superset of JavaScript that adds optional static types, class-based object-oriented programming, and other features to the dynamic and flexible nature of JavaScript. It is designed to make large-scale JavaScript development more manageable and scalable.</a:t>
            </a:r>
            <a:endParaRPr sz="2500">
              <a:solidFill>
                <a:srgbClr val="FFFFFF"/>
              </a:solidFill>
              <a:latin typeface="Poppins Medium"/>
              <a:ea typeface="Poppins Medium"/>
              <a:cs typeface="Poppins Medium"/>
              <a:sym typeface="Poppins Medium"/>
            </a:endParaRPr>
          </a:p>
        </p:txBody>
      </p:sp>
      <p:sp>
        <p:nvSpPr>
          <p:cNvPr id="273" name="Google Shape;273;p4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79" name="Google Shape;279;p45"/>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5"/>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1" name="Google Shape;281;p45"/>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