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57" r:id="rId3"/>
    <p:sldId id="258" r:id="rId4"/>
    <p:sldId id="283" r:id="rId5"/>
    <p:sldId id="260" r:id="rId6"/>
    <p:sldId id="284" r:id="rId7"/>
    <p:sldId id="285" r:id="rId8"/>
    <p:sldId id="261" r:id="rId9"/>
  </p:sldIdLst>
  <p:sldSz cx="9144000" cy="5143500" type="screen16x9"/>
  <p:notesSz cx="6858000" cy="9144000"/>
  <p:embeddedFontLst>
    <p:embeddedFont>
      <p:font typeface="DM Sans" pitchFamily="2" charset="0"/>
      <p:regular r:id="rId11"/>
      <p:bold r:id="rId12"/>
      <p:italic r:id="rId13"/>
      <p:boldItalic r:id="rId14"/>
    </p:embeddedFont>
    <p:embeddedFont>
      <p:font typeface="Inter" panose="020B0604020202020204" charset="0"/>
      <p:regular r:id="rId15"/>
      <p:bold r:id="rId16"/>
      <p:italic r:id="rId17"/>
      <p:boldItalic r:id="rId18"/>
    </p:embeddedFont>
    <p:embeddedFont>
      <p:font typeface="Libre Franklin Black" pitchFamily="2" charset="0"/>
      <p:bold r:id="rId19"/>
      <p:boldItalic r:id="rId20"/>
    </p:embeddedFont>
    <p:embeddedFont>
      <p:font typeface="Montserrat" panose="00000500000000000000" pitchFamily="2" charset="0"/>
      <p:regular r:id="rId21"/>
      <p:bold r:id="rId22"/>
      <p:italic r:id="rId23"/>
      <p:boldItalic r:id="rId24"/>
    </p:embeddedFont>
    <p:embeddedFont>
      <p:font typeface="Patua One" panose="020B0604020202020204" charset="0"/>
      <p:regular r:id="rId25"/>
    </p:embeddedFont>
    <p:embeddedFont>
      <p:font typeface="Roboto" panose="02000000000000000000" pitchFamily="2" charset="0"/>
      <p:regular r:id="rId26"/>
      <p:bold r:id="rId27"/>
      <p:italic r:id="rId28"/>
      <p:boldItalic r:id="rId29"/>
    </p:embeddedFont>
    <p:embeddedFont>
      <p:font typeface="Segoe UI Black" panose="020B0A02040204020203" pitchFamily="34" charset="0"/>
      <p:bold r:id="rId30"/>
      <p:boldItalic r:id="rId31"/>
    </p:embeddedFont>
    <p:embeddedFont>
      <p:font typeface="Segoe UI Semibold" panose="020B0702040204020203" pitchFamily="3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C5E93-19C5-436F-BCBF-6C2F24BC3986}">
  <a:tblStyle styleId="{832C5E93-19C5-436F-BCBF-6C2F24BC39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660"/>
  </p:normalViewPr>
  <p:slideViewPr>
    <p:cSldViewPr snapToGrid="0">
      <p:cViewPr varScale="1">
        <p:scale>
          <a:sx n="146" d="100"/>
          <a:sy n="146" d="100"/>
        </p:scale>
        <p:origin x="87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F27F0D3E-8006-FAF0-3AA8-6F6F9797A963}"/>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02A2AB32-8675-EF82-7F44-FDDBB65F74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B65AAFBE-14C0-0038-E87D-831324B7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11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99ed1933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478A7DDB-A056-8D5F-203B-94FE8085F4C8}"/>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CDEEE820-4B66-4EBD-F0BB-879F3A035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E6C89E4F-3F25-254E-B4BE-8D0328476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71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D629BD29-CB1C-26F2-C179-1C111FEBD9AF}"/>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61D077F2-2538-5425-E042-99FD4A1DD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C1EFFB92-2F14-A744-60F1-3B651EDC71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06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5575" y="-1481350"/>
            <a:ext cx="10824804" cy="8106205"/>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56"/>
        <p:cNvGrpSpPr/>
        <p:nvPr/>
      </p:nvGrpSpPr>
      <p:grpSpPr>
        <a:xfrm>
          <a:off x="0" y="0"/>
          <a:ext cx="0" cy="0"/>
          <a:chOff x="0" y="0"/>
          <a:chExt cx="0" cy="0"/>
        </a:xfrm>
      </p:grpSpPr>
      <p:grpSp>
        <p:nvGrpSpPr>
          <p:cNvPr id="157" name="Google Shape;157;p14"/>
          <p:cNvGrpSpPr/>
          <p:nvPr/>
        </p:nvGrpSpPr>
        <p:grpSpPr>
          <a:xfrm>
            <a:off x="82922" y="-101174"/>
            <a:ext cx="8989382" cy="5165573"/>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5" name="Google Shape;165;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6" name="Google Shape;166;p14"/>
          <p:cNvSpPr txBox="1">
            <a:spLocks noGrp="1"/>
          </p:cNvSpPr>
          <p:nvPr>
            <p:ph type="subTitle" idx="2"/>
          </p:nvPr>
        </p:nvSpPr>
        <p:spPr>
          <a:xfrm>
            <a:off x="701250" y="23854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7" name="Google Shape;167;p14"/>
          <p:cNvSpPr txBox="1">
            <a:spLocks noGrp="1"/>
          </p:cNvSpPr>
          <p:nvPr>
            <p:ph type="subTitle" idx="3"/>
          </p:nvPr>
        </p:nvSpPr>
        <p:spPr>
          <a:xfrm>
            <a:off x="701250" y="35658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4"/>
        <p:cNvGrpSpPr/>
        <p:nvPr/>
      </p:nvGrpSpPr>
      <p:grpSpPr>
        <a:xfrm>
          <a:off x="0" y="0"/>
          <a:ext cx="0" cy="0"/>
          <a:chOff x="0" y="0"/>
          <a:chExt cx="0" cy="0"/>
        </a:xfrm>
      </p:grpSpPr>
      <p:grpSp>
        <p:nvGrpSpPr>
          <p:cNvPr id="195" name="Google Shape;195;p16"/>
          <p:cNvGrpSpPr/>
          <p:nvPr/>
        </p:nvGrpSpPr>
        <p:grpSpPr>
          <a:xfrm>
            <a:off x="244705" y="-1481350"/>
            <a:ext cx="9633142" cy="8106205"/>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grpSp>
        <p:nvGrpSpPr>
          <p:cNvPr id="212" name="Google Shape;212;p17"/>
          <p:cNvGrpSpPr/>
          <p:nvPr/>
        </p:nvGrpSpPr>
        <p:grpSpPr>
          <a:xfrm>
            <a:off x="-2758140" y="-1557508"/>
            <a:ext cx="14660280" cy="6492236"/>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758140" y="-1557508"/>
            <a:ext cx="14660280" cy="6867999"/>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3815700" y="1860870"/>
            <a:ext cx="15126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40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grpSp>
        <p:nvGrpSpPr>
          <p:cNvPr id="58" name="Google Shape;58;p4"/>
          <p:cNvGrpSpPr/>
          <p:nvPr/>
        </p:nvGrpSpPr>
        <p:grpSpPr>
          <a:xfrm>
            <a:off x="114947" y="330247"/>
            <a:ext cx="8777986" cy="4686371"/>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711900" y="1416500"/>
            <a:ext cx="3108000" cy="24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
        <p:nvSpPr>
          <p:cNvPr id="65" name="Google Shape;6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151423" y="118478"/>
            <a:ext cx="8864193" cy="492662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4725033" y="2016775"/>
            <a:ext cx="36609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3" name="Google Shape;73;p5"/>
          <p:cNvSpPr txBox="1">
            <a:spLocks noGrp="1"/>
          </p:cNvSpPr>
          <p:nvPr>
            <p:ph type="subTitle" idx="2"/>
          </p:nvPr>
        </p:nvSpPr>
        <p:spPr>
          <a:xfrm>
            <a:off x="758067" y="2016775"/>
            <a:ext cx="36648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4" name="Google Shape;74;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77" name="Google Shape;77;p6"/>
          <p:cNvGrpSpPr/>
          <p:nvPr/>
        </p:nvGrpSpPr>
        <p:grpSpPr>
          <a:xfrm>
            <a:off x="-156064" y="63997"/>
            <a:ext cx="9644769" cy="911067"/>
            <a:chOff x="-156064" y="63997"/>
            <a:chExt cx="9644769" cy="911067"/>
          </a:xfrm>
        </p:grpSpPr>
        <p:grpSp>
          <p:nvGrpSpPr>
            <p:cNvPr id="78" name="Google Shape;78;p6"/>
            <p:cNvGrpSpPr/>
            <p:nvPr/>
          </p:nvGrpSpPr>
          <p:grpSpPr>
            <a:xfrm rot="-5400000" flipH="1">
              <a:off x="-383831" y="291764"/>
              <a:ext cx="911067" cy="455533"/>
              <a:chOff x="6083802" y="754477"/>
              <a:chExt cx="1350730" cy="675364"/>
            </a:xfrm>
          </p:grpSpPr>
          <p:sp>
            <p:nvSpPr>
              <p:cNvPr id="79" name="Google Shape;79;p6"/>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6"/>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 name="Google Shape;81;p6"/>
            <p:cNvGrpSpPr/>
            <p:nvPr/>
          </p:nvGrpSpPr>
          <p:grpSpPr>
            <a:xfrm>
              <a:off x="8212861" y="233271"/>
              <a:ext cx="1275844" cy="476741"/>
              <a:chOff x="1029776" y="-2882299"/>
              <a:chExt cx="700397" cy="261744"/>
            </a:xfrm>
          </p:grpSpPr>
          <p:sp>
            <p:nvSpPr>
              <p:cNvPr id="82" name="Google Shape;82;p6"/>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6"/>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6" name="Google Shape;96;p8"/>
          <p:cNvGrpSpPr/>
          <p:nvPr/>
        </p:nvGrpSpPr>
        <p:grpSpPr>
          <a:xfrm>
            <a:off x="-2758140" y="-1557508"/>
            <a:ext cx="14660280" cy="7961083"/>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 name="Google Shape;113;p9"/>
          <p:cNvGrpSpPr/>
          <p:nvPr/>
        </p:nvGrpSpPr>
        <p:grpSpPr>
          <a:xfrm>
            <a:off x="96569" y="-786514"/>
            <a:ext cx="8785186" cy="5831337"/>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1250" y="0"/>
            <a:ext cx="9144000" cy="5143500"/>
          </a:xfrm>
          <a:prstGeom prst="rect">
            <a:avLst/>
          </a:prstGeom>
          <a:noFill/>
          <a:ln>
            <a:noFill/>
          </a:ln>
        </p:spPr>
      </p:sp>
      <p:sp>
        <p:nvSpPr>
          <p:cNvPr id="132" name="Google Shape;13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6" name="Google Shape;136;p11"/>
          <p:cNvGrpSpPr/>
          <p:nvPr/>
        </p:nvGrpSpPr>
        <p:grpSpPr>
          <a:xfrm>
            <a:off x="-2666515" y="771997"/>
            <a:ext cx="14660280" cy="6119916"/>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847449" y="1594800"/>
            <a:ext cx="6252213" cy="19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Thread – Social Network Website</a:t>
            </a:r>
            <a:endParaRPr dirty="0"/>
          </a:p>
        </p:txBody>
      </p:sp>
      <p:sp>
        <p:nvSpPr>
          <p:cNvPr id="232" name="Google Shape;232;p21"/>
          <p:cNvSpPr/>
          <p:nvPr/>
        </p:nvSpPr>
        <p:spPr>
          <a:xfrm rot="10800000" flipH="1">
            <a:off x="966300" y="3545683"/>
            <a:ext cx="5065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3815700" y="1860870"/>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38" name="Google Shape;238;p22"/>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Giới</a:t>
            </a:r>
            <a:r>
              <a:rPr lang="vi-VN" dirty="0">
                <a:latin typeface="Segoe UI Black" panose="020B0A02040204020203" pitchFamily="34" charset="0"/>
                <a:ea typeface="Segoe UI Black" panose="020B0A02040204020203" pitchFamily="34" charset="0"/>
              </a:rPr>
              <a:t> </a:t>
            </a:r>
            <a:r>
              <a:rPr lang="vi-VN" sz="6600" dirty="0">
                <a:latin typeface="Segoe UI Black" panose="020B0A02040204020203" pitchFamily="34" charset="0"/>
                <a:ea typeface="Segoe UI Black" panose="020B0A02040204020203" pitchFamily="34" charset="0"/>
              </a:rPr>
              <a:t>thiệu</a:t>
            </a:r>
            <a:endParaRPr dirty="0">
              <a:latin typeface="Segoe UI Black" panose="020B0A02040204020203" pitchFamily="34" charset="0"/>
              <a:ea typeface="Segoe UI Black" panose="020B0A02040204020203" pitchFamily="34" charset="0"/>
            </a:endParaRPr>
          </a:p>
        </p:txBody>
      </p:sp>
      <p:sp>
        <p:nvSpPr>
          <p:cNvPr id="239" name="Google Shape;239;p22"/>
          <p:cNvSpPr/>
          <p:nvPr/>
        </p:nvSpPr>
        <p:spPr>
          <a:xfrm>
            <a:off x="2960400" y="4226375"/>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Khác với Facebook hay Instagram, Thread tập trung chủ yếu vào tính năng chia sẻ nội dung ngắn thường là dạng văn bản, liên kết tập trung nhanh vào ý tưởng chính của mục đích truyền đạt. </a:t>
            </a:r>
            <a:endParaRPr dirty="0">
              <a:solidFill>
                <a:schemeClr val="dk2"/>
              </a:solidFill>
            </a:endParaRPr>
          </a:p>
        </p:txBody>
      </p:sp>
      <p:sp>
        <p:nvSpPr>
          <p:cNvPr id="245" name="Google Shape;245;p23"/>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latin typeface="Segoe UI Semibold" panose="020B0702040204020203" pitchFamily="34" charset="0"/>
                <a:cs typeface="Segoe UI Semibold" panose="020B0702040204020203" pitchFamily="34" charset="0"/>
              </a:rPr>
              <a:t>Website này để làm gì?</a:t>
            </a:r>
            <a:endParaRPr dirty="0">
              <a:latin typeface="Segoe UI Semibold" panose="020B0702040204020203" pitchFamily="34" charset="0"/>
              <a:cs typeface="Segoe UI Semibold" panose="020B0702040204020203" pitchFamily="34" charset="0"/>
            </a:endParaRPr>
          </a:p>
        </p:txBody>
      </p:sp>
      <p:sp>
        <p:nvSpPr>
          <p:cNvPr id="246" name="Google Shape;246;p23"/>
          <p:cNvSpPr txBox="1">
            <a:spLocks noGrp="1"/>
          </p:cNvSpPr>
          <p:nvPr>
            <p:ph type="subTitle" idx="2"/>
          </p:nvPr>
        </p:nvSpPr>
        <p:spPr>
          <a:xfrm>
            <a:off x="682500" y="2339275"/>
            <a:ext cx="7741500" cy="1042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vi-VN" dirty="0">
                <a:solidFill>
                  <a:schemeClr val="dk2"/>
                </a:solidFill>
              </a:rPr>
              <a:t>Website cho phép người dùng tương tác lẫn nhau bằng cách like bài viết của người khác hay cũng có thể nêu ý kiến bản thân về bài viết bằng cách bình luận.</a:t>
            </a:r>
          </a:p>
          <a:p>
            <a:pPr marL="457200" lvl="0" indent="-317500" algn="l" rtl="0">
              <a:spcBef>
                <a:spcPts val="0"/>
              </a:spcBef>
              <a:spcAft>
                <a:spcPts val="0"/>
              </a:spcAft>
              <a:buSzPts val="1400"/>
              <a:buChar char="●"/>
            </a:pPr>
            <a:r>
              <a:rPr lang="vi-VN" dirty="0"/>
              <a:t>Người dùng có thể kết bạn với nhau, liên lạc với nhau qua hình thức tin nhắn.</a:t>
            </a:r>
          </a:p>
          <a:p>
            <a:pPr marL="457200" lvl="0" indent="-317500" algn="l" rtl="0">
              <a:spcBef>
                <a:spcPts val="0"/>
              </a:spcBef>
              <a:spcAft>
                <a:spcPts val="0"/>
              </a:spcAft>
              <a:buSzPts val="1400"/>
              <a:buChar char="●"/>
            </a:pPr>
            <a:endParaRPr lang="vi-VN" dirty="0">
              <a:solidFill>
                <a:schemeClr val="dk2"/>
              </a:solidFill>
            </a:endParaRPr>
          </a:p>
        </p:txBody>
      </p:sp>
      <p:sp>
        <p:nvSpPr>
          <p:cNvPr id="248" name="Google Shape;248;p23"/>
          <p:cNvSpPr/>
          <p:nvPr/>
        </p:nvSpPr>
        <p:spPr>
          <a:xfrm>
            <a:off x="822200" y="1076625"/>
            <a:ext cx="5890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 name="Google Shape;244;p23">
            <a:extLst>
              <a:ext uri="{FF2B5EF4-FFF2-40B4-BE49-F238E27FC236}">
                <a16:creationId xmlns:a16="http://schemas.microsoft.com/office/drawing/2014/main" id="{16DA5CF6-5FE3-65C8-8592-0CA35970486E}"/>
              </a:ext>
            </a:extLst>
          </p:cNvPr>
          <p:cNvSpPr txBox="1">
            <a:spLocks/>
          </p:cNvSpPr>
          <p:nvPr/>
        </p:nvSpPr>
        <p:spPr>
          <a:xfrm>
            <a:off x="682500" y="3473550"/>
            <a:ext cx="7741500" cy="10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0" indent="0">
              <a:buClr>
                <a:schemeClr val="dk1"/>
              </a:buClr>
              <a:buSzPts val="1100"/>
              <a:buFont typeface="Arial"/>
              <a:buNone/>
            </a:pPr>
            <a:r>
              <a:rPr lang="vi-VN" dirty="0"/>
              <a:t>Thread giúp người dùng tóm lược được những thông tin cần biết nhanh hơn, hiểu sơ lược về những gì muốn biết và dễ dàng bỏ qua những nội dung không mong muốn.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4ED06A7D-C4AB-653C-EDD0-6C40B2D88E69}"/>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C008C6ED-43D8-4C9C-D3EE-BC7063991708}"/>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02</a:t>
            </a:r>
            <a:endParaRPr dirty="0"/>
          </a:p>
        </p:txBody>
      </p:sp>
      <p:sp>
        <p:nvSpPr>
          <p:cNvPr id="238" name="Google Shape;238;p22">
            <a:extLst>
              <a:ext uri="{FF2B5EF4-FFF2-40B4-BE49-F238E27FC236}">
                <a16:creationId xmlns:a16="http://schemas.microsoft.com/office/drawing/2014/main" id="{479B91BC-B4C4-028B-345B-B6570A51F82A}"/>
              </a:ext>
            </a:extLst>
          </p:cNvPr>
          <p:cNvSpPr txBox="1">
            <a:spLocks noGrp="1"/>
          </p:cNvSpPr>
          <p:nvPr>
            <p:ph type="title" idx="2"/>
          </p:nvPr>
        </p:nvSpPr>
        <p:spPr>
          <a:xfrm>
            <a:off x="1534887" y="2213020"/>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Các công nghệ sử dụng</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052382B3-2CD3-82CE-74FB-8A97215FAEE5}"/>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293175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25"/>
          <p:cNvSpPr txBox="1">
            <a:spLocks noGrp="1"/>
          </p:cNvSpPr>
          <p:nvPr>
            <p:ph type="subTitle" idx="2"/>
          </p:nvPr>
        </p:nvSpPr>
        <p:spPr>
          <a:xfrm>
            <a:off x="980316" y="645174"/>
            <a:ext cx="6557134" cy="2959100"/>
          </a:xfrm>
          <a:prstGeom prst="rect">
            <a:avLst/>
          </a:prstGeom>
        </p:spPr>
        <p:txBody>
          <a:bodyPr spcFirstLastPara="1" wrap="square" lIns="91425" tIns="91425" rIns="91425" bIns="91425" anchor="t" anchorCtr="0">
            <a:noAutofit/>
          </a:bodyPr>
          <a:lstStyle/>
          <a:p>
            <a:pPr marL="285750" indent="-285750"/>
            <a:r>
              <a:rPr lang="en-US" sz="1600" b="1" dirty="0">
                <a:solidFill>
                  <a:schemeClr val="dk2"/>
                </a:solidFill>
              </a:rPr>
              <a:t>Backend: </a:t>
            </a:r>
          </a:p>
          <a:p>
            <a:pPr marL="285750" indent="-285750">
              <a:buFont typeface="Arial" panose="020B0604020202020204" pitchFamily="34" charset="0"/>
              <a:buChar char="•"/>
            </a:pPr>
            <a:r>
              <a:rPr lang="en-US" b="1" dirty="0" err="1">
                <a:solidFill>
                  <a:schemeClr val="dk2"/>
                </a:solidFill>
              </a:rPr>
              <a:t>Springboot</a:t>
            </a:r>
            <a:r>
              <a:rPr lang="en-US" b="1" dirty="0">
                <a:solidFill>
                  <a:schemeClr val="dk2"/>
                </a:solidFill>
              </a:rPr>
              <a:t>: </a:t>
            </a:r>
            <a:r>
              <a:rPr lang="vi-VN" b="1" dirty="0">
                <a:solidFill>
                  <a:schemeClr val="dk2"/>
                </a:solidFill>
              </a:rPr>
              <a:t>Là Backend Framework chính được sử dụng để xây dựng và quản lý các dịch vụ, bảo mật và logic hoạt động của website</a:t>
            </a:r>
            <a:r>
              <a:rPr lang="en-GB" b="1" dirty="0">
                <a:solidFill>
                  <a:schemeClr val="dk2"/>
                </a:solidFill>
              </a:rPr>
              <a:t>.</a:t>
            </a:r>
            <a:endParaRPr lang="vi-VN" b="1" dirty="0">
              <a:solidFill>
                <a:schemeClr val="dk2"/>
              </a:solidFill>
            </a:endParaRPr>
          </a:p>
          <a:p>
            <a:pPr marL="285750" indent="-285750">
              <a:buFont typeface="Arial" panose="020B0604020202020204" pitchFamily="34" charset="0"/>
              <a:buChar char="•"/>
            </a:pPr>
            <a:r>
              <a:rPr lang="en-GB" b="1" dirty="0"/>
              <a:t>MySQL: </a:t>
            </a:r>
            <a:r>
              <a:rPr lang="vi-VN" b="1" dirty="0"/>
              <a:t>Cơ sở dữ liệu sử dụng để lưu trữ thông tin cấu trúc như thông tin người dùng, ...</a:t>
            </a:r>
          </a:p>
          <a:p>
            <a:pPr marL="285750" indent="-285750">
              <a:buFont typeface="Arial" panose="020B0604020202020204" pitchFamily="34" charset="0"/>
              <a:buChar char="•"/>
            </a:pPr>
            <a:r>
              <a:rPr lang="en-GB" b="1" dirty="0"/>
              <a:t>MongoDB: </a:t>
            </a:r>
            <a:r>
              <a:rPr lang="vi-VN" b="1" dirty="0"/>
              <a:t>Cơ sử dữ liệu </a:t>
            </a:r>
            <a:r>
              <a:rPr lang="en-GB" b="1" dirty="0"/>
              <a:t>NoSQL </a:t>
            </a:r>
            <a:r>
              <a:rPr lang="vi-VN" b="1" dirty="0"/>
              <a:t>để quản lý dữ liệu phi cấu trúc một cách linh hoạt, hiểu quả- tin nhắn người dùng.</a:t>
            </a:r>
          </a:p>
          <a:p>
            <a:pPr marL="285750" indent="-285750">
              <a:buFont typeface="Arial" panose="020B0604020202020204" pitchFamily="34" charset="0"/>
              <a:buChar char="•"/>
            </a:pPr>
            <a:r>
              <a:rPr lang="en-GB" b="1" dirty="0"/>
              <a:t>WebSocket (</a:t>
            </a:r>
            <a:r>
              <a:rPr lang="vi-VN" b="1" dirty="0"/>
              <a:t>qua</a:t>
            </a:r>
            <a:r>
              <a:rPr lang="en-GB" b="1" dirty="0"/>
              <a:t> STOMP and </a:t>
            </a:r>
            <a:r>
              <a:rPr lang="en-GB" b="1" dirty="0" err="1"/>
              <a:t>SockJS</a:t>
            </a:r>
            <a:r>
              <a:rPr lang="en-GB" b="1" dirty="0"/>
              <a:t>): </a:t>
            </a:r>
            <a:r>
              <a:rPr lang="vi-VN" b="1" dirty="0"/>
              <a:t>Giao tiếp trực tiếp giữa người dùng- máy chủ- người dùng được sử dụng đặc biệt cho tính năng chat trực tiếp.</a:t>
            </a:r>
            <a:endParaRPr lang="en-US" b="1" dirty="0"/>
          </a:p>
        </p:txBody>
      </p:sp>
      <p:sp>
        <p:nvSpPr>
          <p:cNvPr id="6" name="Google Shape;264;p25">
            <a:extLst>
              <a:ext uri="{FF2B5EF4-FFF2-40B4-BE49-F238E27FC236}">
                <a16:creationId xmlns:a16="http://schemas.microsoft.com/office/drawing/2014/main" id="{1A1A8A6A-63F2-9520-FB10-801EF2218C95}"/>
              </a:ext>
            </a:extLst>
          </p:cNvPr>
          <p:cNvSpPr txBox="1">
            <a:spLocks/>
          </p:cNvSpPr>
          <p:nvPr/>
        </p:nvSpPr>
        <p:spPr>
          <a:xfrm>
            <a:off x="980316" y="3175000"/>
            <a:ext cx="6461884" cy="3725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285750" indent="-285750"/>
            <a:r>
              <a:rPr lang="vi-VN" sz="1600" b="1" dirty="0"/>
              <a:t>Front</a:t>
            </a:r>
            <a:r>
              <a:rPr lang="en-US" sz="1600" b="1" dirty="0"/>
              <a:t>end: </a:t>
            </a:r>
          </a:p>
          <a:p>
            <a:pPr marL="285750" indent="-285750">
              <a:buFont typeface="Arial" panose="020B0604020202020204" pitchFamily="34" charset="0"/>
              <a:buChar char="•"/>
            </a:pPr>
            <a:r>
              <a:rPr lang="en-GB" b="1" dirty="0"/>
              <a:t>ReactJS: </a:t>
            </a:r>
            <a:r>
              <a:rPr lang="vi-VN" b="1" dirty="0"/>
              <a:t>Tiện cho việc quản lý và tái sử dụng một số thành phần của giao diện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7013496B-B706-A602-4411-2EA3231D7B76}"/>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90B5E295-0CAA-91C6-416C-07C93EBB33B1}"/>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FDA32460-6916-AB42-9743-458B790E3360}"/>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USE CASE</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F7AE0039-D1FE-B0F5-49CC-259F446E7889}"/>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372805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1A431495-7926-ABA8-70B7-9FD7D4BAF5C5}"/>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B0DCB044-609B-A26A-0B1D-ADF3F4F77820}"/>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EF471653-5D76-C8A8-FFED-EFB668BD0445}"/>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DATABASE DESIGN</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B9CE3FD6-7454-5EF0-E5BD-5024AE096AF6}"/>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106270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13" name="Picture 12">
            <a:extLst>
              <a:ext uri="{FF2B5EF4-FFF2-40B4-BE49-F238E27FC236}">
                <a16:creationId xmlns:a16="http://schemas.microsoft.com/office/drawing/2014/main" id="{6301C7F0-0010-66DA-7F8F-93D9FDAFD0C5}"/>
              </a:ext>
            </a:extLst>
          </p:cNvPr>
          <p:cNvPicPr>
            <a:picLocks noChangeAspect="1"/>
          </p:cNvPicPr>
          <p:nvPr/>
        </p:nvPicPr>
        <p:blipFill>
          <a:blip r:embed="rId3"/>
          <a:stretch>
            <a:fillRect/>
          </a:stretch>
        </p:blipFill>
        <p:spPr>
          <a:xfrm>
            <a:off x="7512051" y="927100"/>
            <a:ext cx="1631950" cy="1835197"/>
          </a:xfrm>
          <a:prstGeom prst="rect">
            <a:avLst/>
          </a:prstGeom>
        </p:spPr>
      </p:pic>
      <p:pic>
        <p:nvPicPr>
          <p:cNvPr id="11" name="Picture 10">
            <a:extLst>
              <a:ext uri="{FF2B5EF4-FFF2-40B4-BE49-F238E27FC236}">
                <a16:creationId xmlns:a16="http://schemas.microsoft.com/office/drawing/2014/main" id="{F642C296-87DE-8A8B-C3EF-FE526444DAB4}"/>
              </a:ext>
            </a:extLst>
          </p:cNvPr>
          <p:cNvPicPr>
            <a:picLocks noChangeAspect="1"/>
          </p:cNvPicPr>
          <p:nvPr/>
        </p:nvPicPr>
        <p:blipFill>
          <a:blip r:embed="rId4"/>
          <a:stretch>
            <a:fillRect/>
          </a:stretch>
        </p:blipFill>
        <p:spPr>
          <a:xfrm>
            <a:off x="304800" y="-50800"/>
            <a:ext cx="7425825" cy="5143500"/>
          </a:xfrm>
          <a:prstGeom prst="rect">
            <a:avLst/>
          </a:prstGeom>
        </p:spPr>
      </p:pic>
    </p:spTree>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Roboto</vt:lpstr>
      <vt:lpstr>Inter</vt:lpstr>
      <vt:lpstr>Libre Franklin Black</vt:lpstr>
      <vt:lpstr>Patua One</vt:lpstr>
      <vt:lpstr>DM Sans</vt:lpstr>
      <vt:lpstr>Segoe UI Semibold</vt:lpstr>
      <vt:lpstr>Montserrat</vt:lpstr>
      <vt:lpstr>Segoe UI Black</vt:lpstr>
      <vt:lpstr>Second Derivative Test by Slidesgo</vt:lpstr>
      <vt:lpstr>Thread – Social Network Website</vt:lpstr>
      <vt:lpstr>01</vt:lpstr>
      <vt:lpstr>Website này để làm gì?</vt:lpstr>
      <vt:lpstr>02</vt:lpstr>
      <vt:lpstr>PowerPoint Presentation</vt:lpstr>
      <vt:lpstr>03</vt:lpstr>
      <vt:lpstr>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Duc Mai Hoang</cp:lastModifiedBy>
  <cp:revision>1</cp:revision>
  <dcterms:modified xsi:type="dcterms:W3CDTF">2024-10-08T10:32:06Z</dcterms:modified>
</cp:coreProperties>
</file>