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81" r:id="rId17"/>
    <p:sldId id="270" r:id="rId18"/>
    <p:sldId id="271" r:id="rId19"/>
    <p:sldId id="307" r:id="rId20"/>
    <p:sldId id="273" r:id="rId21"/>
    <p:sldId id="272" r:id="rId22"/>
    <p:sldId id="275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76" r:id="rId32"/>
    <p:sldId id="290" r:id="rId33"/>
    <p:sldId id="291" r:id="rId34"/>
    <p:sldId id="292" r:id="rId35"/>
    <p:sldId id="293" r:id="rId36"/>
    <p:sldId id="277" r:id="rId37"/>
    <p:sldId id="296" r:id="rId38"/>
    <p:sldId id="278" r:id="rId39"/>
    <p:sldId id="294" r:id="rId40"/>
    <p:sldId id="297" r:id="rId41"/>
    <p:sldId id="279" r:id="rId42"/>
    <p:sldId id="298" r:id="rId43"/>
    <p:sldId id="300" r:id="rId44"/>
    <p:sldId id="280" r:id="rId45"/>
    <p:sldId id="299" r:id="rId46"/>
    <p:sldId id="301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82C37-8880-413C-B7E7-409679E005C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CA49-6AF3-4C41-8BF1-3E1A2A2B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2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9A7B-8CA1-4789-B1A6-0837E3158980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4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795-D73C-458D-86B3-79AFAB8D8DA5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9821-FE63-42F7-8091-5AF11269AC50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3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81F-9351-4591-B0C9-D6EE1AAC2F62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4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A18-6025-4BCD-971F-DEEEF23A0422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1675-A159-459D-88EA-532BEE320326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BAE-3597-4ABD-AD6C-A4DB3F24960B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585B-1CE0-4882-82B5-49AC7A7F66FE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3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FF5-14B0-49AB-900C-D7882C93DF5D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7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D800-94B1-48C9-ADB7-D57919354DAB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8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7B2F-6400-4FF8-A518-2C5093CDF7AC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F804-C284-4D60-B186-F10DA3AE380B}" type="datetime1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7437-A5EC-4855-90A1-B76A2E5B9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926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docs.gl/gl3/glDrawArray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l/gl3/glDrawArray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l/gl3/glVertexAttribPoint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9.png"/><Relationship Id="rId18" Type="http://schemas.openxmlformats.org/officeDocument/2006/relationships/slide" Target="slide41.xml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12" Type="http://schemas.openxmlformats.org/officeDocument/2006/relationships/slide" Target="slide31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slide" Target="slide36.xml"/><Relationship Id="rId10" Type="http://schemas.openxmlformats.org/officeDocument/2006/relationships/image" Target="../media/image30.png"/><Relationship Id="rId19" Type="http://schemas.openxmlformats.org/officeDocument/2006/relationships/image" Target="../media/image60.png"/><Relationship Id="rId4" Type="http://schemas.openxmlformats.org/officeDocument/2006/relationships/image" Target="../media/image1.png"/><Relationship Id="rId9" Type="http://schemas.openxmlformats.org/officeDocument/2006/relationships/slide" Target="slide2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danjuan123/article/details/79420585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45.xml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5" Type="http://schemas.openxmlformats.org/officeDocument/2006/relationships/image" Target="../media/image8.png"/><Relationship Id="rId10" Type="http://schemas.openxmlformats.org/officeDocument/2006/relationships/image" Target="../media/image90.png"/><Relationship Id="rId4" Type="http://schemas.openxmlformats.org/officeDocument/2006/relationships/image" Target="../media/image70.png"/><Relationship Id="rId9" Type="http://schemas.openxmlformats.org/officeDocument/2006/relationships/slide" Target="slide4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docs/latest/group__keys.html" TargetMode="External"/><Relationship Id="rId2" Type="http://schemas.openxmlformats.org/officeDocument/2006/relationships/hyperlink" Target="https://www.glfw.org/docs/latest/input_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g-truc/gl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glfw/glfw/releases/download/3.3.8/glfw-3.3.8.bin.WIN32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sourceforge.net/projects/glew/files/glew/2.1.0/glew-2.1.0-win32.zip/downlo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glfw.org/document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8D6E4-E96A-7B73-715B-061B67AF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/>
              <a:t>Computer Graphics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F57CF3-23E9-D825-0D09-ED0C325AC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CN" dirty="0"/>
              <a:t>Programming with OpenGL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5EA31-F77D-323C-3BFD-4CBAFF1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E7C3B-4B7D-5598-32A6-96A4E848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dirty="0"/>
              <a:t>配置附加依赖项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F1F18-B245-30FD-FBFB-83784A6C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FA411E-552D-187A-EB69-2BBDF7E6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3090C2-B0E5-F70F-A2F5-CDED40DF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881" y="1568963"/>
            <a:ext cx="6583870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2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5EA31-F77D-323C-3BFD-4CBAFF1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E7C3B-4B7D-5598-32A6-96A4E848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zh-CN" altLang="en-US" dirty="0"/>
              <a:t>定义预处理器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F1F18-B245-30FD-FBFB-83784A6C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FA411E-552D-187A-EB69-2BBDF7E6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06B12C-30F5-F7CD-66B6-6D978FF2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70" y="1856963"/>
            <a:ext cx="714843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5EA31-F77D-323C-3BFD-4CBAFF1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E7C3B-4B7D-5598-32A6-96A4E848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zh-CN" altLang="en-US" dirty="0"/>
              <a:t>编译运行程序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F1F18-B245-30FD-FBFB-83784A6C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FA411E-552D-187A-EB69-2BBDF7E6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CCCA2D-3BA1-1458-DC83-E8DB9FF6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454" y="1825625"/>
            <a:ext cx="42933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6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5EA31-F77D-323C-3BFD-4CBAFF1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E7C3B-4B7D-5598-32A6-96A4E848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zh-CN" altLang="en-US" dirty="0"/>
              <a:t>初始化</a:t>
            </a:r>
            <a:r>
              <a:rPr lang="en-US" altLang="zh-CN" dirty="0" err="1"/>
              <a:t>glew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F1F18-B245-30FD-FBFB-83784A6C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FA411E-552D-187A-EB69-2BBDF7E6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7D9A21-466C-69DF-CE59-6E0F1ACAEFF6}"/>
              </a:ext>
            </a:extLst>
          </p:cNvPr>
          <p:cNvSpPr txBox="1"/>
          <p:nvPr/>
        </p:nvSpPr>
        <p:spPr>
          <a:xfrm>
            <a:off x="2046000" y="2324477"/>
            <a:ext cx="8100000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&lt;GL/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glew.h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&lt;GLFW/glfw3.h&gt;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/* Make the window's context current */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glfwMakeContextCurrent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(window);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err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glewInit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(GLEW_OK != err)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Problem: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glewInit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failed, something is seriously wrong. */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std::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"Error: \n"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glewGetErrorString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(err);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  <a:endParaRPr lang="zh-CN" altLang="en-US" dirty="0"/>
          </a:p>
        </p:txBody>
      </p:sp>
      <p:sp>
        <p:nvSpPr>
          <p:cNvPr id="11" name="动作按钮: 转到主页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1D1F172-57F0-2610-98BE-E9C54D63B408}"/>
              </a:ext>
            </a:extLst>
          </p:cNvPr>
          <p:cNvSpPr/>
          <p:nvPr/>
        </p:nvSpPr>
        <p:spPr>
          <a:xfrm>
            <a:off x="838200" y="970688"/>
            <a:ext cx="720000" cy="720000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1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9D557-2CFA-AA84-850F-D997B72C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用</a:t>
            </a:r>
            <a:r>
              <a:rPr lang="en-US" altLang="zh-CN" dirty="0" err="1"/>
              <a:t>glDrawArrays</a:t>
            </a:r>
            <a:r>
              <a:rPr lang="zh-CN" altLang="en-US" dirty="0"/>
              <a:t>绘制图形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D2510-5A03-CEA5-FB70-446D3CA3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>
                <a:hlinkClick r:id="rId2"/>
              </a:rPr>
              <a:t>glDrawArrays</a:t>
            </a:r>
            <a:r>
              <a:rPr lang="en-US" altLang="zh-CN" dirty="0">
                <a:hlinkClick r:id="rId2"/>
              </a:rPr>
              <a:t> - OpenGL 3 - docs.gl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E11318-9277-8C48-7449-1EB0283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839AA-BB55-F78F-F4C5-130101D7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42AD568E-4CE1-7245-6311-74F7D7AC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1896412"/>
            <a:ext cx="4514850" cy="3181350"/>
          </a:xfrm>
          <a:prstGeom prst="rect">
            <a:avLst/>
          </a:pr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D73AF9-58CC-68C7-7DED-98367EB63FD5}"/>
              </a:ext>
            </a:extLst>
          </p:cNvPr>
          <p:cNvSpPr txBox="1"/>
          <p:nvPr/>
        </p:nvSpPr>
        <p:spPr>
          <a:xfrm>
            <a:off x="1022540" y="3754323"/>
            <a:ext cx="478800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//void 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glDrawArrays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GLenum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mode,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        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GLint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first,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        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GLsizei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glDrawArrays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GL_TRIANGLES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3);</a:t>
            </a:r>
            <a:endParaRPr lang="zh-CN" altLang="en-US" sz="20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9BF3F5-23D7-3516-A5FA-7E0BFF9D7581}"/>
              </a:ext>
            </a:extLst>
          </p:cNvPr>
          <p:cNvSpPr/>
          <p:nvPr/>
        </p:nvSpPr>
        <p:spPr>
          <a:xfrm>
            <a:off x="4686982" y="3843194"/>
            <a:ext cx="720000" cy="288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7D0C69D-4F16-AE6B-1EE1-DD6594EFEC5B}"/>
              </a:ext>
            </a:extLst>
          </p:cNvPr>
          <p:cNvCxnSpPr>
            <a:stCxn id="11" idx="6"/>
            <a:endCxn id="6" idx="1"/>
          </p:cNvCxnSpPr>
          <p:nvPr/>
        </p:nvCxnSpPr>
        <p:spPr>
          <a:xfrm flipV="1">
            <a:off x="5406982" y="3487087"/>
            <a:ext cx="1431968" cy="5001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7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38506C5-7CFF-AC0A-C7DD-BED5EDB3D23D}"/>
              </a:ext>
            </a:extLst>
          </p:cNvPr>
          <p:cNvSpPr txBox="1"/>
          <p:nvPr/>
        </p:nvSpPr>
        <p:spPr>
          <a:xfrm>
            <a:off x="1022540" y="3754323"/>
            <a:ext cx="478800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//void 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glDrawArrays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GLenum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mode,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        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GLint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first,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        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GLsizei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glDrawArrays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GL_TRIANGLES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3);</a:t>
            </a:r>
            <a:endParaRPr lang="zh-CN" altLang="en-US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49D557-2CFA-AA84-850F-D997B72C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D2510-5A03-CEA5-FB70-446D3CA3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>
                <a:hlinkClick r:id="rId2"/>
              </a:rPr>
              <a:t>glDrawArrays</a:t>
            </a:r>
            <a:r>
              <a:rPr lang="en-US" altLang="zh-CN" dirty="0">
                <a:hlinkClick r:id="rId2"/>
              </a:rPr>
              <a:t> - OpenGL 3 - docs.gl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E11318-9277-8C48-7449-1EB0283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839AA-BB55-F78F-F4C5-130101D7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9BF3F5-23D7-3516-A5FA-7E0BFF9D7581}"/>
              </a:ext>
            </a:extLst>
          </p:cNvPr>
          <p:cNvSpPr/>
          <p:nvPr/>
        </p:nvSpPr>
        <p:spPr>
          <a:xfrm>
            <a:off x="4730664" y="4132885"/>
            <a:ext cx="720000" cy="288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7D0C69D-4F16-AE6B-1EE1-DD6594EFEC5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450664" y="3857470"/>
            <a:ext cx="1640043" cy="4194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5A216AF2-F08C-9599-E18D-BFBE1F950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01961"/>
              </p:ext>
            </p:extLst>
          </p:nvPr>
        </p:nvGraphicFramePr>
        <p:xfrm>
          <a:off x="6838950" y="3464868"/>
          <a:ext cx="3012228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076">
                  <a:extLst>
                    <a:ext uri="{9D8B030D-6E8A-4147-A177-3AD203B41FA5}">
                      <a16:colId xmlns:a16="http://schemas.microsoft.com/office/drawing/2014/main" val="3245066921"/>
                    </a:ext>
                  </a:extLst>
                </a:gridCol>
                <a:gridCol w="1004076">
                  <a:extLst>
                    <a:ext uri="{9D8B030D-6E8A-4147-A177-3AD203B41FA5}">
                      <a16:colId xmlns:a16="http://schemas.microsoft.com/office/drawing/2014/main" val="3677367741"/>
                    </a:ext>
                  </a:extLst>
                </a:gridCol>
                <a:gridCol w="1004076">
                  <a:extLst>
                    <a:ext uri="{9D8B030D-6E8A-4147-A177-3AD203B41FA5}">
                      <a16:colId xmlns:a16="http://schemas.microsoft.com/office/drawing/2014/main" val="3265823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vertex1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vertex2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vertex3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31376"/>
                  </a:ext>
                </a:extLst>
              </a:tr>
            </a:tbl>
          </a:graphicData>
        </a:graphic>
      </p:graphicFrame>
      <p:sp>
        <p:nvSpPr>
          <p:cNvPr id="15" name="左大括号 14">
            <a:extLst>
              <a:ext uri="{FF2B5EF4-FFF2-40B4-BE49-F238E27FC236}">
                <a16:creationId xmlns:a16="http://schemas.microsoft.com/office/drawing/2014/main" id="{3248C01F-82CB-FDD2-C0BA-6362C812DE4D}"/>
              </a:ext>
            </a:extLst>
          </p:cNvPr>
          <p:cNvSpPr/>
          <p:nvPr/>
        </p:nvSpPr>
        <p:spPr>
          <a:xfrm rot="16200000">
            <a:off x="8239140" y="2926087"/>
            <a:ext cx="380636" cy="24256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2848638-024C-76DD-D5FA-61C2C54BC9F7}"/>
              </a:ext>
            </a:extLst>
          </p:cNvPr>
          <p:cNvSpPr/>
          <p:nvPr/>
        </p:nvSpPr>
        <p:spPr>
          <a:xfrm>
            <a:off x="4730664" y="4465079"/>
            <a:ext cx="720000" cy="288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696DC86-E785-8353-0789-E96C7AA8BB97}"/>
              </a:ext>
            </a:extLst>
          </p:cNvPr>
          <p:cNvCxnSpPr>
            <a:cxnSpLocks/>
            <a:stCxn id="16" idx="6"/>
            <a:endCxn id="19" idx="1"/>
          </p:cNvCxnSpPr>
          <p:nvPr/>
        </p:nvCxnSpPr>
        <p:spPr>
          <a:xfrm flipV="1">
            <a:off x="5450664" y="4549655"/>
            <a:ext cx="2702736" cy="594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A5F83E2-9C8C-94EC-F025-D94AEB59D2A1}"/>
              </a:ext>
            </a:extLst>
          </p:cNvPr>
          <p:cNvSpPr txBox="1"/>
          <p:nvPr/>
        </p:nvSpPr>
        <p:spPr>
          <a:xfrm>
            <a:off x="8153400" y="4349600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372CA3-079F-7C26-61D2-C1744393B1D1}"/>
              </a:ext>
            </a:extLst>
          </p:cNvPr>
          <p:cNvSpPr txBox="1"/>
          <p:nvPr/>
        </p:nvSpPr>
        <p:spPr>
          <a:xfrm>
            <a:off x="7571064" y="2930923"/>
            <a:ext cx="15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Vertex Buffer</a:t>
            </a:r>
          </a:p>
        </p:txBody>
      </p:sp>
    </p:spTree>
    <p:extLst>
      <p:ext uri="{BB962C8B-B14F-4D97-AF65-F5344CB8AC3E}">
        <p14:creationId xmlns:p14="http://schemas.microsoft.com/office/powerpoint/2010/main" val="63768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20FD-DC8B-7747-3C73-B33A19D2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29204-BEB0-CE62-341C-D8FF3268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vertex buffer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F82C3-2EF6-AA10-4500-598C6D41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AD803C-615E-A3D5-9075-E94D3909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6434CB-5BEB-DBD3-063F-7B18F1C5BD12}"/>
              </a:ext>
            </a:extLst>
          </p:cNvPr>
          <p:cNvSpPr txBox="1"/>
          <p:nvPr/>
        </p:nvSpPr>
        <p:spPr>
          <a:xfrm>
            <a:off x="838200" y="2384628"/>
            <a:ext cx="92160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//1.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定义顶点坐标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positions[6] = {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-0.5,-0.5,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0.0,0.5,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0.5,-0.5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申请缓存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glGenBuffers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 &amp;buffer);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指定当前缓存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glBindBuffer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(GL_ARRAY_BUFFER, buffer);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//4.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指定数据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glBufferData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(GL_ARRAY_BUFFER, 6 *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positions, GL_STATIC_DRAW);</a:t>
            </a:r>
          </a:p>
        </p:txBody>
      </p:sp>
      <p:pic>
        <p:nvPicPr>
          <p:cNvPr id="7" name="Picture 2" descr="2D Normalized Device Coordinates as shown in a graph">
            <a:extLst>
              <a:ext uri="{FF2B5EF4-FFF2-40B4-BE49-F238E27FC236}">
                <a16:creationId xmlns:a16="http://schemas.microsoft.com/office/drawing/2014/main" id="{A42BD0C0-F50D-4896-7F96-B70CFB57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4200" y="2384628"/>
            <a:ext cx="3810000" cy="187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806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20FD-DC8B-7747-3C73-B33A19D2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29204-BEB0-CE62-341C-D8FF3268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vertex buffer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F82C3-2EF6-AA10-4500-598C6D41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AD803C-615E-A3D5-9075-E94D3909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6434CB-5BEB-DBD3-063F-7B18F1C5BD12}"/>
              </a:ext>
            </a:extLst>
          </p:cNvPr>
          <p:cNvSpPr txBox="1"/>
          <p:nvPr/>
        </p:nvSpPr>
        <p:spPr>
          <a:xfrm>
            <a:off x="838200" y="2384628"/>
            <a:ext cx="92160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//1.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定义顶点坐标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positions[6] = {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-0.5,-0.5,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0.0,0.5,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0.5,-0.5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申请缓存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glGenBuffers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 &amp;buffer);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指定当前缓存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glBindBuffer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(GL_ARRAY_BUFFER, buffer);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//4.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指定数据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glBufferData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(GL_ARRAY_BUFFER, 6 *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positions, GL_STATIC_DRAW);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AA410546-09B8-A722-86C6-183FA41C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6300" y="1825625"/>
            <a:ext cx="666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56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2AA3-C030-F508-B60E-B3B5B54C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35520-71C9-36BF-0C6C-C51AA8C5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>
                <a:hlinkClick r:id="rId2"/>
              </a:rPr>
              <a:t>glVertexAttribPointer</a:t>
            </a:r>
            <a:r>
              <a:rPr lang="en-US" altLang="zh-CN" dirty="0">
                <a:hlinkClick r:id="rId2"/>
              </a:rPr>
              <a:t> - OpenGL 3 - docs.gl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895F2B-36B2-150F-2D07-669943E5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B412B-8F45-6B7F-C31E-37B0F0D2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B83F0B-968F-D335-6763-5BEFFBB9BD77}"/>
              </a:ext>
            </a:extLst>
          </p:cNvPr>
          <p:cNvSpPr txBox="1"/>
          <p:nvPr/>
        </p:nvSpPr>
        <p:spPr>
          <a:xfrm>
            <a:off x="838200" y="2489599"/>
            <a:ext cx="73152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//5.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指定缓存结构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glEnableVertexAttribArray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//void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glVertexAttribPointer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GLuint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index,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                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GLint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size,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                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GLenum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type,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                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GLboolean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normalized,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                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GLsizei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stride,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                 const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GLvoid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pointer);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glVertexAttribPointer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(0, 2,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GL_FALSE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8, 0);</a:t>
            </a:r>
            <a:endParaRPr lang="zh-CN" altLang="en-US" dirty="0"/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4C5AAA7C-A0B7-8E6E-6F39-5D17A6BF1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23109"/>
              </p:ext>
            </p:extLst>
          </p:nvPr>
        </p:nvGraphicFramePr>
        <p:xfrm>
          <a:off x="8341572" y="2723507"/>
          <a:ext cx="301222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038">
                  <a:extLst>
                    <a:ext uri="{9D8B030D-6E8A-4147-A177-3AD203B41FA5}">
                      <a16:colId xmlns:a16="http://schemas.microsoft.com/office/drawing/2014/main" val="3245066921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3516914153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3677367741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1519505650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3265823593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9627283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vertex1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vertex2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vertex3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3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72171"/>
                  </a:ext>
                </a:extLst>
              </a:tr>
            </a:tbl>
          </a:graphicData>
        </a:graphic>
      </p:graphicFrame>
      <p:sp>
        <p:nvSpPr>
          <p:cNvPr id="15" name="左大括号 14">
            <a:extLst>
              <a:ext uri="{FF2B5EF4-FFF2-40B4-BE49-F238E27FC236}">
                <a16:creationId xmlns:a16="http://schemas.microsoft.com/office/drawing/2014/main" id="{F6BC6892-D1B9-3BDD-6B38-BEBBB12C935D}"/>
              </a:ext>
            </a:extLst>
          </p:cNvPr>
          <p:cNvSpPr/>
          <p:nvPr/>
        </p:nvSpPr>
        <p:spPr>
          <a:xfrm rot="16200000">
            <a:off x="8610839" y="3437503"/>
            <a:ext cx="380636" cy="6680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DC52A8-62BF-E729-FCC3-56900BEC566A}"/>
              </a:ext>
            </a:extLst>
          </p:cNvPr>
          <p:cNvSpPr txBox="1"/>
          <p:nvPr/>
        </p:nvSpPr>
        <p:spPr>
          <a:xfrm>
            <a:off x="8657157" y="3941157"/>
            <a:ext cx="28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57794B-99B5-3888-3F7A-C90C19230375}"/>
              </a:ext>
            </a:extLst>
          </p:cNvPr>
          <p:cNvSpPr/>
          <p:nvPr/>
        </p:nvSpPr>
        <p:spPr>
          <a:xfrm>
            <a:off x="6288358" y="3397095"/>
            <a:ext cx="720000" cy="288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9E41276-519B-4934-38A4-AE923B1F1E84}"/>
              </a:ext>
            </a:extLst>
          </p:cNvPr>
          <p:cNvCxnSpPr>
            <a:cxnSpLocks/>
            <a:stCxn id="17" idx="6"/>
            <a:endCxn id="16" idx="1"/>
          </p:cNvCxnSpPr>
          <p:nvPr/>
        </p:nvCxnSpPr>
        <p:spPr>
          <a:xfrm>
            <a:off x="7008358" y="3541095"/>
            <a:ext cx="1648799" cy="5800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79C5622-C181-55DB-900F-29AC0FDC016C}"/>
              </a:ext>
            </a:extLst>
          </p:cNvPr>
          <p:cNvSpPr txBox="1"/>
          <p:nvPr/>
        </p:nvSpPr>
        <p:spPr>
          <a:xfrm>
            <a:off x="8333157" y="4261016"/>
            <a:ext cx="9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 bytes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8EC41B-774B-C42E-136C-634FFE0AC4A6}"/>
              </a:ext>
            </a:extLst>
          </p:cNvPr>
          <p:cNvSpPr/>
          <p:nvPr/>
        </p:nvSpPr>
        <p:spPr>
          <a:xfrm>
            <a:off x="6405877" y="4231469"/>
            <a:ext cx="720000" cy="288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6C6309E-AD8E-371E-8852-12DD91791A20}"/>
              </a:ext>
            </a:extLst>
          </p:cNvPr>
          <p:cNvCxnSpPr>
            <a:cxnSpLocks/>
            <a:stCxn id="21" idx="6"/>
            <a:endCxn id="20" idx="1"/>
          </p:cNvCxnSpPr>
          <p:nvPr/>
        </p:nvCxnSpPr>
        <p:spPr>
          <a:xfrm>
            <a:off x="7125877" y="4375469"/>
            <a:ext cx="1207280" cy="856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CD7EA54-E844-C5A6-D49C-CB445CF858C1}"/>
              </a:ext>
            </a:extLst>
          </p:cNvPr>
          <p:cNvSpPr txBox="1"/>
          <p:nvPr/>
        </p:nvSpPr>
        <p:spPr>
          <a:xfrm>
            <a:off x="9073686" y="2323397"/>
            <a:ext cx="15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Vertex Buffer</a:t>
            </a:r>
          </a:p>
        </p:txBody>
      </p:sp>
    </p:spTree>
    <p:extLst>
      <p:ext uri="{BB962C8B-B14F-4D97-AF65-F5344CB8AC3E}">
        <p14:creationId xmlns:p14="http://schemas.microsoft.com/office/powerpoint/2010/main" val="360822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172E2F-E2B3-552F-F7E9-C41717FD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2FC27-BA31-285C-29C4-81D8952E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997B0B-FC20-C3A6-E531-3507A67172DA}"/>
              </a:ext>
            </a:extLst>
          </p:cNvPr>
          <p:cNvSpPr txBox="1"/>
          <p:nvPr/>
        </p:nvSpPr>
        <p:spPr>
          <a:xfrm>
            <a:off x="777518" y="227480"/>
            <a:ext cx="7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CPU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836FCB-4335-FBDD-5857-ACC83E0FA8E2}"/>
              </a:ext>
            </a:extLst>
          </p:cNvPr>
          <p:cNvSpPr txBox="1"/>
          <p:nvPr/>
        </p:nvSpPr>
        <p:spPr>
          <a:xfrm>
            <a:off x="4423241" y="227479"/>
            <a:ext cx="7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GPU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116925-BAF2-69AA-5DB6-D5F3BF9928A2}"/>
              </a:ext>
            </a:extLst>
          </p:cNvPr>
          <p:cNvSpPr/>
          <p:nvPr/>
        </p:nvSpPr>
        <p:spPr>
          <a:xfrm>
            <a:off x="777518" y="832263"/>
            <a:ext cx="1659061" cy="3230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9D6CF4-1D8E-9575-5E5D-5B17FEEEDF4E}"/>
              </a:ext>
            </a:extLst>
          </p:cNvPr>
          <p:cNvSpPr/>
          <p:nvPr/>
        </p:nvSpPr>
        <p:spPr>
          <a:xfrm>
            <a:off x="4462487" y="1326308"/>
            <a:ext cx="1659061" cy="32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VBO1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5A2F4A-DA7C-3DAE-056E-7100283AA7E6}"/>
              </a:ext>
            </a:extLst>
          </p:cNvPr>
          <p:cNvSpPr/>
          <p:nvPr/>
        </p:nvSpPr>
        <p:spPr>
          <a:xfrm>
            <a:off x="4462487" y="3656299"/>
            <a:ext cx="1659061" cy="32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VAO</a:t>
            </a:r>
            <a:endParaRPr lang="zh-CN" altLang="en-US" dirty="0"/>
          </a:p>
        </p:txBody>
      </p:sp>
      <p:graphicFrame>
        <p:nvGraphicFramePr>
          <p:cNvPr id="17" name="表格 13">
            <a:extLst>
              <a:ext uri="{FF2B5EF4-FFF2-40B4-BE49-F238E27FC236}">
                <a16:creationId xmlns:a16="http://schemas.microsoft.com/office/drawing/2014/main" id="{9A21FF28-B153-1AD9-5DDB-9FDEFAEAC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90174"/>
              </p:ext>
            </p:extLst>
          </p:nvPr>
        </p:nvGraphicFramePr>
        <p:xfrm>
          <a:off x="777518" y="1167747"/>
          <a:ext cx="301222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038">
                  <a:extLst>
                    <a:ext uri="{9D8B030D-6E8A-4147-A177-3AD203B41FA5}">
                      <a16:colId xmlns:a16="http://schemas.microsoft.com/office/drawing/2014/main" val="3245066921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2624196528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3677367741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3105385491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3265823593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981971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31376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3E856F3-C43E-FFC5-0C21-37B67FFC5FFE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3636691" y="1487834"/>
            <a:ext cx="825796" cy="403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6A5A80-4CB1-BE59-1F57-C057DAF7264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636691" y="1891264"/>
            <a:ext cx="825796" cy="339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50C7AA6-A04B-5F56-1282-D845D44A824E}"/>
              </a:ext>
            </a:extLst>
          </p:cNvPr>
          <p:cNvSpPr txBox="1"/>
          <p:nvPr/>
        </p:nvSpPr>
        <p:spPr>
          <a:xfrm>
            <a:off x="222756" y="762957"/>
            <a:ext cx="46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①</a:t>
            </a:r>
            <a:endParaRPr lang="zh-CN" altLang="en-US" sz="2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0AE8C47-09C2-FFFA-049B-A1518642E478}"/>
              </a:ext>
            </a:extLst>
          </p:cNvPr>
          <p:cNvGrpSpPr/>
          <p:nvPr/>
        </p:nvGrpSpPr>
        <p:grpSpPr>
          <a:xfrm>
            <a:off x="1766975" y="1660432"/>
            <a:ext cx="1869716" cy="461665"/>
            <a:chOff x="1105730" y="2207966"/>
            <a:chExt cx="1869716" cy="46166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DC3467-9B32-77EC-B568-1FD443B33B3E}"/>
                </a:ext>
              </a:extLst>
            </p:cNvPr>
            <p:cNvSpPr txBox="1"/>
            <p:nvPr/>
          </p:nvSpPr>
          <p:spPr>
            <a:xfrm>
              <a:off x="1571446" y="2254132"/>
              <a:ext cx="140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glGenBuffers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651B4F8-000C-1887-427A-223DA6F2D669}"/>
                </a:ext>
              </a:extLst>
            </p:cNvPr>
            <p:cNvSpPr txBox="1"/>
            <p:nvPr/>
          </p:nvSpPr>
          <p:spPr>
            <a:xfrm>
              <a:off x="1105730" y="2207966"/>
              <a:ext cx="4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②</a:t>
              </a:r>
              <a:endParaRPr lang="zh-CN" alt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BBCF614-05EB-D8FE-3BBD-1AEDEDC881DA}"/>
              </a:ext>
            </a:extLst>
          </p:cNvPr>
          <p:cNvGrpSpPr/>
          <p:nvPr/>
        </p:nvGrpSpPr>
        <p:grpSpPr>
          <a:xfrm>
            <a:off x="1838975" y="2247934"/>
            <a:ext cx="1797716" cy="461665"/>
            <a:chOff x="1105730" y="2904354"/>
            <a:chExt cx="1797716" cy="46166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7F14329-E9BC-F78E-9C75-244114B3F14A}"/>
                </a:ext>
              </a:extLst>
            </p:cNvPr>
            <p:cNvSpPr txBox="1"/>
            <p:nvPr/>
          </p:nvSpPr>
          <p:spPr>
            <a:xfrm>
              <a:off x="1571446" y="2950520"/>
              <a:ext cx="13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glBindBuffer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748BACB-8126-B4AD-327F-8DC48593E010}"/>
                </a:ext>
              </a:extLst>
            </p:cNvPr>
            <p:cNvSpPr txBox="1"/>
            <p:nvPr/>
          </p:nvSpPr>
          <p:spPr>
            <a:xfrm>
              <a:off x="1105730" y="2904354"/>
              <a:ext cx="4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③</a:t>
              </a:r>
              <a:endParaRPr lang="zh-CN" alt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D95D275-47BC-BBC2-D4BD-6CFE30491B3B}"/>
              </a:ext>
            </a:extLst>
          </p:cNvPr>
          <p:cNvGrpSpPr/>
          <p:nvPr/>
        </p:nvGrpSpPr>
        <p:grpSpPr>
          <a:xfrm>
            <a:off x="4320125" y="1942291"/>
            <a:ext cx="1943784" cy="576417"/>
            <a:chOff x="4320125" y="2068229"/>
            <a:chExt cx="1943784" cy="57641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D956D6-E328-C7D5-5D12-30B5F0029089}"/>
                </a:ext>
              </a:extLst>
            </p:cNvPr>
            <p:cNvSpPr/>
            <p:nvPr/>
          </p:nvSpPr>
          <p:spPr>
            <a:xfrm>
              <a:off x="4462487" y="2194911"/>
              <a:ext cx="1659061" cy="323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VBO2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65BC78A-A8ED-30C1-6E13-7AFAFF59CC8B}"/>
                </a:ext>
              </a:extLst>
            </p:cNvPr>
            <p:cNvSpPr/>
            <p:nvPr/>
          </p:nvSpPr>
          <p:spPr>
            <a:xfrm>
              <a:off x="4320125" y="2068229"/>
              <a:ext cx="1943784" cy="5764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E326629-20C3-70F8-AE6F-15C760654B0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3636691" y="2230500"/>
            <a:ext cx="683434" cy="248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13">
            <a:extLst>
              <a:ext uri="{FF2B5EF4-FFF2-40B4-BE49-F238E27FC236}">
                <a16:creationId xmlns:a16="http://schemas.microsoft.com/office/drawing/2014/main" id="{5A846478-33C1-2D73-7691-50B9F79A6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75059"/>
              </p:ext>
            </p:extLst>
          </p:nvPr>
        </p:nvGraphicFramePr>
        <p:xfrm>
          <a:off x="4423240" y="2560156"/>
          <a:ext cx="301222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038">
                  <a:extLst>
                    <a:ext uri="{9D8B030D-6E8A-4147-A177-3AD203B41FA5}">
                      <a16:colId xmlns:a16="http://schemas.microsoft.com/office/drawing/2014/main" val="3245066921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2624196528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3677367741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3105385491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3265823593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981971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31376"/>
                  </a:ext>
                </a:extLst>
              </a:tr>
            </a:tbl>
          </a:graphicData>
        </a:graphic>
      </p:graphicFrame>
      <p:grpSp>
        <p:nvGrpSpPr>
          <p:cNvPr id="76" name="组合 75">
            <a:extLst>
              <a:ext uri="{FF2B5EF4-FFF2-40B4-BE49-F238E27FC236}">
                <a16:creationId xmlns:a16="http://schemas.microsoft.com/office/drawing/2014/main" id="{E2C908D1-1A83-D555-24B4-641B84750EFE}"/>
              </a:ext>
            </a:extLst>
          </p:cNvPr>
          <p:cNvGrpSpPr/>
          <p:nvPr/>
        </p:nvGrpSpPr>
        <p:grpSpPr>
          <a:xfrm>
            <a:off x="1803360" y="2824487"/>
            <a:ext cx="1833331" cy="461665"/>
            <a:chOff x="1106114" y="3459629"/>
            <a:chExt cx="1833331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49FFFD5-A349-8CA0-59C5-72AEA44B9CDC}"/>
                </a:ext>
              </a:extLst>
            </p:cNvPr>
            <p:cNvSpPr txBox="1"/>
            <p:nvPr/>
          </p:nvSpPr>
          <p:spPr>
            <a:xfrm>
              <a:off x="1571445" y="3505796"/>
              <a:ext cx="13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glBufferData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C961686-5364-C7E3-D7E7-88F85349960A}"/>
                </a:ext>
              </a:extLst>
            </p:cNvPr>
            <p:cNvSpPr txBox="1"/>
            <p:nvPr/>
          </p:nvSpPr>
          <p:spPr>
            <a:xfrm>
              <a:off x="1106114" y="3459629"/>
              <a:ext cx="4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④</a:t>
              </a:r>
              <a:endParaRPr lang="zh-CN" alt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A3C1C30B-9BD9-2185-6C49-91EB863CCB1C}"/>
              </a:ext>
            </a:extLst>
          </p:cNvPr>
          <p:cNvCxnSpPr>
            <a:cxnSpLocks/>
            <a:stCxn id="17" idx="1"/>
            <a:endCxn id="39" idx="1"/>
          </p:cNvCxnSpPr>
          <p:nvPr/>
        </p:nvCxnSpPr>
        <p:spPr>
          <a:xfrm rot="10800000" flipH="1" flipV="1">
            <a:off x="777518" y="1353166"/>
            <a:ext cx="3645722" cy="1392409"/>
          </a:xfrm>
          <a:prstGeom prst="bentConnector3">
            <a:avLst>
              <a:gd name="adj1" fmla="val -627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EE0410E-64E3-0DD1-E354-7FE6F39EACAE}"/>
              </a:ext>
            </a:extLst>
          </p:cNvPr>
          <p:cNvCxnSpPr>
            <a:cxnSpLocks/>
          </p:cNvCxnSpPr>
          <p:nvPr/>
        </p:nvCxnSpPr>
        <p:spPr>
          <a:xfrm>
            <a:off x="4112062" y="227479"/>
            <a:ext cx="0" cy="594000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2F37A62-2B1B-AA68-0A77-5F3980FDBA28}"/>
              </a:ext>
            </a:extLst>
          </p:cNvPr>
          <p:cNvGrpSpPr/>
          <p:nvPr/>
        </p:nvGrpSpPr>
        <p:grpSpPr>
          <a:xfrm>
            <a:off x="579360" y="3590193"/>
            <a:ext cx="3057331" cy="461665"/>
            <a:chOff x="1106114" y="3459629"/>
            <a:chExt cx="3057331" cy="461665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5214E98-E3CA-435D-657D-C49C440B379E}"/>
                </a:ext>
              </a:extLst>
            </p:cNvPr>
            <p:cNvSpPr txBox="1"/>
            <p:nvPr/>
          </p:nvSpPr>
          <p:spPr>
            <a:xfrm>
              <a:off x="1571445" y="3505796"/>
              <a:ext cx="25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glEnableVertexAttribArray</a:t>
              </a:r>
              <a:endParaRPr lang="en-US" altLang="zh-CN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FE0A1EE-17E0-10C2-2843-322BDAD4020D}"/>
                </a:ext>
              </a:extLst>
            </p:cNvPr>
            <p:cNvSpPr txBox="1"/>
            <p:nvPr/>
          </p:nvSpPr>
          <p:spPr>
            <a:xfrm>
              <a:off x="1106114" y="3459629"/>
              <a:ext cx="4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⑤</a:t>
              </a:r>
              <a:endParaRPr lang="zh-CN" alt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0CF8D27-D574-DF14-F7D7-7B057C57D539}"/>
              </a:ext>
            </a:extLst>
          </p:cNvPr>
          <p:cNvGrpSpPr/>
          <p:nvPr/>
        </p:nvGrpSpPr>
        <p:grpSpPr>
          <a:xfrm>
            <a:off x="1011360" y="4126937"/>
            <a:ext cx="2625331" cy="461665"/>
            <a:chOff x="1106114" y="3459629"/>
            <a:chExt cx="2625331" cy="461665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757AB37-5324-ACA9-AFAD-7FD71D24E974}"/>
                </a:ext>
              </a:extLst>
            </p:cNvPr>
            <p:cNvSpPr txBox="1"/>
            <p:nvPr/>
          </p:nvSpPr>
          <p:spPr>
            <a:xfrm>
              <a:off x="1571445" y="3505796"/>
              <a:ext cx="21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glVertexAttribPointer</a:t>
              </a:r>
              <a:endParaRPr lang="en-US" altLang="zh-CN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9E42847-4223-C32F-3078-DCECB0EE376C}"/>
                </a:ext>
              </a:extLst>
            </p:cNvPr>
            <p:cNvSpPr txBox="1"/>
            <p:nvPr/>
          </p:nvSpPr>
          <p:spPr>
            <a:xfrm>
              <a:off x="1106114" y="3459629"/>
              <a:ext cx="4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⑥</a:t>
              </a:r>
              <a:endParaRPr lang="zh-CN" alt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47608F82-FEF9-3671-A424-03229F65EB25}"/>
              </a:ext>
            </a:extLst>
          </p:cNvPr>
          <p:cNvSpPr/>
          <p:nvPr/>
        </p:nvSpPr>
        <p:spPr>
          <a:xfrm>
            <a:off x="4320125" y="3526992"/>
            <a:ext cx="1943784" cy="576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FE4D9E7-87C6-DDEC-F0A7-9C119C161C9A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 flipV="1">
            <a:off x="3636691" y="3815201"/>
            <a:ext cx="683434" cy="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74135F3-015E-D620-5658-4FC375161010}"/>
              </a:ext>
            </a:extLst>
          </p:cNvPr>
          <p:cNvGrpSpPr/>
          <p:nvPr/>
        </p:nvGrpSpPr>
        <p:grpSpPr>
          <a:xfrm>
            <a:off x="1731360" y="4759315"/>
            <a:ext cx="1905331" cy="461665"/>
            <a:chOff x="1106114" y="3459629"/>
            <a:chExt cx="1905331" cy="461665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6EA3B34-007F-D3E9-B508-13EF8728ADE2}"/>
                </a:ext>
              </a:extLst>
            </p:cNvPr>
            <p:cNvSpPr txBox="1"/>
            <p:nvPr/>
          </p:nvSpPr>
          <p:spPr>
            <a:xfrm>
              <a:off x="1571445" y="3505796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glDrawArrays</a:t>
              </a:r>
              <a:endParaRPr lang="en-US" altLang="zh-CN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876B5B23-6A65-2599-A894-3E49F1A0F7A7}"/>
                </a:ext>
              </a:extLst>
            </p:cNvPr>
            <p:cNvSpPr txBox="1"/>
            <p:nvPr/>
          </p:nvSpPr>
          <p:spPr>
            <a:xfrm>
              <a:off x="1106114" y="3459629"/>
              <a:ext cx="4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⑦</a:t>
              </a:r>
              <a:endParaRPr lang="zh-CN" alt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7533A4F-A832-AD85-092B-74C7838F65D8}"/>
              </a:ext>
            </a:extLst>
          </p:cNvPr>
          <p:cNvGrpSpPr/>
          <p:nvPr/>
        </p:nvGrpSpPr>
        <p:grpSpPr>
          <a:xfrm>
            <a:off x="7176765" y="4990147"/>
            <a:ext cx="2265331" cy="692498"/>
            <a:chOff x="1106114" y="3459629"/>
            <a:chExt cx="2265331" cy="692498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E73AC56F-9C73-9F87-60DD-AEB46CBE0A26}"/>
                </a:ext>
              </a:extLst>
            </p:cNvPr>
            <p:cNvSpPr txBox="1"/>
            <p:nvPr/>
          </p:nvSpPr>
          <p:spPr>
            <a:xfrm>
              <a:off x="1571445" y="3505796"/>
              <a:ext cx="1800000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Vertex shader</a:t>
              </a:r>
            </a:p>
            <a:p>
              <a:r>
                <a:rPr lang="en-US" altLang="zh-CN" dirty="0"/>
                <a:t>in vec4 position;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B10FB8A-7BEF-F30C-D150-961104A1BDA4}"/>
                </a:ext>
              </a:extLst>
            </p:cNvPr>
            <p:cNvSpPr txBox="1"/>
            <p:nvPr/>
          </p:nvSpPr>
          <p:spPr>
            <a:xfrm>
              <a:off x="1106114" y="3459629"/>
              <a:ext cx="4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⑧</a:t>
              </a:r>
              <a:endParaRPr lang="zh-CN" alt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1007FDA-A893-14A6-A215-2A16225C0DB7}"/>
              </a:ext>
            </a:extLst>
          </p:cNvPr>
          <p:cNvGrpSpPr/>
          <p:nvPr/>
        </p:nvGrpSpPr>
        <p:grpSpPr>
          <a:xfrm>
            <a:off x="8941582" y="2897695"/>
            <a:ext cx="2265331" cy="692498"/>
            <a:chOff x="1106114" y="3459629"/>
            <a:chExt cx="2265331" cy="692498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8D3D43D-6D37-C02C-A3BD-F62EC84C4336}"/>
                </a:ext>
              </a:extLst>
            </p:cNvPr>
            <p:cNvSpPr txBox="1"/>
            <p:nvPr/>
          </p:nvSpPr>
          <p:spPr>
            <a:xfrm>
              <a:off x="1571445" y="3505796"/>
              <a:ext cx="1800000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Fragment shader</a:t>
              </a:r>
            </a:p>
            <a:p>
              <a:r>
                <a:rPr lang="en-US" altLang="zh-CN" dirty="0"/>
                <a:t>out vec4 color;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9AF723F-692A-00E9-BC7C-F8FC4C79A420}"/>
                </a:ext>
              </a:extLst>
            </p:cNvPr>
            <p:cNvSpPr txBox="1"/>
            <p:nvPr/>
          </p:nvSpPr>
          <p:spPr>
            <a:xfrm>
              <a:off x="1106114" y="3459629"/>
              <a:ext cx="46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⑨</a:t>
              </a:r>
              <a:endParaRPr lang="zh-CN" alt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03" name="表格 13">
            <a:extLst>
              <a:ext uri="{FF2B5EF4-FFF2-40B4-BE49-F238E27FC236}">
                <a16:creationId xmlns:a16="http://schemas.microsoft.com/office/drawing/2014/main" id="{5DD6FD68-CC7D-44AC-21FA-A5C69C675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72693"/>
              </p:ext>
            </p:extLst>
          </p:nvPr>
        </p:nvGraphicFramePr>
        <p:xfrm>
          <a:off x="6277717" y="3512032"/>
          <a:ext cx="684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24506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index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3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size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81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type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8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stride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418399"/>
                  </a:ext>
                </a:extLst>
              </a:tr>
            </a:tbl>
          </a:graphicData>
        </a:graphic>
      </p:graphicFrame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F70B92F-7421-5C3D-5FD8-D9A2CDC75DE5}"/>
              </a:ext>
            </a:extLst>
          </p:cNvPr>
          <p:cNvCxnSpPr>
            <a:cxnSpLocks/>
            <a:stCxn id="84" idx="3"/>
            <a:endCxn id="103" idx="1"/>
          </p:cNvCxnSpPr>
          <p:nvPr/>
        </p:nvCxnSpPr>
        <p:spPr>
          <a:xfrm flipV="1">
            <a:off x="3636691" y="4253712"/>
            <a:ext cx="2641026" cy="104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238D83FB-5CDE-A112-11A2-31AC39FD582E}"/>
              </a:ext>
            </a:extLst>
          </p:cNvPr>
          <p:cNvCxnSpPr>
            <a:cxnSpLocks/>
            <a:stCxn id="103" idx="3"/>
            <a:endCxn id="97" idx="0"/>
          </p:cNvCxnSpPr>
          <p:nvPr/>
        </p:nvCxnSpPr>
        <p:spPr>
          <a:xfrm>
            <a:off x="6961717" y="4253712"/>
            <a:ext cx="1580379" cy="7826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067BC68C-6D3E-AA17-28DE-1B5FD6B01F54}"/>
              </a:ext>
            </a:extLst>
          </p:cNvPr>
          <p:cNvCxnSpPr>
            <a:cxnSpLocks/>
            <a:stCxn id="39" idx="3"/>
            <a:endCxn id="97" idx="0"/>
          </p:cNvCxnSpPr>
          <p:nvPr/>
        </p:nvCxnSpPr>
        <p:spPr>
          <a:xfrm>
            <a:off x="7435468" y="2745576"/>
            <a:ext cx="1106628" cy="22907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BD1F980-D66D-8119-178A-6F09B0955F1E}"/>
              </a:ext>
            </a:extLst>
          </p:cNvPr>
          <p:cNvCxnSpPr>
            <a:cxnSpLocks/>
            <a:stCxn id="103" idx="0"/>
            <a:endCxn id="39" idx="2"/>
          </p:cNvCxnSpPr>
          <p:nvPr/>
        </p:nvCxnSpPr>
        <p:spPr>
          <a:xfrm flipH="1" flipV="1">
            <a:off x="5929354" y="2930996"/>
            <a:ext cx="690363" cy="5810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11EA1FF-9EAD-63F6-9528-6FB633E88E65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3636691" y="4990148"/>
            <a:ext cx="3540074" cy="230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E2F24C2-306E-7B7C-512B-7E54583932C4}"/>
              </a:ext>
            </a:extLst>
          </p:cNvPr>
          <p:cNvSpPr txBox="1"/>
          <p:nvPr/>
        </p:nvSpPr>
        <p:spPr>
          <a:xfrm>
            <a:off x="9604913" y="1937431"/>
            <a:ext cx="1404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Frame buffer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DDEE47B-07EC-5A04-B6CE-7D34DBB30C06}"/>
              </a:ext>
            </a:extLst>
          </p:cNvPr>
          <p:cNvCxnSpPr>
            <a:cxnSpLocks/>
            <a:stCxn id="100" idx="0"/>
            <a:endCxn id="132" idx="2"/>
          </p:cNvCxnSpPr>
          <p:nvPr/>
        </p:nvCxnSpPr>
        <p:spPr>
          <a:xfrm flipV="1">
            <a:off x="10306913" y="2306763"/>
            <a:ext cx="0" cy="6370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3526B3F4-9FA6-4110-C521-C34F93570271}"/>
              </a:ext>
            </a:extLst>
          </p:cNvPr>
          <p:cNvCxnSpPr>
            <a:stCxn id="97" idx="3"/>
            <a:endCxn id="100" idx="2"/>
          </p:cNvCxnSpPr>
          <p:nvPr/>
        </p:nvCxnSpPr>
        <p:spPr>
          <a:xfrm flipV="1">
            <a:off x="9442096" y="3590193"/>
            <a:ext cx="864817" cy="1769287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图片 139">
            <a:extLst>
              <a:ext uri="{FF2B5EF4-FFF2-40B4-BE49-F238E27FC236}">
                <a16:creationId xmlns:a16="http://schemas.microsoft.com/office/drawing/2014/main" id="{A5ED02FC-A73A-D7F2-9E3B-00247031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913" y="580373"/>
            <a:ext cx="1080000" cy="1149884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64A5C483-AC46-A39F-6EFB-E6B844AC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91" y="5174814"/>
            <a:ext cx="1080000" cy="10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4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2345D-D25B-9FCB-3E97-83043AF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1632D-7E0D-F942-96B5-90E531F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A00780-D7DD-3E32-9B6B-BAA8D74B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</a:t>
            </a:fld>
            <a:endParaRPr lang="zh-CN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FBCDD181-9D43-FCC8-3F6A-3B97CAFEE5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0185914"/>
                  </p:ext>
                </p:extLst>
              </p:nvPr>
            </p:nvGraphicFramePr>
            <p:xfrm>
              <a:off x="838800" y="1825200"/>
              <a:ext cx="3048000" cy="1714500"/>
            </p:xfrm>
            <a:graphic>
              <a:graphicData uri="http://schemas.microsoft.com/office/powerpoint/2016/slidezoom">
                <pslz:sldZm>
                  <pslz:sldZmObj sldId="258" cId="805258503">
                    <pslz:zmPr id="{D0FBFFA3-E3E2-4B7B-98DC-D06D2126F89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CDD181-9D43-FCC8-3F6A-3B97CAFEE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800" y="18252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幻灯片缩放定位 10">
                <a:extLst>
                  <a:ext uri="{FF2B5EF4-FFF2-40B4-BE49-F238E27FC236}">
                    <a16:creationId xmlns:a16="http://schemas.microsoft.com/office/drawing/2014/main" id="{34A90890-82E2-19E1-532B-ED426FD167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7229244"/>
                  </p:ext>
                </p:extLst>
              </p:nvPr>
            </p:nvGraphicFramePr>
            <p:xfrm>
              <a:off x="4572000" y="1825200"/>
              <a:ext cx="3048000" cy="1714500"/>
            </p:xfrm>
            <a:graphic>
              <a:graphicData uri="http://schemas.microsoft.com/office/powerpoint/2016/slidezoom">
                <pslz:sldZm>
                  <pslz:sldZmObj sldId="267" cId="1728578259">
                    <pslz:zmPr id="{C5C2015F-8C7B-498E-B6EA-74D77909906E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幻灯片缩放定位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4A90890-82E2-19E1-532B-ED426FD167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0" y="18252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幻灯片缩放定位 12">
                <a:extLst>
                  <a:ext uri="{FF2B5EF4-FFF2-40B4-BE49-F238E27FC236}">
                    <a16:creationId xmlns:a16="http://schemas.microsoft.com/office/drawing/2014/main" id="{FA345BA3-F2D4-FF81-021A-60E30DEBD6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8460730"/>
                  </p:ext>
                </p:extLst>
              </p:nvPr>
            </p:nvGraphicFramePr>
            <p:xfrm>
              <a:off x="8305200" y="1825200"/>
              <a:ext cx="3048000" cy="1714500"/>
            </p:xfrm>
            <a:graphic>
              <a:graphicData uri="http://schemas.microsoft.com/office/powerpoint/2016/slidezoom">
                <pslz:sldZm>
                  <pslz:sldZmObj sldId="275" cId="4053045920">
                    <pslz:zmPr id="{28D59946-BB81-481A-B568-E795E4FA226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幻灯片缩放定位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A345BA3-F2D4-FF81-021A-60E30DEBD6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5200" y="18252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幻灯片缩放定位 14">
                <a:extLst>
                  <a:ext uri="{FF2B5EF4-FFF2-40B4-BE49-F238E27FC236}">
                    <a16:creationId xmlns:a16="http://schemas.microsoft.com/office/drawing/2014/main" id="{1BCF1055-0C3B-918C-7357-53E852F53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8888314"/>
                  </p:ext>
                </p:extLst>
              </p:nvPr>
            </p:nvGraphicFramePr>
            <p:xfrm>
              <a:off x="838800" y="3825583"/>
              <a:ext cx="3048000" cy="1714500"/>
            </p:xfrm>
            <a:graphic>
              <a:graphicData uri="http://schemas.microsoft.com/office/powerpoint/2016/slidezoom">
                <pslz:sldZm>
                  <pslz:sldZmObj sldId="276" cId="2397355332">
                    <pslz:zmPr id="{6757F3E6-237E-497C-A1F2-262F58C10605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幻灯片缩放定位 1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BCF1055-0C3B-918C-7357-53E852F53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800" y="382558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幻灯片缩放定位 16">
                <a:extLst>
                  <a:ext uri="{FF2B5EF4-FFF2-40B4-BE49-F238E27FC236}">
                    <a16:creationId xmlns:a16="http://schemas.microsoft.com/office/drawing/2014/main" id="{F856C29D-3B03-1085-7139-145EB4D88A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5853754"/>
                  </p:ext>
                </p:extLst>
              </p:nvPr>
            </p:nvGraphicFramePr>
            <p:xfrm>
              <a:off x="4572000" y="3825583"/>
              <a:ext cx="3048000" cy="1714500"/>
            </p:xfrm>
            <a:graphic>
              <a:graphicData uri="http://schemas.microsoft.com/office/powerpoint/2016/slidezoom">
                <pslz:sldZm>
                  <pslz:sldZmObj sldId="277" cId="762823201">
                    <pslz:zmPr id="{1652C67D-580D-4419-BF09-656C4CA6E513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幻灯片缩放定位 1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F856C29D-3B03-1085-7139-145EB4D88A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72000" y="382558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幻灯片缩放定位 18">
                <a:extLst>
                  <a:ext uri="{FF2B5EF4-FFF2-40B4-BE49-F238E27FC236}">
                    <a16:creationId xmlns:a16="http://schemas.microsoft.com/office/drawing/2014/main" id="{C70DC0DF-0DF2-FB0B-22A3-24ED0D5C2D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3266097"/>
                  </p:ext>
                </p:extLst>
              </p:nvPr>
            </p:nvGraphicFramePr>
            <p:xfrm>
              <a:off x="8305200" y="3825583"/>
              <a:ext cx="3048000" cy="1714500"/>
            </p:xfrm>
            <a:graphic>
              <a:graphicData uri="http://schemas.microsoft.com/office/powerpoint/2016/slidezoom">
                <pslz:sldZm>
                  <pslz:sldZmObj sldId="279" cId="3340476166">
                    <pslz:zmPr id="{CA5E235F-E3FB-4DDD-AA7E-4F65EA52859C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幻灯片缩放定位 18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C70DC0DF-0DF2-FB0B-22A3-24ED0D5C2D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5200" y="382558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35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10A50C-8AC1-C79B-7FF4-7030EB78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58DC62-9FB6-C089-844D-B8CEB2D2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CAD5CA-B026-CC8D-477C-ECB47CC5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" y="36000"/>
            <a:ext cx="4820323" cy="59682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19A319-4B2D-4DA4-FB63-86B17201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40" y="36000"/>
            <a:ext cx="5975499" cy="4536000"/>
          </a:xfrm>
          <a:prstGeom prst="rect">
            <a:avLst/>
          </a:prstGeom>
        </p:spPr>
      </p:pic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9D487A2C-93C8-CBB0-D0E5-6323A321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7240" y="4601152"/>
            <a:ext cx="6667500" cy="184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344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D6BC1-F5C3-27A5-DE58-3C74E25E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379C6-877F-6B51-28CB-BAD19D7B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C66E61-5DC8-5527-0413-2EAB2EC8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D2A19C-7FBA-BB98-9402-63004854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D11019-3690-0333-BF28-2F9EA4AD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267" y="1690688"/>
            <a:ext cx="4293333" cy="3600000"/>
          </a:xfrm>
          <a:prstGeom prst="rect">
            <a:avLst/>
          </a:prstGeom>
        </p:spPr>
      </p:pic>
      <p:sp>
        <p:nvSpPr>
          <p:cNvPr id="8" name="动作按钮: 转到主页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A4F3CE7-90E9-C3AE-0019-D20ADC1479B0}"/>
              </a:ext>
            </a:extLst>
          </p:cNvPr>
          <p:cNvSpPr/>
          <p:nvPr/>
        </p:nvSpPr>
        <p:spPr>
          <a:xfrm>
            <a:off x="854067" y="970688"/>
            <a:ext cx="720000" cy="720000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6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0A298-62D1-C33C-F8E7-8B019CB6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着色器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EFF093E-4C32-977F-69EC-3E0AA60E4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93" y="1825625"/>
            <a:ext cx="7151814" cy="4351338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53C74-1192-E8AE-1CBF-128F24F5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4976A8-D0EC-E9A9-B220-44ABA2A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9320A-FEB4-6D98-2584-C34F7E629AE3}"/>
              </a:ext>
            </a:extLst>
          </p:cNvPr>
          <p:cNvSpPr txBox="1"/>
          <p:nvPr/>
        </p:nvSpPr>
        <p:spPr>
          <a:xfrm>
            <a:off x="2928000" y="1321356"/>
            <a:ext cx="633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OpenGL</a:t>
            </a:r>
            <a:r>
              <a:rPr lang="zh-CN" altLang="en-US" dirty="0">
                <a:hlinkClick r:id="rId3"/>
              </a:rPr>
              <a:t>基本流程图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斑图不巫的博客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opengl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04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922F3-E0F8-DA92-46D1-AB6E21D8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182D8-2166-6835-5A48-127788936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shader</a:t>
            </a:r>
            <a:r>
              <a:rPr lang="zh-CN" altLang="en-US" dirty="0"/>
              <a:t>文件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EBE676-5D6A-70D7-4114-81D7FAAF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C7884-CAE4-F926-A848-CB9D014A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D3AFB1-4FDA-9E9B-1071-17266FEE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58" y="2456792"/>
            <a:ext cx="6390102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09134D-C019-24A0-DC86-F7A24346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512" y="2456792"/>
            <a:ext cx="1979468" cy="1844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D78CA4-4905-2BC7-D4C6-275F40CE49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083"/>
          <a:stretch/>
        </p:blipFill>
        <p:spPr>
          <a:xfrm>
            <a:off x="9374332" y="2456792"/>
            <a:ext cx="2586255" cy="25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2863B-BDE6-700C-06D7-D3B876CE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EE82B-9DA0-6D68-712E-E914DCB9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编辑着色器代码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8A38CC-02B2-0B8C-6916-ACF4E181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26988-8EA2-C0D1-06A5-3F3AD009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3AFF1F-3B6F-D10E-B1D5-5FF8418CCE51}"/>
              </a:ext>
            </a:extLst>
          </p:cNvPr>
          <p:cNvSpPr txBox="1"/>
          <p:nvPr/>
        </p:nvSpPr>
        <p:spPr>
          <a:xfrm>
            <a:off x="4627418" y="821651"/>
            <a:ext cx="609600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#shader vertex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#version 410 core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layout(location = 0)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vec4 position;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gl_Position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position;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#shader fragment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#version 410 core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layout(location = 0)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vec4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out_color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out_color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vec4(1.0, 0.0, 0.0, 1.0);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66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51BAC-60BF-E990-DB56-0A1AE851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5650B-2B78-7138-5A4B-E45DAC87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 err="1"/>
              <a:t>shader.h</a:t>
            </a:r>
            <a:r>
              <a:rPr lang="zh-CN" altLang="en-US" dirty="0"/>
              <a:t>头文件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96221-4037-265E-92C6-17B7E5D9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066017-D5CC-0453-B9E0-DFF6121D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3601B7-6DD4-30FF-F412-F65028B5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8" y="2443382"/>
            <a:ext cx="6390101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E272E9-3E8C-487A-7C87-371DC0F2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191" y="2443382"/>
            <a:ext cx="2015836" cy="21154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2E4853-55B9-4D76-3D2C-1805EA7DD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009" y="2443382"/>
            <a:ext cx="2389660" cy="24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3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E641E-6486-3416-351B-32477A07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A49C7-9823-80E0-494B-934E8C6A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shader.h</a:t>
            </a:r>
            <a:r>
              <a:rPr lang="zh-CN" altLang="en-US" dirty="0"/>
              <a:t>文件中定义解析着色器文件的函数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743F27-46C9-FEE4-CC87-0A005C4E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E9A5B-CB96-3C73-E66A-08841E78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D7DCA2-16C9-CDA3-12C5-BEBB9256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36" y="2373238"/>
            <a:ext cx="692112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76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A7B4-7B0A-E95B-CD07-D900E34B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2A282-3CB7-A5F0-7D31-B98C716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shader.h</a:t>
            </a:r>
            <a:r>
              <a:rPr lang="zh-CN" altLang="en-US" dirty="0"/>
              <a:t>文件中定义编译着色器的函数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CD610D-C0BC-27FC-754F-97E9ED1B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4B83A9-276B-B614-18F0-60930EDE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EF8183-BB99-3451-2CAC-BF7E80F6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13" y="2397606"/>
            <a:ext cx="558537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EA45C-C0FB-02C2-7478-EC9DF9BA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212C9-6B4F-4D11-ABF9-8DA0CD67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shader.h</a:t>
            </a:r>
            <a:r>
              <a:rPr lang="zh-CN" altLang="en-US" dirty="0"/>
              <a:t>文件中定义链接并生成着色器程序的函数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C8E814-4832-72C7-2FE2-18B1A29A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AC73C6-4692-3793-F4DD-0F7ACECE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908613-1AE4-4736-F1A1-8FCA83350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25" y="2381979"/>
            <a:ext cx="1075075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2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EDA8F-1B88-DCB8-95F7-9D611203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50762-F34F-394F-70B2-4D0078AE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在主函数中创建并使用着色器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410EA-2148-5E54-6A03-541BF5FF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001044-9273-FEBD-5D89-5F5A00BB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3307-E602-DBE4-61E4-29DA2C0CAA5F}"/>
              </a:ext>
            </a:extLst>
          </p:cNvPr>
          <p:cNvSpPr txBox="1"/>
          <p:nvPr/>
        </p:nvSpPr>
        <p:spPr>
          <a:xfrm>
            <a:off x="2109355" y="2454900"/>
            <a:ext cx="797329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//0.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创建着色器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vertexShader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fragmentShader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ParseShader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basic.shader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vertexShader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fragmentShader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shader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CreateShader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vertexShader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fragmentShader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glUseProgram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(shader);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6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F11AB-B796-BE67-1082-548CE051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144F9-F5BD-AB8E-FCCE-328E55FF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D44F1-82AC-049F-7DE8-0CB9361B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317138-C455-BC0B-BA25-BBE2D76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3D7E0560-502C-8CCA-9637-5F3DD1AD08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4355657"/>
                  </p:ext>
                </p:extLst>
              </p:nvPr>
            </p:nvGraphicFramePr>
            <p:xfrm>
              <a:off x="838800" y="1825200"/>
              <a:ext cx="3048000" cy="1714500"/>
            </p:xfrm>
            <a:graphic>
              <a:graphicData uri="http://schemas.microsoft.com/office/powerpoint/2016/slidezoom">
                <pslz:sldZm>
                  <pslz:sldZmObj sldId="299" cId="2051973544">
                    <pslz:zmPr id="{335B1769-43FF-4592-95F0-87C79993B1D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D7E0560-502C-8CCA-9637-5F3DD1AD08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800" y="18252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幻灯片缩放定位 8">
                <a:extLst>
                  <a:ext uri="{FF2B5EF4-FFF2-40B4-BE49-F238E27FC236}">
                    <a16:creationId xmlns:a16="http://schemas.microsoft.com/office/drawing/2014/main" id="{3E3BF1C4-14C8-5C31-9D69-C6623FB105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2689951"/>
                  </p:ext>
                </p:extLst>
              </p:nvPr>
            </p:nvGraphicFramePr>
            <p:xfrm>
              <a:off x="4572000" y="1825200"/>
              <a:ext cx="3048000" cy="1714500"/>
            </p:xfrm>
            <a:graphic>
              <a:graphicData uri="http://schemas.microsoft.com/office/powerpoint/2016/slidezoom">
                <pslz:sldZm>
                  <pslz:sldZmObj sldId="303" cId="128418010">
                    <pslz:zmPr id="{52B492F9-9BF0-4DFA-9F77-75385601648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幻灯片缩放定位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3BF1C4-14C8-5C31-9D69-C6623FB105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0" y="18252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幻灯片缩放定位 10">
                <a:extLst>
                  <a:ext uri="{FF2B5EF4-FFF2-40B4-BE49-F238E27FC236}">
                    <a16:creationId xmlns:a16="http://schemas.microsoft.com/office/drawing/2014/main" id="{21D81E13-7AE4-7842-AA34-BE36BDFD32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2495984"/>
                  </p:ext>
                </p:extLst>
              </p:nvPr>
            </p:nvGraphicFramePr>
            <p:xfrm>
              <a:off x="8305200" y="1825200"/>
              <a:ext cx="3048000" cy="1714500"/>
            </p:xfrm>
            <a:graphic>
              <a:graphicData uri="http://schemas.microsoft.com/office/powerpoint/2016/slidezoom">
                <pslz:sldZm>
                  <pslz:sldZmObj sldId="304" cId="181631029">
                    <pslz:zmPr id="{5AF1A3F9-0BDD-46CF-B673-DAEBAF20DF8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幻灯片缩放定位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1D81E13-7AE4-7842-AA34-BE36BDFD32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5200" y="18252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00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B749B-E217-C466-DBA1-5D6BD066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852AD-4348-CE97-7016-24AD9249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B489E2-4A5E-424C-886B-76FF6483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5C0539-339C-464D-CA6B-F78B036C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7AB32E-969A-CA0F-FFE8-5BB2DDCB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24" y="1825625"/>
            <a:ext cx="4293333" cy="3600000"/>
          </a:xfrm>
          <a:prstGeom prst="rect">
            <a:avLst/>
          </a:prstGeom>
        </p:spPr>
      </p:pic>
      <p:sp>
        <p:nvSpPr>
          <p:cNvPr id="8" name="动作按钮: 转到主页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75C393A-1849-575C-D0E2-3834D403DE0F}"/>
              </a:ext>
            </a:extLst>
          </p:cNvPr>
          <p:cNvSpPr/>
          <p:nvPr/>
        </p:nvSpPr>
        <p:spPr>
          <a:xfrm>
            <a:off x="838200" y="970688"/>
            <a:ext cx="720000" cy="720000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13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6161B-DD65-93FF-AF74-6538D8DD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GLFW</a:t>
            </a:r>
            <a:r>
              <a:rPr lang="zh-CN" altLang="en-US" dirty="0"/>
              <a:t>键盘交互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83983-ACA2-F6DF-198B-756BE4A5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https://www.glfw.org/docs/latest/input_guide.html#input_key</a:t>
            </a:r>
            <a:endParaRPr lang="en-US" altLang="zh-CN" sz="2400" dirty="0">
              <a:hlinkClick r:id="rId3"/>
            </a:endParaRPr>
          </a:p>
          <a:p>
            <a:r>
              <a:rPr lang="en-US" altLang="zh-CN" sz="2400" dirty="0">
                <a:hlinkClick r:id="rId3"/>
              </a:rPr>
              <a:t>https://www.glfw.org/docs/latest/group__keys.html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D67412-959C-9162-EF07-A4789802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D6022A-4CAF-335C-707F-0508AD09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76AA3-C279-D477-7CC6-A48F7939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743" y="2786482"/>
            <a:ext cx="5798514" cy="360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AAC1BB1-1372-2FE3-3BAB-069683733696}"/>
              </a:ext>
            </a:extLst>
          </p:cNvPr>
          <p:cNvSpPr/>
          <p:nvPr/>
        </p:nvSpPr>
        <p:spPr>
          <a:xfrm>
            <a:off x="4821382" y="5839691"/>
            <a:ext cx="1905000" cy="337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55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8B4C1-4011-3E9F-C51E-38747751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66F3B-F5E8-5C94-3A04-62BDFB56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修改着色器代码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19D21-AE75-8594-78AB-0151E6B6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AF6A1D-8564-A67F-92D7-24A57F58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508808-8951-D951-090D-C6E767300C35}"/>
              </a:ext>
            </a:extLst>
          </p:cNvPr>
          <p:cNvSpPr txBox="1"/>
          <p:nvPr/>
        </p:nvSpPr>
        <p:spPr>
          <a:xfrm>
            <a:off x="4648200" y="612845"/>
            <a:ext cx="609600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#shader vertex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#version 410 core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layout(location = 0)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vec4 position;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gl_Position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position;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#shader fragment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#version 410 core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layout(location = 0)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vec4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out_color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uniform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vec4 COLOR;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out_color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COLOR;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012CFF-3D16-FBE2-033F-5AF15AE3A08C}"/>
              </a:ext>
            </a:extLst>
          </p:cNvPr>
          <p:cNvSpPr/>
          <p:nvPr/>
        </p:nvSpPr>
        <p:spPr>
          <a:xfrm>
            <a:off x="4703618" y="4502727"/>
            <a:ext cx="2286000" cy="3255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2C34BE-AECE-DCF8-E758-3364F02A0F52}"/>
              </a:ext>
            </a:extLst>
          </p:cNvPr>
          <p:cNvSpPr/>
          <p:nvPr/>
        </p:nvSpPr>
        <p:spPr>
          <a:xfrm>
            <a:off x="5112327" y="5604163"/>
            <a:ext cx="2286000" cy="3255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72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74BF2-0202-C6BE-0E78-D79490B9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BEE3B-0AB9-15F4-3791-4D7AED65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main.cpp</a:t>
            </a:r>
            <a:r>
              <a:rPr lang="zh-CN" altLang="en-US" dirty="0"/>
              <a:t>中定义全局变量</a:t>
            </a:r>
            <a:r>
              <a:rPr lang="en-US" altLang="zh-CN" dirty="0"/>
              <a:t>COLOR_ID</a:t>
            </a:r>
          </a:p>
          <a:p>
            <a:r>
              <a:rPr lang="zh-CN" altLang="en-US" dirty="0"/>
              <a:t>在创建着色器代码之后，获取着色器中</a:t>
            </a:r>
            <a:r>
              <a:rPr lang="en-US" altLang="zh-CN" dirty="0"/>
              <a:t>uniform</a:t>
            </a:r>
            <a:r>
              <a:rPr lang="zh-CN" altLang="en-US" dirty="0"/>
              <a:t>变量的</a:t>
            </a:r>
            <a:r>
              <a:rPr lang="en-US" altLang="zh-CN" dirty="0"/>
              <a:t>id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AA5557-B738-A244-E1D4-AB955CAB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38B04F-CAAF-46C1-DE06-FAC8322A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0A44D1-BC36-640A-BD19-0C720D1BAB16}"/>
              </a:ext>
            </a:extLst>
          </p:cNvPr>
          <p:cNvSpPr txBox="1"/>
          <p:nvPr/>
        </p:nvSpPr>
        <p:spPr>
          <a:xfrm>
            <a:off x="3629891" y="3379033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COLOR_ID = </a:t>
            </a:r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glGetUniformLocation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(shader,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"COLOR"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glUniform4f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(COLOR_ID, 1.0, 0.0, 0.0, 1.0);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A6683F-9FB7-5881-41D1-6ACA733AE46C}"/>
              </a:ext>
            </a:extLst>
          </p:cNvPr>
          <p:cNvSpPr txBox="1"/>
          <p:nvPr/>
        </p:nvSpPr>
        <p:spPr>
          <a:xfrm>
            <a:off x="3629891" y="2902712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COLOR_ID;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778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8808D-2A71-0092-BF5F-48C58803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91D4A-1ED3-A28B-67EF-5259DDB3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glfw</a:t>
            </a:r>
            <a:r>
              <a:rPr lang="zh-CN" altLang="en-US" dirty="0"/>
              <a:t>键盘回调函数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84EEE1-CFBB-615D-74D0-3AE16BBC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F88B1C-16D1-3C7A-56B1-DA67A5D1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B9A4E6-9D33-6E2E-F91B-6BAA39812FB9}"/>
              </a:ext>
            </a:extLst>
          </p:cNvPr>
          <p:cNvSpPr txBox="1"/>
          <p:nvPr/>
        </p:nvSpPr>
        <p:spPr>
          <a:xfrm>
            <a:off x="4828309" y="1690688"/>
            <a:ext cx="703118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key_callback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GLFWwindow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scancode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GLFW_KEY_R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glUniform4f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(COLOR_ID, 1.0, 0.0, 0.0, 1.0);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GLFW_KEY_G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glUniform4f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(COLOR_ID, 0.0, 1.0, 0.0, 1.0);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GLFW_KEY_B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glUniform4f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(COLOR_ID, 0.0, 0.0, 1.0, 1.0);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476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1FC1-0CE4-0183-CB43-AE2E70CB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080E-C3A2-D374-BE63-22339FC5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glfw</a:t>
            </a:r>
            <a:r>
              <a:rPr lang="zh-CN" altLang="en-US" dirty="0"/>
              <a:t>回调函数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D4FA0A-218F-EEEF-D145-A414F868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F9ABA9-E2EE-3151-4913-55FF3D7F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FA45DB-6E65-E376-318F-150C730D2D34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glfwMakeContextCurrent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(window);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glfwSetKeyCallback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(window,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key_callback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  <p:sp>
        <p:nvSpPr>
          <p:cNvPr id="8" name="动作按钮: 转到主页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1085B84-B1BB-1197-05B5-675113B44D4D}"/>
              </a:ext>
            </a:extLst>
          </p:cNvPr>
          <p:cNvSpPr/>
          <p:nvPr/>
        </p:nvSpPr>
        <p:spPr>
          <a:xfrm>
            <a:off x="838200" y="970688"/>
            <a:ext cx="720000" cy="720000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13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E1CDC-DB48-C4CE-EB6F-4FCDECE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几何变换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A48F8-E87E-5B25-0BD8-B0093E8F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在着色器中对顶点施加变换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65BA62-F1E2-7D83-85D3-05123125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781EF-F488-501C-2713-DA0E2F1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C3325F-D65A-042E-00B6-0E83E192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953" y="1370045"/>
            <a:ext cx="4494784" cy="463955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9311221-046D-3BA8-9AEB-F164D45AE0B1}"/>
              </a:ext>
            </a:extLst>
          </p:cNvPr>
          <p:cNvSpPr/>
          <p:nvPr/>
        </p:nvSpPr>
        <p:spPr>
          <a:xfrm>
            <a:off x="7716977" y="2253724"/>
            <a:ext cx="1656000" cy="252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4042A8-A008-DBBF-7B4D-80159DA69004}"/>
              </a:ext>
            </a:extLst>
          </p:cNvPr>
          <p:cNvSpPr/>
          <p:nvPr/>
        </p:nvSpPr>
        <p:spPr>
          <a:xfrm>
            <a:off x="8139542" y="3114952"/>
            <a:ext cx="2628000" cy="252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B91401-F013-68DE-BB0E-22003BCF629C}"/>
              </a:ext>
            </a:extLst>
          </p:cNvPr>
          <p:cNvSpPr txBox="1"/>
          <p:nvPr/>
        </p:nvSpPr>
        <p:spPr>
          <a:xfrm>
            <a:off x="699654" y="3089658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MATRIX_ID = </a:t>
            </a:r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glGetUniformLocation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(shader,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"MVP"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glm::</a:t>
            </a:r>
            <a:r>
              <a:rPr lang="sv-SE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model = glm::</a:t>
            </a:r>
            <a:r>
              <a:rPr lang="sv-SE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(1.0f);</a:t>
            </a:r>
          </a:p>
          <a:p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glUniformMatrix4fv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(MATRIX_ID, 1,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GL_FALSE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&amp;model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82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E1CDC-DB48-C4CE-EB6F-4FCDECE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A48F8-E87E-5B25-0BD8-B0093E8F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GitHub - g-</a:t>
            </a:r>
            <a:r>
              <a:rPr lang="en-US" altLang="zh-CN" dirty="0" err="1">
                <a:hlinkClick r:id="rId2"/>
              </a:rPr>
              <a:t>truc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glm</a:t>
            </a:r>
            <a:r>
              <a:rPr lang="en-US" altLang="zh-CN" dirty="0">
                <a:hlinkClick r:id="rId2"/>
              </a:rPr>
              <a:t>: OpenGL Mathematics (GLM)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glm</a:t>
            </a:r>
            <a:r>
              <a:rPr lang="zh-CN" altLang="en-US" dirty="0"/>
              <a:t>文件夹提取到</a:t>
            </a:r>
            <a:r>
              <a:rPr lang="en-US" altLang="zh-CN" dirty="0"/>
              <a:t>dependencies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zh-CN" altLang="en-US" dirty="0"/>
              <a:t>配置工程包含目录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65BA62-F1E2-7D83-85D3-05123125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781EF-F488-501C-2713-DA0E2F1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5EBBA3-DF10-DBAD-C110-29249102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09" y="3182568"/>
            <a:ext cx="5305354" cy="31432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0DDB43-3E8F-3A77-4A96-12913BA76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160" y="2340946"/>
            <a:ext cx="2336783" cy="39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A5C61-FCF7-CF55-8C57-7EFD36A3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2A746-A7FA-7EC3-D1BA-D940ECFD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glm</a:t>
            </a:r>
            <a:r>
              <a:rPr lang="zh-CN" altLang="en-US" dirty="0"/>
              <a:t>定义旋转变换矩阵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glm</a:t>
            </a:r>
            <a:r>
              <a:rPr lang="zh-CN" altLang="en-US" dirty="0"/>
              <a:t>定义平移变换矩阵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glm</a:t>
            </a:r>
            <a:r>
              <a:rPr lang="zh-CN" altLang="en-US" dirty="0"/>
              <a:t>定义缩放变换矩阵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1A4FF5-DC62-E60B-AA81-6C6EDB63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317CD6-D4AE-591F-2777-5E8BD42D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2B5B1B-A533-B74D-A373-B0C14D5F4A49}"/>
              </a:ext>
            </a:extLst>
          </p:cNvPr>
          <p:cNvSpPr txBox="1"/>
          <p:nvPr/>
        </p:nvSpPr>
        <p:spPr>
          <a:xfrm>
            <a:off x="1308000" y="2385445"/>
            <a:ext cx="957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::rotate(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::radians(90.0f),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0.0f, 1.0f));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4C02EA-A2B5-869F-3D4E-5C0DA7506A52}"/>
              </a:ext>
            </a:extLst>
          </p:cNvPr>
          <p:cNvSpPr txBox="1"/>
          <p:nvPr/>
        </p:nvSpPr>
        <p:spPr>
          <a:xfrm>
            <a:off x="1308000" y="3429000"/>
            <a:ext cx="957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glm::</a:t>
            </a:r>
            <a:r>
              <a:rPr lang="fr-F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matrix_t = glm::translate(glm::</a:t>
            </a:r>
            <a:r>
              <a:rPr lang="fr-F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0.1f, 0.0f));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B65882-2A9B-79A2-2C64-5272B76C3106}"/>
              </a:ext>
            </a:extLst>
          </p:cNvPr>
          <p:cNvSpPr txBox="1"/>
          <p:nvPr/>
        </p:nvSpPr>
        <p:spPr>
          <a:xfrm>
            <a:off x="1308000" y="4433649"/>
            <a:ext cx="957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::scale(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(0.8f, 0.6f, 1.0f));</a:t>
            </a:r>
          </a:p>
        </p:txBody>
      </p:sp>
    </p:spTree>
    <p:extLst>
      <p:ext uri="{BB962C8B-B14F-4D97-AF65-F5344CB8AC3E}">
        <p14:creationId xmlns:p14="http://schemas.microsoft.com/office/powerpoint/2010/main" val="113207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03AC-6A37-EC78-2BD6-834AF2E8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E922D-C99C-0D51-F05F-291BBC80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glm</a:t>
            </a:r>
            <a:r>
              <a:rPr lang="zh-CN" altLang="en-US" dirty="0"/>
              <a:t>定义组合变换矩阵</a:t>
            </a:r>
            <a:endParaRPr lang="en-US" altLang="zh-CN" dirty="0"/>
          </a:p>
          <a:p>
            <a:r>
              <a:rPr lang="zh-CN" altLang="en-US" dirty="0"/>
              <a:t>先平移，再旋转，最后缩放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8B4B0B-2508-2707-9465-F1915A79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D8AE4-7246-F82D-0A8E-15C3041B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0AF7C7-CD12-3721-A460-B31A4E09EFE2}"/>
              </a:ext>
            </a:extLst>
          </p:cNvPr>
          <p:cNvSpPr txBox="1"/>
          <p:nvPr/>
        </p:nvSpPr>
        <p:spPr>
          <a:xfrm>
            <a:off x="3048000" y="3133496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glm::</a:t>
            </a:r>
            <a:r>
              <a:rPr lang="sv-SE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model = glm::</a:t>
            </a:r>
            <a:r>
              <a:rPr lang="sv-SE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(1.0f);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model;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24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1F22-6975-959E-D264-77B83D8B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搭建</a:t>
            </a:r>
            <a:r>
              <a:rPr lang="en-US" altLang="zh-CN" dirty="0"/>
              <a:t>OpenGL</a:t>
            </a:r>
            <a:r>
              <a:rPr lang="zh-CN" altLang="en-US" dirty="0"/>
              <a:t>开发环境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D37EA-109D-7645-1245-6BEBBDF9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0294A6-5649-BF3C-62BE-C84AD39E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622CD8-6C94-E38C-E3CE-2AC408EE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visual studio</a:t>
            </a:r>
            <a:r>
              <a:rPr lang="zh-CN" altLang="en-US" dirty="0"/>
              <a:t>新建一个空项目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4E3CA9-9AC2-E265-46A2-7A379EA3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7" y="2622483"/>
            <a:ext cx="5321215" cy="35336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D6BF91-3035-E272-9086-C896E627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63" y="2622482"/>
            <a:ext cx="5321216" cy="35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8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6DD6-2073-3D96-FEDE-78E79EDE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D44C6-CD20-F6FA-4287-26007CEB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90CEB-6480-0290-8C25-439D06B5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455F12-B191-A0EC-A6C9-309D3293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93EF1-156A-C580-0317-22B1F9C9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59" y="251241"/>
            <a:ext cx="7674283" cy="6120000"/>
          </a:xfrm>
          <a:prstGeom prst="rect">
            <a:avLst/>
          </a:prstGeom>
        </p:spPr>
      </p:pic>
      <p:sp>
        <p:nvSpPr>
          <p:cNvPr id="8" name="动作按钮: 转到主页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BAA4B14-EC5F-8EA4-70DE-70C58CEBFCD6}"/>
              </a:ext>
            </a:extLst>
          </p:cNvPr>
          <p:cNvSpPr/>
          <p:nvPr/>
        </p:nvSpPr>
        <p:spPr>
          <a:xfrm>
            <a:off x="838200" y="970688"/>
            <a:ext cx="720000" cy="720000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03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B75D-7CFB-CC87-C5FC-0A27A3AC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投影和视图变换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5852E-A4F8-C210-3CD4-F0171871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定义三维物体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058C9-8CDA-9AB0-1932-129F84EF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CECB45-134A-F11E-4E4A-89FF3647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FC112-3630-3CA7-4CCF-CEEE004CB82F}"/>
              </a:ext>
            </a:extLst>
          </p:cNvPr>
          <p:cNvSpPr txBox="1"/>
          <p:nvPr/>
        </p:nvSpPr>
        <p:spPr>
          <a:xfrm>
            <a:off x="1126579" y="2432400"/>
            <a:ext cx="393274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//1.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定义顶点坐标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//[50,20,0]  --------[160,20,0]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|        |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         |        |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//[50,-20,0] --------[160,-20,0]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positions[] = {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50, 20, 0,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160, 20, 0,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160, -20, 0,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50, -20, 0,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7089D8-1FEB-E039-95E7-0535EFC6C42F}"/>
              </a:ext>
            </a:extLst>
          </p:cNvPr>
          <p:cNvSpPr txBox="1"/>
          <p:nvPr/>
        </p:nvSpPr>
        <p:spPr>
          <a:xfrm>
            <a:off x="5496444" y="2432400"/>
            <a:ext cx="609691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glBufferData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(GL_ARRAY_BUFFER, 6 * 3 *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positions, GL_STATIC_DRAW);</a:t>
            </a: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glVertexAttribPointer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3, GL_FLOAT, GL_FALSE,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 *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0);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3989E7-5E27-EB40-6F7D-75A38A97B3AD}"/>
              </a:ext>
            </a:extLst>
          </p:cNvPr>
          <p:cNvSpPr txBox="1"/>
          <p:nvPr/>
        </p:nvSpPr>
        <p:spPr>
          <a:xfrm>
            <a:off x="5496444" y="4461753"/>
            <a:ext cx="609691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glDrawArrays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GL_TRIANGLE_FAN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4);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476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AEED-6226-2BFC-6424-519F3E39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0C6A8-4A2C-7148-F568-F19BCB39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视图变换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FE395-1A10-13B3-D4BE-3C56B1D3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647E39-B506-9C6C-8F4D-3ECBA8C7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C616F4-BA6A-4922-C243-296684FE9811}"/>
              </a:ext>
            </a:extLst>
          </p:cNvPr>
          <p:cNvSpPr txBox="1"/>
          <p:nvPr/>
        </p:nvSpPr>
        <p:spPr>
          <a:xfrm>
            <a:off x="1830000" y="2830205"/>
            <a:ext cx="8532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center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0.0f, 0.0f);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camera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0.0f, 350.0f);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view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(camera, center,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1.0f, 0.0f));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797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239A0-BC7D-2031-9919-FA5F98A2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A5672-2B69-CAA4-D7BE-542B233B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D3B1C6-823B-F33E-5F7F-BC05090C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12649-8B12-5903-2271-A9FA39C1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00581F-0606-5EE8-F2E1-80824F2A6C78}"/>
              </a:ext>
            </a:extLst>
          </p:cNvPr>
          <p:cNvSpPr txBox="1"/>
          <p:nvPr/>
        </p:nvSpPr>
        <p:spPr>
          <a:xfrm>
            <a:off x="1414491" y="547145"/>
            <a:ext cx="9363018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GLFW_KEY_UP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      </a:t>
            </a:r>
          </a:p>
          <a:p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camera </a:t>
            </a:r>
            <a:r>
              <a:rPr lang="it-IT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glm::</a:t>
            </a:r>
            <a:r>
              <a:rPr lang="it-IT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5.0f, 0.0f);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view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(camera, center,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1.0f, 0.0f));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GLFW_KEY_DOWN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camera </a:t>
            </a:r>
            <a:r>
              <a:rPr lang="it-IT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glm::</a:t>
            </a:r>
            <a:r>
              <a:rPr lang="it-IT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-5.0f, 0.0f);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view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(camera, center,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1.0f, 0.0f));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GLFW_KEY_LEFT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camera </a:t>
            </a:r>
            <a:r>
              <a:rPr lang="it-IT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glm::</a:t>
            </a:r>
            <a:r>
              <a:rPr lang="it-IT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(-5.0f, 0.0f, 0.0f);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view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(camera, center,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1.0f, 0.0f));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GLFW_KEY_RIGHT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camera </a:t>
            </a:r>
            <a:r>
              <a:rPr lang="it-IT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glm::</a:t>
            </a:r>
            <a:r>
              <a:rPr lang="it-IT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it-IT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(5.0f, 0.0f, 0.0f);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view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(camera, center,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1.0f, 0.0f));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302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A0973-A86B-35FE-1C5D-04243D8C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36781-D734-2302-1799-A8C9EC9E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正交平行投影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透视投影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060AD8-FDAF-AD35-352D-46F1DBAC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0D878C-EBD8-70AF-17BC-A139F275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7990CD-3DE1-B082-46A5-32D1B59E425A}"/>
              </a:ext>
            </a:extLst>
          </p:cNvPr>
          <p:cNvSpPr txBox="1"/>
          <p:nvPr/>
        </p:nvSpPr>
        <p:spPr>
          <a:xfrm>
            <a:off x="1056000" y="2630843"/>
            <a:ext cx="10080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projection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orthoRH_NO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(-180.0f, 180.0f, -180.0f, 180.0f, 0.0f, 400.0f);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AE201D-5D44-3B11-2A0C-1CED8D057D4F}"/>
              </a:ext>
            </a:extLst>
          </p:cNvPr>
          <p:cNvSpPr txBox="1"/>
          <p:nvPr/>
        </p:nvSpPr>
        <p:spPr>
          <a:xfrm>
            <a:off x="1056000" y="4054977"/>
            <a:ext cx="10080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projection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::perspective(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::radians(90.0f), 1.0f, 0.0f, 400.0f);</a:t>
            </a:r>
            <a:endParaRPr lang="zh-CN" altLang="en-US" dirty="0"/>
          </a:p>
        </p:txBody>
      </p:sp>
      <p:sp>
        <p:nvSpPr>
          <p:cNvPr id="10" name="动作按钮: 转到主页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0548AF9-C6BF-FA7D-9FD5-ED0B06B468DB}"/>
              </a:ext>
            </a:extLst>
          </p:cNvPr>
          <p:cNvSpPr/>
          <p:nvPr/>
        </p:nvSpPr>
        <p:spPr>
          <a:xfrm>
            <a:off x="838200" y="970688"/>
            <a:ext cx="720000" cy="720000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96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4F508-D9BD-3096-C100-36EA81AD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用不同的变换和颜色绘制同一个物体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DFD0E-9541-A301-4561-3A19FA73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定义存放变换和颜色的数组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交互增加变换和颜色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F3C2C-55E2-A4A7-E2D3-873F835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CC25A-0E8D-2C0F-CCE2-F87EC91A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E76829-1D6B-848F-DD01-9E34C7356054}"/>
              </a:ext>
            </a:extLst>
          </p:cNvPr>
          <p:cNvSpPr txBox="1"/>
          <p:nvPr/>
        </p:nvSpPr>
        <p:spPr>
          <a:xfrm>
            <a:off x="3047544" y="2495576"/>
            <a:ext cx="609691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stairs;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intensity = 1.0;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04284A-54AD-5B3E-A1BB-54C02D559605}"/>
              </a:ext>
            </a:extLst>
          </p:cNvPr>
          <p:cNvSpPr txBox="1"/>
          <p:nvPr/>
        </p:nvSpPr>
        <p:spPr>
          <a:xfrm>
            <a:off x="1362000" y="4063438"/>
            <a:ext cx="9468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GLFW_KEY_S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GLFW_PRESS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model </a:t>
            </a:r>
            <a:r>
              <a:rPr lang="sv-SE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glm::rotate(glm::radians(12.0f), glm::</a:t>
            </a:r>
            <a:r>
              <a:rPr lang="sv-SE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0.0f, 1.0f)) </a:t>
            </a:r>
            <a:r>
              <a:rPr lang="sv-SE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sv-SE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model;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model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::translate(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(0.0f, 0.0f, 10.0f))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model;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intensity = intensity * 0.95;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stairs.push_back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&gt;(model, intensity));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973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E1649-A316-511F-4BBF-AA121BCB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C2146-5D4C-7C58-FC8F-17247EF4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172C9-F6EE-4573-DB69-A50873CA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E281A-0FD8-74CD-0D48-AFB7144A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B958DF-E0E3-6E2B-C8FF-905B0DB0D4BF}"/>
              </a:ext>
            </a:extLst>
          </p:cNvPr>
          <p:cNvSpPr txBox="1"/>
          <p:nvPr/>
        </p:nvSpPr>
        <p:spPr>
          <a:xfrm>
            <a:off x="2763982" y="1449733"/>
            <a:ext cx="858981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stairs.size(); i++)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display(projection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view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stairs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color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stairs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GL_TRIANGLE_FAN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4);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E87D31-D380-F2C3-ECF7-F9F0E194CEA4}"/>
              </a:ext>
            </a:extLst>
          </p:cNvPr>
          <p:cNvSpPr txBox="1"/>
          <p:nvPr/>
        </p:nvSpPr>
        <p:spPr>
          <a:xfrm>
            <a:off x="2763982" y="3229926"/>
            <a:ext cx="858981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display(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//1.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选择变换矩阵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glUniformMatrix4fv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(MATRIX_ID, 1,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GL_FALSE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选择颜色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glUniform4fv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(COLOR_ID, 1, &amp;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绘制    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glDrawArrays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10" name="动作按钮: 转到主页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A75D4A9-997A-61BC-F446-122EACC3A185}"/>
              </a:ext>
            </a:extLst>
          </p:cNvPr>
          <p:cNvSpPr/>
          <p:nvPr/>
        </p:nvSpPr>
        <p:spPr>
          <a:xfrm>
            <a:off x="838200" y="970688"/>
            <a:ext cx="720000" cy="720000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41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991F419-0A0B-77F0-C5F1-DF59C4D4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48" y="1496963"/>
            <a:ext cx="10424505" cy="468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E05BA9-F6BB-4DC2-97FD-B8109DB0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动画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28FF5-1D08-5044-F6BF-39ECB930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74B9AA-6529-E93F-0507-10D5B3E8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5468188-F3E9-F6F9-8291-392231CC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动作按钮: 转到主页 1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FA30A80-69BD-6461-FCE9-3D7F94743B06}"/>
              </a:ext>
            </a:extLst>
          </p:cNvPr>
          <p:cNvSpPr/>
          <p:nvPr/>
        </p:nvSpPr>
        <p:spPr>
          <a:xfrm>
            <a:off x="10524269" y="687270"/>
            <a:ext cx="720000" cy="720000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54"/>
    </mc:Choice>
    <mc:Fallback xmlns="">
      <p:transition spd="slow" advTm="46654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C114-DEB9-D3B9-4683-70D66FBF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索引缓存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48F67-B453-ADAB-D31D-03A18B3E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顶点和索引数组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3CB0D5-DD5F-DA2D-7DB7-9EE7991C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7797F-5863-6D38-7A76-D43B34E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53C6F8-689F-A1AC-F2F9-33CF32F5B286}"/>
              </a:ext>
            </a:extLst>
          </p:cNvPr>
          <p:cNvSpPr txBox="1"/>
          <p:nvPr/>
        </p:nvSpPr>
        <p:spPr>
          <a:xfrm>
            <a:off x="3872346" y="1825625"/>
            <a:ext cx="3595255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positions[] = {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50, 20, 0,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//0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160, 20, 0,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//1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160, -20, 0,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50, -20, 0,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50, 20, 10,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//4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160, 20, 10,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//5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160, -20, 10,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//6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50, -20, 10,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//7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3DABCD-CB18-4D17-F517-F65F47904D09}"/>
              </a:ext>
            </a:extLst>
          </p:cNvPr>
          <p:cNvSpPr txBox="1"/>
          <p:nvPr/>
        </p:nvSpPr>
        <p:spPr>
          <a:xfrm>
            <a:off x="7668491" y="1825625"/>
            <a:ext cx="368530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indices[] = {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0, 1,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1, 2,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2, 3,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3, 0,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4, 5,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5, 6,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6, 7,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7, 4,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0, 4,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1, 5,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2, 6,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3, 7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31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C2FC-1D7B-A1C3-CA93-B1A3E607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4DD9E-8C03-B593-615F-2A337759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创建索引缓存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66D350-0FE7-11A6-B3A5-6F767118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75325-87C6-A3CD-8C21-7B98E2D1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005-EAAE-792A-F2B0-D66AC865CDE1}"/>
              </a:ext>
            </a:extLst>
          </p:cNvPr>
          <p:cNvSpPr txBox="1"/>
          <p:nvPr/>
        </p:nvSpPr>
        <p:spPr>
          <a:xfrm>
            <a:off x="838199" y="2551837"/>
            <a:ext cx="105155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//4.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创建索引缓存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ibo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glGenBuffers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 &amp;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ibo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glBindBuffer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GL_ELEMENT_ARRAY_BUFFER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ibo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glBufferData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GL_ELEMENT_ARRAY_BUFFER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12 * 2 *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indices,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GL_STATIC_DRAW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36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03B5B-4FFE-1E86-E72F-2AF8B78C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25928-623D-5997-5CBA-8EC1D896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8EA579-D949-BC0D-ADD5-62D7E717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0CA5569-4D73-DB9E-3A05-C5655969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在项目文件夹新建</a:t>
            </a:r>
            <a:r>
              <a:rPr lang="en-US" altLang="zh-CN" dirty="0"/>
              <a:t>dependencies</a:t>
            </a:r>
            <a:r>
              <a:rPr lang="zh-CN" altLang="en-US" dirty="0"/>
              <a:t>文件夹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6C7422-4D87-BC10-54DD-61832219D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6"/>
          <a:stretch/>
        </p:blipFill>
        <p:spPr>
          <a:xfrm>
            <a:off x="3313659" y="2362408"/>
            <a:ext cx="556468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31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772F7-C4E5-0BAA-1BAA-E49F35E6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4AF25-69EF-5FA2-A93A-10FEC24B9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glDrawElements</a:t>
            </a:r>
            <a:r>
              <a:rPr lang="zh-CN" altLang="en-US" dirty="0"/>
              <a:t>绘制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AA206-6B12-F05F-1779-3F3A6417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25E186-8E8A-F440-C1EF-B76DA64E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8D4D95-64B5-258F-9196-E75BFFF0CCFF}"/>
              </a:ext>
            </a:extLst>
          </p:cNvPr>
          <p:cNvSpPr txBox="1"/>
          <p:nvPr/>
        </p:nvSpPr>
        <p:spPr>
          <a:xfrm>
            <a:off x="838200" y="2420496"/>
            <a:ext cx="105156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display(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//1.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选择变换矩阵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glUniformMatrix4fv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(MATRIX_ID, 1,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GL_FALSE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选择颜色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glUniform4fv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(COLOR_ID, 1, &amp;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//3.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绘制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glDrawElements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GL_UNSIGNED_INT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ED5AC7-4535-7C90-2EE7-BFE3D6F13AFD}"/>
              </a:ext>
            </a:extLst>
          </p:cNvPr>
          <p:cNvSpPr txBox="1"/>
          <p:nvPr/>
        </p:nvSpPr>
        <p:spPr>
          <a:xfrm>
            <a:off x="838199" y="5135574"/>
            <a:ext cx="105156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display(projection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view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rotate_z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stairs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color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stairs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GL_TRIANGLES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36);</a:t>
            </a:r>
            <a:endParaRPr lang="zh-CN" altLang="en-US" dirty="0"/>
          </a:p>
        </p:txBody>
      </p:sp>
      <p:sp>
        <p:nvSpPr>
          <p:cNvPr id="10" name="动作按钮: 转到主页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2571CD8-6690-30CE-B293-D6DAA25558F5}"/>
              </a:ext>
            </a:extLst>
          </p:cNvPr>
          <p:cNvSpPr/>
          <p:nvPr/>
        </p:nvSpPr>
        <p:spPr>
          <a:xfrm>
            <a:off x="838199" y="970688"/>
            <a:ext cx="720000" cy="720000"/>
          </a:xfrm>
          <a:prstGeom prst="actionButtonHom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4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03B5B-4FFE-1E86-E72F-2AF8B78C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25928-623D-5997-5CBA-8EC1D896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8EA579-D949-BC0D-ADD5-62D7E717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0CA5569-4D73-DB9E-3A05-C5655969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下载</a:t>
            </a:r>
            <a:r>
              <a:rPr lang="en-US" altLang="zh-CN" dirty="0" err="1"/>
              <a:t>glfw</a:t>
            </a:r>
            <a:r>
              <a:rPr lang="zh-CN" altLang="en-US" dirty="0"/>
              <a:t>和</a:t>
            </a:r>
            <a:r>
              <a:rPr lang="en-US" altLang="zh-CN" dirty="0" err="1"/>
              <a:t>glew</a:t>
            </a:r>
            <a:r>
              <a:rPr lang="zh-CN" altLang="en-US" dirty="0"/>
              <a:t>库，解压到</a:t>
            </a:r>
            <a:r>
              <a:rPr lang="en-US" altLang="zh-CN" dirty="0"/>
              <a:t>dependencies</a:t>
            </a:r>
            <a:r>
              <a:rPr lang="zh-CN" altLang="en-US" dirty="0"/>
              <a:t>文件夹</a:t>
            </a:r>
          </a:p>
        </p:txBody>
      </p:sp>
      <p:pic>
        <p:nvPicPr>
          <p:cNvPr id="14" name="图片 13">
            <a:hlinkClick r:id="rId2"/>
            <a:extLst>
              <a:ext uri="{FF2B5EF4-FFF2-40B4-BE49-F238E27FC236}">
                <a16:creationId xmlns:a16="http://schemas.microsoft.com/office/drawing/2014/main" id="{7D7E9FF8-B342-E740-EE11-63F031B2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90" y="2606701"/>
            <a:ext cx="4039164" cy="752580"/>
          </a:xfrm>
          <a:prstGeom prst="rect">
            <a:avLst/>
          </a:prstGeom>
        </p:spPr>
      </p:pic>
      <p:pic>
        <p:nvPicPr>
          <p:cNvPr id="17" name="图片 16">
            <a:hlinkClick r:id="rId4"/>
            <a:extLst>
              <a:ext uri="{FF2B5EF4-FFF2-40B4-BE49-F238E27FC236}">
                <a16:creationId xmlns:a16="http://schemas.microsoft.com/office/drawing/2014/main" id="{119D6E43-EC90-F169-A439-5129DB4CF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028" y="2472380"/>
            <a:ext cx="3887695" cy="8869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303CF3-6138-8ACE-BE97-20ED3DFF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090" y="3660260"/>
            <a:ext cx="62085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5EA31-F77D-323C-3BFD-4CBAFF1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E7C3B-4B7D-5598-32A6-96A4E848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新建源码文件，编辑代码 </a:t>
            </a:r>
            <a:r>
              <a:rPr lang="en-US" altLang="zh-CN" dirty="0">
                <a:hlinkClick r:id="rId2"/>
              </a:rPr>
              <a:t>Documentation | GLFW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F1F18-B245-30FD-FBFB-83784A6C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FA411E-552D-187A-EB69-2BBDF7E6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8A77F4-E54F-6D01-23AD-A1C14965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42" y="2396350"/>
            <a:ext cx="5192357" cy="3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F62FF5-EDE7-7695-F920-7A4DE5C3BF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8" t="7265"/>
          <a:stretch/>
        </p:blipFill>
        <p:spPr>
          <a:xfrm>
            <a:off x="6848327" y="2396350"/>
            <a:ext cx="337123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5EA31-F77D-323C-3BFD-4CBAFF1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E7C3B-4B7D-5598-32A6-96A4E848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配置工程包含目录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F1F18-B245-30FD-FBFB-83784A6C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FA411E-552D-187A-EB69-2BBDF7E6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70C2C4-0F34-9470-8EFD-E384CB02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71" y="1568963"/>
            <a:ext cx="6649655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0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5EA31-F77D-323C-3BFD-4CBAFF1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E7C3B-4B7D-5598-32A6-96A4E848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dirty="0"/>
              <a:t>配置工程库目录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选择与你的</a:t>
            </a:r>
            <a:r>
              <a:rPr lang="en-US" altLang="zh-CN" sz="2400" dirty="0"/>
              <a:t>vs</a:t>
            </a:r>
            <a:r>
              <a:rPr lang="zh-CN" altLang="en-US" sz="2400" dirty="0"/>
              <a:t>版本对应的</a:t>
            </a:r>
            <a:r>
              <a:rPr lang="en-US" altLang="zh-CN" sz="2400" dirty="0" err="1"/>
              <a:t>glfw</a:t>
            </a:r>
            <a:r>
              <a:rPr lang="zh-CN" altLang="en-US" sz="2400" dirty="0"/>
              <a:t>库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F1F18-B245-30FD-FBFB-83784A6C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Computer Graphics, Hangzhou Dianzi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FA411E-552D-187A-EB69-2BBDF7E6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7437-A5EC-4855-90A1-B76A2E5B92B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862EF4-2A3B-89FF-01F4-6827B140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55" y="1568963"/>
            <a:ext cx="6439752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2694</Words>
  <Application>Microsoft Office PowerPoint</Application>
  <PresentationFormat>宽屏</PresentationFormat>
  <Paragraphs>466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等线</vt:lpstr>
      <vt:lpstr>新宋体</vt:lpstr>
      <vt:lpstr>Arial</vt:lpstr>
      <vt:lpstr>Calibri</vt:lpstr>
      <vt:lpstr>Calibri Light</vt:lpstr>
      <vt:lpstr>Office Theme</vt:lpstr>
      <vt:lpstr>Computer Graphics</vt:lpstr>
      <vt:lpstr>Contents </vt:lpstr>
      <vt:lpstr>PowerPoint 演示文稿</vt:lpstr>
      <vt:lpstr>1. 搭建OpenGL开发环境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用glDrawArrays绘制图形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着色器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GLFW键盘交互</vt:lpstr>
      <vt:lpstr>PowerPoint 演示文稿</vt:lpstr>
      <vt:lpstr>PowerPoint 演示文稿</vt:lpstr>
      <vt:lpstr>PowerPoint 演示文稿</vt:lpstr>
      <vt:lpstr>PowerPoint 演示文稿</vt:lpstr>
      <vt:lpstr>5. 几何变换</vt:lpstr>
      <vt:lpstr>PowerPoint 演示文稿</vt:lpstr>
      <vt:lpstr>PowerPoint 演示文稿</vt:lpstr>
      <vt:lpstr>PowerPoint 演示文稿</vt:lpstr>
      <vt:lpstr>PowerPoint 演示文稿</vt:lpstr>
      <vt:lpstr>6. 投影和视图变换</vt:lpstr>
      <vt:lpstr>PowerPoint 演示文稿</vt:lpstr>
      <vt:lpstr>PowerPoint 演示文稿</vt:lpstr>
      <vt:lpstr>PowerPoint 演示文稿</vt:lpstr>
      <vt:lpstr>7. 用不同的变换和颜色绘制同一个物体</vt:lpstr>
      <vt:lpstr>PowerPoint 演示文稿</vt:lpstr>
      <vt:lpstr>8. 动画</vt:lpstr>
      <vt:lpstr>9. 索引缓存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</dc:title>
  <dc:creator>曹 伟娟</dc:creator>
  <cp:lastModifiedBy>曹 伟娟</cp:lastModifiedBy>
  <cp:revision>150</cp:revision>
  <dcterms:created xsi:type="dcterms:W3CDTF">2022-10-06T10:45:06Z</dcterms:created>
  <dcterms:modified xsi:type="dcterms:W3CDTF">2022-10-11T09:24:47Z</dcterms:modified>
</cp:coreProperties>
</file>