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99" r:id="rId3"/>
    <p:sldId id="408" r:id="rId4"/>
    <p:sldId id="409" r:id="rId6"/>
    <p:sldId id="401" r:id="rId7"/>
    <p:sldId id="412" r:id="rId8"/>
    <p:sldId id="411" r:id="rId9"/>
    <p:sldId id="413" r:id="rId10"/>
    <p:sldId id="403" r:id="rId11"/>
    <p:sldId id="407" r:id="rId12"/>
    <p:sldId id="410" r:id="rId13"/>
    <p:sldId id="404" r:id="rId14"/>
    <p:sldId id="405" r:id="rId15"/>
    <p:sldId id="40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F3F"/>
    <a:srgbClr val="B12318"/>
    <a:srgbClr val="D3481D"/>
    <a:srgbClr val="F46970"/>
    <a:srgbClr val="FFFFFF"/>
    <a:srgbClr val="C00000"/>
    <a:srgbClr val="B65F5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80" autoAdjust="0"/>
    <p:restoredTop sz="83893" autoAdjust="0"/>
  </p:normalViewPr>
  <p:slideViewPr>
    <p:cSldViewPr snapToGrid="0">
      <p:cViewPr varScale="1">
        <p:scale>
          <a:sx n="97" d="100"/>
          <a:sy n="97" d="100"/>
        </p:scale>
        <p:origin x="306" y="78"/>
      </p:cViewPr>
      <p:guideLst>
        <p:guide orient="horz" pos="2160"/>
        <p:guide pos="3840"/>
      </p:guideLst>
    </p:cSldViewPr>
  </p:slideViewPr>
  <p:notesTextViewPr>
    <p:cViewPr>
      <p:scale>
        <a:sx n="3" d="2"/>
        <a:sy n="3" d="2"/>
      </p:scale>
      <p:origin x="0" y="0"/>
    </p:cViewPr>
  </p:notesTextViewPr>
  <p:sorterViewPr>
    <p:cViewPr>
      <p:scale>
        <a:sx n="100" d="100"/>
        <a:sy n="100" d="100"/>
      </p:scale>
      <p:origin x="0" y="-65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5E91C-840A-4B0B-97AA-FE1694E9D5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63373-3EEA-473B-B6B0-28E8653D9D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863373-3EEA-473B-B6B0-28E8653D9D8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863373-3EEA-473B-B6B0-28E8653D9D8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863373-3EEA-473B-B6B0-28E8653D9D8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863373-3EEA-473B-B6B0-28E8653D9D8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863373-3EEA-473B-B6B0-28E8653D9D8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863373-3EEA-473B-B6B0-28E8653D9D8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863373-3EEA-473B-B6B0-28E8653D9D8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0863373-3EEA-473B-B6B0-28E8653D9D8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0863373-3EEA-473B-B6B0-28E8653D9D8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0863373-3EEA-473B-B6B0-28E8653D9D8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51" name="矩形 7"/>
          <p:cNvSpPr/>
          <p:nvPr/>
        </p:nvSpPr>
        <p:spPr>
          <a:xfrm rot="20658948">
            <a:off x="-284233" y="4682937"/>
            <a:ext cx="12760468" cy="258982"/>
          </a:xfrm>
          <a:custGeom>
            <a:avLst/>
            <a:gdLst/>
            <a:ahLst/>
            <a:cxnLst/>
            <a:rect l="l" t="t" r="r" b="b"/>
            <a:pathLst>
              <a:path w="9570351" h="258982">
                <a:moveTo>
                  <a:pt x="9570351" y="0"/>
                </a:moveTo>
                <a:lnTo>
                  <a:pt x="9497633" y="258982"/>
                </a:lnTo>
                <a:lnTo>
                  <a:pt x="0" y="258982"/>
                </a:lnTo>
                <a:lnTo>
                  <a:pt x="72719" y="0"/>
                </a:lnTo>
                <a:close/>
              </a:path>
            </a:pathLst>
          </a:custGeom>
          <a:solidFill>
            <a:srgbClr val="FFFFFF">
              <a:lumMod val="6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微软雅黑" panose="020B0503020204020204" pitchFamily="34" charset="-122"/>
              <a:cs typeface="+mn-cs"/>
            </a:endParaRPr>
          </a:p>
        </p:txBody>
      </p:sp>
      <p:sp>
        <p:nvSpPr>
          <p:cNvPr id="52" name="矩形 6"/>
          <p:cNvSpPr/>
          <p:nvPr/>
        </p:nvSpPr>
        <p:spPr>
          <a:xfrm rot="21255550">
            <a:off x="-48086" y="5175554"/>
            <a:ext cx="12288172" cy="258982"/>
          </a:xfrm>
          <a:custGeom>
            <a:avLst/>
            <a:gdLst/>
            <a:ahLst/>
            <a:cxnLst/>
            <a:rect l="l" t="t" r="r" b="b"/>
            <a:pathLst>
              <a:path w="9216129" h="258982">
                <a:moveTo>
                  <a:pt x="9216129" y="0"/>
                </a:moveTo>
                <a:lnTo>
                  <a:pt x="9190094" y="258982"/>
                </a:lnTo>
                <a:lnTo>
                  <a:pt x="0" y="258982"/>
                </a:lnTo>
                <a:lnTo>
                  <a:pt x="26037" y="0"/>
                </a:lnTo>
                <a:close/>
              </a:path>
            </a:pathLst>
          </a:cu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微软雅黑" panose="020B0503020204020204" pitchFamily="34" charset="-122"/>
              <a:cs typeface="+mn-cs"/>
            </a:endParaRPr>
          </a:p>
        </p:txBody>
      </p:sp>
      <p:sp>
        <p:nvSpPr>
          <p:cNvPr id="53" name="矩形 8"/>
          <p:cNvSpPr/>
          <p:nvPr/>
        </p:nvSpPr>
        <p:spPr>
          <a:xfrm>
            <a:off x="0" y="4349268"/>
            <a:ext cx="12192000" cy="258982"/>
          </a:xfrm>
          <a:custGeom>
            <a:avLst/>
            <a:gdLst/>
            <a:ahLst/>
            <a:cxnLst/>
            <a:rect l="l" t="t" r="r" b="b"/>
            <a:pathLst>
              <a:path w="9144000" h="258982">
                <a:moveTo>
                  <a:pt x="0" y="0"/>
                </a:moveTo>
                <a:lnTo>
                  <a:pt x="9144000" y="0"/>
                </a:lnTo>
                <a:lnTo>
                  <a:pt x="9144000" y="258982"/>
                </a:lnTo>
                <a:lnTo>
                  <a:pt x="0" y="258982"/>
                </a:lnTo>
                <a:close/>
              </a:path>
            </a:pathLst>
          </a:custGeom>
          <a:solidFill>
            <a:srgbClr val="FFFFFF">
              <a:lumMod val="7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微软雅黑" panose="020B0503020204020204" pitchFamily="34" charset="-122"/>
              <a:cs typeface="+mn-cs"/>
            </a:endParaRPr>
          </a:p>
        </p:txBody>
      </p:sp>
      <p:sp>
        <p:nvSpPr>
          <p:cNvPr id="54" name="矩形 4"/>
          <p:cNvSpPr/>
          <p:nvPr/>
        </p:nvSpPr>
        <p:spPr>
          <a:xfrm rot="21246600">
            <a:off x="-50163" y="4676914"/>
            <a:ext cx="12292329" cy="258982"/>
          </a:xfrm>
          <a:custGeom>
            <a:avLst/>
            <a:gdLst/>
            <a:ahLst/>
            <a:cxnLst/>
            <a:rect l="l" t="t" r="r" b="b"/>
            <a:pathLst>
              <a:path w="9219247" h="258982">
                <a:moveTo>
                  <a:pt x="9219247" y="0"/>
                </a:moveTo>
                <a:lnTo>
                  <a:pt x="9192530" y="258982"/>
                </a:lnTo>
                <a:lnTo>
                  <a:pt x="0" y="258982"/>
                </a:lnTo>
                <a:lnTo>
                  <a:pt x="26717" y="0"/>
                </a:lnTo>
                <a:close/>
              </a:path>
            </a:pathLst>
          </a:custGeom>
          <a:solidFill>
            <a:srgbClr val="C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微软雅黑" panose="020B0503020204020204" pitchFamily="34" charset="-122"/>
              <a:cs typeface="+mn-cs"/>
            </a:endParaRPr>
          </a:p>
        </p:txBody>
      </p:sp>
      <p:sp>
        <p:nvSpPr>
          <p:cNvPr id="4" name="KSO_FD"/>
          <p:cNvSpPr>
            <a:spLocks noGrp="1"/>
          </p:cNvSpPr>
          <p:nvPr>
            <p:ph type="dt" sz="half" idx="10"/>
          </p:nvPr>
        </p:nvSpPr>
        <p:spPr/>
        <p:txBody>
          <a:bodyPr/>
          <a:lstStyle/>
          <a:p>
            <a:fld id="{35BAC488-E837-43F6-A5D4-2075A0680BF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DB5AEF45-9055-4D5C-9A72-6FC9633EAE62}" type="slidenum">
              <a:rPr lang="zh-CN" altLang="en-US" smtClean="0"/>
            </a:fld>
            <a:endParaRPr lang="zh-CN" altLang="en-US"/>
          </a:p>
        </p:txBody>
      </p:sp>
      <p:sp>
        <p:nvSpPr>
          <p:cNvPr id="3" name="KSO_CT2"/>
          <p:cNvSpPr>
            <a:spLocks noGrp="1"/>
          </p:cNvSpPr>
          <p:nvPr>
            <p:ph type="subTitle" idx="1" hasCustomPrompt="1"/>
          </p:nvPr>
        </p:nvSpPr>
        <p:spPr>
          <a:xfrm>
            <a:off x="673101" y="2704992"/>
            <a:ext cx="8585199" cy="446257"/>
          </a:xfrm>
          <a:prstGeom prst="rect">
            <a:avLst/>
          </a:prstGeom>
          <a:noFill/>
        </p:spPr>
        <p:txBody>
          <a:bodyPr anchor="ctr">
            <a:noAutofit/>
          </a:bodyPr>
          <a:lstStyle>
            <a:lvl1pPr marL="0" indent="0" algn="ctr">
              <a:buNone/>
              <a:defRPr sz="2000">
                <a:solidFill>
                  <a:schemeClr val="accent2"/>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endParaRPr lang="zh-CN" altLang="en-US" dirty="0"/>
          </a:p>
        </p:txBody>
      </p:sp>
      <p:sp>
        <p:nvSpPr>
          <p:cNvPr id="7" name="KSO_CT1"/>
          <p:cNvSpPr>
            <a:spLocks noGrp="1"/>
          </p:cNvSpPr>
          <p:nvPr>
            <p:ph type="title" hasCustomPrompt="1"/>
          </p:nvPr>
        </p:nvSpPr>
        <p:spPr>
          <a:xfrm>
            <a:off x="673100" y="1114709"/>
            <a:ext cx="8585200" cy="1521808"/>
          </a:xfrm>
        </p:spPr>
        <p:txBody>
          <a:bodyPr anchor="b">
            <a:noAutofit/>
          </a:bodyPr>
          <a:lstStyle>
            <a:lvl1pPr algn="ctr">
              <a:lnSpc>
                <a:spcPct val="110000"/>
              </a:lnSpc>
              <a:defRPr sz="3600" b="1" baseline="0">
                <a:solidFill>
                  <a:schemeClr val="accent1"/>
                </a:solidFill>
                <a:effectLst/>
                <a:latin typeface="+mj-ea"/>
                <a:ea typeface="+mj-ea"/>
              </a:defRPr>
            </a:lvl1pPr>
          </a:lstStyle>
          <a:p>
            <a:r>
              <a:rPr lang="zh-CN" altLang="en-US" dirty="0"/>
              <a:t>单击此处添加您的标题文字</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p:txBody>
          <a:bodyPr/>
          <a:lstStyle/>
          <a:p>
            <a:fld id="{35BAC488-E837-43F6-A5D4-2075A0680BF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DB5AEF45-9055-4D5C-9A72-6FC9633EAE6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5"/>
            <a:ext cx="1182511"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5"/>
            <a:ext cx="7933269" cy="5811838"/>
          </a:xfr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p:txBody>
          <a:bodyPr/>
          <a:lstStyle/>
          <a:p>
            <a:fld id="{35BAC488-E837-43F6-A5D4-2075A0680BF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DB5AEF45-9055-4D5C-9A72-6FC9633EAE6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lvl1pPr>
              <a:defRPr>
                <a:solidFill>
                  <a:schemeClr val="accent1"/>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p:txBody>
          <a:bodyPr/>
          <a:lstStyle/>
          <a:p>
            <a:fld id="{35BAC488-E837-43F6-A5D4-2075A0680BF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DB5AEF45-9055-4D5C-9A72-6FC9633EAE6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5" y="2108200"/>
            <a:ext cx="7994651" cy="1235075"/>
          </a:xfrm>
        </p:spPr>
        <p:txBody>
          <a:bodyPr anchor="b">
            <a:normAutofit/>
          </a:bodyPr>
          <a:lstStyle>
            <a:lvl1pPr algn="ctr">
              <a:defRPr sz="3600">
                <a:solidFill>
                  <a:schemeClr val="accent1"/>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4050893" y="3400425"/>
            <a:ext cx="4090217" cy="357478"/>
          </a:xfrm>
          <a:prstGeom prst="roundRect">
            <a:avLst>
              <a:gd name="adj" fmla="val 50000"/>
            </a:avLst>
          </a:prstGeom>
          <a:solidFill>
            <a:schemeClr val="accent1">
              <a:lumMod val="40000"/>
              <a:lumOff val="6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35BAC488-E837-43F6-A5D4-2075A0680BF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DB5AEF45-9055-4D5C-9A72-6FC9633EAE6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3" y="1244601"/>
            <a:ext cx="5094116" cy="4932363"/>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p:txBody>
          <a:bodyPr/>
          <a:lstStyle/>
          <a:p>
            <a:fld id="{35BAC488-E837-43F6-A5D4-2075A0680BF6}"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DB5AEF45-9055-4D5C-9A72-6FC9633EAE6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4"/>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6" y="2200274"/>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p:txBody>
          <a:bodyPr/>
          <a:lstStyle/>
          <a:p>
            <a:fld id="{35BAC488-E837-43F6-A5D4-2075A0680BF6}" type="datetimeFigureOut">
              <a:rPr lang="zh-CN" altLang="en-US" smtClean="0"/>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DB5AEF45-9055-4D5C-9A72-6FC9633EAE6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fld id="{35BAC488-E837-43F6-A5D4-2075A0680BF6}" type="datetimeFigureOut">
              <a:rPr lang="zh-CN" altLang="en-US" smtClean="0"/>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DB5AEF45-9055-4D5C-9A72-6FC9633EAE6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35BAC488-E837-43F6-A5D4-2075A0680BF6}" type="datetimeFigureOut">
              <a:rPr lang="zh-CN" altLang="en-US" smtClean="0"/>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DB5AEF45-9055-4D5C-9A72-6FC9633EAE6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2"/>
            <a:ext cx="3932237" cy="16002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p:txBody>
          <a:bodyPr/>
          <a:lstStyle/>
          <a:p>
            <a:fld id="{35BAC488-E837-43F6-A5D4-2075A0680BF6}"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DB5AEF45-9055-4D5C-9A72-6FC9633EAE6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p:txBody>
          <a:bodyPr/>
          <a:lstStyle/>
          <a:p>
            <a:fld id="{35BAC488-E837-43F6-A5D4-2075A0680BF6}"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DB5AEF45-9055-4D5C-9A72-6FC9633EAE6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矩形 61"/>
          <p:cNvSpPr/>
          <p:nvPr/>
        </p:nvSpPr>
        <p:spPr>
          <a:xfrm>
            <a:off x="527381" y="240457"/>
            <a:ext cx="11664619" cy="6398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grpSp>
        <p:nvGrpSpPr>
          <p:cNvPr id="8" name="组合 7"/>
          <p:cNvGrpSpPr/>
          <p:nvPr/>
        </p:nvGrpSpPr>
        <p:grpSpPr>
          <a:xfrm>
            <a:off x="0" y="5934967"/>
            <a:ext cx="12365178" cy="1003938"/>
            <a:chOff x="0" y="5934967"/>
            <a:chExt cx="12365178" cy="1003938"/>
          </a:xfrm>
        </p:grpSpPr>
        <p:sp>
          <p:nvSpPr>
            <p:cNvPr id="15" name="任意多边形 14"/>
            <p:cNvSpPr/>
            <p:nvPr userDrawn="1"/>
          </p:nvSpPr>
          <p:spPr>
            <a:xfrm rot="20658948">
              <a:off x="5570243" y="5934967"/>
              <a:ext cx="6794935" cy="245950"/>
            </a:xfrm>
            <a:custGeom>
              <a:avLst/>
              <a:gdLst>
                <a:gd name="connsiteX0" fmla="*/ 6794935 w 6794935"/>
                <a:gd name="connsiteY0" fmla="*/ 0 h 245950"/>
                <a:gd name="connsiteX1" fmla="*/ 6697977 w 6794935"/>
                <a:gd name="connsiteY1" fmla="*/ 245950 h 245950"/>
                <a:gd name="connsiteX2" fmla="*/ 875921 w 6794935"/>
                <a:gd name="connsiteY2" fmla="*/ 245950 h 245950"/>
                <a:gd name="connsiteX3" fmla="*/ 0 w 6794935"/>
                <a:gd name="connsiteY3" fmla="*/ 0 h 245950"/>
              </a:gdLst>
              <a:ahLst/>
              <a:cxnLst>
                <a:cxn ang="0">
                  <a:pos x="connsiteX0" y="connsiteY0"/>
                </a:cxn>
                <a:cxn ang="0">
                  <a:pos x="connsiteX1" y="connsiteY1"/>
                </a:cxn>
                <a:cxn ang="0">
                  <a:pos x="connsiteX2" y="connsiteY2"/>
                </a:cxn>
                <a:cxn ang="0">
                  <a:pos x="connsiteX3" y="connsiteY3"/>
                </a:cxn>
              </a:cxnLst>
              <a:rect l="l" t="t" r="r" b="b"/>
              <a:pathLst>
                <a:path w="6794935" h="245950">
                  <a:moveTo>
                    <a:pt x="6794935" y="0"/>
                  </a:moveTo>
                  <a:lnTo>
                    <a:pt x="6697977" y="245950"/>
                  </a:lnTo>
                  <a:lnTo>
                    <a:pt x="875921" y="245950"/>
                  </a:lnTo>
                  <a:lnTo>
                    <a:pt x="0" y="0"/>
                  </a:lnTo>
                  <a:close/>
                </a:path>
              </a:pathLst>
            </a:cu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19" name="任意多边形 18"/>
            <p:cNvSpPr/>
            <p:nvPr userDrawn="1"/>
          </p:nvSpPr>
          <p:spPr>
            <a:xfrm rot="21255550">
              <a:off x="8929910" y="6692955"/>
              <a:ext cx="3287603" cy="245950"/>
            </a:xfrm>
            <a:custGeom>
              <a:avLst/>
              <a:gdLst>
                <a:gd name="connsiteX0" fmla="*/ 3287603 w 3287603"/>
                <a:gd name="connsiteY0" fmla="*/ 0 h 245950"/>
                <a:gd name="connsiteX1" fmla="*/ 3252892 w 3287603"/>
                <a:gd name="connsiteY1" fmla="*/ 245950 h 245950"/>
                <a:gd name="connsiteX2" fmla="*/ 2446460 w 3287603"/>
                <a:gd name="connsiteY2" fmla="*/ 245950 h 245950"/>
                <a:gd name="connsiteX3" fmla="*/ 0 w 3287603"/>
                <a:gd name="connsiteY3" fmla="*/ 0 h 245950"/>
              </a:gdLst>
              <a:ahLst/>
              <a:cxnLst>
                <a:cxn ang="0">
                  <a:pos x="connsiteX0" y="connsiteY0"/>
                </a:cxn>
                <a:cxn ang="0">
                  <a:pos x="connsiteX1" y="connsiteY1"/>
                </a:cxn>
                <a:cxn ang="0">
                  <a:pos x="connsiteX2" y="connsiteY2"/>
                </a:cxn>
                <a:cxn ang="0">
                  <a:pos x="connsiteX3" y="connsiteY3"/>
                </a:cxn>
              </a:cxnLst>
              <a:rect l="l" t="t" r="r" b="b"/>
              <a:pathLst>
                <a:path w="3287603" h="245950">
                  <a:moveTo>
                    <a:pt x="3287603" y="0"/>
                  </a:moveTo>
                  <a:lnTo>
                    <a:pt x="3252892" y="245950"/>
                  </a:lnTo>
                  <a:lnTo>
                    <a:pt x="2446460" y="245950"/>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66" name="矩形 8"/>
            <p:cNvSpPr/>
            <p:nvPr userDrawn="1"/>
          </p:nvSpPr>
          <p:spPr>
            <a:xfrm>
              <a:off x="0" y="6244234"/>
              <a:ext cx="12192000" cy="245950"/>
            </a:xfrm>
            <a:custGeom>
              <a:avLst/>
              <a:gdLst/>
              <a:ahLst/>
              <a:cxnLst/>
              <a:rect l="l" t="t" r="r" b="b"/>
              <a:pathLst>
                <a:path w="9144000" h="258982">
                  <a:moveTo>
                    <a:pt x="0" y="0"/>
                  </a:moveTo>
                  <a:lnTo>
                    <a:pt x="9144000" y="0"/>
                  </a:lnTo>
                  <a:lnTo>
                    <a:pt x="9144000" y="258982"/>
                  </a:lnTo>
                  <a:lnTo>
                    <a:pt x="0" y="25898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任意多边形 16"/>
            <p:cNvSpPr/>
            <p:nvPr userDrawn="1"/>
          </p:nvSpPr>
          <p:spPr>
            <a:xfrm rot="21246600">
              <a:off x="3347630" y="6401438"/>
              <a:ext cx="8885545" cy="245950"/>
            </a:xfrm>
            <a:custGeom>
              <a:avLst/>
              <a:gdLst>
                <a:gd name="connsiteX0" fmla="*/ 8885545 w 8885545"/>
                <a:gd name="connsiteY0" fmla="*/ 0 h 245950"/>
                <a:gd name="connsiteX1" fmla="*/ 8849921 w 8885545"/>
                <a:gd name="connsiteY1" fmla="*/ 245950 h 245950"/>
                <a:gd name="connsiteX2" fmla="*/ 2384078 w 8885545"/>
                <a:gd name="connsiteY2" fmla="*/ 245950 h 245950"/>
                <a:gd name="connsiteX3" fmla="*/ 0 w 8885545"/>
                <a:gd name="connsiteY3" fmla="*/ 0 h 245950"/>
              </a:gdLst>
              <a:ahLst/>
              <a:cxnLst>
                <a:cxn ang="0">
                  <a:pos x="connsiteX0" y="connsiteY0"/>
                </a:cxn>
                <a:cxn ang="0">
                  <a:pos x="connsiteX1" y="connsiteY1"/>
                </a:cxn>
                <a:cxn ang="0">
                  <a:pos x="connsiteX2" y="connsiteY2"/>
                </a:cxn>
                <a:cxn ang="0">
                  <a:pos x="connsiteX3" y="connsiteY3"/>
                </a:cxn>
              </a:cxnLst>
              <a:rect l="l" t="t" r="r" b="b"/>
              <a:pathLst>
                <a:path w="8885545" h="245950">
                  <a:moveTo>
                    <a:pt x="8885545" y="0"/>
                  </a:moveTo>
                  <a:lnTo>
                    <a:pt x="8849921" y="245950"/>
                  </a:lnTo>
                  <a:lnTo>
                    <a:pt x="2384078" y="24595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grpSp>
      <p:sp>
        <p:nvSpPr>
          <p:cNvPr id="68" name="矩形 67"/>
          <p:cNvSpPr/>
          <p:nvPr/>
        </p:nvSpPr>
        <p:spPr>
          <a:xfrm>
            <a:off x="0" y="240457"/>
            <a:ext cx="335360" cy="6398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AC488-E837-43F6-A5D4-2075A0680BF6}" type="datetimeFigureOut">
              <a:rPr lang="zh-CN" altLang="en-US" smtClean="0"/>
            </a:fld>
            <a:endParaRPr lang="zh-CN" altLang="en-US"/>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AEF45-9055-4D5C-9A72-6FC9633EAE62}" type="slidenum">
              <a:rPr lang="zh-CN" altLang="en-US" smtClean="0"/>
            </a:fld>
            <a:endParaRPr lang="zh-CN" altLang="en-US"/>
          </a:p>
        </p:txBody>
      </p:sp>
      <p:sp>
        <p:nvSpPr>
          <p:cNvPr id="3" name="KSO_BC1"/>
          <p:cNvSpPr>
            <a:spLocks noGrp="1"/>
          </p:cNvSpPr>
          <p:nvPr>
            <p:ph type="body" idx="1"/>
          </p:nvPr>
        </p:nvSpPr>
        <p:spPr>
          <a:xfrm>
            <a:off x="666750" y="1265139"/>
            <a:ext cx="10515600" cy="473392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p:txBody>
      </p:sp>
      <p:sp>
        <p:nvSpPr>
          <p:cNvPr id="2" name="KSO_BT1"/>
          <p:cNvSpPr>
            <a:spLocks noGrp="1"/>
          </p:cNvSpPr>
          <p:nvPr>
            <p:ph type="title"/>
          </p:nvPr>
        </p:nvSpPr>
        <p:spPr>
          <a:xfrm>
            <a:off x="666750" y="249502"/>
            <a:ext cx="10515600" cy="6843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xStyles>
    <p:titleStyle>
      <a:lvl1pPr algn="l" defTabSz="914400" rtl="0" eaLnBrk="1" latinLnBrk="0" hangingPunct="1">
        <a:lnSpc>
          <a:spcPct val="90000"/>
        </a:lnSpc>
        <a:spcBef>
          <a:spcPct val="0"/>
        </a:spcBef>
        <a:buNone/>
        <a:defRPr sz="3000" b="1" i="0" kern="1200" baseline="0">
          <a:solidFill>
            <a:schemeClr val="bg1"/>
          </a:solidFill>
          <a:effectLst/>
          <a:latin typeface="+mj-ea"/>
          <a:ea typeface="+mj-ea"/>
          <a:cs typeface="+mj-cs"/>
        </a:defRPr>
      </a:lvl1pPr>
    </p:titleStyle>
    <p:bodyStyle>
      <a:lvl1pPr marL="357505" indent="-357505" algn="just" defTabSz="914400" rtl="0" eaLnBrk="1" latinLnBrk="0" hangingPunct="1">
        <a:lnSpc>
          <a:spcPct val="110000"/>
        </a:lnSpc>
        <a:spcBef>
          <a:spcPts val="600"/>
        </a:spcBef>
        <a:spcAft>
          <a:spcPts val="0"/>
        </a:spcAft>
        <a:buClr>
          <a:schemeClr val="accent1"/>
        </a:buClr>
        <a:buSzPct val="8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673101" y="2704992"/>
            <a:ext cx="8585199" cy="895458"/>
          </a:xfrm>
        </p:spPr>
        <p:txBody>
          <a:bodyPr/>
          <a:lstStyle/>
          <a:p>
            <a:r>
              <a:rPr lang="zh-CN" altLang="en-US" b="1" dirty="0"/>
              <a:t>时间：</a:t>
            </a:r>
            <a:r>
              <a:rPr lang="en-US" altLang="zh-CN" b="1" dirty="0"/>
              <a:t>2020.7.22</a:t>
            </a:r>
            <a:endParaRPr lang="en-US" altLang="zh-CN" b="1" dirty="0"/>
          </a:p>
          <a:p>
            <a:r>
              <a:rPr lang="zh-CN" altLang="en-US" b="1" dirty="0"/>
              <a:t>汇报人：胡喜明</a:t>
            </a:r>
            <a:endParaRPr lang="en-US" altLang="zh-CN" b="1" dirty="0"/>
          </a:p>
        </p:txBody>
      </p:sp>
      <p:sp>
        <p:nvSpPr>
          <p:cNvPr id="3" name="标题 2"/>
          <p:cNvSpPr>
            <a:spLocks noGrp="1"/>
          </p:cNvSpPr>
          <p:nvPr>
            <p:ph type="title"/>
          </p:nvPr>
        </p:nvSpPr>
        <p:spPr>
          <a:xfrm>
            <a:off x="455295" y="1183289"/>
            <a:ext cx="8585200" cy="1521808"/>
          </a:xfrm>
        </p:spPr>
        <p:txBody>
          <a:bodyPr/>
          <a:lstStyle/>
          <a:p>
            <a:r>
              <a:rPr lang="zh-CN" altLang="en-US" dirty="0"/>
              <a:t>月度工作汇报</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工作问题回顾</a:t>
            </a:r>
            <a:endParaRPr lang="zh-CN" altLang="en-US" dirty="0"/>
          </a:p>
        </p:txBody>
      </p:sp>
      <p:sp>
        <p:nvSpPr>
          <p:cNvPr id="3" name="内容占位符 2"/>
          <p:cNvSpPr>
            <a:spLocks noGrp="1"/>
          </p:cNvSpPr>
          <p:nvPr>
            <p:ph idx="1"/>
          </p:nvPr>
        </p:nvSpPr>
        <p:spPr>
          <a:xfrm>
            <a:off x="481012" y="758801"/>
            <a:ext cx="10887075" cy="4993070"/>
          </a:xfrm>
        </p:spPr>
        <p:txBody>
          <a:bodyPr>
            <a:normAutofit fontScale="85000" lnSpcReduction="10000"/>
          </a:bodyPr>
          <a:lstStyle/>
          <a:p>
            <a:pPr marL="0" indent="0">
              <a:buNone/>
            </a:pPr>
            <a:endParaRPr lang="en-US" altLang="zh-CN" dirty="0"/>
          </a:p>
          <a:p>
            <a:r>
              <a:rPr lang="zh-CN" altLang="en-US" sz="2000" dirty="0">
                <a:solidFill>
                  <a:schemeClr val="tx2"/>
                </a:solidFill>
              </a:rPr>
              <a:t>问题简述：</a:t>
            </a:r>
            <a:r>
              <a:rPr lang="zh-CN" altLang="en-US" sz="2000" dirty="0">
                <a:solidFill>
                  <a:srgbClr val="3D3D3F"/>
                </a:solidFill>
                <a:latin typeface="Chinese Quote"/>
              </a:rPr>
              <a:t>之前的</a:t>
            </a:r>
            <a:r>
              <a:rPr lang="en-US" altLang="zh-CN" sz="2000" dirty="0">
                <a:solidFill>
                  <a:srgbClr val="3D3D3F"/>
                </a:solidFill>
                <a:latin typeface="Chinese Quote"/>
              </a:rPr>
              <a:t>banner</a:t>
            </a:r>
            <a:r>
              <a:rPr lang="zh-CN" altLang="en-US" sz="2000" dirty="0">
                <a:solidFill>
                  <a:srgbClr val="3D3D3F"/>
                </a:solidFill>
                <a:latin typeface="Chinese Quote"/>
              </a:rPr>
              <a:t>中自动过期的数据要求在下线列表的首位，需要获取到上线列表的最后一个。</a:t>
            </a:r>
            <a:endParaRPr lang="zh-CN" altLang="en-US" sz="2000" dirty="0"/>
          </a:p>
          <a:p>
            <a:endParaRPr lang="en-US" altLang="zh-CN" sz="2000" dirty="0">
              <a:solidFill>
                <a:schemeClr val="tx2"/>
              </a:solidFill>
            </a:endParaRPr>
          </a:p>
          <a:p>
            <a:r>
              <a:rPr lang="zh-CN" altLang="en-US" sz="2000" dirty="0">
                <a:solidFill>
                  <a:schemeClr val="tx2"/>
                </a:solidFill>
              </a:rPr>
              <a:t>解决方法</a:t>
            </a:r>
            <a:r>
              <a:rPr lang="en-US" altLang="zh-CN" sz="2000" dirty="0">
                <a:solidFill>
                  <a:schemeClr val="tx2"/>
                </a:solidFill>
              </a:rPr>
              <a:t>/</a:t>
            </a:r>
            <a:r>
              <a:rPr lang="zh-CN" altLang="en-US" sz="2000" dirty="0">
                <a:solidFill>
                  <a:schemeClr val="tx2"/>
                </a:solidFill>
              </a:rPr>
              <a:t>过程：</a:t>
            </a:r>
            <a:r>
              <a:rPr lang="zh-CN" altLang="en-US" sz="2000" dirty="0">
                <a:solidFill>
                  <a:srgbClr val="3D3D3F"/>
                </a:solidFill>
                <a:latin typeface="Chinese Quote"/>
              </a:rPr>
              <a:t>这里采用两次遍历的形式，第一次遍历出当前上线的</a:t>
            </a:r>
            <a:r>
              <a:rPr lang="en-US" altLang="zh-CN" sz="2000" dirty="0">
                <a:solidFill>
                  <a:srgbClr val="3D3D3F"/>
                </a:solidFill>
                <a:latin typeface="Chinese Quote"/>
              </a:rPr>
              <a:t>banner</a:t>
            </a:r>
            <a:r>
              <a:rPr lang="zh-CN" altLang="en-US" sz="2000" dirty="0">
                <a:solidFill>
                  <a:srgbClr val="3D3D3F"/>
                </a:solidFill>
                <a:latin typeface="Chinese Quote"/>
              </a:rPr>
              <a:t>个数作为</a:t>
            </a:r>
            <a:r>
              <a:rPr lang="en-US" altLang="zh-CN" sz="2000" dirty="0">
                <a:solidFill>
                  <a:srgbClr val="3D3D3F"/>
                </a:solidFill>
                <a:latin typeface="Chinese Quote"/>
              </a:rPr>
              <a:t>count</a:t>
            </a:r>
            <a:r>
              <a:rPr lang="zh-CN" altLang="en-US" sz="2000" dirty="0">
                <a:solidFill>
                  <a:srgbClr val="3D3D3F"/>
                </a:solidFill>
                <a:latin typeface="Chinese Quote"/>
              </a:rPr>
              <a:t>，第二次通过</a:t>
            </a:r>
            <a:r>
              <a:rPr lang="en-US" altLang="zh-CN" sz="2000" dirty="0">
                <a:solidFill>
                  <a:srgbClr val="3D3D3F"/>
                </a:solidFill>
                <a:latin typeface="Chinese Quote"/>
              </a:rPr>
              <a:t>num</a:t>
            </a:r>
            <a:r>
              <a:rPr lang="zh-CN" altLang="en-US" sz="2000" dirty="0">
                <a:solidFill>
                  <a:srgbClr val="3D3D3F"/>
                </a:solidFill>
                <a:latin typeface="Chinese Quote"/>
              </a:rPr>
              <a:t>记录</a:t>
            </a:r>
            <a:r>
              <a:rPr lang="en-US" altLang="zh-CN" sz="2000" dirty="0">
                <a:solidFill>
                  <a:srgbClr val="3D3D3F"/>
                </a:solidFill>
                <a:latin typeface="Chinese Quote"/>
              </a:rPr>
              <a:t>banner</a:t>
            </a:r>
            <a:r>
              <a:rPr lang="zh-CN" altLang="en-US" sz="2000" dirty="0">
                <a:solidFill>
                  <a:srgbClr val="3D3D3F"/>
                </a:solidFill>
                <a:latin typeface="Chinese Quote"/>
              </a:rPr>
              <a:t>上线数，当</a:t>
            </a:r>
            <a:r>
              <a:rPr lang="en-US" altLang="zh-CN" sz="2000" dirty="0">
                <a:solidFill>
                  <a:srgbClr val="3D3D3F"/>
                </a:solidFill>
                <a:latin typeface="Chinese Quote"/>
              </a:rPr>
              <a:t>num==count</a:t>
            </a:r>
            <a:r>
              <a:rPr lang="zh-CN" altLang="en-US" sz="2000" dirty="0">
                <a:solidFill>
                  <a:srgbClr val="3D3D3F"/>
                </a:solidFill>
                <a:latin typeface="Chinese Quote"/>
              </a:rPr>
              <a:t>说明当前是最后一个上线的。此时就找到了下线的第一个位置。在遍历的过程中将下线的数据用</a:t>
            </a:r>
            <a:r>
              <a:rPr lang="en-US" altLang="zh-CN" sz="2000" dirty="0">
                <a:solidFill>
                  <a:srgbClr val="3D3D3F"/>
                </a:solidFill>
                <a:latin typeface="Chinese Quote"/>
              </a:rPr>
              <a:t>list</a:t>
            </a:r>
            <a:r>
              <a:rPr lang="zh-CN" altLang="en-US" sz="2000" dirty="0">
                <a:solidFill>
                  <a:srgbClr val="3D3D3F"/>
                </a:solidFill>
                <a:latin typeface="Chinese Quote"/>
              </a:rPr>
              <a:t>存，对列表中数据进行下线操作。</a:t>
            </a:r>
            <a:endParaRPr lang="en-US" altLang="zh-CN" sz="2000" dirty="0">
              <a:solidFill>
                <a:srgbClr val="3D3D3F"/>
              </a:solidFill>
              <a:latin typeface="Chinese Quote"/>
            </a:endParaRPr>
          </a:p>
          <a:p>
            <a:endParaRPr lang="en-US" altLang="zh-CN" sz="2000" dirty="0">
              <a:solidFill>
                <a:schemeClr val="tx2"/>
              </a:solidFill>
            </a:endParaRPr>
          </a:p>
          <a:p>
            <a:r>
              <a:rPr lang="zh-CN" altLang="en-US" sz="2000" dirty="0">
                <a:solidFill>
                  <a:schemeClr val="tx2"/>
                </a:solidFill>
              </a:rPr>
              <a:t>问题简述：</a:t>
            </a:r>
            <a:r>
              <a:rPr lang="en-US" altLang="zh-CN" sz="2000" dirty="0">
                <a:solidFill>
                  <a:schemeClr val="tx2"/>
                </a:solidFill>
              </a:rPr>
              <a:t>PM</a:t>
            </a:r>
            <a:r>
              <a:rPr lang="zh-CN" altLang="en-US" sz="2000" dirty="0">
                <a:solidFill>
                  <a:schemeClr val="tx2"/>
                </a:solidFill>
              </a:rPr>
              <a:t>当前对于阅读完成的标准是达到</a:t>
            </a:r>
            <a:r>
              <a:rPr lang="en-US" altLang="zh-CN" sz="2000" dirty="0">
                <a:solidFill>
                  <a:schemeClr val="tx2"/>
                </a:solidFill>
              </a:rPr>
              <a:t>75%</a:t>
            </a:r>
            <a:r>
              <a:rPr lang="zh-CN" altLang="en-US" sz="2000" dirty="0">
                <a:solidFill>
                  <a:schemeClr val="tx2"/>
                </a:solidFill>
              </a:rPr>
              <a:t>，因此需要对原始的加积分操作进行修改</a:t>
            </a:r>
            <a:r>
              <a:rPr lang="zh-CN" altLang="en-US" sz="2000" dirty="0">
                <a:solidFill>
                  <a:srgbClr val="3D3D3F"/>
                </a:solidFill>
                <a:latin typeface="Chinese Quote"/>
              </a:rPr>
              <a:t>。之前的加积分操作是只要有当前这条数据就认为是已经读完并进行积分操作。该操作均在异步线程中。而由于当前判断逻辑修改了，第一次进入资源时需要先对阅读是否达到标准进行判断，如果不存在需要创建，由于是异步操作，在此时如果滑动页面也会调用增加进度接口，该接口同样是异步操作，会出现创建重复数据情况。</a:t>
            </a:r>
            <a:endParaRPr lang="zh-CN" altLang="en-US" sz="2000" dirty="0"/>
          </a:p>
          <a:p>
            <a:endParaRPr lang="en-US" altLang="zh-CN" sz="2000" dirty="0">
              <a:solidFill>
                <a:schemeClr val="tx2"/>
              </a:solidFill>
            </a:endParaRPr>
          </a:p>
          <a:p>
            <a:r>
              <a:rPr lang="zh-CN" altLang="en-US" sz="2000" dirty="0">
                <a:solidFill>
                  <a:schemeClr val="tx2"/>
                </a:solidFill>
              </a:rPr>
              <a:t>解决方法</a:t>
            </a:r>
            <a:r>
              <a:rPr lang="en-US" altLang="zh-CN" sz="2000" dirty="0">
                <a:solidFill>
                  <a:schemeClr val="tx2"/>
                </a:solidFill>
              </a:rPr>
              <a:t>/</a:t>
            </a:r>
            <a:r>
              <a:rPr lang="zh-CN" altLang="en-US" sz="2000" dirty="0">
                <a:solidFill>
                  <a:schemeClr val="tx2"/>
                </a:solidFill>
              </a:rPr>
              <a:t>过程：</a:t>
            </a:r>
            <a:r>
              <a:rPr lang="zh-CN" altLang="en-US" sz="2000" dirty="0">
                <a:solidFill>
                  <a:srgbClr val="3D3D3F"/>
                </a:solidFill>
                <a:latin typeface="Chinese Quote"/>
              </a:rPr>
              <a:t>为了不影响调用接口的性能，仍然保留异步操作的形式，只是在第一次访问资源时进行同步创建一条阅读进度记录，而不是在异步线程中进行，之前也考虑过在加积分情况时是否会需要用分布式锁实现进行并发安全，后续与前端进行沟通，前端在滑动后延迟一秒再进行进度更新。</a:t>
            </a:r>
            <a:endParaRPr lang="en-US" altLang="zh-CN" sz="2000" dirty="0">
              <a:solidFill>
                <a:schemeClr val="tx2"/>
              </a:solidFill>
            </a:endParaRPr>
          </a:p>
          <a:p>
            <a:pPr marL="0" indent="0">
              <a:buNone/>
            </a:pP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总结与思考</a:t>
            </a:r>
            <a:endParaRPr lang="zh-CN" altLang="en-US" dirty="0"/>
          </a:p>
        </p:txBody>
      </p:sp>
      <p:sp>
        <p:nvSpPr>
          <p:cNvPr id="3" name="内容占位符 2"/>
          <p:cNvSpPr>
            <a:spLocks noGrp="1"/>
          </p:cNvSpPr>
          <p:nvPr>
            <p:ph idx="1"/>
          </p:nvPr>
        </p:nvSpPr>
        <p:spPr>
          <a:xfrm>
            <a:off x="666750" y="1752599"/>
            <a:ext cx="10515600" cy="4246463"/>
          </a:xfrm>
        </p:spPr>
        <p:txBody>
          <a:bodyPr/>
          <a:lstStyle/>
          <a:p>
            <a:pPr marL="0" indent="0">
              <a:buNone/>
            </a:pPr>
            <a:endParaRPr lang="en-US" altLang="zh-CN" dirty="0"/>
          </a:p>
          <a:p>
            <a:r>
              <a:rPr lang="en-US" altLang="zh-CN" sz="2000" dirty="0">
                <a:solidFill>
                  <a:schemeClr val="tx2"/>
                </a:solidFill>
              </a:rPr>
              <a:t>1.—— </a:t>
            </a:r>
            <a:r>
              <a:rPr lang="zh-CN" altLang="en-US" sz="2000" dirty="0">
                <a:solidFill>
                  <a:schemeClr val="tx2"/>
                </a:solidFill>
              </a:rPr>
              <a:t>了解产品的功能需求是在代码编写前的重要环节。</a:t>
            </a:r>
            <a:endParaRPr lang="en-US" altLang="zh-CN" sz="2000" dirty="0">
              <a:solidFill>
                <a:schemeClr val="tx2"/>
              </a:solidFill>
            </a:endParaRPr>
          </a:p>
          <a:p>
            <a:r>
              <a:rPr lang="en-US" altLang="zh-CN" sz="2000" dirty="0">
                <a:solidFill>
                  <a:schemeClr val="tx2"/>
                </a:solidFill>
              </a:rPr>
              <a:t>2.—— </a:t>
            </a:r>
            <a:r>
              <a:rPr lang="zh-CN" altLang="en-US" sz="2000" dirty="0">
                <a:solidFill>
                  <a:schemeClr val="tx2"/>
                </a:solidFill>
              </a:rPr>
              <a:t>有一些功能不是一定完全在后端进行处理，多去沟通对业务的实现是很有帮助的。</a:t>
            </a:r>
            <a:endParaRPr lang="en-US" altLang="zh-CN" sz="2000" dirty="0">
              <a:solidFill>
                <a:schemeClr val="tx2"/>
              </a:solidFill>
            </a:endParaRPr>
          </a:p>
          <a:p>
            <a:r>
              <a:rPr lang="en-US" altLang="zh-CN" sz="2000" dirty="0">
                <a:solidFill>
                  <a:schemeClr val="tx2"/>
                </a:solidFill>
              </a:rPr>
              <a:t>3.—— </a:t>
            </a:r>
            <a:r>
              <a:rPr lang="zh-CN" altLang="en-US" sz="2000" dirty="0">
                <a:solidFill>
                  <a:schemeClr val="tx2"/>
                </a:solidFill>
              </a:rPr>
              <a:t>由于自己过于心急去写的代码所出现的</a:t>
            </a:r>
            <a:r>
              <a:rPr lang="en-US" altLang="zh-CN" sz="2000" dirty="0">
                <a:solidFill>
                  <a:schemeClr val="tx2"/>
                </a:solidFill>
              </a:rPr>
              <a:t>bug</a:t>
            </a:r>
            <a:r>
              <a:rPr lang="zh-CN" altLang="en-US" sz="2000" dirty="0">
                <a:solidFill>
                  <a:schemeClr val="tx2"/>
                </a:solidFill>
              </a:rPr>
              <a:t>应该去反思。</a:t>
            </a:r>
            <a:endParaRPr lang="en-US" altLang="zh-CN" sz="2000" dirty="0">
              <a:solidFill>
                <a:schemeClr val="tx2"/>
              </a:solidFill>
            </a:endParaRPr>
          </a:p>
          <a:p>
            <a:r>
              <a:rPr lang="en-US" altLang="zh-CN" sz="2000" dirty="0">
                <a:solidFill>
                  <a:schemeClr val="tx2"/>
                </a:solidFill>
              </a:rPr>
              <a:t>4.—— </a:t>
            </a:r>
            <a:r>
              <a:rPr lang="zh-CN" altLang="en-US" sz="2000" dirty="0">
                <a:solidFill>
                  <a:schemeClr val="tx2"/>
                </a:solidFill>
              </a:rPr>
              <a:t>借鉴之前的开发人员写的代码，从其中找寻出写的好的部分进行学习。、</a:t>
            </a:r>
            <a:endParaRPr lang="en-US" altLang="zh-CN" sz="2000" dirty="0">
              <a:solidFill>
                <a:schemeClr val="tx2"/>
              </a:solidFill>
            </a:endParaRPr>
          </a:p>
          <a:p>
            <a:r>
              <a:rPr lang="en-US" altLang="zh-CN" sz="2000" dirty="0">
                <a:solidFill>
                  <a:schemeClr val="tx2"/>
                </a:solidFill>
              </a:rPr>
              <a:t>5.—— </a:t>
            </a:r>
            <a:r>
              <a:rPr lang="zh-CN" altLang="en-US" sz="2000" dirty="0">
                <a:solidFill>
                  <a:schemeClr val="tx2"/>
                </a:solidFill>
              </a:rPr>
              <a:t>作为开发人员应该先对测试服所编写的代码流程进行详细的测试，考虑应该更全面一些</a:t>
            </a:r>
            <a:endParaRPr lang="en-US" altLang="zh-CN" sz="2000" dirty="0">
              <a:solidFill>
                <a:schemeClr val="tx2"/>
              </a:solidFill>
            </a:endParaRPr>
          </a:p>
          <a:p>
            <a:endParaRPr lang="zh-CN" altLang="en-US" sz="20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下周工作计划</a:t>
            </a:r>
            <a:endParaRPr lang="zh-CN" altLang="en-US" dirty="0"/>
          </a:p>
        </p:txBody>
      </p:sp>
      <p:sp>
        <p:nvSpPr>
          <p:cNvPr id="3" name="内容占位符 2"/>
          <p:cNvSpPr>
            <a:spLocks noGrp="1"/>
          </p:cNvSpPr>
          <p:nvPr>
            <p:ph idx="1"/>
          </p:nvPr>
        </p:nvSpPr>
        <p:spPr>
          <a:xfrm>
            <a:off x="666750" y="2286229"/>
            <a:ext cx="10515600" cy="3465413"/>
          </a:xfrm>
        </p:spPr>
        <p:txBody>
          <a:bodyPr>
            <a:normAutofit/>
          </a:bodyPr>
          <a:lstStyle/>
          <a:p>
            <a:pPr marL="0" indent="0">
              <a:buNone/>
            </a:pPr>
            <a:endParaRPr lang="en-US" altLang="zh-CN" sz="2000" dirty="0">
              <a:solidFill>
                <a:schemeClr val="tx2"/>
              </a:solidFill>
            </a:endParaRPr>
          </a:p>
          <a:p>
            <a:r>
              <a:rPr lang="en-US" altLang="zh-CN" dirty="0">
                <a:solidFill>
                  <a:schemeClr val="tx2"/>
                </a:solidFill>
              </a:rPr>
              <a:t>1.——</a:t>
            </a:r>
            <a:r>
              <a:rPr>
                <a:solidFill>
                  <a:schemeClr val="tx2"/>
                </a:solidFill>
                <a:sym typeface="+mn-ea"/>
              </a:rPr>
              <a:t>沙龙筛选部门岗位职业</a:t>
            </a:r>
            <a:endParaRPr>
              <a:solidFill>
                <a:schemeClr val="tx2"/>
              </a:solidFill>
              <a:sym typeface="+mn-ea"/>
            </a:endParaRPr>
          </a:p>
          <a:p>
            <a:r>
              <a:rPr lang="en-US" altLang="zh-CN" dirty="0">
                <a:solidFill>
                  <a:schemeClr val="tx2"/>
                </a:solidFill>
              </a:rPr>
              <a:t>2.——</a:t>
            </a:r>
            <a:r>
              <a:rPr lang="zh-CN" altLang="en-US" dirty="0">
                <a:solidFill>
                  <a:schemeClr val="tx2"/>
                </a:solidFill>
              </a:rPr>
              <a:t>分布式幂等性框架设计</a:t>
            </a:r>
            <a:endParaRPr lang="en-US" altLang="zh-CN" dirty="0">
              <a:solidFill>
                <a:schemeClr val="tx2"/>
              </a:solidFill>
            </a:endParaRPr>
          </a:p>
          <a:p>
            <a:r>
              <a:rPr lang="en-US" altLang="zh-CN" dirty="0">
                <a:solidFill>
                  <a:schemeClr val="tx2"/>
                </a:solidFill>
              </a:rPr>
              <a:t>3.——splender</a:t>
            </a:r>
            <a:r>
              <a:rPr dirty="0">
                <a:solidFill>
                  <a:schemeClr val="tx2"/>
                </a:solidFill>
              </a:rPr>
              <a:t>接口的</a:t>
            </a:r>
            <a:r>
              <a:rPr lang="en-US" altLang="zh-CN" dirty="0">
                <a:solidFill>
                  <a:schemeClr val="tx2"/>
                </a:solidFill>
              </a:rPr>
              <a:t>token</a:t>
            </a:r>
            <a:r>
              <a:rPr dirty="0">
                <a:solidFill>
                  <a:schemeClr val="tx2"/>
                </a:solidFill>
              </a:rPr>
              <a:t>失效情况</a:t>
            </a:r>
            <a:endParaRPr lang="en-US" altLang="zh-CN" dirty="0">
              <a:solidFill>
                <a:schemeClr val="tx2"/>
              </a:solidFill>
            </a:endParaRPr>
          </a:p>
          <a:p>
            <a:endParaRPr lang="en-US" altLang="zh-CN"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建议与分享</a:t>
            </a:r>
            <a:endParaRPr lang="zh-CN" altLang="en-US" dirty="0"/>
          </a:p>
        </p:txBody>
      </p:sp>
      <p:sp>
        <p:nvSpPr>
          <p:cNvPr id="3" name="内容占位符 2"/>
          <p:cNvSpPr>
            <a:spLocks noGrp="1"/>
          </p:cNvSpPr>
          <p:nvPr>
            <p:ph idx="1"/>
          </p:nvPr>
        </p:nvSpPr>
        <p:spPr>
          <a:xfrm>
            <a:off x="1345176" y="1751447"/>
            <a:ext cx="10515600" cy="2922488"/>
          </a:xfrm>
        </p:spPr>
        <p:txBody>
          <a:bodyPr>
            <a:normAutofit/>
          </a:bodyPr>
          <a:lstStyle/>
          <a:p>
            <a:pPr marL="0" indent="0">
              <a:buNone/>
            </a:pPr>
            <a:endParaRPr lang="en-US" altLang="zh-CN" dirty="0"/>
          </a:p>
          <a:p>
            <a:pPr marL="0" indent="0">
              <a:buNone/>
            </a:pPr>
            <a:r>
              <a:rPr lang="en-US" altLang="zh-CN" sz="2000" dirty="0">
                <a:solidFill>
                  <a:schemeClr val="tx2"/>
                </a:solidFill>
              </a:rPr>
              <a:t>   	1.</a:t>
            </a:r>
            <a:r>
              <a:rPr lang="zh-CN" altLang="en-US" sz="2000" dirty="0">
                <a:solidFill>
                  <a:schemeClr val="tx2"/>
                </a:solidFill>
              </a:rPr>
              <a:t>个人对业务的熟悉程度还需加强。</a:t>
            </a:r>
            <a:endParaRPr lang="en-US" altLang="zh-CN" sz="2000" dirty="0">
              <a:solidFill>
                <a:schemeClr val="tx2"/>
              </a:solidFill>
            </a:endParaRPr>
          </a:p>
          <a:p>
            <a:pPr marL="0" indent="0">
              <a:buNone/>
            </a:pPr>
            <a:endParaRPr lang="en-US" altLang="zh-CN" sz="2000" dirty="0">
              <a:solidFill>
                <a:schemeClr val="tx2"/>
              </a:solidFill>
            </a:endParaRPr>
          </a:p>
          <a:p>
            <a:pPr marL="0" indent="0">
              <a:buNone/>
            </a:pPr>
            <a:r>
              <a:rPr lang="en-US" altLang="zh-CN" sz="2000" dirty="0">
                <a:solidFill>
                  <a:schemeClr val="tx2"/>
                </a:solidFill>
              </a:rPr>
              <a:t>	2.</a:t>
            </a:r>
            <a:r>
              <a:rPr lang="zh-CN" altLang="en-US" sz="2000" dirty="0">
                <a:solidFill>
                  <a:schemeClr val="tx2"/>
                </a:solidFill>
              </a:rPr>
              <a:t>少写</a:t>
            </a:r>
            <a:r>
              <a:rPr lang="en-US" altLang="zh-CN" sz="2000" dirty="0">
                <a:solidFill>
                  <a:schemeClr val="tx2"/>
                </a:solidFill>
              </a:rPr>
              <a:t>bug</a:t>
            </a:r>
            <a:r>
              <a:rPr lang="zh-CN" altLang="en-US" sz="2000" dirty="0">
                <a:solidFill>
                  <a:schemeClr val="tx2"/>
                </a:solidFill>
              </a:rPr>
              <a:t>。</a:t>
            </a:r>
            <a:endParaRPr lang="en-US" altLang="zh-CN" sz="2000" dirty="0">
              <a:solidFill>
                <a:schemeClr val="tx2"/>
              </a:solidFill>
            </a:endParaRPr>
          </a:p>
          <a:p>
            <a:pPr marL="0" indent="0">
              <a:buNone/>
            </a:pPr>
            <a:endParaRPr lang="en-US" altLang="zh-CN" sz="2000" dirty="0">
              <a:solidFill>
                <a:schemeClr val="tx2"/>
              </a:solidFill>
            </a:endParaRPr>
          </a:p>
          <a:p>
            <a:pPr marL="0" indent="0">
              <a:buNone/>
            </a:pPr>
            <a:r>
              <a:rPr lang="en-US" altLang="zh-CN" sz="2000" dirty="0">
                <a:solidFill>
                  <a:schemeClr val="tx2"/>
                </a:solidFill>
              </a:rPr>
              <a:t>	3.</a:t>
            </a:r>
            <a:r>
              <a:rPr lang="zh-CN" altLang="en-US" sz="2000">
                <a:solidFill>
                  <a:schemeClr val="tx2"/>
                </a:solidFill>
              </a:rPr>
              <a:t>对</a:t>
            </a:r>
            <a:r>
              <a:rPr lang="zh-CN" altLang="en-US" sz="2000" dirty="0">
                <a:solidFill>
                  <a:schemeClr val="tx2"/>
                </a:solidFill>
              </a:rPr>
              <a:t>部署</a:t>
            </a:r>
            <a:r>
              <a:rPr lang="zh-CN" altLang="en-US" sz="2000">
                <a:solidFill>
                  <a:schemeClr val="tx2"/>
                </a:solidFill>
              </a:rPr>
              <a:t>的测试环境进行</a:t>
            </a:r>
            <a:r>
              <a:rPr lang="zh-CN" altLang="en-US" sz="2000" dirty="0">
                <a:solidFill>
                  <a:schemeClr val="tx2"/>
                </a:solidFill>
              </a:rPr>
              <a:t>详细的测试</a:t>
            </a:r>
            <a:endParaRPr lang="en-US" altLang="zh-CN" sz="20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工作内容回顾</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endParaRPr lang="en-US" altLang="zh-CN" dirty="0"/>
          </a:p>
          <a:p>
            <a:r>
              <a:rPr lang="en-US" altLang="zh-CN" sz="2000" dirty="0">
                <a:solidFill>
                  <a:schemeClr val="tx2"/>
                </a:solidFill>
              </a:rPr>
              <a:t>1.—— </a:t>
            </a:r>
            <a:r>
              <a:rPr lang="zh-CN" altLang="en-US" sz="2000" dirty="0">
                <a:solidFill>
                  <a:schemeClr val="tx2"/>
                </a:solidFill>
              </a:rPr>
              <a:t>熟悉技术中心专区项目结构以及策划案</a:t>
            </a:r>
            <a:endParaRPr lang="en-US" altLang="zh-CN" sz="2000" dirty="0">
              <a:solidFill>
                <a:schemeClr val="tx2"/>
              </a:solidFill>
            </a:endParaRPr>
          </a:p>
          <a:p>
            <a:r>
              <a:rPr lang="en-US" altLang="zh-CN" sz="2000" dirty="0">
                <a:solidFill>
                  <a:schemeClr val="tx2"/>
                </a:solidFill>
              </a:rPr>
              <a:t>2.——</a:t>
            </a:r>
            <a:r>
              <a:rPr lang="zh-CN" altLang="en-US" sz="2000" dirty="0">
                <a:solidFill>
                  <a:schemeClr val="tx2"/>
                </a:solidFill>
              </a:rPr>
              <a:t> 技术中心后台专区管理员的创建、列表显示（</a:t>
            </a:r>
            <a:r>
              <a:rPr lang="en-US" altLang="zh-CN" sz="2000" dirty="0">
                <a:solidFill>
                  <a:schemeClr val="tx2"/>
                </a:solidFill>
              </a:rPr>
              <a:t>page</a:t>
            </a:r>
            <a:r>
              <a:rPr lang="zh-CN" altLang="en-US" sz="2000" dirty="0">
                <a:solidFill>
                  <a:schemeClr val="tx2"/>
                </a:solidFill>
              </a:rPr>
              <a:t>分页）、删除（逻辑删除）</a:t>
            </a:r>
            <a:endParaRPr lang="en-US" altLang="zh-CN" sz="2000" dirty="0">
              <a:solidFill>
                <a:schemeClr val="tx2"/>
              </a:solidFill>
            </a:endParaRPr>
          </a:p>
          <a:p>
            <a:r>
              <a:rPr lang="en-US" altLang="zh-CN" sz="2000" dirty="0">
                <a:solidFill>
                  <a:schemeClr val="tx2"/>
                </a:solidFill>
              </a:rPr>
              <a:t>3.——</a:t>
            </a:r>
            <a:r>
              <a:rPr lang="zh-CN" altLang="en-US" sz="2000" dirty="0">
                <a:solidFill>
                  <a:schemeClr val="tx2"/>
                </a:solidFill>
              </a:rPr>
              <a:t> 技术中心后台专区</a:t>
            </a:r>
            <a:r>
              <a:rPr lang="en-US" altLang="zh-CN" sz="2000" dirty="0">
                <a:solidFill>
                  <a:schemeClr val="tx2"/>
                </a:solidFill>
              </a:rPr>
              <a:t>Banner</a:t>
            </a:r>
            <a:r>
              <a:rPr lang="zh-CN" altLang="en-US" sz="2000" dirty="0">
                <a:solidFill>
                  <a:schemeClr val="tx2"/>
                </a:solidFill>
              </a:rPr>
              <a:t>的创建、上线下线列表查询、更新、删除（逻辑删除）、</a:t>
            </a:r>
            <a:r>
              <a:rPr lang="en-US" altLang="zh-CN" sz="2000" dirty="0">
                <a:solidFill>
                  <a:schemeClr val="tx2"/>
                </a:solidFill>
              </a:rPr>
              <a:t>Banner</a:t>
            </a:r>
            <a:r>
              <a:rPr lang="zh-CN" altLang="en-US" sz="2000" dirty="0">
                <a:solidFill>
                  <a:schemeClr val="tx2"/>
                </a:solidFill>
              </a:rPr>
              <a:t>拖动</a:t>
            </a:r>
            <a:endParaRPr lang="en-US" altLang="zh-CN" sz="2000" dirty="0">
              <a:solidFill>
                <a:schemeClr val="tx2"/>
              </a:solidFill>
            </a:endParaRPr>
          </a:p>
          <a:p>
            <a:r>
              <a:rPr lang="en-US" altLang="zh-CN" sz="2000" dirty="0">
                <a:solidFill>
                  <a:schemeClr val="tx2"/>
                </a:solidFill>
              </a:rPr>
              <a:t>4.—— </a:t>
            </a:r>
            <a:r>
              <a:rPr lang="zh-CN" altLang="en-US" sz="2000" dirty="0">
                <a:solidFill>
                  <a:schemeClr val="tx2"/>
                </a:solidFill>
              </a:rPr>
              <a:t>修改传入</a:t>
            </a:r>
            <a:r>
              <a:rPr lang="en-US" altLang="zh-CN" sz="2000" dirty="0">
                <a:solidFill>
                  <a:schemeClr val="tx2"/>
                </a:solidFill>
              </a:rPr>
              <a:t>java8</a:t>
            </a:r>
            <a:r>
              <a:rPr lang="zh-CN" altLang="en-US" sz="2000" dirty="0">
                <a:solidFill>
                  <a:schemeClr val="tx2"/>
                </a:solidFill>
              </a:rPr>
              <a:t>中</a:t>
            </a:r>
            <a:r>
              <a:rPr lang="en-US" altLang="zh-CN" sz="2000" dirty="0" err="1">
                <a:solidFill>
                  <a:schemeClr val="tx2"/>
                </a:solidFill>
              </a:rPr>
              <a:t>localDatetime</a:t>
            </a:r>
            <a:r>
              <a:rPr lang="zh-CN" altLang="en-US" sz="2000" dirty="0">
                <a:solidFill>
                  <a:schemeClr val="tx2"/>
                </a:solidFill>
              </a:rPr>
              <a:t>格式问题</a:t>
            </a:r>
            <a:endParaRPr lang="en-US" altLang="zh-CN" sz="2000" dirty="0">
              <a:solidFill>
                <a:schemeClr val="tx2"/>
              </a:solidFill>
            </a:endParaRPr>
          </a:p>
          <a:p>
            <a:r>
              <a:rPr lang="en-US" altLang="zh-CN" sz="2000" dirty="0">
                <a:solidFill>
                  <a:schemeClr val="tx2"/>
                </a:solidFill>
              </a:rPr>
              <a:t>5.—— </a:t>
            </a:r>
            <a:r>
              <a:rPr lang="zh-CN" altLang="en-US" sz="2000" dirty="0">
                <a:solidFill>
                  <a:schemeClr val="tx2"/>
                </a:solidFill>
              </a:rPr>
              <a:t>封装公共的</a:t>
            </a:r>
            <a:r>
              <a:rPr lang="en-US" altLang="zh-CN" sz="2000" dirty="0">
                <a:solidFill>
                  <a:schemeClr val="tx2"/>
                </a:solidFill>
              </a:rPr>
              <a:t>Banner</a:t>
            </a:r>
            <a:r>
              <a:rPr lang="zh-CN" altLang="en-US" sz="2000" dirty="0">
                <a:solidFill>
                  <a:schemeClr val="tx2"/>
                </a:solidFill>
              </a:rPr>
              <a:t>上下线以及活跃检测类，以便于以后的</a:t>
            </a:r>
            <a:r>
              <a:rPr lang="en-US" altLang="zh-CN" sz="2000" dirty="0">
                <a:solidFill>
                  <a:schemeClr val="tx2"/>
                </a:solidFill>
              </a:rPr>
              <a:t>banner</a:t>
            </a:r>
            <a:r>
              <a:rPr lang="zh-CN" altLang="en-US" sz="2000" dirty="0">
                <a:solidFill>
                  <a:schemeClr val="tx2"/>
                </a:solidFill>
              </a:rPr>
              <a:t>对接。</a:t>
            </a:r>
            <a:endParaRPr lang="en-US" altLang="zh-CN" sz="2000" dirty="0">
              <a:solidFill>
                <a:schemeClr val="tx2"/>
              </a:solidFill>
            </a:endParaRPr>
          </a:p>
          <a:p>
            <a:r>
              <a:rPr lang="en-US" altLang="zh-CN" sz="2000" dirty="0">
                <a:solidFill>
                  <a:schemeClr val="tx2"/>
                </a:solidFill>
              </a:rPr>
              <a:t>6.—— </a:t>
            </a:r>
            <a:r>
              <a:rPr lang="zh-CN" altLang="en-US" sz="2000" dirty="0">
                <a:solidFill>
                  <a:schemeClr val="tx2"/>
                </a:solidFill>
              </a:rPr>
              <a:t>接口本地</a:t>
            </a:r>
            <a:r>
              <a:rPr lang="en-US" altLang="zh-CN" sz="2000" dirty="0">
                <a:solidFill>
                  <a:schemeClr val="tx2"/>
                </a:solidFill>
              </a:rPr>
              <a:t>postman</a:t>
            </a:r>
            <a:r>
              <a:rPr lang="zh-CN" altLang="en-US" sz="2000" dirty="0">
                <a:solidFill>
                  <a:schemeClr val="tx2"/>
                </a:solidFill>
              </a:rPr>
              <a:t>测试</a:t>
            </a:r>
            <a:endParaRPr lang="en-US" altLang="zh-CN" sz="2000" dirty="0">
              <a:solidFill>
                <a:schemeClr val="tx2"/>
              </a:solidFill>
            </a:endParaRPr>
          </a:p>
          <a:p>
            <a:r>
              <a:rPr lang="en-US" altLang="zh-CN" sz="2000" dirty="0">
                <a:solidFill>
                  <a:schemeClr val="tx2"/>
                </a:solidFill>
              </a:rPr>
              <a:t>7.—— </a:t>
            </a:r>
            <a:r>
              <a:rPr lang="zh-CN" altLang="en-US" sz="2000" dirty="0">
                <a:solidFill>
                  <a:schemeClr val="tx2"/>
                </a:solidFill>
              </a:rPr>
              <a:t>前端接口对接以及</a:t>
            </a:r>
            <a:r>
              <a:rPr lang="en-US" altLang="zh-CN" sz="2000" dirty="0">
                <a:solidFill>
                  <a:schemeClr val="tx2"/>
                </a:solidFill>
              </a:rPr>
              <a:t>bug</a:t>
            </a:r>
            <a:r>
              <a:rPr lang="zh-CN" altLang="en-US" sz="2000" dirty="0">
                <a:solidFill>
                  <a:schemeClr val="tx2"/>
                </a:solidFill>
              </a:rPr>
              <a:t>修复</a:t>
            </a:r>
            <a:endParaRPr lang="en-US" altLang="zh-CN" sz="2000" dirty="0">
              <a:solidFill>
                <a:schemeClr val="tx2"/>
              </a:solidFill>
            </a:endParaRPr>
          </a:p>
          <a:p>
            <a:endParaRPr lang="en-US" altLang="zh-CN" sz="2000" dirty="0">
              <a:solidFill>
                <a:schemeClr val="tx2"/>
              </a:solidFill>
            </a:endParaRPr>
          </a:p>
          <a:p>
            <a:pPr marL="0" indent="0">
              <a:buNone/>
            </a:pPr>
            <a:r>
              <a:rPr lang="zh-CN" altLang="en-US" sz="2000" dirty="0">
                <a:solidFill>
                  <a:schemeClr val="tx2"/>
                </a:solidFill>
              </a:rPr>
              <a:t>特别说明：</a:t>
            </a:r>
            <a:endParaRPr lang="en-US" altLang="zh-CN" sz="2000" dirty="0">
              <a:solidFill>
                <a:schemeClr val="tx2"/>
              </a:solidFill>
            </a:endParaRPr>
          </a:p>
          <a:p>
            <a:r>
              <a:rPr lang="en-US" altLang="zh-CN" sz="2000" dirty="0">
                <a:solidFill>
                  <a:schemeClr val="tx2"/>
                </a:solidFill>
              </a:rPr>
              <a:t>1.——</a:t>
            </a:r>
            <a:r>
              <a:rPr lang="zh-CN" altLang="en-US" sz="2000" dirty="0">
                <a:solidFill>
                  <a:schemeClr val="tx2"/>
                </a:solidFill>
              </a:rPr>
              <a:t>从功能上来说，上线列表的下线按钮、修改按钮以及下线列表中的上线按钮集成为一个接口，都是对数据进行</a:t>
            </a:r>
            <a:r>
              <a:rPr lang="en-US" altLang="zh-CN" sz="2000" dirty="0">
                <a:solidFill>
                  <a:schemeClr val="tx2"/>
                </a:solidFill>
              </a:rPr>
              <a:t>update </a:t>
            </a:r>
            <a:r>
              <a:rPr lang="zh-CN" altLang="en-US" sz="2000" dirty="0">
                <a:solidFill>
                  <a:schemeClr val="tx2"/>
                </a:solidFill>
              </a:rPr>
              <a:t>操作。</a:t>
            </a:r>
            <a:endParaRPr lang="zh-CN" altLang="en-US" sz="20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工作内容回顾</a:t>
            </a:r>
            <a:endParaRPr lang="zh-CN" altLang="en-US" dirty="0"/>
          </a:p>
        </p:txBody>
      </p:sp>
      <p:sp>
        <p:nvSpPr>
          <p:cNvPr id="3" name="内容占位符 2"/>
          <p:cNvSpPr>
            <a:spLocks noGrp="1"/>
          </p:cNvSpPr>
          <p:nvPr>
            <p:ph idx="1"/>
          </p:nvPr>
        </p:nvSpPr>
        <p:spPr>
          <a:xfrm>
            <a:off x="666750" y="759542"/>
            <a:ext cx="10515600" cy="5338916"/>
          </a:xfrm>
        </p:spPr>
        <p:txBody>
          <a:bodyPr>
            <a:normAutofit/>
          </a:bodyPr>
          <a:lstStyle/>
          <a:p>
            <a:pPr marL="0" indent="0">
              <a:buNone/>
            </a:pPr>
            <a:endParaRPr lang="en-US" altLang="zh-CN" dirty="0"/>
          </a:p>
          <a:p>
            <a:endParaRPr lang="en-US" altLang="zh-CN" sz="2000" dirty="0">
              <a:solidFill>
                <a:schemeClr val="tx2"/>
              </a:solidFill>
            </a:endParaRPr>
          </a:p>
          <a:p>
            <a:r>
              <a:rPr lang="en-US" altLang="zh-CN" sz="2000" dirty="0">
                <a:solidFill>
                  <a:schemeClr val="tx2"/>
                </a:solidFill>
              </a:rPr>
              <a:t>8.——</a:t>
            </a:r>
            <a:r>
              <a:rPr lang="zh-CN" altLang="en-US" sz="2000" dirty="0">
                <a:solidFill>
                  <a:schemeClr val="tx2"/>
                </a:solidFill>
              </a:rPr>
              <a:t>技术中心后台</a:t>
            </a:r>
            <a:r>
              <a:rPr lang="en-US" altLang="zh-CN" sz="2000" dirty="0">
                <a:solidFill>
                  <a:schemeClr val="tx2"/>
                </a:solidFill>
              </a:rPr>
              <a:t>banner</a:t>
            </a:r>
            <a:r>
              <a:rPr lang="zh-CN" altLang="en-US" sz="2000" dirty="0">
                <a:solidFill>
                  <a:schemeClr val="tx2"/>
                </a:solidFill>
              </a:rPr>
              <a:t>的</a:t>
            </a:r>
            <a:r>
              <a:rPr lang="en-US" altLang="zh-CN" sz="2000" dirty="0">
                <a:solidFill>
                  <a:schemeClr val="tx2"/>
                </a:solidFill>
              </a:rPr>
              <a:t>bug</a:t>
            </a:r>
            <a:r>
              <a:rPr lang="zh-CN" altLang="en-US" sz="2000" dirty="0">
                <a:solidFill>
                  <a:schemeClr val="tx2"/>
                </a:solidFill>
              </a:rPr>
              <a:t>修复，对自动过期的数据未做处理。</a:t>
            </a:r>
            <a:endParaRPr lang="en-US" altLang="zh-CN" sz="2000" dirty="0">
              <a:solidFill>
                <a:schemeClr val="tx2"/>
              </a:solidFill>
            </a:endParaRPr>
          </a:p>
          <a:p>
            <a:r>
              <a:rPr lang="en-US" altLang="zh-CN" sz="2000" dirty="0">
                <a:solidFill>
                  <a:schemeClr val="tx2"/>
                </a:solidFill>
              </a:rPr>
              <a:t>9.——</a:t>
            </a:r>
            <a:r>
              <a:rPr lang="zh-CN" altLang="en-US" sz="2000" dirty="0">
                <a:solidFill>
                  <a:schemeClr val="tx2"/>
                </a:solidFill>
              </a:rPr>
              <a:t>技术中心前台</a:t>
            </a:r>
            <a:r>
              <a:rPr lang="en-US" altLang="zh-CN" sz="2000" dirty="0">
                <a:solidFill>
                  <a:schemeClr val="tx2"/>
                </a:solidFill>
              </a:rPr>
              <a:t>-</a:t>
            </a:r>
            <a:r>
              <a:rPr lang="zh-CN" altLang="en-US" sz="2000" dirty="0">
                <a:solidFill>
                  <a:schemeClr val="tx2"/>
                </a:solidFill>
              </a:rPr>
              <a:t>首页场景文档分类视图，分类需要将其下的所有词条数量统计出来。</a:t>
            </a:r>
            <a:endParaRPr lang="zh-CN" altLang="en-US" sz="2000" dirty="0">
              <a:solidFill>
                <a:schemeClr val="tx2"/>
              </a:solidFill>
            </a:endParaRPr>
          </a:p>
          <a:p>
            <a:r>
              <a:rPr lang="en-US" altLang="zh-CN" sz="2000" dirty="0">
                <a:solidFill>
                  <a:schemeClr val="tx2"/>
                </a:solidFill>
              </a:rPr>
              <a:t>10.——</a:t>
            </a:r>
            <a:r>
              <a:rPr lang="zh-CN" altLang="en-US" sz="2000" dirty="0">
                <a:solidFill>
                  <a:schemeClr val="tx2"/>
                </a:solidFill>
              </a:rPr>
              <a:t>技术中心前台</a:t>
            </a:r>
            <a:r>
              <a:rPr lang="en-US" altLang="zh-CN" sz="2000" dirty="0">
                <a:solidFill>
                  <a:schemeClr val="tx2"/>
                </a:solidFill>
              </a:rPr>
              <a:t>-</a:t>
            </a:r>
            <a:r>
              <a:rPr lang="zh-CN" altLang="en-US" sz="2000" dirty="0">
                <a:solidFill>
                  <a:schemeClr val="tx2"/>
                </a:solidFill>
              </a:rPr>
              <a:t>场景文档侧边栏全量加载。</a:t>
            </a:r>
            <a:endParaRPr lang="en-US" altLang="zh-CN" sz="2000" dirty="0">
              <a:solidFill>
                <a:schemeClr val="tx2"/>
              </a:solidFill>
            </a:endParaRPr>
          </a:p>
          <a:p>
            <a:r>
              <a:rPr lang="en-US" altLang="zh-CN" sz="2000" dirty="0">
                <a:solidFill>
                  <a:schemeClr val="tx2"/>
                </a:solidFill>
              </a:rPr>
              <a:t>11.——</a:t>
            </a:r>
            <a:r>
              <a:rPr lang="zh-CN" altLang="en-US" sz="2000" dirty="0">
                <a:solidFill>
                  <a:schemeClr val="tx2"/>
                </a:solidFill>
              </a:rPr>
              <a:t>技术中心前台</a:t>
            </a:r>
            <a:r>
              <a:rPr lang="en-US" altLang="zh-CN" sz="2000" dirty="0">
                <a:solidFill>
                  <a:schemeClr val="tx2"/>
                </a:solidFill>
              </a:rPr>
              <a:t>-</a:t>
            </a:r>
            <a:r>
              <a:rPr lang="zh-CN" altLang="en-US" sz="2000" dirty="0">
                <a:solidFill>
                  <a:schemeClr val="tx2"/>
                </a:solidFill>
              </a:rPr>
              <a:t>产品文档侧边栏全量加载。</a:t>
            </a:r>
            <a:endParaRPr lang="en-US" altLang="zh-CN" sz="2000" dirty="0">
              <a:solidFill>
                <a:schemeClr val="tx2"/>
              </a:solidFill>
            </a:endParaRPr>
          </a:p>
          <a:p>
            <a:r>
              <a:rPr lang="en-US" altLang="zh-CN" sz="2000" dirty="0">
                <a:solidFill>
                  <a:schemeClr val="tx2"/>
                </a:solidFill>
              </a:rPr>
              <a:t>12.——</a:t>
            </a:r>
            <a:r>
              <a:rPr lang="zh-CN" altLang="en-US" sz="2000" dirty="0">
                <a:solidFill>
                  <a:schemeClr val="tx2"/>
                </a:solidFill>
              </a:rPr>
              <a:t>技术中心前台</a:t>
            </a:r>
            <a:r>
              <a:rPr lang="en-US" altLang="zh-CN" sz="2000" dirty="0">
                <a:solidFill>
                  <a:schemeClr val="tx2"/>
                </a:solidFill>
              </a:rPr>
              <a:t>-</a:t>
            </a:r>
            <a:r>
              <a:rPr lang="zh-CN" altLang="en-US" sz="2000" dirty="0">
                <a:solidFill>
                  <a:schemeClr val="tx2"/>
                </a:solidFill>
              </a:rPr>
              <a:t>首页产品文档中心展示，一次性将产品文档信息数据查询到内存中。</a:t>
            </a:r>
            <a:endParaRPr lang="zh-CN" altLang="en-US" sz="2000" dirty="0">
              <a:solidFill>
                <a:schemeClr val="tx2"/>
              </a:solidFill>
            </a:endParaRPr>
          </a:p>
          <a:p>
            <a:r>
              <a:rPr lang="en-US" altLang="zh-CN" sz="2000" dirty="0">
                <a:solidFill>
                  <a:schemeClr val="tx2"/>
                </a:solidFill>
              </a:rPr>
              <a:t>13.——</a:t>
            </a:r>
            <a:r>
              <a:rPr lang="zh-CN" altLang="en-US" sz="2000" dirty="0">
                <a:solidFill>
                  <a:schemeClr val="tx2"/>
                </a:solidFill>
              </a:rPr>
              <a:t>技术中心前台</a:t>
            </a:r>
            <a:r>
              <a:rPr lang="en-US" altLang="zh-CN" sz="2000" dirty="0">
                <a:solidFill>
                  <a:schemeClr val="tx2"/>
                </a:solidFill>
              </a:rPr>
              <a:t>-</a:t>
            </a:r>
            <a:r>
              <a:rPr lang="zh-CN" altLang="en-US" sz="2000" dirty="0">
                <a:solidFill>
                  <a:schemeClr val="tx2"/>
                </a:solidFill>
              </a:rPr>
              <a:t>首页产品关联场景 ，根据产品</a:t>
            </a:r>
            <a:r>
              <a:rPr lang="en-US" altLang="zh-CN" sz="2000" dirty="0">
                <a:solidFill>
                  <a:schemeClr val="tx2"/>
                </a:solidFill>
              </a:rPr>
              <a:t>id</a:t>
            </a:r>
            <a:r>
              <a:rPr lang="zh-CN" altLang="en-US" sz="2000" dirty="0">
                <a:solidFill>
                  <a:schemeClr val="tx2"/>
                </a:solidFill>
              </a:rPr>
              <a:t>搜索关联的场景并以列表形式返回。</a:t>
            </a:r>
            <a:endParaRPr lang="en-US" altLang="zh-CN" sz="2000" dirty="0">
              <a:solidFill>
                <a:schemeClr val="tx2"/>
              </a:solidFill>
            </a:endParaRPr>
          </a:p>
          <a:p>
            <a:pPr marL="0" indent="0">
              <a:buNone/>
            </a:pPr>
            <a:r>
              <a:rPr lang="zh-CN" altLang="en-US" sz="2000" dirty="0">
                <a:solidFill>
                  <a:schemeClr val="tx2"/>
                </a:solidFill>
              </a:rPr>
              <a:t>特别说明：</a:t>
            </a:r>
            <a:endParaRPr lang="en-US" altLang="zh-CN" sz="2000" dirty="0">
              <a:solidFill>
                <a:schemeClr val="tx2"/>
              </a:solidFill>
            </a:endParaRPr>
          </a:p>
          <a:p>
            <a:r>
              <a:rPr lang="en-US" altLang="zh-CN" sz="2000" dirty="0">
                <a:solidFill>
                  <a:schemeClr val="tx1"/>
                </a:solidFill>
              </a:rPr>
              <a:t>1.——</a:t>
            </a:r>
            <a:r>
              <a:rPr lang="zh-CN" altLang="en-US" sz="2000" dirty="0">
                <a:solidFill>
                  <a:schemeClr val="tx1"/>
                </a:solidFill>
              </a:rPr>
              <a:t> 上述产品文档与场景文档的侧边栏最终整合为同一个接口，根据传入的文档类型进行区分</a:t>
            </a:r>
            <a:endParaRPr lang="zh-CN" altLang="en-US" sz="2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工作内容回顾</a:t>
            </a:r>
            <a:endParaRPr lang="zh-CN" altLang="en-US" dirty="0"/>
          </a:p>
        </p:txBody>
      </p:sp>
      <p:sp>
        <p:nvSpPr>
          <p:cNvPr id="3" name="内容占位符 2"/>
          <p:cNvSpPr>
            <a:spLocks noGrp="1"/>
          </p:cNvSpPr>
          <p:nvPr>
            <p:ph idx="1"/>
          </p:nvPr>
        </p:nvSpPr>
        <p:spPr>
          <a:xfrm>
            <a:off x="666750" y="1149286"/>
            <a:ext cx="10515600" cy="5338916"/>
          </a:xfrm>
        </p:spPr>
        <p:txBody>
          <a:bodyPr>
            <a:normAutofit/>
          </a:bodyPr>
          <a:lstStyle/>
          <a:p>
            <a:pPr marL="0" indent="0">
              <a:buNone/>
            </a:pPr>
            <a:endParaRPr lang="en-US" altLang="zh-CN" dirty="0"/>
          </a:p>
          <a:p>
            <a:r>
              <a:rPr lang="en-US" altLang="zh-CN" sz="2000" dirty="0">
                <a:solidFill>
                  <a:schemeClr val="tx2"/>
                </a:solidFill>
              </a:rPr>
              <a:t>14.——PM</a:t>
            </a:r>
            <a:r>
              <a:rPr lang="zh-CN" altLang="en-US" sz="2000" dirty="0">
                <a:solidFill>
                  <a:schemeClr val="tx2"/>
                </a:solidFill>
              </a:rPr>
              <a:t>知识地图显示负数</a:t>
            </a:r>
            <a:r>
              <a:rPr lang="en-US" altLang="zh-CN" sz="2000" dirty="0">
                <a:solidFill>
                  <a:schemeClr val="tx2"/>
                </a:solidFill>
              </a:rPr>
              <a:t>bug</a:t>
            </a:r>
            <a:r>
              <a:rPr lang="zh-CN" altLang="en-US" sz="2000" dirty="0">
                <a:solidFill>
                  <a:schemeClr val="tx2"/>
                </a:solidFill>
              </a:rPr>
              <a:t>修复，将减分操作放在当时加分的月份。</a:t>
            </a:r>
            <a:endParaRPr lang="zh-CN" altLang="en-US" sz="2000" dirty="0">
              <a:solidFill>
                <a:schemeClr val="tx2"/>
              </a:solidFill>
            </a:endParaRPr>
          </a:p>
          <a:p>
            <a:r>
              <a:rPr lang="en-US" altLang="zh-CN" sz="2000" dirty="0">
                <a:solidFill>
                  <a:schemeClr val="tx2"/>
                </a:solidFill>
              </a:rPr>
              <a:t>15.——PM</a:t>
            </a:r>
            <a:r>
              <a:rPr lang="zh-CN" altLang="en-US" sz="2000" dirty="0">
                <a:solidFill>
                  <a:schemeClr val="tx2"/>
                </a:solidFill>
              </a:rPr>
              <a:t>后台返回贡献值的</a:t>
            </a:r>
            <a:r>
              <a:rPr lang="en-US" altLang="zh-CN" sz="2000" dirty="0" err="1">
                <a:solidFill>
                  <a:schemeClr val="tx2"/>
                </a:solidFill>
              </a:rPr>
              <a:t>sql</a:t>
            </a:r>
            <a:r>
              <a:rPr lang="zh-CN" altLang="en-US" sz="2000" dirty="0">
                <a:solidFill>
                  <a:schemeClr val="tx2"/>
                </a:solidFill>
              </a:rPr>
              <a:t>进行过滤操作，只返大于</a:t>
            </a:r>
            <a:r>
              <a:rPr lang="en-US" altLang="zh-CN" sz="2000" dirty="0">
                <a:solidFill>
                  <a:schemeClr val="tx2"/>
                </a:solidFill>
              </a:rPr>
              <a:t>0</a:t>
            </a:r>
            <a:r>
              <a:rPr lang="zh-CN" altLang="en-US" sz="2000" dirty="0">
                <a:solidFill>
                  <a:schemeClr val="tx2"/>
                </a:solidFill>
              </a:rPr>
              <a:t>的数据。</a:t>
            </a:r>
            <a:endParaRPr lang="en-US" altLang="zh-CN" sz="2000" dirty="0">
              <a:solidFill>
                <a:schemeClr val="tx2"/>
              </a:solidFill>
            </a:endParaRPr>
          </a:p>
          <a:p>
            <a:r>
              <a:rPr lang="en-US" altLang="zh-CN" sz="2000" dirty="0">
                <a:solidFill>
                  <a:schemeClr val="tx2"/>
                </a:solidFill>
              </a:rPr>
              <a:t>16.——PM</a:t>
            </a:r>
            <a:r>
              <a:rPr lang="zh-CN" altLang="en-US" sz="2000" dirty="0">
                <a:solidFill>
                  <a:schemeClr val="tx2"/>
                </a:solidFill>
              </a:rPr>
              <a:t>专区新增查看最近浏览功能，设计最近浏览记录表。</a:t>
            </a:r>
            <a:endParaRPr lang="en-US" altLang="zh-CN" sz="2000" dirty="0">
              <a:solidFill>
                <a:schemeClr val="tx2"/>
              </a:solidFill>
            </a:endParaRPr>
          </a:p>
          <a:p>
            <a:r>
              <a:rPr lang="en-US" altLang="zh-CN" sz="2000" dirty="0">
                <a:solidFill>
                  <a:schemeClr val="tx2"/>
                </a:solidFill>
              </a:rPr>
              <a:t>17.——PM</a:t>
            </a:r>
            <a:r>
              <a:rPr lang="zh-CN" altLang="en-US" sz="2000" dirty="0">
                <a:solidFill>
                  <a:schemeClr val="tx2"/>
                </a:solidFill>
              </a:rPr>
              <a:t>专区用户浏览资源时实现记录最近浏览功能。</a:t>
            </a:r>
            <a:endParaRPr lang="en-US" altLang="zh-CN" sz="2000" dirty="0">
              <a:solidFill>
                <a:schemeClr val="tx2"/>
              </a:solidFill>
            </a:endParaRPr>
          </a:p>
          <a:p>
            <a:r>
              <a:rPr lang="en-US" altLang="zh-CN" sz="2000" dirty="0">
                <a:solidFill>
                  <a:schemeClr val="tx2"/>
                </a:solidFill>
              </a:rPr>
              <a:t>18.——PM</a:t>
            </a:r>
            <a:r>
              <a:rPr lang="zh-CN" altLang="en-US" sz="2000" dirty="0">
                <a:solidFill>
                  <a:schemeClr val="tx2"/>
                </a:solidFill>
              </a:rPr>
              <a:t>专区后台专题推荐模块，设计相关表结构。</a:t>
            </a:r>
            <a:endParaRPr lang="en-US" altLang="zh-CN" sz="2000" dirty="0">
              <a:solidFill>
                <a:schemeClr val="tx2"/>
              </a:solidFill>
            </a:endParaRPr>
          </a:p>
          <a:p>
            <a:r>
              <a:rPr lang="en-US" altLang="zh-CN" sz="2000" dirty="0">
                <a:solidFill>
                  <a:schemeClr val="tx2"/>
                </a:solidFill>
              </a:rPr>
              <a:t>19.——PM</a:t>
            </a:r>
            <a:r>
              <a:rPr lang="zh-CN" altLang="en-US" sz="2000" dirty="0">
                <a:solidFill>
                  <a:schemeClr val="tx2"/>
                </a:solidFill>
              </a:rPr>
              <a:t>专区专题推荐实现新增，删除以及移动功能（同</a:t>
            </a:r>
            <a:r>
              <a:rPr lang="en-US" altLang="zh-CN" sz="2000" dirty="0">
                <a:solidFill>
                  <a:schemeClr val="tx2"/>
                </a:solidFill>
              </a:rPr>
              <a:t>km</a:t>
            </a:r>
            <a:r>
              <a:rPr lang="zh-CN" altLang="en-US" sz="2000" dirty="0">
                <a:solidFill>
                  <a:schemeClr val="tx2"/>
                </a:solidFill>
              </a:rPr>
              <a:t>的</a:t>
            </a:r>
            <a:r>
              <a:rPr lang="en-US" altLang="zh-CN" sz="2000" dirty="0">
                <a:solidFill>
                  <a:schemeClr val="tx2"/>
                </a:solidFill>
              </a:rPr>
              <a:t>banner</a:t>
            </a:r>
            <a:r>
              <a:rPr lang="zh-CN" altLang="en-US" sz="2000" dirty="0">
                <a:solidFill>
                  <a:schemeClr val="tx2"/>
                </a:solidFill>
              </a:rPr>
              <a:t>相似）。</a:t>
            </a:r>
            <a:endParaRPr lang="en-US" altLang="zh-CN" sz="2000" dirty="0">
              <a:solidFill>
                <a:schemeClr val="tx2"/>
              </a:solidFill>
            </a:endParaRPr>
          </a:p>
          <a:p>
            <a:r>
              <a:rPr lang="en-US" altLang="zh-CN" sz="2000" dirty="0">
                <a:solidFill>
                  <a:schemeClr val="tx2"/>
                </a:solidFill>
              </a:rPr>
              <a:t>20.——</a:t>
            </a:r>
            <a:r>
              <a:rPr lang="en-US" altLang="zh-CN" sz="2000" dirty="0" err="1">
                <a:solidFill>
                  <a:schemeClr val="tx2"/>
                </a:solidFill>
              </a:rPr>
              <a:t>splender</a:t>
            </a:r>
            <a:r>
              <a:rPr lang="zh-CN" altLang="en-US" sz="2000" dirty="0">
                <a:solidFill>
                  <a:schemeClr val="tx2"/>
                </a:solidFill>
              </a:rPr>
              <a:t>对外开放平台接口开发</a:t>
            </a:r>
            <a:r>
              <a:rPr lang="en-US" altLang="zh-CN" sz="2000" dirty="0">
                <a:solidFill>
                  <a:schemeClr val="tx2"/>
                </a:solidFill>
              </a:rPr>
              <a:t>-</a:t>
            </a:r>
            <a:r>
              <a:rPr lang="zh-CN" altLang="en-US" sz="2000" dirty="0">
                <a:solidFill>
                  <a:schemeClr val="tx2"/>
                </a:solidFill>
              </a:rPr>
              <a:t>用户主动加入到团队空间。基于原生</a:t>
            </a:r>
            <a:r>
              <a:rPr lang="en-US" altLang="zh-CN" sz="2000" dirty="0">
                <a:solidFill>
                  <a:schemeClr val="tx2"/>
                </a:solidFill>
              </a:rPr>
              <a:t>ruby</a:t>
            </a:r>
            <a:r>
              <a:rPr lang="zh-CN" altLang="en-US" sz="2000" dirty="0">
                <a:solidFill>
                  <a:schemeClr val="tx2"/>
                </a:solidFill>
              </a:rPr>
              <a:t>代码逻辑更改为</a:t>
            </a:r>
            <a:r>
              <a:rPr lang="en-US" altLang="zh-CN" sz="2000" dirty="0">
                <a:solidFill>
                  <a:schemeClr val="tx2"/>
                </a:solidFill>
              </a:rPr>
              <a:t>java</a:t>
            </a:r>
            <a:r>
              <a:rPr lang="zh-CN" altLang="en-US" sz="2000" dirty="0">
                <a:solidFill>
                  <a:schemeClr val="tx2"/>
                </a:solidFill>
              </a:rPr>
              <a:t>代码。</a:t>
            </a:r>
            <a:endParaRPr lang="en-US" altLang="zh-CN" sz="20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工作内容回顾</a:t>
            </a:r>
            <a:endParaRPr lang="zh-CN" altLang="en-US" dirty="0"/>
          </a:p>
        </p:txBody>
      </p:sp>
      <p:pic>
        <p:nvPicPr>
          <p:cNvPr id="7" name="图片 6"/>
          <p:cNvPicPr>
            <a:picLocks noChangeAspect="1"/>
          </p:cNvPicPr>
          <p:nvPr/>
        </p:nvPicPr>
        <p:blipFill>
          <a:blip r:embed="rId1"/>
          <a:stretch>
            <a:fillRect/>
          </a:stretch>
        </p:blipFill>
        <p:spPr>
          <a:xfrm>
            <a:off x="562742" y="1057428"/>
            <a:ext cx="7153275" cy="2009775"/>
          </a:xfrm>
          <a:prstGeom prst="rect">
            <a:avLst/>
          </a:prstGeom>
        </p:spPr>
      </p:pic>
      <p:pic>
        <p:nvPicPr>
          <p:cNvPr id="9" name="图片 8"/>
          <p:cNvPicPr>
            <a:picLocks noChangeAspect="1"/>
          </p:cNvPicPr>
          <p:nvPr/>
        </p:nvPicPr>
        <p:blipFill>
          <a:blip r:embed="rId2"/>
          <a:stretch>
            <a:fillRect/>
          </a:stretch>
        </p:blipFill>
        <p:spPr>
          <a:xfrm>
            <a:off x="562742" y="3297493"/>
            <a:ext cx="5457825" cy="2819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工作内容回顾</a:t>
            </a:r>
            <a:endParaRPr lang="zh-CN" altLang="en-US" dirty="0"/>
          </a:p>
        </p:txBody>
      </p:sp>
      <p:sp>
        <p:nvSpPr>
          <p:cNvPr id="3" name="内容占位符 2"/>
          <p:cNvSpPr>
            <a:spLocks noGrp="1"/>
          </p:cNvSpPr>
          <p:nvPr>
            <p:ph idx="1"/>
          </p:nvPr>
        </p:nvSpPr>
        <p:spPr>
          <a:xfrm>
            <a:off x="666750" y="1149286"/>
            <a:ext cx="10515600" cy="5338916"/>
          </a:xfrm>
        </p:spPr>
        <p:txBody>
          <a:bodyPr>
            <a:normAutofit/>
          </a:bodyPr>
          <a:lstStyle/>
          <a:p>
            <a:pPr marL="0" indent="0">
              <a:buNone/>
            </a:pPr>
            <a:endParaRPr lang="en-US" altLang="zh-CN" dirty="0"/>
          </a:p>
          <a:p>
            <a:r>
              <a:rPr lang="en-US" altLang="zh-CN" sz="2000" dirty="0">
                <a:solidFill>
                  <a:schemeClr val="tx2"/>
                </a:solidFill>
              </a:rPr>
              <a:t>21.——PM</a:t>
            </a:r>
            <a:r>
              <a:rPr lang="zh-CN" altLang="en-US" sz="2000" dirty="0">
                <a:solidFill>
                  <a:schemeClr val="tx2"/>
                </a:solidFill>
              </a:rPr>
              <a:t>专区加入阅读进度记录功能，当整体大于</a:t>
            </a:r>
            <a:r>
              <a:rPr lang="en-US" altLang="zh-CN" sz="2000" dirty="0">
                <a:solidFill>
                  <a:schemeClr val="tx2"/>
                </a:solidFill>
              </a:rPr>
              <a:t>75%</a:t>
            </a:r>
            <a:r>
              <a:rPr lang="zh-CN" altLang="en-US" sz="2000" dirty="0">
                <a:solidFill>
                  <a:schemeClr val="tx2"/>
                </a:solidFill>
              </a:rPr>
              <a:t>算阅读完成，并添加积分。</a:t>
            </a:r>
            <a:endParaRPr lang="zh-CN" altLang="en-US" sz="2000" dirty="0">
              <a:solidFill>
                <a:schemeClr val="tx2"/>
              </a:solidFill>
            </a:endParaRPr>
          </a:p>
          <a:p>
            <a:r>
              <a:rPr lang="en-US" altLang="zh-CN" sz="2000" dirty="0">
                <a:solidFill>
                  <a:schemeClr val="tx2"/>
                </a:solidFill>
              </a:rPr>
              <a:t>22.——PM</a:t>
            </a:r>
            <a:r>
              <a:rPr lang="zh-CN" altLang="en-US" sz="2000" dirty="0">
                <a:solidFill>
                  <a:schemeClr val="tx2"/>
                </a:solidFill>
              </a:rPr>
              <a:t>专区后台添加关键字搜索功能</a:t>
            </a:r>
            <a:endParaRPr lang="en-US" altLang="zh-CN" sz="2000" dirty="0">
              <a:solidFill>
                <a:schemeClr val="tx2"/>
              </a:solidFill>
            </a:endParaRPr>
          </a:p>
          <a:p>
            <a:r>
              <a:rPr lang="en-US" altLang="zh-CN" sz="2000" dirty="0">
                <a:solidFill>
                  <a:schemeClr val="tx2"/>
                </a:solidFill>
              </a:rPr>
              <a:t>23.——PM</a:t>
            </a:r>
            <a:r>
              <a:rPr lang="zh-CN" altLang="en-US" sz="2000" dirty="0">
                <a:solidFill>
                  <a:schemeClr val="tx2"/>
                </a:solidFill>
              </a:rPr>
              <a:t>专区所有关联阅读进度的位置需要进行数据过滤。</a:t>
            </a:r>
            <a:endParaRPr lang="en-US" altLang="zh-CN" sz="2000" dirty="0">
              <a:solidFill>
                <a:schemeClr val="tx2"/>
              </a:solidFill>
            </a:endParaRPr>
          </a:p>
          <a:p>
            <a:r>
              <a:rPr lang="en-US" altLang="zh-CN" sz="2000" dirty="0">
                <a:solidFill>
                  <a:schemeClr val="tx2"/>
                </a:solidFill>
              </a:rPr>
              <a:t>24.——PM</a:t>
            </a:r>
            <a:r>
              <a:rPr lang="zh-CN" altLang="en-US" sz="2000" dirty="0">
                <a:solidFill>
                  <a:schemeClr val="tx2"/>
                </a:solidFill>
              </a:rPr>
              <a:t>接口前后端对接以及测试</a:t>
            </a:r>
            <a:endParaRPr lang="en-US" altLang="zh-CN" sz="2000" dirty="0">
              <a:solidFill>
                <a:schemeClr val="tx2"/>
              </a:solidFill>
            </a:endParaRPr>
          </a:p>
          <a:p>
            <a:r>
              <a:rPr lang="en-US" altLang="zh-CN" sz="2000" dirty="0">
                <a:solidFill>
                  <a:schemeClr val="tx2"/>
                </a:solidFill>
              </a:rPr>
              <a:t>25.——</a:t>
            </a:r>
            <a:r>
              <a:rPr lang="zh-CN" altLang="en-US" sz="2000" dirty="0">
                <a:solidFill>
                  <a:schemeClr val="tx2"/>
                </a:solidFill>
              </a:rPr>
              <a:t>沙龙项目学习</a:t>
            </a:r>
            <a:endParaRPr lang="en-US" altLang="zh-CN" sz="2000" dirty="0">
              <a:solidFill>
                <a:schemeClr val="tx2"/>
              </a:solidFill>
            </a:endParaRPr>
          </a:p>
          <a:p>
            <a:r>
              <a:rPr lang="en-US" altLang="zh-CN" sz="2000" dirty="0">
                <a:solidFill>
                  <a:schemeClr val="tx2"/>
                </a:solidFill>
              </a:rPr>
              <a:t>26.——python</a:t>
            </a:r>
            <a:r>
              <a:rPr lang="zh-CN" altLang="en-US" sz="2000" dirty="0">
                <a:solidFill>
                  <a:schemeClr val="tx2"/>
                </a:solidFill>
              </a:rPr>
              <a:t>代码熟悉</a:t>
            </a:r>
            <a:endParaRPr lang="en-US" altLang="zh-CN" sz="2000" dirty="0">
              <a:solidFill>
                <a:schemeClr val="tx2"/>
              </a:solidFill>
            </a:endParaRPr>
          </a:p>
          <a:p>
            <a:r>
              <a:rPr lang="en-US" altLang="zh-CN" sz="2000" dirty="0">
                <a:solidFill>
                  <a:schemeClr val="tx2"/>
                </a:solidFill>
              </a:rPr>
              <a:t>27.——</a:t>
            </a:r>
            <a:r>
              <a:rPr lang="zh-CN" altLang="en-US" sz="2000" dirty="0">
                <a:solidFill>
                  <a:schemeClr val="tx2"/>
                </a:solidFill>
              </a:rPr>
              <a:t>沙龙以及上课吧项目侧边栏成员分组菜单中支持搜索功能。</a:t>
            </a:r>
            <a:endParaRPr lang="en-US" altLang="zh-CN" sz="2000" dirty="0">
              <a:solidFill>
                <a:schemeClr val="tx2"/>
              </a:solidFill>
            </a:endParaRPr>
          </a:p>
          <a:p>
            <a:r>
              <a:rPr lang="en-US" altLang="zh-CN" sz="2000" dirty="0">
                <a:solidFill>
                  <a:schemeClr val="tx2"/>
                </a:solidFill>
              </a:rPr>
              <a:t>28.——</a:t>
            </a:r>
            <a:r>
              <a:rPr lang="zh-CN" altLang="en-US" sz="2000" dirty="0">
                <a:solidFill>
                  <a:schemeClr val="tx2"/>
                </a:solidFill>
              </a:rPr>
              <a:t>沙龙以及上课吧项目设置成员分组时支持搜索分组</a:t>
            </a:r>
            <a:endParaRPr lang="en-US" altLang="zh-CN" sz="2000" dirty="0">
              <a:solidFill>
                <a:schemeClr val="tx2"/>
              </a:solidFill>
            </a:endParaRPr>
          </a:p>
          <a:p>
            <a:r>
              <a:rPr lang="en-US" altLang="zh-CN" sz="2000" dirty="0">
                <a:solidFill>
                  <a:schemeClr val="tx2"/>
                </a:solidFill>
              </a:rPr>
              <a:t>29.——</a:t>
            </a:r>
            <a:r>
              <a:rPr lang="zh-CN" altLang="en-US" sz="2000" dirty="0">
                <a:solidFill>
                  <a:schemeClr val="tx2"/>
                </a:solidFill>
              </a:rPr>
              <a:t>分布式幂等性框架研究（进行中）</a:t>
            </a:r>
            <a:endParaRPr lang="en-US" altLang="zh-CN" sz="2000" dirty="0">
              <a:solidFill>
                <a:schemeClr val="tx2"/>
              </a:solidFill>
            </a:endParaRPr>
          </a:p>
          <a:p>
            <a:r>
              <a:rPr lang="en-US" altLang="zh-CN" sz="2000" dirty="0">
                <a:solidFill>
                  <a:schemeClr val="tx2"/>
                </a:solidFill>
              </a:rPr>
              <a:t>30.——</a:t>
            </a:r>
            <a:r>
              <a:rPr lang="zh-CN" altLang="en-US" sz="2000" dirty="0">
                <a:solidFill>
                  <a:schemeClr val="tx2"/>
                </a:solidFill>
              </a:rPr>
              <a:t>对</a:t>
            </a:r>
            <a:r>
              <a:rPr lang="en-US" altLang="zh-CN" sz="2000" b="1" dirty="0">
                <a:solidFill>
                  <a:schemeClr val="tx2"/>
                </a:solidFill>
                <a:latin typeface="Times New Roman" panose="02020503050405090304" pitchFamily="18" charset="0"/>
                <a:cs typeface="Times New Roman" panose="02020503050405090304" pitchFamily="18" charset="0"/>
              </a:rPr>
              <a:t>KM-</a:t>
            </a:r>
            <a:r>
              <a:rPr lang="en-US" altLang="zh-CN" sz="2000" b="1" dirty="0" err="1">
                <a:solidFill>
                  <a:schemeClr val="tx2"/>
                </a:solidFill>
                <a:latin typeface="Times New Roman" panose="02020503050405090304" pitchFamily="18" charset="0"/>
                <a:cs typeface="Times New Roman" panose="02020503050405090304" pitchFamily="18" charset="0"/>
              </a:rPr>
              <a:t>OpenApi</a:t>
            </a:r>
            <a:r>
              <a:rPr lang="zh-CN" altLang="en-US" sz="2000" dirty="0">
                <a:solidFill>
                  <a:schemeClr val="tx2"/>
                </a:solidFill>
              </a:rPr>
              <a:t>研究，并进行一次周会分享。</a:t>
            </a:r>
            <a:endParaRPr lang="en-US" altLang="zh-CN" sz="20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工作内容回顾</a:t>
            </a:r>
            <a:endParaRPr lang="zh-CN" altLang="en-US" dirty="0"/>
          </a:p>
        </p:txBody>
      </p:sp>
      <p:sp>
        <p:nvSpPr>
          <p:cNvPr id="6" name="矩形 5"/>
          <p:cNvSpPr/>
          <p:nvPr/>
        </p:nvSpPr>
        <p:spPr>
          <a:xfrm>
            <a:off x="666750" y="1130398"/>
            <a:ext cx="2018501" cy="369332"/>
          </a:xfrm>
          <a:prstGeom prst="rect">
            <a:avLst/>
          </a:prstGeom>
        </p:spPr>
        <p:txBody>
          <a:bodyPr wrap="none">
            <a:spAutoFit/>
          </a:bodyPr>
          <a:lstStyle/>
          <a:p>
            <a:r>
              <a:rPr lang="en-US" altLang="zh-CN" b="1" dirty="0">
                <a:solidFill>
                  <a:schemeClr val="tx2"/>
                </a:solidFill>
                <a:latin typeface="Times New Roman" panose="02020503050405090304" pitchFamily="18" charset="0"/>
                <a:cs typeface="Times New Roman" panose="02020503050405090304" pitchFamily="18" charset="0"/>
              </a:rPr>
              <a:t>KM-</a:t>
            </a:r>
            <a:r>
              <a:rPr lang="en-US" altLang="zh-CN" b="1" dirty="0" err="1">
                <a:solidFill>
                  <a:schemeClr val="tx2"/>
                </a:solidFill>
                <a:latin typeface="Times New Roman" panose="02020503050405090304" pitchFamily="18" charset="0"/>
                <a:cs typeface="Times New Roman" panose="02020503050405090304" pitchFamily="18" charset="0"/>
              </a:rPr>
              <a:t>OpenApi</a:t>
            </a:r>
            <a:r>
              <a:rPr lang="zh-CN" altLang="en-US" dirty="0">
                <a:solidFill>
                  <a:schemeClr val="tx2"/>
                </a:solidFill>
              </a:rPr>
              <a:t>研究</a:t>
            </a:r>
            <a:endParaRPr lang="zh-CN" altLang="en-US" dirty="0"/>
          </a:p>
        </p:txBody>
      </p:sp>
      <p:sp>
        <p:nvSpPr>
          <p:cNvPr id="9" name="内容占位符 2"/>
          <p:cNvSpPr>
            <a:spLocks noGrp="1"/>
          </p:cNvSpPr>
          <p:nvPr>
            <p:ph idx="1"/>
          </p:nvPr>
        </p:nvSpPr>
        <p:spPr>
          <a:xfrm>
            <a:off x="3124815" y="1415845"/>
            <a:ext cx="4854873" cy="3704997"/>
          </a:xfrm>
        </p:spPr>
        <p:txBody>
          <a:bodyPr>
            <a:normAutofit/>
          </a:bodyPr>
          <a:lstStyle/>
          <a:p>
            <a:pPr marL="0" indent="0">
              <a:buNone/>
            </a:pPr>
            <a:endParaRPr lang="en-US" altLang="zh-CN" dirty="0"/>
          </a:p>
          <a:p>
            <a:r>
              <a:rPr lang="zh-CN" altLang="en-US" sz="2000" dirty="0">
                <a:solidFill>
                  <a:schemeClr val="tx2"/>
                </a:solidFill>
              </a:rPr>
              <a:t>整体流程</a:t>
            </a:r>
            <a:endParaRPr lang="en-US" altLang="zh-CN" sz="2000" dirty="0">
              <a:solidFill>
                <a:schemeClr val="tx2"/>
              </a:solidFill>
            </a:endParaRPr>
          </a:p>
          <a:p>
            <a:r>
              <a:rPr lang="zh-CN" altLang="en-US" sz="2000" dirty="0">
                <a:solidFill>
                  <a:schemeClr val="tx2"/>
                </a:solidFill>
              </a:rPr>
              <a:t>认证流程</a:t>
            </a:r>
            <a:endParaRPr lang="en-US" altLang="zh-CN" sz="2000" dirty="0">
              <a:solidFill>
                <a:schemeClr val="tx2"/>
              </a:solidFill>
            </a:endParaRPr>
          </a:p>
          <a:p>
            <a:r>
              <a:rPr lang="zh-CN" altLang="en-US" sz="2000" dirty="0">
                <a:solidFill>
                  <a:schemeClr val="tx2"/>
                </a:solidFill>
              </a:rPr>
              <a:t>开放接口参数校验逻辑</a:t>
            </a:r>
            <a:endParaRPr lang="en-US" altLang="zh-CN" sz="2000" dirty="0">
              <a:solidFill>
                <a:schemeClr val="tx2"/>
              </a:solidFill>
            </a:endParaRPr>
          </a:p>
          <a:p>
            <a:r>
              <a:rPr lang="zh-CN" altLang="en-US" sz="2000" dirty="0">
                <a:solidFill>
                  <a:schemeClr val="tx2"/>
                </a:solidFill>
              </a:rPr>
              <a:t>基于</a:t>
            </a:r>
            <a:r>
              <a:rPr lang="en-US" altLang="zh-CN" sz="2000" dirty="0">
                <a:solidFill>
                  <a:schemeClr val="tx2"/>
                </a:solidFill>
              </a:rPr>
              <a:t>AOP</a:t>
            </a:r>
            <a:r>
              <a:rPr lang="zh-CN" altLang="en-US" sz="2000" dirty="0">
                <a:solidFill>
                  <a:schemeClr val="tx2"/>
                </a:solidFill>
              </a:rPr>
              <a:t>的调用请求拦截</a:t>
            </a:r>
            <a:endParaRPr lang="en-US" altLang="zh-CN" sz="2000" dirty="0">
              <a:solidFill>
                <a:schemeClr val="tx2"/>
              </a:solidFill>
            </a:endParaRPr>
          </a:p>
          <a:p>
            <a:r>
              <a:rPr lang="zh-CN" altLang="en-US" sz="2000" dirty="0">
                <a:solidFill>
                  <a:schemeClr val="tx2"/>
                </a:solidFill>
              </a:rPr>
              <a:t>调用请求流程</a:t>
            </a:r>
            <a:endParaRPr lang="en-US" altLang="zh-CN" sz="2000" dirty="0">
              <a:solidFill>
                <a:schemeClr val="tx2"/>
              </a:solidFill>
            </a:endParaRPr>
          </a:p>
          <a:p>
            <a:r>
              <a:rPr lang="zh-CN" altLang="en-US" sz="2000" dirty="0">
                <a:solidFill>
                  <a:schemeClr val="tx2"/>
                </a:solidFill>
              </a:rPr>
              <a:t>分布式锁原理</a:t>
            </a:r>
            <a:endParaRPr lang="en-US" altLang="zh-CN" sz="2000" dirty="0">
              <a:solidFill>
                <a:schemeClr val="tx2"/>
              </a:solidFill>
            </a:endParaRPr>
          </a:p>
          <a:p>
            <a:r>
              <a:rPr lang="en-US" altLang="zh-CN" sz="2000" dirty="0">
                <a:solidFill>
                  <a:schemeClr val="tx2"/>
                </a:solidFill>
              </a:rPr>
              <a:t>Sentinel</a:t>
            </a:r>
            <a:r>
              <a:rPr lang="zh-CN" altLang="en-US" sz="2000" dirty="0">
                <a:solidFill>
                  <a:schemeClr val="tx2"/>
                </a:solidFill>
              </a:rPr>
              <a:t>限流熔断原理</a:t>
            </a:r>
            <a:endParaRPr lang="en-US" altLang="zh-CN" sz="20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工作问题回顾</a:t>
            </a:r>
            <a:endParaRPr lang="zh-CN" altLang="en-US" dirty="0"/>
          </a:p>
        </p:txBody>
      </p:sp>
      <p:sp>
        <p:nvSpPr>
          <p:cNvPr id="3" name="内容占位符 2"/>
          <p:cNvSpPr>
            <a:spLocks noGrp="1"/>
          </p:cNvSpPr>
          <p:nvPr>
            <p:ph idx="1"/>
          </p:nvPr>
        </p:nvSpPr>
        <p:spPr>
          <a:xfrm>
            <a:off x="666750" y="476250"/>
            <a:ext cx="10515600" cy="5522813"/>
          </a:xfrm>
        </p:spPr>
        <p:txBody>
          <a:bodyPr>
            <a:normAutofit/>
          </a:bodyPr>
          <a:lstStyle/>
          <a:p>
            <a:pPr marL="0" indent="0">
              <a:buNone/>
            </a:pPr>
            <a:endParaRPr lang="en-US" altLang="zh-CN" dirty="0"/>
          </a:p>
          <a:p>
            <a:r>
              <a:rPr lang="zh-CN" altLang="en-US" sz="2000" dirty="0">
                <a:solidFill>
                  <a:schemeClr val="tx2"/>
                </a:solidFill>
              </a:rPr>
              <a:t>问题简述：从开发的角度出发，在</a:t>
            </a:r>
            <a:r>
              <a:rPr lang="en-US" altLang="zh-CN" sz="2000" dirty="0">
                <a:solidFill>
                  <a:schemeClr val="tx2"/>
                </a:solidFill>
              </a:rPr>
              <a:t>Banner</a:t>
            </a:r>
            <a:r>
              <a:rPr lang="zh-CN" altLang="en-US" sz="2000" dirty="0">
                <a:solidFill>
                  <a:schemeClr val="tx2"/>
                </a:solidFill>
              </a:rPr>
              <a:t>的列表展示中都存在修改以及上下线的功能，如果对每个功能单独进行处理显的整体代码的冗余。因此将上下线以及修改功能整合为一个</a:t>
            </a:r>
            <a:r>
              <a:rPr lang="en-US" altLang="zh-CN" sz="2000" dirty="0">
                <a:solidFill>
                  <a:schemeClr val="tx2"/>
                </a:solidFill>
              </a:rPr>
              <a:t>update</a:t>
            </a:r>
            <a:r>
              <a:rPr lang="zh-CN" altLang="en-US" sz="2000" dirty="0">
                <a:solidFill>
                  <a:schemeClr val="tx2"/>
                </a:solidFill>
              </a:rPr>
              <a:t>接口，然而由于三个接口中传参的不同使得在编码上出现一些逻辑上的</a:t>
            </a:r>
            <a:r>
              <a:rPr lang="en-US" altLang="zh-CN" sz="2000" dirty="0">
                <a:solidFill>
                  <a:schemeClr val="tx2"/>
                </a:solidFill>
              </a:rPr>
              <a:t>bug</a:t>
            </a:r>
            <a:r>
              <a:rPr lang="zh-CN" altLang="en-US" sz="2000" dirty="0">
                <a:solidFill>
                  <a:schemeClr val="tx2"/>
                </a:solidFill>
              </a:rPr>
              <a:t>。</a:t>
            </a:r>
            <a:endParaRPr lang="en-US" altLang="zh-CN" sz="2000" dirty="0">
              <a:solidFill>
                <a:schemeClr val="tx2"/>
              </a:solidFill>
            </a:endParaRPr>
          </a:p>
          <a:p>
            <a:endParaRPr lang="en-US" altLang="zh-CN" sz="2000" dirty="0">
              <a:solidFill>
                <a:schemeClr val="tx2"/>
              </a:solidFill>
            </a:endParaRPr>
          </a:p>
          <a:p>
            <a:r>
              <a:rPr lang="zh-CN" altLang="en-US" sz="2000" dirty="0">
                <a:solidFill>
                  <a:schemeClr val="tx2"/>
                </a:solidFill>
              </a:rPr>
              <a:t>解决方法</a:t>
            </a:r>
            <a:r>
              <a:rPr lang="en-US" altLang="zh-CN" sz="2000" dirty="0">
                <a:solidFill>
                  <a:schemeClr val="tx2"/>
                </a:solidFill>
              </a:rPr>
              <a:t>/</a:t>
            </a:r>
            <a:r>
              <a:rPr lang="zh-CN" altLang="en-US" sz="2000" dirty="0">
                <a:solidFill>
                  <a:schemeClr val="tx2"/>
                </a:solidFill>
              </a:rPr>
              <a:t>过程：</a:t>
            </a:r>
            <a:r>
              <a:rPr lang="en-US" altLang="zh-CN" sz="2000" dirty="0">
                <a:solidFill>
                  <a:schemeClr val="tx2"/>
                </a:solidFill>
              </a:rPr>
              <a:t>1</a:t>
            </a:r>
            <a:r>
              <a:rPr lang="zh-CN" altLang="en-US" sz="2000" dirty="0">
                <a:solidFill>
                  <a:schemeClr val="tx2"/>
                </a:solidFill>
              </a:rPr>
              <a:t>、与前端进行讨论决定更新时传参规则。</a:t>
            </a:r>
            <a:r>
              <a:rPr lang="en-US" altLang="zh-CN" sz="2000" dirty="0">
                <a:solidFill>
                  <a:schemeClr val="tx2"/>
                </a:solidFill>
              </a:rPr>
              <a:t>2</a:t>
            </a:r>
            <a:r>
              <a:rPr lang="zh-CN" altLang="en-US" sz="2000" dirty="0">
                <a:solidFill>
                  <a:schemeClr val="tx2"/>
                </a:solidFill>
              </a:rPr>
              <a:t>、修改逻辑</a:t>
            </a:r>
            <a:r>
              <a:rPr lang="en-US" altLang="zh-CN" sz="2000" dirty="0">
                <a:solidFill>
                  <a:schemeClr val="tx2"/>
                </a:solidFill>
              </a:rPr>
              <a:t>bug</a:t>
            </a:r>
            <a:r>
              <a:rPr lang="zh-CN" altLang="en-US" sz="2000" dirty="0">
                <a:solidFill>
                  <a:schemeClr val="tx2"/>
                </a:solidFill>
              </a:rPr>
              <a:t>在传参。</a:t>
            </a:r>
            <a:endParaRPr lang="en-US" altLang="zh-CN" sz="2000" dirty="0">
              <a:solidFill>
                <a:schemeClr val="tx2"/>
              </a:solidFill>
            </a:endParaRPr>
          </a:p>
          <a:p>
            <a:endParaRPr lang="en-US" altLang="zh-CN" sz="2000" dirty="0"/>
          </a:p>
          <a:p>
            <a:r>
              <a:rPr lang="zh-CN" altLang="en-US" sz="2000" dirty="0">
                <a:solidFill>
                  <a:schemeClr val="tx2"/>
                </a:solidFill>
              </a:rPr>
              <a:t>问题简述：在返回下线列表时采用</a:t>
            </a:r>
            <a:r>
              <a:rPr lang="en-US" altLang="zh-CN" sz="2000" dirty="0" err="1">
                <a:solidFill>
                  <a:schemeClr val="tx2"/>
                </a:solidFill>
              </a:rPr>
              <a:t>PageHelper</a:t>
            </a:r>
            <a:r>
              <a:rPr lang="zh-CN" altLang="en-US" sz="2000" dirty="0">
                <a:solidFill>
                  <a:schemeClr val="tx2"/>
                </a:solidFill>
              </a:rPr>
              <a:t>分页形式，在查询出整体数据时需要对数据进行过滤操作，此时如果有上线的列表必然会出现第一页不满的情况。</a:t>
            </a:r>
            <a:endParaRPr lang="en-US" altLang="zh-CN" sz="2000" dirty="0">
              <a:solidFill>
                <a:schemeClr val="tx2"/>
              </a:solidFill>
            </a:endParaRPr>
          </a:p>
          <a:p>
            <a:endParaRPr lang="en-US" altLang="zh-CN" sz="2000" dirty="0">
              <a:solidFill>
                <a:schemeClr val="tx2"/>
              </a:solidFill>
            </a:endParaRPr>
          </a:p>
          <a:p>
            <a:r>
              <a:rPr lang="zh-CN" altLang="en-US" sz="2000" dirty="0">
                <a:solidFill>
                  <a:schemeClr val="tx2"/>
                </a:solidFill>
              </a:rPr>
              <a:t>解决方法</a:t>
            </a:r>
            <a:r>
              <a:rPr lang="en-US" altLang="zh-CN" sz="2000" dirty="0">
                <a:solidFill>
                  <a:schemeClr val="tx2"/>
                </a:solidFill>
              </a:rPr>
              <a:t>/</a:t>
            </a:r>
            <a:r>
              <a:rPr lang="zh-CN" altLang="en-US" sz="2000" dirty="0">
                <a:solidFill>
                  <a:schemeClr val="tx2"/>
                </a:solidFill>
              </a:rPr>
              <a:t>过程：由于当前的上线</a:t>
            </a:r>
            <a:r>
              <a:rPr lang="en-US" altLang="zh-CN" sz="2000" dirty="0">
                <a:solidFill>
                  <a:schemeClr val="tx2"/>
                </a:solidFill>
              </a:rPr>
              <a:t>Banner</a:t>
            </a:r>
            <a:r>
              <a:rPr lang="zh-CN" altLang="en-US" sz="2000" dirty="0">
                <a:solidFill>
                  <a:schemeClr val="tx2"/>
                </a:solidFill>
              </a:rPr>
              <a:t>必然是出现在首部的，因此可以通过逻辑判断首先获取到当前上线的数量，通过</a:t>
            </a:r>
            <a:r>
              <a:rPr lang="en-US" altLang="zh-CN" sz="2000" dirty="0">
                <a:solidFill>
                  <a:schemeClr val="tx2"/>
                </a:solidFill>
              </a:rPr>
              <a:t>Offset</a:t>
            </a:r>
            <a:r>
              <a:rPr lang="zh-CN" altLang="en-US" sz="2000" dirty="0">
                <a:solidFill>
                  <a:schemeClr val="tx2"/>
                </a:solidFill>
              </a:rPr>
              <a:t>参数进行跳过。</a:t>
            </a:r>
            <a:endParaRPr lang="zh-CN" altLang="en-US" sz="20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工作问题回顾</a:t>
            </a:r>
            <a:endParaRPr lang="zh-CN" altLang="en-US" dirty="0"/>
          </a:p>
        </p:txBody>
      </p:sp>
      <p:sp>
        <p:nvSpPr>
          <p:cNvPr id="3" name="内容占位符 2"/>
          <p:cNvSpPr>
            <a:spLocks noGrp="1"/>
          </p:cNvSpPr>
          <p:nvPr>
            <p:ph idx="1"/>
          </p:nvPr>
        </p:nvSpPr>
        <p:spPr>
          <a:xfrm>
            <a:off x="652462" y="591652"/>
            <a:ext cx="10887075" cy="4800600"/>
          </a:xfrm>
        </p:spPr>
        <p:txBody>
          <a:bodyPr>
            <a:normAutofit/>
          </a:bodyPr>
          <a:lstStyle/>
          <a:p>
            <a:pPr marL="0" indent="0">
              <a:buNone/>
            </a:pPr>
            <a:endParaRPr lang="en-US" altLang="zh-CN" dirty="0"/>
          </a:p>
          <a:p>
            <a:r>
              <a:rPr lang="zh-CN" altLang="en-US" sz="2000" dirty="0">
                <a:solidFill>
                  <a:schemeClr val="tx2"/>
                </a:solidFill>
              </a:rPr>
              <a:t>问题简述：由于</a:t>
            </a:r>
            <a:r>
              <a:rPr lang="en-US" altLang="zh-CN" sz="2000" dirty="0">
                <a:solidFill>
                  <a:schemeClr val="tx2"/>
                </a:solidFill>
              </a:rPr>
              <a:t>banner</a:t>
            </a:r>
            <a:r>
              <a:rPr lang="zh-CN" altLang="en-US" sz="2000" dirty="0">
                <a:solidFill>
                  <a:schemeClr val="tx2"/>
                </a:solidFill>
              </a:rPr>
              <a:t>功能相对比较通用，因此在上下线检测功能可以提取为底层的公共接口。在第一版中采用反射调用的形式获取日期，该方法没有普遍性特点，所写字段的名字被固定，不方便后续集成。</a:t>
            </a:r>
            <a:endParaRPr lang="en-US" altLang="zh-CN" sz="2000" dirty="0">
              <a:solidFill>
                <a:schemeClr val="tx2"/>
              </a:solidFill>
            </a:endParaRPr>
          </a:p>
          <a:p>
            <a:endParaRPr lang="en-US" altLang="zh-CN" sz="2000" dirty="0">
              <a:solidFill>
                <a:schemeClr val="tx2"/>
              </a:solidFill>
            </a:endParaRPr>
          </a:p>
          <a:p>
            <a:r>
              <a:rPr lang="zh-CN" altLang="en-US" sz="2000" dirty="0">
                <a:solidFill>
                  <a:schemeClr val="tx2"/>
                </a:solidFill>
              </a:rPr>
              <a:t>解决方法</a:t>
            </a:r>
            <a:r>
              <a:rPr lang="en-US" altLang="zh-CN" sz="2000" dirty="0">
                <a:solidFill>
                  <a:schemeClr val="tx2"/>
                </a:solidFill>
              </a:rPr>
              <a:t>/</a:t>
            </a:r>
            <a:r>
              <a:rPr lang="zh-CN" altLang="en-US" sz="2000" dirty="0">
                <a:solidFill>
                  <a:schemeClr val="tx2"/>
                </a:solidFill>
              </a:rPr>
              <a:t>过程：采用注解模式，通过对注解的检测实现上下线日期获取。封装实现了上下线检测以及上线后的上线状态以及未激活状态检测。</a:t>
            </a:r>
            <a:endParaRPr lang="en-US" altLang="zh-CN" sz="2000" dirty="0">
              <a:solidFill>
                <a:schemeClr val="tx2"/>
              </a:solidFill>
            </a:endParaRPr>
          </a:p>
          <a:p>
            <a:endParaRPr lang="en-US" altLang="zh-CN" sz="2000" dirty="0">
              <a:solidFill>
                <a:schemeClr val="tx2"/>
              </a:solidFill>
            </a:endParaRPr>
          </a:p>
          <a:p>
            <a:r>
              <a:rPr lang="zh-CN" altLang="en-US" sz="2000" dirty="0">
                <a:solidFill>
                  <a:schemeClr val="tx2"/>
                </a:solidFill>
              </a:rPr>
              <a:t>问题简述：树形结构的返回形式，之前想采用每次查询当前分类下属一级分类，这种形式在层次过多的时候会产生大量的</a:t>
            </a:r>
            <a:r>
              <a:rPr lang="en-US" altLang="zh-CN" sz="2000" dirty="0" err="1">
                <a:solidFill>
                  <a:schemeClr val="tx2"/>
                </a:solidFill>
              </a:rPr>
              <a:t>mysql</a:t>
            </a:r>
            <a:r>
              <a:rPr lang="zh-CN" altLang="en-US" sz="2000" dirty="0">
                <a:solidFill>
                  <a:schemeClr val="tx2"/>
                </a:solidFill>
              </a:rPr>
              <a:t>连接请求，性能低。</a:t>
            </a:r>
            <a:endParaRPr lang="en-US" altLang="zh-CN" sz="2000" dirty="0">
              <a:solidFill>
                <a:schemeClr val="tx2"/>
              </a:solidFill>
            </a:endParaRPr>
          </a:p>
          <a:p>
            <a:endParaRPr lang="en-US" altLang="zh-CN" sz="2000" dirty="0">
              <a:solidFill>
                <a:schemeClr val="tx2"/>
              </a:solidFill>
            </a:endParaRPr>
          </a:p>
          <a:p>
            <a:r>
              <a:rPr lang="zh-CN" altLang="en-US" sz="2000" dirty="0">
                <a:solidFill>
                  <a:schemeClr val="tx2"/>
                </a:solidFill>
              </a:rPr>
              <a:t>解决方法</a:t>
            </a:r>
            <a:r>
              <a:rPr lang="en-US" altLang="zh-CN" sz="2000" dirty="0">
                <a:solidFill>
                  <a:schemeClr val="tx2"/>
                </a:solidFill>
              </a:rPr>
              <a:t>/</a:t>
            </a:r>
            <a:r>
              <a:rPr lang="zh-CN" altLang="en-US" sz="2000" dirty="0">
                <a:solidFill>
                  <a:schemeClr val="tx2"/>
                </a:solidFill>
              </a:rPr>
              <a:t>过程：采用全量加载，在内存中将数据构造成树形结构。</a:t>
            </a:r>
            <a:endParaRPr lang="zh-CN" altLang="en-US" sz="2000" dirty="0">
              <a:solidFill>
                <a:schemeClr val="tx2"/>
              </a:solidFill>
            </a:endParaRPr>
          </a:p>
          <a:p>
            <a:endParaRPr lang="en-US" altLang="zh-CN" sz="2000" dirty="0">
              <a:solidFill>
                <a:schemeClr val="tx2"/>
              </a:solidFill>
            </a:endParaRPr>
          </a:p>
          <a:p>
            <a:pPr marL="0" indent="0">
              <a:buNone/>
            </a:pP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A000120140530A99PPBG">
  <a:themeElements>
    <a:clrScheme name="kso_RED6">
      <a:dk1>
        <a:srgbClr val="494B4D"/>
      </a:dk1>
      <a:lt1>
        <a:srgbClr val="FFFFFF"/>
      </a:lt1>
      <a:dk2>
        <a:srgbClr val="3D3F41"/>
      </a:dk2>
      <a:lt2>
        <a:srgbClr val="FFFFFF"/>
      </a:lt2>
      <a:accent1>
        <a:srgbClr val="C94D4D"/>
      </a:accent1>
      <a:accent2>
        <a:srgbClr val="A66C65"/>
      </a:accent2>
      <a:accent3>
        <a:srgbClr val="D0A976"/>
      </a:accent3>
      <a:accent4>
        <a:srgbClr val="7EB0DA"/>
      </a:accent4>
      <a:accent5>
        <a:srgbClr val="4FA0AB"/>
      </a:accent5>
      <a:accent6>
        <a:srgbClr val="CEBB2C"/>
      </a:accent6>
      <a:hlink>
        <a:srgbClr val="00B0F0"/>
      </a:hlink>
      <a:folHlink>
        <a:srgbClr val="AFB2B4"/>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9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2562</Words>
  <Application>WPS 文字</Application>
  <PresentationFormat>宽屏</PresentationFormat>
  <Paragraphs>124</Paragraphs>
  <Slides>13</Slides>
  <Notes>10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13</vt:i4>
      </vt:variant>
    </vt:vector>
  </HeadingPairs>
  <TitlesOfParts>
    <vt:vector size="34" baseType="lpstr">
      <vt:lpstr>Arial</vt:lpstr>
      <vt:lpstr>方正书宋_GBK</vt:lpstr>
      <vt:lpstr>Wingdings</vt:lpstr>
      <vt:lpstr>微软雅黑</vt:lpstr>
      <vt:lpstr>汉仪旗黑</vt:lpstr>
      <vt:lpstr>Wingdings 2</vt:lpstr>
      <vt:lpstr>幼圆</vt:lpstr>
      <vt:lpstr>华文宋体</vt:lpstr>
      <vt:lpstr>Arial</vt:lpstr>
      <vt:lpstr>Times New Roman</vt:lpstr>
      <vt:lpstr>Chinese Quote</vt:lpstr>
      <vt:lpstr>Thonburi</vt:lpstr>
      <vt:lpstr>黑体</vt:lpstr>
      <vt:lpstr>汉仪中黑KW</vt:lpstr>
      <vt:lpstr>宋体</vt:lpstr>
      <vt:lpstr>Arial Unicode MS</vt:lpstr>
      <vt:lpstr>Calibri</vt:lpstr>
      <vt:lpstr>Helvetica Neue</vt:lpstr>
      <vt:lpstr>汉仪书宋二KW</vt:lpstr>
      <vt:lpstr>微软雅黑</vt:lpstr>
      <vt:lpstr>A000120140530A99PPBG</vt:lpstr>
      <vt:lpstr>胡喜明-月度工作汇报</vt:lpstr>
      <vt:lpstr>工作内容回顾</vt:lpstr>
      <vt:lpstr>工作内容回顾</vt:lpstr>
      <vt:lpstr>工作内容回顾</vt:lpstr>
      <vt:lpstr>工作内容回顾</vt:lpstr>
      <vt:lpstr>工作内容回顾</vt:lpstr>
      <vt:lpstr>工作内容回顾</vt:lpstr>
      <vt:lpstr>工作问题回顾</vt:lpstr>
      <vt:lpstr>工作问题回顾</vt:lpstr>
      <vt:lpstr>工作问题回顾</vt:lpstr>
      <vt:lpstr>总结与思考</vt:lpstr>
      <vt:lpstr>下周工作计划</vt:lpstr>
      <vt:lpstr>建议与分享</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huximing</cp:lastModifiedBy>
  <cp:revision>837</cp:revision>
  <dcterms:created xsi:type="dcterms:W3CDTF">2020-07-23T13:21:04Z</dcterms:created>
  <dcterms:modified xsi:type="dcterms:W3CDTF">2020-07-23T13:21:04Z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2052-2.5.0.4070</vt:lpwstr>
  </property>
</Properties>
</file>