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8" r:id="rId3"/>
    <p:sldId id="395" r:id="rId5"/>
    <p:sldId id="396" r:id="rId6"/>
    <p:sldId id="272" r:id="rId7"/>
    <p:sldId id="393" r:id="rId8"/>
    <p:sldId id="397" r:id="rId9"/>
    <p:sldId id="399" r:id="rId10"/>
    <p:sldId id="398" r:id="rId11"/>
    <p:sldId id="400" r:id="rId12"/>
    <p:sldId id="401" r:id="rId13"/>
    <p:sldId id="403" r:id="rId14"/>
    <p:sldId id="406" r:id="rId15"/>
    <p:sldId id="404" r:id="rId16"/>
    <p:sldId id="423" r:id="rId17"/>
    <p:sldId id="407" r:id="rId18"/>
    <p:sldId id="402" r:id="rId19"/>
    <p:sldId id="415" r:id="rId20"/>
    <p:sldId id="408" r:id="rId21"/>
    <p:sldId id="411" r:id="rId22"/>
    <p:sldId id="414" r:id="rId23"/>
    <p:sldId id="410" r:id="rId24"/>
    <p:sldId id="412" r:id="rId25"/>
    <p:sldId id="413" r:id="rId26"/>
    <p:sldId id="256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FF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94374" autoAdjust="0"/>
  </p:normalViewPr>
  <p:slideViewPr>
    <p:cSldViewPr snapToGrid="0">
      <p:cViewPr>
        <p:scale>
          <a:sx n="75" d="100"/>
          <a:sy n="75" d="100"/>
        </p:scale>
        <p:origin x="96" y="54"/>
      </p:cViewPr>
      <p:guideLst>
        <p:guide pos="3844"/>
        <p:guide orient="horz" pos="21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923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F229-E8ED-42A6-B7AB-E32FCBB25E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D4653-6C0A-481F-9863-3F6C687E07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D68B6-C34C-49FD-A08D-8043006CF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2609-7E98-4705-A7C6-E5B68E967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0170" y="111777"/>
            <a:ext cx="11975333" cy="6602838"/>
          </a:xfrm>
          <a:prstGeom prst="rect">
            <a:avLst/>
          </a:prstGeom>
          <a:solidFill>
            <a:srgbClr val="F2F2F2">
              <a:alpha val="4500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75" y="216264"/>
            <a:ext cx="9671345" cy="657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/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1" name="流程图: 过程 10"/>
          <p:cNvSpPr/>
          <p:nvPr userDrawn="1"/>
        </p:nvSpPr>
        <p:spPr>
          <a:xfrm>
            <a:off x="331206" y="216264"/>
            <a:ext cx="100937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331206" y="1086416"/>
            <a:ext cx="9781514" cy="5567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 userDrawn="1"/>
        </p:nvSpPr>
        <p:spPr>
          <a:xfrm>
            <a:off x="344033" y="232408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>
            <a:off x="831851" y="3576118"/>
            <a:ext cx="91601" cy="98635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429" y="262288"/>
            <a:ext cx="10405431" cy="66872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0260" y="1123981"/>
            <a:ext cx="5181600" cy="4959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4260" y="1123981"/>
            <a:ext cx="5181600" cy="4959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>
            <a:off x="340260" y="262288"/>
            <a:ext cx="109015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9" name="日期占位符 3"/>
          <p:cNvSpPr txBox="1"/>
          <p:nvPr userDrawn="1"/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>
            <a:off x="838200" y="922938"/>
            <a:ext cx="109015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9" name="日期占位符 3"/>
          <p:cNvSpPr txBox="1"/>
          <p:nvPr userDrawn="1"/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590A866-D4D8-4C99-99BA-A77F1D95F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FCB8CAD-202B-4824-B98D-DB540FF9E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590A866-D4D8-4C99-99BA-A77F1D95F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FCB8CAD-202B-4824-B98D-DB540FF9E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11CE-AC9F-4A93-958A-5CE05B1E73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B505-98D1-4A93-8A76-6A724B1AB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0262954" y="0"/>
            <a:ext cx="1888705" cy="629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9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1792941" y="4636525"/>
            <a:ext cx="5301644" cy="208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0" y="3991236"/>
            <a:ext cx="12192000" cy="1525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0" y="4636525"/>
            <a:ext cx="1792941" cy="804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0" r="52556"/>
          <a:stretch>
            <a:fillRect/>
          </a:stretch>
        </p:blipFill>
        <p:spPr>
          <a:xfrm>
            <a:off x="6851551" y="1188412"/>
            <a:ext cx="5408688" cy="4767908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 flipH="1">
            <a:off x="0" y="111777"/>
            <a:ext cx="113017" cy="742325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grpSp>
        <p:nvGrpSpPr>
          <p:cNvPr id="18" name="组合 17"/>
          <p:cNvGrpSpPr/>
          <p:nvPr/>
        </p:nvGrpSpPr>
        <p:grpSpPr>
          <a:xfrm>
            <a:off x="1139109" y="4307175"/>
            <a:ext cx="10609869" cy="2238315"/>
            <a:chOff x="1503335" y="3540972"/>
            <a:chExt cx="9254179" cy="1603153"/>
          </a:xfrm>
        </p:grpSpPr>
        <p:sp>
          <p:nvSpPr>
            <p:cNvPr id="6" name="文本占位符 21"/>
            <p:cNvSpPr txBox="1"/>
            <p:nvPr/>
          </p:nvSpPr>
          <p:spPr>
            <a:xfrm>
              <a:off x="4510759" y="3547894"/>
              <a:ext cx="3742836" cy="605647"/>
            </a:xfrm>
            <a:prstGeom prst="rect">
              <a:avLst/>
            </a:prstGeom>
          </p:spPr>
          <p:txBody>
            <a:bodyPr/>
            <a:lstStyle>
              <a:lvl1pPr marL="0" marR="0" indent="0" algn="l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400" dirty="0"/>
            </a:p>
          </p:txBody>
        </p:sp>
        <p:sp>
          <p:nvSpPr>
            <p:cNvPr id="7" name="文本占位符 21"/>
            <p:cNvSpPr txBox="1"/>
            <p:nvPr/>
          </p:nvSpPr>
          <p:spPr>
            <a:xfrm>
              <a:off x="1503335" y="3540972"/>
              <a:ext cx="3576059" cy="605647"/>
            </a:xfrm>
            <a:prstGeom prst="rect">
              <a:avLst/>
            </a:prstGeom>
          </p:spPr>
          <p:txBody>
            <a:bodyPr/>
            <a:lstStyle>
              <a:lvl1pPr marL="0" marR="0" indent="0" algn="l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 sz="28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文本占位符 21"/>
            <p:cNvSpPr txBox="1"/>
            <p:nvPr/>
          </p:nvSpPr>
          <p:spPr>
            <a:xfrm>
              <a:off x="7522103" y="4538478"/>
              <a:ext cx="3235411" cy="605647"/>
            </a:xfrm>
            <a:prstGeom prst="rect">
              <a:avLst/>
            </a:prstGeom>
          </p:spPr>
          <p:txBody>
            <a:bodyPr/>
            <a:lstStyle>
              <a:lvl1pPr marL="0" marR="0" indent="0" algn="l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90204" pitchFamily="34" charset="0"/>
                  <a:ea typeface="Arial Unicode MS" panose="020B0604020202020204" pitchFamily="34" charset="-122"/>
                  <a:cs typeface="Arial" panose="020B0604020202090204" pitchFamily="34" charset="0"/>
                </a:rPr>
                <a:t>效率工程部</a:t>
              </a: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90204" pitchFamily="34" charset="0"/>
                  <a:ea typeface="Arial Unicode MS" panose="020B0604020202020204" pitchFamily="34" charset="-122"/>
                  <a:cs typeface="Arial" panose="020B0604020202090204" pitchFamily="34" charset="0"/>
                </a:rPr>
                <a:t>-</a:t>
              </a: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90204" pitchFamily="34" charset="0"/>
                  <a:ea typeface="Arial Unicode MS" panose="020B0604020202020204" pitchFamily="34" charset="-122"/>
                  <a:cs typeface="Arial" panose="020B0604020202090204" pitchFamily="34" charset="0"/>
                </a:rPr>
                <a:t>学习产品组</a:t>
              </a: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90204" pitchFamily="34" charset="0"/>
                  <a:ea typeface="Arial Unicode MS" panose="020B0604020202020204" pitchFamily="34" charset="-122"/>
                  <a:cs typeface="Arial" panose="020B0604020202090204" pitchFamily="34" charset="0"/>
                </a:rPr>
                <a:t>-</a:t>
              </a: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90204" pitchFamily="34" charset="0"/>
                  <a:ea typeface="Arial Unicode MS" panose="020B0604020202020204" pitchFamily="34" charset="-122"/>
                  <a:cs typeface="Arial" panose="020B0604020202090204" pitchFamily="34" charset="0"/>
                </a:rPr>
                <a:t>胡喜明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" panose="020B0604020202090204" pitchFamily="34" charset="0"/>
              </a:endParaRPr>
            </a:p>
            <a:p>
              <a:r>
                <a:rPr kumimoji="1" lang="en-US" altLang="en-US" sz="2000" dirty="0">
                  <a:sym typeface="+mn-ea"/>
                </a:rPr>
                <a:t>		     2020-07-20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" panose="020B0604020202090204" pitchFamily="34" charset="0"/>
              </a:endParaRPr>
            </a:p>
            <a:p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Arial Unicode MS" panose="020B0604020202020204" pitchFamily="34" charset="-122"/>
                <a:cs typeface="Arial" panose="020B060402020209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255364" y="5135886"/>
            <a:ext cx="1074032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648364" y="5134085"/>
            <a:ext cx="834732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620768" y="4157472"/>
            <a:ext cx="0" cy="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45" y="1538676"/>
            <a:ext cx="3918680" cy="2203998"/>
          </a:xfrm>
          <a:prstGeom prst="rect">
            <a:avLst/>
          </a:prstGeom>
        </p:spPr>
      </p:pic>
      <p:sp>
        <p:nvSpPr>
          <p:cNvPr id="10" name="等腰三角形 9"/>
          <p:cNvSpPr/>
          <p:nvPr/>
        </p:nvSpPr>
        <p:spPr>
          <a:xfrm>
            <a:off x="8612353" y="3385661"/>
            <a:ext cx="930525" cy="508790"/>
          </a:xfrm>
          <a:custGeom>
            <a:avLst/>
            <a:gdLst>
              <a:gd name="connsiteX0" fmla="*/ 0 w 1092528"/>
              <a:gd name="connsiteY0" fmla="*/ 734811 h 734811"/>
              <a:gd name="connsiteX1" fmla="*/ 546264 w 1092528"/>
              <a:gd name="connsiteY1" fmla="*/ 0 h 734811"/>
              <a:gd name="connsiteX2" fmla="*/ 1092528 w 1092528"/>
              <a:gd name="connsiteY2" fmla="*/ 734811 h 734811"/>
              <a:gd name="connsiteX3" fmla="*/ 0 w 1092528"/>
              <a:gd name="connsiteY3" fmla="*/ 734811 h 734811"/>
              <a:gd name="connsiteX0-1" fmla="*/ 23012 w 1115540"/>
              <a:gd name="connsiteY0-2" fmla="*/ 663652 h 663652"/>
              <a:gd name="connsiteX1-3" fmla="*/ 0 w 1115540"/>
              <a:gd name="connsiteY1-4" fmla="*/ 0 h 663652"/>
              <a:gd name="connsiteX2-5" fmla="*/ 1115540 w 1115540"/>
              <a:gd name="connsiteY2-6" fmla="*/ 663652 h 663652"/>
              <a:gd name="connsiteX3-7" fmla="*/ 23012 w 1115540"/>
              <a:gd name="connsiteY3-8" fmla="*/ 663652 h 663652"/>
              <a:gd name="connsiteX0-9" fmla="*/ 23012 w 926967"/>
              <a:gd name="connsiteY0-10" fmla="*/ 910842 h 910842"/>
              <a:gd name="connsiteX1-11" fmla="*/ 0 w 926967"/>
              <a:gd name="connsiteY1-12" fmla="*/ 247190 h 910842"/>
              <a:gd name="connsiteX2-13" fmla="*/ 926967 w 926967"/>
              <a:gd name="connsiteY2-14" fmla="*/ 0 h 910842"/>
              <a:gd name="connsiteX3-15" fmla="*/ 23012 w 926967"/>
              <a:gd name="connsiteY3-16" fmla="*/ 910842 h 910842"/>
              <a:gd name="connsiteX0-17" fmla="*/ 289861 w 926967"/>
              <a:gd name="connsiteY0-18" fmla="*/ 523022 h 523022"/>
              <a:gd name="connsiteX1-19" fmla="*/ 0 w 926967"/>
              <a:gd name="connsiteY1-20" fmla="*/ 247190 h 523022"/>
              <a:gd name="connsiteX2-21" fmla="*/ 926967 w 926967"/>
              <a:gd name="connsiteY2-22" fmla="*/ 0 h 523022"/>
              <a:gd name="connsiteX3-23" fmla="*/ 289861 w 926967"/>
              <a:gd name="connsiteY3-24" fmla="*/ 523022 h 523022"/>
              <a:gd name="connsiteX0-25" fmla="*/ 282745 w 926967"/>
              <a:gd name="connsiteY0-26" fmla="*/ 512348 h 512348"/>
              <a:gd name="connsiteX1-27" fmla="*/ 0 w 926967"/>
              <a:gd name="connsiteY1-28" fmla="*/ 247190 h 512348"/>
              <a:gd name="connsiteX2-29" fmla="*/ 926967 w 926967"/>
              <a:gd name="connsiteY2-30" fmla="*/ 0 h 512348"/>
              <a:gd name="connsiteX3-31" fmla="*/ 282745 w 926967"/>
              <a:gd name="connsiteY3-32" fmla="*/ 512348 h 512348"/>
              <a:gd name="connsiteX0-33" fmla="*/ 275629 w 926967"/>
              <a:gd name="connsiteY0-34" fmla="*/ 498116 h 498116"/>
              <a:gd name="connsiteX1-35" fmla="*/ 0 w 926967"/>
              <a:gd name="connsiteY1-36" fmla="*/ 247190 h 498116"/>
              <a:gd name="connsiteX2-37" fmla="*/ 926967 w 926967"/>
              <a:gd name="connsiteY2-38" fmla="*/ 0 h 498116"/>
              <a:gd name="connsiteX3-39" fmla="*/ 275629 w 926967"/>
              <a:gd name="connsiteY3-40" fmla="*/ 498116 h 498116"/>
              <a:gd name="connsiteX0-41" fmla="*/ 275629 w 934083"/>
              <a:gd name="connsiteY0-42" fmla="*/ 505232 h 505232"/>
              <a:gd name="connsiteX1-43" fmla="*/ 0 w 934083"/>
              <a:gd name="connsiteY1-44" fmla="*/ 254306 h 505232"/>
              <a:gd name="connsiteX2-45" fmla="*/ 934083 w 934083"/>
              <a:gd name="connsiteY2-46" fmla="*/ 0 h 505232"/>
              <a:gd name="connsiteX3-47" fmla="*/ 275629 w 934083"/>
              <a:gd name="connsiteY3-48" fmla="*/ 505232 h 505232"/>
              <a:gd name="connsiteX0-49" fmla="*/ 275629 w 930525"/>
              <a:gd name="connsiteY0-50" fmla="*/ 508790 h 508790"/>
              <a:gd name="connsiteX1-51" fmla="*/ 0 w 930525"/>
              <a:gd name="connsiteY1-52" fmla="*/ 257864 h 508790"/>
              <a:gd name="connsiteX2-53" fmla="*/ 930525 w 930525"/>
              <a:gd name="connsiteY2-54" fmla="*/ 0 h 508790"/>
              <a:gd name="connsiteX3-55" fmla="*/ 275629 w 930525"/>
              <a:gd name="connsiteY3-56" fmla="*/ 508790 h 5087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30525" h="508790">
                <a:moveTo>
                  <a:pt x="275629" y="508790"/>
                </a:moveTo>
                <a:lnTo>
                  <a:pt x="0" y="257864"/>
                </a:lnTo>
                <a:lnTo>
                  <a:pt x="930525" y="0"/>
                </a:lnTo>
                <a:lnTo>
                  <a:pt x="275629" y="50879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40842" y="4244631"/>
            <a:ext cx="344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KM-Open </a:t>
            </a:r>
            <a:r>
              <a:rPr kumimoji="1" lang="en-US" altLang="zh-CN" sz="3200" dirty="0" err="1"/>
              <a:t>Api</a:t>
            </a:r>
            <a:r>
              <a:rPr kumimoji="1" lang="zh-CN" altLang="en-US" sz="3200" dirty="0"/>
              <a:t>设计</a:t>
            </a:r>
            <a:endParaRPr kumimoji="1" lang="zh-CN" altLang="en-US" sz="3200" dirty="0"/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2948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OpenApi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校验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83794" y="1485604"/>
            <a:ext cx="55551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白名单校验</a:t>
            </a:r>
            <a:r>
              <a:rPr lang="zh-CN" altLang="en-US" dirty="0"/>
              <a:t>：白名单验证逻辑中首先检测拦截方法是不是</a:t>
            </a:r>
            <a:r>
              <a:rPr lang="en-US" altLang="zh-CN" dirty="0"/>
              <a:t>auth</a:t>
            </a:r>
            <a:r>
              <a:rPr lang="zh-CN" altLang="en-US" dirty="0"/>
              <a:t>认证，并且根据 </a:t>
            </a:r>
            <a:r>
              <a:rPr lang="en-US" altLang="zh-CN" dirty="0" err="1"/>
              <a:t>OpenApiPlatform</a:t>
            </a:r>
            <a:r>
              <a:rPr lang="en-US" altLang="zh-CN" dirty="0"/>
              <a:t>(</a:t>
            </a:r>
            <a:r>
              <a:rPr lang="zh-CN" altLang="en-US" dirty="0"/>
              <a:t>个人开放平台信息</a:t>
            </a:r>
            <a:r>
              <a:rPr lang="en-US" altLang="zh-CN" dirty="0"/>
              <a:t>)</a:t>
            </a:r>
            <a:r>
              <a:rPr lang="zh-CN" altLang="en-US" dirty="0"/>
              <a:t>中设置的白名单对比，判断传入的</a:t>
            </a:r>
            <a:r>
              <a:rPr lang="en-US" altLang="zh-CN" dirty="0" err="1"/>
              <a:t>ip</a:t>
            </a:r>
            <a:r>
              <a:rPr lang="zh-CN" altLang="en-US" dirty="0"/>
              <a:t>是否在当前的白名单中，如果不在则表示需要被拦截，否则继续放行验证 </a:t>
            </a: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合法性校验</a:t>
            </a:r>
            <a:r>
              <a:rPr lang="zh-CN" altLang="en-US" dirty="0"/>
              <a:t>：</a:t>
            </a:r>
            <a:r>
              <a:rPr lang="en-US" altLang="zh-CN" dirty="0"/>
              <a:t>token</a:t>
            </a:r>
            <a:r>
              <a:rPr lang="zh-CN" altLang="en-US" dirty="0"/>
              <a:t>是根据</a:t>
            </a:r>
            <a:r>
              <a:rPr lang="en-US" altLang="zh-CN" dirty="0" err="1"/>
              <a:t>appId</a:t>
            </a:r>
            <a:r>
              <a:rPr lang="en-US" altLang="zh-CN" dirty="0"/>
              <a:t>, </a:t>
            </a:r>
            <a:r>
              <a:rPr lang="en-US" altLang="zh-CN" dirty="0" err="1"/>
              <a:t>appSecret</a:t>
            </a:r>
            <a:r>
              <a:rPr lang="en-US" altLang="zh-CN" dirty="0"/>
              <a:t>, method, timestamp</a:t>
            </a:r>
            <a:r>
              <a:rPr lang="zh-CN" altLang="en-US" dirty="0"/>
              <a:t>这四个数值进行计算的， 按照</a:t>
            </a:r>
            <a:r>
              <a:rPr lang="en-US" altLang="zh-CN" dirty="0"/>
              <a:t>token</a:t>
            </a:r>
            <a:r>
              <a:rPr lang="zh-CN" altLang="en-US" dirty="0"/>
              <a:t>生成逻辑生成的</a:t>
            </a:r>
            <a:r>
              <a:rPr lang="en-US" altLang="zh-CN" dirty="0"/>
              <a:t>token</a:t>
            </a:r>
            <a:r>
              <a:rPr lang="zh-CN" altLang="en-US" dirty="0"/>
              <a:t>与传入的</a:t>
            </a:r>
            <a:r>
              <a:rPr lang="en-US" altLang="zh-CN" dirty="0"/>
              <a:t>token</a:t>
            </a:r>
            <a:r>
              <a:rPr lang="zh-CN" altLang="en-US" dirty="0"/>
              <a:t>进行比较，对比是否正确 </a:t>
            </a: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时间戳合法性校验</a:t>
            </a:r>
            <a:r>
              <a:rPr lang="zh-CN" altLang="en-US" dirty="0"/>
              <a:t>：时间戳不能超过当前时间 </a:t>
            </a: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过期校验</a:t>
            </a:r>
            <a:r>
              <a:rPr lang="zh-CN" altLang="en-US" dirty="0"/>
              <a:t>：基于传入的</a:t>
            </a:r>
            <a:r>
              <a:rPr lang="en-US" altLang="zh-CN" dirty="0"/>
              <a:t>timestamp</a:t>
            </a:r>
            <a:r>
              <a:rPr lang="zh-CN" altLang="en-US" dirty="0"/>
              <a:t>时间和有效期与当前时间对比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307" y="1513235"/>
            <a:ext cx="3108531" cy="44927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登陆用户校验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1" y="1807538"/>
            <a:ext cx="9024044" cy="32405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5298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Cookie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中信息的生成与解析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0" y="1556468"/>
            <a:ext cx="4567739" cy="4099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0" y="1123315"/>
            <a:ext cx="4205605" cy="4795520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1054100" y="3712572"/>
            <a:ext cx="1943100" cy="8001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/>
          <p:cNvSpPr/>
          <p:nvPr/>
        </p:nvSpPr>
        <p:spPr>
          <a:xfrm>
            <a:off x="6263640" y="2932430"/>
            <a:ext cx="1909445" cy="7804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22" grpId="0" animBg="1"/>
      <p:bldP spid="4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3116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生成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8" y="1711913"/>
            <a:ext cx="11830050" cy="3638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3116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生成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2209800"/>
            <a:ext cx="10935335" cy="2438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3757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Redis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分布式锁实现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0866" y="3761930"/>
            <a:ext cx="5809524" cy="25142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46" y="1595570"/>
            <a:ext cx="7904762" cy="20190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5775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KM-Open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详细设计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认证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MH_SubTitle_1"/>
          <p:cNvSpPr/>
          <p:nvPr>
            <p:custDataLst>
              <p:tags r:id="rId1"/>
            </p:custDataLst>
          </p:nvPr>
        </p:nvSpPr>
        <p:spPr>
          <a:xfrm>
            <a:off x="3961299" y="3769949"/>
            <a:ext cx="5287314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未登录获取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MH_Other_1"/>
          <p:cNvSpPr/>
          <p:nvPr>
            <p:custDataLst>
              <p:tags r:id="rId2"/>
            </p:custDataLst>
          </p:nvPr>
        </p:nvSpPr>
        <p:spPr>
          <a:xfrm>
            <a:off x="3256450" y="376994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3200" kern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3" name="MH_SubTitle_2"/>
          <p:cNvSpPr/>
          <p:nvPr>
            <p:custDataLst>
              <p:tags r:id="rId3"/>
            </p:custDataLst>
          </p:nvPr>
        </p:nvSpPr>
        <p:spPr>
          <a:xfrm>
            <a:off x="3945483" y="2150853"/>
            <a:ext cx="5303130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登陆后获取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4" name="MH_Other_2"/>
          <p:cNvSpPr/>
          <p:nvPr>
            <p:custDataLst>
              <p:tags r:id="rId4"/>
            </p:custDataLst>
          </p:nvPr>
        </p:nvSpPr>
        <p:spPr>
          <a:xfrm>
            <a:off x="3171585" y="218743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3200" kern="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625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4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/>
          <p:bldP spid="69" grpId="0" animBg="1"/>
          <p:bldP spid="70" grpId="0" animBg="1"/>
          <p:bldP spid="73" grpId="0" animBg="1"/>
          <p:bldP spid="7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625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4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/>
          <p:bldP spid="69" grpId="0" animBg="1"/>
          <p:bldP spid="70" grpId="0" animBg="1"/>
          <p:bldP spid="73" grpId="0" animBg="1"/>
          <p:bldP spid="74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5775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KM-Open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详细设计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认证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14" y="1439442"/>
            <a:ext cx="8662686" cy="48180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460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605619"/>
            <a:ext cx="5825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开放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方法调用前置后置拦截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5" y="1073975"/>
            <a:ext cx="9475787" cy="5153364"/>
          </a:xfrm>
          <a:prstGeom prst="rect">
            <a:avLst/>
          </a:prstGeom>
        </p:spPr>
      </p:pic>
      <p:sp>
        <p:nvSpPr>
          <p:cNvPr id="24" name="矩形: 圆角 23"/>
          <p:cNvSpPr/>
          <p:nvPr/>
        </p:nvSpPr>
        <p:spPr>
          <a:xfrm>
            <a:off x="3505924" y="5528112"/>
            <a:ext cx="2411603" cy="6301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开放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方法调用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5838" y="1503469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b="1" dirty="0">
                <a:solidFill>
                  <a:srgbClr val="333333"/>
                </a:solidFill>
                <a:latin typeface="+mj-ea"/>
                <a:ea typeface="+mj-ea"/>
              </a:rPr>
              <a:t>API</a:t>
            </a:r>
            <a:r>
              <a:rPr lang="zh-CN" altLang="en-US" sz="2000" b="1" dirty="0">
                <a:solidFill>
                  <a:srgbClr val="333333"/>
                </a:solidFill>
                <a:latin typeface="+mj-ea"/>
                <a:ea typeface="+mj-ea"/>
              </a:rPr>
              <a:t>地址：</a:t>
            </a:r>
            <a:endParaRPr lang="en-US" altLang="zh-CN" sz="2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endParaRPr lang="en-US" altLang="zh-CN" sz="1100" b="1" dirty="0">
              <a:solidFill>
                <a:srgbClr val="333333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	 /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km_java_api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open_api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/{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app_id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}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5838" y="2491217"/>
            <a:ext cx="1007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j-ea"/>
              </a:rPr>
              <a:t> 参数：</a:t>
            </a:r>
            <a:r>
              <a:rPr lang="en-US" altLang="zh-CN" b="1" dirty="0">
                <a:solidFill>
                  <a:srgbClr val="333333"/>
                </a:solidFill>
                <a:latin typeface="+mj-ea"/>
              </a:rPr>
              <a:t> </a:t>
            </a:r>
            <a:endParaRPr lang="en-US" altLang="zh-CN" b="1" dirty="0">
              <a:solidFill>
                <a:srgbClr val="333333"/>
              </a:solidFill>
              <a:latin typeface="+mj-ea"/>
            </a:endParaRPr>
          </a:p>
        </p:txBody>
      </p:sp>
      <p:graphicFrame>
        <p:nvGraphicFramePr>
          <p:cNvPr id="14" name="表格 14"/>
          <p:cNvGraphicFramePr>
            <a:graphicFrameLocks noGrp="1"/>
          </p:cNvGraphicFramePr>
          <p:nvPr/>
        </p:nvGraphicFramePr>
        <p:xfrm>
          <a:off x="1533134" y="2903852"/>
          <a:ext cx="9705248" cy="3363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91"/>
                <a:gridCol w="1509232"/>
                <a:gridCol w="1382583"/>
                <a:gridCol w="2374665"/>
                <a:gridCol w="2532977"/>
              </a:tblGrid>
              <a:tr h="361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字段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effectLst/>
                        </a:rPr>
                        <a:t>位置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类型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解释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备注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169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X-KM-USER-TOKEN</a:t>
                      </a:r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</a:rPr>
                        <a:t>请求头</a:t>
                      </a:r>
                      <a:endParaRPr lang="zh-CN" alt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String</a:t>
                      </a:r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用户</a:t>
                      </a:r>
                      <a:r>
                        <a:rPr lang="en-US" sz="1800" dirty="0">
                          <a:effectLst/>
                        </a:rPr>
                        <a:t>token</a:t>
                      </a:r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某些接口必须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616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timestamp</a:t>
                      </a:r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请求体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Long</a:t>
                      </a:r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时间戳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秒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  <a:endParaRPr lang="en-US" altLang="zh-CN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必须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1691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token</a:t>
                      </a:r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</a:rPr>
                        <a:t>请求体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访问凭证，</a:t>
                      </a:r>
                      <a:r>
                        <a:rPr lang="en-US" altLang="zh-CN" sz="1800">
                          <a:effectLst/>
                        </a:rPr>
                        <a:t>(MD5</a:t>
                      </a:r>
                      <a:r>
                        <a:rPr lang="zh-CN" altLang="en-US" sz="1800">
                          <a:effectLst/>
                        </a:rPr>
                        <a:t>签名串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  <a:endParaRPr lang="en-US" altLang="zh-CN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必须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616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method</a:t>
                      </a:r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请求体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调用方法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必须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8721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params</a:t>
                      </a:r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请求体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请求参数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格式为</a:t>
                      </a:r>
                      <a:r>
                        <a:rPr lang="en-US" sz="1800" dirty="0" err="1">
                          <a:effectLst/>
                        </a:rPr>
                        <a:t>json.toString</a:t>
                      </a:r>
                      <a:r>
                        <a:rPr lang="en-US" sz="1800" dirty="0">
                          <a:effectLst/>
                        </a:rPr>
                        <a:t>( ) ，</a:t>
                      </a:r>
                      <a:r>
                        <a:rPr lang="zh-CN" altLang="en-US" sz="1800" dirty="0">
                          <a:effectLst/>
                        </a:rPr>
                        <a:t>可空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114" y="672926"/>
            <a:ext cx="5710431" cy="5119114"/>
            <a:chOff x="0" y="79375"/>
            <a:chExt cx="7512051" cy="6734176"/>
          </a:xfrm>
        </p:grpSpPr>
        <p:sp>
          <p:nvSpPr>
            <p:cNvPr id="5" name="Freeform 6"/>
            <p:cNvSpPr/>
            <p:nvPr/>
          </p:nvSpPr>
          <p:spPr bwMode="auto">
            <a:xfrm>
              <a:off x="1377950" y="79375"/>
              <a:ext cx="4754563" cy="5986463"/>
            </a:xfrm>
            <a:custGeom>
              <a:avLst/>
              <a:gdLst>
                <a:gd name="T0" fmla="*/ 1136 w 2995"/>
                <a:gd name="T1" fmla="*/ 3771 h 3771"/>
                <a:gd name="T2" fmla="*/ 2995 w 2995"/>
                <a:gd name="T3" fmla="*/ 3449 h 3771"/>
                <a:gd name="T4" fmla="*/ 2399 w 2995"/>
                <a:gd name="T5" fmla="*/ 0 h 3771"/>
                <a:gd name="T6" fmla="*/ 0 w 2995"/>
                <a:gd name="T7" fmla="*/ 414 h 3771"/>
                <a:gd name="T8" fmla="*/ 511 w 2995"/>
                <a:gd name="T9" fmla="*/ 3373 h 3771"/>
                <a:gd name="T10" fmla="*/ 1136 w 2995"/>
                <a:gd name="T11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5" h="3771">
                  <a:moveTo>
                    <a:pt x="1136" y="3771"/>
                  </a:moveTo>
                  <a:lnTo>
                    <a:pt x="2995" y="3449"/>
                  </a:lnTo>
                  <a:lnTo>
                    <a:pt x="2399" y="0"/>
                  </a:lnTo>
                  <a:lnTo>
                    <a:pt x="0" y="414"/>
                  </a:lnTo>
                  <a:lnTo>
                    <a:pt x="511" y="3373"/>
                  </a:lnTo>
                  <a:lnTo>
                    <a:pt x="1136" y="377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377950" y="79375"/>
              <a:ext cx="4754563" cy="5986463"/>
            </a:xfrm>
            <a:custGeom>
              <a:avLst/>
              <a:gdLst>
                <a:gd name="T0" fmla="*/ 1136 w 2995"/>
                <a:gd name="T1" fmla="*/ 3771 h 3771"/>
                <a:gd name="T2" fmla="*/ 2995 w 2995"/>
                <a:gd name="T3" fmla="*/ 3449 h 3771"/>
                <a:gd name="T4" fmla="*/ 2399 w 2995"/>
                <a:gd name="T5" fmla="*/ 0 h 3771"/>
                <a:gd name="T6" fmla="*/ 0 w 2995"/>
                <a:gd name="T7" fmla="*/ 414 h 3771"/>
                <a:gd name="T8" fmla="*/ 511 w 2995"/>
                <a:gd name="T9" fmla="*/ 3373 h 3771"/>
                <a:gd name="T10" fmla="*/ 1136 w 2995"/>
                <a:gd name="T11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5" h="3771">
                  <a:moveTo>
                    <a:pt x="1136" y="3771"/>
                  </a:moveTo>
                  <a:lnTo>
                    <a:pt x="2995" y="3449"/>
                  </a:lnTo>
                  <a:lnTo>
                    <a:pt x="2399" y="0"/>
                  </a:lnTo>
                  <a:lnTo>
                    <a:pt x="0" y="414"/>
                  </a:lnTo>
                  <a:lnTo>
                    <a:pt x="511" y="3373"/>
                  </a:lnTo>
                  <a:lnTo>
                    <a:pt x="1136" y="37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2189163" y="5287963"/>
              <a:ext cx="992188" cy="777875"/>
            </a:xfrm>
            <a:custGeom>
              <a:avLst/>
              <a:gdLst>
                <a:gd name="T0" fmla="*/ 0 w 625"/>
                <a:gd name="T1" fmla="*/ 92 h 490"/>
                <a:gd name="T2" fmla="*/ 540 w 625"/>
                <a:gd name="T3" fmla="*/ 0 h 490"/>
                <a:gd name="T4" fmla="*/ 625 w 625"/>
                <a:gd name="T5" fmla="*/ 490 h 490"/>
                <a:gd name="T6" fmla="*/ 0 w 625"/>
                <a:gd name="T7" fmla="*/ 9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490">
                  <a:moveTo>
                    <a:pt x="0" y="92"/>
                  </a:moveTo>
                  <a:lnTo>
                    <a:pt x="540" y="0"/>
                  </a:lnTo>
                  <a:lnTo>
                    <a:pt x="625" y="49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3" y="2711450"/>
              <a:ext cx="158750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2546350"/>
              <a:ext cx="149225" cy="210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815975"/>
              <a:ext cx="149225" cy="250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550" y="857250"/>
              <a:ext cx="18097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860425"/>
              <a:ext cx="179388" cy="290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2974975"/>
              <a:ext cx="157163" cy="171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5"/>
            <p:cNvSpPr/>
            <p:nvPr/>
          </p:nvSpPr>
          <p:spPr bwMode="auto">
            <a:xfrm>
              <a:off x="1152525" y="4292600"/>
              <a:ext cx="747713" cy="709613"/>
            </a:xfrm>
            <a:custGeom>
              <a:avLst/>
              <a:gdLst>
                <a:gd name="T0" fmla="*/ 372 w 471"/>
                <a:gd name="T1" fmla="*/ 447 h 447"/>
                <a:gd name="T2" fmla="*/ 0 w 471"/>
                <a:gd name="T3" fmla="*/ 109 h 447"/>
                <a:gd name="T4" fmla="*/ 100 w 471"/>
                <a:gd name="T5" fmla="*/ 0 h 447"/>
                <a:gd name="T6" fmla="*/ 471 w 471"/>
                <a:gd name="T7" fmla="*/ 339 h 447"/>
                <a:gd name="T8" fmla="*/ 372 w 471"/>
                <a:gd name="T9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447">
                  <a:moveTo>
                    <a:pt x="372" y="447"/>
                  </a:moveTo>
                  <a:lnTo>
                    <a:pt x="0" y="109"/>
                  </a:lnTo>
                  <a:lnTo>
                    <a:pt x="100" y="0"/>
                  </a:lnTo>
                  <a:lnTo>
                    <a:pt x="471" y="339"/>
                  </a:lnTo>
                  <a:lnTo>
                    <a:pt x="372" y="447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1223963" y="3541713"/>
              <a:ext cx="1416050" cy="1404938"/>
            </a:xfrm>
            <a:custGeom>
              <a:avLst/>
              <a:gdLst>
                <a:gd name="T0" fmla="*/ 282 w 377"/>
                <a:gd name="T1" fmla="*/ 328 h 374"/>
                <a:gd name="T2" fmla="*/ 132 w 377"/>
                <a:gd name="T3" fmla="*/ 335 h 374"/>
                <a:gd name="T4" fmla="*/ 46 w 377"/>
                <a:gd name="T5" fmla="*/ 256 h 374"/>
                <a:gd name="T6" fmla="*/ 39 w 377"/>
                <a:gd name="T7" fmla="*/ 107 h 374"/>
                <a:gd name="T8" fmla="*/ 95 w 377"/>
                <a:gd name="T9" fmla="*/ 46 h 374"/>
                <a:gd name="T10" fmla="*/ 244 w 377"/>
                <a:gd name="T11" fmla="*/ 39 h 374"/>
                <a:gd name="T12" fmla="*/ 330 w 377"/>
                <a:gd name="T13" fmla="*/ 118 h 374"/>
                <a:gd name="T14" fmla="*/ 337 w 377"/>
                <a:gd name="T15" fmla="*/ 267 h 374"/>
                <a:gd name="T16" fmla="*/ 282 w 377"/>
                <a:gd name="T17" fmla="*/ 32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4">
                  <a:moveTo>
                    <a:pt x="282" y="328"/>
                  </a:moveTo>
                  <a:cubicBezTo>
                    <a:pt x="242" y="371"/>
                    <a:pt x="175" y="374"/>
                    <a:pt x="132" y="335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3" y="217"/>
                    <a:pt x="0" y="150"/>
                    <a:pt x="39" y="107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134" y="3"/>
                    <a:pt x="201" y="0"/>
                    <a:pt x="244" y="39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73" y="157"/>
                    <a:pt x="377" y="224"/>
                    <a:pt x="337" y="267"/>
                  </a:cubicBezTo>
                  <a:lnTo>
                    <a:pt x="282" y="328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1554163" y="2873375"/>
              <a:ext cx="995363" cy="1069975"/>
            </a:xfrm>
            <a:custGeom>
              <a:avLst/>
              <a:gdLst>
                <a:gd name="T0" fmla="*/ 74 w 265"/>
                <a:gd name="T1" fmla="*/ 263 h 285"/>
                <a:gd name="T2" fmla="*/ 15 w 265"/>
                <a:gd name="T3" fmla="*/ 271 h 285"/>
                <a:gd name="T4" fmla="*/ 18 w 265"/>
                <a:gd name="T5" fmla="*/ 212 h 285"/>
                <a:gd name="T6" fmla="*/ 191 w 265"/>
                <a:gd name="T7" fmla="*/ 22 h 285"/>
                <a:gd name="T8" fmla="*/ 249 w 265"/>
                <a:gd name="T9" fmla="*/ 14 h 285"/>
                <a:gd name="T10" fmla="*/ 247 w 265"/>
                <a:gd name="T11" fmla="*/ 73 h 285"/>
                <a:gd name="T12" fmla="*/ 74 w 265"/>
                <a:gd name="T13" fmla="*/ 26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285">
                  <a:moveTo>
                    <a:pt x="74" y="263"/>
                  </a:moveTo>
                  <a:cubicBezTo>
                    <a:pt x="57" y="281"/>
                    <a:pt x="31" y="285"/>
                    <a:pt x="15" y="271"/>
                  </a:cubicBezTo>
                  <a:cubicBezTo>
                    <a:pt x="0" y="257"/>
                    <a:pt x="1" y="230"/>
                    <a:pt x="18" y="21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208" y="4"/>
                    <a:pt x="234" y="0"/>
                    <a:pt x="249" y="14"/>
                  </a:cubicBezTo>
                  <a:cubicBezTo>
                    <a:pt x="265" y="28"/>
                    <a:pt x="264" y="55"/>
                    <a:pt x="247" y="73"/>
                  </a:cubicBezTo>
                  <a:lnTo>
                    <a:pt x="74" y="263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881188" y="3387725"/>
              <a:ext cx="635000" cy="654050"/>
            </a:xfrm>
            <a:custGeom>
              <a:avLst/>
              <a:gdLst>
                <a:gd name="T0" fmla="*/ 67 w 169"/>
                <a:gd name="T1" fmla="*/ 162 h 174"/>
                <a:gd name="T2" fmla="*/ 20 w 169"/>
                <a:gd name="T3" fmla="*/ 159 h 174"/>
                <a:gd name="T4" fmla="*/ 11 w 169"/>
                <a:gd name="T5" fmla="*/ 111 h 174"/>
                <a:gd name="T6" fmla="*/ 102 w 169"/>
                <a:gd name="T7" fmla="*/ 12 h 174"/>
                <a:gd name="T8" fmla="*/ 150 w 169"/>
                <a:gd name="T9" fmla="*/ 16 h 174"/>
                <a:gd name="T10" fmla="*/ 158 w 169"/>
                <a:gd name="T11" fmla="*/ 63 h 174"/>
                <a:gd name="T12" fmla="*/ 67 w 169"/>
                <a:gd name="T13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4">
                  <a:moveTo>
                    <a:pt x="67" y="162"/>
                  </a:moveTo>
                  <a:cubicBezTo>
                    <a:pt x="56" y="174"/>
                    <a:pt x="35" y="173"/>
                    <a:pt x="20" y="159"/>
                  </a:cubicBezTo>
                  <a:cubicBezTo>
                    <a:pt x="4" y="145"/>
                    <a:pt x="0" y="123"/>
                    <a:pt x="11" y="1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13" y="0"/>
                    <a:pt x="134" y="2"/>
                    <a:pt x="150" y="16"/>
                  </a:cubicBezTo>
                  <a:cubicBezTo>
                    <a:pt x="165" y="30"/>
                    <a:pt x="169" y="51"/>
                    <a:pt x="158" y="63"/>
                  </a:cubicBezTo>
                  <a:lnTo>
                    <a:pt x="67" y="162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2125663" y="3613150"/>
              <a:ext cx="627063" cy="649288"/>
            </a:xfrm>
            <a:custGeom>
              <a:avLst/>
              <a:gdLst>
                <a:gd name="T0" fmla="*/ 67 w 167"/>
                <a:gd name="T1" fmla="*/ 161 h 173"/>
                <a:gd name="T2" fmla="*/ 19 w 167"/>
                <a:gd name="T3" fmla="*/ 157 h 173"/>
                <a:gd name="T4" fmla="*/ 10 w 167"/>
                <a:gd name="T5" fmla="*/ 110 h 173"/>
                <a:gd name="T6" fmla="*/ 100 w 167"/>
                <a:gd name="T7" fmla="*/ 12 h 173"/>
                <a:gd name="T8" fmla="*/ 148 w 167"/>
                <a:gd name="T9" fmla="*/ 16 h 173"/>
                <a:gd name="T10" fmla="*/ 156 w 167"/>
                <a:gd name="T11" fmla="*/ 63 h 173"/>
                <a:gd name="T12" fmla="*/ 67 w 167"/>
                <a:gd name="T13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73">
                  <a:moveTo>
                    <a:pt x="67" y="161"/>
                  </a:moveTo>
                  <a:cubicBezTo>
                    <a:pt x="56" y="173"/>
                    <a:pt x="34" y="171"/>
                    <a:pt x="19" y="157"/>
                  </a:cubicBezTo>
                  <a:cubicBezTo>
                    <a:pt x="3" y="143"/>
                    <a:pt x="0" y="122"/>
                    <a:pt x="10" y="110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1" y="0"/>
                    <a:pt x="132" y="2"/>
                    <a:pt x="148" y="16"/>
                  </a:cubicBezTo>
                  <a:cubicBezTo>
                    <a:pt x="163" y="30"/>
                    <a:pt x="167" y="51"/>
                    <a:pt x="156" y="63"/>
                  </a:cubicBezTo>
                  <a:lnTo>
                    <a:pt x="67" y="161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2365375" y="3948113"/>
              <a:ext cx="492125" cy="506413"/>
            </a:xfrm>
            <a:custGeom>
              <a:avLst/>
              <a:gdLst>
                <a:gd name="T0" fmla="*/ 52 w 131"/>
                <a:gd name="T1" fmla="*/ 126 h 135"/>
                <a:gd name="T2" fmla="*/ 15 w 131"/>
                <a:gd name="T3" fmla="*/ 123 h 135"/>
                <a:gd name="T4" fmla="*/ 8 w 131"/>
                <a:gd name="T5" fmla="*/ 86 h 135"/>
                <a:gd name="T6" fmla="*/ 78 w 131"/>
                <a:gd name="T7" fmla="*/ 9 h 135"/>
                <a:gd name="T8" fmla="*/ 116 w 131"/>
                <a:gd name="T9" fmla="*/ 12 h 135"/>
                <a:gd name="T10" fmla="*/ 122 w 131"/>
                <a:gd name="T11" fmla="*/ 49 h 135"/>
                <a:gd name="T12" fmla="*/ 52 w 131"/>
                <a:gd name="T13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5">
                  <a:moveTo>
                    <a:pt x="52" y="126"/>
                  </a:moveTo>
                  <a:cubicBezTo>
                    <a:pt x="44" y="135"/>
                    <a:pt x="27" y="134"/>
                    <a:pt x="15" y="123"/>
                  </a:cubicBezTo>
                  <a:cubicBezTo>
                    <a:pt x="3" y="112"/>
                    <a:pt x="0" y="95"/>
                    <a:pt x="8" y="8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7" y="0"/>
                    <a:pt x="104" y="1"/>
                    <a:pt x="116" y="12"/>
                  </a:cubicBezTo>
                  <a:cubicBezTo>
                    <a:pt x="128" y="23"/>
                    <a:pt x="131" y="40"/>
                    <a:pt x="122" y="49"/>
                  </a:cubicBezTo>
                  <a:lnTo>
                    <a:pt x="52" y="126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76313" y="4327525"/>
              <a:ext cx="909638" cy="855663"/>
            </a:xfrm>
            <a:custGeom>
              <a:avLst/>
              <a:gdLst>
                <a:gd name="T0" fmla="*/ 466 w 573"/>
                <a:gd name="T1" fmla="*/ 539 h 539"/>
                <a:gd name="T2" fmla="*/ 0 w 573"/>
                <a:gd name="T3" fmla="*/ 118 h 539"/>
                <a:gd name="T4" fmla="*/ 109 w 573"/>
                <a:gd name="T5" fmla="*/ 0 h 539"/>
                <a:gd name="T6" fmla="*/ 573 w 573"/>
                <a:gd name="T7" fmla="*/ 423 h 539"/>
                <a:gd name="T8" fmla="*/ 466 w 573"/>
                <a:gd name="T9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539">
                  <a:moveTo>
                    <a:pt x="466" y="539"/>
                  </a:moveTo>
                  <a:lnTo>
                    <a:pt x="0" y="118"/>
                  </a:lnTo>
                  <a:lnTo>
                    <a:pt x="109" y="0"/>
                  </a:lnTo>
                  <a:lnTo>
                    <a:pt x="573" y="423"/>
                  </a:lnTo>
                  <a:lnTo>
                    <a:pt x="466" y="5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074738" y="4424363"/>
              <a:ext cx="138113" cy="142875"/>
            </a:xfrm>
            <a:custGeom>
              <a:avLst/>
              <a:gdLst>
                <a:gd name="T0" fmla="*/ 31 w 37"/>
                <a:gd name="T1" fmla="*/ 30 h 38"/>
                <a:gd name="T2" fmla="*/ 30 w 37"/>
                <a:gd name="T3" fmla="*/ 6 h 38"/>
                <a:gd name="T4" fmla="*/ 6 w 37"/>
                <a:gd name="T5" fmla="*/ 8 h 38"/>
                <a:gd name="T6" fmla="*/ 7 w 37"/>
                <a:gd name="T7" fmla="*/ 31 h 38"/>
                <a:gd name="T8" fmla="*/ 31 w 37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1" y="30"/>
                  </a:moveTo>
                  <a:cubicBezTo>
                    <a:pt x="37" y="23"/>
                    <a:pt x="37" y="13"/>
                    <a:pt x="30" y="6"/>
                  </a:cubicBezTo>
                  <a:cubicBezTo>
                    <a:pt x="23" y="0"/>
                    <a:pt x="12" y="1"/>
                    <a:pt x="6" y="8"/>
                  </a:cubicBezTo>
                  <a:cubicBezTo>
                    <a:pt x="0" y="14"/>
                    <a:pt x="0" y="25"/>
                    <a:pt x="7" y="31"/>
                  </a:cubicBezTo>
                  <a:cubicBezTo>
                    <a:pt x="14" y="38"/>
                    <a:pt x="25" y="37"/>
                    <a:pt x="31" y="30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0" y="4435475"/>
              <a:ext cx="1795463" cy="2378075"/>
            </a:xfrm>
            <a:custGeom>
              <a:avLst/>
              <a:gdLst>
                <a:gd name="T0" fmla="*/ 1131 w 1131"/>
                <a:gd name="T1" fmla="*/ 497 h 1498"/>
                <a:gd name="T2" fmla="*/ 206 w 1131"/>
                <a:gd name="T3" fmla="*/ 1498 h 1498"/>
                <a:gd name="T4" fmla="*/ 0 w 1131"/>
                <a:gd name="T5" fmla="*/ 1498 h 1498"/>
                <a:gd name="T6" fmla="*/ 0 w 1131"/>
                <a:gd name="T7" fmla="*/ 606 h 1498"/>
                <a:gd name="T8" fmla="*/ 584 w 1131"/>
                <a:gd name="T9" fmla="*/ 0 h 1498"/>
                <a:gd name="T10" fmla="*/ 1131 w 1131"/>
                <a:gd name="T11" fmla="*/ 49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1498">
                  <a:moveTo>
                    <a:pt x="1131" y="497"/>
                  </a:moveTo>
                  <a:lnTo>
                    <a:pt x="206" y="1498"/>
                  </a:lnTo>
                  <a:lnTo>
                    <a:pt x="0" y="1498"/>
                  </a:lnTo>
                  <a:lnTo>
                    <a:pt x="0" y="606"/>
                  </a:lnTo>
                  <a:lnTo>
                    <a:pt x="584" y="0"/>
                  </a:lnTo>
                  <a:lnTo>
                    <a:pt x="1131" y="49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1820863" y="368300"/>
              <a:ext cx="3865563" cy="5557838"/>
            </a:xfrm>
            <a:custGeom>
              <a:avLst/>
              <a:gdLst>
                <a:gd name="T0" fmla="*/ 549 w 2435"/>
                <a:gd name="T1" fmla="*/ 3501 h 3501"/>
                <a:gd name="T2" fmla="*/ 2435 w 2435"/>
                <a:gd name="T3" fmla="*/ 3501 h 3501"/>
                <a:gd name="T4" fmla="*/ 2435 w 2435"/>
                <a:gd name="T5" fmla="*/ 0 h 3501"/>
                <a:gd name="T6" fmla="*/ 0 w 2435"/>
                <a:gd name="T7" fmla="*/ 0 h 3501"/>
                <a:gd name="T8" fmla="*/ 0 w 2435"/>
                <a:gd name="T9" fmla="*/ 3002 h 3501"/>
                <a:gd name="T10" fmla="*/ 549 w 2435"/>
                <a:gd name="T11" fmla="*/ 3501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5" h="3501">
                  <a:moveTo>
                    <a:pt x="549" y="3501"/>
                  </a:moveTo>
                  <a:lnTo>
                    <a:pt x="2435" y="3501"/>
                  </a:lnTo>
                  <a:lnTo>
                    <a:pt x="2435" y="0"/>
                  </a:lnTo>
                  <a:lnTo>
                    <a:pt x="0" y="0"/>
                  </a:lnTo>
                  <a:lnTo>
                    <a:pt x="0" y="3002"/>
                  </a:lnTo>
                  <a:lnTo>
                    <a:pt x="549" y="3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1820863" y="368300"/>
              <a:ext cx="3865563" cy="5557838"/>
            </a:xfrm>
            <a:custGeom>
              <a:avLst/>
              <a:gdLst>
                <a:gd name="T0" fmla="*/ 549 w 2435"/>
                <a:gd name="T1" fmla="*/ 3501 h 3501"/>
                <a:gd name="T2" fmla="*/ 2435 w 2435"/>
                <a:gd name="T3" fmla="*/ 3501 h 3501"/>
                <a:gd name="T4" fmla="*/ 2435 w 2435"/>
                <a:gd name="T5" fmla="*/ 0 h 3501"/>
                <a:gd name="T6" fmla="*/ 0 w 2435"/>
                <a:gd name="T7" fmla="*/ 0 h 3501"/>
                <a:gd name="T8" fmla="*/ 0 w 2435"/>
                <a:gd name="T9" fmla="*/ 3002 h 3501"/>
                <a:gd name="T10" fmla="*/ 549 w 2435"/>
                <a:gd name="T11" fmla="*/ 3501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5" h="3501">
                  <a:moveTo>
                    <a:pt x="549" y="3501"/>
                  </a:moveTo>
                  <a:lnTo>
                    <a:pt x="2435" y="3501"/>
                  </a:lnTo>
                  <a:lnTo>
                    <a:pt x="2435" y="0"/>
                  </a:lnTo>
                  <a:lnTo>
                    <a:pt x="0" y="0"/>
                  </a:lnTo>
                  <a:lnTo>
                    <a:pt x="0" y="3002"/>
                  </a:lnTo>
                  <a:lnTo>
                    <a:pt x="549" y="3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1820863" y="5133975"/>
              <a:ext cx="871538" cy="792163"/>
            </a:xfrm>
            <a:custGeom>
              <a:avLst/>
              <a:gdLst>
                <a:gd name="T0" fmla="*/ 0 w 549"/>
                <a:gd name="T1" fmla="*/ 0 h 499"/>
                <a:gd name="T2" fmla="*/ 549 w 549"/>
                <a:gd name="T3" fmla="*/ 0 h 499"/>
                <a:gd name="T4" fmla="*/ 549 w 549"/>
                <a:gd name="T5" fmla="*/ 499 h 499"/>
                <a:gd name="T6" fmla="*/ 0 w 549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9" h="499">
                  <a:moveTo>
                    <a:pt x="0" y="0"/>
                  </a:moveTo>
                  <a:lnTo>
                    <a:pt x="549" y="0"/>
                  </a:lnTo>
                  <a:lnTo>
                    <a:pt x="549" y="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3541713" y="1641475"/>
              <a:ext cx="280988" cy="341313"/>
            </a:xfrm>
            <a:custGeom>
              <a:avLst/>
              <a:gdLst>
                <a:gd name="T0" fmla="*/ 177 w 177"/>
                <a:gd name="T1" fmla="*/ 215 h 215"/>
                <a:gd name="T2" fmla="*/ 0 w 177"/>
                <a:gd name="T3" fmla="*/ 215 h 215"/>
                <a:gd name="T4" fmla="*/ 52 w 177"/>
                <a:gd name="T5" fmla="*/ 0 h 215"/>
                <a:gd name="T6" fmla="*/ 95 w 177"/>
                <a:gd name="T7" fmla="*/ 29 h 215"/>
                <a:gd name="T8" fmla="*/ 151 w 177"/>
                <a:gd name="T9" fmla="*/ 3 h 215"/>
                <a:gd name="T10" fmla="*/ 177 w 177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15">
                  <a:moveTo>
                    <a:pt x="177" y="215"/>
                  </a:moveTo>
                  <a:lnTo>
                    <a:pt x="0" y="215"/>
                  </a:lnTo>
                  <a:lnTo>
                    <a:pt x="52" y="0"/>
                  </a:lnTo>
                  <a:lnTo>
                    <a:pt x="95" y="29"/>
                  </a:lnTo>
                  <a:lnTo>
                    <a:pt x="151" y="3"/>
                  </a:lnTo>
                  <a:lnTo>
                    <a:pt x="17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3695700" y="4687888"/>
              <a:ext cx="26988" cy="7651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2271713" y="3847639"/>
              <a:ext cx="1376362" cy="210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816350" y="3847639"/>
              <a:ext cx="1344613" cy="19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816350" y="4687888"/>
              <a:ext cx="971550" cy="225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2271713" y="4146550"/>
              <a:ext cx="2994025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2271713" y="4278313"/>
              <a:ext cx="2994025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271713" y="4410075"/>
              <a:ext cx="2994025" cy="77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271713" y="4537075"/>
              <a:ext cx="1435100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63"/>
            <p:cNvSpPr>
              <a:spLocks noChangeArrowheads="1"/>
            </p:cNvSpPr>
            <p:nvPr/>
          </p:nvSpPr>
          <p:spPr bwMode="auto">
            <a:xfrm>
              <a:off x="3816350" y="4979988"/>
              <a:ext cx="1320800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64"/>
            <p:cNvSpPr>
              <a:spLocks noChangeArrowheads="1"/>
            </p:cNvSpPr>
            <p:nvPr/>
          </p:nvSpPr>
          <p:spPr bwMode="auto">
            <a:xfrm>
              <a:off x="3816350" y="5111750"/>
              <a:ext cx="1320800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65"/>
            <p:cNvSpPr>
              <a:spLocks noChangeArrowheads="1"/>
            </p:cNvSpPr>
            <p:nvPr/>
          </p:nvSpPr>
          <p:spPr bwMode="auto">
            <a:xfrm>
              <a:off x="3816350" y="5243513"/>
              <a:ext cx="1320800" cy="77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66"/>
            <p:cNvSpPr>
              <a:spLocks noChangeArrowheads="1"/>
            </p:cNvSpPr>
            <p:nvPr/>
          </p:nvSpPr>
          <p:spPr bwMode="auto">
            <a:xfrm>
              <a:off x="3816350" y="5370513"/>
              <a:ext cx="660400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7"/>
            <p:cNvSpPr/>
            <p:nvPr/>
          </p:nvSpPr>
          <p:spPr bwMode="auto">
            <a:xfrm>
              <a:off x="1430338" y="3159125"/>
              <a:ext cx="763588" cy="912813"/>
            </a:xfrm>
            <a:custGeom>
              <a:avLst/>
              <a:gdLst>
                <a:gd name="T0" fmla="*/ 84 w 203"/>
                <a:gd name="T1" fmla="*/ 222 h 243"/>
                <a:gd name="T2" fmla="*/ 25 w 203"/>
                <a:gd name="T3" fmla="*/ 230 h 243"/>
                <a:gd name="T4" fmla="*/ 13 w 203"/>
                <a:gd name="T5" fmla="*/ 172 h 243"/>
                <a:gd name="T6" fmla="*/ 120 w 203"/>
                <a:gd name="T7" fmla="*/ 22 h 243"/>
                <a:gd name="T8" fmla="*/ 178 w 203"/>
                <a:gd name="T9" fmla="*/ 14 h 243"/>
                <a:gd name="T10" fmla="*/ 190 w 203"/>
                <a:gd name="T11" fmla="*/ 72 h 243"/>
                <a:gd name="T12" fmla="*/ 84 w 203"/>
                <a:gd name="T13" fmla="*/ 2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3">
                  <a:moveTo>
                    <a:pt x="84" y="222"/>
                  </a:moveTo>
                  <a:cubicBezTo>
                    <a:pt x="71" y="240"/>
                    <a:pt x="44" y="243"/>
                    <a:pt x="25" y="230"/>
                  </a:cubicBezTo>
                  <a:cubicBezTo>
                    <a:pt x="6" y="216"/>
                    <a:pt x="0" y="190"/>
                    <a:pt x="13" y="17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32" y="4"/>
                    <a:pt x="159" y="0"/>
                    <a:pt x="178" y="14"/>
                  </a:cubicBezTo>
                  <a:cubicBezTo>
                    <a:pt x="198" y="28"/>
                    <a:pt x="203" y="54"/>
                    <a:pt x="190" y="72"/>
                  </a:cubicBezTo>
                  <a:lnTo>
                    <a:pt x="84" y="222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8"/>
            <p:cNvSpPr/>
            <p:nvPr/>
          </p:nvSpPr>
          <p:spPr bwMode="auto">
            <a:xfrm>
              <a:off x="5997575" y="4383088"/>
              <a:ext cx="758825" cy="365125"/>
            </a:xfrm>
            <a:custGeom>
              <a:avLst/>
              <a:gdLst>
                <a:gd name="T0" fmla="*/ 478 w 478"/>
                <a:gd name="T1" fmla="*/ 133 h 230"/>
                <a:gd name="T2" fmla="*/ 29 w 478"/>
                <a:gd name="T3" fmla="*/ 230 h 230"/>
                <a:gd name="T4" fmla="*/ 0 w 478"/>
                <a:gd name="T5" fmla="*/ 97 h 230"/>
                <a:gd name="T6" fmla="*/ 450 w 478"/>
                <a:gd name="T7" fmla="*/ 0 h 230"/>
                <a:gd name="T8" fmla="*/ 478 w 478"/>
                <a:gd name="T9" fmla="*/ 1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230">
                  <a:moveTo>
                    <a:pt x="478" y="133"/>
                  </a:moveTo>
                  <a:lnTo>
                    <a:pt x="29" y="230"/>
                  </a:lnTo>
                  <a:lnTo>
                    <a:pt x="0" y="97"/>
                  </a:lnTo>
                  <a:lnTo>
                    <a:pt x="450" y="0"/>
                  </a:lnTo>
                  <a:lnTo>
                    <a:pt x="478" y="133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9"/>
            <p:cNvSpPr/>
            <p:nvPr/>
          </p:nvSpPr>
          <p:spPr bwMode="auto">
            <a:xfrm>
              <a:off x="5667375" y="3470275"/>
              <a:ext cx="1246188" cy="1157288"/>
            </a:xfrm>
            <a:custGeom>
              <a:avLst/>
              <a:gdLst>
                <a:gd name="T0" fmla="*/ 320 w 332"/>
                <a:gd name="T1" fmla="*/ 159 h 308"/>
                <a:gd name="T2" fmla="*/ 246 w 332"/>
                <a:gd name="T3" fmla="*/ 274 h 308"/>
                <a:gd name="T4" fmla="*/ 142 w 332"/>
                <a:gd name="T5" fmla="*/ 297 h 308"/>
                <a:gd name="T6" fmla="*/ 27 w 332"/>
                <a:gd name="T7" fmla="*/ 223 h 308"/>
                <a:gd name="T8" fmla="*/ 11 w 332"/>
                <a:gd name="T9" fmla="*/ 149 h 308"/>
                <a:gd name="T10" fmla="*/ 85 w 332"/>
                <a:gd name="T11" fmla="*/ 34 h 308"/>
                <a:gd name="T12" fmla="*/ 189 w 332"/>
                <a:gd name="T13" fmla="*/ 12 h 308"/>
                <a:gd name="T14" fmla="*/ 304 w 332"/>
                <a:gd name="T15" fmla="*/ 85 h 308"/>
                <a:gd name="T16" fmla="*/ 320 w 332"/>
                <a:gd name="T17" fmla="*/ 1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08">
                  <a:moveTo>
                    <a:pt x="320" y="159"/>
                  </a:moveTo>
                  <a:cubicBezTo>
                    <a:pt x="332" y="211"/>
                    <a:pt x="299" y="263"/>
                    <a:pt x="246" y="274"/>
                  </a:cubicBezTo>
                  <a:cubicBezTo>
                    <a:pt x="142" y="297"/>
                    <a:pt x="142" y="297"/>
                    <a:pt x="142" y="297"/>
                  </a:cubicBezTo>
                  <a:cubicBezTo>
                    <a:pt x="90" y="308"/>
                    <a:pt x="38" y="275"/>
                    <a:pt x="27" y="223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0" y="97"/>
                    <a:pt x="33" y="46"/>
                    <a:pt x="85" y="34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241" y="0"/>
                    <a:pt x="293" y="33"/>
                    <a:pt x="304" y="85"/>
                  </a:cubicBezTo>
                  <a:lnTo>
                    <a:pt x="320" y="159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0"/>
            <p:cNvSpPr/>
            <p:nvPr/>
          </p:nvSpPr>
          <p:spPr bwMode="auto">
            <a:xfrm>
              <a:off x="5491163" y="2917825"/>
              <a:ext cx="476250" cy="1195388"/>
            </a:xfrm>
            <a:custGeom>
              <a:avLst/>
              <a:gdLst>
                <a:gd name="T0" fmla="*/ 123 w 127"/>
                <a:gd name="T1" fmla="*/ 267 h 318"/>
                <a:gd name="T2" fmla="*/ 97 w 127"/>
                <a:gd name="T3" fmla="*/ 314 h 318"/>
                <a:gd name="T4" fmla="*/ 55 w 127"/>
                <a:gd name="T5" fmla="*/ 281 h 318"/>
                <a:gd name="T6" fmla="*/ 5 w 127"/>
                <a:gd name="T7" fmla="*/ 52 h 318"/>
                <a:gd name="T8" fmla="*/ 30 w 127"/>
                <a:gd name="T9" fmla="*/ 4 h 318"/>
                <a:gd name="T10" fmla="*/ 72 w 127"/>
                <a:gd name="T11" fmla="*/ 37 h 318"/>
                <a:gd name="T12" fmla="*/ 123 w 127"/>
                <a:gd name="T13" fmla="*/ 26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18">
                  <a:moveTo>
                    <a:pt x="123" y="267"/>
                  </a:moveTo>
                  <a:cubicBezTo>
                    <a:pt x="127" y="289"/>
                    <a:pt x="116" y="310"/>
                    <a:pt x="97" y="314"/>
                  </a:cubicBezTo>
                  <a:cubicBezTo>
                    <a:pt x="79" y="318"/>
                    <a:pt x="60" y="304"/>
                    <a:pt x="55" y="28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30"/>
                    <a:pt x="11" y="8"/>
                    <a:pt x="30" y="4"/>
                  </a:cubicBezTo>
                  <a:cubicBezTo>
                    <a:pt x="48" y="0"/>
                    <a:pt x="68" y="15"/>
                    <a:pt x="72" y="37"/>
                  </a:cubicBezTo>
                  <a:lnTo>
                    <a:pt x="123" y="267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1"/>
            <p:cNvSpPr/>
            <p:nvPr/>
          </p:nvSpPr>
          <p:spPr bwMode="auto">
            <a:xfrm>
              <a:off x="5307013" y="3805238"/>
              <a:ext cx="874713" cy="825500"/>
            </a:xfrm>
            <a:custGeom>
              <a:avLst/>
              <a:gdLst>
                <a:gd name="T0" fmla="*/ 215 w 233"/>
                <a:gd name="T1" fmla="*/ 141 h 220"/>
                <a:gd name="T2" fmla="*/ 217 w 233"/>
                <a:gd name="T3" fmla="*/ 200 h 220"/>
                <a:gd name="T4" fmla="*/ 158 w 233"/>
                <a:gd name="T5" fmla="*/ 205 h 220"/>
                <a:gd name="T6" fmla="*/ 18 w 233"/>
                <a:gd name="T7" fmla="*/ 79 h 220"/>
                <a:gd name="T8" fmla="*/ 15 w 233"/>
                <a:gd name="T9" fmla="*/ 19 h 220"/>
                <a:gd name="T10" fmla="*/ 75 w 233"/>
                <a:gd name="T11" fmla="*/ 15 h 220"/>
                <a:gd name="T12" fmla="*/ 215 w 233"/>
                <a:gd name="T13" fmla="*/ 14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20">
                  <a:moveTo>
                    <a:pt x="215" y="141"/>
                  </a:moveTo>
                  <a:cubicBezTo>
                    <a:pt x="232" y="156"/>
                    <a:pt x="233" y="183"/>
                    <a:pt x="217" y="200"/>
                  </a:cubicBezTo>
                  <a:cubicBezTo>
                    <a:pt x="201" y="218"/>
                    <a:pt x="175" y="220"/>
                    <a:pt x="158" y="205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" y="64"/>
                    <a:pt x="0" y="37"/>
                    <a:pt x="15" y="19"/>
                  </a:cubicBezTo>
                  <a:cubicBezTo>
                    <a:pt x="31" y="2"/>
                    <a:pt x="58" y="0"/>
                    <a:pt x="75" y="15"/>
                  </a:cubicBezTo>
                  <a:lnTo>
                    <a:pt x="215" y="14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2"/>
            <p:cNvSpPr/>
            <p:nvPr/>
          </p:nvSpPr>
          <p:spPr bwMode="auto">
            <a:xfrm>
              <a:off x="5848350" y="3230563"/>
              <a:ext cx="379413" cy="679450"/>
            </a:xfrm>
            <a:custGeom>
              <a:avLst/>
              <a:gdLst>
                <a:gd name="T0" fmla="*/ 97 w 101"/>
                <a:gd name="T1" fmla="*/ 143 h 181"/>
                <a:gd name="T2" fmla="*/ 69 w 101"/>
                <a:gd name="T3" fmla="*/ 177 h 181"/>
                <a:gd name="T4" fmla="*/ 30 w 101"/>
                <a:gd name="T5" fmla="*/ 158 h 181"/>
                <a:gd name="T6" fmla="*/ 3 w 101"/>
                <a:gd name="T7" fmla="*/ 38 h 181"/>
                <a:gd name="T8" fmla="*/ 31 w 101"/>
                <a:gd name="T9" fmla="*/ 4 h 181"/>
                <a:gd name="T10" fmla="*/ 71 w 101"/>
                <a:gd name="T11" fmla="*/ 23 h 181"/>
                <a:gd name="T12" fmla="*/ 97 w 101"/>
                <a:gd name="T13" fmla="*/ 14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81">
                  <a:moveTo>
                    <a:pt x="97" y="143"/>
                  </a:moveTo>
                  <a:cubicBezTo>
                    <a:pt x="101" y="158"/>
                    <a:pt x="88" y="173"/>
                    <a:pt x="69" y="177"/>
                  </a:cubicBezTo>
                  <a:cubicBezTo>
                    <a:pt x="50" y="181"/>
                    <a:pt x="33" y="172"/>
                    <a:pt x="30" y="15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23"/>
                    <a:pt x="13" y="8"/>
                    <a:pt x="31" y="4"/>
                  </a:cubicBezTo>
                  <a:cubicBezTo>
                    <a:pt x="50" y="0"/>
                    <a:pt x="68" y="9"/>
                    <a:pt x="71" y="23"/>
                  </a:cubicBezTo>
                  <a:lnTo>
                    <a:pt x="97" y="143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3"/>
            <p:cNvSpPr/>
            <p:nvPr/>
          </p:nvSpPr>
          <p:spPr bwMode="auto">
            <a:xfrm>
              <a:off x="6140450" y="3173413"/>
              <a:ext cx="376238" cy="673100"/>
            </a:xfrm>
            <a:custGeom>
              <a:avLst/>
              <a:gdLst>
                <a:gd name="T0" fmla="*/ 97 w 100"/>
                <a:gd name="T1" fmla="*/ 141 h 179"/>
                <a:gd name="T2" fmla="*/ 69 w 100"/>
                <a:gd name="T3" fmla="*/ 175 h 179"/>
                <a:gd name="T4" fmla="*/ 29 w 100"/>
                <a:gd name="T5" fmla="*/ 156 h 179"/>
                <a:gd name="T6" fmla="*/ 3 w 100"/>
                <a:gd name="T7" fmla="*/ 37 h 179"/>
                <a:gd name="T8" fmla="*/ 32 w 100"/>
                <a:gd name="T9" fmla="*/ 4 h 179"/>
                <a:gd name="T10" fmla="*/ 71 w 100"/>
                <a:gd name="T11" fmla="*/ 22 h 179"/>
                <a:gd name="T12" fmla="*/ 97 w 100"/>
                <a:gd name="T13" fmla="*/ 14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9">
                  <a:moveTo>
                    <a:pt x="97" y="141"/>
                  </a:moveTo>
                  <a:cubicBezTo>
                    <a:pt x="100" y="156"/>
                    <a:pt x="88" y="171"/>
                    <a:pt x="69" y="175"/>
                  </a:cubicBezTo>
                  <a:cubicBezTo>
                    <a:pt x="50" y="179"/>
                    <a:pt x="32" y="170"/>
                    <a:pt x="29" y="15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23"/>
                    <a:pt x="13" y="8"/>
                    <a:pt x="32" y="4"/>
                  </a:cubicBezTo>
                  <a:cubicBezTo>
                    <a:pt x="50" y="0"/>
                    <a:pt x="68" y="8"/>
                    <a:pt x="71" y="22"/>
                  </a:cubicBezTo>
                  <a:lnTo>
                    <a:pt x="97" y="14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4"/>
            <p:cNvSpPr/>
            <p:nvPr/>
          </p:nvSpPr>
          <p:spPr bwMode="auto">
            <a:xfrm>
              <a:off x="6470650" y="3255963"/>
              <a:ext cx="293688" cy="527050"/>
            </a:xfrm>
            <a:custGeom>
              <a:avLst/>
              <a:gdLst>
                <a:gd name="T0" fmla="*/ 75 w 78"/>
                <a:gd name="T1" fmla="*/ 111 h 140"/>
                <a:gd name="T2" fmla="*/ 53 w 78"/>
                <a:gd name="T3" fmla="*/ 137 h 140"/>
                <a:gd name="T4" fmla="*/ 22 w 78"/>
                <a:gd name="T5" fmla="*/ 122 h 140"/>
                <a:gd name="T6" fmla="*/ 2 w 78"/>
                <a:gd name="T7" fmla="*/ 29 h 140"/>
                <a:gd name="T8" fmla="*/ 24 w 78"/>
                <a:gd name="T9" fmla="*/ 3 h 140"/>
                <a:gd name="T10" fmla="*/ 55 w 78"/>
                <a:gd name="T11" fmla="*/ 18 h 140"/>
                <a:gd name="T12" fmla="*/ 75 w 78"/>
                <a:gd name="T13" fmla="*/ 11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40">
                  <a:moveTo>
                    <a:pt x="75" y="111"/>
                  </a:moveTo>
                  <a:cubicBezTo>
                    <a:pt x="78" y="122"/>
                    <a:pt x="68" y="134"/>
                    <a:pt x="53" y="137"/>
                  </a:cubicBezTo>
                  <a:cubicBezTo>
                    <a:pt x="39" y="140"/>
                    <a:pt x="25" y="134"/>
                    <a:pt x="22" y="12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18"/>
                    <a:pt x="9" y="7"/>
                    <a:pt x="24" y="3"/>
                  </a:cubicBezTo>
                  <a:cubicBezTo>
                    <a:pt x="39" y="0"/>
                    <a:pt x="53" y="7"/>
                    <a:pt x="55" y="18"/>
                  </a:cubicBezTo>
                  <a:lnTo>
                    <a:pt x="75" y="11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5"/>
            <p:cNvSpPr/>
            <p:nvPr/>
          </p:nvSpPr>
          <p:spPr bwMode="auto">
            <a:xfrm>
              <a:off x="5937250" y="4484688"/>
              <a:ext cx="939800" cy="417513"/>
            </a:xfrm>
            <a:custGeom>
              <a:avLst/>
              <a:gdLst>
                <a:gd name="T0" fmla="*/ 592 w 592"/>
                <a:gd name="T1" fmla="*/ 142 h 263"/>
                <a:gd name="T2" fmla="*/ 31 w 592"/>
                <a:gd name="T3" fmla="*/ 263 h 263"/>
                <a:gd name="T4" fmla="*/ 0 w 592"/>
                <a:gd name="T5" fmla="*/ 121 h 263"/>
                <a:gd name="T6" fmla="*/ 561 w 592"/>
                <a:gd name="T7" fmla="*/ 0 h 263"/>
                <a:gd name="T8" fmla="*/ 592 w 592"/>
                <a:gd name="T9" fmla="*/ 1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263">
                  <a:moveTo>
                    <a:pt x="592" y="142"/>
                  </a:moveTo>
                  <a:lnTo>
                    <a:pt x="31" y="263"/>
                  </a:lnTo>
                  <a:lnTo>
                    <a:pt x="0" y="121"/>
                  </a:lnTo>
                  <a:lnTo>
                    <a:pt x="561" y="0"/>
                  </a:lnTo>
                  <a:lnTo>
                    <a:pt x="592" y="1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6"/>
            <p:cNvSpPr/>
            <p:nvPr/>
          </p:nvSpPr>
          <p:spPr bwMode="auto">
            <a:xfrm>
              <a:off x="5997575" y="4706938"/>
              <a:ext cx="128588" cy="127000"/>
            </a:xfrm>
            <a:custGeom>
              <a:avLst/>
              <a:gdLst>
                <a:gd name="T0" fmla="*/ 32 w 34"/>
                <a:gd name="T1" fmla="*/ 14 h 34"/>
                <a:gd name="T2" fmla="*/ 13 w 34"/>
                <a:gd name="T3" fmla="*/ 2 h 34"/>
                <a:gd name="T4" fmla="*/ 2 w 34"/>
                <a:gd name="T5" fmla="*/ 20 h 34"/>
                <a:gd name="T6" fmla="*/ 20 w 34"/>
                <a:gd name="T7" fmla="*/ 32 h 34"/>
                <a:gd name="T8" fmla="*/ 32 w 34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2" y="14"/>
                  </a:moveTo>
                  <a:cubicBezTo>
                    <a:pt x="30" y="5"/>
                    <a:pt x="22" y="0"/>
                    <a:pt x="13" y="2"/>
                  </a:cubicBezTo>
                  <a:cubicBezTo>
                    <a:pt x="5" y="4"/>
                    <a:pt x="0" y="12"/>
                    <a:pt x="2" y="20"/>
                  </a:cubicBezTo>
                  <a:cubicBezTo>
                    <a:pt x="3" y="28"/>
                    <a:pt x="12" y="34"/>
                    <a:pt x="20" y="32"/>
                  </a:cubicBezTo>
                  <a:cubicBezTo>
                    <a:pt x="28" y="30"/>
                    <a:pt x="34" y="22"/>
                    <a:pt x="32" y="14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7"/>
            <p:cNvSpPr/>
            <p:nvPr/>
          </p:nvSpPr>
          <p:spPr bwMode="auto">
            <a:xfrm>
              <a:off x="5903913" y="4668838"/>
              <a:ext cx="1608138" cy="2144713"/>
            </a:xfrm>
            <a:custGeom>
              <a:avLst/>
              <a:gdLst>
                <a:gd name="T0" fmla="*/ 1013 w 1013"/>
                <a:gd name="T1" fmla="*/ 1351 h 1351"/>
                <a:gd name="T2" fmla="*/ 319 w 1013"/>
                <a:gd name="T3" fmla="*/ 1351 h 1351"/>
                <a:gd name="T4" fmla="*/ 0 w 1013"/>
                <a:gd name="T5" fmla="*/ 144 h 1351"/>
                <a:gd name="T6" fmla="*/ 660 w 1013"/>
                <a:gd name="T7" fmla="*/ 0 h 1351"/>
                <a:gd name="T8" fmla="*/ 1013 w 1013"/>
                <a:gd name="T9" fmla="*/ 1351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1351">
                  <a:moveTo>
                    <a:pt x="1013" y="1351"/>
                  </a:moveTo>
                  <a:lnTo>
                    <a:pt x="319" y="1351"/>
                  </a:lnTo>
                  <a:lnTo>
                    <a:pt x="0" y="144"/>
                  </a:lnTo>
                  <a:lnTo>
                    <a:pt x="660" y="0"/>
                  </a:lnTo>
                  <a:lnTo>
                    <a:pt x="1013" y="135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2271713" y="1279663"/>
              <a:ext cx="2994025" cy="225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3816350" y="1568588"/>
              <a:ext cx="1449388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3816350" y="1700351"/>
              <a:ext cx="1449388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271713" y="1568588"/>
              <a:ext cx="1322388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271713" y="1700351"/>
              <a:ext cx="1322388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794932" y="2000332"/>
            <a:ext cx="2081727" cy="110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22636" y="3032618"/>
            <a:ext cx="1845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MH_SubTitle_1"/>
          <p:cNvSpPr/>
          <p:nvPr>
            <p:custDataLst>
              <p:tags r:id="rId7"/>
            </p:custDataLst>
          </p:nvPr>
        </p:nvSpPr>
        <p:spPr>
          <a:xfrm>
            <a:off x="7245862" y="1673231"/>
            <a:ext cx="4311609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Open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8" name="MH_Other_1"/>
          <p:cNvSpPr/>
          <p:nvPr>
            <p:custDataLst>
              <p:tags r:id="rId8"/>
            </p:custDataLst>
          </p:nvPr>
        </p:nvSpPr>
        <p:spPr>
          <a:xfrm>
            <a:off x="6541013" y="167323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3200" kern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MH_SubTitle_2"/>
          <p:cNvSpPr/>
          <p:nvPr>
            <p:custDataLst>
              <p:tags r:id="rId9"/>
            </p:custDataLst>
          </p:nvPr>
        </p:nvSpPr>
        <p:spPr>
          <a:xfrm>
            <a:off x="7230046" y="2658889"/>
            <a:ext cx="4327425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 KM-Open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调用流程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MH_Other_2"/>
          <p:cNvSpPr/>
          <p:nvPr>
            <p:custDataLst>
              <p:tags r:id="rId10"/>
            </p:custDataLst>
          </p:nvPr>
        </p:nvSpPr>
        <p:spPr>
          <a:xfrm>
            <a:off x="6541013" y="267441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3200" kern="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MH_SubTitle_3"/>
          <p:cNvSpPr/>
          <p:nvPr>
            <p:custDataLst>
              <p:tags r:id="rId11"/>
            </p:custDataLst>
          </p:nvPr>
        </p:nvSpPr>
        <p:spPr>
          <a:xfrm>
            <a:off x="7245862" y="3675603"/>
            <a:ext cx="4311609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 KM-Open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详细设计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2" name="MH_Other_3"/>
          <p:cNvSpPr/>
          <p:nvPr>
            <p:custDataLst>
              <p:tags r:id="rId12"/>
            </p:custDataLst>
          </p:nvPr>
        </p:nvSpPr>
        <p:spPr>
          <a:xfrm>
            <a:off x="6541013" y="3675603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en-US" altLang="zh-CN" sz="3200" kern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11"/>
          <p:cNvSpPr/>
          <p:nvPr/>
        </p:nvSpPr>
        <p:spPr>
          <a:xfrm rot="10800000" flipV="1">
            <a:off x="124114" y="6253229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7"/>
          <p:cNvSpPr/>
          <p:nvPr/>
        </p:nvSpPr>
        <p:spPr>
          <a:xfrm rot="10800000" flipV="1">
            <a:off x="7784866" y="6155148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75"/>
                                </p:stCondLst>
                                <p:childTnLst>
                                  <p:par>
                                    <p:cTn id="2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75"/>
                                </p:stCondLst>
                                <p:childTnLst>
                                  <p:par>
                                    <p:cTn id="3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25"/>
                                </p:stCondLst>
                                <p:childTnLst>
                                  <p:par>
                                    <p:cTn id="41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25"/>
                                </p:stCondLst>
                                <p:childTnLst>
                                  <p:par>
                                    <p:cTn id="4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775"/>
                                </p:stCondLst>
                                <p:childTnLst>
                                  <p:par>
                                    <p:cTn id="53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6" grpId="0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75"/>
                                </p:stCondLst>
                                <p:childTnLst>
                                  <p:par>
                                    <p:cTn id="2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75"/>
                                </p:stCondLst>
                                <p:childTnLst>
                                  <p:par>
                                    <p:cTn id="3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25"/>
                                </p:stCondLst>
                                <p:childTnLst>
                                  <p:par>
                                    <p:cTn id="41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25"/>
                                </p:stCondLst>
                                <p:childTnLst>
                                  <p:par>
                                    <p:cTn id="4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775"/>
                                </p:stCondLst>
                                <p:childTnLst>
                                  <p:par>
                                    <p:cTn id="53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6" grpId="0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460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605619"/>
            <a:ext cx="4594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开放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方法调用流程图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39" y="1137462"/>
            <a:ext cx="7648575" cy="483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460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605619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开放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方法调用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986" y="2368818"/>
            <a:ext cx="8948082" cy="267413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61986" y="1943100"/>
            <a:ext cx="165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核心调用逻辑</a:t>
            </a:r>
            <a:endParaRPr lang="zh-CN" alt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460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605619"/>
            <a:ext cx="513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Sentinel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实现限流降级熔断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61986" y="1484322"/>
            <a:ext cx="8571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  <a:latin typeface="Arial" panose="020B0604020202090204" pitchFamily="34" charset="0"/>
                <a:ea typeface="Open Sans"/>
              </a:rPr>
              <a:t>sentinel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90204" pitchFamily="34" charset="0"/>
                <a:ea typeface="Open Sans"/>
              </a:rPr>
              <a:t>作为限流降级熔断时，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90204" pitchFamily="34" charset="0"/>
                <a:ea typeface="Open Sans"/>
              </a:rPr>
              <a:t>接入方只需要配置规则以及使用时机即可。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66" y="2709176"/>
            <a:ext cx="10666667" cy="3009524"/>
          </a:xfrm>
          <a:prstGeom prst="rect">
            <a:avLst/>
          </a:prstGeom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32600" y="2206542"/>
            <a:ext cx="2219960" cy="53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90204" pitchFamily="34" charset="0"/>
                <a:ea typeface="Open Sans"/>
              </a:rPr>
              <a:t>限流降级核心代码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9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460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605619"/>
            <a:ext cx="513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Sentinel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实现限流降级熔断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3620" y="159326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90204" pitchFamily="34" charset="0"/>
                <a:ea typeface="Open Sans"/>
              </a:rPr>
              <a:t>限流标识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90204" pitchFamily="34" charset="0"/>
              <a:ea typeface="Open San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620" y="2191925"/>
            <a:ext cx="4419048" cy="260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02897" y="159588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Arial" panose="020B0604020202090204" pitchFamily="34" charset="0"/>
              </a:rPr>
              <a:t>限流规则配置代码</a:t>
            </a:r>
            <a:endParaRPr lang="zh-CN" altLang="en-US" sz="2000" b="1" dirty="0">
              <a:solidFill>
                <a:srgbClr val="333333"/>
              </a:solidFill>
              <a:latin typeface="Arial" panose="020B060402020209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85" y="2026068"/>
            <a:ext cx="5847619" cy="36666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22" y="2238878"/>
            <a:ext cx="3828081" cy="12664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1322" y="3541827"/>
            <a:ext cx="3828081" cy="2612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 FOR YOUR ATTENTION</a:t>
            </a:r>
            <a:endParaRPr lang="zh-CN" altLang="en-US" sz="140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62058" y="1671229"/>
            <a:ext cx="42831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的全称是应用编程接口，这并不是一个新概念，在计算机操作系统出现的早期就已经存在了。在互联网时代，把</a:t>
            </a:r>
            <a:r>
              <a:rPr lang="zh-CN" altLang="en-US" sz="2400" dirty="0">
                <a:solidFill>
                  <a:srgbClr val="FF0000"/>
                </a:solidFill>
              </a:rPr>
              <a:t>网站的服务</a:t>
            </a:r>
            <a:r>
              <a:rPr lang="zh-CN" altLang="en-US" sz="2400" dirty="0"/>
              <a:t>封装成一系列计算机易识别的</a:t>
            </a:r>
            <a:r>
              <a:rPr lang="zh-CN" altLang="en-US" sz="2400" dirty="0">
                <a:solidFill>
                  <a:srgbClr val="FF0000"/>
                </a:solidFill>
              </a:rPr>
              <a:t>数据接口</a:t>
            </a:r>
            <a:r>
              <a:rPr lang="zh-CN" altLang="en-US" sz="2400" dirty="0"/>
              <a:t>开放出去，供</a:t>
            </a:r>
            <a:r>
              <a:rPr lang="zh-CN" altLang="en-US" sz="2400" dirty="0">
                <a:solidFill>
                  <a:srgbClr val="FF0000"/>
                </a:solidFill>
              </a:rPr>
              <a:t>第三方</a:t>
            </a:r>
            <a:r>
              <a:rPr lang="zh-CN" altLang="en-US" sz="2400" dirty="0"/>
              <a:t>开发者使用，这种行为就叫做开放网站的</a:t>
            </a:r>
            <a:r>
              <a:rPr lang="en-US" altLang="zh-CN" sz="2400" dirty="0"/>
              <a:t>API</a:t>
            </a:r>
            <a:r>
              <a:rPr lang="zh-CN" altLang="en-US" sz="2400" dirty="0"/>
              <a:t>，与之对应的，</a:t>
            </a:r>
            <a:r>
              <a:rPr lang="zh-CN" altLang="en-US" sz="2400" dirty="0">
                <a:solidFill>
                  <a:srgbClr val="FF0000"/>
                </a:solidFill>
              </a:rPr>
              <a:t>所开放的</a:t>
            </a:r>
            <a:r>
              <a:rPr lang="en-US" altLang="zh-CN" sz="2400" dirty="0">
                <a:solidFill>
                  <a:srgbClr val="FF0000"/>
                </a:solidFill>
              </a:rPr>
              <a:t>API</a:t>
            </a:r>
            <a:r>
              <a:rPr lang="zh-CN" altLang="en-US" sz="2400" dirty="0">
                <a:solidFill>
                  <a:srgbClr val="FF0000"/>
                </a:solidFill>
              </a:rPr>
              <a:t>就被称作</a:t>
            </a:r>
            <a:r>
              <a:rPr lang="en-US" altLang="zh-CN" sz="2400" dirty="0">
                <a:solidFill>
                  <a:srgbClr val="FF0000"/>
                </a:solidFill>
              </a:rPr>
              <a:t>Open </a:t>
            </a:r>
            <a:r>
              <a:rPr lang="en-US" altLang="zh-CN" sz="2400" dirty="0" err="1">
                <a:solidFill>
                  <a:srgbClr val="FF0000"/>
                </a:solidFill>
              </a:rPr>
              <a:t>Api</a:t>
            </a:r>
            <a:r>
              <a:rPr lang="zh-CN" altLang="en-US" sz="2400" dirty="0"/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91193" y="663837"/>
            <a:ext cx="800597" cy="853392"/>
            <a:chOff x="484864" y="418745"/>
            <a:chExt cx="800597" cy="853392"/>
          </a:xfrm>
        </p:grpSpPr>
        <p:grpSp>
          <p:nvGrpSpPr>
            <p:cNvPr id="79" name="组合 78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81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094848" y="808466"/>
            <a:ext cx="3070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Open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4" y="1766211"/>
            <a:ext cx="5517243" cy="377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90492" y="2877203"/>
            <a:ext cx="9854070" cy="1384995"/>
          </a:xfrm>
          <a:prstGeom prst="rect">
            <a:avLst/>
          </a:prstGeom>
          <a:solidFill>
            <a:srgbClr val="FF0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PingFang SC" panose="020B0400000000000000" charset="-122"/>
              </a:rPr>
              <a:t>别人已经写好的可以实现特定功能的函数，而你只需要根据他提供好的接口，也就是调用他的方法，传入他规定的参数，然后这个函数就会帮你实现这些功能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84864" y="418745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488519" y="563374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KM-Open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功能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Hexagon 23"/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Hexagon 32"/>
          <p:cNvSpPr/>
          <p:nvPr/>
        </p:nvSpPr>
        <p:spPr>
          <a:xfrm>
            <a:off x="7088102" y="4061474"/>
            <a:ext cx="1765093" cy="1521633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Hexagon 33"/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blipFill dpi="0"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25" name="Group 7"/>
          <p:cNvGrpSpPr/>
          <p:nvPr/>
        </p:nvGrpSpPr>
        <p:grpSpPr>
          <a:xfrm>
            <a:off x="3130581" y="3210104"/>
            <a:ext cx="6593736" cy="1521631"/>
            <a:chOff x="731020" y="1953970"/>
            <a:chExt cx="6622257" cy="1528214"/>
          </a:xfrm>
          <a:solidFill>
            <a:schemeClr val="bg1"/>
          </a:solidFill>
        </p:grpSpPr>
        <p:grpSp>
          <p:nvGrpSpPr>
            <p:cNvPr id="26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35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 dirty="0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731020" y="2460799"/>
              <a:ext cx="311889" cy="464414"/>
            </a:xfrm>
            <a:custGeom>
              <a:avLst/>
              <a:gdLst>
                <a:gd name="T0" fmla="*/ 201 w 202"/>
                <a:gd name="T1" fmla="*/ 138 h 300"/>
                <a:gd name="T2" fmla="*/ 2 w 202"/>
                <a:gd name="T3" fmla="*/ 138 h 300"/>
                <a:gd name="T4" fmla="*/ 0 w 202"/>
                <a:gd name="T5" fmla="*/ 173 h 300"/>
                <a:gd name="T6" fmla="*/ 101 w 202"/>
                <a:gd name="T7" fmla="*/ 300 h 300"/>
                <a:gd name="T8" fmla="*/ 201 w 202"/>
                <a:gd name="T9" fmla="*/ 173 h 300"/>
                <a:gd name="T10" fmla="*/ 201 w 202"/>
                <a:gd name="T11" fmla="*/ 138 h 300"/>
                <a:gd name="T12" fmla="*/ 113 w 202"/>
                <a:gd name="T13" fmla="*/ 0 h 300"/>
                <a:gd name="T14" fmla="*/ 113 w 202"/>
                <a:gd name="T15" fmla="*/ 115 h 300"/>
                <a:gd name="T16" fmla="*/ 200 w 202"/>
                <a:gd name="T17" fmla="*/ 115 h 300"/>
                <a:gd name="T18" fmla="*/ 113 w 202"/>
                <a:gd name="T19" fmla="*/ 0 h 300"/>
                <a:gd name="T20" fmla="*/ 89 w 202"/>
                <a:gd name="T21" fmla="*/ 0 h 300"/>
                <a:gd name="T22" fmla="*/ 2 w 202"/>
                <a:gd name="T23" fmla="*/ 115 h 300"/>
                <a:gd name="T24" fmla="*/ 89 w 202"/>
                <a:gd name="T25" fmla="*/ 115 h 300"/>
                <a:gd name="T26" fmla="*/ 89 w 202"/>
                <a:gd name="T2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300">
                  <a:moveTo>
                    <a:pt x="201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1" y="152"/>
                    <a:pt x="0" y="159"/>
                    <a:pt x="0" y="173"/>
                  </a:cubicBezTo>
                  <a:cubicBezTo>
                    <a:pt x="0" y="247"/>
                    <a:pt x="0" y="300"/>
                    <a:pt x="101" y="300"/>
                  </a:cubicBezTo>
                  <a:cubicBezTo>
                    <a:pt x="201" y="300"/>
                    <a:pt x="201" y="247"/>
                    <a:pt x="201" y="173"/>
                  </a:cubicBezTo>
                  <a:cubicBezTo>
                    <a:pt x="201" y="159"/>
                    <a:pt x="202" y="152"/>
                    <a:pt x="201" y="138"/>
                  </a:cubicBezTo>
                  <a:close/>
                  <a:moveTo>
                    <a:pt x="113" y="0"/>
                  </a:moveTo>
                  <a:cubicBezTo>
                    <a:pt x="113" y="115"/>
                    <a:pt x="113" y="115"/>
                    <a:pt x="113" y="115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192" y="55"/>
                    <a:pt x="173" y="3"/>
                    <a:pt x="113" y="0"/>
                  </a:cubicBezTo>
                  <a:close/>
                  <a:moveTo>
                    <a:pt x="89" y="0"/>
                  </a:moveTo>
                  <a:cubicBezTo>
                    <a:pt x="21" y="2"/>
                    <a:pt x="8" y="55"/>
                    <a:pt x="2" y="115"/>
                  </a:cubicBezTo>
                  <a:cubicBezTo>
                    <a:pt x="89" y="115"/>
                    <a:pt x="89" y="115"/>
                    <a:pt x="89" y="115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046" tIns="45523" rIns="91046" bIns="45523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127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6930594" y="2443673"/>
              <a:ext cx="422683" cy="479107"/>
              <a:chOff x="6109895" y="1540361"/>
              <a:chExt cx="133147" cy="150921"/>
            </a:xfrm>
            <a:grpFill/>
          </p:grpSpPr>
          <p:sp>
            <p:nvSpPr>
              <p:cNvPr id="31" name="Freeform 143"/>
              <p:cNvSpPr>
                <a:spLocks noEditPoints="1"/>
              </p:cNvSpPr>
              <p:nvPr/>
            </p:nvSpPr>
            <p:spPr bwMode="auto">
              <a:xfrm>
                <a:off x="6130176" y="1540361"/>
                <a:ext cx="92585" cy="92585"/>
              </a:xfrm>
              <a:custGeom>
                <a:avLst/>
                <a:gdLst>
                  <a:gd name="T0" fmla="*/ 77 w 154"/>
                  <a:gd name="T1" fmla="*/ 0 h 155"/>
                  <a:gd name="T2" fmla="*/ 0 w 154"/>
                  <a:gd name="T3" fmla="*/ 78 h 155"/>
                  <a:gd name="T4" fmla="*/ 77 w 154"/>
                  <a:gd name="T5" fmla="*/ 155 h 155"/>
                  <a:gd name="T6" fmla="*/ 154 w 154"/>
                  <a:gd name="T7" fmla="*/ 78 h 155"/>
                  <a:gd name="T8" fmla="*/ 77 w 154"/>
                  <a:gd name="T9" fmla="*/ 0 h 155"/>
                  <a:gd name="T10" fmla="*/ 81 w 154"/>
                  <a:gd name="T11" fmla="*/ 139 h 155"/>
                  <a:gd name="T12" fmla="*/ 26 w 154"/>
                  <a:gd name="T13" fmla="*/ 101 h 155"/>
                  <a:gd name="T14" fmla="*/ 136 w 154"/>
                  <a:gd name="T15" fmla="*/ 101 h 155"/>
                  <a:gd name="T16" fmla="*/ 81 w 154"/>
                  <a:gd name="T17" fmla="*/ 13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155">
                    <a:moveTo>
                      <a:pt x="77" y="0"/>
                    </a:moveTo>
                    <a:cubicBezTo>
                      <a:pt x="34" y="0"/>
                      <a:pt x="0" y="35"/>
                      <a:pt x="0" y="78"/>
                    </a:cubicBezTo>
                    <a:cubicBezTo>
                      <a:pt x="0" y="120"/>
                      <a:pt x="34" y="155"/>
                      <a:pt x="77" y="155"/>
                    </a:cubicBezTo>
                    <a:cubicBezTo>
                      <a:pt x="120" y="155"/>
                      <a:pt x="154" y="120"/>
                      <a:pt x="154" y="78"/>
                    </a:cubicBezTo>
                    <a:cubicBezTo>
                      <a:pt x="154" y="35"/>
                      <a:pt x="120" y="0"/>
                      <a:pt x="77" y="0"/>
                    </a:cubicBezTo>
                    <a:close/>
                    <a:moveTo>
                      <a:pt x="81" y="139"/>
                    </a:moveTo>
                    <a:cubicBezTo>
                      <a:pt x="58" y="139"/>
                      <a:pt x="37" y="124"/>
                      <a:pt x="26" y="101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24" y="124"/>
                      <a:pt x="104" y="139"/>
                      <a:pt x="81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146"/>
              <p:cNvSpPr/>
              <p:nvPr/>
            </p:nvSpPr>
            <p:spPr bwMode="auto">
              <a:xfrm>
                <a:off x="6109895" y="1650721"/>
                <a:ext cx="133147" cy="40561"/>
              </a:xfrm>
              <a:custGeom>
                <a:avLst/>
                <a:gdLst>
                  <a:gd name="T0" fmla="*/ 158 w 222"/>
                  <a:gd name="T1" fmla="*/ 0 h 67"/>
                  <a:gd name="T2" fmla="*/ 111 w 222"/>
                  <a:gd name="T3" fmla="*/ 12 h 67"/>
                  <a:gd name="T4" fmla="*/ 64 w 222"/>
                  <a:gd name="T5" fmla="*/ 0 h 67"/>
                  <a:gd name="T6" fmla="*/ 0 w 222"/>
                  <a:gd name="T7" fmla="*/ 67 h 67"/>
                  <a:gd name="T8" fmla="*/ 222 w 222"/>
                  <a:gd name="T9" fmla="*/ 67 h 67"/>
                  <a:gd name="T10" fmla="*/ 158 w 222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67">
                    <a:moveTo>
                      <a:pt x="158" y="0"/>
                    </a:moveTo>
                    <a:cubicBezTo>
                      <a:pt x="144" y="7"/>
                      <a:pt x="128" y="12"/>
                      <a:pt x="111" y="12"/>
                    </a:cubicBezTo>
                    <a:cubicBezTo>
                      <a:pt x="94" y="12"/>
                      <a:pt x="78" y="7"/>
                      <a:pt x="64" y="0"/>
                    </a:cubicBezTo>
                    <a:cubicBezTo>
                      <a:pt x="34" y="8"/>
                      <a:pt x="11" y="26"/>
                      <a:pt x="0" y="67"/>
                    </a:cubicBezTo>
                    <a:cubicBezTo>
                      <a:pt x="222" y="67"/>
                      <a:pt x="222" y="67"/>
                      <a:pt x="222" y="67"/>
                    </a:cubicBezTo>
                    <a:cubicBezTo>
                      <a:pt x="211" y="26"/>
                      <a:pt x="188" y="8"/>
                      <a:pt x="15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37" name="Text Placeholder 32"/>
          <p:cNvSpPr txBox="1"/>
          <p:nvPr/>
        </p:nvSpPr>
        <p:spPr>
          <a:xfrm>
            <a:off x="898009" y="2152881"/>
            <a:ext cx="2434913" cy="161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800" dirty="0"/>
              <a:t>非</a:t>
            </a:r>
            <a:r>
              <a:rPr lang="en-US" altLang="zh-CN" sz="1800" dirty="0"/>
              <a:t>KM</a:t>
            </a:r>
            <a:r>
              <a:rPr lang="zh-CN" altLang="en-US" sz="1800" dirty="0"/>
              <a:t>部门应用希望能获取到</a:t>
            </a:r>
            <a:r>
              <a:rPr lang="en-US" altLang="zh-CN" sz="1800" dirty="0"/>
              <a:t>KM</a:t>
            </a:r>
            <a:r>
              <a:rPr lang="zh-CN" altLang="en-US" sz="1800" dirty="0"/>
              <a:t>中相关的信息，例如团队空间，某个文章的信息。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898009" y="1852132"/>
            <a:ext cx="17046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获取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KM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内容</a:t>
            </a:r>
            <a:endParaRPr lang="en-AU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Text Placeholder 32"/>
          <p:cNvSpPr txBox="1"/>
          <p:nvPr/>
        </p:nvSpPr>
        <p:spPr>
          <a:xfrm>
            <a:off x="9051234" y="1963130"/>
            <a:ext cx="2634487" cy="1197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Arial" panose="020B0604020202090204" pitchFamily="34" charset="0"/>
              </a:rPr>
              <a:t>未登录的用户也可以通过调用对应请求进行开放服务调用</a:t>
            </a:r>
            <a:endParaRPr lang="en-US" altLang="zh-CN" sz="1800" dirty="0">
              <a:sym typeface="Arial" panose="020B0604020202090204" pitchFamily="34" charset="0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9156700" y="1662381"/>
            <a:ext cx="233974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不登录账号也可操作</a:t>
            </a:r>
            <a:endParaRPr lang="en-AU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 Placeholder 32"/>
          <p:cNvSpPr txBox="1"/>
          <p:nvPr/>
        </p:nvSpPr>
        <p:spPr>
          <a:xfrm>
            <a:off x="898009" y="5176650"/>
            <a:ext cx="2434913" cy="1197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800" dirty="0">
                <a:sym typeface="Arial" panose="020B0604020202090204" pitchFamily="34" charset="0"/>
              </a:rPr>
              <a:t>非</a:t>
            </a:r>
            <a:r>
              <a:rPr lang="en-US" altLang="zh-CN" sz="1800" dirty="0">
                <a:sym typeface="Arial" panose="020B0604020202090204" pitchFamily="34" charset="0"/>
              </a:rPr>
              <a:t>KM</a:t>
            </a:r>
            <a:r>
              <a:rPr lang="zh-CN" altLang="en-US" sz="1800" dirty="0">
                <a:sym typeface="Arial" panose="020B0604020202090204" pitchFamily="34" charset="0"/>
              </a:rPr>
              <a:t>应用的外部应用希望能对团队空间进行操作。例如加入团队空间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5" name="Text Placeholder 33"/>
          <p:cNvSpPr txBox="1"/>
          <p:nvPr/>
        </p:nvSpPr>
        <p:spPr>
          <a:xfrm>
            <a:off x="898008" y="4863342"/>
            <a:ext cx="204839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操作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KM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部分功能</a:t>
            </a:r>
            <a:endParaRPr lang="en-AU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Text Placeholder 32"/>
          <p:cNvSpPr txBox="1"/>
          <p:nvPr/>
        </p:nvSpPr>
        <p:spPr>
          <a:xfrm>
            <a:off x="9051235" y="5176650"/>
            <a:ext cx="2445206" cy="161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800" dirty="0">
                <a:sym typeface="Arial" panose="020B0604020202090204" pitchFamily="34" charset="0"/>
              </a:rPr>
              <a:t>针对方法的效用需要相对统一的格式，通过数据封装使用者可以便携的进行服务接入</a:t>
            </a:r>
            <a:endParaRPr lang="en-US" altLang="zh-CN" sz="1800" dirty="0">
              <a:sym typeface="Arial" panose="020B0604020202090204" pitchFamily="34" charset="0"/>
            </a:endParaRPr>
          </a:p>
        </p:txBody>
      </p:sp>
      <p:sp>
        <p:nvSpPr>
          <p:cNvPr id="61" name="Text Placeholder 33"/>
          <p:cNvSpPr txBox="1"/>
          <p:nvPr/>
        </p:nvSpPr>
        <p:spPr>
          <a:xfrm>
            <a:off x="9303454" y="4863342"/>
            <a:ext cx="199053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便捷的接入形式</a:t>
            </a:r>
            <a:endParaRPr lang="en-AU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9" grpId="0" animBg="1"/>
      <p:bldP spid="21" grpId="0" animBg="1"/>
      <p:bldP spid="22" grpId="0" animBg="1"/>
      <p:bldP spid="23" grpId="0" animBg="1"/>
      <p:bldP spid="37" grpId="0"/>
      <p:bldP spid="38" grpId="0"/>
      <p:bldP spid="39" grpId="0"/>
      <p:bldP spid="41" grpId="0"/>
      <p:bldP spid="42" grpId="0"/>
      <p:bldP spid="45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8" y="1168698"/>
            <a:ext cx="5780656" cy="5360245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35633" y="315306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009994" y="523084"/>
            <a:ext cx="4775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KM-Open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调用流程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2229" y="1997531"/>
            <a:ext cx="322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1.</a:t>
            </a:r>
            <a:r>
              <a:rPr lang="zh-CN" altLang="en-US" dirty="0">
                <a:latin typeface="+mj-ea"/>
                <a:ea typeface="+mj-ea"/>
              </a:rPr>
              <a:t>申请</a:t>
            </a:r>
            <a:r>
              <a:rPr lang="en-US" altLang="zh-CN" dirty="0" err="1">
                <a:latin typeface="+mj-ea"/>
                <a:ea typeface="+mj-ea"/>
              </a:rPr>
              <a:t>appID</a:t>
            </a:r>
            <a:r>
              <a:rPr lang="zh-CN" altLang="en-US" dirty="0">
                <a:latin typeface="+mj-ea"/>
                <a:ea typeface="+mj-ea"/>
              </a:rPr>
              <a:t>以及</a:t>
            </a:r>
            <a:r>
              <a:rPr lang="en-US" altLang="zh-CN" dirty="0" err="1">
                <a:latin typeface="+mj-ea"/>
                <a:ea typeface="+mj-ea"/>
              </a:rPr>
              <a:t>appSecret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941355" y="3480635"/>
            <a:ext cx="3624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携带平台</a:t>
            </a:r>
            <a:r>
              <a:rPr lang="en-US" altLang="zh-CN" dirty="0"/>
              <a:t>Token</a:t>
            </a:r>
            <a:r>
              <a:rPr lang="zh-CN" altLang="en-US" dirty="0"/>
              <a:t>进行开放平台认证并生成</a:t>
            </a:r>
            <a:r>
              <a:rPr lang="en-US" altLang="zh-CN" dirty="0" err="1"/>
              <a:t>userToken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41355" y="499518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调用</a:t>
            </a:r>
            <a:r>
              <a:rPr lang="en-US" altLang="zh-CN" dirty="0"/>
              <a:t>API</a:t>
            </a:r>
            <a:r>
              <a:rPr lang="zh-CN" altLang="en-US" dirty="0"/>
              <a:t>方法并返回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1141280" y="1770875"/>
            <a:ext cx="3011620" cy="9314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/>
          <p:cNvSpPr/>
          <p:nvPr/>
        </p:nvSpPr>
        <p:spPr>
          <a:xfrm flipV="1">
            <a:off x="4313838" y="1981353"/>
            <a:ext cx="3474879" cy="331552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/>
          <p:cNvSpPr/>
          <p:nvPr/>
        </p:nvSpPr>
        <p:spPr>
          <a:xfrm>
            <a:off x="1141280" y="3149547"/>
            <a:ext cx="5459287" cy="12884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右 121"/>
          <p:cNvSpPr/>
          <p:nvPr/>
        </p:nvSpPr>
        <p:spPr>
          <a:xfrm flipV="1">
            <a:off x="6699433" y="3526350"/>
            <a:ext cx="1089285" cy="331552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/>
          <p:cNvSpPr/>
          <p:nvPr/>
        </p:nvSpPr>
        <p:spPr>
          <a:xfrm flipV="1">
            <a:off x="6707654" y="4989587"/>
            <a:ext cx="1057769" cy="331552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/>
          <p:cNvSpPr/>
          <p:nvPr/>
        </p:nvSpPr>
        <p:spPr>
          <a:xfrm>
            <a:off x="1141280" y="4667719"/>
            <a:ext cx="5459287" cy="11133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" grpId="0"/>
      <p:bldP spid="120" grpId="0"/>
      <p:bldP spid="17" grpId="0"/>
      <p:bldP spid="19" grpId="0" animBg="1"/>
      <p:bldP spid="65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5775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KM-Open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Api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详细设计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认证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MH_SubTitle_1"/>
          <p:cNvSpPr/>
          <p:nvPr>
            <p:custDataLst>
              <p:tags r:id="rId1"/>
            </p:custDataLst>
          </p:nvPr>
        </p:nvSpPr>
        <p:spPr>
          <a:xfrm>
            <a:off x="3932886" y="2014537"/>
            <a:ext cx="5287314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登陆后获取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MH_Other_1"/>
          <p:cNvSpPr/>
          <p:nvPr>
            <p:custDataLst>
              <p:tags r:id="rId2"/>
            </p:custDataLst>
          </p:nvPr>
        </p:nvSpPr>
        <p:spPr>
          <a:xfrm>
            <a:off x="3228037" y="201453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3200" kern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3" name="MH_SubTitle_2"/>
          <p:cNvSpPr/>
          <p:nvPr>
            <p:custDataLst>
              <p:tags r:id="rId3"/>
            </p:custDataLst>
          </p:nvPr>
        </p:nvSpPr>
        <p:spPr>
          <a:xfrm>
            <a:off x="3917070" y="4048136"/>
            <a:ext cx="5303130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未登录获取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4" name="MH_Other_2"/>
          <p:cNvSpPr/>
          <p:nvPr>
            <p:custDataLst>
              <p:tags r:id="rId4"/>
            </p:custDataLst>
          </p:nvPr>
        </p:nvSpPr>
        <p:spPr>
          <a:xfrm>
            <a:off x="3228037" y="406366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3200" kern="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625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4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/>
          <p:bldP spid="69" grpId="0" animBg="1"/>
          <p:bldP spid="70" grpId="0" animBg="1"/>
          <p:bldP spid="73" grpId="0" animBg="1"/>
          <p:bldP spid="7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625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4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/>
          <p:bldP spid="69" grpId="0" animBg="1"/>
          <p:bldP spid="70" grpId="0" animBg="1"/>
          <p:bldP spid="73" grpId="0" animBg="1"/>
          <p:bldP spid="7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4469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登陆后获取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5838" y="1643086"/>
            <a:ext cx="6096000" cy="8463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b="1" dirty="0">
                <a:solidFill>
                  <a:srgbClr val="333333"/>
                </a:solidFill>
                <a:latin typeface="+mj-ea"/>
                <a:ea typeface="+mj-ea"/>
              </a:rPr>
              <a:t>API</a:t>
            </a:r>
            <a:r>
              <a:rPr lang="zh-CN" altLang="en-US" sz="2000" b="1" dirty="0">
                <a:solidFill>
                  <a:srgbClr val="333333"/>
                </a:solidFill>
                <a:latin typeface="+mj-ea"/>
                <a:ea typeface="+mj-ea"/>
              </a:rPr>
              <a:t>地址：</a:t>
            </a:r>
            <a:endParaRPr lang="en-US" altLang="zh-CN" sz="2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endParaRPr lang="en-US" altLang="zh-CN" sz="1100" b="1" dirty="0">
              <a:solidFill>
                <a:srgbClr val="333333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	/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km_java_api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open_api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/{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app_id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}/auth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5838" y="2630917"/>
            <a:ext cx="1007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j-ea"/>
              </a:rPr>
              <a:t> 参数：</a:t>
            </a:r>
            <a:r>
              <a:rPr lang="en-US" altLang="zh-CN" b="1" dirty="0">
                <a:solidFill>
                  <a:srgbClr val="333333"/>
                </a:solidFill>
                <a:latin typeface="+mj-ea"/>
              </a:rPr>
              <a:t> </a:t>
            </a:r>
            <a:endParaRPr lang="en-US" altLang="zh-CN" b="1" dirty="0">
              <a:solidFill>
                <a:srgbClr val="333333"/>
              </a:solidFill>
              <a:latin typeface="+mj-ea"/>
            </a:endParaRPr>
          </a:p>
        </p:txBody>
      </p:sp>
      <p:graphicFrame>
        <p:nvGraphicFramePr>
          <p:cNvPr id="5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44427" y="3050691"/>
          <a:ext cx="6773335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</a:rPr>
                        <a:t>字段</a:t>
                      </a:r>
                      <a:endParaRPr lang="zh-CN" altLang="en-US" sz="105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</a:rPr>
                        <a:t>位置</a:t>
                      </a:r>
                      <a:endParaRPr lang="zh-CN" altLang="en-US" sz="105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</a:rPr>
                        <a:t>类型</a:t>
                      </a:r>
                      <a:endParaRPr lang="zh-CN" altLang="en-US" sz="105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</a:rPr>
                        <a:t>解释</a:t>
                      </a:r>
                      <a:endParaRPr lang="zh-CN" altLang="en-US" sz="105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</a:rPr>
                        <a:t>备注</a:t>
                      </a:r>
                      <a:endParaRPr lang="zh-CN" altLang="en-US" sz="1050" b="1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timestamp</a:t>
                      </a:r>
                      <a:endParaRPr 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请求体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Long</a:t>
                      </a:r>
                      <a:endParaRPr 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时间戳</a:t>
                      </a:r>
                      <a:r>
                        <a:rPr lang="en-US" altLang="zh-CN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(</a:t>
                      </a:r>
                      <a:r>
                        <a:rPr lang="zh-CN" alt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秒</a:t>
                      </a:r>
                      <a:r>
                        <a:rPr lang="en-US" altLang="zh-CN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)</a:t>
                      </a:r>
                      <a:endParaRPr lang="en-US" altLang="zh-CN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必须</a:t>
                      </a:r>
                      <a:endParaRPr lang="zh-CN" alt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token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请求体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String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访问凭证，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(MD5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签名串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)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必须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email_prefix</a:t>
                      </a:r>
                      <a:endParaRPr 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请求体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String</a:t>
                      </a:r>
                      <a:endParaRPr 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邮箱前缀，一般就是名字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必须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params</a:t>
                      </a:r>
                      <a:endParaRPr 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请求体</a:t>
                      </a:r>
                      <a:endParaRPr lang="zh-CN" alt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String</a:t>
                      </a:r>
                      <a:endParaRPr 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请求参数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格式为</a:t>
                      </a:r>
                      <a:r>
                        <a:rPr lang="en-US" sz="1400" b="1" dirty="0" err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json.toString</a:t>
                      </a:r>
                      <a:r>
                        <a:rPr 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( ) ，</a:t>
                      </a:r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可空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redirect_url</a:t>
                      </a:r>
                      <a:endParaRPr 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请求体</a:t>
                      </a:r>
                      <a:endParaRPr lang="zh-CN" alt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String</a:t>
                      </a:r>
                      <a:endParaRPr 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邮箱前缀，一般就是名字</a:t>
                      </a:r>
                      <a:endParaRPr lang="zh-CN" altLang="en-US" sz="1400" b="1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  <a:latin typeface="Times New Roman" panose="02020503050405090304" pitchFamily="18" charset="0"/>
                          <a:ea typeface="+mj-ea"/>
                          <a:cs typeface="Times New Roman" panose="02020503050405090304" pitchFamily="18" charset="0"/>
                        </a:rPr>
                        <a:t>必须</a:t>
                      </a:r>
                      <a:endParaRPr lang="zh-CN" altLang="en-US" sz="1400" b="1" dirty="0">
                        <a:effectLst/>
                        <a:latin typeface="Times New Roman" panose="02020503050405090304" pitchFamily="18" charset="0"/>
                        <a:ea typeface="+mj-ea"/>
                        <a:cs typeface="Times New Roman" panose="0202050305040509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3997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平台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Token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生成规则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928" y="2121378"/>
            <a:ext cx="10419048" cy="18571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9" y="1239488"/>
            <a:ext cx="9004300" cy="5008081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flipV="1">
            <a:off x="3961299" y="111636"/>
            <a:ext cx="4283196" cy="781973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947226 h 947226"/>
              <a:gd name="connsiteX1-11" fmla="*/ 2024737 w 3903277"/>
              <a:gd name="connsiteY1-12" fmla="*/ 0 h 947226"/>
              <a:gd name="connsiteX2-13" fmla="*/ 3903277 w 3903277"/>
              <a:gd name="connsiteY2-14" fmla="*/ 947226 h 947226"/>
              <a:gd name="connsiteX3-15" fmla="*/ 0 w 3903277"/>
              <a:gd name="connsiteY3-16" fmla="*/ 947226 h 947226"/>
              <a:gd name="connsiteX0-17" fmla="*/ 0 w 3903277"/>
              <a:gd name="connsiteY0-18" fmla="*/ 704855 h 704855"/>
              <a:gd name="connsiteX1-19" fmla="*/ 2013721 w 3903277"/>
              <a:gd name="connsiteY1-20" fmla="*/ 0 h 704855"/>
              <a:gd name="connsiteX2-21" fmla="*/ 3903277 w 3903277"/>
              <a:gd name="connsiteY2-22" fmla="*/ 704855 h 704855"/>
              <a:gd name="connsiteX3-23" fmla="*/ 0 w 3903277"/>
              <a:gd name="connsiteY3-24" fmla="*/ 704855 h 704855"/>
              <a:gd name="connsiteX0-25" fmla="*/ 0 w 4283196"/>
              <a:gd name="connsiteY0-26" fmla="*/ 781973 h 781973"/>
              <a:gd name="connsiteX1-27" fmla="*/ 4283196 w 4283196"/>
              <a:gd name="connsiteY1-28" fmla="*/ 0 h 781973"/>
              <a:gd name="connsiteX2-29" fmla="*/ 3903277 w 4283196"/>
              <a:gd name="connsiteY2-30" fmla="*/ 781973 h 781973"/>
              <a:gd name="connsiteX3-31" fmla="*/ 0 w 4283196"/>
              <a:gd name="connsiteY3-32" fmla="*/ 781973 h 781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3196" h="781973">
                <a:moveTo>
                  <a:pt x="0" y="781973"/>
                </a:moveTo>
                <a:lnTo>
                  <a:pt x="4283196" y="0"/>
                </a:lnTo>
                <a:lnTo>
                  <a:pt x="3903277" y="781973"/>
                </a:lnTo>
                <a:lnTo>
                  <a:pt x="0" y="78197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5917527" y="125432"/>
            <a:ext cx="6129936" cy="758327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758327 h 758327"/>
              <a:gd name="connsiteX1-11" fmla="*/ 7091295 w 8663816"/>
              <a:gd name="connsiteY1-12" fmla="*/ 0 h 758327"/>
              <a:gd name="connsiteX2-13" fmla="*/ 8663816 w 8663816"/>
              <a:gd name="connsiteY2-14" fmla="*/ 758327 h 758327"/>
              <a:gd name="connsiteX3-15" fmla="*/ 0 w 8663816"/>
              <a:gd name="connsiteY3-16" fmla="*/ 758327 h 758327"/>
              <a:gd name="connsiteX0-17" fmla="*/ 0 w 5391806"/>
              <a:gd name="connsiteY0-18" fmla="*/ 747310 h 758327"/>
              <a:gd name="connsiteX1-19" fmla="*/ 3819285 w 5391806"/>
              <a:gd name="connsiteY1-20" fmla="*/ 0 h 758327"/>
              <a:gd name="connsiteX2-21" fmla="*/ 5391806 w 5391806"/>
              <a:gd name="connsiteY2-22" fmla="*/ 758327 h 758327"/>
              <a:gd name="connsiteX3-23" fmla="*/ 0 w 5391806"/>
              <a:gd name="connsiteY3-24" fmla="*/ 747310 h 758327"/>
              <a:gd name="connsiteX0-25" fmla="*/ 0 w 5391806"/>
              <a:gd name="connsiteY0-26" fmla="*/ 758327 h 769344"/>
              <a:gd name="connsiteX1-27" fmla="*/ 2343025 w 5391806"/>
              <a:gd name="connsiteY1-28" fmla="*/ 0 h 769344"/>
              <a:gd name="connsiteX2-29" fmla="*/ 5391806 w 5391806"/>
              <a:gd name="connsiteY2-30" fmla="*/ 769344 h 769344"/>
              <a:gd name="connsiteX3-31" fmla="*/ 0 w 5391806"/>
              <a:gd name="connsiteY3-32" fmla="*/ 758327 h 769344"/>
              <a:gd name="connsiteX0-33" fmla="*/ 0 w 6129936"/>
              <a:gd name="connsiteY0-34" fmla="*/ 758327 h 758327"/>
              <a:gd name="connsiteX1-35" fmla="*/ 2343025 w 6129936"/>
              <a:gd name="connsiteY1-36" fmla="*/ 0 h 758327"/>
              <a:gd name="connsiteX2-37" fmla="*/ 6129936 w 6129936"/>
              <a:gd name="connsiteY2-38" fmla="*/ 747310 h 758327"/>
              <a:gd name="connsiteX3-39" fmla="*/ 0 w 6129936"/>
              <a:gd name="connsiteY3-40" fmla="*/ 758327 h 7583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129936" h="758327">
                <a:moveTo>
                  <a:pt x="0" y="758327"/>
                </a:moveTo>
                <a:lnTo>
                  <a:pt x="2343025" y="0"/>
                </a:lnTo>
                <a:lnTo>
                  <a:pt x="6129936" y="747310"/>
                </a:lnTo>
                <a:lnTo>
                  <a:pt x="0" y="758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06314" y="99242"/>
            <a:ext cx="6440092" cy="520362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71548" h="520362">
                <a:moveTo>
                  <a:pt x="0" y="520362"/>
                </a:moveTo>
                <a:lnTo>
                  <a:pt x="1393336" y="0"/>
                </a:lnTo>
                <a:lnTo>
                  <a:pt x="11371548" y="509345"/>
                </a:lnTo>
                <a:lnTo>
                  <a:pt x="0" y="52036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765423" y="111635"/>
            <a:ext cx="4327425" cy="660827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991333 h 991333"/>
              <a:gd name="connsiteX1-11" fmla="*/ 3498002 w 4327425"/>
              <a:gd name="connsiteY1-12" fmla="*/ 0 h 991333"/>
              <a:gd name="connsiteX2-13" fmla="*/ 4327425 w 4327425"/>
              <a:gd name="connsiteY2-14" fmla="*/ 991333 h 991333"/>
              <a:gd name="connsiteX3-15" fmla="*/ 0 w 4327425"/>
              <a:gd name="connsiteY3-16" fmla="*/ 991333 h 991333"/>
              <a:gd name="connsiteX0-17" fmla="*/ 0 w 4327425"/>
              <a:gd name="connsiteY0-18" fmla="*/ 826080 h 826080"/>
              <a:gd name="connsiteX1-19" fmla="*/ 3475969 w 4327425"/>
              <a:gd name="connsiteY1-20" fmla="*/ 0 h 826080"/>
              <a:gd name="connsiteX2-21" fmla="*/ 4327425 w 4327425"/>
              <a:gd name="connsiteY2-22" fmla="*/ 826080 h 826080"/>
              <a:gd name="connsiteX3-23" fmla="*/ 0 w 4327425"/>
              <a:gd name="connsiteY3-24" fmla="*/ 826080 h 826080"/>
              <a:gd name="connsiteX0-25" fmla="*/ 0 w 4327425"/>
              <a:gd name="connsiteY0-26" fmla="*/ 660827 h 660827"/>
              <a:gd name="connsiteX1-27" fmla="*/ 3255632 w 4327425"/>
              <a:gd name="connsiteY1-28" fmla="*/ 0 h 660827"/>
              <a:gd name="connsiteX2-29" fmla="*/ 4327425 w 4327425"/>
              <a:gd name="connsiteY2-30" fmla="*/ 660827 h 660827"/>
              <a:gd name="connsiteX3-31" fmla="*/ 0 w 4327425"/>
              <a:gd name="connsiteY3-32" fmla="*/ 660827 h 6608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60827">
                <a:moveTo>
                  <a:pt x="0" y="660827"/>
                </a:moveTo>
                <a:lnTo>
                  <a:pt x="3255632" y="0"/>
                </a:lnTo>
                <a:lnTo>
                  <a:pt x="4327425" y="660827"/>
                </a:lnTo>
                <a:lnTo>
                  <a:pt x="0" y="6608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"/>
          <p:cNvSpPr/>
          <p:nvPr/>
        </p:nvSpPr>
        <p:spPr>
          <a:xfrm rot="10800000" flipV="1">
            <a:off x="4313838" y="5872765"/>
            <a:ext cx="4465137" cy="837058"/>
          </a:xfrm>
          <a:custGeom>
            <a:avLst/>
            <a:gdLst>
              <a:gd name="connsiteX0" fmla="*/ 0 w 3903277"/>
              <a:gd name="connsiteY0" fmla="*/ 1531120 h 1531120"/>
              <a:gd name="connsiteX1" fmla="*/ 1991686 w 3903277"/>
              <a:gd name="connsiteY1" fmla="*/ 0 h 1531120"/>
              <a:gd name="connsiteX2" fmla="*/ 3903277 w 3903277"/>
              <a:gd name="connsiteY2" fmla="*/ 1531120 h 1531120"/>
              <a:gd name="connsiteX3" fmla="*/ 0 w 3903277"/>
              <a:gd name="connsiteY3" fmla="*/ 1531120 h 1531120"/>
              <a:gd name="connsiteX0-1" fmla="*/ 0 w 3903277"/>
              <a:gd name="connsiteY0-2" fmla="*/ 1189597 h 1189597"/>
              <a:gd name="connsiteX1-3" fmla="*/ 1991686 w 3903277"/>
              <a:gd name="connsiteY1-4" fmla="*/ 0 h 1189597"/>
              <a:gd name="connsiteX2-5" fmla="*/ 3903277 w 3903277"/>
              <a:gd name="connsiteY2-6" fmla="*/ 1189597 h 1189597"/>
              <a:gd name="connsiteX3-7" fmla="*/ 0 w 3903277"/>
              <a:gd name="connsiteY3-8" fmla="*/ 1189597 h 1189597"/>
              <a:gd name="connsiteX0-9" fmla="*/ 0 w 3903277"/>
              <a:gd name="connsiteY0-10" fmla="*/ 660788 h 660788"/>
              <a:gd name="connsiteX1-11" fmla="*/ 2112872 w 3903277"/>
              <a:gd name="connsiteY1-12" fmla="*/ 0 h 660788"/>
              <a:gd name="connsiteX2-13" fmla="*/ 3903277 w 3903277"/>
              <a:gd name="connsiteY2-14" fmla="*/ 660788 h 660788"/>
              <a:gd name="connsiteX3-15" fmla="*/ 0 w 3903277"/>
              <a:gd name="connsiteY3-16" fmla="*/ 660788 h 660788"/>
              <a:gd name="connsiteX0-17" fmla="*/ 0 w 4437431"/>
              <a:gd name="connsiteY0-18" fmla="*/ 837058 h 837058"/>
              <a:gd name="connsiteX1-19" fmla="*/ 4437431 w 4437431"/>
              <a:gd name="connsiteY1-20" fmla="*/ 0 h 837058"/>
              <a:gd name="connsiteX2-21" fmla="*/ 3903277 w 4437431"/>
              <a:gd name="connsiteY2-22" fmla="*/ 837058 h 837058"/>
              <a:gd name="connsiteX3-23" fmla="*/ 0 w 4437431"/>
              <a:gd name="connsiteY3-24" fmla="*/ 837058 h 837058"/>
              <a:gd name="connsiteX0-25" fmla="*/ 0 w 4465137"/>
              <a:gd name="connsiteY0-26" fmla="*/ 837058 h 837058"/>
              <a:gd name="connsiteX1-27" fmla="*/ 4437431 w 4465137"/>
              <a:gd name="connsiteY1-28" fmla="*/ 0 h 837058"/>
              <a:gd name="connsiteX2-29" fmla="*/ 4465137 w 4465137"/>
              <a:gd name="connsiteY2-30" fmla="*/ 837058 h 837058"/>
              <a:gd name="connsiteX3-31" fmla="*/ 0 w 4465137"/>
              <a:gd name="connsiteY3-32" fmla="*/ 837058 h 837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5137" h="837058">
                <a:moveTo>
                  <a:pt x="0" y="837058"/>
                </a:moveTo>
                <a:lnTo>
                  <a:pt x="4437431" y="0"/>
                </a:lnTo>
                <a:lnTo>
                  <a:pt x="4465137" y="837058"/>
                </a:lnTo>
                <a:lnTo>
                  <a:pt x="0" y="837058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5"/>
          <p:cNvSpPr/>
          <p:nvPr/>
        </p:nvSpPr>
        <p:spPr>
          <a:xfrm rot="10800000" flipV="1">
            <a:off x="1598914" y="5874376"/>
            <a:ext cx="4157917" cy="835445"/>
          </a:xfrm>
          <a:custGeom>
            <a:avLst/>
            <a:gdLst>
              <a:gd name="connsiteX0" fmla="*/ 0 w 8663816"/>
              <a:gd name="connsiteY0" fmla="*/ 1331204 h 1331204"/>
              <a:gd name="connsiteX1" fmla="*/ 6915025 w 8663816"/>
              <a:gd name="connsiteY1" fmla="*/ 0 h 1331204"/>
              <a:gd name="connsiteX2" fmla="*/ 8663816 w 8663816"/>
              <a:gd name="connsiteY2" fmla="*/ 1331204 h 1331204"/>
              <a:gd name="connsiteX3" fmla="*/ 0 w 8663816"/>
              <a:gd name="connsiteY3" fmla="*/ 1331204 h 1331204"/>
              <a:gd name="connsiteX0-1" fmla="*/ 0 w 8663816"/>
              <a:gd name="connsiteY0-2" fmla="*/ 1044765 h 1044765"/>
              <a:gd name="connsiteX1-3" fmla="*/ 7102312 w 8663816"/>
              <a:gd name="connsiteY1-4" fmla="*/ 0 h 1044765"/>
              <a:gd name="connsiteX2-5" fmla="*/ 8663816 w 8663816"/>
              <a:gd name="connsiteY2-6" fmla="*/ 1044765 h 1044765"/>
              <a:gd name="connsiteX3-7" fmla="*/ 0 w 8663816"/>
              <a:gd name="connsiteY3-8" fmla="*/ 1044765 h 1044765"/>
              <a:gd name="connsiteX0-9" fmla="*/ 0 w 8663816"/>
              <a:gd name="connsiteY0-10" fmla="*/ 571040 h 571040"/>
              <a:gd name="connsiteX1-11" fmla="*/ 7653155 w 8663816"/>
              <a:gd name="connsiteY1-12" fmla="*/ 0 h 571040"/>
              <a:gd name="connsiteX2-13" fmla="*/ 8663816 w 8663816"/>
              <a:gd name="connsiteY2-14" fmla="*/ 571040 h 571040"/>
              <a:gd name="connsiteX3-15" fmla="*/ 0 w 8663816"/>
              <a:gd name="connsiteY3-16" fmla="*/ 571040 h 571040"/>
              <a:gd name="connsiteX0-17" fmla="*/ 0 w 8663816"/>
              <a:gd name="connsiteY0-18" fmla="*/ 681208 h 681208"/>
              <a:gd name="connsiteX1-19" fmla="*/ 6970110 w 8663816"/>
              <a:gd name="connsiteY1-20" fmla="*/ 0 h 681208"/>
              <a:gd name="connsiteX2-21" fmla="*/ 8663816 w 8663816"/>
              <a:gd name="connsiteY2-22" fmla="*/ 681208 h 681208"/>
              <a:gd name="connsiteX3-23" fmla="*/ 0 w 8663816"/>
              <a:gd name="connsiteY3-24" fmla="*/ 681208 h 681208"/>
              <a:gd name="connsiteX0-25" fmla="*/ 0 w 4157917"/>
              <a:gd name="connsiteY0-26" fmla="*/ 681208 h 681208"/>
              <a:gd name="connsiteX1-27" fmla="*/ 2464211 w 4157917"/>
              <a:gd name="connsiteY1-28" fmla="*/ 0 h 681208"/>
              <a:gd name="connsiteX2-29" fmla="*/ 4157917 w 4157917"/>
              <a:gd name="connsiteY2-30" fmla="*/ 681208 h 681208"/>
              <a:gd name="connsiteX3-31" fmla="*/ 0 w 4157917"/>
              <a:gd name="connsiteY3-32" fmla="*/ 681208 h 681208"/>
              <a:gd name="connsiteX0-33" fmla="*/ 0 w 4157917"/>
              <a:gd name="connsiteY0-34" fmla="*/ 835445 h 835445"/>
              <a:gd name="connsiteX1-35" fmla="*/ 1417608 w 4157917"/>
              <a:gd name="connsiteY1-36" fmla="*/ 0 h 835445"/>
              <a:gd name="connsiteX2-37" fmla="*/ 4157917 w 4157917"/>
              <a:gd name="connsiteY2-38" fmla="*/ 835445 h 835445"/>
              <a:gd name="connsiteX3-39" fmla="*/ 0 w 4157917"/>
              <a:gd name="connsiteY3-40" fmla="*/ 835445 h 8354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57917" h="835445">
                <a:moveTo>
                  <a:pt x="0" y="835445"/>
                </a:moveTo>
                <a:lnTo>
                  <a:pt x="1417608" y="0"/>
                </a:lnTo>
                <a:lnTo>
                  <a:pt x="4157917" y="835445"/>
                </a:lnTo>
                <a:lnTo>
                  <a:pt x="0" y="835445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1185" y="6123358"/>
            <a:ext cx="10262730" cy="586464"/>
          </a:xfrm>
          <a:custGeom>
            <a:avLst/>
            <a:gdLst>
              <a:gd name="connsiteX0" fmla="*/ 0 w 10262730"/>
              <a:gd name="connsiteY0" fmla="*/ 1016122 h 1016122"/>
              <a:gd name="connsiteX1" fmla="*/ 9532332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586464 h 586464"/>
              <a:gd name="connsiteX1-3" fmla="*/ 9466231 w 10262730"/>
              <a:gd name="connsiteY1-4" fmla="*/ 0 h 586464"/>
              <a:gd name="connsiteX2-5" fmla="*/ 10262730 w 10262730"/>
              <a:gd name="connsiteY2-6" fmla="*/ 586464 h 586464"/>
              <a:gd name="connsiteX3-7" fmla="*/ 0 w 10262730"/>
              <a:gd name="connsiteY3-8" fmla="*/ 586464 h 586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2730" h="586464">
                <a:moveTo>
                  <a:pt x="0" y="586464"/>
                </a:moveTo>
                <a:lnTo>
                  <a:pt x="9466231" y="0"/>
                </a:lnTo>
                <a:lnTo>
                  <a:pt x="10262730" y="586464"/>
                </a:lnTo>
                <a:lnTo>
                  <a:pt x="0" y="58646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7"/>
          <p:cNvSpPr/>
          <p:nvPr/>
        </p:nvSpPr>
        <p:spPr>
          <a:xfrm rot="10800000" flipV="1">
            <a:off x="7765423" y="6055145"/>
            <a:ext cx="4327425" cy="649811"/>
          </a:xfrm>
          <a:custGeom>
            <a:avLst/>
            <a:gdLst>
              <a:gd name="connsiteX0" fmla="*/ 0 w 4327425"/>
              <a:gd name="connsiteY0" fmla="*/ 1310823 h 1310823"/>
              <a:gd name="connsiteX1" fmla="*/ 3453934 w 4327425"/>
              <a:gd name="connsiteY1" fmla="*/ 0 h 1310823"/>
              <a:gd name="connsiteX2" fmla="*/ 4327425 w 4327425"/>
              <a:gd name="connsiteY2" fmla="*/ 1310823 h 1310823"/>
              <a:gd name="connsiteX3" fmla="*/ 0 w 4327425"/>
              <a:gd name="connsiteY3" fmla="*/ 1310823 h 1310823"/>
              <a:gd name="connsiteX0-1" fmla="*/ 0 w 4327425"/>
              <a:gd name="connsiteY0-2" fmla="*/ 1090485 h 1090485"/>
              <a:gd name="connsiteX1-3" fmla="*/ 3464951 w 4327425"/>
              <a:gd name="connsiteY1-4" fmla="*/ 0 h 1090485"/>
              <a:gd name="connsiteX2-5" fmla="*/ 4327425 w 4327425"/>
              <a:gd name="connsiteY2-6" fmla="*/ 1090485 h 1090485"/>
              <a:gd name="connsiteX3-7" fmla="*/ 0 w 4327425"/>
              <a:gd name="connsiteY3-8" fmla="*/ 1090485 h 1090485"/>
              <a:gd name="connsiteX0-9" fmla="*/ 0 w 4327425"/>
              <a:gd name="connsiteY0-10" fmla="*/ 1101502 h 1101502"/>
              <a:gd name="connsiteX1-11" fmla="*/ 567515 w 4327425"/>
              <a:gd name="connsiteY1-12" fmla="*/ 0 h 1101502"/>
              <a:gd name="connsiteX2-13" fmla="*/ 4327425 w 4327425"/>
              <a:gd name="connsiteY2-14" fmla="*/ 1101502 h 1101502"/>
              <a:gd name="connsiteX3-15" fmla="*/ 0 w 4327425"/>
              <a:gd name="connsiteY3-16" fmla="*/ 1101502 h 1101502"/>
              <a:gd name="connsiteX0-17" fmla="*/ 0 w 4327425"/>
              <a:gd name="connsiteY0-18" fmla="*/ 649811 h 649811"/>
              <a:gd name="connsiteX1-19" fmla="*/ 831919 w 4327425"/>
              <a:gd name="connsiteY1-20" fmla="*/ 0 h 649811"/>
              <a:gd name="connsiteX2-21" fmla="*/ 4327425 w 4327425"/>
              <a:gd name="connsiteY2-22" fmla="*/ 649811 h 649811"/>
              <a:gd name="connsiteX3-23" fmla="*/ 0 w 4327425"/>
              <a:gd name="connsiteY3-24" fmla="*/ 649811 h 649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327425" h="649811">
                <a:moveTo>
                  <a:pt x="0" y="649811"/>
                </a:moveTo>
                <a:lnTo>
                  <a:pt x="831919" y="0"/>
                </a:lnTo>
                <a:lnTo>
                  <a:pt x="4327425" y="649811"/>
                </a:lnTo>
                <a:lnTo>
                  <a:pt x="0" y="649811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6"/>
          <p:cNvSpPr/>
          <p:nvPr/>
        </p:nvSpPr>
        <p:spPr>
          <a:xfrm flipV="1">
            <a:off x="91257" y="108713"/>
            <a:ext cx="7090087" cy="509344"/>
          </a:xfrm>
          <a:custGeom>
            <a:avLst/>
            <a:gdLst>
              <a:gd name="connsiteX0" fmla="*/ 0 w 10262730"/>
              <a:gd name="connsiteY0" fmla="*/ 1016122 h 1016122"/>
              <a:gd name="connsiteX1" fmla="*/ 2867099 w 10262730"/>
              <a:gd name="connsiteY1" fmla="*/ 0 h 1016122"/>
              <a:gd name="connsiteX2" fmla="*/ 10262730 w 10262730"/>
              <a:gd name="connsiteY2" fmla="*/ 1016122 h 1016122"/>
              <a:gd name="connsiteX3" fmla="*/ 0 w 10262730"/>
              <a:gd name="connsiteY3" fmla="*/ 1016122 h 1016122"/>
              <a:gd name="connsiteX0-1" fmla="*/ 0 w 10262730"/>
              <a:gd name="connsiteY0-2" fmla="*/ 828835 h 828835"/>
              <a:gd name="connsiteX1-3" fmla="*/ 3957769 w 10262730"/>
              <a:gd name="connsiteY1-4" fmla="*/ 0 h 828835"/>
              <a:gd name="connsiteX2-5" fmla="*/ 10262730 w 10262730"/>
              <a:gd name="connsiteY2-6" fmla="*/ 828835 h 828835"/>
              <a:gd name="connsiteX3-7" fmla="*/ 0 w 10262730"/>
              <a:gd name="connsiteY3-8" fmla="*/ 828835 h 828835"/>
              <a:gd name="connsiteX0-9" fmla="*/ 0 w 10262730"/>
              <a:gd name="connsiteY0-10" fmla="*/ 630531 h 630531"/>
              <a:gd name="connsiteX1-11" fmla="*/ 2657779 w 10262730"/>
              <a:gd name="connsiteY1-12" fmla="*/ 0 h 630531"/>
              <a:gd name="connsiteX2-13" fmla="*/ 10262730 w 10262730"/>
              <a:gd name="connsiteY2-14" fmla="*/ 630531 h 630531"/>
              <a:gd name="connsiteX3-15" fmla="*/ 0 w 10262730"/>
              <a:gd name="connsiteY3-16" fmla="*/ 630531 h 630531"/>
              <a:gd name="connsiteX0-17" fmla="*/ 629770 w 10892500"/>
              <a:gd name="connsiteY0-18" fmla="*/ 674598 h 674598"/>
              <a:gd name="connsiteX1-19" fmla="*/ 0 w 10892500"/>
              <a:gd name="connsiteY1-20" fmla="*/ 0 h 674598"/>
              <a:gd name="connsiteX2-21" fmla="*/ 10892500 w 10892500"/>
              <a:gd name="connsiteY2-22" fmla="*/ 674598 h 674598"/>
              <a:gd name="connsiteX3-23" fmla="*/ 629770 w 10892500"/>
              <a:gd name="connsiteY3-24" fmla="*/ 674598 h 674598"/>
              <a:gd name="connsiteX0-25" fmla="*/ 0 w 10262730"/>
              <a:gd name="connsiteY0-26" fmla="*/ 553412 h 553412"/>
              <a:gd name="connsiteX1-27" fmla="*/ 1548961 w 10262730"/>
              <a:gd name="connsiteY1-28" fmla="*/ 0 h 553412"/>
              <a:gd name="connsiteX2-29" fmla="*/ 10262730 w 10262730"/>
              <a:gd name="connsiteY2-30" fmla="*/ 553412 h 553412"/>
              <a:gd name="connsiteX3-31" fmla="*/ 0 w 10262730"/>
              <a:gd name="connsiteY3-32" fmla="*/ 553412 h 553412"/>
              <a:gd name="connsiteX0-33" fmla="*/ 0 w 11371548"/>
              <a:gd name="connsiteY0-34" fmla="*/ 564429 h 564429"/>
              <a:gd name="connsiteX1-35" fmla="*/ 2657779 w 11371548"/>
              <a:gd name="connsiteY1-36" fmla="*/ 0 h 564429"/>
              <a:gd name="connsiteX2-37" fmla="*/ 11371548 w 11371548"/>
              <a:gd name="connsiteY2-38" fmla="*/ 553412 h 564429"/>
              <a:gd name="connsiteX3-39" fmla="*/ 0 w 11371548"/>
              <a:gd name="connsiteY3-40" fmla="*/ 564429 h 564429"/>
              <a:gd name="connsiteX0-41" fmla="*/ 0 w 11371548"/>
              <a:gd name="connsiteY0-42" fmla="*/ 520362 h 520362"/>
              <a:gd name="connsiteX1-43" fmla="*/ 1393336 w 11371548"/>
              <a:gd name="connsiteY1-44" fmla="*/ 0 h 520362"/>
              <a:gd name="connsiteX2-45" fmla="*/ 11371548 w 11371548"/>
              <a:gd name="connsiteY2-46" fmla="*/ 509345 h 520362"/>
              <a:gd name="connsiteX3-47" fmla="*/ 0 w 11371548"/>
              <a:gd name="connsiteY3-48" fmla="*/ 520362 h 520362"/>
              <a:gd name="connsiteX0-49" fmla="*/ 0 w 12519272"/>
              <a:gd name="connsiteY0-50" fmla="*/ 531378 h 531378"/>
              <a:gd name="connsiteX1-51" fmla="*/ 2541060 w 12519272"/>
              <a:gd name="connsiteY1-52" fmla="*/ 0 h 531378"/>
              <a:gd name="connsiteX2-53" fmla="*/ 12519272 w 12519272"/>
              <a:gd name="connsiteY2-54" fmla="*/ 509345 h 531378"/>
              <a:gd name="connsiteX3-55" fmla="*/ 0 w 12519272"/>
              <a:gd name="connsiteY3-56" fmla="*/ 531378 h 531378"/>
              <a:gd name="connsiteX0-57" fmla="*/ 0 w 12519272"/>
              <a:gd name="connsiteY0-58" fmla="*/ 509344 h 509344"/>
              <a:gd name="connsiteX1-59" fmla="*/ 4972680 w 12519272"/>
              <a:gd name="connsiteY1-60" fmla="*/ 0 h 509344"/>
              <a:gd name="connsiteX2-61" fmla="*/ 12519272 w 12519272"/>
              <a:gd name="connsiteY2-62" fmla="*/ 487311 h 509344"/>
              <a:gd name="connsiteX3-63" fmla="*/ 0 w 12519272"/>
              <a:gd name="connsiteY3-64" fmla="*/ 509344 h 509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9272" h="509344">
                <a:moveTo>
                  <a:pt x="0" y="509344"/>
                </a:moveTo>
                <a:lnTo>
                  <a:pt x="4972680" y="0"/>
                </a:lnTo>
                <a:lnTo>
                  <a:pt x="12519272" y="487311"/>
                </a:lnTo>
                <a:lnTo>
                  <a:pt x="0" y="509344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158331" y="714990"/>
            <a:ext cx="800597" cy="853392"/>
            <a:chOff x="484864" y="418745"/>
            <a:chExt cx="800597" cy="8533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6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5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161986" y="859619"/>
            <a:ext cx="5289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登陆后获取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userToken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5562600" y="2459236"/>
            <a:ext cx="1474373" cy="500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5559127" y="3087613"/>
            <a:ext cx="1474373" cy="54074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/>
          <p:cNvSpPr/>
          <p:nvPr/>
        </p:nvSpPr>
        <p:spPr>
          <a:xfrm>
            <a:off x="5584527" y="3783087"/>
            <a:ext cx="1477846" cy="500321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21" grpId="0" animBg="1"/>
      <p:bldP spid="39" grpId="0" animBg="1"/>
      <p:bldP spid="40" grpId="0" animBg="1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KSO_WM_UNIT_TABLE_BEAUTIFY" val="smartTable{279c1d4f-d11c-4e61-8201-4029ab1860a9}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1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F0909"/>
      </a:accent1>
      <a:accent2>
        <a:srgbClr val="0C0C0C"/>
      </a:accent2>
      <a:accent3>
        <a:srgbClr val="595959"/>
      </a:accent3>
      <a:accent4>
        <a:srgbClr val="FEB0B0"/>
      </a:accent4>
      <a:accent5>
        <a:srgbClr val="6A0101"/>
      </a:accent5>
      <a:accent6>
        <a:srgbClr val="DBDBDB"/>
      </a:accent6>
      <a:hlink>
        <a:srgbClr val="3F3F3F"/>
      </a:hlink>
      <a:folHlink>
        <a:srgbClr val="7F7F7F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1713</Words>
  <Application>WPS 演示</Application>
  <PresentationFormat>宽屏</PresentationFormat>
  <Paragraphs>303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方正书宋_GBK</vt:lpstr>
      <vt:lpstr>Wingdings</vt:lpstr>
      <vt:lpstr>Arial Unicode MS</vt:lpstr>
      <vt:lpstr>方正正粗黑简体</vt:lpstr>
      <vt:lpstr>冬青黑体简体中文</vt:lpstr>
      <vt:lpstr>微软雅黑</vt:lpstr>
      <vt:lpstr>汉仪旗黑</vt:lpstr>
      <vt:lpstr>Impact</vt:lpstr>
      <vt:lpstr>Calibri</vt:lpstr>
      <vt:lpstr>Helvetica Neue</vt:lpstr>
      <vt:lpstr>PingFang SC</vt:lpstr>
      <vt:lpstr>Neris Thin</vt:lpstr>
      <vt:lpstr>Times New Roman</vt:lpstr>
      <vt:lpstr>Open Sans</vt:lpstr>
      <vt:lpstr>宋体</vt:lpstr>
      <vt:lpstr>汉仪书宋二KW</vt:lpstr>
      <vt:lpstr>苹方-简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game-netease</dc:creator>
  <cp:lastModifiedBy>huximing</cp:lastModifiedBy>
  <cp:revision>779</cp:revision>
  <dcterms:created xsi:type="dcterms:W3CDTF">2020-07-20T12:10:10Z</dcterms:created>
  <dcterms:modified xsi:type="dcterms:W3CDTF">2020-07-20T12:10:10Z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