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61" r:id="rId2"/>
    <p:sldId id="267" r:id="rId3"/>
    <p:sldId id="257" r:id="rId4"/>
    <p:sldId id="281" r:id="rId5"/>
    <p:sldId id="265" r:id="rId6"/>
    <p:sldId id="275" r:id="rId7"/>
    <p:sldId id="282" r:id="rId8"/>
    <p:sldId id="276" r:id="rId9"/>
    <p:sldId id="283" r:id="rId10"/>
    <p:sldId id="272" r:id="rId11"/>
    <p:sldId id="264" r:id="rId12"/>
    <p:sldId id="284" r:id="rId13"/>
    <p:sldId id="273" r:id="rId14"/>
    <p:sldId id="279" r:id="rId15"/>
    <p:sldId id="274" r:id="rId16"/>
    <p:sldId id="271" r:id="rId17"/>
    <p:sldId id="285" r:id="rId18"/>
    <p:sldId id="262"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110" d="100"/>
          <a:sy n="110" d="100"/>
        </p:scale>
        <p:origin x="534"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rtlCol="0"/>
        <a:lstStyle/>
        <a:p>
          <a:pPr rtl="0"/>
          <a:endParaRPr lang="en-US"/>
        </a:p>
      </dgm:t>
    </dgm:pt>
    <dgm:pt modelId="{A6406C01-7E83-4650-8EF5-394419DCB348}">
      <dgm:prSet phldrT="[Text]"/>
      <dgm:spPr/>
      <dgm:t>
        <a:bodyPr rtlCol="0"/>
        <a:lstStyle/>
        <a:p>
          <a:pPr rtl="0"/>
          <a:r>
            <a:rPr lang="zh-CN" altLang="en-US" noProof="0" dirty="0" smtClean="0">
              <a:latin typeface="微软雅黑" panose="020B0503020204020204" pitchFamily="34" charset="-122"/>
              <a:ea typeface="微软雅黑" panose="020B0503020204020204" pitchFamily="34" charset="-122"/>
            </a:rPr>
            <a:t>迁移学习</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rtlCol="0"/>
        <a:lstStyle/>
        <a:p>
          <a:pPr rtl="0"/>
          <a:endParaRPr lang="en-US">
            <a:latin typeface="微软雅黑" panose="020B0503020204020204" pitchFamily="34" charset="-122"/>
            <a:ea typeface="微软雅黑" panose="020B0503020204020204" pitchFamily="34" charset="-122"/>
          </a:endParaRPr>
        </a:p>
      </dgm:t>
    </dgm:pt>
    <dgm:pt modelId="{7C5B61F0-A4F6-4FCA-B552-36151F31051E}" type="sibTrans" cxnId="{4D956F8D-5727-488A-93AF-F33602655A44}">
      <dgm:prSet/>
      <dgm:spPr/>
      <dgm:t>
        <a:bodyPr rtlCol="0"/>
        <a:lstStyle/>
        <a:p>
          <a:pPr rtl="0"/>
          <a:endParaRPr lang="en-US">
            <a:latin typeface="微软雅黑" panose="020B0503020204020204" pitchFamily="34" charset="-122"/>
            <a:ea typeface="微软雅黑" panose="020B0503020204020204" pitchFamily="34" charset="-122"/>
          </a:endParaRPr>
        </a:p>
      </dgm:t>
    </dgm:pt>
    <dgm:pt modelId="{E4E9F0D0-FF23-4B59-9B97-973BCBE5DC65}">
      <dgm:prSet phldrT="[Text]"/>
      <dgm:spPr/>
      <dgm:t>
        <a:bodyPr rtlCol="0"/>
        <a:lstStyle/>
        <a:p>
          <a:pPr rtl="0"/>
          <a:r>
            <a:rPr lang="en-US" altLang="zh-CN" noProof="0" dirty="0" err="1" smtClean="0">
              <a:latin typeface="微软雅黑" panose="020B0503020204020204" pitchFamily="34" charset="-122"/>
              <a:ea typeface="微软雅黑" panose="020B0503020204020204" pitchFamily="34" charset="-122"/>
            </a:rPr>
            <a:t>AlexNet</a:t>
          </a:r>
          <a:endParaRPr lang="en-US" altLang="zh-CN" noProof="0" dirty="0" smtClean="0">
            <a:latin typeface="微软雅黑" panose="020B0503020204020204" pitchFamily="34" charset="-122"/>
            <a:ea typeface="微软雅黑" panose="020B0503020204020204" pitchFamily="34" charset="-122"/>
          </a:endParaRPr>
        </a:p>
        <a:p>
          <a:pPr rtl="0"/>
          <a:r>
            <a:rPr lang="en-US" altLang="zh-CN" noProof="0" dirty="0" smtClean="0">
              <a:latin typeface="微软雅黑" panose="020B0503020204020204" pitchFamily="34" charset="-122"/>
              <a:ea typeface="微软雅黑" panose="020B0503020204020204" pitchFamily="34" charset="-122"/>
            </a:rPr>
            <a:t>/ VGG16</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rtlCol="0"/>
        <a:lstStyle/>
        <a:p>
          <a:pPr rtl="0"/>
          <a:endParaRPr lang="en-US">
            <a:latin typeface="微软雅黑" panose="020B0503020204020204" pitchFamily="34" charset="-122"/>
            <a:ea typeface="微软雅黑" panose="020B0503020204020204" pitchFamily="34" charset="-122"/>
          </a:endParaRPr>
        </a:p>
      </dgm:t>
    </dgm:pt>
    <dgm:pt modelId="{D32B195A-7CAD-474B-B79C-BE4BB171E742}" type="sibTrans" cxnId="{37A3A996-9723-4BDB-8959-9D9B7799BD9A}">
      <dgm:prSet/>
      <dgm:spPr/>
      <dgm:t>
        <a:bodyPr rtlCol="0"/>
        <a:lstStyle/>
        <a:p>
          <a:pPr rtl="0"/>
          <a:endParaRPr lang="en-US">
            <a:latin typeface="微软雅黑" panose="020B0503020204020204" pitchFamily="34" charset="-122"/>
            <a:ea typeface="微软雅黑" panose="020B0503020204020204" pitchFamily="34" charset="-122"/>
          </a:endParaRPr>
        </a:p>
      </dgm:t>
    </dgm:pt>
    <dgm:pt modelId="{5D952622-A79E-41E4-BBC2-6212DEFFA91C}">
      <dgm:prSet phldrT="[Text]"/>
      <dgm:spPr/>
      <dgm:t>
        <a:bodyPr rtlCol="0"/>
        <a:lstStyle/>
        <a:p>
          <a:pPr rtl="0"/>
          <a:r>
            <a:rPr lang="zh-CN" altLang="en-US" noProof="0" dirty="0" smtClean="0">
              <a:latin typeface="微软雅黑" panose="020B0503020204020204" pitchFamily="34" charset="-122"/>
              <a:ea typeface="微软雅黑" panose="020B0503020204020204" pitchFamily="34" charset="-122"/>
            </a:rPr>
            <a:t>预训练</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092BAEF3-D9F2-476B-9A0B-6F14CC814529}" type="sibTrans" cxnId="{A22BDB9A-90BB-4DA2-8850-00D4F1D3B89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5248D9DA-6444-46F6-8D28-C8BB2253AAD1}">
      <dgm:prSet phldrT="[Text]"/>
      <dgm:spPr/>
      <dgm:t>
        <a:bodyPr rtlCol="0"/>
        <a:lstStyle/>
        <a:p>
          <a:pPr rtl="0"/>
          <a:r>
            <a:rPr lang="en-US" altLang="zh-CN" noProof="0" dirty="0" err="1" smtClean="0">
              <a:latin typeface="微软雅黑" panose="020B0503020204020204" pitchFamily="34" charset="-122"/>
              <a:ea typeface="微软雅黑" panose="020B0503020204020204" pitchFamily="34" charset="-122"/>
            </a:rPr>
            <a:t>ImageNet</a:t>
          </a:r>
          <a:endParaRPr lang="en-US" altLang="zh-CN" noProof="0" dirty="0" smtClean="0">
            <a:latin typeface="微软雅黑" panose="020B0503020204020204" pitchFamily="34" charset="-122"/>
            <a:ea typeface="微软雅黑" panose="020B0503020204020204" pitchFamily="34" charset="-122"/>
          </a:endParaRPr>
        </a:p>
        <a:p>
          <a:pPr rtl="0"/>
          <a:r>
            <a:rPr lang="en-US" altLang="zh-CN" noProof="0" dirty="0" smtClean="0">
              <a:latin typeface="微软雅黑" panose="020B0503020204020204" pitchFamily="34" charset="-122"/>
              <a:ea typeface="微软雅黑" panose="020B0503020204020204" pitchFamily="34" charset="-122"/>
            </a:rPr>
            <a:t>Pre-Training</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011B552E-515A-4C41-B810-0D2552861422}" type="sibTrans" cxnId="{35AF286C-A401-4C08-B8A3-F38B03322BD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50706FFE-8A00-485D-9FF7-8D310692C602}">
      <dgm:prSet phldrT="[Text]"/>
      <dgm:spPr/>
      <dgm:t>
        <a:bodyPr rtlCol="0"/>
        <a:lstStyle/>
        <a:p>
          <a:pPr rtl="0"/>
          <a:r>
            <a:rPr lang="zh-CN" altLang="en-US" noProof="0" dirty="0" smtClean="0">
              <a:latin typeface="微软雅黑" panose="020B0503020204020204" pitchFamily="34" charset="-122"/>
              <a:ea typeface="微软雅黑" panose="020B0503020204020204" pitchFamily="34" charset="-122"/>
            </a:rPr>
            <a:t>微调</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rtlCol="0"/>
        <a:lstStyle/>
        <a:p>
          <a:pPr rtl="0"/>
          <a:endParaRPr lang="en-US">
            <a:latin typeface="微软雅黑" panose="020B0503020204020204" pitchFamily="34" charset="-122"/>
            <a:ea typeface="微软雅黑" panose="020B0503020204020204" pitchFamily="34" charset="-122"/>
          </a:endParaRPr>
        </a:p>
      </dgm:t>
    </dgm:pt>
    <dgm:pt modelId="{CD03DFF4-D962-46D6-AFFA-2A87FD08403E}" type="sibTrans" cxnId="{7599CECE-5293-4C57-A979-D096C99254C7}">
      <dgm:prSet/>
      <dgm:spPr/>
      <dgm:t>
        <a:bodyPr rtlCol="0"/>
        <a:lstStyle/>
        <a:p>
          <a:pPr rtl="0"/>
          <a:endParaRPr lang="en-US">
            <a:latin typeface="微软雅黑" panose="020B0503020204020204" pitchFamily="34" charset="-122"/>
            <a:ea typeface="微软雅黑" panose="020B0503020204020204" pitchFamily="34" charset="-122"/>
          </a:endParaRPr>
        </a:p>
      </dgm:t>
    </dgm:pt>
    <dgm:pt modelId="{3A9B5D84-CB00-4BC9-ADB2-5CF832F36763}">
      <dgm:prSet phldrT="[Text]"/>
      <dgm:spPr/>
      <dgm:t>
        <a:bodyPr rtlCol="0"/>
        <a:lstStyle/>
        <a:p>
          <a:pPr rtl="0"/>
          <a:r>
            <a:rPr lang="en-US" altLang="zh-CN" noProof="0" dirty="0" smtClean="0">
              <a:latin typeface="微软雅黑" panose="020B0503020204020204" pitchFamily="34" charset="-122"/>
              <a:ea typeface="微软雅黑" panose="020B0503020204020204" pitchFamily="34" charset="-122"/>
            </a:rPr>
            <a:t>PASCAL VOC</a:t>
          </a:r>
        </a:p>
        <a:p>
          <a:pPr rtl="0"/>
          <a:r>
            <a:rPr lang="en-US" altLang="zh-CN" noProof="0" dirty="0" smtClean="0">
              <a:latin typeface="微软雅黑" panose="020B0503020204020204" pitchFamily="34" charset="-122"/>
              <a:ea typeface="微软雅黑" panose="020B0503020204020204" pitchFamily="34" charset="-122"/>
            </a:rPr>
            <a:t>Fine-Tune</a:t>
          </a:r>
          <a:endParaRPr lang="zh-CN" altLang="en-US" noProof="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98E878CF-4A49-4E76-BD23-AE7C5290BAFD}" type="sibTrans" cxnId="{11A0AF47-4BCA-470E-92BF-7B388FFB0DE8}">
      <dgm:prSet/>
      <dgm:spPr/>
      <dgm:t>
        <a:bodyPr rtlCol="0"/>
        <a:lstStyle/>
        <a:p>
          <a:pPr rtl="0"/>
          <a:endParaRPr lang="en-US">
            <a:latin typeface="微软雅黑" panose="020B0503020204020204" pitchFamily="34" charset="-122"/>
            <a:ea typeface="微软雅黑" panose="020B0503020204020204" pitchFamily="34" charset="-122"/>
          </a:endParaRPr>
        </a:p>
      </dgm:t>
    </dgm:pt>
    <dgm:pt modelId="{8734DFB3-ADD8-4FD2-87D8-1981AA0ADD0B}" type="pres">
      <dgm:prSet presAssocID="{FBA29113-7A70-4E0E-B036-871C49B835F1}" presName="theList" presStyleCnt="0">
        <dgm:presLayoutVars>
          <dgm:dir/>
          <dgm:animLvl val="lvl"/>
          <dgm:resizeHandles val="exact"/>
        </dgm:presLayoutVars>
      </dgm:prSet>
      <dgm:spPr/>
      <dgm:t>
        <a:bodyPr rtlCol="0"/>
        <a:lstStyle/>
        <a:p>
          <a:pPr rtl="0"/>
          <a:endParaRPr lang="en-US"/>
        </a:p>
      </dgm:t>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t>
        <a:bodyPr rtlCol="0"/>
        <a:lstStyle/>
        <a:p>
          <a:pPr rtl="0"/>
          <a:endParaRPr lang="en-US"/>
        </a:p>
      </dgm:t>
    </dgm:pt>
    <dgm:pt modelId="{FB705FC1-639E-4064-8E9A-A79870DE5273}" type="pres">
      <dgm:prSet presAssocID="{A6406C01-7E83-4650-8EF5-394419DCB348}" presName="childTextHidden" presStyleLbl="bgAccFollowNode1" presStyleIdx="0" presStyleCnt="3"/>
      <dgm:spPr/>
      <dgm:t>
        <a:bodyPr rtlCol="0"/>
        <a:lstStyle/>
        <a:p>
          <a:pPr rtl="0"/>
          <a:endParaRPr lang="en-US"/>
        </a:p>
      </dgm:t>
    </dgm:pt>
    <dgm:pt modelId="{47DA5750-48DC-4E4F-815D-0B05DBC30DAB}" type="pres">
      <dgm:prSet presAssocID="{A6406C01-7E83-4650-8EF5-394419DCB348}" presName="parentText" presStyleLbl="node1" presStyleIdx="0" presStyleCnt="3">
        <dgm:presLayoutVars>
          <dgm:chMax val="1"/>
          <dgm:bulletEnabled val="1"/>
        </dgm:presLayoutVars>
      </dgm:prSet>
      <dgm:spPr/>
      <dgm:t>
        <a:bodyPr rtlCol="0"/>
        <a:lstStyle/>
        <a:p>
          <a:pPr rtl="0"/>
          <a:endParaRPr lang="en-US"/>
        </a:p>
      </dgm:t>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custScaleX="129160">
        <dgm:presLayoutVars>
          <dgm:bulletEnabled val="1"/>
        </dgm:presLayoutVars>
      </dgm:prSet>
      <dgm:spPr/>
      <dgm:t>
        <a:bodyPr rtlCol="0"/>
        <a:lstStyle/>
        <a:p>
          <a:pPr rtl="0"/>
          <a:endParaRPr lang="en-US"/>
        </a:p>
      </dgm:t>
    </dgm:pt>
    <dgm:pt modelId="{072FB640-0A28-40E8-9C0C-86BAF45C6EF0}" type="pres">
      <dgm:prSet presAssocID="{5D952622-A79E-41E4-BBC2-6212DEFFA91C}" presName="childTextHidden" presStyleLbl="bgAccFollowNode1" presStyleIdx="1" presStyleCnt="3"/>
      <dgm:spPr/>
      <dgm:t>
        <a:bodyPr rtlCol="0"/>
        <a:lstStyle/>
        <a:p>
          <a:pPr rtl="0"/>
          <a:endParaRPr lang="en-US"/>
        </a:p>
      </dgm:t>
    </dgm:pt>
    <dgm:pt modelId="{EE8733A1-7662-4D0A-B39E-2218596CC81C}" type="pres">
      <dgm:prSet presAssocID="{5D952622-A79E-41E4-BBC2-6212DEFFA91C}" presName="parentText" presStyleLbl="node1" presStyleIdx="1" presStyleCnt="3" custLinFactNeighborX="-15189">
        <dgm:presLayoutVars>
          <dgm:chMax val="1"/>
          <dgm:bulletEnabled val="1"/>
        </dgm:presLayoutVars>
      </dgm:prSet>
      <dgm:spPr/>
      <dgm:t>
        <a:bodyPr rtlCol="0"/>
        <a:lstStyle/>
        <a:p>
          <a:pPr rtl="0"/>
          <a:endParaRPr lang="en-US"/>
        </a:p>
      </dgm:t>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custScaleX="135444">
        <dgm:presLayoutVars>
          <dgm:bulletEnabled val="1"/>
        </dgm:presLayoutVars>
      </dgm:prSet>
      <dgm:spPr/>
      <dgm:t>
        <a:bodyPr rtlCol="0"/>
        <a:lstStyle/>
        <a:p>
          <a:pPr rtl="0"/>
          <a:endParaRPr lang="en-US"/>
        </a:p>
      </dgm:t>
    </dgm:pt>
    <dgm:pt modelId="{F0925EF4-86E2-4748-BA70-94AAF55AB064}" type="pres">
      <dgm:prSet presAssocID="{50706FFE-8A00-485D-9FF7-8D310692C602}" presName="childTextHidden" presStyleLbl="bgAccFollowNode1" presStyleIdx="2" presStyleCnt="3"/>
      <dgm:spPr/>
      <dgm:t>
        <a:bodyPr rtlCol="0"/>
        <a:lstStyle/>
        <a:p>
          <a:pPr rtl="0"/>
          <a:endParaRPr lang="en-US"/>
        </a:p>
      </dgm:t>
    </dgm:pt>
    <dgm:pt modelId="{78E9A4E4-18A9-4B73-8007-A63A71C71937}" type="pres">
      <dgm:prSet presAssocID="{50706FFE-8A00-485D-9FF7-8D310692C602}" presName="parentText" presStyleLbl="node1" presStyleIdx="2" presStyleCnt="3" custLinFactNeighborX="-9820" custLinFactNeighborY="-1511">
        <dgm:presLayoutVars>
          <dgm:chMax val="1"/>
          <dgm:bulletEnabled val="1"/>
        </dgm:presLayoutVars>
      </dgm:prSet>
      <dgm:spPr/>
      <dgm:t>
        <a:bodyPr rtlCol="0"/>
        <a:lstStyle/>
        <a:p>
          <a:pPr rtl="0"/>
          <a:endParaRPr lang="en-US"/>
        </a:p>
      </dgm:t>
    </dgm:pt>
  </dgm:ptLst>
  <dgm:cxnLst>
    <dgm:cxn modelId="{35AF286C-A401-4C08-B8A3-F38B03322BD8}" srcId="{5D952622-A79E-41E4-BBC2-6212DEFFA91C}" destId="{5248D9DA-6444-46F6-8D28-C8BB2253AAD1}" srcOrd="0" destOrd="0" parTransId="{A8533F77-F094-4EDB-BCC7-35E0D6A46B71}" sibTransId="{011B552E-515A-4C41-B810-0D2552861422}"/>
    <dgm:cxn modelId="{11A0AF47-4BCA-470E-92BF-7B388FFB0DE8}" srcId="{50706FFE-8A00-485D-9FF7-8D310692C602}" destId="{3A9B5D84-CB00-4BC9-ADB2-5CF832F36763}" srcOrd="0" destOrd="0" parTransId="{BD57EC4A-052D-4824-8820-064BAC997A9B}" sibTransId="{98E878CF-4A49-4E76-BD23-AE7C5290BAFD}"/>
    <dgm:cxn modelId="{A22BDB9A-90BB-4DA2-8850-00D4F1D3B898}" srcId="{FBA29113-7A70-4E0E-B036-871C49B835F1}" destId="{5D952622-A79E-41E4-BBC2-6212DEFFA91C}" srcOrd="1" destOrd="0" parTransId="{10627A68-BE4B-4A4A-9EC9-4CFEF1E4DF39}" sibTransId="{092BAEF3-D9F2-476B-9A0B-6F14CC814529}"/>
    <dgm:cxn modelId="{BA539253-48E3-447C-8770-C31D10399C4A}" type="presOf" srcId="{50706FFE-8A00-485D-9FF7-8D310692C602}" destId="{78E9A4E4-18A9-4B73-8007-A63A71C71937}"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37A3A996-9723-4BDB-8959-9D9B7799BD9A}" srcId="{A6406C01-7E83-4650-8EF5-394419DCB348}" destId="{E4E9F0D0-FF23-4B59-9B97-973BCBE5DC65}" srcOrd="0" destOrd="0" parTransId="{E9237435-F938-45D4-8BF4-6D5D4DFF850F}" sibTransId="{D32B195A-7CAD-474B-B79C-BE4BB171E742}"/>
    <dgm:cxn modelId="{AE4FA1B2-1FFD-4999-BFB4-0E2A9E4BEBBB}" type="presOf" srcId="{5248D9DA-6444-46F6-8D28-C8BB2253AAD1}" destId="{00D2DC2C-7CA2-4A4B-B66D-3DDCAB7DC8E9}" srcOrd="0" destOrd="0" presId="urn:microsoft.com/office/officeart/2005/8/layout/hProcess6"/>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7599CECE-5293-4C57-A979-D096C99254C7}" srcId="{FBA29113-7A70-4E0E-B036-871C49B835F1}" destId="{50706FFE-8A00-485D-9FF7-8D310692C602}" srcOrd="2" destOrd="0" parTransId="{EF44BD91-19A4-424B-BA32-4A5492B6E40B}" sibTransId="{CD03DFF4-D962-46D6-AFFA-2A87FD08403E}"/>
    <dgm:cxn modelId="{019AA969-1A2B-48C0-B7C9-005E817BC2CB}" type="presOf" srcId="{E4E9F0D0-FF23-4B59-9B97-973BCBE5DC65}" destId="{FB705FC1-639E-4064-8E9A-A79870DE5273}" srcOrd="1" destOrd="0" presId="urn:microsoft.com/office/officeart/2005/8/layout/hProcess6"/>
    <dgm:cxn modelId="{F36BB86E-E9BB-4DBF-9DFE-F8050046ED1F}" type="presOf" srcId="{3A9B5D84-CB00-4BC9-ADB2-5CF832F36763}" destId="{4BF699B1-BE15-42D1-9784-AA33CF29870E}"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E23D729A-C2FC-40CD-8A08-F5EBB66CF80B}" type="presOf" srcId="{5248D9DA-6444-46F6-8D28-C8BB2253AAD1}" destId="{072FB640-0A28-40E8-9C0C-86BAF45C6EF0}" srcOrd="1"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577395" y="906732"/>
          <a:ext cx="2284035" cy="1996534"/>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rtlCol="0" anchor="ctr" anchorCtr="0">
          <a:noAutofit/>
        </a:bodyPr>
        <a:lstStyle/>
        <a:p>
          <a:pPr lvl="0" algn="ctr" defTabSz="800100" rtl="0">
            <a:lnSpc>
              <a:spcPct val="90000"/>
            </a:lnSpc>
            <a:spcBef>
              <a:spcPct val="0"/>
            </a:spcBef>
            <a:spcAft>
              <a:spcPct val="35000"/>
            </a:spcAft>
          </a:pPr>
          <a:r>
            <a:rPr lang="en-US" altLang="zh-CN" sz="1800" kern="1200" noProof="0" dirty="0" err="1" smtClean="0">
              <a:latin typeface="微软雅黑" panose="020B0503020204020204" pitchFamily="34" charset="-122"/>
              <a:ea typeface="微软雅黑" panose="020B0503020204020204" pitchFamily="34" charset="-122"/>
            </a:rPr>
            <a:t>AlexNet</a:t>
          </a:r>
          <a:endParaRPr lang="en-US" altLang="zh-CN" sz="1800" kern="1200" noProof="0" dirty="0" smtClean="0">
            <a:latin typeface="微软雅黑" panose="020B0503020204020204" pitchFamily="34" charset="-122"/>
            <a:ea typeface="微软雅黑" panose="020B0503020204020204" pitchFamily="34" charset="-122"/>
          </a:endParaRPr>
        </a:p>
        <a:p>
          <a:pPr lvl="0" algn="ctr" defTabSz="800100" rtl="0">
            <a:lnSpc>
              <a:spcPct val="90000"/>
            </a:lnSpc>
            <a:spcBef>
              <a:spcPct val="0"/>
            </a:spcBef>
            <a:spcAft>
              <a:spcPct val="35000"/>
            </a:spcAft>
          </a:pPr>
          <a:r>
            <a:rPr lang="en-US" altLang="zh-CN" sz="1800" kern="1200" noProof="0" dirty="0" smtClean="0">
              <a:latin typeface="微软雅黑" panose="020B0503020204020204" pitchFamily="34" charset="-122"/>
              <a:ea typeface="微软雅黑" panose="020B0503020204020204" pitchFamily="34" charset="-122"/>
            </a:rPr>
            <a:t>/ VGG16</a:t>
          </a:r>
          <a:endParaRPr lang="zh-CN" altLang="en-US" sz="1800" kern="1200" noProof="0" dirty="0">
            <a:latin typeface="微软雅黑" panose="020B0503020204020204" pitchFamily="34" charset="-122"/>
            <a:ea typeface="微软雅黑" panose="020B0503020204020204" pitchFamily="34" charset="-122"/>
          </a:endParaRPr>
        </a:p>
      </dsp:txBody>
      <dsp:txXfrm>
        <a:off x="1148404" y="1206212"/>
        <a:ext cx="1113467" cy="1397574"/>
      </dsp:txXfrm>
    </dsp:sp>
    <dsp:sp modelId="{47DA5750-48DC-4E4F-815D-0B05DBC30DAB}">
      <dsp:nvSpPr>
        <dsp:cNvPr id="0" name=""/>
        <dsp:cNvSpPr/>
      </dsp:nvSpPr>
      <dsp:spPr>
        <a:xfrm>
          <a:off x="6386" y="1333991"/>
          <a:ext cx="1142017" cy="114201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rtlCol="0" anchor="ctr" anchorCtr="0">
          <a:noAutofit/>
        </a:bodyPr>
        <a:lstStyle/>
        <a:p>
          <a:pPr lvl="0" algn="ctr" defTabSz="844550" rtl="0">
            <a:lnSpc>
              <a:spcPct val="90000"/>
            </a:lnSpc>
            <a:spcBef>
              <a:spcPct val="0"/>
            </a:spcBef>
            <a:spcAft>
              <a:spcPct val="35000"/>
            </a:spcAft>
          </a:pPr>
          <a:r>
            <a:rPr lang="zh-CN" altLang="en-US" sz="1900" kern="1200" noProof="0" dirty="0" smtClean="0">
              <a:latin typeface="微软雅黑" panose="020B0503020204020204" pitchFamily="34" charset="-122"/>
              <a:ea typeface="微软雅黑" panose="020B0503020204020204" pitchFamily="34" charset="-122"/>
            </a:rPr>
            <a:t>迁移学习</a:t>
          </a:r>
          <a:endParaRPr lang="zh-CN" altLang="en-US" sz="1900" kern="1200" noProof="0" dirty="0">
            <a:latin typeface="微软雅黑" panose="020B0503020204020204" pitchFamily="34" charset="-122"/>
            <a:ea typeface="微软雅黑" panose="020B0503020204020204" pitchFamily="34" charset="-122"/>
          </a:endParaRPr>
        </a:p>
      </dsp:txBody>
      <dsp:txXfrm>
        <a:off x="173631" y="1501236"/>
        <a:ext cx="807527" cy="807527"/>
      </dsp:txXfrm>
    </dsp:sp>
    <dsp:sp modelId="{00D2DC2C-7CA2-4A4B-B66D-3DDCAB7DC8E9}">
      <dsp:nvSpPr>
        <dsp:cNvPr id="0" name=""/>
        <dsp:cNvSpPr/>
      </dsp:nvSpPr>
      <dsp:spPr>
        <a:xfrm>
          <a:off x="3242179" y="906732"/>
          <a:ext cx="2950060" cy="1996534"/>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rtlCol="0" anchor="ctr" anchorCtr="0">
          <a:noAutofit/>
        </a:bodyPr>
        <a:lstStyle/>
        <a:p>
          <a:pPr lvl="0" algn="ctr" defTabSz="755650" rtl="0">
            <a:lnSpc>
              <a:spcPct val="90000"/>
            </a:lnSpc>
            <a:spcBef>
              <a:spcPct val="0"/>
            </a:spcBef>
            <a:spcAft>
              <a:spcPct val="35000"/>
            </a:spcAft>
          </a:pPr>
          <a:r>
            <a:rPr lang="en-US" altLang="zh-CN" sz="1700" kern="1200" noProof="0" dirty="0" err="1" smtClean="0">
              <a:latin typeface="微软雅黑" panose="020B0503020204020204" pitchFamily="34" charset="-122"/>
              <a:ea typeface="微软雅黑" panose="020B0503020204020204" pitchFamily="34" charset="-122"/>
            </a:rPr>
            <a:t>ImageNet</a:t>
          </a:r>
          <a:endParaRPr lang="en-US" altLang="zh-CN" sz="1700" kern="1200" noProof="0" dirty="0" smtClean="0">
            <a:latin typeface="微软雅黑" panose="020B0503020204020204" pitchFamily="34" charset="-122"/>
            <a:ea typeface="微软雅黑" panose="020B0503020204020204" pitchFamily="34" charset="-122"/>
          </a:endParaRPr>
        </a:p>
        <a:p>
          <a:pPr lvl="0" algn="ctr" defTabSz="755650" rtl="0">
            <a:lnSpc>
              <a:spcPct val="90000"/>
            </a:lnSpc>
            <a:spcBef>
              <a:spcPct val="0"/>
            </a:spcBef>
            <a:spcAft>
              <a:spcPct val="35000"/>
            </a:spcAft>
          </a:pPr>
          <a:r>
            <a:rPr lang="en-US" altLang="zh-CN" sz="1700" kern="1200" noProof="0" dirty="0" smtClean="0">
              <a:latin typeface="微软雅黑" panose="020B0503020204020204" pitchFamily="34" charset="-122"/>
              <a:ea typeface="微软雅黑" panose="020B0503020204020204" pitchFamily="34" charset="-122"/>
            </a:rPr>
            <a:t>Pre-Training</a:t>
          </a:r>
          <a:endParaRPr lang="zh-CN" altLang="en-US" sz="1700" kern="1200" noProof="0" dirty="0">
            <a:latin typeface="微软雅黑" panose="020B0503020204020204" pitchFamily="34" charset="-122"/>
            <a:ea typeface="微软雅黑" panose="020B0503020204020204" pitchFamily="34" charset="-122"/>
          </a:endParaRPr>
        </a:p>
      </dsp:txBody>
      <dsp:txXfrm>
        <a:off x="3979694" y="1206212"/>
        <a:ext cx="1513758" cy="1397574"/>
      </dsp:txXfrm>
    </dsp:sp>
    <dsp:sp modelId="{EE8733A1-7662-4D0A-B39E-2218596CC81C}">
      <dsp:nvSpPr>
        <dsp:cNvPr id="0" name=""/>
        <dsp:cNvSpPr/>
      </dsp:nvSpPr>
      <dsp:spPr>
        <a:xfrm>
          <a:off x="2830722" y="1333991"/>
          <a:ext cx="1142017" cy="114201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rtlCol="0" anchor="ctr" anchorCtr="0">
          <a:noAutofit/>
        </a:bodyPr>
        <a:lstStyle/>
        <a:p>
          <a:pPr lvl="0" algn="ctr" defTabSz="844550" rtl="0">
            <a:lnSpc>
              <a:spcPct val="90000"/>
            </a:lnSpc>
            <a:spcBef>
              <a:spcPct val="0"/>
            </a:spcBef>
            <a:spcAft>
              <a:spcPct val="35000"/>
            </a:spcAft>
          </a:pPr>
          <a:r>
            <a:rPr lang="zh-CN" altLang="en-US" sz="1900" kern="1200" noProof="0" dirty="0" smtClean="0">
              <a:latin typeface="微软雅黑" panose="020B0503020204020204" pitchFamily="34" charset="-122"/>
              <a:ea typeface="微软雅黑" panose="020B0503020204020204" pitchFamily="34" charset="-122"/>
            </a:rPr>
            <a:t>预训练</a:t>
          </a:r>
          <a:endParaRPr lang="zh-CN" altLang="en-US" sz="1900" kern="1200" noProof="0" dirty="0">
            <a:latin typeface="微软雅黑" panose="020B0503020204020204" pitchFamily="34" charset="-122"/>
            <a:ea typeface="微软雅黑" panose="020B0503020204020204" pitchFamily="34" charset="-122"/>
          </a:endParaRPr>
        </a:p>
      </dsp:txBody>
      <dsp:txXfrm>
        <a:off x="2997967" y="1501236"/>
        <a:ext cx="807527" cy="807527"/>
      </dsp:txXfrm>
    </dsp:sp>
    <dsp:sp modelId="{4BF699B1-BE15-42D1-9784-AA33CF29870E}">
      <dsp:nvSpPr>
        <dsp:cNvPr id="0" name=""/>
        <dsp:cNvSpPr/>
      </dsp:nvSpPr>
      <dsp:spPr>
        <a:xfrm>
          <a:off x="6501224" y="906732"/>
          <a:ext cx="3093589" cy="1996534"/>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rtlCol="0" anchor="ctr" anchorCtr="0">
          <a:noAutofit/>
        </a:bodyPr>
        <a:lstStyle/>
        <a:p>
          <a:pPr lvl="0" algn="ctr" defTabSz="755650" rtl="0">
            <a:lnSpc>
              <a:spcPct val="90000"/>
            </a:lnSpc>
            <a:spcBef>
              <a:spcPct val="0"/>
            </a:spcBef>
            <a:spcAft>
              <a:spcPct val="35000"/>
            </a:spcAft>
          </a:pPr>
          <a:r>
            <a:rPr lang="en-US" altLang="zh-CN" sz="1700" kern="1200" noProof="0" dirty="0" smtClean="0">
              <a:latin typeface="微软雅黑" panose="020B0503020204020204" pitchFamily="34" charset="-122"/>
              <a:ea typeface="微软雅黑" panose="020B0503020204020204" pitchFamily="34" charset="-122"/>
            </a:rPr>
            <a:t>PASCAL VOC</a:t>
          </a:r>
        </a:p>
        <a:p>
          <a:pPr lvl="0" algn="ctr" defTabSz="755650" rtl="0">
            <a:lnSpc>
              <a:spcPct val="90000"/>
            </a:lnSpc>
            <a:spcBef>
              <a:spcPct val="0"/>
            </a:spcBef>
            <a:spcAft>
              <a:spcPct val="35000"/>
            </a:spcAft>
          </a:pPr>
          <a:r>
            <a:rPr lang="en-US" altLang="zh-CN" sz="1700" kern="1200" noProof="0" dirty="0" smtClean="0">
              <a:latin typeface="微软雅黑" panose="020B0503020204020204" pitchFamily="34" charset="-122"/>
              <a:ea typeface="微软雅黑" panose="020B0503020204020204" pitchFamily="34" charset="-122"/>
            </a:rPr>
            <a:t>Fine-Tune</a:t>
          </a:r>
          <a:endParaRPr lang="zh-CN" altLang="en-US" sz="1700" kern="1200" noProof="0" dirty="0">
            <a:latin typeface="微软雅黑" panose="020B0503020204020204" pitchFamily="34" charset="-122"/>
            <a:ea typeface="微软雅黑" panose="020B0503020204020204" pitchFamily="34" charset="-122"/>
          </a:endParaRPr>
        </a:p>
      </dsp:txBody>
      <dsp:txXfrm>
        <a:off x="7274621" y="1206212"/>
        <a:ext cx="1621404" cy="1397574"/>
      </dsp:txXfrm>
    </dsp:sp>
    <dsp:sp modelId="{78E9A4E4-18A9-4B73-8007-A63A71C71937}">
      <dsp:nvSpPr>
        <dsp:cNvPr id="0" name=""/>
        <dsp:cNvSpPr/>
      </dsp:nvSpPr>
      <dsp:spPr>
        <a:xfrm>
          <a:off x="6222846" y="1316735"/>
          <a:ext cx="1142017" cy="114201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rtlCol="0" anchor="ctr" anchorCtr="0">
          <a:noAutofit/>
        </a:bodyPr>
        <a:lstStyle/>
        <a:p>
          <a:pPr lvl="0" algn="ctr" defTabSz="844550" rtl="0">
            <a:lnSpc>
              <a:spcPct val="90000"/>
            </a:lnSpc>
            <a:spcBef>
              <a:spcPct val="0"/>
            </a:spcBef>
            <a:spcAft>
              <a:spcPct val="35000"/>
            </a:spcAft>
          </a:pPr>
          <a:r>
            <a:rPr lang="zh-CN" altLang="en-US" sz="1900" kern="1200" noProof="0" dirty="0" smtClean="0">
              <a:latin typeface="微软雅黑" panose="020B0503020204020204" pitchFamily="34" charset="-122"/>
              <a:ea typeface="微软雅黑" panose="020B0503020204020204" pitchFamily="34" charset="-122"/>
            </a:rPr>
            <a:t>微调</a:t>
          </a:r>
          <a:endParaRPr lang="zh-CN" altLang="en-US" sz="1900" kern="1200" noProof="0" dirty="0">
            <a:latin typeface="微软雅黑" panose="020B0503020204020204" pitchFamily="34" charset="-122"/>
            <a:ea typeface="微软雅黑" panose="020B0503020204020204" pitchFamily="34" charset="-122"/>
          </a:endParaRPr>
        </a:p>
      </dsp:txBody>
      <dsp:txXfrm>
        <a:off x="6390091" y="1483980"/>
        <a:ext cx="807527" cy="8075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2019年5月16日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2019年5月16日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R-CNN</a:t>
            </a:r>
            <a:r>
              <a:rPr lang="zh-CN" altLang="en-US" dirty="0" smtClean="0"/>
              <a:t>是最早把卷积神经网络和目标检测结合在一起的一篇论文之一，之后</a:t>
            </a:r>
            <a:r>
              <a:rPr lang="en-US" altLang="zh-CN" dirty="0" smtClean="0"/>
              <a:t>r-</a:t>
            </a:r>
            <a:r>
              <a:rPr lang="en-US" altLang="zh-CN" dirty="0" err="1" smtClean="0"/>
              <a:t>cnn</a:t>
            </a:r>
            <a:r>
              <a:rPr lang="zh-CN" altLang="en-US" dirty="0" smtClean="0"/>
              <a:t>系列的论文包括</a:t>
            </a:r>
            <a:r>
              <a:rPr lang="en-US" altLang="zh-CN" dirty="0" smtClean="0"/>
              <a:t>fast r-</a:t>
            </a:r>
            <a:r>
              <a:rPr lang="en-US" altLang="zh-CN" dirty="0" err="1" smtClean="0"/>
              <a:t>cnn</a:t>
            </a:r>
            <a:r>
              <a:rPr lang="zh-CN" altLang="en-US" dirty="0" smtClean="0"/>
              <a:t>， </a:t>
            </a:r>
            <a:r>
              <a:rPr lang="en-US" altLang="zh-CN" dirty="0" smtClean="0"/>
              <a:t>faster r-</a:t>
            </a:r>
            <a:r>
              <a:rPr lang="en-US" altLang="zh-CN" dirty="0" err="1" smtClean="0"/>
              <a:t>cnn</a:t>
            </a:r>
            <a:r>
              <a:rPr lang="zh-CN" altLang="en-US" dirty="0" smtClean="0"/>
              <a:t>， </a:t>
            </a:r>
            <a:r>
              <a:rPr lang="en-US" altLang="zh-CN" dirty="0" smtClean="0"/>
              <a:t>mask r-</a:t>
            </a:r>
            <a:r>
              <a:rPr lang="en-US" altLang="zh-CN" dirty="0" err="1" smtClean="0"/>
              <a:t>cnn</a:t>
            </a:r>
            <a:r>
              <a:rPr lang="zh-CN" altLang="en-US" dirty="0" smtClean="0"/>
              <a:t>都是很优秀的目标检测方法。现在来看，</a:t>
            </a:r>
            <a:r>
              <a:rPr lang="en-US" altLang="zh-CN" dirty="0" smtClean="0"/>
              <a:t>r-</a:t>
            </a:r>
            <a:r>
              <a:rPr lang="en-US" altLang="zh-CN" dirty="0" err="1" smtClean="0"/>
              <a:t>cnn</a:t>
            </a:r>
            <a:r>
              <a:rPr lang="zh-CN" altLang="en-US" dirty="0" smtClean="0"/>
              <a:t>作为开创者依旧是干货满满的论文，值得一学。</a:t>
            </a:r>
            <a:endParaRPr lang="en-US" altLang="zh-CN" dirty="0" smtClean="0"/>
          </a:p>
          <a:p>
            <a:r>
              <a:rPr lang="zh-CN" altLang="en-US" dirty="0" smtClean="0"/>
              <a:t>提出问题，如何把分类问题和检测问题结合在一起？目标检测是要找到图片中的物体位置（</a:t>
            </a:r>
            <a:r>
              <a:rPr lang="en-US" altLang="zh-CN" dirty="0" err="1" smtClean="0"/>
              <a:t>bbox</a:t>
            </a:r>
            <a:r>
              <a:rPr lang="zh-CN" altLang="en-US" dirty="0" smtClean="0"/>
              <a:t>）并分出他的类别，</a:t>
            </a:r>
            <a:r>
              <a:rPr lang="en-US" altLang="zh-CN" dirty="0" smtClean="0"/>
              <a:t>R-</a:t>
            </a:r>
            <a:r>
              <a:rPr lang="en-US" altLang="zh-CN" dirty="0" err="1" smtClean="0"/>
              <a:t>cnn</a:t>
            </a:r>
            <a:r>
              <a:rPr lang="zh-CN" altLang="en-US" dirty="0" smtClean="0"/>
              <a:t>给出了他的办法。我把整个论文按解决问题的思路来讲。</a:t>
            </a:r>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3538629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微软雅黑" panose="020B0503020204020204" pitchFamily="34" charset="-122"/>
                <a:ea typeface="微软雅黑" panose="020B0503020204020204" pitchFamily="34" charset="-122"/>
                <a:cs typeface="+mn-cs"/>
              </a:rPr>
              <a:t>AlexNet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是</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2012</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年</a:t>
            </a:r>
            <a:r>
              <a:rPr lang="en-US" altLang="zh-CN" sz="1200" b="0" i="0" kern="1200" dirty="0" err="1" smtClean="0">
                <a:solidFill>
                  <a:schemeClr val="tx1"/>
                </a:solidFill>
                <a:effectLst/>
                <a:latin typeface="微软雅黑" panose="020B0503020204020204" pitchFamily="34" charset="-122"/>
                <a:ea typeface="微软雅黑" panose="020B0503020204020204" pitchFamily="34" charset="-122"/>
                <a:cs typeface="+mn-cs"/>
              </a:rPr>
              <a:t>ImageNet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竞赛冠军（</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ILSVRC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比赛），</a:t>
            </a:r>
            <a:r>
              <a:rPr lang="en-US" altLang="zh-CN" sz="1200" b="0" i="0" kern="1200" dirty="0" err="1" smtClean="0">
                <a:solidFill>
                  <a:schemeClr val="tx1"/>
                </a:solidFill>
                <a:effectLst/>
                <a:latin typeface="微软雅黑" panose="020B0503020204020204" pitchFamily="34" charset="-122"/>
                <a:ea typeface="微软雅黑" panose="020B0503020204020204" pitchFamily="34" charset="-122"/>
                <a:cs typeface="+mn-cs"/>
              </a:rPr>
              <a:t>vgg</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是</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14</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年亚军，</a:t>
            </a:r>
            <a:r>
              <a:rPr lang="en-US" altLang="zh-CN" sz="1200" b="0" i="0" kern="1200" dirty="0" err="1" smtClean="0">
                <a:solidFill>
                  <a:schemeClr val="tx1"/>
                </a:solidFill>
                <a:effectLst/>
                <a:latin typeface="微软雅黑" panose="020B0503020204020204" pitchFamily="34" charset="-122"/>
                <a:ea typeface="微软雅黑" panose="020B0503020204020204" pitchFamily="34" charset="-122"/>
                <a:cs typeface="+mn-cs"/>
              </a:rPr>
              <a:t>googlenet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是冠军</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122360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这里需要提一下微调的类为</a:t>
            </a:r>
            <a:r>
              <a:rPr lang="en-US" altLang="zh-CN" dirty="0" smtClean="0">
                <a:latin typeface="微软雅黑" panose="020B0503020204020204" pitchFamily="34" charset="-122"/>
                <a:ea typeface="微软雅黑" panose="020B0503020204020204" pitchFamily="34" charset="-122"/>
              </a:rPr>
              <a:t>21</a:t>
            </a:r>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类物体，</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类为背景，是把原来的全连接层</a:t>
            </a:r>
            <a:r>
              <a:rPr lang="en-US" altLang="zh-CN" dirty="0" smtClean="0">
                <a:latin typeface="微软雅黑" panose="020B0503020204020204" pitchFamily="34" charset="-122"/>
                <a:ea typeface="微软雅黑" panose="020B0503020204020204" pitchFamily="34" charset="-122"/>
              </a:rPr>
              <a:t>1000</a:t>
            </a:r>
            <a:r>
              <a:rPr lang="zh-CN" altLang="en-US" dirty="0" smtClean="0">
                <a:latin typeface="微软雅黑" panose="020B0503020204020204" pitchFamily="34" charset="-122"/>
                <a:ea typeface="微软雅黑" panose="020B0503020204020204" pitchFamily="34" charset="-122"/>
              </a:rPr>
              <a:t>类改成了</a:t>
            </a:r>
            <a:r>
              <a:rPr lang="en-US" altLang="zh-CN" dirty="0" smtClean="0">
                <a:latin typeface="微软雅黑" panose="020B0503020204020204" pitchFamily="34" charset="-122"/>
                <a:ea typeface="微软雅黑" panose="020B0503020204020204" pitchFamily="34" charset="-122"/>
              </a:rPr>
              <a:t>21</a:t>
            </a:r>
            <a:r>
              <a:rPr lang="zh-CN" altLang="en-US" dirty="0" smtClean="0">
                <a:latin typeface="微软雅黑" panose="020B0503020204020204" pitchFamily="34" charset="-122"/>
                <a:ea typeface="微软雅黑" panose="020B0503020204020204" pitchFamily="34" charset="-122"/>
              </a:rPr>
              <a:t>类，不过如果用</a:t>
            </a:r>
            <a:r>
              <a:rPr lang="en-US" altLang="zh-CN" dirty="0" smtClean="0">
                <a:latin typeface="微软雅黑" panose="020B0503020204020204" pitchFamily="34" charset="-122"/>
                <a:ea typeface="微软雅黑" panose="020B0503020204020204" pitchFamily="34" charset="-122"/>
              </a:rPr>
              <a:t>2013</a:t>
            </a:r>
            <a:r>
              <a:rPr lang="zh-CN" altLang="en-US" dirty="0" smtClean="0">
                <a:latin typeface="微软雅黑" panose="020B0503020204020204" pitchFamily="34" charset="-122"/>
                <a:ea typeface="微软雅黑" panose="020B0503020204020204" pitchFamily="34" charset="-122"/>
              </a:rPr>
              <a:t>年的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ILSVRC</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的数据集的话是</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201</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类</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12</a:t>
            </a:fld>
            <a:endParaRPr lang="zh-CN" altLang="en-US" dirty="0"/>
          </a:p>
        </p:txBody>
      </p:sp>
    </p:spTree>
    <p:extLst>
      <p:ext uri="{BB962C8B-B14F-4D97-AF65-F5344CB8AC3E}">
        <p14:creationId xmlns:p14="http://schemas.microsoft.com/office/powerpoint/2010/main" val="362945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13</a:t>
            </a:fld>
            <a:endParaRPr lang="zh-CN" altLang="en-US" dirty="0"/>
          </a:p>
        </p:txBody>
      </p:sp>
    </p:spTree>
    <p:extLst>
      <p:ext uri="{BB962C8B-B14F-4D97-AF65-F5344CB8AC3E}">
        <p14:creationId xmlns:p14="http://schemas.microsoft.com/office/powerpoint/2010/main" val="2723506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Arial" panose="020B0604020202020204" pitchFamily="34" charset="0"/>
              </a:rPr>
              <a:t>SVM</a:t>
            </a:r>
            <a:r>
              <a:rPr lang="zh-CN" altLang="en-US" dirty="0" smtClean="0">
                <a:sym typeface="Arial" panose="020B0604020202020204" pitchFamily="34" charset="0"/>
              </a:rPr>
              <a:t>是线性二分类，比如对于车的</a:t>
            </a:r>
            <a:r>
              <a:rPr lang="en-US" altLang="zh-CN" dirty="0" smtClean="0">
                <a:sym typeface="Arial" panose="020B0604020202020204" pitchFamily="34" charset="0"/>
              </a:rPr>
              <a:t>SVM</a:t>
            </a:r>
            <a:r>
              <a:rPr lang="zh-CN" altLang="en-US" dirty="0" smtClean="0">
                <a:sym typeface="Arial" panose="020B0604020202020204" pitchFamily="34" charset="0"/>
              </a:rPr>
              <a:t>，我们只需要判断一个候选框是或不是，那对于样例来说，需要分别训练</a:t>
            </a:r>
            <a:r>
              <a:rPr lang="en-US" altLang="zh-CN" dirty="0" smtClean="0">
                <a:sym typeface="Arial" panose="020B0604020202020204" pitchFamily="34" charset="0"/>
              </a:rPr>
              <a:t>21</a:t>
            </a:r>
            <a:r>
              <a:rPr lang="zh-CN" altLang="en-US" dirty="0" smtClean="0">
                <a:sym typeface="Arial" panose="020B0604020202020204" pitchFamily="34" charset="0"/>
              </a:rPr>
              <a:t>个</a:t>
            </a:r>
            <a:r>
              <a:rPr lang="en-US" altLang="zh-CN" dirty="0" smtClean="0">
                <a:sym typeface="Arial" panose="020B0604020202020204" pitchFamily="34" charset="0"/>
              </a:rPr>
              <a:t>SVM</a:t>
            </a:r>
            <a:r>
              <a:rPr lang="zh-CN" altLang="en-US" dirty="0" smtClean="0">
                <a:sym typeface="Arial" panose="020B0604020202020204" pitchFamily="34" charset="0"/>
              </a:rPr>
              <a:t>；把最后一层的</a:t>
            </a:r>
            <a:r>
              <a:rPr lang="en-US" altLang="zh-CN" dirty="0" smtClean="0">
                <a:sym typeface="Arial" panose="020B0604020202020204" pitchFamily="34" charset="0"/>
              </a:rPr>
              <a:t>21</a:t>
            </a:r>
            <a:r>
              <a:rPr lang="zh-CN" altLang="en-US" dirty="0" smtClean="0">
                <a:sym typeface="Arial" panose="020B0604020202020204" pitchFamily="34" charset="0"/>
              </a:rPr>
              <a:t>分类改</a:t>
            </a:r>
            <a:r>
              <a:rPr lang="zh-CN" altLang="en-US" dirty="0" smtClean="0">
                <a:sym typeface="Arial" panose="020B0604020202020204" pitchFamily="34" charset="0"/>
              </a:rPr>
              <a:t>成</a:t>
            </a:r>
            <a:r>
              <a:rPr lang="en-US" altLang="zh-CN" dirty="0" smtClean="0">
                <a:sym typeface="Arial" panose="020B0604020202020204" pitchFamily="34" charset="0"/>
              </a:rPr>
              <a:t>2</a:t>
            </a:r>
            <a:r>
              <a:rPr lang="zh-CN" altLang="en-US" dirty="0" smtClean="0">
                <a:sym typeface="Arial" panose="020B0604020202020204" pitchFamily="34" charset="0"/>
              </a:rPr>
              <a:t>分类。为什么微调不用和</a:t>
            </a:r>
            <a:r>
              <a:rPr lang="en-US" altLang="zh-CN" dirty="0" err="1" smtClean="0">
                <a:sym typeface="Arial" panose="020B0604020202020204" pitchFamily="34" charset="0"/>
              </a:rPr>
              <a:t>svm</a:t>
            </a:r>
            <a:r>
              <a:rPr lang="zh-CN" altLang="en-US" dirty="0" smtClean="0">
                <a:sym typeface="Arial" panose="020B0604020202020204" pitchFamily="34" charset="0"/>
              </a:rPr>
              <a:t>一样的正负样本分类？作者试过但效果很差，因为正样本的数据量太小了。为什么</a:t>
            </a:r>
            <a:r>
              <a:rPr lang="zh-CN" altLang="en-US" dirty="0" smtClean="0">
                <a:sym typeface="Arial" panose="020B0604020202020204" pitchFamily="34" charset="0"/>
              </a:rPr>
              <a:t>用</a:t>
            </a:r>
            <a:r>
              <a:rPr lang="en-US" altLang="zh-CN" dirty="0" smtClean="0">
                <a:sym typeface="Arial" panose="020B0604020202020204" pitchFamily="34" charset="0"/>
              </a:rPr>
              <a:t>SVM</a:t>
            </a:r>
            <a:r>
              <a:rPr lang="zh-CN" altLang="en-US" dirty="0" smtClean="0">
                <a:sym typeface="Arial" panose="020B0604020202020204" pitchFamily="34" charset="0"/>
              </a:rPr>
              <a:t>分类，而</a:t>
            </a:r>
            <a:r>
              <a:rPr lang="zh-CN" altLang="en-US" dirty="0" smtClean="0">
                <a:sym typeface="Arial" panose="020B0604020202020204" pitchFamily="34" charset="0"/>
              </a:rPr>
              <a:t>不用</a:t>
            </a:r>
            <a:r>
              <a:rPr lang="en-US" altLang="zh-CN" dirty="0" smtClean="0">
                <a:sym typeface="Arial" panose="020B0604020202020204" pitchFamily="34" charset="0"/>
              </a:rPr>
              <a:t>CNN</a:t>
            </a:r>
            <a:r>
              <a:rPr lang="zh-CN" altLang="en-US" dirty="0" smtClean="0">
                <a:sym typeface="Arial" panose="020B0604020202020204" pitchFamily="34" charset="0"/>
              </a:rPr>
              <a:t>微调的结果分类？因为</a:t>
            </a:r>
            <a:r>
              <a:rPr lang="en-US" altLang="zh-CN" dirty="0" smtClean="0">
                <a:sym typeface="Arial" panose="020B0604020202020204" pitchFamily="34" charset="0"/>
              </a:rPr>
              <a:t>SVM</a:t>
            </a:r>
            <a:r>
              <a:rPr lang="zh-CN" altLang="en-US" dirty="0" smtClean="0">
                <a:sym typeface="Arial" panose="020B0604020202020204" pitchFamily="34" charset="0"/>
              </a:rPr>
              <a:t>少量的样本就能得到不错的结果，而原来的全连接网络层分类由于微调的样本不够多，精度没有</a:t>
            </a:r>
            <a:r>
              <a:rPr lang="en-US" altLang="zh-CN" dirty="0" smtClean="0">
                <a:sym typeface="Arial" panose="020B0604020202020204" pitchFamily="34" charset="0"/>
              </a:rPr>
              <a:t>SVM</a:t>
            </a:r>
            <a:r>
              <a:rPr lang="zh-CN" altLang="en-US" dirty="0" smtClean="0">
                <a:sym typeface="Arial" panose="020B0604020202020204" pitchFamily="34" charset="0"/>
              </a:rPr>
              <a:t>高。</a:t>
            </a:r>
            <a:endParaRPr lang="en-US" altLang="zh-CN" dirty="0" smtClean="0">
              <a:sym typeface="Arial" panose="020B0604020202020204" pitchFamily="34" charset="0"/>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14</a:t>
            </a:fld>
            <a:endParaRPr lang="zh-CN" altLang="en-US" dirty="0"/>
          </a:p>
        </p:txBody>
      </p:sp>
    </p:spTree>
    <p:extLst>
      <p:ext uri="{BB962C8B-B14F-4D97-AF65-F5344CB8AC3E}">
        <p14:creationId xmlns:p14="http://schemas.microsoft.com/office/powerpoint/2010/main" val="442067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15</a:t>
            </a:fld>
            <a:endParaRPr lang="zh-CN" altLang="en-US" dirty="0"/>
          </a:p>
        </p:txBody>
      </p:sp>
    </p:spTree>
    <p:extLst>
      <p:ext uri="{BB962C8B-B14F-4D97-AF65-F5344CB8AC3E}">
        <p14:creationId xmlns:p14="http://schemas.microsoft.com/office/powerpoint/2010/main" val="427723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为了精确框的位置，需要把筛选出的候选框映射到更精确的位置，故需要做回归训练。把整个映射分解成</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个部分，</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为中心点的位移，</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为宽高的变化</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16</a:t>
            </a:fld>
            <a:endParaRPr lang="zh-CN" altLang="en-US" dirty="0"/>
          </a:p>
        </p:txBody>
      </p:sp>
    </p:spTree>
    <p:extLst>
      <p:ext uri="{BB962C8B-B14F-4D97-AF65-F5344CB8AC3E}">
        <p14:creationId xmlns:p14="http://schemas.microsoft.com/office/powerpoint/2010/main" val="346037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输入的</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为</a:t>
            </a:r>
            <a:r>
              <a:rPr lang="en-US" altLang="zh-CN" dirty="0" err="1" smtClean="0">
                <a:latin typeface="微软雅黑" panose="020B0503020204020204" pitchFamily="34" charset="-122"/>
                <a:ea typeface="微软雅黑" panose="020B0503020204020204" pitchFamily="34" charset="-122"/>
              </a:rPr>
              <a:t>AlexNet</a:t>
            </a:r>
            <a:r>
              <a:rPr lang="zh-CN" altLang="en-US" dirty="0" smtClean="0">
                <a:latin typeface="微软雅黑" panose="020B0503020204020204" pitchFamily="34" charset="-122"/>
                <a:ea typeface="微软雅黑" panose="020B0503020204020204" pitchFamily="34" charset="-122"/>
              </a:rPr>
              <a:t>第五层的池化的结果</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334913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微软雅黑" panose="020B0503020204020204" pitchFamily="34" charset="-122"/>
                <a:ea typeface="微软雅黑" panose="020B0503020204020204" pitchFamily="34" charset="-122"/>
                <a:cs typeface="+mn-cs"/>
              </a:rPr>
              <a:t>mean </a:t>
            </a:r>
            <a:r>
              <a:rPr lang="en-US" altLang="zh-CN" sz="1200" b="1" i="0" kern="1200" dirty="0" err="1" smtClean="0">
                <a:solidFill>
                  <a:schemeClr val="tx1"/>
                </a:solidFill>
                <a:effectLst/>
                <a:latin typeface="微软雅黑" panose="020B0503020204020204" pitchFamily="34" charset="-122"/>
                <a:ea typeface="微软雅黑" panose="020B0503020204020204" pitchFamily="34" charset="-122"/>
                <a:cs typeface="+mn-cs"/>
              </a:rPr>
              <a:t>Averge</a:t>
            </a:r>
            <a:r>
              <a:rPr lang="en-US" altLang="zh-CN" sz="1200" b="1" i="0" kern="1200" dirty="0" smtClean="0">
                <a:solidFill>
                  <a:schemeClr val="tx1"/>
                </a:solidFill>
                <a:effectLst/>
                <a:latin typeface="微软雅黑" panose="020B0503020204020204" pitchFamily="34" charset="-122"/>
                <a:ea typeface="微软雅黑" panose="020B0503020204020204" pitchFamily="34" charset="-122"/>
                <a:cs typeface="+mn-cs"/>
              </a:rPr>
              <a:t> Precision</a:t>
            </a: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18</a:t>
            </a:fld>
            <a:endParaRPr lang="zh-CN" altLang="en-US" dirty="0"/>
          </a:p>
        </p:txBody>
      </p:sp>
    </p:spTree>
    <p:extLst>
      <p:ext uri="{BB962C8B-B14F-4D97-AF65-F5344CB8AC3E}">
        <p14:creationId xmlns:p14="http://schemas.microsoft.com/office/powerpoint/2010/main" val="322394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预测过程是对于输入的图片，先找到可能存在目标的候选区域（锚点框表示），随后通过</a:t>
            </a:r>
            <a:r>
              <a:rPr lang="en-US" altLang="zh-CN" dirty="0" smtClean="0">
                <a:latin typeface="微软雅黑" panose="020B0503020204020204" pitchFamily="34" charset="-122"/>
                <a:ea typeface="微软雅黑" panose="020B0503020204020204" pitchFamily="34" charset="-122"/>
              </a:rPr>
              <a:t>CNN</a:t>
            </a:r>
            <a:r>
              <a:rPr lang="zh-CN" altLang="en-US" dirty="0" smtClean="0">
                <a:latin typeface="微软雅黑" panose="020B0503020204020204" pitchFamily="34" charset="-122"/>
                <a:ea typeface="微软雅黑" panose="020B0503020204020204" pitchFamily="34" charset="-122"/>
              </a:rPr>
              <a:t>分别给每个候选区域提取特征，通过所有类的</a:t>
            </a:r>
            <a:r>
              <a:rPr lang="en-US" altLang="zh-CN" dirty="0" smtClean="0">
                <a:latin typeface="微软雅黑" panose="020B0503020204020204" pitchFamily="34" charset="-122"/>
                <a:ea typeface="微软雅黑" panose="020B0503020204020204" pitchFamily="34" charset="-122"/>
              </a:rPr>
              <a:t>SVM</a:t>
            </a:r>
            <a:r>
              <a:rPr lang="zh-CN" altLang="en-US" dirty="0" smtClean="0">
                <a:latin typeface="微软雅黑" panose="020B0503020204020204" pitchFamily="34" charset="-122"/>
                <a:ea typeface="微软雅黑" panose="020B0503020204020204" pitchFamily="34" charset="-122"/>
              </a:rPr>
              <a:t>给每个候选区域打分（线性二分类的分类概率）推测最可能的分类（有一种类是背景），即得到了图片中所有可能的物体和大概位置，然后通过线性回归调整框的精确位置。即为目标检测的结果。提出下一页的问题</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64009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378093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775659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这里讲一下不同区域间的不相似度，区域内的不相似度最大容差。其实整个过程就是计算图的最小生成树，和</a:t>
            </a:r>
            <a:r>
              <a:rPr lang="en-US" altLang="zh-CN" dirty="0" err="1" smtClean="0">
                <a:latin typeface="微软雅黑" panose="020B0503020204020204" pitchFamily="34" charset="-122"/>
                <a:ea typeface="微软雅黑" panose="020B0503020204020204" pitchFamily="34" charset="-122"/>
              </a:rPr>
              <a:t>kruskal</a:t>
            </a:r>
            <a:r>
              <a:rPr lang="zh-CN" altLang="en-US" dirty="0" smtClean="0">
                <a:latin typeface="微软雅黑" panose="020B0503020204020204" pitchFamily="34" charset="-122"/>
                <a:ea typeface="微软雅黑" panose="020B0503020204020204" pitchFamily="34" charset="-122"/>
              </a:rPr>
              <a:t>的计算方法一样，只是中间多了一步判断是否能容忍的一步。</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6</a:t>
            </a:fld>
            <a:endParaRPr lang="zh-CN" altLang="en-US" dirty="0"/>
          </a:p>
        </p:txBody>
      </p:sp>
    </p:spTree>
    <p:extLst>
      <p:ext uri="{BB962C8B-B14F-4D97-AF65-F5344CB8AC3E}">
        <p14:creationId xmlns:p14="http://schemas.microsoft.com/office/powerpoint/2010/main" val="316125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sigma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为高斯滤波参数，</a:t>
            </a:r>
            <a:r>
              <a:rPr lang="en-US" altLang="zh-CN" sz="1200" b="0" i="0" kern="1200" dirty="0" err="1" smtClean="0">
                <a:solidFill>
                  <a:schemeClr val="tx1"/>
                </a:solidFill>
                <a:effectLst/>
                <a:latin typeface="微软雅黑" panose="020B0503020204020204" pitchFamily="34" charset="-122"/>
                <a:ea typeface="微软雅黑" panose="020B0503020204020204" pitchFamily="34" charset="-122"/>
                <a:cs typeface="+mn-cs"/>
              </a:rPr>
              <a:t>min_size</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为分割后希望得到的最小区域的大小，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k</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为控制初始阈值的参数，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k</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越小分的越细，越大分地越粗糙。</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201880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问题来到如何计算相似度。相似度包括</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部分颜色相似度、纹理相似度、优先合并小的区域、区域的合适度（俩个区域很难相接则不适合合并在一起）</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8</a:t>
            </a:fld>
            <a:endParaRPr lang="zh-CN" altLang="en-US" dirty="0"/>
          </a:p>
        </p:txBody>
      </p:sp>
    </p:spTree>
    <p:extLst>
      <p:ext uri="{BB962C8B-B14F-4D97-AF65-F5344CB8AC3E}">
        <p14:creationId xmlns:p14="http://schemas.microsoft.com/office/powerpoint/2010/main" val="233589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生成</a:t>
            </a:r>
            <a:r>
              <a:rPr lang="en-US" altLang="zh-CN" dirty="0" smtClean="0">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个候选框</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307910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2019年5月16日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2019年5月16日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2019年5月16日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smtClean="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2019年5月16日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2019年5月16日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2019年5月16日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2019年5月16日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smtClean="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2019年5月16日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smtClean="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2019年5月16日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smtClean="0">
                <a:latin typeface="Arial" panose="020B0604020202020204" pitchFamily="34" charset="0"/>
                <a:ea typeface="微软雅黑" panose="020B0503020204020204" pitchFamily="34" charset="-122"/>
                <a:sym typeface="Arial" panose="020B0604020202020204" pitchFamily="34" charset="0"/>
              </a:rPr>
              <a:t>目标检测</a:t>
            </a:r>
            <a:r>
              <a:rPr lang="en-US" altLang="zh-CN" dirty="0" smtClean="0">
                <a:latin typeface="Arial" panose="020B0604020202020204" pitchFamily="34" charset="0"/>
                <a:sym typeface="Arial" panose="020B0604020202020204" pitchFamily="34" charset="0"/>
              </a:rPr>
              <a:t>——R-CNN</a:t>
            </a:r>
            <a:r>
              <a:rPr lang="en-US" altLang="zh-CN" dirty="0">
                <a:latin typeface="Arial" panose="020B0604020202020204" pitchFamily="34" charset="0"/>
                <a:sym typeface="Arial" panose="020B0604020202020204" pitchFamily="34" charset="0"/>
              </a:rPr>
              <a:t/>
            </a:r>
            <a:br>
              <a:rPr lang="en-US" altLang="zh-CN" dirty="0">
                <a:latin typeface="Arial" panose="020B0604020202020204" pitchFamily="34" charset="0"/>
                <a:sym typeface="Arial" panose="020B0604020202020204" pitchFamily="34" charset="0"/>
              </a:rPr>
            </a:b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r>
              <a:rPr lang="en-US" altLang="zh-CN" dirty="0">
                <a:latin typeface="Arial" panose="020B0604020202020204" pitchFamily="34" charset="0"/>
                <a:sym typeface="Arial" panose="020B0604020202020204" pitchFamily="34" charset="0"/>
              </a:rPr>
              <a:t>Region-Convolutional Neural </a:t>
            </a:r>
            <a:r>
              <a:rPr lang="en-US" altLang="zh-CN" dirty="0" smtClean="0">
                <a:latin typeface="Arial" panose="020B0604020202020204" pitchFamily="34" charset="0"/>
                <a:sym typeface="Arial" panose="020B0604020202020204" pitchFamily="34" charset="0"/>
              </a:rPr>
              <a:t>Networks      2014</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latin typeface="Arial" panose="020B0604020202020204" pitchFamily="34" charset="0"/>
                <a:sym typeface="Arial" panose="020B0604020202020204" pitchFamily="34" charset="0"/>
              </a:rPr>
              <a:t>CNN</a:t>
            </a:r>
            <a:endParaRPr lang="zh-CN" altLang="en-US"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8204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1280" y="521106"/>
            <a:ext cx="9601200" cy="1142385"/>
          </a:xfrm>
        </p:spPr>
        <p:txBody>
          <a:bodyPr rtlCol="0"/>
          <a:lstStyle/>
          <a:p>
            <a:r>
              <a:rPr lang="zh-CN" altLang="en-US" dirty="0"/>
              <a:t>如何训练</a:t>
            </a:r>
            <a:r>
              <a:rPr lang="en-US" altLang="zh-CN" dirty="0"/>
              <a:t>CNN</a:t>
            </a:r>
            <a:r>
              <a:rPr lang="zh-CN" altLang="en-US" dirty="0"/>
              <a:t>？</a:t>
            </a:r>
            <a:endParaRPr lang="en-US" altLang="zh-CN" dirty="0"/>
          </a:p>
        </p:txBody>
      </p:sp>
      <p:graphicFrame>
        <p:nvGraphicFramePr>
          <p:cNvPr id="4" name="内容占位符 3" descr="流程箭头图，显示了从左至右排列的 3 个步骤，且每个步骤都有任务说明"/>
          <p:cNvGraphicFramePr>
            <a:graphicFrameLocks noGrp="1"/>
          </p:cNvGraphicFramePr>
          <p:nvPr>
            <p:ph idx="1"/>
            <p:extLst>
              <p:ext uri="{D42A27DB-BD31-4B8C-83A1-F6EECF244321}">
                <p14:modId xmlns:p14="http://schemas.microsoft.com/office/powerpoint/2010/main" val="3155583444"/>
              </p:ext>
            </p:extLst>
          </p:nvPr>
        </p:nvGraphicFramePr>
        <p:xfrm>
          <a:off x="1364411" y="1737431"/>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sym typeface="Arial" panose="020B0604020202020204" pitchFamily="34" charset="0"/>
              </a:rPr>
              <a:t>Fine-Tune</a:t>
            </a:r>
            <a:r>
              <a:rPr lang="zh-CN" altLang="en-US" dirty="0" smtClean="0">
                <a:sym typeface="Arial" panose="020B0604020202020204" pitchFamily="34" charset="0"/>
              </a:rPr>
              <a:t>的正负样本分类</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内容占位符 2"/>
          <p:cNvSpPr txBox="1">
            <a:spLocks/>
          </p:cNvSpPr>
          <p:nvPr/>
        </p:nvSpPr>
        <p:spPr>
          <a:xfrm>
            <a:off x="1295400" y="1981199"/>
            <a:ext cx="9133936" cy="381000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ltLang="zh-CN" dirty="0">
                <a:sym typeface="Arial" panose="020B0604020202020204" pitchFamily="34" charset="0"/>
              </a:rPr>
              <a:t>IOU&gt;=0.5</a:t>
            </a:r>
            <a:r>
              <a:rPr lang="zh-CN" altLang="en-US" dirty="0">
                <a:sym typeface="Arial" panose="020B0604020202020204" pitchFamily="34" charset="0"/>
              </a:rPr>
              <a:t>的候选框为正样本，类别为对应</a:t>
            </a:r>
            <a:r>
              <a:rPr lang="en-US" altLang="zh-CN" dirty="0">
                <a:sym typeface="Arial" panose="020B0604020202020204" pitchFamily="34" charset="0"/>
              </a:rPr>
              <a:t>ground-truth</a:t>
            </a:r>
            <a:r>
              <a:rPr lang="zh-CN" altLang="en-US" dirty="0">
                <a:sym typeface="Arial" panose="020B0604020202020204" pitchFamily="34" charset="0"/>
              </a:rPr>
              <a:t>的类；否则为负样本，类为背景</a:t>
            </a:r>
            <a:r>
              <a:rPr lang="zh-CN" altLang="en-US" dirty="0" smtClean="0">
                <a:sym typeface="Arial" panose="020B0604020202020204" pitchFamily="34" charset="0"/>
              </a:rPr>
              <a:t>。</a:t>
            </a:r>
            <a:endParaRPr lang="zh-CN" altLang="en-US" dirty="0">
              <a:sym typeface="Arial" panose="020B0604020202020204" pitchFamily="34" charset="0"/>
            </a:endParaRPr>
          </a:p>
        </p:txBody>
      </p:sp>
    </p:spTree>
    <p:extLst>
      <p:ext uri="{BB962C8B-B14F-4D97-AF65-F5344CB8AC3E}">
        <p14:creationId xmlns:p14="http://schemas.microsoft.com/office/powerpoint/2010/main" val="382741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latin typeface="Arial" panose="020B0604020202020204" pitchFamily="34" charset="0"/>
                <a:sym typeface="Arial" panose="020B0604020202020204" pitchFamily="34" charset="0"/>
              </a:rPr>
              <a:t>SVM </a:t>
            </a:r>
            <a:r>
              <a:rPr lang="en-US" altLang="zh-CN" dirty="0" smtClean="0">
                <a:latin typeface="Arial" panose="020B0604020202020204" pitchFamily="34" charset="0"/>
                <a:sym typeface="Arial" panose="020B0604020202020204" pitchFamily="34" charset="0"/>
              </a:rPr>
              <a:t>and </a:t>
            </a:r>
            <a:r>
              <a:rPr lang="en-US" altLang="zh-CN" dirty="0">
                <a:latin typeface="Arial" panose="020B0604020202020204" pitchFamily="34" charset="0"/>
                <a:sym typeface="Arial" panose="020B0604020202020204" pitchFamily="34" charset="0"/>
              </a:rPr>
              <a:t>NMS</a:t>
            </a:r>
          </a:p>
        </p:txBody>
      </p:sp>
    </p:spTree>
    <p:extLst>
      <p:ext uri="{BB962C8B-B14F-4D97-AF65-F5344CB8AC3E}">
        <p14:creationId xmlns:p14="http://schemas.microsoft.com/office/powerpoint/2010/main" val="33273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微软雅黑" panose="020B0503020204020204" pitchFamily="34" charset="-122"/>
                <a:ea typeface="微软雅黑" panose="020B0503020204020204" pitchFamily="34" charset="-122"/>
                <a:sym typeface="Arial" panose="020B0604020202020204" pitchFamily="34" charset="0"/>
              </a:rPr>
              <a:t>SVM</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的正负样本分类</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p:cNvSpPr txBox="1">
            <a:spLocks/>
          </p:cNvSpPr>
          <p:nvPr/>
        </p:nvSpPr>
        <p:spPr>
          <a:xfrm>
            <a:off x="1295400" y="2027209"/>
            <a:ext cx="9133936" cy="1430134"/>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a:sym typeface="Arial" panose="020B0604020202020204" pitchFamily="34" charset="0"/>
              </a:rPr>
              <a:t>对于每一个类的</a:t>
            </a:r>
            <a:r>
              <a:rPr lang="en-US" altLang="zh-CN" dirty="0">
                <a:sym typeface="Arial" panose="020B0604020202020204" pitchFamily="34" charset="0"/>
              </a:rPr>
              <a:t>SVM</a:t>
            </a:r>
            <a:r>
              <a:rPr lang="zh-CN" altLang="en-US" dirty="0">
                <a:sym typeface="Arial" panose="020B0604020202020204" pitchFamily="34" charset="0"/>
              </a:rPr>
              <a:t>，只有</a:t>
            </a:r>
            <a:r>
              <a:rPr lang="en-US" altLang="zh-CN" dirty="0">
                <a:sym typeface="Arial" panose="020B0604020202020204" pitchFamily="34" charset="0"/>
              </a:rPr>
              <a:t>GT</a:t>
            </a:r>
            <a:r>
              <a:rPr lang="zh-CN" altLang="en-US" dirty="0">
                <a:sym typeface="Arial" panose="020B0604020202020204" pitchFamily="34" charset="0"/>
              </a:rPr>
              <a:t>的候选框为正样本；</a:t>
            </a:r>
            <a:r>
              <a:rPr lang="en-US" altLang="zh-CN" dirty="0">
                <a:sym typeface="Arial" panose="020B0604020202020204" pitchFamily="34" charset="0"/>
              </a:rPr>
              <a:t>IOU&lt;0.3</a:t>
            </a:r>
            <a:r>
              <a:rPr lang="zh-CN" altLang="en-US" dirty="0">
                <a:sym typeface="Arial" panose="020B0604020202020204" pitchFamily="34" charset="0"/>
              </a:rPr>
              <a:t>的为负样本；剩余的样本都不用。</a:t>
            </a:r>
            <a:endParaRPr lang="en-US" altLang="zh-CN" dirty="0">
              <a:sym typeface="Arial" panose="020B0604020202020204" pitchFamily="34" charset="0"/>
            </a:endParaRPr>
          </a:p>
          <a:p>
            <a:r>
              <a:rPr lang="zh-CN" altLang="en-US" dirty="0">
                <a:sym typeface="Arial" panose="020B0604020202020204" pitchFamily="34" charset="0"/>
              </a:rPr>
              <a:t>训练过程用了</a:t>
            </a:r>
            <a:r>
              <a:rPr lang="en-US" altLang="zh-CN" dirty="0">
                <a:sym typeface="Arial" panose="020B0604020202020204" pitchFamily="34" charset="0"/>
              </a:rPr>
              <a:t>hard  </a:t>
            </a:r>
            <a:r>
              <a:rPr lang="en-US" altLang="zh-CN" dirty="0" smtClean="0">
                <a:sym typeface="Arial" panose="020B0604020202020204" pitchFamily="34" charset="0"/>
              </a:rPr>
              <a:t>negative</a:t>
            </a:r>
            <a:endParaRPr lang="en-US" altLang="zh-CN" dirty="0">
              <a:sym typeface="Arial" panose="020B0604020202020204" pitchFamily="34" charset="0"/>
            </a:endParaRPr>
          </a:p>
        </p:txBody>
      </p:sp>
      <p:sp>
        <p:nvSpPr>
          <p:cNvPr id="5" name="标题 1"/>
          <p:cNvSpPr txBox="1">
            <a:spLocks/>
          </p:cNvSpPr>
          <p:nvPr/>
        </p:nvSpPr>
        <p:spPr>
          <a:xfrm>
            <a:off x="1295400" y="3103660"/>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sym typeface="Arial" panose="020B0604020202020204" pitchFamily="34" charset="0"/>
              </a:rPr>
              <a:t>Non-Maximum Suppression</a:t>
            </a:r>
            <a:endParaRPr lang="zh-CN" altLang="en-US" dirty="0">
              <a:sym typeface="Arial" panose="020B0604020202020204" pitchFamily="34" charset="0"/>
            </a:endParaRPr>
          </a:p>
        </p:txBody>
      </p:sp>
      <p:sp>
        <p:nvSpPr>
          <p:cNvPr id="6" name="内容占位符 2"/>
          <p:cNvSpPr txBox="1">
            <a:spLocks/>
          </p:cNvSpPr>
          <p:nvPr/>
        </p:nvSpPr>
        <p:spPr>
          <a:xfrm>
            <a:off x="1295400" y="4607429"/>
            <a:ext cx="9133936" cy="1430134"/>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smtClean="0">
                <a:sym typeface="Arial" panose="020B0604020202020204" pitchFamily="34" charset="0"/>
              </a:rPr>
              <a:t>非极大值抑制只保留</a:t>
            </a:r>
            <a:r>
              <a:rPr lang="en-US" altLang="zh-CN" dirty="0" smtClean="0">
                <a:sym typeface="Arial" panose="020B0604020202020204" pitchFamily="34" charset="0"/>
              </a:rPr>
              <a:t>GT</a:t>
            </a:r>
            <a:r>
              <a:rPr lang="zh-CN" altLang="en-US" dirty="0" smtClean="0">
                <a:sym typeface="Arial" panose="020B0604020202020204" pitchFamily="34" charset="0"/>
              </a:rPr>
              <a:t>对应的候选框中</a:t>
            </a:r>
            <a:r>
              <a:rPr lang="en-US" altLang="zh-CN" dirty="0" smtClean="0">
                <a:sym typeface="Arial" panose="020B0604020202020204" pitchFamily="34" charset="0"/>
              </a:rPr>
              <a:t>SVM</a:t>
            </a:r>
            <a:r>
              <a:rPr lang="zh-CN" altLang="en-US" dirty="0" smtClean="0">
                <a:sym typeface="Arial" panose="020B0604020202020204" pitchFamily="34" charset="0"/>
              </a:rPr>
              <a:t>打分最大的一个</a:t>
            </a:r>
            <a:endParaRPr lang="en-US" altLang="zh-CN" dirty="0" smtClean="0">
              <a:sym typeface="Arial" panose="020B0604020202020204" pitchFamily="34" charset="0"/>
            </a:endParaRPr>
          </a:p>
        </p:txBody>
      </p:sp>
    </p:spTree>
    <p:extLst>
      <p:ext uri="{BB962C8B-B14F-4D97-AF65-F5344CB8AC3E}">
        <p14:creationId xmlns:p14="http://schemas.microsoft.com/office/powerpoint/2010/main" val="290701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latin typeface="Arial" panose="020B0604020202020204" pitchFamily="34" charset="0"/>
                <a:sym typeface="Arial" panose="020B0604020202020204" pitchFamily="34" charset="0"/>
              </a:rPr>
              <a:t>Bounding-box regression</a:t>
            </a:r>
          </a:p>
        </p:txBody>
      </p:sp>
    </p:spTree>
    <p:extLst>
      <p:ext uri="{BB962C8B-B14F-4D97-AF65-F5344CB8AC3E}">
        <p14:creationId xmlns:p14="http://schemas.microsoft.com/office/powerpoint/2010/main" val="27100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latin typeface="Arial" panose="020B0604020202020204" pitchFamily="34" charset="0"/>
                <a:sym typeface="Arial" panose="020B0604020202020204" pitchFamily="34" charset="0"/>
              </a:rPr>
              <a:t>训练回归</a:t>
            </a:r>
            <a:endParaRPr lang="zh-CN" altLang="en-US" dirty="0">
              <a:latin typeface="Arial" panose="020B0604020202020204" pitchFamily="34" charset="0"/>
              <a:sym typeface="Arial" panose="020B0604020202020204" pitchFamily="34" charset="0"/>
            </a:endParaRPr>
          </a:p>
        </p:txBody>
      </p:sp>
      <p:sp>
        <p:nvSpPr>
          <p:cNvPr id="3" name="内容占位符 2"/>
          <p:cNvSpPr txBox="1">
            <a:spLocks/>
          </p:cNvSpPr>
          <p:nvPr/>
        </p:nvSpPr>
        <p:spPr>
          <a:xfrm>
            <a:off x="1295400" y="2156605"/>
            <a:ext cx="9133936" cy="1430134"/>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smtClean="0">
                <a:sym typeface="Arial" panose="020B0604020202020204" pitchFamily="34" charset="0"/>
              </a:rPr>
              <a:t>对上面筛选出来的</a:t>
            </a:r>
            <a:r>
              <a:rPr lang="en-US" altLang="zh-CN" dirty="0" smtClean="0">
                <a:sym typeface="Arial" panose="020B0604020202020204" pitchFamily="34" charset="0"/>
              </a:rPr>
              <a:t>SVM</a:t>
            </a:r>
            <a:r>
              <a:rPr lang="zh-CN" altLang="en-US" dirty="0" smtClean="0">
                <a:sym typeface="Arial" panose="020B0604020202020204" pitchFamily="34" charset="0"/>
              </a:rPr>
              <a:t>做回归训练（训练候选框</a:t>
            </a:r>
            <a:r>
              <a:rPr lang="en-US" altLang="zh-CN" dirty="0" smtClean="0">
                <a:sym typeface="Arial" panose="020B0604020202020204" pitchFamily="34" charset="0"/>
              </a:rPr>
              <a:t>P=(</a:t>
            </a:r>
            <a:r>
              <a:rPr lang="en-US" altLang="zh-CN" dirty="0" err="1" smtClean="0">
                <a:sym typeface="Arial" panose="020B0604020202020204" pitchFamily="34" charset="0"/>
              </a:rPr>
              <a:t>p</a:t>
            </a:r>
            <a:r>
              <a:rPr lang="en-US" altLang="zh-CN" baseline="-25000" dirty="0" err="1" smtClean="0">
                <a:sym typeface="Arial" panose="020B0604020202020204" pitchFamily="34" charset="0"/>
              </a:rPr>
              <a:t>x</a:t>
            </a:r>
            <a:r>
              <a:rPr lang="en-US" altLang="zh-CN" dirty="0" smtClean="0">
                <a:sym typeface="Arial" panose="020B0604020202020204" pitchFamily="34" charset="0"/>
              </a:rPr>
              <a:t>, </a:t>
            </a:r>
            <a:r>
              <a:rPr lang="en-US" altLang="zh-CN" dirty="0" err="1" smtClean="0">
                <a:sym typeface="Arial" panose="020B0604020202020204" pitchFamily="34" charset="0"/>
              </a:rPr>
              <a:t>p</a:t>
            </a:r>
            <a:r>
              <a:rPr lang="en-US" altLang="zh-CN" baseline="-25000" dirty="0" err="1" smtClean="0">
                <a:sym typeface="Arial" panose="020B0604020202020204" pitchFamily="34" charset="0"/>
              </a:rPr>
              <a:t>y</a:t>
            </a:r>
            <a:r>
              <a:rPr lang="en-US" altLang="zh-CN" dirty="0" smtClean="0">
                <a:sym typeface="Arial" panose="020B0604020202020204" pitchFamily="34" charset="0"/>
              </a:rPr>
              <a:t>, p</a:t>
            </a:r>
            <a:r>
              <a:rPr lang="en-US" altLang="zh-CN" baseline="-25000" dirty="0" smtClean="0">
                <a:sym typeface="Arial" panose="020B0604020202020204" pitchFamily="34" charset="0"/>
              </a:rPr>
              <a:t>w</a:t>
            </a:r>
            <a:r>
              <a:rPr lang="zh-CN" altLang="en-US" dirty="0">
                <a:sym typeface="Arial" panose="020B0604020202020204" pitchFamily="34" charset="0"/>
              </a:rPr>
              <a:t> </a:t>
            </a:r>
            <a:r>
              <a:rPr lang="en-US" altLang="zh-CN" dirty="0" smtClean="0">
                <a:sym typeface="Arial" panose="020B0604020202020204" pitchFamily="34" charset="0"/>
              </a:rPr>
              <a:t>, </a:t>
            </a:r>
            <a:r>
              <a:rPr lang="en-US" altLang="zh-CN" dirty="0" err="1" smtClean="0">
                <a:sym typeface="Arial" panose="020B0604020202020204" pitchFamily="34" charset="0"/>
              </a:rPr>
              <a:t>p</a:t>
            </a:r>
            <a:r>
              <a:rPr lang="en-US" altLang="zh-CN" baseline="-25000" dirty="0" err="1" smtClean="0">
                <a:sym typeface="Arial" panose="020B0604020202020204" pitchFamily="34" charset="0"/>
              </a:rPr>
              <a:t>h</a:t>
            </a:r>
            <a:r>
              <a:rPr lang="en-US" altLang="zh-CN" dirty="0" smtClean="0">
                <a:sym typeface="Arial" panose="020B0604020202020204" pitchFamily="34" charset="0"/>
              </a:rPr>
              <a:t>)</a:t>
            </a:r>
            <a:r>
              <a:rPr lang="zh-CN" altLang="en-US" dirty="0" smtClean="0">
                <a:sym typeface="Arial" panose="020B0604020202020204" pitchFamily="34" charset="0"/>
              </a:rPr>
              <a:t>到真值</a:t>
            </a:r>
            <a:r>
              <a:rPr lang="en-US" altLang="zh-CN" dirty="0" smtClean="0">
                <a:sym typeface="Arial" panose="020B0604020202020204" pitchFamily="34" charset="0"/>
              </a:rPr>
              <a:t>G=(</a:t>
            </a:r>
            <a:r>
              <a:rPr lang="en-US" altLang="zh-CN" dirty="0" err="1" smtClean="0">
                <a:sym typeface="Arial" panose="020B0604020202020204" pitchFamily="34" charset="0"/>
              </a:rPr>
              <a:t>G</a:t>
            </a:r>
            <a:r>
              <a:rPr lang="en-US" altLang="zh-CN" baseline="-25000" dirty="0" err="1" smtClean="0">
                <a:sym typeface="Arial" panose="020B0604020202020204" pitchFamily="34" charset="0"/>
              </a:rPr>
              <a:t>x</a:t>
            </a:r>
            <a:r>
              <a:rPr lang="en-US" altLang="zh-CN" dirty="0" smtClean="0">
                <a:sym typeface="Arial" panose="020B0604020202020204" pitchFamily="34" charset="0"/>
              </a:rPr>
              <a:t>, </a:t>
            </a:r>
            <a:r>
              <a:rPr lang="en-US" altLang="zh-CN" dirty="0" err="1" smtClean="0">
                <a:sym typeface="Arial" panose="020B0604020202020204" pitchFamily="34" charset="0"/>
              </a:rPr>
              <a:t>G</a:t>
            </a:r>
            <a:r>
              <a:rPr lang="en-US" altLang="zh-CN" baseline="-25000" dirty="0" err="1" smtClean="0">
                <a:sym typeface="Arial" panose="020B0604020202020204" pitchFamily="34" charset="0"/>
              </a:rPr>
              <a:t>y</a:t>
            </a:r>
            <a:r>
              <a:rPr lang="en-US" altLang="zh-CN" dirty="0" smtClean="0">
                <a:sym typeface="Arial" panose="020B0604020202020204" pitchFamily="34" charset="0"/>
              </a:rPr>
              <a:t>, </a:t>
            </a:r>
            <a:r>
              <a:rPr lang="en-US" altLang="zh-CN" dirty="0" err="1" smtClean="0">
                <a:sym typeface="Arial" panose="020B0604020202020204" pitchFamily="34" charset="0"/>
              </a:rPr>
              <a:t>G</a:t>
            </a:r>
            <a:r>
              <a:rPr lang="en-US" altLang="zh-CN" baseline="-25000" dirty="0" err="1" smtClean="0">
                <a:sym typeface="Arial" panose="020B0604020202020204" pitchFamily="34" charset="0"/>
              </a:rPr>
              <a:t>w</a:t>
            </a:r>
            <a:r>
              <a:rPr lang="en-US" altLang="zh-CN" dirty="0" smtClean="0">
                <a:sym typeface="Arial" panose="020B0604020202020204" pitchFamily="34" charset="0"/>
              </a:rPr>
              <a:t>, </a:t>
            </a:r>
            <a:r>
              <a:rPr lang="en-US" altLang="zh-CN" dirty="0" err="1" smtClean="0">
                <a:sym typeface="Arial" panose="020B0604020202020204" pitchFamily="34" charset="0"/>
              </a:rPr>
              <a:t>G</a:t>
            </a:r>
            <a:r>
              <a:rPr lang="en-US" altLang="zh-CN" baseline="-25000" dirty="0" err="1" smtClean="0">
                <a:sym typeface="Arial" panose="020B0604020202020204" pitchFamily="34" charset="0"/>
              </a:rPr>
              <a:t>h</a:t>
            </a:r>
            <a:r>
              <a:rPr lang="en-US" altLang="zh-CN" dirty="0" smtClean="0">
                <a:sym typeface="Arial" panose="020B0604020202020204" pitchFamily="34" charset="0"/>
              </a:rPr>
              <a:t>)</a:t>
            </a:r>
            <a:r>
              <a:rPr lang="zh-CN" altLang="en-US" dirty="0" smtClean="0">
                <a:sym typeface="Arial" panose="020B0604020202020204" pitchFamily="34" charset="0"/>
              </a:rPr>
              <a:t>的映射）</a:t>
            </a:r>
            <a:endParaRPr lang="en-US" altLang="zh-CN" dirty="0" smtClean="0">
              <a:sym typeface="Arial" panose="020B0604020202020204" pitchFamily="34" charset="0"/>
            </a:endParaRPr>
          </a:p>
          <a:p>
            <a:endParaRPr lang="en-US" altLang="zh-CN" dirty="0">
              <a:sym typeface="Arial" panose="020B0604020202020204" pitchFamily="34" charset="0"/>
            </a:endParaRPr>
          </a:p>
          <a:p>
            <a:endParaRPr lang="en-US" altLang="zh-CN" dirty="0" smtClean="0">
              <a:sym typeface="Arial" panose="020B0604020202020204" pitchFamily="34" charset="0"/>
            </a:endParaRPr>
          </a:p>
          <a:p>
            <a:endParaRPr lang="en-US" altLang="zh-CN" dirty="0">
              <a:sym typeface="Arial" panose="020B0604020202020204" pitchFamily="34" charset="0"/>
            </a:endParaRPr>
          </a:p>
          <a:p>
            <a:pPr marL="0" indent="0">
              <a:buNone/>
            </a:pPr>
            <a:endParaRPr lang="en-US" altLang="zh-CN" dirty="0" smtClean="0">
              <a:sym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343" y="3216730"/>
            <a:ext cx="3648075" cy="1571625"/>
          </a:xfrm>
          <a:prstGeom prst="rect">
            <a:avLst/>
          </a:prstGeom>
        </p:spPr>
      </p:pic>
    </p:spTree>
    <p:extLst>
      <p:ext uri="{BB962C8B-B14F-4D97-AF65-F5344CB8AC3E}">
        <p14:creationId xmlns:p14="http://schemas.microsoft.com/office/powerpoint/2010/main" val="18806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019346" y="3341299"/>
            <a:ext cx="3352381" cy="1361905"/>
          </a:xfrm>
          <a:prstGeom prst="rect">
            <a:avLst/>
          </a:prstGeom>
        </p:spPr>
      </p:pic>
      <p:sp>
        <p:nvSpPr>
          <p:cNvPr id="6" name="内容占位符 2"/>
          <p:cNvSpPr txBox="1">
            <a:spLocks/>
          </p:cNvSpPr>
          <p:nvPr/>
        </p:nvSpPr>
        <p:spPr>
          <a:xfrm>
            <a:off x="1554192" y="1060778"/>
            <a:ext cx="9297838" cy="425571"/>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zh-CN" altLang="en-US" dirty="0" smtClean="0">
                <a:sym typeface="Arial" panose="020B0604020202020204" pitchFamily="34" charset="0"/>
              </a:rPr>
              <a:t>回归问题化为最优化问题</a:t>
            </a:r>
            <a:endParaRPr lang="en-US" altLang="zh-CN" dirty="0">
              <a:sym typeface="Arial" panose="020B0604020202020204" pitchFamily="34" charset="0"/>
            </a:endParaRPr>
          </a:p>
          <a:p>
            <a:endParaRPr lang="en-US" altLang="zh-CN" dirty="0" smtClean="0">
              <a:sym typeface="Arial" panose="020B0604020202020204" pitchFamily="34" charset="0"/>
            </a:endParaRPr>
          </a:p>
          <a:p>
            <a:endParaRPr lang="en-US" altLang="zh-CN" dirty="0">
              <a:sym typeface="Arial" panose="020B0604020202020204" pitchFamily="34" charset="0"/>
            </a:endParaRPr>
          </a:p>
          <a:p>
            <a:r>
              <a:rPr lang="zh-CN" altLang="en-US" dirty="0">
                <a:sym typeface="Arial" panose="020B0604020202020204" pitchFamily="34" charset="0"/>
              </a:rPr>
              <a:t>其中</a:t>
            </a:r>
            <a:endParaRPr lang="en-US" altLang="zh-CN" dirty="0">
              <a:sym typeface="Arial" panose="020B0604020202020204" pitchFamily="34" charset="0"/>
            </a:endParaRPr>
          </a:p>
          <a:p>
            <a:pPr marL="0" indent="0">
              <a:buNone/>
            </a:pPr>
            <a:endParaRPr lang="en-US" altLang="zh-CN" dirty="0">
              <a:sym typeface="Arial" panose="020B0604020202020204" pitchFamily="34" charset="0"/>
            </a:endParaRPr>
          </a:p>
        </p:txBody>
      </p:sp>
      <p:pic>
        <p:nvPicPr>
          <p:cNvPr id="7" name="图片 6"/>
          <p:cNvPicPr>
            <a:picLocks noChangeAspect="1"/>
          </p:cNvPicPr>
          <p:nvPr/>
        </p:nvPicPr>
        <p:blipFill>
          <a:blip r:embed="rId4"/>
          <a:stretch>
            <a:fillRect/>
          </a:stretch>
        </p:blipFill>
        <p:spPr>
          <a:xfrm>
            <a:off x="3152648" y="2640443"/>
            <a:ext cx="1638095" cy="276190"/>
          </a:xfrm>
          <a:prstGeom prst="rect">
            <a:avLst/>
          </a:prstGeom>
        </p:spPr>
      </p:pic>
      <p:pic>
        <p:nvPicPr>
          <p:cNvPr id="8" name="图片 7"/>
          <p:cNvPicPr>
            <a:picLocks noChangeAspect="1"/>
          </p:cNvPicPr>
          <p:nvPr/>
        </p:nvPicPr>
        <p:blipFill>
          <a:blip r:embed="rId5"/>
          <a:stretch>
            <a:fillRect/>
          </a:stretch>
        </p:blipFill>
        <p:spPr>
          <a:xfrm>
            <a:off x="3019346" y="1606253"/>
            <a:ext cx="4514286" cy="609524"/>
          </a:xfrm>
          <a:prstGeom prst="rect">
            <a:avLst/>
          </a:prstGeom>
        </p:spPr>
      </p:pic>
    </p:spTree>
    <p:extLst>
      <p:ext uri="{BB962C8B-B14F-4D97-AF65-F5344CB8AC3E}">
        <p14:creationId xmlns:p14="http://schemas.microsoft.com/office/powerpoint/2010/main" val="270230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结果实例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488" y="2149684"/>
            <a:ext cx="9677400" cy="25241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sym typeface="Arial" panose="020B0604020202020204" pitchFamily="34" charset="0"/>
              </a:rPr>
              <a:t>R-CNN</a:t>
            </a:r>
            <a:r>
              <a:rPr lang="zh-CN" altLang="en-US" dirty="0" smtClean="0">
                <a:sym typeface="Arial" panose="020B0604020202020204" pitchFamily="34" charset="0"/>
              </a:rPr>
              <a:t>的预测过程</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640181" y="1748951"/>
            <a:ext cx="9256419" cy="3409524"/>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sym typeface="Arial" panose="020B0604020202020204" pitchFamily="34" charset="0"/>
              </a:rPr>
              <a:t>R-CNN</a:t>
            </a:r>
            <a:r>
              <a:rPr lang="zh-CN" altLang="en-US" dirty="0" smtClean="0">
                <a:sym typeface="Arial" panose="020B0604020202020204" pitchFamily="34" charset="0"/>
              </a:rPr>
              <a:t>的模块设计</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生成候选区域</a:t>
            </a: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rtl="0"/>
            <a:r>
              <a:rPr lang="en-US" altLang="zh-CN" dirty="0" smtClean="0">
                <a:latin typeface="Arial" panose="020B0604020202020204" pitchFamily="34" charset="0"/>
                <a:ea typeface="微软雅黑" panose="020B0503020204020204" pitchFamily="34" charset="-122"/>
                <a:sym typeface="Arial" panose="020B0604020202020204" pitchFamily="34" charset="0"/>
              </a:rPr>
              <a:t>CNN</a:t>
            </a:r>
            <a:endParaRPr lang="zh-CN" altLang="en-US" dirty="0" smtClean="0">
              <a:latin typeface="Arial" panose="020B0604020202020204" pitchFamily="34" charset="0"/>
              <a:ea typeface="微软雅黑" panose="020B0503020204020204" pitchFamily="34" charset="-122"/>
              <a:sym typeface="Arial" panose="020B0604020202020204" pitchFamily="34" charset="0"/>
            </a:endParaRPr>
          </a:p>
          <a:p>
            <a:pPr rtl="0"/>
            <a:r>
              <a:rPr lang="en-US" altLang="zh-CN" dirty="0" smtClean="0">
                <a:latin typeface="Arial" panose="020B0604020202020204" pitchFamily="34" charset="0"/>
                <a:ea typeface="微软雅黑" panose="020B0503020204020204" pitchFamily="34" charset="-122"/>
                <a:sym typeface="Arial" panose="020B0604020202020204" pitchFamily="34" charset="0"/>
              </a:rPr>
              <a:t>SVM </a:t>
            </a:r>
            <a:r>
              <a:rPr lang="zh-CN" altLang="en-US" dirty="0" smtClean="0">
                <a:latin typeface="Arial" panose="020B0604020202020204" pitchFamily="34" charset="0"/>
                <a:ea typeface="微软雅黑" panose="020B0503020204020204" pitchFamily="34" charset="-122"/>
                <a:sym typeface="Arial" panose="020B0604020202020204" pitchFamily="34" charset="0"/>
              </a:rPr>
              <a:t>和 </a:t>
            </a:r>
            <a:r>
              <a:rPr lang="en-US" altLang="zh-CN" dirty="0" smtClean="0">
                <a:latin typeface="Arial" panose="020B0604020202020204" pitchFamily="34" charset="0"/>
                <a:ea typeface="微软雅黑" panose="020B0503020204020204" pitchFamily="34" charset="-122"/>
                <a:sym typeface="Arial" panose="020B0604020202020204" pitchFamily="34" charset="0"/>
              </a:rPr>
              <a:t>NMS</a:t>
            </a:r>
            <a:endParaRPr lang="en-US" altLang="zh-CN" dirty="0" smtClean="0">
              <a:latin typeface="Arial" panose="020B0604020202020204" pitchFamily="34" charset="0"/>
              <a:sym typeface="Arial" panose="020B0604020202020204" pitchFamily="34" charset="0"/>
            </a:endParaRPr>
          </a:p>
          <a:p>
            <a:r>
              <a:rPr lang="zh-CN" altLang="en-US" dirty="0" smtClean="0">
                <a:latin typeface="Arial" panose="020B0604020202020204" pitchFamily="34" charset="0"/>
                <a:sym typeface="Arial" panose="020B0604020202020204" pitchFamily="34" charset="0"/>
              </a:rPr>
              <a:t>线性回归</a:t>
            </a:r>
            <a:endParaRPr lang="en-US" altLang="zh-CN" dirty="0" smtClean="0">
              <a:latin typeface="Arial" panose="020B0604020202020204" pitchFamily="34" charset="0"/>
              <a:sym typeface="Arial" panose="020B0604020202020204" pitchFamily="34" charset="0"/>
            </a:endParaRPr>
          </a:p>
          <a:p>
            <a:pPr rtl="0"/>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sym typeface="Arial" panose="020B0604020202020204" pitchFamily="34" charset="0"/>
              </a:rPr>
              <a:t>需要</a:t>
            </a:r>
            <a:r>
              <a:rPr lang="zh-CN" altLang="en-US" dirty="0">
                <a:sym typeface="Arial" panose="020B0604020202020204" pitchFamily="34" charset="0"/>
              </a:rPr>
              <a:t>弄清楚</a:t>
            </a:r>
            <a:r>
              <a:rPr lang="zh-CN" altLang="en-US" dirty="0" smtClean="0">
                <a:sym typeface="Arial" panose="020B0604020202020204" pitchFamily="34" charset="0"/>
              </a:rPr>
              <a:t>的问题：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rtlCol="0"/>
          <a:lstStyle/>
          <a:p>
            <a:r>
              <a:rPr lang="en-US" altLang="zh-CN" dirty="0" smtClean="0"/>
              <a:t>1</a:t>
            </a:r>
            <a:r>
              <a:rPr lang="zh-CN" altLang="en-US" dirty="0"/>
              <a:t>、</a:t>
            </a:r>
            <a:r>
              <a:rPr lang="zh-CN" altLang="en-US" dirty="0" smtClean="0"/>
              <a:t>如何确定可能</a:t>
            </a:r>
            <a:r>
              <a:rPr lang="zh-CN" altLang="en-US" dirty="0"/>
              <a:t>存在目标的候选区域</a:t>
            </a:r>
            <a:r>
              <a:rPr lang="zh-CN" altLang="en-US" dirty="0" smtClean="0"/>
              <a:t>？</a:t>
            </a:r>
            <a:endParaRPr lang="en-US" altLang="zh-CN" dirty="0" smtClean="0"/>
          </a:p>
          <a:p>
            <a:r>
              <a:rPr lang="en-US" altLang="zh-CN" dirty="0" smtClean="0"/>
              <a:t>2</a:t>
            </a:r>
            <a:r>
              <a:rPr lang="zh-CN" altLang="en-US" dirty="0" smtClean="0"/>
              <a:t>、如何训练</a:t>
            </a:r>
            <a:r>
              <a:rPr lang="en-US" altLang="zh-CN" dirty="0" smtClean="0"/>
              <a:t>CNN</a:t>
            </a:r>
            <a:r>
              <a:rPr lang="zh-CN" altLang="en-US" dirty="0" smtClean="0"/>
              <a:t>？</a:t>
            </a:r>
            <a:endParaRPr lang="en-US" altLang="zh-CN" dirty="0" smtClean="0"/>
          </a:p>
          <a:p>
            <a:r>
              <a:rPr lang="en-US" altLang="zh-CN" dirty="0" smtClean="0"/>
              <a:t>3</a:t>
            </a:r>
            <a:r>
              <a:rPr lang="zh-CN" altLang="en-US" dirty="0" smtClean="0"/>
              <a:t>、如何训练</a:t>
            </a:r>
            <a:r>
              <a:rPr lang="en-US" altLang="zh-CN" dirty="0" smtClean="0"/>
              <a:t>SVM</a:t>
            </a:r>
            <a:r>
              <a:rPr lang="zh-CN" altLang="en-US" dirty="0" smtClean="0"/>
              <a:t>？</a:t>
            </a:r>
            <a:endParaRPr lang="en-US" altLang="zh-CN" dirty="0" smtClean="0"/>
          </a:p>
          <a:p>
            <a:r>
              <a:rPr lang="en-US" altLang="zh-CN" dirty="0"/>
              <a:t>4</a:t>
            </a:r>
            <a:r>
              <a:rPr lang="zh-CN" altLang="en-US" dirty="0"/>
              <a:t>、如何训练回归算法？</a:t>
            </a:r>
            <a:endParaRPr lang="en-US" altLang="zh-CN" dirty="0"/>
          </a:p>
          <a:p>
            <a:endParaRPr lang="en-US" altLang="zh-CN" dirty="0"/>
          </a:p>
          <a:p>
            <a:endParaRPr lang="en-US" altLang="zh-CN" dirty="0"/>
          </a:p>
          <a:p>
            <a:pPr rtl="0"/>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3489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latin typeface="Arial" panose="020B0604020202020204" pitchFamily="34" charset="0"/>
                <a:sym typeface="Arial" panose="020B0604020202020204" pitchFamily="34" charset="0"/>
              </a:rPr>
              <a:t>生成候选区域</a:t>
            </a:r>
            <a:endParaRPr lang="zh-CN" altLang="en-US"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基于图的图像分割算法预分割</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p:cNvSpPr txBox="1">
            <a:spLocks/>
          </p:cNvSpPr>
          <p:nvPr/>
        </p:nvSpPr>
        <p:spPr>
          <a:xfrm>
            <a:off x="1295400" y="2106677"/>
            <a:ext cx="9601200" cy="3809999"/>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ltLang="zh-CN" sz="1600" dirty="0" smtClean="0">
                <a:latin typeface="Arial" panose="020B0604020202020204" pitchFamily="34" charset="0"/>
                <a:sym typeface="Arial" panose="020B0604020202020204" pitchFamily="34" charset="0"/>
              </a:rPr>
              <a:t>Step1</a:t>
            </a:r>
            <a:r>
              <a:rPr lang="zh-CN" altLang="en-US" sz="1600" dirty="0" smtClean="0">
                <a:latin typeface="Arial" panose="020B0604020202020204" pitchFamily="34" charset="0"/>
                <a:sym typeface="Arial" panose="020B0604020202020204" pitchFamily="34" charset="0"/>
              </a:rPr>
              <a:t>：每个像素点与其</a:t>
            </a:r>
            <a:r>
              <a:rPr lang="en-US" altLang="zh-CN" sz="1600" dirty="0" smtClean="0">
                <a:latin typeface="Arial" panose="020B0604020202020204" pitchFamily="34" charset="0"/>
                <a:sym typeface="Arial" panose="020B0604020202020204" pitchFamily="34" charset="0"/>
              </a:rPr>
              <a:t>4</a:t>
            </a:r>
            <a:r>
              <a:rPr lang="zh-CN" altLang="en-US" sz="1600" dirty="0" smtClean="0">
                <a:latin typeface="Arial" panose="020B0604020202020204" pitchFamily="34" charset="0"/>
                <a:sym typeface="Arial" panose="020B0604020202020204" pitchFamily="34" charset="0"/>
              </a:rPr>
              <a:t>领域或</a:t>
            </a:r>
            <a:r>
              <a:rPr lang="en-US" altLang="zh-CN" sz="1600" dirty="0" smtClean="0">
                <a:latin typeface="Arial" panose="020B0604020202020204" pitchFamily="34" charset="0"/>
                <a:sym typeface="Arial" panose="020B0604020202020204" pitchFamily="34" charset="0"/>
              </a:rPr>
              <a:t>8</a:t>
            </a:r>
            <a:r>
              <a:rPr lang="zh-CN" altLang="en-US" sz="1600" dirty="0" smtClean="0">
                <a:latin typeface="Arial" panose="020B0604020202020204" pitchFamily="34" charset="0"/>
                <a:sym typeface="Arial" panose="020B0604020202020204" pitchFamily="34" charset="0"/>
              </a:rPr>
              <a:t>领域连成边并计算不相似度</a:t>
            </a:r>
            <a:endParaRPr lang="en-US" altLang="zh-CN" sz="1600" dirty="0" smtClean="0">
              <a:latin typeface="Arial" panose="020B0604020202020204" pitchFamily="34" charset="0"/>
              <a:sym typeface="Arial" panose="020B0604020202020204" pitchFamily="34" charset="0"/>
            </a:endParaRPr>
          </a:p>
          <a:p>
            <a:r>
              <a:rPr lang="en-US" altLang="zh-CN" sz="1600" dirty="0" smtClean="0">
                <a:latin typeface="Arial" panose="020B0604020202020204" pitchFamily="34" charset="0"/>
                <a:sym typeface="Arial" panose="020B0604020202020204" pitchFamily="34" charset="0"/>
              </a:rPr>
              <a:t>Step2</a:t>
            </a:r>
            <a:r>
              <a:rPr lang="zh-CN" altLang="en-US" sz="1600" dirty="0" smtClean="0">
                <a:latin typeface="Arial" panose="020B0604020202020204" pitchFamily="34" charset="0"/>
                <a:sym typeface="Arial" panose="020B0604020202020204" pitchFamily="34" charset="0"/>
              </a:rPr>
              <a:t>：按边的不相似度从小到大排序得</a:t>
            </a:r>
            <a:r>
              <a:rPr lang="en-US" altLang="zh-CN" sz="1600" dirty="0" smtClean="0">
                <a:latin typeface="Arial" panose="020B0604020202020204" pitchFamily="34" charset="0"/>
                <a:sym typeface="Arial" panose="020B0604020202020204" pitchFamily="34" charset="0"/>
              </a:rPr>
              <a:t>e</a:t>
            </a:r>
            <a:r>
              <a:rPr lang="en-US" altLang="zh-CN" sz="1600" baseline="-25000" dirty="0" smtClean="0">
                <a:latin typeface="Arial" panose="020B0604020202020204" pitchFamily="34" charset="0"/>
                <a:sym typeface="Arial" panose="020B0604020202020204" pitchFamily="34" charset="0"/>
              </a:rPr>
              <a:t>1</a:t>
            </a:r>
            <a:r>
              <a:rPr lang="zh-CN" altLang="en-US" sz="1600" dirty="0" smtClean="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e</a:t>
            </a:r>
            <a:r>
              <a:rPr lang="en-US" altLang="zh-CN" sz="1600" baseline="-25000" dirty="0">
                <a:latin typeface="Arial" panose="020B0604020202020204" pitchFamily="34" charset="0"/>
                <a:sym typeface="Arial" panose="020B0604020202020204" pitchFamily="34" charset="0"/>
              </a:rPr>
              <a:t>2</a:t>
            </a:r>
            <a:r>
              <a:rPr lang="zh-CN" altLang="en-US" sz="1600" dirty="0" smtClean="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e</a:t>
            </a:r>
            <a:r>
              <a:rPr lang="en-US" altLang="zh-CN" sz="1600" baseline="-25000" dirty="0" err="1" smtClean="0">
                <a:latin typeface="Arial" panose="020B0604020202020204" pitchFamily="34" charset="0"/>
                <a:sym typeface="Arial" panose="020B0604020202020204" pitchFamily="34" charset="0"/>
              </a:rPr>
              <a:t>N</a:t>
            </a:r>
            <a:endParaRPr lang="zh-CN" altLang="en-US" sz="1600" baseline="-25000" dirty="0" smtClean="0">
              <a:latin typeface="Arial" panose="020B0604020202020204" pitchFamily="34" charset="0"/>
              <a:sym typeface="Arial" panose="020B0604020202020204" pitchFamily="34" charset="0"/>
            </a:endParaRPr>
          </a:p>
          <a:p>
            <a:r>
              <a:rPr lang="en-US" altLang="zh-CN" sz="1600" dirty="0" smtClean="0">
                <a:latin typeface="Arial" panose="020B0604020202020204" pitchFamily="34" charset="0"/>
                <a:sym typeface="Arial" panose="020B0604020202020204" pitchFamily="34" charset="0"/>
              </a:rPr>
              <a:t>Step3</a:t>
            </a:r>
            <a:r>
              <a:rPr lang="zh-CN" altLang="en-US" sz="1600" dirty="0" smtClean="0">
                <a:latin typeface="Arial" panose="020B0604020202020204" pitchFamily="34" charset="0"/>
                <a:sym typeface="Arial" panose="020B0604020202020204" pitchFamily="34" charset="0"/>
              </a:rPr>
              <a:t>：选择</a:t>
            </a:r>
            <a:r>
              <a:rPr lang="en-US" altLang="zh-CN" sz="1600" dirty="0" smtClean="0">
                <a:latin typeface="Arial" panose="020B0604020202020204" pitchFamily="34" charset="0"/>
                <a:sym typeface="Arial" panose="020B0604020202020204" pitchFamily="34" charset="0"/>
              </a:rPr>
              <a:t>e</a:t>
            </a:r>
            <a:r>
              <a:rPr lang="en-US" altLang="zh-CN" sz="1600" baseline="-25000" dirty="0" smtClean="0">
                <a:latin typeface="Arial" panose="020B0604020202020204" pitchFamily="34" charset="0"/>
                <a:sym typeface="Arial" panose="020B0604020202020204" pitchFamily="34" charset="0"/>
              </a:rPr>
              <a:t>n</a:t>
            </a:r>
            <a:r>
              <a:rPr lang="en-US" altLang="zh-CN" sz="1600" dirty="0" smtClean="0">
                <a:latin typeface="Arial" panose="020B0604020202020204" pitchFamily="34" charset="0"/>
                <a:sym typeface="Arial" panose="020B0604020202020204" pitchFamily="34" charset="0"/>
              </a:rPr>
              <a:t> (n=1,2,3,…N)</a:t>
            </a:r>
            <a:endParaRPr lang="zh-CN" altLang="en-US" sz="1600" baseline="-25000" dirty="0">
              <a:latin typeface="Arial" panose="020B0604020202020204" pitchFamily="34" charset="0"/>
              <a:sym typeface="Arial" panose="020B0604020202020204" pitchFamily="34" charset="0"/>
            </a:endParaRPr>
          </a:p>
          <a:p>
            <a:r>
              <a:rPr lang="en-US" altLang="zh-CN" sz="1600" dirty="0" smtClean="0">
                <a:latin typeface="Arial" panose="020B0604020202020204" pitchFamily="34" charset="0"/>
                <a:sym typeface="Arial" panose="020B0604020202020204" pitchFamily="34" charset="0"/>
              </a:rPr>
              <a:t>Step4</a:t>
            </a:r>
            <a:r>
              <a:rPr lang="zh-CN" altLang="en-US" sz="1600" dirty="0" smtClean="0">
                <a:latin typeface="Arial" panose="020B0604020202020204" pitchFamily="34" charset="0"/>
                <a:sym typeface="Arial" panose="020B0604020202020204" pitchFamily="34" charset="0"/>
              </a:rPr>
              <a:t>：对当前选择边进行合并判断，设其连接的顶点为（</a:t>
            </a:r>
            <a:r>
              <a:rPr lang="en-US" altLang="zh-CN" sz="1600" dirty="0" smtClean="0">
                <a:latin typeface="Arial" panose="020B0604020202020204" pitchFamily="34" charset="0"/>
                <a:sym typeface="Arial" panose="020B0604020202020204" pitchFamily="34" charset="0"/>
              </a:rPr>
              <a:t>v</a:t>
            </a:r>
            <a:r>
              <a:rPr lang="en-US" altLang="zh-CN" sz="1600" baseline="-25000" dirty="0"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 ,</a:t>
            </a:r>
            <a:r>
              <a:rPr lang="en-US" altLang="zh-CN" sz="1600" dirty="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v</a:t>
            </a:r>
            <a:r>
              <a:rPr lang="en-US" altLang="zh-CN" sz="1600" baseline="-25000" dirty="0" err="1" smtClean="0">
                <a:latin typeface="Arial" panose="020B0604020202020204" pitchFamily="34" charset="0"/>
                <a:sym typeface="Arial" panose="020B0604020202020204" pitchFamily="34" charset="0"/>
              </a:rPr>
              <a:t>j</a:t>
            </a:r>
            <a:r>
              <a:rPr lang="en-US" altLang="zh-CN" sz="1600" dirty="0" smtClean="0">
                <a:latin typeface="Arial" panose="020B0604020202020204" pitchFamily="34" charset="0"/>
                <a:sym typeface="Arial" panose="020B0604020202020204" pitchFamily="34" charset="0"/>
              </a:rPr>
              <a:t>)</a:t>
            </a:r>
          </a:p>
          <a:p>
            <a:pPr marL="0" indent="0">
              <a:buNone/>
            </a:pPr>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若</a:t>
            </a:r>
            <a:r>
              <a:rPr lang="en-US" altLang="zh-CN" sz="1600" dirty="0" smtClean="0">
                <a:latin typeface="Arial" panose="020B0604020202020204" pitchFamily="34" charset="0"/>
                <a:sym typeface="Arial" panose="020B0604020202020204" pitchFamily="34" charset="0"/>
              </a:rPr>
              <a:t>v</a:t>
            </a:r>
            <a:r>
              <a:rPr lang="en-US" altLang="zh-CN" sz="1600" baseline="-25000" dirty="0"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 </a:t>
            </a:r>
            <a:r>
              <a:rPr lang="en-US" altLang="zh-CN" sz="1600" dirty="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v</a:t>
            </a:r>
            <a:r>
              <a:rPr lang="en-US" altLang="zh-CN" sz="1600" baseline="-25000" dirty="0" err="1" smtClean="0">
                <a:latin typeface="Arial" panose="020B0604020202020204" pitchFamily="34" charset="0"/>
                <a:sym typeface="Arial" panose="020B0604020202020204" pitchFamily="34" charset="0"/>
              </a:rPr>
              <a:t>j</a:t>
            </a:r>
            <a:r>
              <a:rPr lang="en-US" altLang="zh-CN" sz="1600" baseline="-250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属于不同区域且它们之间的最大不相似度不大于它们内部的最大不相似度</a:t>
            </a:r>
            <a:endParaRPr lang="en-US" altLang="zh-CN" sz="1600" dirty="0" smtClean="0">
              <a:latin typeface="Arial" panose="020B0604020202020204" pitchFamily="34" charset="0"/>
              <a:sym typeface="Arial" panose="020B0604020202020204" pitchFamily="34" charset="0"/>
            </a:endParaRPr>
          </a:p>
          <a:p>
            <a:pPr marL="0" indent="0">
              <a:buNone/>
            </a:pPr>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即</a:t>
            </a:r>
            <a:r>
              <a:rPr lang="en-US" altLang="zh-CN" sz="1600" dirty="0" err="1" smtClean="0">
                <a:latin typeface="Arial" panose="020B0604020202020204" pitchFamily="34" charset="0"/>
                <a:sym typeface="Arial" panose="020B0604020202020204" pitchFamily="34" charset="0"/>
              </a:rPr>
              <a:t>w</a:t>
            </a:r>
            <a:r>
              <a:rPr lang="en-US" altLang="zh-CN" sz="1600" baseline="-25000" dirty="0" err="1" smtClean="0">
                <a:latin typeface="Arial" panose="020B0604020202020204" pitchFamily="34" charset="0"/>
                <a:sym typeface="Arial" panose="020B0604020202020204" pitchFamily="34" charset="0"/>
              </a:rPr>
              <a:t>ij</a:t>
            </a:r>
            <a:r>
              <a:rPr lang="en-US" altLang="zh-CN" sz="1600" dirty="0" smtClean="0">
                <a:latin typeface="Arial" panose="020B0604020202020204" pitchFamily="34" charset="0"/>
                <a:sym typeface="Arial" panose="020B0604020202020204" pitchFamily="34" charset="0"/>
              </a:rPr>
              <a:t>&lt;=Mint(</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i</a:t>
            </a:r>
            <a:r>
              <a:rPr lang="en-US" altLang="zh-CN" sz="1600" baseline="-25000" dirty="0" smtClean="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j</a:t>
            </a:r>
            <a:r>
              <a:rPr lang="en-US" altLang="zh-CN" sz="1600" dirty="0" smtClean="0">
                <a:latin typeface="Arial" panose="020B0604020202020204" pitchFamily="34" charset="0"/>
                <a:sym typeface="Arial" panose="020B0604020202020204" pitchFamily="34" charset="0"/>
              </a:rPr>
              <a:t>),</a:t>
            </a:r>
            <a:r>
              <a:rPr lang="zh-CN" altLang="en-US" sz="1600" dirty="0" smtClean="0">
                <a:latin typeface="Arial" panose="020B0604020202020204" pitchFamily="34" charset="0"/>
                <a:sym typeface="Arial" panose="020B0604020202020204" pitchFamily="34" charset="0"/>
              </a:rPr>
              <a:t>则执行</a:t>
            </a:r>
            <a:r>
              <a:rPr lang="en-US" altLang="zh-CN" sz="1600" dirty="0" smtClean="0">
                <a:latin typeface="Arial" panose="020B0604020202020204" pitchFamily="34" charset="0"/>
                <a:sym typeface="Arial" panose="020B0604020202020204" pitchFamily="34" charset="0"/>
              </a:rPr>
              <a:t>step5</a:t>
            </a:r>
            <a:r>
              <a:rPr lang="zh-CN" altLang="en-US" sz="1600" dirty="0" smtClean="0">
                <a:latin typeface="Arial" panose="020B0604020202020204" pitchFamily="34" charset="0"/>
                <a:sym typeface="Arial" panose="020B0604020202020204" pitchFamily="34" charset="0"/>
              </a:rPr>
              <a:t>；否则若</a:t>
            </a:r>
            <a:r>
              <a:rPr lang="en-US" altLang="zh-CN" sz="1600" dirty="0" smtClean="0">
                <a:latin typeface="Arial" panose="020B0604020202020204" pitchFamily="34" charset="0"/>
                <a:sym typeface="Arial" panose="020B0604020202020204" pitchFamily="34" charset="0"/>
              </a:rPr>
              <a:t>n&lt;N</a:t>
            </a:r>
            <a:r>
              <a:rPr lang="zh-CN" altLang="en-US" sz="16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n=n+1</a:t>
            </a:r>
            <a:r>
              <a:rPr lang="zh-CN" altLang="en-US" sz="1600" dirty="0" smtClean="0">
                <a:latin typeface="Arial" panose="020B0604020202020204" pitchFamily="34" charset="0"/>
                <a:sym typeface="Arial" panose="020B0604020202020204" pitchFamily="34" charset="0"/>
              </a:rPr>
              <a:t>，执行</a:t>
            </a:r>
            <a:r>
              <a:rPr lang="en-US" altLang="zh-CN" sz="1600" dirty="0" smtClean="0">
                <a:latin typeface="Arial" panose="020B0604020202020204" pitchFamily="34" charset="0"/>
                <a:sym typeface="Arial" panose="020B0604020202020204" pitchFamily="34" charset="0"/>
              </a:rPr>
              <a:t>step3</a:t>
            </a:r>
            <a:r>
              <a:rPr lang="zh-CN" altLang="en-US" sz="1600" dirty="0" smtClean="0">
                <a:latin typeface="Arial" panose="020B0604020202020204" pitchFamily="34" charset="0"/>
                <a:sym typeface="Arial" panose="020B0604020202020204" pitchFamily="34" charset="0"/>
              </a:rPr>
              <a:t>；</a:t>
            </a:r>
            <a:endParaRPr lang="en-US" altLang="zh-CN" sz="1600" dirty="0" smtClean="0">
              <a:latin typeface="Arial" panose="020B0604020202020204" pitchFamily="34" charset="0"/>
              <a:sym typeface="Arial" panose="020B0604020202020204" pitchFamily="34" charset="0"/>
            </a:endParaRPr>
          </a:p>
          <a:p>
            <a:r>
              <a:rPr lang="en-US" altLang="zh-CN" sz="1600" dirty="0" smtClean="0">
                <a:latin typeface="Arial" panose="020B0604020202020204" pitchFamily="34" charset="0"/>
                <a:sym typeface="Arial" panose="020B0604020202020204" pitchFamily="34" charset="0"/>
              </a:rPr>
              <a:t>Step5</a:t>
            </a:r>
            <a:r>
              <a:rPr lang="zh-CN" altLang="en-US" sz="1600" dirty="0" smtClean="0">
                <a:latin typeface="Arial" panose="020B0604020202020204" pitchFamily="34" charset="0"/>
                <a:sym typeface="Arial" panose="020B0604020202020204" pitchFamily="34" charset="0"/>
              </a:rPr>
              <a:t>：合并</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i</a:t>
            </a:r>
            <a:r>
              <a:rPr lang="zh-CN" altLang="en-US" sz="1600" dirty="0" smtClean="0">
                <a:latin typeface="Arial" panose="020B0604020202020204" pitchFamily="34" charset="0"/>
                <a:sym typeface="Arial" panose="020B0604020202020204" pitchFamily="34" charset="0"/>
              </a:rPr>
              <a:t>，</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j</a:t>
            </a:r>
            <a:r>
              <a:rPr lang="zh-CN" altLang="en-US" sz="1600" dirty="0" smtClean="0">
                <a:latin typeface="Arial" panose="020B0604020202020204" pitchFamily="34" charset="0"/>
                <a:sym typeface="Arial" panose="020B0604020202020204" pitchFamily="34" charset="0"/>
              </a:rPr>
              <a:t>区域，更新阈值及类标号，更新合并后的区域不相似度的与之为</a:t>
            </a:r>
            <a:r>
              <a:rPr lang="en-US" altLang="zh-CN" sz="1600" dirty="0" err="1" smtClean="0">
                <a:latin typeface="Arial" panose="020B0604020202020204" pitchFamily="34" charset="0"/>
                <a:sym typeface="Arial" panose="020B0604020202020204" pitchFamily="34" charset="0"/>
              </a:rPr>
              <a:t>w</a:t>
            </a:r>
            <a:r>
              <a:rPr lang="en-US" altLang="zh-CN" sz="1600" baseline="-25000" dirty="0" err="1" smtClean="0">
                <a:latin typeface="Arial" panose="020B0604020202020204" pitchFamily="34" charset="0"/>
                <a:sym typeface="Arial" panose="020B0604020202020204" pitchFamily="34" charset="0"/>
              </a:rPr>
              <a:t>ij</a:t>
            </a:r>
            <a:r>
              <a:rPr lang="en-US" altLang="zh-CN" sz="1600" dirty="0" err="1" smtClean="0">
                <a:latin typeface="Arial" panose="020B0604020202020204" pitchFamily="34" charset="0"/>
                <a:sym typeface="Arial" panose="020B0604020202020204" pitchFamily="34" charset="0"/>
              </a:rPr>
              <a:t>+k</a:t>
            </a:r>
            <a:r>
              <a:rPr lang="en-US" altLang="zh-CN" sz="1600" dirty="0" smtClean="0">
                <a:latin typeface="Arial" panose="020B0604020202020204" pitchFamily="34" charset="0"/>
                <a:sym typeface="Arial" panose="020B0604020202020204" pitchFamily="34" charset="0"/>
              </a:rPr>
              <a:t>/|</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C</a:t>
            </a:r>
            <a:r>
              <a:rPr lang="en-US" altLang="zh-CN" sz="1600" baseline="-25000" dirty="0" err="1" smtClean="0">
                <a:latin typeface="Arial" panose="020B0604020202020204" pitchFamily="34" charset="0"/>
                <a:sym typeface="Arial" panose="020B0604020202020204" pitchFamily="34" charset="0"/>
              </a:rPr>
              <a:t>j</a:t>
            </a:r>
            <a:r>
              <a:rPr lang="en-US" altLang="zh-CN" sz="1600" dirty="0" smtClean="0">
                <a:latin typeface="Arial" panose="020B0604020202020204" pitchFamily="34" charset="0"/>
                <a:sym typeface="Arial" panose="020B0604020202020204" pitchFamily="34" charset="0"/>
              </a:rPr>
              <a:t>| ,</a:t>
            </a:r>
            <a:r>
              <a:rPr lang="zh-CN" altLang="en-US" sz="1600" dirty="0">
                <a:latin typeface="Arial" panose="020B0604020202020204" pitchFamily="34" charset="0"/>
                <a:sym typeface="Arial" panose="020B0604020202020204" pitchFamily="34" charset="0"/>
              </a:rPr>
              <a:t>后半</a:t>
            </a:r>
            <a:r>
              <a:rPr lang="zh-CN" altLang="en-US" sz="1600" dirty="0" smtClean="0">
                <a:latin typeface="Arial" panose="020B0604020202020204" pitchFamily="34" charset="0"/>
                <a:sym typeface="Arial" panose="020B0604020202020204" pitchFamily="34" charset="0"/>
              </a:rPr>
              <a:t>段</a:t>
            </a:r>
            <a:endParaRPr lang="en-US" altLang="zh-CN" sz="1600" dirty="0">
              <a:latin typeface="Arial" panose="020B0604020202020204" pitchFamily="34" charset="0"/>
              <a:sym typeface="Arial" panose="020B0604020202020204" pitchFamily="34" charset="0"/>
            </a:endParaRPr>
          </a:p>
          <a:p>
            <a:pPr marL="0" indent="0">
              <a:buNone/>
            </a:pP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是初始阈值。              </a:t>
            </a:r>
            <a:r>
              <a:rPr lang="en-US" altLang="zh-CN" sz="1600" dirty="0" smtClean="0">
                <a:latin typeface="Arial" panose="020B0604020202020204" pitchFamily="34" charset="0"/>
                <a:sym typeface="Arial" panose="020B0604020202020204" pitchFamily="34" charset="0"/>
              </a:rPr>
              <a:t>   </a:t>
            </a:r>
          </a:p>
          <a:p>
            <a:pPr marL="0" indent="0">
              <a:buNone/>
            </a:pPr>
            <a:endParaRPr lang="en-US" altLang="zh-CN" sz="1600" dirty="0" smtClean="0">
              <a:latin typeface="Arial" panose="020B0604020202020204" pitchFamily="34" charset="0"/>
              <a:sym typeface="Arial" panose="020B0604020202020204" pitchFamily="34" charset="0"/>
            </a:endParaRPr>
          </a:p>
          <a:p>
            <a:pPr marL="0" indent="0">
              <a:buNone/>
            </a:pPr>
            <a:r>
              <a:rPr lang="en-US" altLang="zh-CN" sz="1600" dirty="0" smtClean="0">
                <a:latin typeface="Arial" panose="020B0604020202020204" pitchFamily="34" charset="0"/>
                <a:sym typeface="Arial" panose="020B0604020202020204" pitchFamily="34" charset="0"/>
              </a:rPr>
              <a:t> </a:t>
            </a:r>
          </a:p>
          <a:p>
            <a:endParaRPr lang="zh-CN" altLang="en-US" sz="1600" dirty="0" smtClean="0">
              <a:latin typeface="Arial" panose="020B0604020202020204" pitchFamily="34" charset="0"/>
              <a:sym typeface="Arial" panose="020B0604020202020204" pitchFamily="34" charset="0"/>
            </a:endParaRPr>
          </a:p>
          <a:p>
            <a:endParaRPr lang="zh-CN" altLang="en-US" sz="16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3776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b="0" dirty="0"/>
              <a:t>Graph Based Image </a:t>
            </a:r>
            <a:r>
              <a:rPr lang="en-US" altLang="zh-CN" b="0" dirty="0" smtClean="0"/>
              <a:t>Segmentation</a:t>
            </a:r>
            <a:r>
              <a:rPr lang="zh-CN" altLang="en-US" b="0" dirty="0"/>
              <a:t>实例</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1026" name="Picture 2" descr="http://cs.brown.edu/people/pfelzens/segment/bea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42655"/>
            <a:ext cx="190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s.brown.edu/people/pfelzens/segment/beach-se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842655"/>
            <a:ext cx="190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295400" y="4896572"/>
            <a:ext cx="3837910" cy="261610"/>
          </a:xfrm>
          <a:prstGeom prst="rect">
            <a:avLst/>
          </a:prstGeom>
          <a:noFill/>
        </p:spPr>
        <p:txBody>
          <a:bodyPr wrap="none" rtlCol="0">
            <a:spAutoFit/>
          </a:bodyPr>
          <a:lstStyle/>
          <a:p>
            <a:r>
              <a:rPr lang="en-US" altLang="zh-CN" sz="1100" dirty="0"/>
              <a:t>Segmentation parameters: sigma = 0.5, K = 500, min = 50</a:t>
            </a:r>
            <a:r>
              <a:rPr lang="en-US" altLang="zh-CN" sz="1100" dirty="0" smtClean="0"/>
              <a:t>.</a:t>
            </a:r>
            <a:endParaRPr lang="zh-CN" altLang="en-US" sz="1100" dirty="0"/>
          </a:p>
        </p:txBody>
      </p:sp>
      <p:pic>
        <p:nvPicPr>
          <p:cNvPr id="1030" name="Picture 6" descr="http://cs.brown.edu/people/pfelzens/segment/grai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085" y="2273878"/>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s.brown.edu/people/pfelzens/segment/grain-seg.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6585" y="2273878"/>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479083" y="4896572"/>
            <a:ext cx="3995004" cy="261610"/>
          </a:xfrm>
          <a:prstGeom prst="rect">
            <a:avLst/>
          </a:prstGeom>
          <a:noFill/>
        </p:spPr>
        <p:txBody>
          <a:bodyPr wrap="none" rtlCol="0">
            <a:spAutoFit/>
          </a:bodyPr>
          <a:lstStyle/>
          <a:p>
            <a:r>
              <a:rPr lang="en-US" altLang="zh-CN" sz="1100" dirty="0"/>
              <a:t>Segmentation parameters: sigma = 0.5, K = 1000, min = </a:t>
            </a:r>
            <a:r>
              <a:rPr lang="en-US" altLang="zh-CN" sz="1100" dirty="0" smtClean="0"/>
              <a:t>100</a:t>
            </a:r>
            <a:endParaRPr lang="zh-CN" altLang="en-US" sz="1100" dirty="0"/>
          </a:p>
        </p:txBody>
      </p:sp>
    </p:spTree>
    <p:extLst>
      <p:ext uri="{BB962C8B-B14F-4D97-AF65-F5344CB8AC3E}">
        <p14:creationId xmlns:p14="http://schemas.microsoft.com/office/powerpoint/2010/main" val="17846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微软雅黑" panose="020B0503020204020204" pitchFamily="34" charset="-122"/>
                <a:ea typeface="微软雅黑" panose="020B0503020204020204" pitchFamily="34" charset="-122"/>
                <a:sym typeface="Arial" panose="020B0604020202020204" pitchFamily="34" charset="0"/>
              </a:rPr>
              <a:t>Selective Search</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生成候选框</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内容占位符 2"/>
          <p:cNvSpPr txBox="1">
            <a:spLocks/>
          </p:cNvSpPr>
          <p:nvPr/>
        </p:nvSpPr>
        <p:spPr>
          <a:xfrm>
            <a:off x="1295400" y="2106677"/>
            <a:ext cx="9601200" cy="3809999"/>
          </a:xfrm>
          <a:prstGeom prst="rect">
            <a:avLst/>
          </a:prstGeom>
        </p:spPr>
        <p:txBody>
          <a:bodyPr rtlCol="0"/>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ltLang="zh-CN" sz="1600" dirty="0" smtClean="0">
                <a:latin typeface="Arial" panose="020B0604020202020204" pitchFamily="34" charset="0"/>
                <a:sym typeface="Arial" panose="020B0604020202020204" pitchFamily="34" charset="0"/>
              </a:rPr>
              <a:t>Step1</a:t>
            </a:r>
            <a:r>
              <a:rPr lang="zh-CN" altLang="en-US" sz="1600" dirty="0" smtClean="0">
                <a:latin typeface="Arial" panose="020B0604020202020204" pitchFamily="34" charset="0"/>
                <a:sym typeface="Arial" panose="020B0604020202020204" pitchFamily="34" charset="0"/>
              </a:rPr>
              <a:t>：预分割的结果为</a:t>
            </a:r>
            <a:r>
              <a:rPr lang="en-US" altLang="zh-CN" sz="1600" dirty="0" smtClean="0">
                <a:latin typeface="Arial" panose="020B0604020202020204" pitchFamily="34" charset="0"/>
                <a:sym typeface="Arial" panose="020B0604020202020204" pitchFamily="34" charset="0"/>
              </a:rPr>
              <a:t>R={r</a:t>
            </a:r>
            <a:r>
              <a:rPr lang="en-US" altLang="zh-CN" sz="1600" baseline="-25000" dirty="0" smtClean="0">
                <a:latin typeface="Arial" panose="020B0604020202020204" pitchFamily="34" charset="0"/>
                <a:sym typeface="Arial" panose="020B0604020202020204" pitchFamily="34" charset="0"/>
              </a:rPr>
              <a:t>1</a:t>
            </a:r>
            <a:r>
              <a:rPr lang="zh-CN" altLang="en-US" sz="16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r</a:t>
            </a:r>
            <a:r>
              <a:rPr lang="en-US" altLang="zh-CN" sz="1600" baseline="-25000" dirty="0" smtClean="0">
                <a:latin typeface="Arial" panose="020B0604020202020204" pitchFamily="34" charset="0"/>
                <a:sym typeface="Arial" panose="020B0604020202020204" pitchFamily="34" charset="0"/>
              </a:rPr>
              <a:t>2</a:t>
            </a:r>
            <a:r>
              <a:rPr lang="zh-CN" altLang="en-US" sz="16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r</a:t>
            </a:r>
            <a:r>
              <a:rPr lang="en-US" altLang="zh-CN" sz="1600" baseline="-25000" dirty="0" smtClean="0">
                <a:latin typeface="Arial" panose="020B0604020202020204" pitchFamily="34" charset="0"/>
                <a:sym typeface="Arial" panose="020B0604020202020204" pitchFamily="34" charset="0"/>
              </a:rPr>
              <a:t>3</a:t>
            </a:r>
            <a:r>
              <a:rPr lang="en-US" altLang="zh-CN" sz="1600" dirty="0" smtClean="0">
                <a:latin typeface="Arial" panose="020B0604020202020204" pitchFamily="34" charset="0"/>
                <a:sym typeface="Arial" panose="020B0604020202020204" pitchFamily="34" charset="0"/>
              </a:rPr>
              <a:t>……</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n</a:t>
            </a:r>
            <a:r>
              <a:rPr lang="en-US" altLang="zh-CN" sz="1600" dirty="0" smtClean="0">
                <a:latin typeface="Arial" panose="020B0604020202020204" pitchFamily="34" charset="0"/>
                <a:sym typeface="Arial" panose="020B0604020202020204" pitchFamily="34" charset="0"/>
              </a:rPr>
              <a:t>};</a:t>
            </a:r>
            <a:r>
              <a:rPr lang="zh-CN" altLang="en-US" sz="1600" dirty="0" smtClean="0">
                <a:latin typeface="Arial" panose="020B0604020202020204" pitchFamily="34" charset="0"/>
                <a:sym typeface="Arial" panose="020B0604020202020204" pitchFamily="34" charset="0"/>
              </a:rPr>
              <a:t>初始化相似集合</a:t>
            </a:r>
            <a:r>
              <a:rPr lang="en-US" altLang="zh-CN" sz="1600" dirty="0" smtClean="0">
                <a:latin typeface="Arial" panose="020B0604020202020204" pitchFamily="34" charset="0"/>
                <a:sym typeface="Arial" panose="020B0604020202020204" pitchFamily="34" charset="0"/>
              </a:rPr>
              <a:t>S=Ø</a:t>
            </a:r>
          </a:p>
          <a:p>
            <a:r>
              <a:rPr lang="en-US" altLang="zh-CN" sz="1600" dirty="0" smtClean="0">
                <a:latin typeface="Arial" panose="020B0604020202020204" pitchFamily="34" charset="0"/>
                <a:sym typeface="Arial" panose="020B0604020202020204" pitchFamily="34" charset="0"/>
              </a:rPr>
              <a:t>Step2</a:t>
            </a:r>
            <a:r>
              <a:rPr lang="zh-CN" altLang="en-US" sz="1600" dirty="0" smtClean="0">
                <a:latin typeface="Arial" panose="020B0604020202020204" pitchFamily="34" charset="0"/>
                <a:sym typeface="Arial" panose="020B0604020202020204" pitchFamily="34" charset="0"/>
              </a:rPr>
              <a:t>：计算两两的相似度并添加到集合</a:t>
            </a:r>
            <a:r>
              <a:rPr lang="en-US" altLang="zh-CN" sz="1600" dirty="0" smtClean="0">
                <a:latin typeface="Arial" panose="020B0604020202020204" pitchFamily="34" charset="0"/>
                <a:sym typeface="Arial" panose="020B0604020202020204" pitchFamily="34" charset="0"/>
              </a:rPr>
              <a:t>S</a:t>
            </a:r>
            <a:r>
              <a:rPr lang="zh-CN" altLang="en-US" sz="1600" dirty="0" smtClean="0">
                <a:latin typeface="Arial" panose="020B0604020202020204" pitchFamily="34" charset="0"/>
                <a:sym typeface="Arial" panose="020B0604020202020204" pitchFamily="34" charset="0"/>
              </a:rPr>
              <a:t>中</a:t>
            </a:r>
            <a:r>
              <a:rPr lang="en-US" altLang="zh-CN" sz="1600" dirty="0" smtClean="0">
                <a:latin typeface="Arial" panose="020B0604020202020204" pitchFamily="34" charset="0"/>
                <a:sym typeface="Arial" panose="020B0604020202020204" pitchFamily="34" charset="0"/>
              </a:rPr>
              <a:t>S={s(</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j</a:t>
            </a:r>
            <a:r>
              <a:rPr lang="en-US" altLang="zh-CN" sz="1600" dirty="0" smtClean="0">
                <a:latin typeface="Arial" panose="020B0604020202020204" pitchFamily="34" charset="0"/>
                <a:sym typeface="Arial" panose="020B0604020202020204" pitchFamily="34" charset="0"/>
              </a:rPr>
              <a:t>) , </a:t>
            </a:r>
            <a:r>
              <a:rPr lang="en-US" altLang="zh-CN" sz="1600" dirty="0" err="1"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&lt;j}</a:t>
            </a:r>
            <a:endParaRPr lang="zh-CN" altLang="en-US" sz="1600" baseline="-25000" dirty="0" smtClean="0">
              <a:latin typeface="Arial" panose="020B0604020202020204" pitchFamily="34" charset="0"/>
              <a:sym typeface="Arial" panose="020B0604020202020204" pitchFamily="34" charset="0"/>
            </a:endParaRPr>
          </a:p>
          <a:p>
            <a:r>
              <a:rPr lang="en-US" altLang="zh-CN" sz="1600" dirty="0" smtClean="0">
                <a:latin typeface="Arial" panose="020B0604020202020204" pitchFamily="34" charset="0"/>
                <a:sym typeface="Arial" panose="020B0604020202020204" pitchFamily="34" charset="0"/>
              </a:rPr>
              <a:t>Step3</a:t>
            </a:r>
            <a:r>
              <a:rPr lang="zh-CN" altLang="en-US" sz="16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while S!=Ø :</a:t>
            </a:r>
          </a:p>
          <a:p>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先得到</a:t>
            </a:r>
            <a:r>
              <a:rPr lang="en-US" altLang="zh-CN" sz="1600" dirty="0" smtClean="0">
                <a:latin typeface="Arial" panose="020B0604020202020204" pitchFamily="34" charset="0"/>
                <a:sym typeface="Arial" panose="020B0604020202020204" pitchFamily="34" charset="0"/>
              </a:rPr>
              <a:t>S</a:t>
            </a:r>
            <a:r>
              <a:rPr lang="zh-CN" altLang="en-US" sz="1600" dirty="0" smtClean="0">
                <a:latin typeface="Arial" panose="020B0604020202020204" pitchFamily="34" charset="0"/>
                <a:sym typeface="Arial" panose="020B0604020202020204" pitchFamily="34" charset="0"/>
              </a:rPr>
              <a:t>中的最大值</a:t>
            </a:r>
            <a:r>
              <a:rPr lang="en-US" altLang="zh-CN" sz="1600" dirty="0" smtClean="0">
                <a:latin typeface="Arial" panose="020B0604020202020204" pitchFamily="34" charset="0"/>
                <a:sym typeface="Arial" panose="020B0604020202020204" pitchFamily="34" charset="0"/>
              </a:rPr>
              <a:t>s(</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a:latin typeface="Arial" panose="020B0604020202020204" pitchFamily="34" charset="0"/>
                <a:sym typeface="Arial" panose="020B0604020202020204" pitchFamily="34" charset="0"/>
              </a:rPr>
              <a:t>m</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n</a:t>
            </a:r>
            <a:r>
              <a:rPr lang="en-US" altLang="zh-CN" sz="1600" dirty="0" smtClean="0">
                <a:latin typeface="Arial" panose="020B0604020202020204" pitchFamily="34" charset="0"/>
                <a:sym typeface="Arial" panose="020B0604020202020204" pitchFamily="34" charset="0"/>
              </a:rPr>
              <a:t>) =max(S)</a:t>
            </a:r>
          </a:p>
          <a:p>
            <a:r>
              <a:rPr lang="zh-CN" altLang="en-US" sz="1600" dirty="0" smtClean="0">
                <a:latin typeface="Arial" panose="020B0604020202020204" pitchFamily="34" charset="0"/>
                <a:sym typeface="Arial" panose="020B0604020202020204" pitchFamily="34" charset="0"/>
              </a:rPr>
              <a:t>                   从集合</a:t>
            </a:r>
            <a:r>
              <a:rPr lang="en-US" altLang="zh-CN" sz="1600" dirty="0" smtClean="0">
                <a:latin typeface="Arial" panose="020B0604020202020204" pitchFamily="34" charset="0"/>
                <a:sym typeface="Arial" panose="020B0604020202020204" pitchFamily="34" charset="0"/>
              </a:rPr>
              <a:t>S</a:t>
            </a:r>
            <a:r>
              <a:rPr lang="zh-CN" altLang="en-US" sz="1600" dirty="0" smtClean="0">
                <a:latin typeface="Arial" panose="020B0604020202020204" pitchFamily="34" charset="0"/>
                <a:sym typeface="Arial" panose="020B0604020202020204" pitchFamily="34" charset="0"/>
              </a:rPr>
              <a:t>中移除所有与</a:t>
            </a:r>
            <a:r>
              <a:rPr lang="en-US" altLang="zh-CN" sz="1600" dirty="0" smtClean="0">
                <a:latin typeface="Arial" panose="020B0604020202020204" pitchFamily="34" charset="0"/>
                <a:sym typeface="Arial" panose="020B0604020202020204" pitchFamily="34" charset="0"/>
              </a:rPr>
              <a:t>m</a:t>
            </a:r>
            <a:r>
              <a:rPr lang="zh-CN" altLang="en-US" sz="1600" dirty="0" smtClean="0">
                <a:latin typeface="Arial" panose="020B0604020202020204" pitchFamily="34" charset="0"/>
                <a:sym typeface="Arial" panose="020B0604020202020204" pitchFamily="34" charset="0"/>
              </a:rPr>
              <a:t>，</a:t>
            </a:r>
            <a:r>
              <a:rPr lang="en-US" altLang="zh-CN" sz="1600" dirty="0">
                <a:latin typeface="Arial" panose="020B0604020202020204" pitchFamily="34" charset="0"/>
                <a:sym typeface="Arial" panose="020B0604020202020204" pitchFamily="34" charset="0"/>
              </a:rPr>
              <a:t>n </a:t>
            </a:r>
            <a:r>
              <a:rPr lang="zh-CN" altLang="en-US" sz="1600" dirty="0" smtClean="0">
                <a:latin typeface="Arial" panose="020B0604020202020204" pitchFamily="34" charset="0"/>
                <a:sym typeface="Arial" panose="020B0604020202020204" pitchFamily="34" charset="0"/>
              </a:rPr>
              <a:t>有关的相似度</a:t>
            </a:r>
            <a:r>
              <a:rPr lang="en-US" altLang="zh-CN" sz="1600" dirty="0" smtClean="0">
                <a:latin typeface="Arial" panose="020B0604020202020204" pitchFamily="34" charset="0"/>
                <a:sym typeface="Arial" panose="020B0604020202020204" pitchFamily="34" charset="0"/>
              </a:rPr>
              <a:t>S=S- S(</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i</a:t>
            </a:r>
            <a:r>
              <a:rPr lang="en-US" altLang="zh-CN" sz="1600" dirty="0" smtClean="0">
                <a:latin typeface="Arial" panose="020B0604020202020204" pitchFamily="34" charset="0"/>
                <a:sym typeface="Arial" panose="020B0604020202020204" pitchFamily="34" charset="0"/>
              </a:rPr>
              <a:t>, r</a:t>
            </a:r>
            <a:r>
              <a:rPr lang="en-US" altLang="zh-CN" sz="1600" baseline="-250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)-S(r</a:t>
            </a:r>
            <a:r>
              <a:rPr lang="en-US" altLang="zh-CN" sz="1600" baseline="-25000" dirty="0" smtClean="0">
                <a:latin typeface="Arial" panose="020B0604020202020204" pitchFamily="34" charset="0"/>
                <a:sym typeface="Arial" panose="020B0604020202020204" pitchFamily="34" charset="0"/>
              </a:rPr>
              <a:t>*</a:t>
            </a:r>
            <a:r>
              <a:rPr lang="en-US" altLang="zh-CN" sz="1600" dirty="0" smtClean="0">
                <a:latin typeface="Arial" panose="020B0604020202020204" pitchFamily="34" charset="0"/>
                <a:sym typeface="Arial" panose="020B0604020202020204" pitchFamily="34" charset="0"/>
              </a:rPr>
              <a:t>, </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j</a:t>
            </a:r>
            <a:r>
              <a:rPr lang="en-US" altLang="zh-CN" sz="1600" dirty="0" smtClean="0">
                <a:latin typeface="Arial" panose="020B0604020202020204" pitchFamily="34" charset="0"/>
                <a:sym typeface="Arial" panose="020B0604020202020204" pitchFamily="34" charset="0"/>
              </a:rPr>
              <a:t>)</a:t>
            </a:r>
          </a:p>
          <a:p>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合并</a:t>
            </a:r>
            <a:r>
              <a:rPr lang="en-US" altLang="zh-CN" sz="1600" dirty="0" err="1">
                <a:latin typeface="Arial" panose="020B0604020202020204" pitchFamily="34" charset="0"/>
                <a:sym typeface="Arial" panose="020B0604020202020204" pitchFamily="34" charset="0"/>
              </a:rPr>
              <a:t>r</a:t>
            </a:r>
            <a:r>
              <a:rPr lang="en-US" altLang="zh-CN" sz="1600" baseline="-25000" dirty="0" err="1">
                <a:latin typeface="Arial" panose="020B0604020202020204" pitchFamily="34" charset="0"/>
                <a:sym typeface="Arial" panose="020B0604020202020204" pitchFamily="34" charset="0"/>
              </a:rPr>
              <a:t>m</a:t>
            </a:r>
            <a:r>
              <a:rPr lang="zh-CN" altLang="en-US" sz="1600" dirty="0">
                <a:latin typeface="Arial" panose="020B0604020202020204" pitchFamily="34" charset="0"/>
                <a:sym typeface="Arial" panose="020B0604020202020204" pitchFamily="34" charset="0"/>
              </a:rPr>
              <a:t>， </a:t>
            </a:r>
            <a:r>
              <a:rPr lang="en-US" altLang="zh-CN" sz="1600" dirty="0" err="1">
                <a:latin typeface="Arial" panose="020B0604020202020204" pitchFamily="34" charset="0"/>
                <a:sym typeface="Arial" panose="020B0604020202020204" pitchFamily="34" charset="0"/>
              </a:rPr>
              <a:t>r</a:t>
            </a:r>
            <a:r>
              <a:rPr lang="en-US" altLang="zh-CN" sz="1600" baseline="-25000" dirty="0" err="1">
                <a:latin typeface="Arial" panose="020B0604020202020204" pitchFamily="34" charset="0"/>
                <a:sym typeface="Arial" panose="020B0604020202020204" pitchFamily="34" charset="0"/>
              </a:rPr>
              <a:t>n</a:t>
            </a:r>
            <a:r>
              <a:rPr lang="zh-CN" altLang="en-US" sz="1600" dirty="0">
                <a:latin typeface="Arial" panose="020B0604020202020204" pitchFamily="34" charset="0"/>
                <a:sym typeface="Arial" panose="020B0604020202020204" pitchFamily="34" charset="0"/>
              </a:rPr>
              <a:t>区域为</a:t>
            </a:r>
            <a:r>
              <a:rPr lang="en-US" altLang="zh-CN" sz="1600" dirty="0" err="1">
                <a:latin typeface="Arial" panose="020B0604020202020204" pitchFamily="34" charset="0"/>
                <a:sym typeface="Arial" panose="020B0604020202020204" pitchFamily="34" charset="0"/>
              </a:rPr>
              <a:t>r</a:t>
            </a:r>
            <a:r>
              <a:rPr lang="en-US" altLang="zh-CN" sz="1600" baseline="-25000" dirty="0" err="1">
                <a:latin typeface="Arial" panose="020B0604020202020204" pitchFamily="34" charset="0"/>
                <a:sym typeface="Arial" panose="020B0604020202020204" pitchFamily="34" charset="0"/>
              </a:rPr>
              <a:t>t</a:t>
            </a:r>
            <a:r>
              <a:rPr lang="zh-CN" altLang="en-US" sz="1600" dirty="0">
                <a:latin typeface="Arial" panose="020B0604020202020204" pitchFamily="34" charset="0"/>
                <a:sym typeface="Arial" panose="020B0604020202020204" pitchFamily="34" charset="0"/>
              </a:rPr>
              <a:t>，加入到集合</a:t>
            </a:r>
            <a:r>
              <a:rPr lang="en-US" altLang="zh-CN" sz="1600" dirty="0">
                <a:latin typeface="Arial" panose="020B0604020202020204" pitchFamily="34" charset="0"/>
                <a:sym typeface="Arial" panose="020B0604020202020204" pitchFamily="34" charset="0"/>
              </a:rPr>
              <a:t>R</a:t>
            </a:r>
            <a:r>
              <a:rPr lang="zh-CN" altLang="en-US" sz="1600" dirty="0">
                <a:latin typeface="Arial" panose="020B0604020202020204" pitchFamily="34" charset="0"/>
                <a:sym typeface="Arial" panose="020B0604020202020204" pitchFamily="34" charset="0"/>
              </a:rPr>
              <a:t>中，</a:t>
            </a:r>
            <a:r>
              <a:rPr lang="en-US" altLang="zh-CN" sz="1600" dirty="0">
                <a:latin typeface="Arial" panose="020B0604020202020204" pitchFamily="34" charset="0"/>
                <a:sym typeface="Arial" panose="020B0604020202020204" pitchFamily="34" charset="0"/>
              </a:rPr>
              <a:t>R=RU </a:t>
            </a:r>
            <a:r>
              <a:rPr lang="en-US" altLang="zh-CN" sz="1600" dirty="0" err="1">
                <a:latin typeface="Arial" panose="020B0604020202020204" pitchFamily="34" charset="0"/>
                <a:sym typeface="Arial" panose="020B0604020202020204" pitchFamily="34" charset="0"/>
              </a:rPr>
              <a:t>r</a:t>
            </a:r>
            <a:r>
              <a:rPr lang="en-US" altLang="zh-CN" sz="1600" baseline="-25000" dirty="0" err="1">
                <a:latin typeface="Arial" panose="020B0604020202020204" pitchFamily="34" charset="0"/>
                <a:sym typeface="Arial" panose="020B0604020202020204" pitchFamily="34" charset="0"/>
              </a:rPr>
              <a:t>t</a:t>
            </a:r>
            <a:endParaRPr lang="en-US" altLang="zh-CN" sz="1600" dirty="0" smtClean="0">
              <a:latin typeface="Arial" panose="020B0604020202020204" pitchFamily="34" charset="0"/>
              <a:sym typeface="Arial" panose="020B0604020202020204" pitchFamily="34" charset="0"/>
            </a:endParaRPr>
          </a:p>
          <a:p>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a:t>
            </a:r>
            <a:r>
              <a:rPr lang="zh-CN" altLang="en-US" sz="1600" dirty="0" smtClean="0">
                <a:latin typeface="Arial" panose="020B0604020202020204" pitchFamily="34" charset="0"/>
                <a:sym typeface="Arial" panose="020B0604020202020204" pitchFamily="34" charset="0"/>
              </a:rPr>
              <a:t>计算</a:t>
            </a:r>
            <a:r>
              <a:rPr lang="en-US" altLang="zh-CN" sz="1600" dirty="0" err="1" smtClean="0">
                <a:latin typeface="Arial" panose="020B0604020202020204" pitchFamily="34" charset="0"/>
                <a:sym typeface="Arial" panose="020B0604020202020204" pitchFamily="34" charset="0"/>
              </a:rPr>
              <a:t>r</a:t>
            </a:r>
            <a:r>
              <a:rPr lang="en-US" altLang="zh-CN" sz="1600" baseline="-25000" dirty="0" err="1" smtClean="0">
                <a:latin typeface="Arial" panose="020B0604020202020204" pitchFamily="34" charset="0"/>
                <a:sym typeface="Arial" panose="020B0604020202020204" pitchFamily="34" charset="0"/>
              </a:rPr>
              <a:t>t</a:t>
            </a:r>
            <a:r>
              <a:rPr lang="zh-CN" altLang="en-US" sz="1600" dirty="0" smtClean="0">
                <a:latin typeface="Arial" panose="020B0604020202020204" pitchFamily="34" charset="0"/>
                <a:sym typeface="Arial" panose="020B0604020202020204" pitchFamily="34" charset="0"/>
              </a:rPr>
              <a:t>与其他区域两两组合的相似度加入</a:t>
            </a:r>
            <a:r>
              <a:rPr lang="en-US" altLang="zh-CN" sz="1600" dirty="0" smtClean="0">
                <a:latin typeface="Arial" panose="020B0604020202020204" pitchFamily="34" charset="0"/>
                <a:sym typeface="Arial" panose="020B0604020202020204" pitchFamily="34" charset="0"/>
              </a:rPr>
              <a:t>S</a:t>
            </a:r>
          </a:p>
          <a:p>
            <a:r>
              <a:rPr lang="en-US" altLang="zh-CN" sz="1600" dirty="0">
                <a:latin typeface="Arial" panose="020B0604020202020204" pitchFamily="34" charset="0"/>
                <a:sym typeface="Arial" panose="020B0604020202020204" pitchFamily="34" charset="0"/>
              </a:rPr>
              <a:t> </a:t>
            </a:r>
            <a:r>
              <a:rPr lang="en-US" altLang="zh-CN" sz="1600" dirty="0" smtClean="0">
                <a:latin typeface="Arial" panose="020B0604020202020204" pitchFamily="34" charset="0"/>
                <a:sym typeface="Arial" panose="020B0604020202020204" pitchFamily="34" charset="0"/>
              </a:rPr>
              <a:t>             L=R</a:t>
            </a:r>
            <a:r>
              <a:rPr lang="zh-CN" altLang="en-US" sz="1600" dirty="0" smtClean="0">
                <a:latin typeface="Arial" panose="020B0604020202020204" pitchFamily="34" charset="0"/>
                <a:sym typeface="Arial" panose="020B0604020202020204" pitchFamily="34" charset="0"/>
              </a:rPr>
              <a:t>中所有区域对应的边框</a:t>
            </a:r>
            <a:endParaRPr lang="en-US" altLang="zh-CN" sz="1600" dirty="0" smtClean="0">
              <a:latin typeface="Arial" panose="020B0604020202020204" pitchFamily="34" charset="0"/>
              <a:sym typeface="Arial" panose="020B0604020202020204" pitchFamily="34" charset="0"/>
            </a:endParaRPr>
          </a:p>
          <a:p>
            <a:endParaRPr lang="en-US" altLang="zh-CN" sz="1600" dirty="0" smtClean="0">
              <a:latin typeface="Arial" panose="020B0604020202020204" pitchFamily="34" charset="0"/>
              <a:sym typeface="Arial" panose="020B0604020202020204" pitchFamily="34" charset="0"/>
            </a:endParaRPr>
          </a:p>
          <a:p>
            <a:pPr marL="0" indent="0">
              <a:buNone/>
            </a:pPr>
            <a:r>
              <a:rPr lang="en-US" altLang="zh-CN" sz="1600" dirty="0" smtClean="0">
                <a:latin typeface="Arial" panose="020B0604020202020204" pitchFamily="34" charset="0"/>
                <a:sym typeface="Arial" panose="020B0604020202020204" pitchFamily="34" charset="0"/>
              </a:rPr>
              <a:t> </a:t>
            </a:r>
          </a:p>
          <a:p>
            <a:endParaRPr lang="zh-CN" altLang="en-US" sz="1600" dirty="0" smtClean="0">
              <a:latin typeface="Arial" panose="020B0604020202020204" pitchFamily="34" charset="0"/>
              <a:sym typeface="Arial" panose="020B0604020202020204" pitchFamily="34" charset="0"/>
            </a:endParaRPr>
          </a:p>
          <a:p>
            <a:endParaRPr lang="zh-CN" altLang="en-US" sz="16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2709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smtClean="0">
                <a:sym typeface="Arial" panose="020B0604020202020204" pitchFamily="34" charset="0"/>
              </a:rPr>
              <a:t>结果示例：</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2050" name="Picture 2" descr="alt t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384" y="1290706"/>
            <a:ext cx="4864998" cy="486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4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448</TotalTime>
  <Words>1149</Words>
  <Application>Microsoft Office PowerPoint</Application>
  <PresentationFormat>宽屏</PresentationFormat>
  <Paragraphs>104</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微软雅黑</vt:lpstr>
      <vt:lpstr>幼圆</vt:lpstr>
      <vt:lpstr>Arial</vt:lpstr>
      <vt:lpstr>菱形网格 16x9</vt:lpstr>
      <vt:lpstr>目标检测——R-CNN </vt:lpstr>
      <vt:lpstr>R-CNN的预测过程</vt:lpstr>
      <vt:lpstr>R-CNN的模块设计</vt:lpstr>
      <vt:lpstr>需要弄清楚的问题：</vt:lpstr>
      <vt:lpstr>生成候选区域</vt:lpstr>
      <vt:lpstr>基于图的图像分割算法预分割</vt:lpstr>
      <vt:lpstr>Graph Based Image Segmentation实例</vt:lpstr>
      <vt:lpstr>Selective Search生成候选框</vt:lpstr>
      <vt:lpstr>结果示例：</vt:lpstr>
      <vt:lpstr>CNN</vt:lpstr>
      <vt:lpstr>如何训练CNN？</vt:lpstr>
      <vt:lpstr>Fine-Tune的正负样本分类</vt:lpstr>
      <vt:lpstr>SVM and NMS</vt:lpstr>
      <vt:lpstr>SVM的正负样本分类</vt:lpstr>
      <vt:lpstr>Bounding-box regression</vt:lpstr>
      <vt:lpstr>训练回归</vt:lpstr>
      <vt:lpstr>PowerPoint 演示文稿</vt:lpstr>
      <vt:lpstr>结果实例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DSC</dc:creator>
  <cp:lastModifiedBy>DSC</cp:lastModifiedBy>
  <cp:revision>50</cp:revision>
  <dcterms:created xsi:type="dcterms:W3CDTF">2019-05-12T21:32:49Z</dcterms:created>
  <dcterms:modified xsi:type="dcterms:W3CDTF">2019-05-16T03:43:21Z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