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806" autoAdjust="0"/>
  </p:normalViewPr>
  <p:slideViewPr>
    <p:cSldViewPr snapToGrid="0">
      <p:cViewPr>
        <p:scale>
          <a:sx n="54" d="100"/>
          <a:sy n="54" d="100"/>
        </p:scale>
        <p:origin x="114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283A0-5801-4E65-A1EE-BA5EFAB8E480}"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E756D-F900-43BF-8D68-5900824866CD}" type="slidenum">
              <a:rPr lang="en-US" smtClean="0"/>
              <a:t>‹#›</a:t>
            </a:fld>
            <a:endParaRPr lang="en-US"/>
          </a:p>
        </p:txBody>
      </p:sp>
    </p:spTree>
    <p:extLst>
      <p:ext uri="{BB962C8B-B14F-4D97-AF65-F5344CB8AC3E}">
        <p14:creationId xmlns:p14="http://schemas.microsoft.com/office/powerpoint/2010/main" val="360484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Một closure là sự kết hợp của một hàm được đóng gói lại với nhau (được bao quanh) với các tham chiếu đến trạng thái xung quanh của nó (môi trường từ vựng). Nói cách khác, một closure cung cấp cho một hàm quyền truy cập vào phạm vi bên ngoài của nó. Trong JavaScript, closure được tạo ra mỗi khi một hàm được tạo ra, tại thời điểm tạo hàm.</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2</a:t>
            </a:fld>
            <a:endParaRPr lang="en-US"/>
          </a:p>
        </p:txBody>
      </p:sp>
    </p:spTree>
    <p:extLst>
      <p:ext uri="{BB962C8B-B14F-4D97-AF65-F5344CB8AC3E}">
        <p14:creationId xmlns:p14="http://schemas.microsoft.com/office/powerpoint/2010/main" val="377009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init() tạo một biến cục bộ có tên là name và một hàm có tên là displayName(). </a:t>
            </a:r>
            <a:endParaRPr lang="en-US" dirty="0"/>
          </a:p>
          <a:p>
            <a:r>
              <a:rPr lang="vi-VN" dirty="0"/>
              <a:t>Hàm displayName() là một hàm bên trong được định nghĩa bên trong init() và chỉ khả dụng trong thân hàm init().</a:t>
            </a:r>
            <a:endParaRPr lang="en-US" dirty="0"/>
          </a:p>
          <a:p>
            <a:r>
              <a:rPr lang="vi-VN" dirty="0"/>
              <a:t> Lưu ý rằng hàm displayName() không có biến cục bộ riêng. </a:t>
            </a:r>
            <a:endParaRPr lang="en-US" dirty="0"/>
          </a:p>
          <a:p>
            <a:r>
              <a:rPr lang="vi-VN" dirty="0"/>
              <a:t>Tuy nhiên, vì các hàm bên trong có thể truy cập vào các biến của phạm vi bên ngoài, </a:t>
            </a:r>
            <a:endParaRPr lang="en-US" dirty="0"/>
          </a:p>
          <a:p>
            <a:r>
              <a:rPr lang="vi-VN" dirty="0"/>
              <a:t>nên displayName() có thể truy cập vào biến name được khai báo trong hàm cha, init().</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3</a:t>
            </a:fld>
            <a:endParaRPr lang="en-US"/>
          </a:p>
        </p:txBody>
      </p:sp>
    </p:spTree>
    <p:extLst>
      <p:ext uri="{BB962C8B-B14F-4D97-AF65-F5344CB8AC3E}">
        <p14:creationId xmlns:p14="http://schemas.microsoft.com/office/powerpoint/2010/main" val="323966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Phạm vi với let và const</a:t>
            </a:r>
          </a:p>
          <a:p>
            <a:r>
              <a:rPr lang="vi-VN" dirty="0"/>
              <a:t>Theo truyền thống (trước ES6), các biến JavaScript chỉ có hai loại phạm vi: phạm vi hàm và phạm vi toàn cục. Các biến được khai báo với var có phạm vi hàm hoặc phạm vi toàn cục, tùy thuộc vào việc chúng được khai báo trong một hàm hay bên ngoài một hàm. Điều này có thể khó khăn, vì các khối có dấu ngoặc nhọn không tạo ra phạm vi:</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4</a:t>
            </a:fld>
            <a:endParaRPr lang="en-US"/>
          </a:p>
        </p:txBody>
      </p:sp>
    </p:spTree>
    <p:extLst>
      <p:ext uri="{BB962C8B-B14F-4D97-AF65-F5344CB8AC3E}">
        <p14:creationId xmlns:p14="http://schemas.microsoft.com/office/powerpoint/2010/main" val="115275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Chạy mã này có hiệu ứng giống hệt như ví dụ trước về hàm init() ở trên. Điểm khác biệt (và thú vị) là hàm bên trong displayName() được trả về từ hàm bên ngoài trước khi được thực thi.</a:t>
            </a:r>
          </a:p>
          <a:p>
            <a:endParaRPr lang="vi-VN" dirty="0"/>
          </a:p>
          <a:p>
            <a:r>
              <a:rPr lang="vi-VN" dirty="0"/>
              <a:t>Thoạt nhìn, có vẻ không trực quan khi mã này vẫn hoạt động. Trong một số ngôn ngữ lập trình, các biến cục bộ trong một hàm chỉ tồn tại trong khoảng thời gian thực thi hàm đó. Sau khi makeFunc() thực thi xong, bạn có thể mong đợi rằng biến name sẽ không còn có thể truy cập được nữa. Tuy nhiên, vì mã vẫn hoạt động như mong đợi, nên rõ ràng điều này không đúng trong JavaScript.</a:t>
            </a:r>
          </a:p>
          <a:p>
            <a:endParaRPr lang="vi-VN" dirty="0"/>
          </a:p>
          <a:p>
            <a:r>
              <a:rPr lang="vi-VN" dirty="0"/>
              <a:t>Lý do là các hàm trong JavaScript tạo thành các closure. Một closure là sự kết hợp của một hàm và môi trường từ vựng mà hàm đó được khai báo. Môi trường này bao gồm bất kỳ biến nào nằm trong phạm vi tại thời điểm closure được tạo. Trong trường hợp này, myFunc là tham chiếu đến thể hiện của hàm displayName được tạo khi makeFunc được chạy. Thể hiện của displayName duy trì tham chiếu đến môi trường từ vựng của nó, trong đó biến name tồn tại. Vì lý do này, khi myFunc được gọi, biến name vẫn có thể sử dụng và "Mozilla" được truyền tới console.log.</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6</a:t>
            </a:fld>
            <a:endParaRPr lang="en-US"/>
          </a:p>
        </p:txBody>
      </p:sp>
    </p:spTree>
    <p:extLst>
      <p:ext uri="{BB962C8B-B14F-4D97-AF65-F5344CB8AC3E}">
        <p14:creationId xmlns:p14="http://schemas.microsoft.com/office/powerpoint/2010/main" val="308699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ví dụ này, chúng ta đã định nghĩa một hàm makeAdder(x), hàm này lấy một đối số x và trả về một hàm mới. Hàm mà hàm này trả về lấy một đối số y và trả về tổng của x và y.</a:t>
            </a:r>
          </a:p>
          <a:p>
            <a:endParaRPr lang="vi-VN" dirty="0"/>
          </a:p>
          <a:p>
            <a:r>
              <a:rPr lang="vi-VN" dirty="0"/>
              <a:t>Về bản chất, makeAdder là một hàm factory. Nó tạo ra các hàm có thể thêm một giá trị cụ thể vào đối số của chúng. Trong ví dụ trên, hàm factory tạo ra hai hàm mới—một hàm thêm năm vào đối số của nó và một hàm thêm 10.</a:t>
            </a:r>
          </a:p>
          <a:p>
            <a:endParaRPr lang="vi-VN" dirty="0"/>
          </a:p>
          <a:p>
            <a:r>
              <a:rPr lang="vi-VN" dirty="0"/>
              <a:t>add5 và add10 đều tạo thành closure. Chúng chia sẻ cùng một định nghĩa thân hàm, nhưng lưu trữ các môi trường từ vựng khác nhau. Trong môi trường từ vựng của add5, x là 5, trong khi trong môi trường từ vựng của add10, x là 10.</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7</a:t>
            </a:fld>
            <a:endParaRPr lang="en-US"/>
          </a:p>
        </p:txBody>
      </p:sp>
    </p:spTree>
    <p:extLst>
      <p:ext uri="{BB962C8B-B14F-4D97-AF65-F5344CB8AC3E}">
        <p14:creationId xmlns:p14="http://schemas.microsoft.com/office/powerpoint/2010/main" val="309984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Closures hữu ích vì chúng cho phép bạn liên kết dữ liệu (môi trường từ vựng) với một hàm hoạt động trên dữ liệu đó. Điều này có điểm tương đồng rõ ràng với lập trình hướng đối tượng, trong đó các đối tượng cho phép bạn liên kết dữ liệu (thuộc tính của đối tượng) với một hoặc nhiều phương thức.</a:t>
            </a:r>
          </a:p>
          <a:p>
            <a:r>
              <a:rPr lang="vi-VN" dirty="0"/>
              <a:t>Các tình huống mà bạn có thể muốn thực hiện điều này đặc biệt phổ biến trên web. Phần lớn mã được viết bằng JavaScript front-end đều dựa trên sự kiện. Bạn xác định một số hành vi, sau đó đính kèm nó vào một sự kiện được người dùng kích hoạt (chẳng hạn như nhấp chuột hoặc nhấn phím). Mã được đính kèm dưới dạng hàm gọi lại (một hàm duy nhất được thực thi để phản hồi sự kiện).</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8</a:t>
            </a:fld>
            <a:endParaRPr lang="en-US"/>
          </a:p>
        </p:txBody>
      </p:sp>
    </p:spTree>
    <p:extLst>
      <p:ext uri="{BB962C8B-B14F-4D97-AF65-F5344CB8AC3E}">
        <p14:creationId xmlns:p14="http://schemas.microsoft.com/office/powerpoint/2010/main" val="928829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 sử chúng ta muốn thêm các nút vào một trang để điều chỉnh kích thước văn bản.</a:t>
            </a:r>
          </a:p>
          <a:p>
            <a:r>
              <a:rPr lang="vi-VN" dirty="0"/>
              <a:t>Một cách để thực hiện điều này là chỉ định kích thước phông chữ của phần tử body (tính bằng pixel), sau đó đặt kích thước của các phần tử khác trên trang (chẳng hạn như tiêu đề) bằng cách sử dụng đơn vị em tương đối:</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9</a:t>
            </a:fld>
            <a:endParaRPr lang="en-US"/>
          </a:p>
        </p:txBody>
      </p:sp>
    </p:spTree>
    <p:extLst>
      <p:ext uri="{BB962C8B-B14F-4D97-AF65-F5344CB8AC3E}">
        <p14:creationId xmlns:p14="http://schemas.microsoft.com/office/powerpoint/2010/main" val="29095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size 12, size 14 và size 16 không phải là các hàm thay đổi kích thước phần thân văn bản thành 12, 14 và 16 pixel tương ứng. Bạn có thể gắn chúng vào các nút như minh họa trong ví dụ mã sau.</a:t>
            </a:r>
            <a:endParaRPr lang="en-US" dirty="0"/>
          </a:p>
        </p:txBody>
      </p:sp>
      <p:sp>
        <p:nvSpPr>
          <p:cNvPr id="4" name="Slide Number Placeholder 3"/>
          <p:cNvSpPr>
            <a:spLocks noGrp="1"/>
          </p:cNvSpPr>
          <p:nvPr>
            <p:ph type="sldNum" sz="quarter" idx="5"/>
          </p:nvPr>
        </p:nvSpPr>
        <p:spPr/>
        <p:txBody>
          <a:bodyPr/>
          <a:lstStyle/>
          <a:p>
            <a:fld id="{C20E756D-F900-43BF-8D68-5900824866CD}" type="slidenum">
              <a:rPr lang="en-US" smtClean="0"/>
              <a:t>10</a:t>
            </a:fld>
            <a:endParaRPr lang="en-US"/>
          </a:p>
        </p:txBody>
      </p:sp>
    </p:spTree>
    <p:extLst>
      <p:ext uri="{BB962C8B-B14F-4D97-AF65-F5344CB8AC3E}">
        <p14:creationId xmlns:p14="http://schemas.microsoft.com/office/powerpoint/2010/main" val="291591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https://developer.mozilla.org/en-US/docs/Web/JavaScript/Closures</a:t>
            </a:r>
          </a:p>
          <a:p>
            <a:endParaRPr lang="en-US"/>
          </a:p>
        </p:txBody>
      </p:sp>
      <p:sp>
        <p:nvSpPr>
          <p:cNvPr id="4" name="Slide Number Placeholder 3"/>
          <p:cNvSpPr>
            <a:spLocks noGrp="1"/>
          </p:cNvSpPr>
          <p:nvPr>
            <p:ph type="sldNum" sz="quarter" idx="5"/>
          </p:nvPr>
        </p:nvSpPr>
        <p:spPr/>
        <p:txBody>
          <a:bodyPr/>
          <a:lstStyle/>
          <a:p>
            <a:fld id="{C20E756D-F900-43BF-8D68-5900824866CD}" type="slidenum">
              <a:rPr lang="en-US" smtClean="0"/>
              <a:t>11</a:t>
            </a:fld>
            <a:endParaRPr lang="en-US"/>
          </a:p>
        </p:txBody>
      </p:sp>
    </p:spTree>
    <p:extLst>
      <p:ext uri="{BB962C8B-B14F-4D97-AF65-F5344CB8AC3E}">
        <p14:creationId xmlns:p14="http://schemas.microsoft.com/office/powerpoint/2010/main" val="205291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27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54039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222019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90000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46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081A16-D467-4BE8-9B36-AD461AB228EC}"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81852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081A16-D467-4BE8-9B36-AD461AB228EC}"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3645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081A16-D467-4BE8-9B36-AD461AB228EC}"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83226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081A16-D467-4BE8-9B36-AD461AB228EC}" type="datetimeFigureOut">
              <a:rPr lang="en-US" smtClean="0"/>
              <a:t>1/9/2025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167255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081A16-D467-4BE8-9B36-AD461AB228EC}" type="datetimeFigureOut">
              <a:rPr lang="en-US" smtClean="0"/>
              <a:t>1/9/2025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52B843-711A-43D4-971E-394EA56CD8FF}" type="slidenum">
              <a:rPr lang="en-US" smtClean="0"/>
              <a:t>‹#›</a:t>
            </a:fld>
            <a:endParaRPr lang="en-US"/>
          </a:p>
        </p:txBody>
      </p:sp>
    </p:spTree>
    <p:extLst>
      <p:ext uri="{BB962C8B-B14F-4D97-AF65-F5344CB8AC3E}">
        <p14:creationId xmlns:p14="http://schemas.microsoft.com/office/powerpoint/2010/main" val="202248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081A16-D467-4BE8-9B36-AD461AB228EC}"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89420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91354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342091"/>
            <a:ext cx="10058400" cy="452700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081A16-D467-4BE8-9B36-AD461AB228EC}" type="datetimeFigureOut">
              <a:rPr lang="en-US" smtClean="0"/>
              <a:t>1/9/2025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52B843-711A-43D4-971E-394EA56CD8FF}" type="slidenum">
              <a:rPr lang="en-US" smtClean="0"/>
              <a:t>‹#›</a:t>
            </a:fld>
            <a:endParaRPr lang="en-US"/>
          </a:p>
        </p:txBody>
      </p:sp>
      <p:cxnSp>
        <p:nvCxnSpPr>
          <p:cNvPr id="10" name="Straight Connector 9"/>
          <p:cNvCxnSpPr/>
          <p:nvPr/>
        </p:nvCxnSpPr>
        <p:spPr>
          <a:xfrm>
            <a:off x="1188720" y="127112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1591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4B03-E1ED-B564-9478-75FB240B377E}"/>
              </a:ext>
            </a:extLst>
          </p:cNvPr>
          <p:cNvSpPr>
            <a:spLocks noGrp="1"/>
          </p:cNvSpPr>
          <p:nvPr>
            <p:ph type="ctrTitle"/>
          </p:nvPr>
        </p:nvSpPr>
        <p:spPr/>
        <p:txBody>
          <a:bodyPr/>
          <a:lstStyle/>
          <a:p>
            <a:pPr algn="ctr"/>
            <a:r>
              <a:rPr lang="en-US" dirty="0"/>
              <a:t> </a:t>
            </a:r>
            <a:r>
              <a:rPr lang="en-US" sz="6000" b="1" i="0" dirty="0">
                <a:solidFill>
                  <a:srgbClr val="444444"/>
                </a:solidFill>
                <a:latin typeface="Roboto-Bold"/>
              </a:rPr>
              <a:t>A Closer Look at Functions</a:t>
            </a:r>
            <a:endParaRPr lang="en-US" dirty="0"/>
          </a:p>
        </p:txBody>
      </p:sp>
    </p:spTree>
    <p:extLst>
      <p:ext uri="{BB962C8B-B14F-4D97-AF65-F5344CB8AC3E}">
        <p14:creationId xmlns:p14="http://schemas.microsoft.com/office/powerpoint/2010/main" val="45715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CD86-5D2E-9980-E230-1BA7732F51D4}"/>
              </a:ext>
            </a:extLst>
          </p:cNvPr>
          <p:cNvSpPr>
            <a:spLocks noGrp="1"/>
          </p:cNvSpPr>
          <p:nvPr>
            <p:ph type="title"/>
          </p:nvPr>
        </p:nvSpPr>
        <p:spPr/>
        <p:txBody>
          <a:bodyPr/>
          <a:lstStyle/>
          <a:p>
            <a:r>
              <a:rPr lang="en-US" dirty="0"/>
              <a:t>Practical closures</a:t>
            </a:r>
          </a:p>
        </p:txBody>
      </p:sp>
      <p:sp>
        <p:nvSpPr>
          <p:cNvPr id="3" name="Content Placeholder 2">
            <a:extLst>
              <a:ext uri="{FF2B5EF4-FFF2-40B4-BE49-F238E27FC236}">
                <a16:creationId xmlns:a16="http://schemas.microsoft.com/office/drawing/2014/main" id="{86D5B41C-0D32-34CA-3C65-E657F69F346B}"/>
              </a:ext>
            </a:extLst>
          </p:cNvPr>
          <p:cNvSpPr>
            <a:spLocks noGrp="1"/>
          </p:cNvSpPr>
          <p:nvPr>
            <p:ph idx="1"/>
          </p:nvPr>
        </p:nvSpPr>
        <p:spPr/>
        <p:txBody>
          <a:bodyPr/>
          <a:lstStyle/>
          <a:p>
            <a:r>
              <a:rPr lang="en-US" b="1" dirty="0"/>
              <a:t>Example</a:t>
            </a:r>
            <a:endParaRPr lang="en-US" dirty="0"/>
          </a:p>
        </p:txBody>
      </p:sp>
      <p:pic>
        <p:nvPicPr>
          <p:cNvPr id="5" name="Picture 4">
            <a:extLst>
              <a:ext uri="{FF2B5EF4-FFF2-40B4-BE49-F238E27FC236}">
                <a16:creationId xmlns:a16="http://schemas.microsoft.com/office/drawing/2014/main" id="{41588C9A-8EB5-8512-BD68-0DFD2A2C5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518" y="2127436"/>
            <a:ext cx="7801924" cy="3646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239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B002-0DB1-00C2-9760-6FEC3151F71B}"/>
              </a:ext>
            </a:extLst>
          </p:cNvPr>
          <p:cNvSpPr>
            <a:spLocks noGrp="1"/>
          </p:cNvSpPr>
          <p:nvPr>
            <p:ph type="title"/>
          </p:nvPr>
        </p:nvSpPr>
        <p:spPr/>
        <p:txBody>
          <a:bodyPr/>
          <a:lstStyle/>
          <a:p>
            <a:r>
              <a:rPr lang="en-US" dirty="0"/>
              <a:t>Practical closures</a:t>
            </a:r>
          </a:p>
        </p:txBody>
      </p:sp>
      <p:sp>
        <p:nvSpPr>
          <p:cNvPr id="3" name="Content Placeholder 2">
            <a:extLst>
              <a:ext uri="{FF2B5EF4-FFF2-40B4-BE49-F238E27FC236}">
                <a16:creationId xmlns:a16="http://schemas.microsoft.com/office/drawing/2014/main" id="{62C3462E-D0EE-996B-27DB-4A1D0E656DD2}"/>
              </a:ext>
            </a:extLst>
          </p:cNvPr>
          <p:cNvSpPr>
            <a:spLocks noGrp="1"/>
          </p:cNvSpPr>
          <p:nvPr>
            <p:ph idx="1"/>
          </p:nvPr>
        </p:nvSpPr>
        <p:spPr/>
        <p:txBody>
          <a:bodyPr/>
          <a:lstStyle/>
          <a:p>
            <a:r>
              <a:rPr lang="en-US" dirty="0" err="1"/>
              <a:t>Js</a:t>
            </a:r>
            <a:endParaRPr lang="en-US" dirty="0"/>
          </a:p>
          <a:p>
            <a:endParaRPr lang="en-US" dirty="0"/>
          </a:p>
          <a:p>
            <a:endParaRPr lang="en-US" dirty="0"/>
          </a:p>
          <a:p>
            <a:endParaRPr lang="en-US" dirty="0"/>
          </a:p>
          <a:p>
            <a:r>
              <a:rPr lang="en-US" dirty="0"/>
              <a:t>html</a:t>
            </a:r>
          </a:p>
        </p:txBody>
      </p:sp>
      <p:pic>
        <p:nvPicPr>
          <p:cNvPr id="4" name="Content Placeholder 4">
            <a:extLst>
              <a:ext uri="{FF2B5EF4-FFF2-40B4-BE49-F238E27FC236}">
                <a16:creationId xmlns:a16="http://schemas.microsoft.com/office/drawing/2014/main" id="{6ADC71B1-7779-F230-AD6D-B91635542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506" y="2234155"/>
            <a:ext cx="8894465" cy="137143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12D084C-C626-DA6A-E98A-E1398ED2EC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4759" y="4097585"/>
            <a:ext cx="6534857" cy="1510811"/>
          </a:xfrm>
          <a:prstGeom prst="rect">
            <a:avLst/>
          </a:prstGeom>
        </p:spPr>
      </p:pic>
    </p:spTree>
    <p:extLst>
      <p:ext uri="{BB962C8B-B14F-4D97-AF65-F5344CB8AC3E}">
        <p14:creationId xmlns:p14="http://schemas.microsoft.com/office/powerpoint/2010/main" val="202205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C892-A085-E8EC-DB41-F6A2165ACC25}"/>
              </a:ext>
            </a:extLst>
          </p:cNvPr>
          <p:cNvSpPr>
            <a:spLocks noGrp="1"/>
          </p:cNvSpPr>
          <p:nvPr>
            <p:ph type="title"/>
          </p:nvPr>
        </p:nvSpPr>
        <p:spPr/>
        <p:txBody>
          <a:bodyPr>
            <a:normAutofit/>
          </a:bodyPr>
          <a:lstStyle/>
          <a:p>
            <a:r>
              <a:rPr lang="en-US" b="1" i="0" dirty="0">
                <a:solidFill>
                  <a:srgbClr val="1B1B1B"/>
                </a:solidFill>
                <a:effectLst/>
                <a:latin typeface="Inter"/>
              </a:rPr>
              <a:t>Closures</a:t>
            </a:r>
            <a:endParaRPr lang="en-US" dirty="0"/>
          </a:p>
        </p:txBody>
      </p:sp>
      <p:sp>
        <p:nvSpPr>
          <p:cNvPr id="3" name="Content Placeholder 2">
            <a:extLst>
              <a:ext uri="{FF2B5EF4-FFF2-40B4-BE49-F238E27FC236}">
                <a16:creationId xmlns:a16="http://schemas.microsoft.com/office/drawing/2014/main" id="{F34BBE5A-75A5-BAF1-E28D-5AA61273C1DC}"/>
              </a:ext>
            </a:extLst>
          </p:cNvPr>
          <p:cNvSpPr>
            <a:spLocks noGrp="1"/>
          </p:cNvSpPr>
          <p:nvPr>
            <p:ph idx="1"/>
          </p:nvPr>
        </p:nvSpPr>
        <p:spPr/>
        <p:txBody>
          <a:bodyPr/>
          <a:lstStyle/>
          <a:p>
            <a:r>
              <a:rPr lang="en-US" b="1" dirty="0">
                <a:solidFill>
                  <a:srgbClr val="FF0000"/>
                </a:solidFill>
              </a:rPr>
              <a:t>A closure </a:t>
            </a:r>
            <a:r>
              <a:rPr lang="en-US" dirty="0"/>
              <a:t>gives a function access to its outer scope. In JavaScript, closures are created every time a function is created, at function creation time.</a:t>
            </a:r>
          </a:p>
        </p:txBody>
      </p:sp>
    </p:spTree>
    <p:extLst>
      <p:ext uri="{BB962C8B-B14F-4D97-AF65-F5344CB8AC3E}">
        <p14:creationId xmlns:p14="http://schemas.microsoft.com/office/powerpoint/2010/main" val="21565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B6AA-C4A5-A454-D8E8-8530823FD966}"/>
              </a:ext>
            </a:extLst>
          </p:cNvPr>
          <p:cNvSpPr>
            <a:spLocks noGrp="1"/>
          </p:cNvSpPr>
          <p:nvPr>
            <p:ph type="title"/>
          </p:nvPr>
        </p:nvSpPr>
        <p:spPr/>
        <p:txBody>
          <a:bodyPr/>
          <a:lstStyle/>
          <a:p>
            <a:r>
              <a:rPr lang="en-US" dirty="0"/>
              <a:t>Lexical scoping</a:t>
            </a:r>
          </a:p>
        </p:txBody>
      </p:sp>
      <p:sp>
        <p:nvSpPr>
          <p:cNvPr id="3" name="Content Placeholder 2">
            <a:extLst>
              <a:ext uri="{FF2B5EF4-FFF2-40B4-BE49-F238E27FC236}">
                <a16:creationId xmlns:a16="http://schemas.microsoft.com/office/drawing/2014/main" id="{A4FDD483-826E-FC28-F0DA-DA6EC6FC6B53}"/>
              </a:ext>
            </a:extLst>
          </p:cNvPr>
          <p:cNvSpPr>
            <a:spLocks noGrp="1"/>
          </p:cNvSpPr>
          <p:nvPr>
            <p:ph idx="1"/>
          </p:nvPr>
        </p:nvSpPr>
        <p:spPr/>
        <p:txBody>
          <a:bodyPr/>
          <a:lstStyle/>
          <a:p>
            <a:r>
              <a:rPr lang="en-US" dirty="0"/>
              <a:t>Example:</a:t>
            </a:r>
          </a:p>
        </p:txBody>
      </p:sp>
      <p:pic>
        <p:nvPicPr>
          <p:cNvPr id="7" name="Picture 6">
            <a:extLst>
              <a:ext uri="{FF2B5EF4-FFF2-40B4-BE49-F238E27FC236}">
                <a16:creationId xmlns:a16="http://schemas.microsoft.com/office/drawing/2014/main" id="{1D853AF8-8F57-954C-395E-1FAC63639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688" y="2116493"/>
            <a:ext cx="10774453" cy="32871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393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D2FA-51C5-31E3-BE4A-5A0673CFB4BC}"/>
              </a:ext>
            </a:extLst>
          </p:cNvPr>
          <p:cNvSpPr>
            <a:spLocks noGrp="1"/>
          </p:cNvSpPr>
          <p:nvPr>
            <p:ph type="title"/>
          </p:nvPr>
        </p:nvSpPr>
        <p:spPr/>
        <p:txBody>
          <a:bodyPr/>
          <a:lstStyle/>
          <a:p>
            <a:r>
              <a:rPr lang="en-US" dirty="0"/>
              <a:t>Scoping with let and const</a:t>
            </a:r>
          </a:p>
        </p:txBody>
      </p:sp>
      <p:sp>
        <p:nvSpPr>
          <p:cNvPr id="3" name="Content Placeholder 2">
            <a:extLst>
              <a:ext uri="{FF2B5EF4-FFF2-40B4-BE49-F238E27FC236}">
                <a16:creationId xmlns:a16="http://schemas.microsoft.com/office/drawing/2014/main" id="{3F88FC9E-F185-ECC8-F8B0-05EFE4970BB3}"/>
              </a:ext>
            </a:extLst>
          </p:cNvPr>
          <p:cNvSpPr>
            <a:spLocks noGrp="1"/>
          </p:cNvSpPr>
          <p:nvPr>
            <p:ph idx="1"/>
          </p:nvPr>
        </p:nvSpPr>
        <p:spPr/>
        <p:txBody>
          <a:bodyPr/>
          <a:lstStyle/>
          <a:p>
            <a:r>
              <a:rPr lang="en-US" dirty="0"/>
              <a:t>Traditionally (before ES6), JavaScript variables only had two kinds of scopes: function scope and global scope. Variables declared with var are either function-scoped or global-scoped, depending on whether they are declared within a function or outside a function. </a:t>
            </a:r>
          </a:p>
        </p:txBody>
      </p:sp>
      <p:pic>
        <p:nvPicPr>
          <p:cNvPr id="5" name="Picture 4">
            <a:extLst>
              <a:ext uri="{FF2B5EF4-FFF2-40B4-BE49-F238E27FC236}">
                <a16:creationId xmlns:a16="http://schemas.microsoft.com/office/drawing/2014/main" id="{10FDC95E-3F33-B640-F6C1-D3446C431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9169" y="3429000"/>
            <a:ext cx="5673971" cy="27513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876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05CC-740E-0B50-E8DC-AEAB05068523}"/>
              </a:ext>
            </a:extLst>
          </p:cNvPr>
          <p:cNvSpPr>
            <a:spLocks noGrp="1"/>
          </p:cNvSpPr>
          <p:nvPr>
            <p:ph type="title"/>
          </p:nvPr>
        </p:nvSpPr>
        <p:spPr/>
        <p:txBody>
          <a:bodyPr/>
          <a:lstStyle/>
          <a:p>
            <a:r>
              <a:rPr lang="en-US" dirty="0"/>
              <a:t>Scoping with let and const</a:t>
            </a:r>
          </a:p>
        </p:txBody>
      </p:sp>
      <p:sp>
        <p:nvSpPr>
          <p:cNvPr id="3" name="Content Placeholder 2">
            <a:extLst>
              <a:ext uri="{FF2B5EF4-FFF2-40B4-BE49-F238E27FC236}">
                <a16:creationId xmlns:a16="http://schemas.microsoft.com/office/drawing/2014/main" id="{0209D163-F07F-045A-F9CA-58AA03531B59}"/>
              </a:ext>
            </a:extLst>
          </p:cNvPr>
          <p:cNvSpPr>
            <a:spLocks noGrp="1"/>
          </p:cNvSpPr>
          <p:nvPr>
            <p:ph idx="1"/>
          </p:nvPr>
        </p:nvSpPr>
        <p:spPr/>
        <p:txBody>
          <a:bodyPr/>
          <a:lstStyle/>
          <a:p>
            <a:r>
              <a:rPr lang="en-US" dirty="0"/>
              <a:t>In ES6, JavaScript introduced the let and const declarations, which, among other things like temporal dead zones, allow you to create block-scoped variables.</a:t>
            </a:r>
          </a:p>
        </p:txBody>
      </p:sp>
      <p:pic>
        <p:nvPicPr>
          <p:cNvPr id="6" name="Picture 5">
            <a:extLst>
              <a:ext uri="{FF2B5EF4-FFF2-40B4-BE49-F238E27FC236}">
                <a16:creationId xmlns:a16="http://schemas.microsoft.com/office/drawing/2014/main" id="{E31D6C78-3AC0-2535-3895-9A84863A7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386" y="3013364"/>
            <a:ext cx="7949227" cy="21742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629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2E08-813E-393D-EF29-50D6A260A071}"/>
              </a:ext>
            </a:extLst>
          </p:cNvPr>
          <p:cNvSpPr>
            <a:spLocks noGrp="1"/>
          </p:cNvSpPr>
          <p:nvPr>
            <p:ph type="title"/>
          </p:nvPr>
        </p:nvSpPr>
        <p:spPr/>
        <p:txBody>
          <a:bodyPr/>
          <a:lstStyle/>
          <a:p>
            <a:r>
              <a:rPr lang="en-US" dirty="0"/>
              <a:t>Closure</a:t>
            </a:r>
          </a:p>
        </p:txBody>
      </p:sp>
      <p:sp>
        <p:nvSpPr>
          <p:cNvPr id="3" name="Content Placeholder 2">
            <a:extLst>
              <a:ext uri="{FF2B5EF4-FFF2-40B4-BE49-F238E27FC236}">
                <a16:creationId xmlns:a16="http://schemas.microsoft.com/office/drawing/2014/main" id="{A2892CE5-B805-B2C0-C810-FB0828E28001}"/>
              </a:ext>
            </a:extLst>
          </p:cNvPr>
          <p:cNvSpPr>
            <a:spLocks noGrp="1"/>
          </p:cNvSpPr>
          <p:nvPr>
            <p:ph idx="1"/>
          </p:nvPr>
        </p:nvSpPr>
        <p:spPr/>
        <p:txBody>
          <a:bodyPr/>
          <a:lstStyle/>
          <a:p>
            <a:r>
              <a:rPr lang="en-US" dirty="0"/>
              <a:t>Example:</a:t>
            </a:r>
          </a:p>
        </p:txBody>
      </p:sp>
      <p:pic>
        <p:nvPicPr>
          <p:cNvPr id="5" name="Picture 4">
            <a:extLst>
              <a:ext uri="{FF2B5EF4-FFF2-40B4-BE49-F238E27FC236}">
                <a16:creationId xmlns:a16="http://schemas.microsoft.com/office/drawing/2014/main" id="{17D35E44-BD25-5B12-44AB-49D8EE53B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639" y="1919583"/>
            <a:ext cx="5798217" cy="3949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729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B534-E6BF-2BA1-CC4B-5145A5A35CF4}"/>
              </a:ext>
            </a:extLst>
          </p:cNvPr>
          <p:cNvSpPr>
            <a:spLocks noGrp="1"/>
          </p:cNvSpPr>
          <p:nvPr>
            <p:ph type="title"/>
          </p:nvPr>
        </p:nvSpPr>
        <p:spPr/>
        <p:txBody>
          <a:bodyPr/>
          <a:lstStyle/>
          <a:p>
            <a:r>
              <a:rPr lang="en-US" dirty="0"/>
              <a:t>Closure</a:t>
            </a:r>
          </a:p>
        </p:txBody>
      </p:sp>
      <p:sp>
        <p:nvSpPr>
          <p:cNvPr id="3" name="Content Placeholder 2">
            <a:extLst>
              <a:ext uri="{FF2B5EF4-FFF2-40B4-BE49-F238E27FC236}">
                <a16:creationId xmlns:a16="http://schemas.microsoft.com/office/drawing/2014/main" id="{71E4640C-9D5D-ED58-5A84-70465B89BD4C}"/>
              </a:ext>
            </a:extLst>
          </p:cNvPr>
          <p:cNvSpPr>
            <a:spLocks noGrp="1"/>
          </p:cNvSpPr>
          <p:nvPr>
            <p:ph idx="1"/>
          </p:nvPr>
        </p:nvSpPr>
        <p:spPr/>
        <p:txBody>
          <a:bodyPr/>
          <a:lstStyle/>
          <a:p>
            <a:r>
              <a:rPr lang="en-US" dirty="0"/>
              <a:t>Example:</a:t>
            </a:r>
          </a:p>
        </p:txBody>
      </p:sp>
      <p:pic>
        <p:nvPicPr>
          <p:cNvPr id="5" name="Picture 4">
            <a:extLst>
              <a:ext uri="{FF2B5EF4-FFF2-40B4-BE49-F238E27FC236}">
                <a16:creationId xmlns:a16="http://schemas.microsoft.com/office/drawing/2014/main" id="{9D7A99DA-BF4A-84E3-6D93-2B295A5D8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576" y="1676158"/>
            <a:ext cx="5818909" cy="4590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789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97F1-8E4B-62C3-9096-EBB0E45AFD45}"/>
              </a:ext>
            </a:extLst>
          </p:cNvPr>
          <p:cNvSpPr>
            <a:spLocks noGrp="1"/>
          </p:cNvSpPr>
          <p:nvPr>
            <p:ph type="title"/>
          </p:nvPr>
        </p:nvSpPr>
        <p:spPr/>
        <p:txBody>
          <a:bodyPr/>
          <a:lstStyle/>
          <a:p>
            <a:r>
              <a:rPr lang="en-US" dirty="0"/>
              <a:t>Practical closures</a:t>
            </a:r>
          </a:p>
        </p:txBody>
      </p:sp>
      <p:sp>
        <p:nvSpPr>
          <p:cNvPr id="3" name="Content Placeholder 2">
            <a:extLst>
              <a:ext uri="{FF2B5EF4-FFF2-40B4-BE49-F238E27FC236}">
                <a16:creationId xmlns:a16="http://schemas.microsoft.com/office/drawing/2014/main" id="{29D7DB26-FB8C-444C-698F-E216E66B9387}"/>
              </a:ext>
            </a:extLst>
          </p:cNvPr>
          <p:cNvSpPr>
            <a:spLocks noGrp="1"/>
          </p:cNvSpPr>
          <p:nvPr>
            <p:ph idx="1"/>
          </p:nvPr>
        </p:nvSpPr>
        <p:spPr/>
        <p:txBody>
          <a:bodyPr/>
          <a:lstStyle/>
          <a:p>
            <a:r>
              <a:rPr lang="en-US" b="1" dirty="0">
                <a:solidFill>
                  <a:srgbClr val="FF0000"/>
                </a:solidFill>
              </a:rPr>
              <a:t>Closures</a:t>
            </a:r>
            <a:r>
              <a:rPr lang="en-US" dirty="0"/>
              <a:t> are useful because they let you associate data with a function that operates on that data. This has obvious parallels to object-oriented programming, where objects allow you to associate data (the object's properties) with one or more methods.</a:t>
            </a:r>
          </a:p>
          <a:p>
            <a:r>
              <a:rPr lang="en-US" dirty="0"/>
              <a:t>Situations where you might want to do this are particularly common on the web. Much of the code written in front-end JavaScript is event-based. You define some behavior, and then attach it to an event that is triggered by the user</a:t>
            </a:r>
          </a:p>
        </p:txBody>
      </p:sp>
    </p:spTree>
    <p:extLst>
      <p:ext uri="{BB962C8B-B14F-4D97-AF65-F5344CB8AC3E}">
        <p14:creationId xmlns:p14="http://schemas.microsoft.com/office/powerpoint/2010/main" val="315730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FBFF-83B8-3F01-1A8D-636B21C768CB}"/>
              </a:ext>
            </a:extLst>
          </p:cNvPr>
          <p:cNvSpPr>
            <a:spLocks noGrp="1"/>
          </p:cNvSpPr>
          <p:nvPr>
            <p:ph type="title"/>
          </p:nvPr>
        </p:nvSpPr>
        <p:spPr/>
        <p:txBody>
          <a:bodyPr/>
          <a:lstStyle/>
          <a:p>
            <a:r>
              <a:rPr lang="en-US" dirty="0"/>
              <a:t>Practical closures</a:t>
            </a:r>
          </a:p>
        </p:txBody>
      </p:sp>
      <p:sp>
        <p:nvSpPr>
          <p:cNvPr id="3" name="Content Placeholder 2">
            <a:extLst>
              <a:ext uri="{FF2B5EF4-FFF2-40B4-BE49-F238E27FC236}">
                <a16:creationId xmlns:a16="http://schemas.microsoft.com/office/drawing/2014/main" id="{76CA3ED4-68F0-EE73-3E39-8A9AC4874421}"/>
              </a:ext>
            </a:extLst>
          </p:cNvPr>
          <p:cNvSpPr>
            <a:spLocks noGrp="1"/>
          </p:cNvSpPr>
          <p:nvPr>
            <p:ph idx="1"/>
          </p:nvPr>
        </p:nvSpPr>
        <p:spPr>
          <a:xfrm>
            <a:off x="1097280" y="1342091"/>
            <a:ext cx="4270367" cy="4527003"/>
          </a:xfrm>
        </p:spPr>
        <p:txBody>
          <a:bodyPr/>
          <a:lstStyle/>
          <a:p>
            <a:r>
              <a:rPr lang="en-US" b="1" dirty="0"/>
              <a:t>Example</a:t>
            </a:r>
            <a:r>
              <a:rPr lang="en-US" dirty="0"/>
              <a:t>: </a:t>
            </a:r>
          </a:p>
          <a:p>
            <a:pPr lvl="1">
              <a:buClr>
                <a:schemeClr val="tx1">
                  <a:lumMod val="95000"/>
                  <a:lumOff val="5000"/>
                </a:schemeClr>
              </a:buClr>
              <a:buFont typeface="Arial" panose="020B0604020202020204" pitchFamily="34" charset="0"/>
              <a:buChar char="•"/>
            </a:pPr>
            <a:r>
              <a:rPr lang="en-US" dirty="0"/>
              <a:t>suppose we want to add buttons to a page to adjust the text size. </a:t>
            </a:r>
          </a:p>
          <a:p>
            <a:pPr lvl="1">
              <a:buClr>
                <a:schemeClr val="tx1">
                  <a:lumMod val="95000"/>
                  <a:lumOff val="5000"/>
                </a:schemeClr>
              </a:buClr>
              <a:buFont typeface="Arial" panose="020B0604020202020204" pitchFamily="34" charset="0"/>
              <a:buChar char="•"/>
            </a:pPr>
            <a:r>
              <a:rPr lang="en-US" dirty="0"/>
              <a:t>One way of doing this is to specify the font-size of the body element (in pixels), and then set the size of the other elements on the page (such as headers) using the relative </a:t>
            </a:r>
            <a:r>
              <a:rPr lang="en-US" dirty="0" err="1"/>
              <a:t>em</a:t>
            </a:r>
            <a:r>
              <a:rPr lang="en-US" dirty="0"/>
              <a:t> unit:</a:t>
            </a:r>
          </a:p>
        </p:txBody>
      </p:sp>
      <p:pic>
        <p:nvPicPr>
          <p:cNvPr id="5" name="Picture 4">
            <a:extLst>
              <a:ext uri="{FF2B5EF4-FFF2-40B4-BE49-F238E27FC236}">
                <a16:creationId xmlns:a16="http://schemas.microsoft.com/office/drawing/2014/main" id="{79FD9700-7EC1-2C94-71A0-BC216D9A2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6772" y="1646645"/>
            <a:ext cx="5819213" cy="303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2516997"/>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TotalTime>
  <Words>1274</Words>
  <Application>Microsoft Office PowerPoint</Application>
  <PresentationFormat>Widescreen</PresentationFormat>
  <Paragraphs>61</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Inter</vt:lpstr>
      <vt:lpstr>Roboto-Bold</vt:lpstr>
      <vt:lpstr>Retrospect</vt:lpstr>
      <vt:lpstr> A Closer Look at Functions</vt:lpstr>
      <vt:lpstr>Closures</vt:lpstr>
      <vt:lpstr>Lexical scoping</vt:lpstr>
      <vt:lpstr>Scoping with let and const</vt:lpstr>
      <vt:lpstr>Scoping with let and const</vt:lpstr>
      <vt:lpstr>Closure</vt:lpstr>
      <vt:lpstr>Closure</vt:lpstr>
      <vt:lpstr>Practical closures</vt:lpstr>
      <vt:lpstr>Practical closures</vt:lpstr>
      <vt:lpstr>Practical closures</vt:lpstr>
      <vt:lpstr>Practical closures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Structures, Modern Operators and Strings</dc:title>
  <dc:creator>Administrator</dc:creator>
  <cp:lastModifiedBy>Administrator</cp:lastModifiedBy>
  <cp:revision>8</cp:revision>
  <dcterms:created xsi:type="dcterms:W3CDTF">2025-01-08T07:31:15Z</dcterms:created>
  <dcterms:modified xsi:type="dcterms:W3CDTF">2025-01-09T10:00:02Z</dcterms:modified>
</cp:coreProperties>
</file>