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892" autoAdjust="0"/>
  </p:normalViewPr>
  <p:slideViewPr>
    <p:cSldViewPr snapToGrid="0">
      <p:cViewPr varScale="1">
        <p:scale>
          <a:sx n="53" d="100"/>
          <a:sy n="53" d="100"/>
        </p:scale>
        <p:origin x="11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658DC-BC60-4C55-B26C-C0F7CCF9A3A8}"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6A1BD-1648-44D1-88F1-2447FFC874FC}" type="slidenum">
              <a:rPr lang="en-US" smtClean="0"/>
              <a:t>‹#›</a:t>
            </a:fld>
            <a:endParaRPr lang="en-US"/>
          </a:p>
        </p:txBody>
      </p:sp>
    </p:spTree>
    <p:extLst>
      <p:ext uri="{BB962C8B-B14F-4D97-AF65-F5344CB8AC3E}">
        <p14:creationId xmlns:p14="http://schemas.microsoft.com/office/powerpoint/2010/main" val="547093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Từ ví dụ trên, chúng ta có thể thấy rằng không có giá trị tuổi và năm, nhưng chúng ta đã cung cấp giá trị mặc định cho tuổi và năm, nó sẽ in các giá trị mặc định đó.</a:t>
            </a:r>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5</a:t>
            </a:fld>
            <a:endParaRPr lang="en-US"/>
          </a:p>
        </p:txBody>
      </p:sp>
    </p:spTree>
    <p:extLst>
      <p:ext uri="{BB962C8B-B14F-4D97-AF65-F5344CB8AC3E}">
        <p14:creationId xmlns:p14="http://schemas.microsoft.com/office/powerpoint/2010/main" val="103201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thêm thuộc tính</a:t>
            </a:r>
          </a:p>
          <a:p>
            <a:r>
              <a:rPr lang="vi-VN" dirty="0"/>
              <a:t>Chúng ta có thể thêm một giá trị mới vào tập hợp bằng cách sử dụng add. Nếu giá trị chúng ta đang thêm đã tồn tại trong tập hợp thì nó sẽ không được thêm. Nhưng giá trị chúng ta truyền không tồn tại thì nó sẽ được thêm vào cuối tập hợp.</a:t>
            </a:r>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17</a:t>
            </a:fld>
            <a:endParaRPr lang="en-US"/>
          </a:p>
        </p:txBody>
      </p:sp>
    </p:spTree>
    <p:extLst>
      <p:ext uri="{BB962C8B-B14F-4D97-AF65-F5344CB8AC3E}">
        <p14:creationId xmlns:p14="http://schemas.microsoft.com/office/powerpoint/2010/main" val="53905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Phá hủy cấu trúc lồng nhau</a:t>
            </a:r>
          </a:p>
          <a:p>
            <a:r>
              <a:rPr lang="vi-VN" dirty="0"/>
              <a:t>Giả sử có một đối tượng có thêm một đối tượng nữa trong đó. Bạn sẽ phá hủy cấu trúc đối tượng đó như thế nào. Thật đơn giản, chúng ta có thể thực hiện phá hủy cấu trúc lồng nhau. Tham khảo ví dụ bên dưới.</a:t>
            </a:r>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6</a:t>
            </a:fld>
            <a:endParaRPr lang="en-US"/>
          </a:p>
        </p:txBody>
      </p:sp>
    </p:spTree>
    <p:extLst>
      <p:ext uri="{BB962C8B-B14F-4D97-AF65-F5344CB8AC3E}">
        <p14:creationId xmlns:p14="http://schemas.microsoft.com/office/powerpoint/2010/main" val="424658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Cú pháp lan truyền (...) cho phép một thứ không thể sai sót, chẳng hạn như mảng hoặc chuỗi, được mở rộng ở những nơi không cần có hoặc có nhiều đối số (đối với lệnh gọi hàm) hoặc phần tử (đối với mảng theo nghĩa đen).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arr được sao chép và dán trong phần tử arr2 theo từng phần tử. Nhưng nếu chúng ta trực tiếp đề cập đến arr trong arr2 thì nó sẽ là một mảng lồng nhau thay vì mảng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7</a:t>
            </a:fld>
            <a:endParaRPr lang="en-US"/>
          </a:p>
        </p:txBody>
      </p:sp>
    </p:spTree>
    <p:extLst>
      <p:ext uri="{BB962C8B-B14F-4D97-AF65-F5344CB8AC3E}">
        <p14:creationId xmlns:p14="http://schemas.microsoft.com/office/powerpoint/2010/main" val="82731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Toán tử rest giống như toán tử spread. Nhưng khi chúng ta sử dụng (...) ở phía bên trái của toán tử gán(=) thì đó là toán tử rest và khi chúng ta sử dụng (...) ở phía bên phải và bên trái của toán tử gán(=) thì đó là toán tử spread. Chúng ta hãy cùng tìm hiểu qua ví dụ.</a:t>
            </a:r>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8</a:t>
            </a:fld>
            <a:endParaRPr lang="en-US"/>
          </a:p>
        </p:txBody>
      </p:sp>
    </p:spTree>
    <p:extLst>
      <p:ext uri="{BB962C8B-B14F-4D97-AF65-F5344CB8AC3E}">
        <p14:creationId xmlns:p14="http://schemas.microsoft.com/office/powerpoint/2010/main" val="177885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use the rest operator at last only to catch remaining element of array or object</a:t>
            </a:r>
          </a:p>
          <a:p>
            <a:r>
              <a:rPr lang="vi-VN" dirty="0"/>
              <a:t>Cuối cùng chúng ta chỉ có thể sử dụng toán tử rest để bắt phần tử còn lại của mảng hoặc đối tượng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Hãy</a:t>
            </a:r>
            <a:r>
              <a:rPr lang="en-US" dirty="0"/>
              <a:t> </a:t>
            </a:r>
            <a:r>
              <a:rPr lang="en-US" dirty="0" err="1"/>
              <a:t>nhớ</a:t>
            </a:r>
            <a:r>
              <a:rPr lang="en-US" dirty="0"/>
              <a:t> </a:t>
            </a:r>
            <a:r>
              <a:rPr lang="en-US" dirty="0" err="1"/>
              <a:t>tên</a:t>
            </a:r>
            <a:r>
              <a:rPr lang="en-US" dirty="0"/>
              <a:t> </a:t>
            </a:r>
            <a:r>
              <a:rPr lang="en-US" dirty="0" err="1"/>
              <a:t>khóa</a:t>
            </a:r>
            <a:r>
              <a:rPr lang="en-US" dirty="0"/>
              <a:t> </a:t>
            </a:r>
            <a:r>
              <a:rPr lang="en-US" dirty="0" err="1"/>
              <a:t>phải</a:t>
            </a:r>
            <a:r>
              <a:rPr lang="en-US" dirty="0"/>
              <a:t> </a:t>
            </a:r>
            <a:r>
              <a:rPr lang="en-US" dirty="0" err="1"/>
              <a:t>giống</a:t>
            </a:r>
            <a:r>
              <a:rPr lang="en-US" dirty="0"/>
              <a:t> </a:t>
            </a:r>
            <a:r>
              <a:rPr lang="en-US" dirty="0" err="1"/>
              <a:t>nhau</a:t>
            </a:r>
            <a:r>
              <a:rPr lang="en-US" dirty="0"/>
              <a:t> </a:t>
            </a:r>
            <a:r>
              <a:rPr lang="en-US" dirty="0" err="1"/>
              <a:t>hoặc</a:t>
            </a:r>
            <a:r>
              <a:rPr lang="en-US" dirty="0"/>
              <a:t> </a:t>
            </a:r>
            <a:r>
              <a:rPr lang="en-US" dirty="0" err="1"/>
              <a:t>chúng</a:t>
            </a:r>
            <a:r>
              <a:rPr lang="en-US" dirty="0"/>
              <a:t> ta </a:t>
            </a:r>
            <a:r>
              <a:rPr lang="en-US" dirty="0" err="1"/>
              <a:t>cần</a:t>
            </a:r>
            <a:r>
              <a:rPr lang="en-US" dirty="0"/>
              <a:t> </a:t>
            </a:r>
            <a:r>
              <a:rPr lang="en-US" dirty="0" err="1"/>
              <a:t>thay</a:t>
            </a:r>
            <a:r>
              <a:rPr lang="en-US" dirty="0"/>
              <a:t> </a:t>
            </a:r>
            <a:r>
              <a:rPr lang="en-US" dirty="0" err="1"/>
              <a:t>đổi</a:t>
            </a:r>
            <a:r>
              <a:rPr lang="en-US" dirty="0"/>
              <a:t> </a:t>
            </a:r>
            <a:r>
              <a:rPr lang="en-US" dirty="0" err="1"/>
              <a:t>cú</a:t>
            </a:r>
            <a:r>
              <a:rPr lang="en-US" dirty="0"/>
              <a:t> </a:t>
            </a:r>
            <a:r>
              <a:rPr lang="en-US" dirty="0" err="1"/>
              <a:t>pháp</a:t>
            </a:r>
            <a:r>
              <a:rPr lang="en-US" dirty="0"/>
              <a:t>. </a:t>
            </a:r>
            <a:r>
              <a:rPr lang="en-US" dirty="0" err="1"/>
              <a:t>Chúng</a:t>
            </a:r>
            <a:r>
              <a:rPr lang="en-US" dirty="0"/>
              <a:t> ta </a:t>
            </a:r>
            <a:r>
              <a:rPr lang="en-US" dirty="0" err="1"/>
              <a:t>đã</a:t>
            </a:r>
            <a:r>
              <a:rPr lang="en-US" dirty="0"/>
              <a:t> </a:t>
            </a:r>
            <a:r>
              <a:rPr lang="en-US" dirty="0" err="1"/>
              <a:t>học</a:t>
            </a:r>
            <a:r>
              <a:rPr lang="en-US" dirty="0"/>
              <a:t> </a:t>
            </a:r>
            <a:r>
              <a:rPr lang="en-US" dirty="0" err="1"/>
              <a:t>điều</a:t>
            </a:r>
            <a:r>
              <a:rPr lang="en-US" dirty="0"/>
              <a:t> </a:t>
            </a:r>
            <a:r>
              <a:rPr lang="en-US" dirty="0" err="1"/>
              <a:t>này</a:t>
            </a:r>
            <a:r>
              <a:rPr lang="en-US" dirty="0"/>
              <a:t> ở </a:t>
            </a:r>
            <a:r>
              <a:rPr lang="en-US" dirty="0" err="1"/>
              <a:t>phần</a:t>
            </a:r>
            <a:r>
              <a:rPr lang="en-US" dirty="0"/>
              <a:t> </a:t>
            </a:r>
            <a:r>
              <a:rPr lang="en-US" dirty="0" err="1"/>
              <a:t>trên</a:t>
            </a:r>
            <a:r>
              <a:rPr lang="en-US" dirty="0"/>
              <a:t>.</a:t>
            </a:r>
          </a:p>
          <a:p>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9</a:t>
            </a:fld>
            <a:endParaRPr lang="en-US"/>
          </a:p>
        </p:txBody>
      </p:sp>
    </p:spTree>
    <p:extLst>
      <p:ext uri="{BB962C8B-B14F-4D97-AF65-F5344CB8AC3E}">
        <p14:creationId xmlns:p14="http://schemas.microsoft.com/office/powerpoint/2010/main" val="215089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Enhanced Object Literals</a:t>
            </a:r>
          </a:p>
          <a:p>
            <a:r>
              <a:rPr lang="vi-VN" dirty="0"/>
              <a:t>Trong ES6, có một số object literals nâng cao được giới thiệu để làm việc với các đối tượng dễ dàng hơn.</a:t>
            </a:r>
          </a:p>
          <a:p>
            <a:endParaRPr lang="vi-VN" dirty="0"/>
          </a:p>
          <a:p>
            <a:r>
              <a:rPr lang="vi-VN" dirty="0"/>
              <a:t>Trước ES6, khi chúng ta muốn sao chép một đối tượng vào một đối tượng khác, chúng ta phải cung cấp một cặp khóa: giá trị. Nhưng trong ES6, chúng ta chỉ cần cung cấp một tên biến. Tốt hơn là nên hiểu bằng ví dụ.</a:t>
            </a:r>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10</a:t>
            </a:fld>
            <a:endParaRPr lang="en-US"/>
          </a:p>
        </p:txBody>
      </p:sp>
    </p:spTree>
    <p:extLst>
      <p:ext uri="{BB962C8B-B14F-4D97-AF65-F5344CB8AC3E}">
        <p14:creationId xmlns:p14="http://schemas.microsoft.com/office/powerpoint/2010/main" val="154644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Chúng ta thường viết hàm trong đối tượng với cặp khóa: giá trị, thay vì giá trị, chúng ta sử dụng để viết hàm. Nhưng cách mới để viết hàm trong đối tượng đã được giới thiệu. Chúng ta chỉ cần viết tên hàm và dấu ngoặc nhọn.</a:t>
            </a:r>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11</a:t>
            </a:fld>
            <a:endParaRPr lang="en-US"/>
          </a:p>
        </p:txBody>
      </p:sp>
    </p:spTree>
    <p:extLst>
      <p:ext uri="{BB962C8B-B14F-4D97-AF65-F5344CB8AC3E}">
        <p14:creationId xmlns:p14="http://schemas.microsoft.com/office/powerpoint/2010/main" val="384206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Chúng ta phải viết tên khóa trước ES6, nhưng sau ES6, chúng ta có thể lấy trực tiếp các giá trị mảng làm tên khóa trong một đối tượng. Tham khảo ví dụ bên dưới để hiểu rõ hơn.</a:t>
            </a:r>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13</a:t>
            </a:fld>
            <a:endParaRPr lang="en-US"/>
          </a:p>
        </p:txBody>
      </p:sp>
    </p:spTree>
    <p:extLst>
      <p:ext uri="{BB962C8B-B14F-4D97-AF65-F5344CB8AC3E}">
        <p14:creationId xmlns:p14="http://schemas.microsoft.com/office/powerpoint/2010/main" val="2941145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đối tượng không thể lặp lại được nhưng chúng ta vẫn có thể lặp chúng theo cách gián tiếp. Có một phương thức đối tượng tích hợp mà chúng ta có thể sử dụng để lặp qua các đối tượng.</a:t>
            </a:r>
            <a:endParaRPr lang="en-US" dirty="0"/>
          </a:p>
          <a:p>
            <a:endParaRPr lang="en-US" dirty="0"/>
          </a:p>
        </p:txBody>
      </p:sp>
      <p:sp>
        <p:nvSpPr>
          <p:cNvPr id="4" name="Slide Number Placeholder 3"/>
          <p:cNvSpPr>
            <a:spLocks noGrp="1"/>
          </p:cNvSpPr>
          <p:nvPr>
            <p:ph type="sldNum" sz="quarter" idx="5"/>
          </p:nvPr>
        </p:nvSpPr>
        <p:spPr/>
        <p:txBody>
          <a:bodyPr/>
          <a:lstStyle/>
          <a:p>
            <a:fld id="{E096A1BD-1648-44D1-88F1-2447FFC874FC}" type="slidenum">
              <a:rPr lang="en-US" smtClean="0"/>
              <a:t>14</a:t>
            </a:fld>
            <a:endParaRPr lang="en-US"/>
          </a:p>
        </p:txBody>
      </p:sp>
    </p:spTree>
    <p:extLst>
      <p:ext uri="{BB962C8B-B14F-4D97-AF65-F5344CB8AC3E}">
        <p14:creationId xmlns:p14="http://schemas.microsoft.com/office/powerpoint/2010/main" val="221885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27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54039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222019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90000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081A16-D467-4BE8-9B36-AD461AB228EC}"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2B843-711A-43D4-971E-394EA56CD8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46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8185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081A16-D467-4BE8-9B36-AD461AB228EC}" type="datetimeFigureOut">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3645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081A16-D467-4BE8-9B36-AD461AB228EC}" type="datetimeFigureOut">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383226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081A16-D467-4BE8-9B36-AD461AB228EC}" type="datetimeFigureOut">
              <a:rPr lang="en-US" smtClean="0"/>
              <a:t>1/9/2025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167255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52B843-711A-43D4-971E-394EA56CD8FF}" type="slidenum">
              <a:rPr lang="en-US" smtClean="0"/>
              <a:t>‹#›</a:t>
            </a:fld>
            <a:endParaRPr lang="en-US"/>
          </a:p>
        </p:txBody>
      </p:sp>
    </p:spTree>
    <p:extLst>
      <p:ext uri="{BB962C8B-B14F-4D97-AF65-F5344CB8AC3E}">
        <p14:creationId xmlns:p14="http://schemas.microsoft.com/office/powerpoint/2010/main" val="202248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081A16-D467-4BE8-9B36-AD461AB228EC}" type="datetimeFigureOut">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2B843-711A-43D4-971E-394EA56CD8FF}" type="slidenum">
              <a:rPr lang="en-US" smtClean="0"/>
              <a:t>‹#›</a:t>
            </a:fld>
            <a:endParaRPr lang="en-US"/>
          </a:p>
        </p:txBody>
      </p:sp>
    </p:spTree>
    <p:extLst>
      <p:ext uri="{BB962C8B-B14F-4D97-AF65-F5344CB8AC3E}">
        <p14:creationId xmlns:p14="http://schemas.microsoft.com/office/powerpoint/2010/main" val="89420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91354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342091"/>
            <a:ext cx="10058400" cy="452700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081A16-D467-4BE8-9B36-AD461AB228EC}" type="datetimeFigureOut">
              <a:rPr lang="en-US" smtClean="0"/>
              <a:t>1/9/2025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52B843-711A-43D4-971E-394EA56CD8FF}" type="slidenum">
              <a:rPr lang="en-US" smtClean="0"/>
              <a:t>‹#›</a:t>
            </a:fld>
            <a:endParaRPr lang="en-US"/>
          </a:p>
        </p:txBody>
      </p:sp>
      <p:cxnSp>
        <p:nvCxnSpPr>
          <p:cNvPr id="10" name="Straight Connector 9"/>
          <p:cNvCxnSpPr/>
          <p:nvPr/>
        </p:nvCxnSpPr>
        <p:spPr>
          <a:xfrm>
            <a:off x="1188720" y="127112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591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4B03-E1ED-B564-9478-75FB240B377E}"/>
              </a:ext>
            </a:extLst>
          </p:cNvPr>
          <p:cNvSpPr>
            <a:spLocks noGrp="1"/>
          </p:cNvSpPr>
          <p:nvPr>
            <p:ph type="ctrTitle"/>
          </p:nvPr>
        </p:nvSpPr>
        <p:spPr/>
        <p:txBody>
          <a:bodyPr/>
          <a:lstStyle/>
          <a:p>
            <a:pPr algn="ctr"/>
            <a:r>
              <a:rPr lang="en-US" dirty="0"/>
              <a:t> </a:t>
            </a:r>
            <a:r>
              <a:rPr lang="en-US" sz="6000" b="1" i="0" dirty="0">
                <a:solidFill>
                  <a:srgbClr val="444444"/>
                </a:solidFill>
                <a:latin typeface="Roboto-Bold"/>
              </a:rPr>
              <a:t>Data Structures, Modern Operators and Strings</a:t>
            </a:r>
            <a:endParaRPr lang="en-US" dirty="0"/>
          </a:p>
        </p:txBody>
      </p:sp>
    </p:spTree>
    <p:extLst>
      <p:ext uri="{BB962C8B-B14F-4D97-AF65-F5344CB8AC3E}">
        <p14:creationId xmlns:p14="http://schemas.microsoft.com/office/powerpoint/2010/main" val="45715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35EE-18DF-9B79-CB66-1433386FD068}"/>
              </a:ext>
            </a:extLst>
          </p:cNvPr>
          <p:cNvSpPr>
            <a:spLocks noGrp="1"/>
          </p:cNvSpPr>
          <p:nvPr>
            <p:ph type="title"/>
          </p:nvPr>
        </p:nvSpPr>
        <p:spPr/>
        <p:txBody>
          <a:bodyPr>
            <a:normAutofit/>
          </a:bodyPr>
          <a:lstStyle/>
          <a:p>
            <a:r>
              <a:rPr lang="en-US" dirty="0"/>
              <a:t>Enhanced Object Literals</a:t>
            </a:r>
          </a:p>
        </p:txBody>
      </p:sp>
      <p:sp>
        <p:nvSpPr>
          <p:cNvPr id="3" name="Content Placeholder 2">
            <a:extLst>
              <a:ext uri="{FF2B5EF4-FFF2-40B4-BE49-F238E27FC236}">
                <a16:creationId xmlns:a16="http://schemas.microsoft.com/office/drawing/2014/main" id="{F73E8D2D-8308-BBED-640A-BC04725574F6}"/>
              </a:ext>
            </a:extLst>
          </p:cNvPr>
          <p:cNvSpPr>
            <a:spLocks noGrp="1"/>
          </p:cNvSpPr>
          <p:nvPr>
            <p:ph idx="1"/>
          </p:nvPr>
        </p:nvSpPr>
        <p:spPr/>
        <p:txBody>
          <a:bodyPr/>
          <a:lstStyle/>
          <a:p>
            <a:r>
              <a:rPr lang="en-US" dirty="0"/>
              <a:t>Before ES6 when we wanted to copy one object into another object, we have to give a key: value pair. But in ES6 we just have to give a variable name. </a:t>
            </a:r>
          </a:p>
        </p:txBody>
      </p:sp>
      <p:pic>
        <p:nvPicPr>
          <p:cNvPr id="5" name="Picture 4">
            <a:extLst>
              <a:ext uri="{FF2B5EF4-FFF2-40B4-BE49-F238E27FC236}">
                <a16:creationId xmlns:a16="http://schemas.microsoft.com/office/drawing/2014/main" id="{EE28ADAA-E1F2-CCB3-6A38-8F2E51920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2714782"/>
            <a:ext cx="3968016" cy="327152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44E2FA4-BFEB-69EA-1389-8140E3191B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4617" y="2714782"/>
            <a:ext cx="6747303" cy="32962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141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A3EB-A55E-F788-0CFC-4997255490CE}"/>
              </a:ext>
            </a:extLst>
          </p:cNvPr>
          <p:cNvSpPr>
            <a:spLocks noGrp="1"/>
          </p:cNvSpPr>
          <p:nvPr>
            <p:ph type="title"/>
          </p:nvPr>
        </p:nvSpPr>
        <p:spPr/>
        <p:txBody>
          <a:bodyPr/>
          <a:lstStyle/>
          <a:p>
            <a:r>
              <a:rPr lang="en-US" dirty="0"/>
              <a:t>Enhanced Object Literals</a:t>
            </a:r>
          </a:p>
        </p:txBody>
      </p:sp>
      <p:sp>
        <p:nvSpPr>
          <p:cNvPr id="3" name="Content Placeholder 2">
            <a:extLst>
              <a:ext uri="{FF2B5EF4-FFF2-40B4-BE49-F238E27FC236}">
                <a16:creationId xmlns:a16="http://schemas.microsoft.com/office/drawing/2014/main" id="{CB72BC57-3F4F-F954-6184-BD00304E06A6}"/>
              </a:ext>
            </a:extLst>
          </p:cNvPr>
          <p:cNvSpPr>
            <a:spLocks noGrp="1"/>
          </p:cNvSpPr>
          <p:nvPr>
            <p:ph idx="1"/>
          </p:nvPr>
        </p:nvSpPr>
        <p:spPr/>
        <p:txBody>
          <a:bodyPr/>
          <a:lstStyle/>
          <a:p>
            <a:r>
              <a:rPr lang="en-US" dirty="0"/>
              <a:t>We used to write function in object with </a:t>
            </a:r>
            <a:r>
              <a:rPr lang="en-US" b="1" dirty="0"/>
              <a:t>key: value pair</a:t>
            </a:r>
            <a:r>
              <a:rPr lang="en-US" dirty="0"/>
              <a:t>, instead of value we use to write function. But new way to write function in object was introduced. We just have to write function name and braces.</a:t>
            </a:r>
          </a:p>
        </p:txBody>
      </p:sp>
      <p:pic>
        <p:nvPicPr>
          <p:cNvPr id="5" name="Picture 4">
            <a:extLst>
              <a:ext uri="{FF2B5EF4-FFF2-40B4-BE49-F238E27FC236}">
                <a16:creationId xmlns:a16="http://schemas.microsoft.com/office/drawing/2014/main" id="{AFA3EFBC-6085-86D9-C855-0C5D83963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028" y="3099111"/>
            <a:ext cx="8895943" cy="30610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520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BF26-569D-871E-3ABD-17B3175360C9}"/>
              </a:ext>
            </a:extLst>
          </p:cNvPr>
          <p:cNvSpPr>
            <a:spLocks noGrp="1"/>
          </p:cNvSpPr>
          <p:nvPr>
            <p:ph type="title"/>
          </p:nvPr>
        </p:nvSpPr>
        <p:spPr/>
        <p:txBody>
          <a:bodyPr/>
          <a:lstStyle/>
          <a:p>
            <a:r>
              <a:rPr lang="en-US" dirty="0"/>
              <a:t>Enhanced Object Literals</a:t>
            </a:r>
          </a:p>
        </p:txBody>
      </p:sp>
      <p:pic>
        <p:nvPicPr>
          <p:cNvPr id="5" name="Content Placeholder 4">
            <a:extLst>
              <a:ext uri="{FF2B5EF4-FFF2-40B4-BE49-F238E27FC236}">
                <a16:creationId xmlns:a16="http://schemas.microsoft.com/office/drawing/2014/main" id="{7938327A-41FE-5281-0CD9-273EE4DC3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35270"/>
            <a:ext cx="10064413" cy="32503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932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10EF-55F0-F253-88E9-8BF360D66B4A}"/>
              </a:ext>
            </a:extLst>
          </p:cNvPr>
          <p:cNvSpPr>
            <a:spLocks noGrp="1"/>
          </p:cNvSpPr>
          <p:nvPr>
            <p:ph type="title"/>
          </p:nvPr>
        </p:nvSpPr>
        <p:spPr/>
        <p:txBody>
          <a:bodyPr/>
          <a:lstStyle/>
          <a:p>
            <a:r>
              <a:rPr lang="en-US" dirty="0"/>
              <a:t>Enhanced Object Literals</a:t>
            </a:r>
          </a:p>
        </p:txBody>
      </p:sp>
      <p:sp>
        <p:nvSpPr>
          <p:cNvPr id="3" name="Content Placeholder 2">
            <a:extLst>
              <a:ext uri="{FF2B5EF4-FFF2-40B4-BE49-F238E27FC236}">
                <a16:creationId xmlns:a16="http://schemas.microsoft.com/office/drawing/2014/main" id="{67CA287F-8E1D-E1E1-8FC8-8AEBE53E5899}"/>
              </a:ext>
            </a:extLst>
          </p:cNvPr>
          <p:cNvSpPr>
            <a:spLocks noGrp="1"/>
          </p:cNvSpPr>
          <p:nvPr>
            <p:ph idx="1"/>
          </p:nvPr>
        </p:nvSpPr>
        <p:spPr/>
        <p:txBody>
          <a:bodyPr/>
          <a:lstStyle/>
          <a:p>
            <a:r>
              <a:rPr lang="en-US" dirty="0"/>
              <a:t>We had to write key names before ES6, but after ES6 we can take array values directly as a key name in an object. Refer to the below example to understand better.</a:t>
            </a:r>
          </a:p>
        </p:txBody>
      </p:sp>
      <p:pic>
        <p:nvPicPr>
          <p:cNvPr id="5" name="Picture 4">
            <a:extLst>
              <a:ext uri="{FF2B5EF4-FFF2-40B4-BE49-F238E27FC236}">
                <a16:creationId xmlns:a16="http://schemas.microsoft.com/office/drawing/2014/main" id="{22994332-00CA-2BE4-48D8-70B6B5EC5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856" y="2926991"/>
            <a:ext cx="5539268" cy="294210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99D3DE2-4EA7-ADA8-DD99-88AFCBD76A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926991"/>
            <a:ext cx="5504294" cy="29421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927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4F35B-C807-6014-A3B1-D05C967DAC97}"/>
              </a:ext>
            </a:extLst>
          </p:cNvPr>
          <p:cNvSpPr>
            <a:spLocks noGrp="1"/>
          </p:cNvSpPr>
          <p:nvPr>
            <p:ph type="title"/>
          </p:nvPr>
        </p:nvSpPr>
        <p:spPr/>
        <p:txBody>
          <a:bodyPr>
            <a:normAutofit/>
          </a:bodyPr>
          <a:lstStyle/>
          <a:p>
            <a:r>
              <a:rPr lang="en-US" dirty="0"/>
              <a:t>Looping objects</a:t>
            </a:r>
          </a:p>
        </p:txBody>
      </p:sp>
      <p:sp>
        <p:nvSpPr>
          <p:cNvPr id="3" name="Content Placeholder 2">
            <a:extLst>
              <a:ext uri="{FF2B5EF4-FFF2-40B4-BE49-F238E27FC236}">
                <a16:creationId xmlns:a16="http://schemas.microsoft.com/office/drawing/2014/main" id="{58A9C569-62E1-422B-DE33-2894E2756728}"/>
              </a:ext>
            </a:extLst>
          </p:cNvPr>
          <p:cNvSpPr>
            <a:spLocks noGrp="1"/>
          </p:cNvSpPr>
          <p:nvPr>
            <p:ph idx="1"/>
          </p:nvPr>
        </p:nvSpPr>
        <p:spPr>
          <a:xfrm>
            <a:off x="1097279" y="1342091"/>
            <a:ext cx="7457174" cy="4527003"/>
          </a:xfrm>
        </p:spPr>
        <p:txBody>
          <a:bodyPr/>
          <a:lstStyle/>
          <a:p>
            <a:r>
              <a:rPr lang="en-US" b="1" dirty="0"/>
              <a:t>Objects</a:t>
            </a:r>
            <a:r>
              <a:rPr lang="en-US" dirty="0"/>
              <a:t> are not </a:t>
            </a:r>
            <a:r>
              <a:rPr lang="en-US" dirty="0" err="1"/>
              <a:t>iterable</a:t>
            </a:r>
            <a:r>
              <a:rPr lang="en-US" dirty="0"/>
              <a:t> still we can loop them in an indirect way. There is an inbuild object method we can use to loop through objects.</a:t>
            </a:r>
          </a:p>
        </p:txBody>
      </p:sp>
      <p:pic>
        <p:nvPicPr>
          <p:cNvPr id="5" name="Picture 4">
            <a:extLst>
              <a:ext uri="{FF2B5EF4-FFF2-40B4-BE49-F238E27FC236}">
                <a16:creationId xmlns:a16="http://schemas.microsoft.com/office/drawing/2014/main" id="{A9351F95-4E79-CCB1-EAF9-87F52BE1D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137" y="1438344"/>
            <a:ext cx="3223517" cy="480261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417C525-B608-2E10-68D6-DADFFA3DC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79" y="2891297"/>
            <a:ext cx="6999974" cy="33496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393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8860-F05A-3C78-6303-1505D3CD6CDD}"/>
              </a:ext>
            </a:extLst>
          </p:cNvPr>
          <p:cNvSpPr>
            <a:spLocks noGrp="1"/>
          </p:cNvSpPr>
          <p:nvPr>
            <p:ph type="title"/>
          </p:nvPr>
        </p:nvSpPr>
        <p:spPr/>
        <p:txBody>
          <a:bodyPr>
            <a:normAutofit/>
          </a:bodyPr>
          <a:lstStyle/>
          <a:p>
            <a:r>
              <a:rPr lang="en-US" dirty="0"/>
              <a:t>Sets</a:t>
            </a:r>
          </a:p>
        </p:txBody>
      </p:sp>
      <p:sp>
        <p:nvSpPr>
          <p:cNvPr id="3" name="Content Placeholder 2">
            <a:extLst>
              <a:ext uri="{FF2B5EF4-FFF2-40B4-BE49-F238E27FC236}">
                <a16:creationId xmlns:a16="http://schemas.microsoft.com/office/drawing/2014/main" id="{139951EF-F1A7-ECF0-44FA-C8EEF18B429E}"/>
              </a:ext>
            </a:extLst>
          </p:cNvPr>
          <p:cNvSpPr>
            <a:spLocks noGrp="1"/>
          </p:cNvSpPr>
          <p:nvPr>
            <p:ph idx="1"/>
          </p:nvPr>
        </p:nvSpPr>
        <p:spPr>
          <a:xfrm>
            <a:off x="1097280" y="1342091"/>
            <a:ext cx="10058400" cy="4527003"/>
          </a:xfrm>
        </p:spPr>
        <p:txBody>
          <a:bodyPr/>
          <a:lstStyle/>
          <a:p>
            <a:r>
              <a:rPr lang="en-US" b="1" dirty="0">
                <a:solidFill>
                  <a:srgbClr val="FF0000"/>
                </a:solidFill>
              </a:rPr>
              <a:t>The set is a collection </a:t>
            </a:r>
            <a:r>
              <a:rPr lang="en-US" dirty="0"/>
              <a:t>of unique elements. There is no duplication in a set. We can pass </a:t>
            </a:r>
            <a:r>
              <a:rPr lang="en-US" dirty="0" err="1"/>
              <a:t>iterable</a:t>
            </a:r>
            <a:r>
              <a:rPr lang="en-US" dirty="0"/>
              <a:t> to set. The most common </a:t>
            </a:r>
            <a:r>
              <a:rPr lang="en-US" dirty="0" err="1"/>
              <a:t>iterable</a:t>
            </a:r>
            <a:r>
              <a:rPr lang="en-US" dirty="0"/>
              <a:t> passed to a set is an array. </a:t>
            </a:r>
          </a:p>
          <a:p>
            <a:endParaRPr lang="en-US" dirty="0"/>
          </a:p>
        </p:txBody>
      </p:sp>
      <p:pic>
        <p:nvPicPr>
          <p:cNvPr id="5" name="Picture 4">
            <a:extLst>
              <a:ext uri="{FF2B5EF4-FFF2-40B4-BE49-F238E27FC236}">
                <a16:creationId xmlns:a16="http://schemas.microsoft.com/office/drawing/2014/main" id="{FA2D3804-6498-E6DE-009A-54C1D950B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3052323"/>
            <a:ext cx="10357051" cy="13752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215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EF35-D982-B020-96BE-3B2606EDF582}"/>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CD4EC1C9-2096-433B-907B-DEC5219D4842}"/>
              </a:ext>
            </a:extLst>
          </p:cNvPr>
          <p:cNvSpPr>
            <a:spLocks noGrp="1"/>
          </p:cNvSpPr>
          <p:nvPr>
            <p:ph idx="1"/>
          </p:nvPr>
        </p:nvSpPr>
        <p:spPr/>
        <p:txBody>
          <a:bodyPr/>
          <a:lstStyle/>
          <a:p>
            <a:r>
              <a:rPr lang="en-US" b="1" dirty="0"/>
              <a:t>size property</a:t>
            </a:r>
            <a:r>
              <a:rPr lang="en-US" dirty="0"/>
              <a:t>: It returns size of set.</a:t>
            </a:r>
          </a:p>
          <a:p>
            <a:endParaRPr lang="en-US" dirty="0"/>
          </a:p>
          <a:p>
            <a:endParaRPr lang="en-US" dirty="0"/>
          </a:p>
          <a:p>
            <a:endParaRPr lang="en-US" dirty="0"/>
          </a:p>
          <a:p>
            <a:r>
              <a:rPr lang="en-US" b="1" dirty="0"/>
              <a:t>has property</a:t>
            </a:r>
            <a:r>
              <a:rPr lang="en-US" dirty="0"/>
              <a:t>: It return true if set contain value given by user. It is similar to includes property of array.</a:t>
            </a:r>
          </a:p>
        </p:txBody>
      </p:sp>
      <p:pic>
        <p:nvPicPr>
          <p:cNvPr id="5" name="Picture 4">
            <a:extLst>
              <a:ext uri="{FF2B5EF4-FFF2-40B4-BE49-F238E27FC236}">
                <a16:creationId xmlns:a16="http://schemas.microsoft.com/office/drawing/2014/main" id="{96A49176-6770-FCD2-C03A-114CBC4F3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149" y="2135782"/>
            <a:ext cx="6166376" cy="146166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E87C6BE-E0B9-7A1C-4F32-DD768AAEF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149" y="4722218"/>
            <a:ext cx="6321843" cy="15873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140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A8FE-D818-CD51-119D-4DE843CB8F55}"/>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95462A67-1781-8288-7688-06A7A2DEC7E7}"/>
              </a:ext>
            </a:extLst>
          </p:cNvPr>
          <p:cNvSpPr>
            <a:spLocks noGrp="1"/>
          </p:cNvSpPr>
          <p:nvPr>
            <p:ph idx="1"/>
          </p:nvPr>
        </p:nvSpPr>
        <p:spPr/>
        <p:txBody>
          <a:bodyPr/>
          <a:lstStyle/>
          <a:p>
            <a:r>
              <a:rPr lang="en-US" b="1" dirty="0"/>
              <a:t>add property</a:t>
            </a:r>
            <a:r>
              <a:rPr lang="en-US" dirty="0"/>
              <a:t>: We can add a new value to the set using add. If the value we are adding already exists in the set it won't add. But the value we passed doesn't exist it will add at end of a set.</a:t>
            </a:r>
          </a:p>
        </p:txBody>
      </p:sp>
      <p:pic>
        <p:nvPicPr>
          <p:cNvPr id="5" name="Picture 4">
            <a:extLst>
              <a:ext uri="{FF2B5EF4-FFF2-40B4-BE49-F238E27FC236}">
                <a16:creationId xmlns:a16="http://schemas.microsoft.com/office/drawing/2014/main" id="{72E87265-EF5A-39C1-013B-1E10D6BC5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609" y="2842336"/>
            <a:ext cx="6063741" cy="30267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417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A8FE-D818-CD51-119D-4DE843CB8F55}"/>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95462A67-1781-8288-7688-06A7A2DEC7E7}"/>
              </a:ext>
            </a:extLst>
          </p:cNvPr>
          <p:cNvSpPr>
            <a:spLocks noGrp="1"/>
          </p:cNvSpPr>
          <p:nvPr>
            <p:ph idx="1"/>
          </p:nvPr>
        </p:nvSpPr>
        <p:spPr/>
        <p:txBody>
          <a:bodyPr/>
          <a:lstStyle/>
          <a:p>
            <a:r>
              <a:rPr lang="en-US" b="1" dirty="0"/>
              <a:t>looping through set: </a:t>
            </a:r>
            <a:r>
              <a:rPr lang="en-US" dirty="0"/>
              <a:t>It is very easy to loop through set. We just have to use for loop like any other data structure.</a:t>
            </a:r>
          </a:p>
        </p:txBody>
      </p:sp>
      <p:pic>
        <p:nvPicPr>
          <p:cNvPr id="5" name="Picture 4">
            <a:extLst>
              <a:ext uri="{FF2B5EF4-FFF2-40B4-BE49-F238E27FC236}">
                <a16:creationId xmlns:a16="http://schemas.microsoft.com/office/drawing/2014/main" id="{F063A1F0-BCC6-7D73-4F31-B5B2FEB26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44" y="2421950"/>
            <a:ext cx="4405145" cy="38751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4851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8ADB-F5D7-1A91-7534-FAB9E24303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DADF64-A4F3-9750-EC8C-A8687E23C1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293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023F-5374-86A3-2C58-2D1D5CF88F91}"/>
              </a:ext>
            </a:extLst>
          </p:cNvPr>
          <p:cNvSpPr>
            <a:spLocks noGrp="1"/>
          </p:cNvSpPr>
          <p:nvPr>
            <p:ph type="title"/>
          </p:nvPr>
        </p:nvSpPr>
        <p:spPr/>
        <p:txBody>
          <a:bodyPr/>
          <a:lstStyle/>
          <a:p>
            <a:r>
              <a:rPr lang="en-US" dirty="0" err="1"/>
              <a:t>Destructuring</a:t>
            </a:r>
            <a:r>
              <a:rPr lang="en-US" dirty="0"/>
              <a:t> Arrays</a:t>
            </a:r>
          </a:p>
        </p:txBody>
      </p:sp>
      <p:sp>
        <p:nvSpPr>
          <p:cNvPr id="3" name="Content Placeholder 2">
            <a:extLst>
              <a:ext uri="{FF2B5EF4-FFF2-40B4-BE49-F238E27FC236}">
                <a16:creationId xmlns:a16="http://schemas.microsoft.com/office/drawing/2014/main" id="{CE0CFA3F-8EAF-7A92-7DF4-14DC72ED671D}"/>
              </a:ext>
            </a:extLst>
          </p:cNvPr>
          <p:cNvSpPr>
            <a:spLocks noGrp="1"/>
          </p:cNvSpPr>
          <p:nvPr>
            <p:ph idx="1"/>
          </p:nvPr>
        </p:nvSpPr>
        <p:spPr/>
        <p:txBody>
          <a:bodyPr/>
          <a:lstStyle/>
          <a:p>
            <a:r>
              <a:rPr lang="en-US" dirty="0"/>
              <a:t>The </a:t>
            </a:r>
            <a:r>
              <a:rPr lang="en-US" dirty="0" err="1"/>
              <a:t>destructuring</a:t>
            </a:r>
            <a:r>
              <a:rPr lang="en-US" dirty="0"/>
              <a:t> in JavaScript makes it possible to unpack arrays into distinct variables</a:t>
            </a:r>
          </a:p>
          <a:p>
            <a:endParaRPr lang="en-US" dirty="0"/>
          </a:p>
          <a:p>
            <a:endParaRPr lang="en-US" dirty="0"/>
          </a:p>
          <a:p>
            <a:r>
              <a:rPr lang="en-US" dirty="0"/>
              <a:t>We </a:t>
            </a:r>
            <a:r>
              <a:rPr lang="en-US" dirty="0" err="1"/>
              <a:t>destructured</a:t>
            </a:r>
            <a:r>
              <a:rPr lang="en-US" dirty="0"/>
              <a:t> an array in 3 variables called </a:t>
            </a:r>
            <a:r>
              <a:rPr lang="en-US" dirty="0" err="1"/>
              <a:t>a,b</a:t>
            </a:r>
            <a:r>
              <a:rPr lang="en-US" dirty="0"/>
              <a:t>, and c</a:t>
            </a:r>
          </a:p>
          <a:p>
            <a:endParaRPr lang="en-US" dirty="0"/>
          </a:p>
        </p:txBody>
      </p:sp>
      <p:pic>
        <p:nvPicPr>
          <p:cNvPr id="4" name="Picture 3">
            <a:extLst>
              <a:ext uri="{FF2B5EF4-FFF2-40B4-BE49-F238E27FC236}">
                <a16:creationId xmlns:a16="http://schemas.microsoft.com/office/drawing/2014/main" id="{50D98B2A-A861-1707-D889-CE6EE934E9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8575" y="2296478"/>
            <a:ext cx="2990850" cy="1277538"/>
          </a:xfrm>
          <a:prstGeom prst="rect">
            <a:avLst/>
          </a:prstGeom>
          <a:ln>
            <a:noFill/>
          </a:ln>
          <a:effectLst>
            <a:outerShdw blurRad="292100" dist="139700" dir="2700000" algn="tl" rotWithShape="0">
              <a:srgbClr val="333333">
                <a:alpha val="65000"/>
              </a:srgbClr>
            </a:outerShdw>
          </a:effectLst>
        </p:spPr>
      </p:pic>
      <p:sp>
        <p:nvSpPr>
          <p:cNvPr id="5" name="Rectangle 1">
            <a:extLst>
              <a:ext uri="{FF2B5EF4-FFF2-40B4-BE49-F238E27FC236}">
                <a16:creationId xmlns:a16="http://schemas.microsoft.com/office/drawing/2014/main" id="{ED5AAAC5-C2EA-114F-4DC9-0358A08C80F8}"/>
              </a:ext>
            </a:extLst>
          </p:cNvPr>
          <p:cNvSpPr>
            <a:spLocks noChangeArrowheads="1"/>
          </p:cNvSpPr>
          <p:nvPr/>
        </p:nvSpPr>
        <p:spPr bwMode="auto">
          <a:xfrm>
            <a:off x="1719262" y="3945688"/>
            <a:ext cx="8753475" cy="236454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vert="horz" wrap="square" lIns="0" tIns="31740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inherit"/>
              </a:rPr>
              <a:t> let [a,,</a:t>
            </a:r>
            <a:r>
              <a:rPr kumimoji="0" lang="en-US" altLang="en-US" sz="2800" b="0" i="0" u="none" strike="noStrike" cap="none" normalizeH="0" baseline="0" dirty="0" err="1">
                <a:ln>
                  <a:noFill/>
                </a:ln>
                <a:effectLst/>
                <a:latin typeface="inherit"/>
              </a:rPr>
              <a:t>b,c</a:t>
            </a:r>
            <a:r>
              <a:rPr kumimoji="0" lang="en-US" altLang="en-US" sz="2800" b="0" i="0" u="none" strike="noStrike" cap="none" normalizeH="0" baseline="0" dirty="0">
                <a:ln>
                  <a:noFill/>
                </a:ln>
                <a:effectLst/>
                <a:latin typeface="inherit"/>
              </a:rPr>
              <a:t>] = [1,2,3,4]; // a=1 , b=3 , c=4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inherit"/>
              </a:rPr>
              <a:t> console.log(a);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inherit"/>
              </a:rPr>
              <a:t> console.log(b);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inherit"/>
              </a:rPr>
              <a:t> console.log(c); // 3</a:t>
            </a:r>
            <a:r>
              <a:rPr kumimoji="0" lang="en-US" altLang="en-US" sz="14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254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E44B-D030-56BC-E7CF-E8C173179E70}"/>
              </a:ext>
            </a:extLst>
          </p:cNvPr>
          <p:cNvSpPr>
            <a:spLocks noGrp="1"/>
          </p:cNvSpPr>
          <p:nvPr>
            <p:ph type="title"/>
          </p:nvPr>
        </p:nvSpPr>
        <p:spPr/>
        <p:txBody>
          <a:bodyPr/>
          <a:lstStyle/>
          <a:p>
            <a:r>
              <a:rPr lang="en-US" dirty="0" err="1"/>
              <a:t>Destructuring</a:t>
            </a:r>
            <a:r>
              <a:rPr lang="en-US" dirty="0"/>
              <a:t> Arrays</a:t>
            </a:r>
          </a:p>
        </p:txBody>
      </p:sp>
      <p:sp>
        <p:nvSpPr>
          <p:cNvPr id="3" name="Content Placeholder 2">
            <a:extLst>
              <a:ext uri="{FF2B5EF4-FFF2-40B4-BE49-F238E27FC236}">
                <a16:creationId xmlns:a16="http://schemas.microsoft.com/office/drawing/2014/main" id="{51D3E9EE-BF91-78E5-645D-7695461FDDDF}"/>
              </a:ext>
            </a:extLst>
          </p:cNvPr>
          <p:cNvSpPr>
            <a:spLocks noGrp="1"/>
          </p:cNvSpPr>
          <p:nvPr>
            <p:ph idx="1"/>
          </p:nvPr>
        </p:nvSpPr>
        <p:spPr/>
        <p:txBody>
          <a:bodyPr/>
          <a:lstStyle/>
          <a:p>
            <a:r>
              <a:rPr lang="en-US" dirty="0"/>
              <a:t>Now with the help of </a:t>
            </a:r>
            <a:r>
              <a:rPr lang="en-US" dirty="0" err="1"/>
              <a:t>destructuring</a:t>
            </a:r>
            <a:r>
              <a:rPr lang="en-US" dirty="0"/>
              <a:t>, we can swap 2 variables' </a:t>
            </a:r>
            <a:r>
              <a:rPr lang="en-US" dirty="0" err="1"/>
              <a:t>values.If</a:t>
            </a:r>
            <a:r>
              <a:rPr lang="en-US" dirty="0"/>
              <a:t> we have x=1 and y=2 after </a:t>
            </a:r>
            <a:r>
              <a:rPr lang="en-US" dirty="0" err="1"/>
              <a:t>swaping</a:t>
            </a:r>
            <a:r>
              <a:rPr lang="en-US" dirty="0"/>
              <a:t> it becomes x=2 and y=1</a:t>
            </a:r>
          </a:p>
        </p:txBody>
      </p:sp>
      <p:pic>
        <p:nvPicPr>
          <p:cNvPr id="5" name="Picture 4">
            <a:extLst>
              <a:ext uri="{FF2B5EF4-FFF2-40B4-BE49-F238E27FC236}">
                <a16:creationId xmlns:a16="http://schemas.microsoft.com/office/drawing/2014/main" id="{11922A86-2BD2-F499-7127-22BC7CC6F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626" y="2558987"/>
            <a:ext cx="4835623" cy="30443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70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0D12-43A2-EAB8-D1F3-CF497E10A324}"/>
              </a:ext>
            </a:extLst>
          </p:cNvPr>
          <p:cNvSpPr>
            <a:spLocks noGrp="1"/>
          </p:cNvSpPr>
          <p:nvPr>
            <p:ph type="title"/>
          </p:nvPr>
        </p:nvSpPr>
        <p:spPr/>
        <p:txBody>
          <a:bodyPr/>
          <a:lstStyle/>
          <a:p>
            <a:r>
              <a:rPr lang="en-US" dirty="0" err="1"/>
              <a:t>Destructuring</a:t>
            </a:r>
            <a:r>
              <a:rPr lang="en-US" dirty="0"/>
              <a:t> Objects</a:t>
            </a:r>
          </a:p>
        </p:txBody>
      </p:sp>
      <p:sp>
        <p:nvSpPr>
          <p:cNvPr id="3" name="Content Placeholder 2">
            <a:extLst>
              <a:ext uri="{FF2B5EF4-FFF2-40B4-BE49-F238E27FC236}">
                <a16:creationId xmlns:a16="http://schemas.microsoft.com/office/drawing/2014/main" id="{5BC265C7-4F23-6E1A-211F-A1E44363CA6E}"/>
              </a:ext>
            </a:extLst>
          </p:cNvPr>
          <p:cNvSpPr>
            <a:spLocks noGrp="1"/>
          </p:cNvSpPr>
          <p:nvPr>
            <p:ph idx="1"/>
          </p:nvPr>
        </p:nvSpPr>
        <p:spPr/>
        <p:txBody>
          <a:bodyPr/>
          <a:lstStyle/>
          <a:p>
            <a:r>
              <a:rPr lang="en-US" b="1" dirty="0" err="1">
                <a:solidFill>
                  <a:srgbClr val="FF0000"/>
                </a:solidFill>
              </a:rPr>
              <a:t>Destructuring</a:t>
            </a:r>
            <a:r>
              <a:rPr lang="en-US" b="1" dirty="0">
                <a:solidFill>
                  <a:srgbClr val="FF0000"/>
                </a:solidFill>
              </a:rPr>
              <a:t> objects </a:t>
            </a:r>
            <a:r>
              <a:rPr lang="en-US" dirty="0"/>
              <a:t>is similar to arrays but there are a few changes we need to do. We have to mention the same name of the key mentioned in an object. We can change the name but it needs some changes. </a:t>
            </a:r>
          </a:p>
        </p:txBody>
      </p:sp>
      <p:pic>
        <p:nvPicPr>
          <p:cNvPr id="5" name="Picture 4">
            <a:extLst>
              <a:ext uri="{FF2B5EF4-FFF2-40B4-BE49-F238E27FC236}">
                <a16:creationId xmlns:a16="http://schemas.microsoft.com/office/drawing/2014/main" id="{B3FEC55C-D63B-16A6-BDD1-1E3C8CF8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162" y="3190821"/>
            <a:ext cx="5575676" cy="2678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601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0D12-43A2-EAB8-D1F3-CF497E10A324}"/>
              </a:ext>
            </a:extLst>
          </p:cNvPr>
          <p:cNvSpPr>
            <a:spLocks noGrp="1"/>
          </p:cNvSpPr>
          <p:nvPr>
            <p:ph type="title"/>
          </p:nvPr>
        </p:nvSpPr>
        <p:spPr/>
        <p:txBody>
          <a:bodyPr/>
          <a:lstStyle/>
          <a:p>
            <a:r>
              <a:rPr lang="en-US" dirty="0" err="1"/>
              <a:t>Destructuring</a:t>
            </a:r>
            <a:r>
              <a:rPr lang="en-US" dirty="0"/>
              <a:t> Objects</a:t>
            </a:r>
          </a:p>
        </p:txBody>
      </p:sp>
      <p:sp>
        <p:nvSpPr>
          <p:cNvPr id="3" name="Content Placeholder 2">
            <a:extLst>
              <a:ext uri="{FF2B5EF4-FFF2-40B4-BE49-F238E27FC236}">
                <a16:creationId xmlns:a16="http://schemas.microsoft.com/office/drawing/2014/main" id="{5BC265C7-4F23-6E1A-211F-A1E44363CA6E}"/>
              </a:ext>
            </a:extLst>
          </p:cNvPr>
          <p:cNvSpPr>
            <a:spLocks noGrp="1"/>
          </p:cNvSpPr>
          <p:nvPr>
            <p:ph idx="1"/>
          </p:nvPr>
        </p:nvSpPr>
        <p:spPr/>
        <p:txBody>
          <a:bodyPr/>
          <a:lstStyle/>
          <a:p>
            <a:r>
              <a:rPr lang="en-US" dirty="0"/>
              <a:t>Changing name mentioned in object</a:t>
            </a:r>
          </a:p>
        </p:txBody>
      </p:sp>
      <p:pic>
        <p:nvPicPr>
          <p:cNvPr id="5" name="Picture 4">
            <a:extLst>
              <a:ext uri="{FF2B5EF4-FFF2-40B4-BE49-F238E27FC236}">
                <a16:creationId xmlns:a16="http://schemas.microsoft.com/office/drawing/2014/main" id="{637ABE36-B1CA-80E7-8817-F46FEC209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156" y="2028770"/>
            <a:ext cx="7194129" cy="3343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753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7BA5-054C-9CAC-8713-62AE2808F146}"/>
              </a:ext>
            </a:extLst>
          </p:cNvPr>
          <p:cNvSpPr>
            <a:spLocks noGrp="1"/>
          </p:cNvSpPr>
          <p:nvPr>
            <p:ph type="title"/>
          </p:nvPr>
        </p:nvSpPr>
        <p:spPr/>
        <p:txBody>
          <a:bodyPr>
            <a:normAutofit/>
          </a:bodyPr>
          <a:lstStyle/>
          <a:p>
            <a:r>
              <a:rPr lang="en-US" dirty="0"/>
              <a:t>Nested </a:t>
            </a:r>
            <a:r>
              <a:rPr lang="en-US" dirty="0" err="1"/>
              <a:t>Destructuring</a:t>
            </a:r>
            <a:endParaRPr lang="en-US" dirty="0"/>
          </a:p>
        </p:txBody>
      </p:sp>
      <p:sp>
        <p:nvSpPr>
          <p:cNvPr id="3" name="Content Placeholder 2">
            <a:extLst>
              <a:ext uri="{FF2B5EF4-FFF2-40B4-BE49-F238E27FC236}">
                <a16:creationId xmlns:a16="http://schemas.microsoft.com/office/drawing/2014/main" id="{630C5D19-890E-2038-6241-3218AE6665E3}"/>
              </a:ext>
            </a:extLst>
          </p:cNvPr>
          <p:cNvSpPr>
            <a:spLocks noGrp="1"/>
          </p:cNvSpPr>
          <p:nvPr>
            <p:ph idx="1"/>
          </p:nvPr>
        </p:nvSpPr>
        <p:spPr/>
        <p:txBody>
          <a:bodyPr/>
          <a:lstStyle/>
          <a:p>
            <a:r>
              <a:rPr lang="en-US" dirty="0"/>
              <a:t>Suppose there is an object which has one more object in it. How will you </a:t>
            </a:r>
            <a:r>
              <a:rPr lang="en-US" dirty="0" err="1"/>
              <a:t>destructure</a:t>
            </a:r>
            <a:r>
              <a:rPr lang="en-US" dirty="0"/>
              <a:t> that object. It's simple we can do nested </a:t>
            </a:r>
            <a:r>
              <a:rPr lang="en-US" dirty="0" err="1"/>
              <a:t>destructuring</a:t>
            </a:r>
            <a:r>
              <a:rPr lang="en-US" dirty="0"/>
              <a:t>.</a:t>
            </a:r>
          </a:p>
          <a:p>
            <a:endParaRPr lang="en-US" dirty="0"/>
          </a:p>
        </p:txBody>
      </p:sp>
      <p:pic>
        <p:nvPicPr>
          <p:cNvPr id="5" name="Picture 4">
            <a:extLst>
              <a:ext uri="{FF2B5EF4-FFF2-40B4-BE49-F238E27FC236}">
                <a16:creationId xmlns:a16="http://schemas.microsoft.com/office/drawing/2014/main" id="{202FEED9-E17A-9214-D219-B1F344DD4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868" y="2832264"/>
            <a:ext cx="6139224" cy="3323150"/>
          </a:xfrm>
          <a:prstGeom prst="rect">
            <a:avLst/>
          </a:prstGeom>
        </p:spPr>
      </p:pic>
    </p:spTree>
    <p:extLst>
      <p:ext uri="{BB962C8B-B14F-4D97-AF65-F5344CB8AC3E}">
        <p14:creationId xmlns:p14="http://schemas.microsoft.com/office/powerpoint/2010/main" val="186685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61C2-745B-1EB1-C606-041BFE300200}"/>
              </a:ext>
            </a:extLst>
          </p:cNvPr>
          <p:cNvSpPr>
            <a:spLocks noGrp="1"/>
          </p:cNvSpPr>
          <p:nvPr>
            <p:ph type="title"/>
          </p:nvPr>
        </p:nvSpPr>
        <p:spPr/>
        <p:txBody>
          <a:bodyPr>
            <a:normAutofit/>
          </a:bodyPr>
          <a:lstStyle/>
          <a:p>
            <a:r>
              <a:rPr lang="en-US" dirty="0"/>
              <a:t>Spread Operator</a:t>
            </a:r>
          </a:p>
        </p:txBody>
      </p:sp>
      <p:sp>
        <p:nvSpPr>
          <p:cNvPr id="3" name="Content Placeholder 2">
            <a:extLst>
              <a:ext uri="{FF2B5EF4-FFF2-40B4-BE49-F238E27FC236}">
                <a16:creationId xmlns:a16="http://schemas.microsoft.com/office/drawing/2014/main" id="{FA7852EF-0AFF-EFB7-E083-BE54C1BC9C18}"/>
              </a:ext>
            </a:extLst>
          </p:cNvPr>
          <p:cNvSpPr>
            <a:spLocks noGrp="1"/>
          </p:cNvSpPr>
          <p:nvPr>
            <p:ph idx="1"/>
          </p:nvPr>
        </p:nvSpPr>
        <p:spPr>
          <a:xfrm>
            <a:off x="1097280" y="1342091"/>
            <a:ext cx="10392878" cy="4527003"/>
          </a:xfrm>
        </p:spPr>
        <p:txBody>
          <a:bodyPr/>
          <a:lstStyle/>
          <a:p>
            <a:r>
              <a:rPr lang="en-US" b="1" dirty="0">
                <a:solidFill>
                  <a:srgbClr val="FF0000"/>
                </a:solidFill>
              </a:rPr>
              <a:t>Spread syntax (...) </a:t>
            </a:r>
            <a:r>
              <a:rPr lang="en-US" dirty="0"/>
              <a:t>allows an inerrable, such as an array or string, to be expanded in places where zero or more arguments (for function calls) or elements (for array literals) are expected.</a:t>
            </a:r>
          </a:p>
          <a:p>
            <a:r>
              <a:rPr lang="en-US" dirty="0"/>
              <a:t>Example:</a:t>
            </a:r>
          </a:p>
        </p:txBody>
      </p:sp>
      <p:pic>
        <p:nvPicPr>
          <p:cNvPr id="6" name="Content Placeholder 4">
            <a:extLst>
              <a:ext uri="{FF2B5EF4-FFF2-40B4-BE49-F238E27FC236}">
                <a16:creationId xmlns:a16="http://schemas.microsoft.com/office/drawing/2014/main" id="{DD410595-0366-AE67-7483-3C63E8431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9589" y="3429000"/>
            <a:ext cx="8408260" cy="25458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847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797C-920C-D9C3-33F3-33E2FF28A63F}"/>
              </a:ext>
            </a:extLst>
          </p:cNvPr>
          <p:cNvSpPr>
            <a:spLocks noGrp="1"/>
          </p:cNvSpPr>
          <p:nvPr>
            <p:ph type="title"/>
          </p:nvPr>
        </p:nvSpPr>
        <p:spPr/>
        <p:txBody>
          <a:bodyPr/>
          <a:lstStyle/>
          <a:p>
            <a:r>
              <a:rPr lang="en-US" dirty="0"/>
              <a:t>Rest Operator</a:t>
            </a:r>
          </a:p>
        </p:txBody>
      </p:sp>
      <p:sp>
        <p:nvSpPr>
          <p:cNvPr id="7" name="Content Placeholder 6">
            <a:extLst>
              <a:ext uri="{FF2B5EF4-FFF2-40B4-BE49-F238E27FC236}">
                <a16:creationId xmlns:a16="http://schemas.microsoft.com/office/drawing/2014/main" id="{A864ABD6-64A0-474B-A5F0-5F13C14059CE}"/>
              </a:ext>
            </a:extLst>
          </p:cNvPr>
          <p:cNvSpPr>
            <a:spLocks noGrp="1"/>
          </p:cNvSpPr>
          <p:nvPr>
            <p:ph idx="1"/>
          </p:nvPr>
        </p:nvSpPr>
        <p:spPr/>
        <p:txBody>
          <a:bodyPr/>
          <a:lstStyle/>
          <a:p>
            <a:r>
              <a:rPr lang="en-US" b="1" dirty="0">
                <a:solidFill>
                  <a:srgbClr val="FF0000"/>
                </a:solidFill>
              </a:rPr>
              <a:t>The rest operator </a:t>
            </a:r>
            <a:r>
              <a:rPr lang="en-US" dirty="0"/>
              <a:t>is the same as spread operator. But when we use (...) on the left-hand side of assignment operator(=) it is the rest operator and when we use (...) on the right and side of assignment operator(=) it is spread operator. Let's understand with an example.</a:t>
            </a:r>
          </a:p>
          <a:p>
            <a:endParaRPr lang="en-US" dirty="0"/>
          </a:p>
        </p:txBody>
      </p:sp>
      <p:pic>
        <p:nvPicPr>
          <p:cNvPr id="9" name="Picture 8">
            <a:extLst>
              <a:ext uri="{FF2B5EF4-FFF2-40B4-BE49-F238E27FC236}">
                <a16:creationId xmlns:a16="http://schemas.microsoft.com/office/drawing/2014/main" id="{B070242B-4426-FEBF-63A6-6B48521A9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085" y="3749971"/>
            <a:ext cx="9912595" cy="21777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996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6DF1-740B-0A58-C574-D7D934B33605}"/>
              </a:ext>
            </a:extLst>
          </p:cNvPr>
          <p:cNvSpPr>
            <a:spLocks noGrp="1"/>
          </p:cNvSpPr>
          <p:nvPr>
            <p:ph type="title"/>
          </p:nvPr>
        </p:nvSpPr>
        <p:spPr/>
        <p:txBody>
          <a:bodyPr/>
          <a:lstStyle/>
          <a:p>
            <a:r>
              <a:rPr lang="en-US" dirty="0"/>
              <a:t>Rest Operator</a:t>
            </a:r>
          </a:p>
        </p:txBody>
      </p:sp>
      <p:sp>
        <p:nvSpPr>
          <p:cNvPr id="3" name="Content Placeholder 2">
            <a:extLst>
              <a:ext uri="{FF2B5EF4-FFF2-40B4-BE49-F238E27FC236}">
                <a16:creationId xmlns:a16="http://schemas.microsoft.com/office/drawing/2014/main" id="{5065DFBA-7EB3-383B-64F9-79CF7A0DAE41}"/>
              </a:ext>
            </a:extLst>
          </p:cNvPr>
          <p:cNvSpPr>
            <a:spLocks noGrp="1"/>
          </p:cNvSpPr>
          <p:nvPr>
            <p:ph idx="1"/>
          </p:nvPr>
        </p:nvSpPr>
        <p:spPr/>
        <p:txBody>
          <a:bodyPr/>
          <a:lstStyle/>
          <a:p>
            <a:r>
              <a:rPr lang="en-US" dirty="0"/>
              <a:t>We can use the rest operator at last only to catch remaining element of array or object</a:t>
            </a:r>
          </a:p>
        </p:txBody>
      </p:sp>
      <p:pic>
        <p:nvPicPr>
          <p:cNvPr id="5" name="Picture 4">
            <a:extLst>
              <a:ext uri="{FF2B5EF4-FFF2-40B4-BE49-F238E27FC236}">
                <a16:creationId xmlns:a16="http://schemas.microsoft.com/office/drawing/2014/main" id="{02EA1D6C-27EA-1BAB-C569-362526D9D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865" y="2392546"/>
            <a:ext cx="7054270" cy="37292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619265"/>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TotalTime>
  <Words>1241</Words>
  <Application>Microsoft Office PowerPoint</Application>
  <PresentationFormat>Widescreen</PresentationFormat>
  <Paragraphs>74</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inherit</vt:lpstr>
      <vt:lpstr>Roboto-Bold</vt:lpstr>
      <vt:lpstr>Retrospect</vt:lpstr>
      <vt:lpstr> Data Structures, Modern Operators and Strings</vt:lpstr>
      <vt:lpstr>Destructuring Arrays</vt:lpstr>
      <vt:lpstr>Destructuring Arrays</vt:lpstr>
      <vt:lpstr>Destructuring Objects</vt:lpstr>
      <vt:lpstr>Destructuring Objects</vt:lpstr>
      <vt:lpstr>Nested Destructuring</vt:lpstr>
      <vt:lpstr>Spread Operator</vt:lpstr>
      <vt:lpstr>Rest Operator</vt:lpstr>
      <vt:lpstr>Rest Operator</vt:lpstr>
      <vt:lpstr>Enhanced Object Literals</vt:lpstr>
      <vt:lpstr>Enhanced Object Literals</vt:lpstr>
      <vt:lpstr>Enhanced Object Literals</vt:lpstr>
      <vt:lpstr>Enhanced Object Literals</vt:lpstr>
      <vt:lpstr>Looping objects</vt:lpstr>
      <vt:lpstr>Sets</vt:lpstr>
      <vt:lpstr>Sets</vt:lpstr>
      <vt:lpstr>Sets</vt:lpstr>
      <vt:lpstr>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Structures, Modern Operators and Strings</dc:title>
  <dc:creator>Administrator</dc:creator>
  <cp:lastModifiedBy>Administrator</cp:lastModifiedBy>
  <cp:revision>2</cp:revision>
  <dcterms:created xsi:type="dcterms:W3CDTF">2025-01-08T07:31:15Z</dcterms:created>
  <dcterms:modified xsi:type="dcterms:W3CDTF">2025-01-09T06:42:47Z</dcterms:modified>
</cp:coreProperties>
</file>