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4" r:id="rId6"/>
    <p:sldId id="257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AC9C5-2FA2-E504-8CEA-8AC03F39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ABCAF-F955-0EB5-4433-BF9CE0D4E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BD862-C4C8-6309-1F12-E565985B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D6387-96E9-DC39-E87B-3F9BB17B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7E2D7-1987-8797-EEFC-5C0C40DF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0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5E425-92D1-F7A1-0111-D3B2193F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C42DC-58C1-69C7-3E23-A7FE6420C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CF84-E41A-3919-FCB6-B66713F1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EE30-BCC9-AB4F-BBC3-64B2CCBC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AC13C-733C-9ADF-55FE-BF9CF7B2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5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427C46-6216-0D10-C488-A3D37915E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5D9BC-5CDA-A444-ABD4-99059DE0F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170F0-F7EB-C620-3949-26E08661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FA4FA-A7EB-55FE-B124-F0E3EC05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D352-34B5-4224-68D7-C9BD9F70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5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1B84-701C-27E7-4E94-53964E82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DD4DC-23A4-0590-698F-B19042D2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1020B-70EB-2CE8-F5AB-E9320AD2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12ECA-7D4B-FB63-681C-823ECC02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F8F0D-04B0-2018-D10E-3A60134F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24ED-0203-25C7-1483-B8BA74DC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63742-2C3C-1D37-371A-9490BE55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94703-8F58-A70E-0A92-16395CD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ED83-B600-04B8-AE1F-1E36AB51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0B16D-441D-B5BC-2D41-0686421B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6BC-6AFE-778B-884F-F2AB3E90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F0162-A382-8A55-CDAA-212D651BC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030D-F7DB-E126-7BE9-DB4580178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9763D-99F5-7E8F-7AE0-2B4B2D04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76008-BDDC-A682-8A30-088E62E2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7B9A7-CAA9-5971-94FC-5744EF2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65B69-0BB1-8EF8-0B39-9FFC0E6F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9DD94-93DB-2A94-2DBB-2DBDDB1C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9395D-E43C-B18A-CB94-6BDED245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F43EB1-6AA0-2BE8-50C7-D94152AB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F7D03C-43C5-8D0B-2663-498F89EBB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393BF-7477-6E77-A15B-DFE69C6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E08369-955A-F731-70D5-273D2ACA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28FA04-5914-2E66-F040-F21A1119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01DB4-5B6A-B6BF-8FED-4BD67E7C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9BC69-EAC5-4B6F-502F-13F5527C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A44AA7-7ED9-9F22-2DC2-8557F96B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C50CD-B6EE-41D3-F1A3-06BE6E8E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9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F0BCF-CE08-DD5E-EB08-E22BD5F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076786-5C7B-3C34-C016-0FA724D9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1C923-DBE5-BE92-C6D3-A3F1434F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DE230-A13D-420B-9267-402BB6C1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9CC5C-43CE-295F-45CA-EDEDD809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5C829-7B9A-4300-2F04-4CFE90ED5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ED76B-A36B-2215-22D3-E973176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B3DF9-85CD-8F4E-F524-C9417656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80591-E06B-A5E0-8701-D94DEEC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3DE46-BA5D-69AE-B246-9E472232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E221EB-13E0-8BCB-1BD4-8D63F9F92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0133D-B157-0208-5B9A-6C6BB7231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0A2CB-608A-7ABC-380A-3E32D4BF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A9EF1-BB8D-0E09-CF95-23D2EC7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1B21D-4490-3485-BF3E-EBC3A058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FF6F2-7699-DD1F-72BC-4579DC6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5B3C5-4C83-40C2-29CE-BA39129B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46BD2-1697-7876-664F-D15F7972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2689-DE12-46C7-AEF2-2D0A967E4E1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E1C37-1FAD-417F-0CC3-A895496EE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BB060-A858-EAC0-F32D-BB58B58C8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8FB0-39E1-4E14-86F9-EC680F873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4D8B13-209F-D792-67DC-163415CD5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64" y="1721916"/>
            <a:ext cx="2246559" cy="14962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21E864-27D7-4847-8C9F-E30DF821F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07" y="3361801"/>
            <a:ext cx="1746943" cy="17653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5800D8-7270-FCE6-9269-4D57EEE58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54" y="3164600"/>
            <a:ext cx="1994945" cy="14962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52CA32-A5A6-91F3-E51A-63B2F61F5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53" y="3218124"/>
            <a:ext cx="2091883" cy="15689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BE5D36-9D99-693E-D76A-B321B3D34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32" y="3385225"/>
            <a:ext cx="2174239" cy="1630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5C8ABA-FB5C-E034-9B7B-71BFDBD55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26" y="5232038"/>
            <a:ext cx="2246559" cy="1496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093AC9-5F44-18F0-B728-767A6475C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0" y="4868072"/>
            <a:ext cx="3079758" cy="18601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4108D9-5698-F41D-51B2-E7891732E8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1" y="5150710"/>
            <a:ext cx="2103381" cy="15775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D945BE-D793-6BAC-1CDB-DAF71C8A7C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871" y="2764869"/>
            <a:ext cx="1425455" cy="1905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E5EC80-B566-C8EF-9069-7F4E3A2C2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54" y="1649456"/>
            <a:ext cx="1972241" cy="13174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1BE798-A734-7D6C-053C-5CDA13E18C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42" y="1537807"/>
            <a:ext cx="2132375" cy="15992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8EDB2E-7EAD-345B-5F45-A9EBD4BF85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1" y="1649456"/>
            <a:ext cx="2491208" cy="15196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167F96-33EF-5868-4FA0-718823E54207}"/>
              </a:ext>
            </a:extLst>
          </p:cNvPr>
          <p:cNvSpPr txBox="1"/>
          <p:nvPr/>
        </p:nvSpPr>
        <p:spPr>
          <a:xfrm>
            <a:off x="387560" y="620127"/>
            <a:ext cx="112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基于注意力模块改进的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YOLOv5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通用目标检测器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816306-2529-BC27-720C-63C7C1D6EE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58" y="4915493"/>
            <a:ext cx="3138368" cy="17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3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EC9179-3168-5EB8-79CB-F6CF8DB2C74C}"/>
              </a:ext>
            </a:extLst>
          </p:cNvPr>
          <p:cNvSpPr txBox="1"/>
          <p:nvPr/>
        </p:nvSpPr>
        <p:spPr>
          <a:xfrm>
            <a:off x="387560" y="620127"/>
            <a:ext cx="112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数据集：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VOC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730E0-BBF4-DFF1-BBBF-C2B6E8A0C0C9}"/>
              </a:ext>
            </a:extLst>
          </p:cNvPr>
          <p:cNvSpPr txBox="1"/>
          <p:nvPr/>
        </p:nvSpPr>
        <p:spPr>
          <a:xfrm>
            <a:off x="387560" y="1611427"/>
            <a:ext cx="112405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训练集：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2007train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	  2007val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	  2012train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	  2012val</a:t>
            </a: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验证集：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	  2007test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class_num = 20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classes = [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'aeroplane', 'bicycle', 'bird', 'boat', 'bottle', 'bus', 'car', 'cat', 'chair', 'cow', 'diningtable', 'dog', 'horse', 'motorbike', 'person', 'pottedplant', 'sheep', 'sofa', 'train', 'tvmonitor']</a:t>
            </a:r>
          </a:p>
        </p:txBody>
      </p:sp>
    </p:spTree>
    <p:extLst>
      <p:ext uri="{BB962C8B-B14F-4D97-AF65-F5344CB8AC3E}">
        <p14:creationId xmlns:p14="http://schemas.microsoft.com/office/powerpoint/2010/main" val="235285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08D637-CA20-74B9-285D-41B65E48E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37231"/>
              </p:ext>
            </p:extLst>
          </p:nvPr>
        </p:nvGraphicFramePr>
        <p:xfrm>
          <a:off x="968335" y="1475645"/>
          <a:ext cx="9751991" cy="382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98">
                  <a:extLst>
                    <a:ext uri="{9D8B030D-6E8A-4147-A177-3AD203B41FA5}">
                      <a16:colId xmlns:a16="http://schemas.microsoft.com/office/drawing/2014/main" val="3400520733"/>
                    </a:ext>
                  </a:extLst>
                </a:gridCol>
                <a:gridCol w="2326335">
                  <a:extLst>
                    <a:ext uri="{9D8B030D-6E8A-4147-A177-3AD203B41FA5}">
                      <a16:colId xmlns:a16="http://schemas.microsoft.com/office/drawing/2014/main" val="715827492"/>
                    </a:ext>
                  </a:extLst>
                </a:gridCol>
                <a:gridCol w="2549660">
                  <a:extLst>
                    <a:ext uri="{9D8B030D-6E8A-4147-A177-3AD203B41FA5}">
                      <a16:colId xmlns:a16="http://schemas.microsoft.com/office/drawing/2014/main" val="3383369934"/>
                    </a:ext>
                  </a:extLst>
                </a:gridCol>
                <a:gridCol w="2437998">
                  <a:extLst>
                    <a:ext uri="{9D8B030D-6E8A-4147-A177-3AD203B41FA5}">
                      <a16:colId xmlns:a16="http://schemas.microsoft.com/office/drawing/2014/main" val="304215111"/>
                    </a:ext>
                  </a:extLst>
                </a:gridCol>
              </a:tblGrid>
              <a:tr h="394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来源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09113"/>
                  </a:ext>
                </a:extLst>
              </a:tr>
              <a:tr h="68626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通道、空间</a:t>
                      </a:r>
                      <a:endParaRPr 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194951"/>
                  </a:ext>
                </a:extLst>
              </a:tr>
              <a:tr h="68626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坐标</a:t>
                      </a:r>
                      <a:endParaRPr 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382886"/>
                  </a:ext>
                </a:extLst>
              </a:tr>
              <a:tr h="686265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外部注意力</a:t>
                      </a:r>
                      <a:endParaRPr lang="zh-CN" alt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TPAMI 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271982"/>
                  </a:ext>
                </a:extLst>
              </a:tr>
              <a:tr h="68626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ICASSP(CCF-B)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972008"/>
                  </a:ext>
                </a:extLst>
              </a:tr>
              <a:tr h="686265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自注意力</a:t>
                      </a:r>
                      <a:endParaRPr lang="zh-CN" alt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38589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550B80-A765-C5CF-2E34-330DA71096A7}"/>
              </a:ext>
            </a:extLst>
          </p:cNvPr>
          <p:cNvSpPr txBox="1"/>
          <p:nvPr/>
        </p:nvSpPr>
        <p:spPr>
          <a:xfrm>
            <a:off x="370782" y="609831"/>
            <a:ext cx="112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注意力模块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4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CA0ACA2-95FD-39A4-6B94-80D0B871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33" y="0"/>
            <a:ext cx="809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3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93BB97-50A1-A579-A066-DDA6D66924ED}"/>
              </a:ext>
            </a:extLst>
          </p:cNvPr>
          <p:cNvSpPr txBox="1"/>
          <p:nvPr/>
        </p:nvSpPr>
        <p:spPr>
          <a:xfrm>
            <a:off x="307726" y="2094386"/>
            <a:ext cx="11240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neck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之间添加注意力模块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模块的残差单元中添加注意力模块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模块末尾添加注意力模块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、其他添加方法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8DDF9D-211C-BF3B-9957-262985C4D316}"/>
              </a:ext>
            </a:extLst>
          </p:cNvPr>
          <p:cNvSpPr txBox="1"/>
          <p:nvPr/>
        </p:nvSpPr>
        <p:spPr>
          <a:xfrm>
            <a:off x="387560" y="620127"/>
            <a:ext cx="112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注意力添加方式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99FD5B-8086-5E84-B353-BB4BADFC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6" y="0"/>
            <a:ext cx="5781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5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6CD280-4B7E-C86E-A48D-50E3BB7C3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7546"/>
              </p:ext>
            </p:extLst>
          </p:nvPr>
        </p:nvGraphicFramePr>
        <p:xfrm>
          <a:off x="3908463" y="173604"/>
          <a:ext cx="8114713" cy="662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713">
                  <a:extLst>
                    <a:ext uri="{9D8B030D-6E8A-4147-A177-3AD203B41FA5}">
                      <a16:colId xmlns:a16="http://schemas.microsoft.com/office/drawing/2014/main" val="94591901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50093463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4893498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5444937"/>
                    </a:ext>
                  </a:extLst>
                </a:gridCol>
              </a:tblGrid>
              <a:tr h="348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mAP@.5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mAP@.5:.95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366472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7.073M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46.7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143519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YOLOv5s+CBAM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7.096M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57443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YOLOv5s+CA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7.089M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75.3(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+0.5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+0.8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68073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YOLOv5s+EA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7.664M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16766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YOLOv5s+EMA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7.114M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74.7(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47.0(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+0.3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29730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YOLOv5s+BRA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8.129M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+0.6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58022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YOLOv5s+ODConv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7.179M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72674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YOLOv5s+C3CBAM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7.135M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74.2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(-0.6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04521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YOLOv5s+C3CA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7.135M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+0.3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47.6(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+0.9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84958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YOLOv5s+C3EMA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7.150M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+0.9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+1.3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321244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YOLOv5s+3BRA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10.240M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73.5(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</a:t>
                      </a:r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46.5(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63886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YOLOv5s+4EMA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7.128M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+0.8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23097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YOLOv5s+BRA+C3CA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8.165M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75.3(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+0.5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346234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YOLOv5s+BRA+C3EMA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8.165M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75.6(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+0.8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+1.4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05802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YOLOv5s+4EC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7.864M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+1.4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01172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YOLOv5s+4EC+C3EMA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7.900M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48.7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+2.0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72841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YOLOv5s+ODConv+4EC+C3EMA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8.006M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47.2(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+0.5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48991"/>
                  </a:ext>
                </a:extLst>
              </a:tr>
              <a:tr h="348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YOLOv8s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11.143M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9314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C48BE04-0E2F-1A66-D3A3-F0EDA10E826C}"/>
              </a:ext>
            </a:extLst>
          </p:cNvPr>
          <p:cNvSpPr txBox="1"/>
          <p:nvPr/>
        </p:nvSpPr>
        <p:spPr>
          <a:xfrm>
            <a:off x="168824" y="173604"/>
            <a:ext cx="112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7D8734-DD2F-CD4F-14B0-18565B41B2C0}"/>
              </a:ext>
            </a:extLst>
          </p:cNvPr>
          <p:cNvSpPr txBox="1"/>
          <p:nvPr/>
        </p:nvSpPr>
        <p:spPr>
          <a:xfrm>
            <a:off x="0" y="1262811"/>
            <a:ext cx="404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、所有模型不进行微调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epoch=100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，平均耗时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10h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、使用种子固定随机初始化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、超参数配置大体一致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9CD458-8480-9462-5D38-60948E3C074D}"/>
              </a:ext>
            </a:extLst>
          </p:cNvPr>
          <p:cNvSpPr txBox="1"/>
          <p:nvPr/>
        </p:nvSpPr>
        <p:spPr>
          <a:xfrm>
            <a:off x="475731" y="603805"/>
            <a:ext cx="112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实验缺陷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A926C-FB13-61A3-AEF5-61B859AAF4EA}"/>
              </a:ext>
            </a:extLst>
          </p:cNvPr>
          <p:cNvSpPr txBox="1"/>
          <p:nvPr/>
        </p:nvSpPr>
        <p:spPr>
          <a:xfrm>
            <a:off x="475731" y="1483782"/>
            <a:ext cx="1124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、实验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epoch=100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，模型未完全收敛，可能存在模型收敛较慢但精度高的情况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、为完全利用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资源，超参数如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bs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没有统一，对结果会有影响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958544-EB3E-787D-A7E8-B2FF6F1615C1}"/>
              </a:ext>
            </a:extLst>
          </p:cNvPr>
          <p:cNvSpPr txBox="1"/>
          <p:nvPr/>
        </p:nvSpPr>
        <p:spPr>
          <a:xfrm>
            <a:off x="475731" y="2919856"/>
            <a:ext cx="112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18B93E-5984-EEB7-BFE7-4E33AC4C58AA}"/>
              </a:ext>
            </a:extLst>
          </p:cNvPr>
          <p:cNvSpPr txBox="1"/>
          <p:nvPr/>
        </p:nvSpPr>
        <p:spPr>
          <a:xfrm>
            <a:off x="475731" y="3844908"/>
            <a:ext cx="1124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注意力模块的全局建模能力对增强了模型对输入的感知能力，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能够在一定程度上提升模型精度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26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9527</TotalTime>
  <Words>481</Words>
  <Application>Microsoft Office PowerPoint</Application>
  <PresentationFormat>宽屏</PresentationFormat>
  <Paragraphs>117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靖 吴</dc:creator>
  <cp:lastModifiedBy>靖 吴</cp:lastModifiedBy>
  <cp:revision>22</cp:revision>
  <dcterms:created xsi:type="dcterms:W3CDTF">2024-11-25T09:40:47Z</dcterms:created>
  <dcterms:modified xsi:type="dcterms:W3CDTF">2024-12-17T05:50:42Z</dcterms:modified>
</cp:coreProperties>
</file>