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B68E-7E59-4018-97BB-FD71AFAEB01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412A-408D-49FB-A3E3-25DFB973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8D9A661-5D93-4496-A041-65D05F35CB2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4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CPU thực hiện phần mềm hỏi lần lượt từng môđun vào-ra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Chậm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Thứ tự các môđun được hỏi vòng chính là thứ tự ưu tiên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95C7A45-A69E-4883-BACC-7563E091D8F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5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CPU phát tín hiệu chấp nhận ngắt (INTA) đến môđun vào-ra đầu tiên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Nếu môđun vào-ra đó không gây ra ngắt thì nó gửi tín hiệu đến môđun kế tiếp cho đến khi xác định được môđun gây ngắt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Môđun vào-ra gây ngắt sẽ đặt vector ngắt lên bus dữ liệu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CPU sử dụng vector ngắt để xác định nơi chứa chương trình con điều khiển ngắt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Thứ tự các môđun vào-ra kết nối trong chuỗi xác định thứ tự ưu tiên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64F249-8634-4AE2-BE72-B76C76655A2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3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ACB15D1-1E6E-459A-8AEC-BC3CC0EE8EE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Có sự kết hợp giữa phần cứng và phần mềm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Phần cứng: gây ngắt CPU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Phần mềm: trao đổi dữ liệu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CPU trực tiếp điều khiển vào-ra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CPU không phải đợi môđun vào-ra </a:t>
            </a:r>
            <a:r>
              <a:rPr lang="en-US" altLang="en-US" smtClean="0">
                <a:latin typeface="Arial" panose="020B0604020202020204" pitchFamily="34" charset="0"/>
                <a:sym typeface="Symbol" panose="05050102010706020507" pitchFamily="18" charset="2"/>
              </a:rPr>
              <a:t> hiệu quả sử dụng CPU tốt hơn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D10B694-E741-4EA3-9086-D5E8C3101C3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7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Arial" panose="020B0604020202020204" pitchFamily="34" charset="0"/>
              </a:rPr>
              <a:t>CPU “nói” cho DMAC: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Vào hay ra dữ liệu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Địa chỉ thiết bị vào-ra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Địa chỉ đầu của mảng nhớ chứa dữ liệu </a:t>
            </a:r>
            <a:r>
              <a:rPr lang="en-US" altLang="en-US" sz="1800" smtClean="0">
                <a:latin typeface="Arial" panose="020B0604020202020204" pitchFamily="34" charset="0"/>
                <a:sym typeface="Symbol" panose="05050102010706020507" pitchFamily="18" charset="2"/>
              </a:rPr>
              <a:t> nạp vào thanh ghi địa chỉ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>
                <a:latin typeface="Arial" panose="020B0604020202020204" pitchFamily="34" charset="0"/>
                <a:sym typeface="Symbol" panose="05050102010706020507" pitchFamily="18" charset="2"/>
              </a:rPr>
              <a:t>Số từ dữ liệu cần truyền  nạp vào bộ đếm dữ liệu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Arial" panose="020B0604020202020204" pitchFamily="34" charset="0"/>
                <a:sym typeface="Symbol" panose="05050102010706020507" pitchFamily="18" charset="2"/>
              </a:rPr>
              <a:t>CPU làm việc khác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Arial" panose="020B0604020202020204" pitchFamily="34" charset="0"/>
                <a:sym typeface="Symbol" panose="05050102010706020507" pitchFamily="18" charset="2"/>
              </a:rPr>
              <a:t>DMAC điều khiển trao đổi dữ liệu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Arial" panose="020B0604020202020204" pitchFamily="34" charset="0"/>
                <a:sym typeface="Symbol" panose="05050102010706020507" pitchFamily="18" charset="2"/>
              </a:rPr>
              <a:t>Sau khi truyền được một word thì: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>
                <a:latin typeface="Arial" panose="020B0604020202020204" pitchFamily="34" charset="0"/>
                <a:sym typeface="Symbol" panose="05050102010706020507" pitchFamily="18" charset="2"/>
              </a:rPr>
              <a:t>nội dung thanh ghi địa chỉ tăng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smtClean="0">
                <a:latin typeface="Arial" panose="020B0604020202020204" pitchFamily="34" charset="0"/>
                <a:sym typeface="Symbol" panose="05050102010706020507" pitchFamily="18" charset="2"/>
              </a:rPr>
              <a:t>nội dung bộ đếm dữ liệu giảm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Arial" panose="020B0604020202020204" pitchFamily="34" charset="0"/>
                <a:sym typeface="Symbol" panose="05050102010706020507" pitchFamily="18" charset="2"/>
              </a:rPr>
              <a:t>Khi bộ đếm dữ liệu = 0, DMAC gửi tín hiệu ngắt CPU để báo kết thúc DMA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EB8354E-53F6-47A2-ACD4-FAF4951DBDF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0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2866867-EF41-42D7-BF7E-75FC1291CF7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15/2/2005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30F39EB-3FEE-4DD6-A91C-0E00CF57818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3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E79334B7-56D1-4121-8FE7-2927F055AB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83FADB0E-39B6-4322-BD6A-350F8CC5996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45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B6305666-A34D-4C23-83B9-275DCB57865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6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F9F8603A-782B-4025-8CAC-CECAC5F8841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0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B15D2CA5-C4B1-468F-AD0D-8478691F00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0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F24D2F8F-3870-43E4-BD22-15E6D169702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7CA9EDED-47A1-4257-B1E4-0D0BBF02EBA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7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A80EB048-4D08-4948-AB1D-D0410181A38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1664" y="6245225"/>
            <a:ext cx="198913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Phạm Quang Dũng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BD41BC05-C085-4455-AC57-220B796BD34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F4999C7A-FF84-41E9-8ED3-5C9D0675BE5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4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3041F374-C887-4979-BC59-92BB105905C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8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1" y="9906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5225"/>
            <a:ext cx="114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6.</a:t>
            </a:r>
            <a:fld id="{5BEF587A-628C-412B-8944-F282D57E27FD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6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93863" indent="-3873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just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just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just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just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just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hyperlink" Target="https://vi.wikipedia.org/wiki/C%E1%BB%95ng_n%E1%BB%91i_ti%E1%BA%BFp" TargetMode="Externa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Chương 6</a:t>
            </a:r>
            <a:br>
              <a:rPr lang="en-US" altLang="en-US" smtClean="0"/>
            </a:br>
            <a:r>
              <a:rPr lang="en-US" altLang="en-US" b="1" smtClean="0"/>
              <a:t>HỆ THỐNG VÀO-RA</a:t>
            </a:r>
          </a:p>
        </p:txBody>
      </p:sp>
      <p:sp>
        <p:nvSpPr>
          <p:cNvPr id="5123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9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4BD500E2-8A7D-44F7-BDF1-E713D8CB8515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61975"/>
            <a:ext cx="8001000" cy="9144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4. Các phương pháp địa chỉ hóa cổng vào-ra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200"/>
              <a:t>a. Không gian địa chỉ của bộ xử lý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447800"/>
            <a:ext cx="4843462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Một số bộ xử lý chỉ quản lý một không gian địa chỉ duy nhất, gọi là không gian địa chỉ bộ nhớ.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N bit địa chỉ </a:t>
            </a:r>
            <a:r>
              <a:rPr lang="en-US" altLang="en-US" sz="2000">
                <a:sym typeface="Symbol" panose="05050102010706020507" pitchFamily="18" charset="2"/>
              </a:rPr>
              <a:t> có 2</a:t>
            </a:r>
            <a:r>
              <a:rPr lang="en-US" altLang="en-US" sz="2000" baseline="30000">
                <a:sym typeface="Symbol" panose="05050102010706020507" pitchFamily="18" charset="2"/>
              </a:rPr>
              <a:t>N</a:t>
            </a:r>
            <a:r>
              <a:rPr lang="en-US" altLang="en-US" sz="2000">
                <a:sym typeface="Symbol" panose="05050102010706020507" pitchFamily="18" charset="2"/>
              </a:rPr>
              <a:t> địa chỉ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>
                <a:sym typeface="Symbol" panose="05050102010706020507" pitchFamily="18" charset="2"/>
              </a:rPr>
              <a:t>Ví dụ: các bộ xử lý 680x0 của Motorola</a:t>
            </a:r>
          </a:p>
        </p:txBody>
      </p:sp>
      <p:pic>
        <p:nvPicPr>
          <p:cNvPr id="14342" name="Object 4" descr="npo0000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371600"/>
            <a:ext cx="202723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6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2458F9D7-23D5-459E-ACDB-1F85495AAB04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Không gian địa chỉ của bộ xử lý (tiếp)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Một số bộ xử lý quản lý hai không gian địa chỉ tách biệt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Không gian địa chỉ bộ nhớ:	2</a:t>
            </a:r>
            <a:r>
              <a:rPr lang="en-US" altLang="en-US" baseline="30000" smtClean="0"/>
              <a:t>N</a:t>
            </a:r>
            <a:r>
              <a:rPr lang="en-US" altLang="en-US" smtClean="0"/>
              <a:t> địa chỉ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Không gian địa chỉ vào-ra:	2</a:t>
            </a:r>
            <a:r>
              <a:rPr lang="en-US" altLang="en-US" baseline="30000" smtClean="0"/>
              <a:t>N1</a:t>
            </a:r>
            <a:r>
              <a:rPr lang="en-US" altLang="en-US" smtClean="0"/>
              <a:t> địa chỉ</a:t>
            </a:r>
          </a:p>
        </p:txBody>
      </p:sp>
    </p:spTree>
    <p:extLst>
      <p:ext uri="{BB962C8B-B14F-4D97-AF65-F5344CB8AC3E}">
        <p14:creationId xmlns:p14="http://schemas.microsoft.com/office/powerpoint/2010/main" val="10932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D02907E-A033-476F-A5AB-F492AB78E502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Hai không gian địa chỉ tách biệt của bộ xử lý</a:t>
            </a:r>
          </a:p>
        </p:txBody>
      </p:sp>
      <p:pic>
        <p:nvPicPr>
          <p:cNvPr id="16389" name="Object 6" descr="npo0000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1219200"/>
            <a:ext cx="47307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7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C372BB38-2506-40E8-B581-C4E1C74F3F3B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7" y="304800"/>
            <a:ext cx="8035925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Hai không gian địa chỉ tách biệt của bộ xử lý (tiếp)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200"/>
              <a:t>Đặc điểm của bộ xử lý có hai không gian địa chỉ: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Có tín hiệu điều khiển phân biệt truy nhập không gian địa chỉ bộ nhớ hay không gian địa chỉ vào-ra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Tập lệnh có các lệnh vào-ra chuyên dụng (IN, OUT)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200"/>
              <a:t>Ví dụ: Các bộ xử lý 80x86 và Pentium (Intel)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Pentium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800"/>
              <a:t>Không gian địa chỉ bộ nhớ = 2</a:t>
            </a:r>
            <a:r>
              <a:rPr lang="en-US" altLang="en-US" sz="1800" baseline="30000"/>
              <a:t>32</a:t>
            </a:r>
            <a:r>
              <a:rPr lang="en-US" altLang="en-US" sz="1800"/>
              <a:t> byte = 4 GB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800"/>
              <a:t>Không gian địa chỉ vào-ra = 2</a:t>
            </a:r>
            <a:r>
              <a:rPr lang="en-US" altLang="en-US" sz="1800" baseline="30000"/>
              <a:t>16</a:t>
            </a:r>
            <a:r>
              <a:rPr lang="en-US" altLang="en-US" sz="1800"/>
              <a:t> byte = 64 KB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800"/>
              <a:t>Tín hiệu điều khiển: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800"/>
              <a:t>Hai lệnh vào-ra chuyên dụng: IN, OUT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-185756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-185756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4343400" y="4819652"/>
          <a:ext cx="685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93359" imgH="215713" progId="Equation.3">
                  <p:embed/>
                </p:oleObj>
              </mc:Choice>
              <mc:Fallback>
                <p:oleObj name="Equation" r:id="rId3" imgW="39335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19652"/>
                        <a:ext cx="685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9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33AA94E6-1B20-4A4C-B93C-22F1A1F0D4B9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b. Các phương pháp địa chỉ hóa cổng vào-ra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Vào-ra theo bản đồ bộ nhớ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	(Memory mapped IO)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Vào-ra riêng biệt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	(Isolated IO </a:t>
            </a:r>
            <a:r>
              <a:rPr lang="en-US" altLang="en-US" sz="2000"/>
              <a:t>hay</a:t>
            </a:r>
            <a:r>
              <a:rPr lang="en-US" altLang="en-US" smtClean="0"/>
              <a:t> IO mapped IO)</a:t>
            </a:r>
          </a:p>
        </p:txBody>
      </p:sp>
    </p:spTree>
    <p:extLst>
      <p:ext uri="{BB962C8B-B14F-4D97-AF65-F5344CB8AC3E}">
        <p14:creationId xmlns:p14="http://schemas.microsoft.com/office/powerpoint/2010/main" val="29669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E73C6651-9959-4FFD-8660-7FDE93A4F9FF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Bảng so sánh 2 loại Vào-ra theo bản đồ bộ nhớ và riêng biệt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19200"/>
            <a:ext cx="3624262" cy="4800600"/>
          </a:xfrm>
          <a:solidFill>
            <a:srgbClr val="FFC000"/>
          </a:solidFill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1800"/>
              <a:t>Cổng vào-ra được đánh địa chỉ theo không gian địa chỉ bộ nhớ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/>
              <a:t>Vào-ra giống như đọc/ghi bộ nhớ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/>
              <a:t>CPU trao đổi dữ liệu với cổng vào-ra thông qua các lệnh truy nhập dữ liệu bộ nhớ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/>
              <a:t>Có thể thực hiện trên mọi hệ thống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219200"/>
            <a:ext cx="4343400" cy="480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469900" indent="-469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o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304925" indent="-395288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93863" indent="-3873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93913" indent="-398463" algn="just" rtl="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51113" indent="-398463" algn="just" rtl="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just" rtl="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just" rtl="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just" rtl="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CC0000"/>
              </a:buClr>
              <a:defRPr/>
            </a:pPr>
            <a:r>
              <a:rPr lang="en-US" altLang="en-US" sz="2000" kern="0">
                <a:solidFill>
                  <a:srgbClr val="000000"/>
                </a:solidFill>
              </a:rPr>
              <a:t>Cổng vào-ra được đánh địa chỉ theo không gian địa chỉ vào-ra riêng biệt</a:t>
            </a:r>
          </a:p>
          <a:p>
            <a:pPr eaLnBrk="1" hangingPunct="1">
              <a:lnSpc>
                <a:spcPct val="140000"/>
              </a:lnSpc>
              <a:buClr>
                <a:srgbClr val="CC0000"/>
              </a:buClr>
              <a:defRPr/>
            </a:pPr>
            <a:r>
              <a:rPr lang="en-US" altLang="en-US" sz="2000" kern="0">
                <a:solidFill>
                  <a:srgbClr val="000000"/>
                </a:solidFill>
              </a:rPr>
              <a:t>CPU trao đổi dữ liệu với cổng vào-ra thông qua các lệnh vào-ra chuyên dụng (IN, OUT)</a:t>
            </a:r>
          </a:p>
          <a:p>
            <a:pPr eaLnBrk="1" hangingPunct="1">
              <a:lnSpc>
                <a:spcPct val="140000"/>
              </a:lnSpc>
              <a:buClr>
                <a:srgbClr val="CC0000"/>
              </a:buClr>
              <a:defRPr/>
            </a:pPr>
            <a:r>
              <a:rPr lang="en-US" altLang="en-US" sz="2000" kern="0">
                <a:solidFill>
                  <a:srgbClr val="000000"/>
                </a:solidFill>
              </a:rPr>
              <a:t>Chỉ có thể thực hiện trên các hệ thống có không gian địa chỉ vào-ra riêng biệt</a:t>
            </a:r>
          </a:p>
        </p:txBody>
      </p:sp>
    </p:spTree>
    <p:extLst>
      <p:ext uri="{BB962C8B-B14F-4D97-AF65-F5344CB8AC3E}">
        <p14:creationId xmlns:p14="http://schemas.microsoft.com/office/powerpoint/2010/main" val="37724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11B3BB84-D289-48BD-8C35-520AE3FF35C7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Nội dung chương 6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6.1. Tổng quan về hệ thống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6.2. Các phương pháp điều khiển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6.3. Nối ghép thiết bị ngoại vi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6.4. Các cổng vào-ra thông dụng trên PC</a:t>
            </a:r>
          </a:p>
        </p:txBody>
      </p:sp>
    </p:spTree>
    <p:extLst>
      <p:ext uri="{BB962C8B-B14F-4D97-AF65-F5344CB8AC3E}">
        <p14:creationId xmlns:p14="http://schemas.microsoft.com/office/powerpoint/2010/main" val="7090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6C2F4D8-3663-45F5-9741-94C8389F4348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6.2. Các phương pháp điều khiển vào-ra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Vào-ra bằng chương trình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	(Programmed IO)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Vào-ra điều khiển bằng ngắt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	(Interrupt Driven IO)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Truy nhập bộ nhớ trực tiếp – DMA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	(Direct Memory Access)</a:t>
            </a:r>
          </a:p>
        </p:txBody>
      </p:sp>
    </p:spTree>
    <p:extLst>
      <p:ext uri="{BB962C8B-B14F-4D97-AF65-F5344CB8AC3E}">
        <p14:creationId xmlns:p14="http://schemas.microsoft.com/office/powerpoint/2010/main" val="23328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33D1F642-008E-4609-8A85-88626DC45645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1. Vào-ra bằng chương trình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Nguyên tắc chung: CPU điều khiển trực tiếp vào-ra bằng chương trình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Kiểm tra trạng thái của TBNV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Phát tín hiệu điều khiển đọc/ghi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Trao đổi dữ liệu</a:t>
            </a:r>
          </a:p>
        </p:txBody>
      </p:sp>
    </p:spTree>
    <p:extLst>
      <p:ext uri="{BB962C8B-B14F-4D97-AF65-F5344CB8AC3E}">
        <p14:creationId xmlns:p14="http://schemas.microsoft.com/office/powerpoint/2010/main" val="32169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AEA6B4DF-519B-4C5A-8719-C29EB7C6F346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Lưu đồ chương trình</a:t>
            </a:r>
          </a:p>
        </p:txBody>
      </p:sp>
      <p:pic>
        <p:nvPicPr>
          <p:cNvPr id="23557" name="Object 4" descr="npo0000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5" y="1143000"/>
            <a:ext cx="271938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9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6A850892-0F1E-4568-A504-D55AB955F91A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Nội dung chương 6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6.1. Tổng quan về hệ thống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6.2. Các phương pháp điều khiển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6.3. Nối ghép thiết bị ngoại vi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6.4. Các cổng vào-ra thông dụng trên PC</a:t>
            </a:r>
          </a:p>
        </p:txBody>
      </p:sp>
    </p:spTree>
    <p:extLst>
      <p:ext uri="{BB962C8B-B14F-4D97-AF65-F5344CB8AC3E}">
        <p14:creationId xmlns:p14="http://schemas.microsoft.com/office/powerpoint/2010/main" val="13392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24BD3FB4-AEAE-4209-8E8F-E0FE1030AF5D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Hoạt động của vào-ra bằng chương trình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CPU yêu cầu thao tác vào-ra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Môđun vào-ra thực hiện thao tác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Môđun vào-ra thiết lập các bit trạng thái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CPU kiểm tra các bit trạng thái: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Nếu chưa sẵn sàng thì quay lại kiểm tra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Nếu sẵn sàng thì chuyển sang trao đổi dữ liệu với môđun vào-ra</a:t>
            </a:r>
          </a:p>
        </p:txBody>
      </p:sp>
    </p:spTree>
    <p:extLst>
      <p:ext uri="{BB962C8B-B14F-4D97-AF65-F5344CB8AC3E}">
        <p14:creationId xmlns:p14="http://schemas.microsoft.com/office/powerpoint/2010/main" val="1842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73A86B4-3F2C-49D2-ABB5-353196741B8B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Đặc điểm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Vào-ra do ý muốn của người lập trình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CPU trực tiếp điều khiển vào-ra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CPU đợi môđun vào-ra </a:t>
            </a:r>
            <a:r>
              <a:rPr lang="en-US" altLang="en-US" smtClean="0">
                <a:sym typeface="Symbol" panose="05050102010706020507" pitchFamily="18" charset="2"/>
              </a:rPr>
              <a:t> tiêu tốn thời gian của CPU</a:t>
            </a:r>
          </a:p>
        </p:txBody>
      </p:sp>
    </p:spTree>
    <p:extLst>
      <p:ext uri="{BB962C8B-B14F-4D97-AF65-F5344CB8AC3E}">
        <p14:creationId xmlns:p14="http://schemas.microsoft.com/office/powerpoint/2010/main" val="31240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48BB8369-0533-4A26-B7CE-FFA5C7C8B84E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2. Vào-ra điều khiển bằng ngắt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en-US" smtClean="0"/>
              <a:t>Nguyên tắc chung: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mtClean="0"/>
              <a:t>CPU không phải đợi trạng thái sẵn sàng của môđun vào-ra, CPU thực hiện một chương trình nào đó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mtClean="0"/>
              <a:t>Khi môđun vào-ra sẵn sàng thì nó phát tín hiệu ngắt CPU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mtClean="0"/>
              <a:t>CPU thực hiện chương trình con vào-ra tương ứng để trao đổi dữ liệu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mtClean="0"/>
              <a:t>CPU trở lại tiếp tục thực hiện chương trình đang bị ngắt</a:t>
            </a:r>
          </a:p>
        </p:txBody>
      </p:sp>
    </p:spTree>
    <p:extLst>
      <p:ext uri="{BB962C8B-B14F-4D97-AF65-F5344CB8AC3E}">
        <p14:creationId xmlns:p14="http://schemas.microsoft.com/office/powerpoint/2010/main" val="1569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779869E-BB5D-437D-AA88-AFFE9255B59E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Chuyển điều khiển đến chương trình con ngắt</a:t>
            </a:r>
          </a:p>
        </p:txBody>
      </p:sp>
      <p:pic>
        <p:nvPicPr>
          <p:cNvPr id="27653" name="Object 4" descr="npo0000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5" y="1219200"/>
            <a:ext cx="468788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9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7C52F5FF-66C5-400A-8922-4C0D51C4CE83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Hoạt động vào dữ liệu: nhìn từ môđun vào-ra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Môđun vào-ra nhận tín hiệu điều khiển </a:t>
            </a:r>
            <a:r>
              <a:rPr lang="en-US" altLang="en-US" i="1" smtClean="0"/>
              <a:t>đọc</a:t>
            </a:r>
            <a:r>
              <a:rPr lang="en-US" altLang="en-US" smtClean="0"/>
              <a:t> từ CPU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Môđun vào-ra nhận dữ liệu từ TBNV, trong khi đó CPU làm việc khác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Môđun vào-ra phát tín hiệu ngắt CPU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CPU yêu cầu dữ liệu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Môđun vào-ra chuyển dữ liệu đến CPU</a:t>
            </a:r>
          </a:p>
        </p:txBody>
      </p:sp>
    </p:spTree>
    <p:extLst>
      <p:ext uri="{BB962C8B-B14F-4D97-AF65-F5344CB8AC3E}">
        <p14:creationId xmlns:p14="http://schemas.microsoft.com/office/powerpoint/2010/main" val="3073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DDE00511-431E-4E76-8CAF-F66F5F7C2136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Hoạt động vào dữ liệu: nhìn từ CPU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Phát tín hiệu điều khiển </a:t>
            </a:r>
            <a:r>
              <a:rPr lang="en-US" altLang="en-US" i="1" smtClean="0"/>
              <a:t>đọc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Làm việc khác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Cuối mỗi chu kỳ lệnh, kiểm tra tín hiệu ngắt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Nếu bị ngắt: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Cất ngữ cảnh (nội dung các thanh ghi, d/c tro ve)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Thực hiện chương trình con ngắt để vào dữ liệu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Khôi phục ngữ cảnh của chương trình đang thực hiện</a:t>
            </a:r>
          </a:p>
        </p:txBody>
      </p:sp>
    </p:spTree>
    <p:extLst>
      <p:ext uri="{BB962C8B-B14F-4D97-AF65-F5344CB8AC3E}">
        <p14:creationId xmlns:p14="http://schemas.microsoft.com/office/powerpoint/2010/main" val="16372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78F83C2-616D-4C07-B858-BD803D2642C3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Các phương pháp nối ghép ngắt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066800"/>
            <a:ext cx="8001000" cy="4800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Sử dụng nhiều đường yêu cầu ngắt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Kiểm tra vòng bằng phần mềm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	(Software Poll)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Kiểm tra vòng bằng phần cứng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	(Daisy Chain </a:t>
            </a:r>
            <a:r>
              <a:rPr lang="en-US" altLang="en-US" sz="2200"/>
              <a:t>hay</a:t>
            </a:r>
            <a:r>
              <a:rPr lang="en-US" altLang="en-US" smtClean="0"/>
              <a:t> Hardware Poll)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Sử dụng bộ điều khiển ngắt (PIC)</a:t>
            </a:r>
          </a:p>
        </p:txBody>
      </p:sp>
    </p:spTree>
    <p:extLst>
      <p:ext uri="{BB962C8B-B14F-4D97-AF65-F5344CB8AC3E}">
        <p14:creationId xmlns:p14="http://schemas.microsoft.com/office/powerpoint/2010/main" val="36685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3BAD484E-C1F6-4CAD-B48D-F1A1DE4FF5D8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Nhiều đường yêu cầu ngắt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4495800"/>
            <a:ext cx="7891462" cy="1524000"/>
          </a:xfrm>
        </p:spPr>
        <p:txBody>
          <a:bodyPr/>
          <a:lstStyle/>
          <a:p>
            <a:pPr eaLnBrk="1" hangingPunct="1"/>
            <a:r>
              <a:rPr lang="en-US" altLang="en-US" sz="2000"/>
              <a:t>CPU phải có nhiều đường tín hiệu yêu cầu ngắt</a:t>
            </a:r>
          </a:p>
          <a:p>
            <a:pPr eaLnBrk="1" hangingPunct="1"/>
            <a:r>
              <a:rPr lang="en-US" altLang="en-US" sz="2000"/>
              <a:t>Hạn chế số lượng môđun vào-ra</a:t>
            </a:r>
          </a:p>
          <a:p>
            <a:pPr eaLnBrk="1" hangingPunct="1"/>
            <a:r>
              <a:rPr lang="en-US" altLang="en-US" sz="2000"/>
              <a:t>Các đường ngắt được quy định mức ưu tiên</a:t>
            </a:r>
          </a:p>
        </p:txBody>
      </p:sp>
      <p:pic>
        <p:nvPicPr>
          <p:cNvPr id="31750" name="Object 4" descr="npo0000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96988"/>
            <a:ext cx="7734300" cy="284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8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E41935B-0EF8-4ED9-8015-0EDCDA8C8F05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Kiểm tra vòng bằng phần mềm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3657600"/>
            <a:ext cx="7891462" cy="2362200"/>
          </a:xfrm>
        </p:spPr>
        <p:txBody>
          <a:bodyPr/>
          <a:lstStyle/>
          <a:p>
            <a:pPr eaLnBrk="1" hangingPunct="1"/>
            <a:r>
              <a:rPr lang="en-US" altLang="en-US" sz="2400"/>
              <a:t>CPU thực hiện phần mềm hỏi lần lượt từng môđun vào-ra</a:t>
            </a:r>
          </a:p>
          <a:p>
            <a:pPr eaLnBrk="1" hangingPunct="1"/>
            <a:r>
              <a:rPr lang="en-US" altLang="en-US" sz="2400"/>
              <a:t>Chậm</a:t>
            </a:r>
          </a:p>
          <a:p>
            <a:pPr eaLnBrk="1" hangingPunct="1"/>
            <a:r>
              <a:rPr lang="en-US" altLang="en-US" sz="2400"/>
              <a:t>Thứ tự các môđun được hỏi vòng chính là thứ tự ưu tiên</a:t>
            </a:r>
          </a:p>
        </p:txBody>
      </p:sp>
      <p:pic>
        <p:nvPicPr>
          <p:cNvPr id="33798" name="Object 4" descr="npo0000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414463"/>
            <a:ext cx="708660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0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A8AFA9DC-0353-4370-9D69-9D3B0DA2491F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Kiểm tra vòng bằng phần cứng</a:t>
            </a:r>
          </a:p>
        </p:txBody>
      </p:sp>
      <p:pic>
        <p:nvPicPr>
          <p:cNvPr id="35845" name="Object 6" descr="npo0000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057400"/>
            <a:ext cx="7739062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6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5B9B8A43-A777-4B1C-B5E8-F54F1125969F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6.1. Tổng quan về hệ thống vào-ra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1. Giới thiệu chung</a:t>
            </a:r>
          </a:p>
          <a:p>
            <a:pPr eaLnBrk="1" hangingPunct="1"/>
            <a:r>
              <a:rPr lang="en-US" altLang="en-US" sz="2400"/>
              <a:t>Chức năng của hệ thống vào-ra: Trao đổi thông tin giữa máy tính với thế giới bên ngoài</a:t>
            </a:r>
          </a:p>
          <a:p>
            <a:pPr eaLnBrk="1" hangingPunct="1"/>
            <a:r>
              <a:rPr lang="en-US" altLang="en-US" sz="2400"/>
              <a:t>Các thao tác cơ bản:</a:t>
            </a:r>
          </a:p>
          <a:p>
            <a:pPr lvl="1" eaLnBrk="1" hangingPunct="1"/>
            <a:r>
              <a:rPr lang="en-US" altLang="en-US" sz="2200"/>
              <a:t>Vào dữ liệu (Input)</a:t>
            </a:r>
          </a:p>
          <a:p>
            <a:pPr lvl="1" eaLnBrk="1" hangingPunct="1"/>
            <a:r>
              <a:rPr lang="en-US" altLang="en-US" sz="2200"/>
              <a:t>Ra dữ liệu (Output)</a:t>
            </a:r>
          </a:p>
          <a:p>
            <a:pPr eaLnBrk="1" hangingPunct="1"/>
            <a:r>
              <a:rPr lang="en-US" altLang="en-US" sz="2400"/>
              <a:t>Các thành phần chính</a:t>
            </a:r>
          </a:p>
          <a:p>
            <a:pPr lvl="1" eaLnBrk="1" hangingPunct="1"/>
            <a:r>
              <a:rPr lang="en-US" altLang="en-US" sz="2200"/>
              <a:t>Các thiết bị ngoại vi</a:t>
            </a:r>
          </a:p>
          <a:p>
            <a:pPr lvl="1" eaLnBrk="1" hangingPunct="1"/>
            <a:r>
              <a:rPr lang="en-US" altLang="en-US" sz="2200"/>
              <a:t>Các môđun vào-ra</a:t>
            </a:r>
          </a:p>
        </p:txBody>
      </p:sp>
    </p:spTree>
    <p:extLst>
      <p:ext uri="{BB962C8B-B14F-4D97-AF65-F5344CB8AC3E}">
        <p14:creationId xmlns:p14="http://schemas.microsoft.com/office/powerpoint/2010/main" val="935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ED0C47A5-78A0-4C8A-A833-B9F056759537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Kiểm tra vòng bằng phần cứng (tiếp)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CPU phát tín hiệu chấp nhận ngắt (INTA) đến môđun vào-ra đầu tiên</a:t>
            </a:r>
          </a:p>
          <a:p>
            <a:pPr eaLnBrk="1" hangingPunct="1"/>
            <a:r>
              <a:rPr lang="en-US" altLang="en-US" sz="2200"/>
              <a:t>Nếu môđun vào-ra đó không gây ra ngắt thì nó gửi tín hiệu đến môđun kế tiếp cho đến khi xác định được môđun gây ngắt</a:t>
            </a:r>
          </a:p>
          <a:p>
            <a:pPr eaLnBrk="1" hangingPunct="1"/>
            <a:r>
              <a:rPr lang="en-US" altLang="en-US" sz="2200"/>
              <a:t>Môđun vào-ra gây ngắt sẽ đặt vector ngắt lên bus dữ liệu</a:t>
            </a:r>
          </a:p>
          <a:p>
            <a:pPr eaLnBrk="1" hangingPunct="1"/>
            <a:r>
              <a:rPr lang="en-US" altLang="en-US" sz="2200"/>
              <a:t>CPU sử dụng vector ngắt để xác định nơi chứa chương trình con điều khiển ngắt</a:t>
            </a:r>
          </a:p>
          <a:p>
            <a:pPr eaLnBrk="1" hangingPunct="1"/>
            <a:r>
              <a:rPr lang="en-US" altLang="en-US" sz="2200"/>
              <a:t>Thứ tự các môđun vào-ra kết nối trong chuỗi xác định thứ tự ưu tiên</a:t>
            </a:r>
          </a:p>
        </p:txBody>
      </p:sp>
    </p:spTree>
    <p:extLst>
      <p:ext uri="{BB962C8B-B14F-4D97-AF65-F5344CB8AC3E}">
        <p14:creationId xmlns:p14="http://schemas.microsoft.com/office/powerpoint/2010/main" val="4682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FFB513A5-78E4-49EB-96FC-5529C99E961E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Bộ điều khiển ngắt lập trình được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3886200"/>
            <a:ext cx="7891462" cy="2133600"/>
          </a:xfrm>
        </p:spPr>
        <p:txBody>
          <a:bodyPr/>
          <a:lstStyle/>
          <a:p>
            <a:pPr eaLnBrk="1" hangingPunct="1"/>
            <a:r>
              <a:rPr lang="en-US" altLang="en-US" sz="1800"/>
              <a:t>PIC – Programmable Interrupt Controller</a:t>
            </a:r>
          </a:p>
          <a:p>
            <a:pPr eaLnBrk="1" hangingPunct="1"/>
            <a:r>
              <a:rPr lang="en-US" altLang="en-US" sz="1800"/>
              <a:t>PIC có nhiều đường vào yêu cầu ngắt có quy định mức ưu tiên</a:t>
            </a:r>
          </a:p>
          <a:p>
            <a:pPr eaLnBrk="1" hangingPunct="1"/>
            <a:r>
              <a:rPr lang="en-US" altLang="en-US" sz="1800"/>
              <a:t>PIC chọn một yêu cầu ngắt không bị cấm có mức ưu tiên cao nhất gửi tới CPU</a:t>
            </a:r>
          </a:p>
          <a:p>
            <a:pPr eaLnBrk="1" hangingPunct="1"/>
            <a:r>
              <a:rPr lang="en-US" altLang="en-US" sz="1800"/>
              <a:t>Ví dụ: PIC 8259A</a:t>
            </a:r>
          </a:p>
        </p:txBody>
      </p:sp>
      <p:pic>
        <p:nvPicPr>
          <p:cNvPr id="39942" name="Object 6" descr="npo0000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5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54C170E5-A81C-4B3A-A27E-EBC4A8A58313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Đặc điểm của vào-ra điều khiển bằng ngắt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Có sự kết hợp giữa phần cứng và phần mềm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Phần cứng: gây ngắt CPU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Phần mềm: trao đổi dữ liệu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CPU trực tiếp điều khiển vào-ra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CPU không phải đợi môđun vào-ra </a:t>
            </a:r>
            <a:r>
              <a:rPr lang="en-US" altLang="en-US" smtClean="0">
                <a:sym typeface="Symbol" panose="05050102010706020507" pitchFamily="18" charset="2"/>
              </a:rPr>
              <a:t> hiệu quả sử dụng CPU tốt hơn</a:t>
            </a:r>
          </a:p>
        </p:txBody>
      </p:sp>
    </p:spTree>
    <p:extLst>
      <p:ext uri="{BB962C8B-B14F-4D97-AF65-F5344CB8AC3E}">
        <p14:creationId xmlns:p14="http://schemas.microsoft.com/office/powerpoint/2010/main" val="194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BA50A7B5-8EA6-47AA-B2FF-77B677F21A1E}" type="slidenum">
              <a:rPr lang="en-US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6.2. Các phương pháp điều khiển vào-ra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Vào-ra bằng chương trình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	(Programmed IO)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Vào-ra điều khiển bằng ngắt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FF0000"/>
                </a:solidFill>
              </a:rPr>
              <a:t>	(Interrupt Driven IO)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b="1" smtClean="0"/>
              <a:t>Truy nhập bộ nhớ trực tiếp – DMA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b="1" smtClean="0"/>
              <a:t>		(Direct Memory Access)</a:t>
            </a:r>
          </a:p>
        </p:txBody>
      </p:sp>
    </p:spTree>
    <p:extLst>
      <p:ext uri="{BB962C8B-B14F-4D97-AF65-F5344CB8AC3E}">
        <p14:creationId xmlns:p14="http://schemas.microsoft.com/office/powerpoint/2010/main" val="23752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170840B3-0D29-4EB0-9A14-0ED6058AE3FD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3. DMA (Direct Memory Access)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Vào-ra bằng chương trình và bằng ngắt do CPU trực tiếp điều khiển:</a:t>
            </a:r>
          </a:p>
          <a:p>
            <a:pPr lvl="1" eaLnBrk="1" hangingPunct="1"/>
            <a:r>
              <a:rPr lang="en-US" altLang="en-US" smtClean="0"/>
              <a:t>Chiếm thời gian của CPU</a:t>
            </a:r>
          </a:p>
          <a:p>
            <a:pPr lvl="1" eaLnBrk="1" hangingPunct="1"/>
            <a:r>
              <a:rPr lang="en-US" altLang="en-US" smtClean="0"/>
              <a:t>Tốc độ bị hạn chế vì phải chuyển qua CPU</a:t>
            </a:r>
          </a:p>
          <a:p>
            <a:pPr eaLnBrk="1" hangingPunct="1"/>
            <a:r>
              <a:rPr lang="en-US" altLang="en-US" smtClean="0"/>
              <a:t>Để khắc phục dùng DMA</a:t>
            </a:r>
          </a:p>
          <a:p>
            <a:pPr lvl="1" eaLnBrk="1" hangingPunct="1"/>
            <a:r>
              <a:rPr lang="en-US" altLang="en-US" smtClean="0"/>
              <a:t>Thêm môđun phần cứng trên bus </a:t>
            </a:r>
            <a:r>
              <a:rPr lang="en-US" altLang="en-US" smtClean="0">
                <a:sym typeface="Symbol" panose="05050102010706020507" pitchFamily="18" charset="2"/>
              </a:rPr>
              <a:t> DMAC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sym typeface="Symbol" panose="05050102010706020507" pitchFamily="18" charset="2"/>
              </a:rPr>
              <a:t>		(DMA Controller)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DMAC điều khiển vào-ra không thông qua CPU</a:t>
            </a:r>
          </a:p>
        </p:txBody>
      </p:sp>
    </p:spTree>
    <p:extLst>
      <p:ext uri="{BB962C8B-B14F-4D97-AF65-F5344CB8AC3E}">
        <p14:creationId xmlns:p14="http://schemas.microsoft.com/office/powerpoint/2010/main" val="2898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D7184088-921A-40DF-983F-E9F584DB91BA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Sơ đồ cấu trúc của DMAC</a:t>
            </a:r>
          </a:p>
        </p:txBody>
      </p:sp>
      <p:pic>
        <p:nvPicPr>
          <p:cNvPr id="45061" name="Object 4" descr="npo0000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4615"/>
            <a:ext cx="6096000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72200" y="1344615"/>
            <a:ext cx="29718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rgbClr val="000000"/>
                </a:solidFill>
              </a:rPr>
              <a:t>Thanh ghi dữ liệu</a:t>
            </a:r>
            <a:r>
              <a:rPr lang="en-US" altLang="en-US">
                <a:solidFill>
                  <a:srgbClr val="000000"/>
                </a:solidFill>
              </a:rPr>
              <a:t>: chứa dữ liệu trao đổi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rgbClr val="000000"/>
                </a:solidFill>
              </a:rPr>
              <a:t>Thanh ghi địa chỉ: </a:t>
            </a:r>
            <a:r>
              <a:rPr lang="en-US" altLang="en-US">
                <a:solidFill>
                  <a:srgbClr val="000000"/>
                </a:solidFill>
              </a:rPr>
              <a:t>chứa địa chỉ ngăn nhớ dữ liệu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rgbClr val="000000"/>
                </a:solidFill>
              </a:rPr>
              <a:t>Bộ đếm dữ liệu: </a:t>
            </a:r>
            <a:r>
              <a:rPr lang="en-US" altLang="en-US">
                <a:solidFill>
                  <a:srgbClr val="000000"/>
                </a:solidFill>
              </a:rPr>
              <a:t>chứa số từ dữ liệu (word) cần trao đổi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rgbClr val="000000"/>
                </a:solidFill>
              </a:rPr>
              <a:t>Logic điều khiển: </a:t>
            </a:r>
            <a:r>
              <a:rPr lang="en-US" altLang="en-US">
                <a:solidFill>
                  <a:srgbClr val="000000"/>
                </a:solidFill>
              </a:rPr>
              <a:t>điều khiển hoạt động của DMAC</a:t>
            </a:r>
          </a:p>
        </p:txBody>
      </p:sp>
    </p:spTree>
    <p:extLst>
      <p:ext uri="{BB962C8B-B14F-4D97-AF65-F5344CB8AC3E}">
        <p14:creationId xmlns:p14="http://schemas.microsoft.com/office/powerpoint/2010/main" val="36093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39688D8D-AF2C-4489-B1C4-606BCD04DDF0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Hoạt động DMA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19202"/>
            <a:ext cx="8001000" cy="50260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CPU “nói” cho DMAC: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Vào hay ra dữ liệu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Địa chỉ thiết bị vào-ra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Địa chỉ đầu của mảng nhớ chứa dữ liệu </a:t>
            </a:r>
            <a:r>
              <a:rPr lang="en-US" altLang="en-US" sz="1800">
                <a:sym typeface="Symbol" panose="05050102010706020507" pitchFamily="18" charset="2"/>
              </a:rPr>
              <a:t> nạp vào thanh ghi địa chỉ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>
                <a:sym typeface="Symbol" panose="05050102010706020507" pitchFamily="18" charset="2"/>
              </a:rPr>
              <a:t>Số từ dữ liệu cần truyền  nạp vào bộ đếm dữ liệu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ym typeface="Symbol" panose="05050102010706020507" pitchFamily="18" charset="2"/>
              </a:rPr>
              <a:t>CPU làm việc khác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ym typeface="Symbol" panose="05050102010706020507" pitchFamily="18" charset="2"/>
              </a:rPr>
              <a:t>DMAC điều khiển trao đổi dữ liệu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>
                <a:sym typeface="Symbol" panose="05050102010706020507" pitchFamily="18" charset="2"/>
              </a:rPr>
              <a:t>Sau khi truyền được một word thì: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>
                <a:sym typeface="Symbol" panose="05050102010706020507" pitchFamily="18" charset="2"/>
              </a:rPr>
              <a:t>nội dung thanh ghi địa chỉ tăng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>
                <a:sym typeface="Symbol" panose="05050102010706020507" pitchFamily="18" charset="2"/>
              </a:rPr>
              <a:t>nội dung bộ đếm dữ liệu giảm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>
                <a:sym typeface="Symbol" panose="05050102010706020507" pitchFamily="18" charset="2"/>
              </a:rPr>
              <a:t>Khi bộ đếm dữ liệu = 0, DMAC gửi tín hiệu ngắt CPU để báo kết thúc DMA</a:t>
            </a:r>
          </a:p>
        </p:txBody>
      </p:sp>
    </p:spTree>
    <p:extLst>
      <p:ext uri="{BB962C8B-B14F-4D97-AF65-F5344CB8AC3E}">
        <p14:creationId xmlns:p14="http://schemas.microsoft.com/office/powerpoint/2010/main" val="23120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7666427F-F9D8-4DE4-A00A-E2867FBB26C1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Các kiểu thực hiện DMA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200">
                <a:solidFill>
                  <a:srgbClr val="FF0000"/>
                </a:solidFill>
              </a:rPr>
              <a:t>DMA truyền theo khối (Block transfer DMA): </a:t>
            </a:r>
            <a:r>
              <a:rPr lang="en-US" altLang="en-US" sz="2200"/>
              <a:t>DMAC sử dụng bus để truyền cả khối dữ liệu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>
                <a:solidFill>
                  <a:srgbClr val="FF0000"/>
                </a:solidFill>
              </a:rPr>
              <a:t>DMA lấy chu kỳ (Cycle Stealing DMA): </a:t>
            </a:r>
            <a:r>
              <a:rPr lang="en-US" altLang="en-US" sz="2200"/>
              <a:t>DMAC ép CPU treo tạm thời từng chu kỳ bus, DMAC chiếm bus thực hiện truyền một word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>
                <a:solidFill>
                  <a:srgbClr val="FF0000"/>
                </a:solidFill>
              </a:rPr>
              <a:t>DMA trong suốt (Transparent DMA</a:t>
            </a:r>
            <a:r>
              <a:rPr lang="en-US" altLang="en-US" sz="2200"/>
              <a:t>): DMAC nhận biết những chu kỳ nào CPU không sử dụng bus thì chiếm bus để trao đổi một word</a:t>
            </a:r>
          </a:p>
        </p:txBody>
      </p:sp>
    </p:spTree>
    <p:extLst>
      <p:ext uri="{BB962C8B-B14F-4D97-AF65-F5344CB8AC3E}">
        <p14:creationId xmlns:p14="http://schemas.microsoft.com/office/powerpoint/2010/main" val="2129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417476C8-F9FB-4AA9-803F-5352C9567EBA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Cấu hình DMA (1)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3886200"/>
            <a:ext cx="7891462" cy="2133600"/>
          </a:xfrm>
        </p:spPr>
        <p:txBody>
          <a:bodyPr/>
          <a:lstStyle/>
          <a:p>
            <a:pPr eaLnBrk="1" hangingPunct="1"/>
            <a:r>
              <a:rPr lang="en-US" altLang="en-US" sz="2400"/>
              <a:t>Mỗi lần truyền, DMA sử dụng bus hai lần</a:t>
            </a:r>
          </a:p>
          <a:p>
            <a:pPr lvl="1" eaLnBrk="1" hangingPunct="1"/>
            <a:r>
              <a:rPr lang="en-US" altLang="en-US" sz="2000"/>
              <a:t>Giữa môđun vào-ra với DMAC</a:t>
            </a:r>
          </a:p>
          <a:p>
            <a:pPr lvl="1" eaLnBrk="1" hangingPunct="1"/>
            <a:r>
              <a:rPr lang="en-US" altLang="en-US" sz="2000"/>
              <a:t>Giữa DMAC với bộ nhớ</a:t>
            </a:r>
          </a:p>
        </p:txBody>
      </p:sp>
      <p:pic>
        <p:nvPicPr>
          <p:cNvPr id="49158" name="Object 6" descr="npo0000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2"/>
            <a:ext cx="769620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2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5BEF2052-3A12-4800-8A9D-8DADEC364975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Cấu hình DMA (2)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4495800"/>
            <a:ext cx="7891462" cy="1524000"/>
          </a:xfrm>
        </p:spPr>
        <p:txBody>
          <a:bodyPr/>
          <a:lstStyle/>
          <a:p>
            <a:pPr eaLnBrk="1" hangingPunct="1"/>
            <a:r>
              <a:rPr lang="en-US" altLang="en-US" sz="2400"/>
              <a:t>DMAC điều khiển một hoặc vài môđun vào-ra</a:t>
            </a:r>
          </a:p>
          <a:p>
            <a:pPr eaLnBrk="1" hangingPunct="1"/>
            <a:r>
              <a:rPr lang="en-US" altLang="en-US" sz="2400"/>
              <a:t>Mỗi lần truyền, DMAC sử dụng bus một lần:</a:t>
            </a:r>
          </a:p>
          <a:p>
            <a:pPr lvl="1" eaLnBrk="1" hangingPunct="1"/>
            <a:r>
              <a:rPr lang="en-US" altLang="en-US" sz="2000"/>
              <a:t>Giữa DMAC với bộ nhớ</a:t>
            </a:r>
          </a:p>
        </p:txBody>
      </p:sp>
      <p:pic>
        <p:nvPicPr>
          <p:cNvPr id="50182" name="Object 4" descr="npo00005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2"/>
            <a:ext cx="739140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1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202101C9-BA49-4A91-B377-8369AF3371D3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Đặc điểm của vào-ra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Tồn tại đa dạng các thiết bị ngoại vi (TBNV) khác nhau về:</a:t>
            </a:r>
          </a:p>
          <a:p>
            <a:pPr lvl="1" eaLnBrk="1" hangingPunct="1"/>
            <a:r>
              <a:rPr lang="en-US" altLang="en-US" smtClean="0"/>
              <a:t>Nguyên tắc hoạt động</a:t>
            </a:r>
          </a:p>
          <a:p>
            <a:pPr lvl="1" eaLnBrk="1" hangingPunct="1"/>
            <a:r>
              <a:rPr lang="en-US" altLang="en-US" smtClean="0"/>
              <a:t>Tốc độ</a:t>
            </a:r>
          </a:p>
          <a:p>
            <a:pPr lvl="1" eaLnBrk="1" hangingPunct="1"/>
            <a:r>
              <a:rPr lang="en-US" altLang="en-US" smtClean="0"/>
              <a:t>Khuôn dạng dữ liệu</a:t>
            </a:r>
          </a:p>
          <a:p>
            <a:pPr eaLnBrk="1" hangingPunct="1"/>
            <a:r>
              <a:rPr lang="en-US" altLang="en-US" smtClean="0"/>
              <a:t>Tất cả các TBNV đều chậm hơn CPU và RAM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sym typeface="Symbol" panose="05050102010706020507" pitchFamily="18" charset="2"/>
              </a:rPr>
              <a:t>	Cần có các môđun vào-ra để nối ghép các TBNV với CPU và bộ nhớ chính</a:t>
            </a:r>
          </a:p>
        </p:txBody>
      </p:sp>
    </p:spTree>
    <p:extLst>
      <p:ext uri="{BB962C8B-B14F-4D97-AF65-F5344CB8AC3E}">
        <p14:creationId xmlns:p14="http://schemas.microsoft.com/office/powerpoint/2010/main" val="16776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245EA809-D574-4100-BBA0-A37208A3EAB1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Cấu hình DMA (3)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4343400"/>
            <a:ext cx="7891462" cy="1676400"/>
          </a:xfrm>
        </p:spPr>
        <p:txBody>
          <a:bodyPr/>
          <a:lstStyle/>
          <a:p>
            <a:pPr eaLnBrk="1" hangingPunct="1"/>
            <a:r>
              <a:rPr lang="en-US" altLang="en-US" sz="2000"/>
              <a:t>Bus vào-ra tách rời hỗ trợ tất cả các thiết bị cho phép DMA</a:t>
            </a:r>
          </a:p>
          <a:p>
            <a:pPr eaLnBrk="1" hangingPunct="1"/>
            <a:r>
              <a:rPr lang="en-US" altLang="en-US" sz="2000"/>
              <a:t>Mỗi lần truyền, DMAC sử dụng bus một lần:</a:t>
            </a:r>
          </a:p>
          <a:p>
            <a:pPr lvl="1" eaLnBrk="1" hangingPunct="1"/>
            <a:r>
              <a:rPr lang="en-US" altLang="en-US" sz="1800"/>
              <a:t>Giữa DMAC với bộ nhớ</a:t>
            </a:r>
          </a:p>
        </p:txBody>
      </p:sp>
      <p:pic>
        <p:nvPicPr>
          <p:cNvPr id="51206" name="Object 4" descr="npo0000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629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7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EAD8F9F7-3767-4087-9CD0-6448D97E0B5F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Đặc điểm của DMA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2400"/>
              <a:t>CPU không tham gia trong quá trình trao đổi dữ liệu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/>
              <a:t>DMAC điều khiển trao đổi dữ liệu giữa bộ nhớ chính với môđun vào-ra (hoàn toàn bằng phần cứng) </a:t>
            </a:r>
            <a:r>
              <a:rPr lang="en-US" altLang="en-US" sz="2400">
                <a:sym typeface="Symbol" panose="05050102010706020507" pitchFamily="18" charset="2"/>
              </a:rPr>
              <a:t> tốc độ nhanh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>
                <a:sym typeface="Symbol" panose="05050102010706020507" pitchFamily="18" charset="2"/>
              </a:rPr>
              <a:t>Phù hợp với các yêu cầu trao đổi mảng dữ liệu có kích thước lớn</a:t>
            </a:r>
          </a:p>
        </p:txBody>
      </p:sp>
    </p:spTree>
    <p:extLst>
      <p:ext uri="{BB962C8B-B14F-4D97-AF65-F5344CB8AC3E}">
        <p14:creationId xmlns:p14="http://schemas.microsoft.com/office/powerpoint/2010/main" val="2935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31C49D92-3690-4149-9C03-2E22B9A452F0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Nội dung chương 6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6.1. Tổng quan về hệ thống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6.2. Các phương pháp điều khiển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6.3. Nối ghép thiết bị ngoại vi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6.4. Các cổng vào-ra thông dụng trên PC</a:t>
            </a:r>
          </a:p>
        </p:txBody>
      </p:sp>
    </p:spTree>
    <p:extLst>
      <p:ext uri="{BB962C8B-B14F-4D97-AF65-F5344CB8AC3E}">
        <p14:creationId xmlns:p14="http://schemas.microsoft.com/office/powerpoint/2010/main" val="12052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56DCB07-81B9-49CC-A924-2080AB3A3748}" type="slidenum">
              <a:rPr lang="en-US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Nội dung chương 6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6.1. Tổng quan về hệ thống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6.2. Các phương pháp điều khiển vào-ra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6.3. Nối ghép thiết bị ngoại vi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6.4. Các cổng vào-ra thông dụng trên PC</a:t>
            </a:r>
          </a:p>
        </p:txBody>
      </p:sp>
    </p:spTree>
    <p:extLst>
      <p:ext uri="{BB962C8B-B14F-4D97-AF65-F5344CB8AC3E}">
        <p14:creationId xmlns:p14="http://schemas.microsoft.com/office/powerpoint/2010/main" val="39539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2541B3F-10C5-46AD-B21B-1F15F12F2BE8}" type="slidenum">
              <a:rPr lang="en-US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6.3. Nối ghép TBNV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1. Các kiểu nối ghép vào-ra</a:t>
            </a:r>
          </a:p>
          <a:p>
            <a:pPr eaLnBrk="1" hangingPunct="1"/>
            <a:r>
              <a:rPr lang="en-US" altLang="en-US" smtClean="0"/>
              <a:t>Nối ghép song song</a:t>
            </a:r>
          </a:p>
          <a:p>
            <a:pPr eaLnBrk="1" hangingPunct="1"/>
            <a:r>
              <a:rPr lang="en-US" altLang="en-US" smtClean="0"/>
              <a:t>Nối ghép nối tiếp</a:t>
            </a:r>
          </a:p>
        </p:txBody>
      </p:sp>
    </p:spTree>
    <p:extLst>
      <p:ext uri="{BB962C8B-B14F-4D97-AF65-F5344CB8AC3E}">
        <p14:creationId xmlns:p14="http://schemas.microsoft.com/office/powerpoint/2010/main" val="3008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1A6328AB-0090-4F82-8407-EEAA54532CA0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Nối ghép song song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0877" y="2362200"/>
            <a:ext cx="7891463" cy="1828800"/>
          </a:xfrm>
        </p:spPr>
        <p:txBody>
          <a:bodyPr/>
          <a:lstStyle/>
          <a:p>
            <a:pPr eaLnBrk="1" hangingPunct="1"/>
            <a:r>
              <a:rPr lang="en-US" altLang="en-US" sz="2200"/>
              <a:t>Truyền nhiều bit song song</a:t>
            </a:r>
          </a:p>
          <a:p>
            <a:pPr eaLnBrk="1" hangingPunct="1"/>
            <a:r>
              <a:rPr lang="en-US" altLang="en-US" sz="2200"/>
              <a:t>Tốc độ nhanh</a:t>
            </a:r>
          </a:p>
          <a:p>
            <a:pPr eaLnBrk="1" hangingPunct="1"/>
            <a:r>
              <a:rPr lang="en-US" altLang="en-US" sz="2200"/>
              <a:t>Cần nhiều đường truyền dữ liệu</a:t>
            </a:r>
          </a:p>
          <a:p>
            <a:pPr eaLnBrk="1" hangingPunct="1"/>
            <a:r>
              <a:rPr lang="vi-VN" altLang="en-US" sz="2400" b="1"/>
              <a:t>Cổng song song</a:t>
            </a:r>
            <a:r>
              <a:rPr lang="vi-VN" altLang="en-US" sz="2400"/>
              <a:t> là một cổng thường được dùng kết nối máy in vào máy tính trong thời gian trước đây. </a:t>
            </a:r>
            <a:endParaRPr lang="en-US" altLang="en-US" sz="2400"/>
          </a:p>
          <a:p>
            <a:pPr eaLnBrk="1" hangingPunct="1"/>
            <a:r>
              <a:rPr lang="vi-VN" altLang="en-US" sz="2400"/>
              <a:t>Tuy nhiên chúng còn được sử dụng kết nối đến nhiều thiết bị khác với một tốc độ cao hơn so với </a:t>
            </a:r>
            <a:r>
              <a:rPr lang="vi-VN" altLang="en-US" sz="2400">
                <a:hlinkClick r:id="rId2" tooltip="Cổng nối tiếp"/>
              </a:rPr>
              <a:t>cổng nối tiếp</a:t>
            </a:r>
            <a:r>
              <a:rPr lang="vi-VN" altLang="en-US" sz="2400"/>
              <a:t>.</a:t>
            </a:r>
            <a:endParaRPr lang="en-US" altLang="en-US" sz="2200"/>
          </a:p>
        </p:txBody>
      </p:sp>
      <p:pic>
        <p:nvPicPr>
          <p:cNvPr id="57350" name="Object 4" descr="npo00005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"/>
            <a:ext cx="434340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8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C21EBA47-1F9E-4605-A6B9-AB431E10570C}" type="slidenum">
              <a:rPr lang="en-US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Nối ghép nối tiếp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2" y="3048000"/>
            <a:ext cx="7891463" cy="2057400"/>
          </a:xfrm>
        </p:spPr>
        <p:txBody>
          <a:bodyPr/>
          <a:lstStyle/>
          <a:p>
            <a:pPr eaLnBrk="1" hangingPunct="1"/>
            <a:r>
              <a:rPr lang="en-US" altLang="en-US" sz="2000"/>
              <a:t>Truyền lần lượt từng bit</a:t>
            </a:r>
          </a:p>
          <a:p>
            <a:pPr eaLnBrk="1" hangingPunct="1"/>
            <a:r>
              <a:rPr lang="en-US" altLang="en-US" sz="2000"/>
              <a:t>Cần có bộ chuyển đổi từ dữ liệu song song sang nối tiếp hoặc/và ngược lại</a:t>
            </a:r>
          </a:p>
          <a:p>
            <a:pPr eaLnBrk="1" hangingPunct="1"/>
            <a:r>
              <a:rPr lang="en-US" altLang="en-US" sz="2000"/>
              <a:t>Tốc độ chậm hơn</a:t>
            </a:r>
          </a:p>
          <a:p>
            <a:pPr eaLnBrk="1" hangingPunct="1"/>
            <a:r>
              <a:rPr lang="en-US" altLang="en-US" sz="2000"/>
              <a:t>Cần ít đường truyền dữ liệu</a:t>
            </a:r>
          </a:p>
          <a:p>
            <a:pPr eaLnBrk="1" hangingPunct="1"/>
            <a:r>
              <a:rPr lang="vi-VN" altLang="en-US" sz="2000"/>
              <a:t>bàn phím, chuột điều khiển, modem, máy quét...Cổng nối tiếp còn có tên gọi khác như: Cổng COM, </a:t>
            </a:r>
            <a:r>
              <a:rPr lang="vi-VN" altLang="en-US" sz="2000" i="1"/>
              <a:t>communication</a:t>
            </a:r>
            <a:r>
              <a:rPr lang="vi-VN" altLang="en-US" sz="2000"/>
              <a:t>.</a:t>
            </a:r>
            <a:endParaRPr lang="en-US" altLang="en-US" sz="2000"/>
          </a:p>
        </p:txBody>
      </p:sp>
      <p:pic>
        <p:nvPicPr>
          <p:cNvPr id="58374" name="Object 4" descr="npo00005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611188"/>
            <a:ext cx="419100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970C05E7-1D31-40D8-A7C5-5B1A5E67259B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2. Các cấu hình nối ghép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Điểm tới điểm (Point to Point)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Thông qua một cổng vào-ra nối ghép với một TBNV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Điểm tới đa điểm (Point to Multi-point)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Thông qua một cổng vào-ra cho phép nối ghép được với nhiều TBNV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Ví dụ: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mtClean="0"/>
              <a:t>SCSI (Small Computer System Interface): 7 hoặc 15 thiết bị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mtClean="0"/>
              <a:t>USB (Universal Serial Bus): 127 thiết bị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mtClean="0"/>
              <a:t>IEEE 1394 (FireWire): 63 thiết bị</a:t>
            </a:r>
          </a:p>
        </p:txBody>
      </p:sp>
    </p:spTree>
    <p:extLst>
      <p:ext uri="{BB962C8B-B14F-4D97-AF65-F5344CB8AC3E}">
        <p14:creationId xmlns:p14="http://schemas.microsoft.com/office/powerpoint/2010/main" val="30220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626729CC-DE4B-42A9-85B4-03F4EE9DEC2D}" type="slidenum">
              <a:rPr lang="en-US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7" y="304800"/>
            <a:ext cx="8112125" cy="609600"/>
          </a:xfrm>
        </p:spPr>
        <p:txBody>
          <a:bodyPr/>
          <a:lstStyle/>
          <a:p>
            <a:pPr eaLnBrk="1" hangingPunct="1"/>
            <a:r>
              <a:rPr lang="en-US" altLang="en-US" sz="3000"/>
              <a:t>6.4. Các cổng vào-ra thông dụng trên PC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2200"/>
              <a:t>Các cổng PS/2: nối ghép bàn phím và chuột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200"/>
              <a:t>Cổng nối ghép màn hình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200"/>
              <a:t>Cổng LPT (Line Printer): nối ghép với máy in, là cổng song song (Parallel Port) – 25 chân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200"/>
              <a:t>Cổng COM (Communication): nối ghép với modem, chuột, là cổng nối tiếp (Serial Port) – 9 chân hoặc 25 chân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200"/>
              <a:t>Cổng USB (Universal Serial Bus): Cổng nối tiếp đa năng, cho phép nối ghép tối đa 127 thiết bị, nhờ các USB Hub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2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596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Bài giảng Kiến trúc máy tính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F9F8603A-782B-4025-8CAC-CECAC5F88410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95" y="187649"/>
            <a:ext cx="5657022" cy="58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40CB27B4-F6BA-40D1-ABD5-F40FCEA3767C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2. Các TBNV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Chức năng: chuyển đổi dữ liệu giữa bên trong và bên ngoài máy tính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Phân loại: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TBNV giao tiếp người-máy: chuột, bàn phím, màn hình, máy in,…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TBNV giao tiếp máy-máy: gồm các thiết bị theo dõi và kiểm tra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TBNV truyền thông: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mtClean="0"/>
              <a:t>modem (modulator/demodulator),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mtClean="0"/>
              <a:t>Network Interface Card (NIC, card mạng)</a:t>
            </a:r>
          </a:p>
        </p:txBody>
      </p:sp>
    </p:spTree>
    <p:extLst>
      <p:ext uri="{BB962C8B-B14F-4D97-AF65-F5344CB8AC3E}">
        <p14:creationId xmlns:p14="http://schemas.microsoft.com/office/powerpoint/2010/main" val="15296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371454B1-E3D1-4833-8C07-008B7EB2DBF3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3"/>
            <a:ext cx="6096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3263"/>
            <a:ext cx="52959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4524375"/>
            <a:ext cx="52673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1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2CA8C346-0BDA-4DC8-A3CD-56E48C428268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Cấu trúc chung của TBNV</a:t>
            </a:r>
          </a:p>
        </p:txBody>
      </p:sp>
      <p:pic>
        <p:nvPicPr>
          <p:cNvPr id="20485" name="Object 6" descr="npo0000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9413"/>
            <a:ext cx="7815262" cy="38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2 1"/>
          <p:cNvSpPr>
            <a:spLocks/>
          </p:cNvSpPr>
          <p:nvPr/>
        </p:nvSpPr>
        <p:spPr bwMode="auto">
          <a:xfrm>
            <a:off x="5562602" y="609600"/>
            <a:ext cx="3241675" cy="1295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185"/>
              <a:gd name="adj6" fmla="val -1129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chuyển đổi dữ liệu giữa bên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ngoài và bên trong máy tính</a:t>
            </a:r>
          </a:p>
        </p:txBody>
      </p:sp>
      <p:sp>
        <p:nvSpPr>
          <p:cNvPr id="3" name="Line Callout 2 2"/>
          <p:cNvSpPr>
            <a:spLocks/>
          </p:cNvSpPr>
          <p:nvPr/>
        </p:nvSpPr>
        <p:spPr bwMode="auto">
          <a:xfrm>
            <a:off x="490538" y="831850"/>
            <a:ext cx="1905000" cy="1454150"/>
          </a:xfrm>
          <a:prstGeom prst="borderCallout2">
            <a:avLst>
              <a:gd name="adj1" fmla="val 37565"/>
              <a:gd name="adj2" fmla="val 99602"/>
              <a:gd name="adj3" fmla="val 45088"/>
              <a:gd name="adj4" fmla="val 120634"/>
              <a:gd name="adj5" fmla="val 122532"/>
              <a:gd name="adj6" fmla="val 13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đệm dữ liệu khi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truyền giữa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môđun vào-ra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và TBNV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8" name="Line Callout 2 7"/>
          <p:cNvSpPr>
            <a:spLocks/>
          </p:cNvSpPr>
          <p:nvPr/>
        </p:nvSpPr>
        <p:spPr bwMode="auto">
          <a:xfrm>
            <a:off x="6858000" y="3352800"/>
            <a:ext cx="2286000" cy="1600200"/>
          </a:xfrm>
          <a:prstGeom prst="borderCallout2">
            <a:avLst>
              <a:gd name="adj1" fmla="val 45088"/>
              <a:gd name="adj2" fmla="val -1190"/>
              <a:gd name="adj3" fmla="val 42579"/>
              <a:gd name="adj4" fmla="val -32542"/>
              <a:gd name="adj5" fmla="val 69856"/>
              <a:gd name="adj6" fmla="val -3396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điều khiển hoạt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động của TBNV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Đáp ứng theo yêu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cầu từ môđun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vào-ra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49DBBE90-3B62-4170-A05A-4A04A8E29EE0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3. Môđun vào-ra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Chức năng:</a:t>
            </a:r>
          </a:p>
          <a:p>
            <a:pPr lvl="1" eaLnBrk="1" hangingPunct="1"/>
            <a:r>
              <a:rPr lang="en-US" altLang="en-US" smtClean="0"/>
              <a:t>Điều khiển và định thời</a:t>
            </a:r>
          </a:p>
          <a:p>
            <a:pPr lvl="1" eaLnBrk="1" hangingPunct="1"/>
            <a:r>
              <a:rPr lang="en-US" altLang="en-US" smtClean="0"/>
              <a:t>Trao đổi thông tin với CPU</a:t>
            </a:r>
          </a:p>
          <a:p>
            <a:pPr lvl="1" eaLnBrk="1" hangingPunct="1"/>
            <a:r>
              <a:rPr lang="en-US" altLang="en-US" smtClean="0"/>
              <a:t>Trao đổi thông tin với TBNV</a:t>
            </a:r>
          </a:p>
          <a:p>
            <a:pPr lvl="1" eaLnBrk="1" hangingPunct="1"/>
            <a:r>
              <a:rPr lang="en-US" altLang="en-US" smtClean="0"/>
              <a:t>Đệm giữa bên trong máy tính với TBNV</a:t>
            </a:r>
          </a:p>
          <a:p>
            <a:pPr lvl="1" eaLnBrk="1" hangingPunct="1"/>
            <a:r>
              <a:rPr lang="en-US" altLang="en-US" smtClean="0"/>
              <a:t>Phát hiện lỗi của TBNV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981200" y="4800600"/>
            <a:ext cx="762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CPU</a:t>
            </a:r>
            <a:endParaRPr lang="vi-VN" altLang="en-US">
              <a:solidFill>
                <a:srgbClr val="000000"/>
              </a:solidFill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3505200" y="4572000"/>
            <a:ext cx="9144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Môđun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vào-ra</a:t>
            </a:r>
            <a:endParaRPr lang="vi-VN" altLang="en-US">
              <a:solidFill>
                <a:srgbClr val="000000"/>
              </a:solidFill>
            </a:endParaRP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5181600" y="4572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TBNV</a:t>
            </a:r>
            <a:endParaRPr lang="vi-VN" altLang="en-US">
              <a:solidFill>
                <a:srgbClr val="000000"/>
              </a:solidFill>
            </a:endParaRPr>
          </a:p>
        </p:txBody>
      </p:sp>
      <p:sp>
        <p:nvSpPr>
          <p:cNvPr id="12297" name="AutoShape 7"/>
          <p:cNvSpPr>
            <a:spLocks noChangeArrowheads="1"/>
          </p:cNvSpPr>
          <p:nvPr/>
        </p:nvSpPr>
        <p:spPr bwMode="auto">
          <a:xfrm>
            <a:off x="2743200" y="51054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8" name="AutoShape 8"/>
          <p:cNvSpPr>
            <a:spLocks noChangeArrowheads="1"/>
          </p:cNvSpPr>
          <p:nvPr/>
        </p:nvSpPr>
        <p:spPr bwMode="auto">
          <a:xfrm>
            <a:off x="4419600" y="51054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Bài giảng Kiến trúc máy tính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6.</a:t>
            </a:r>
            <a:fld id="{A96E43BF-8D86-494C-B9F6-9665534B9741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Cấu trúc chung của môđun vào-ra</a:t>
            </a:r>
          </a:p>
        </p:txBody>
      </p:sp>
      <p:pic>
        <p:nvPicPr>
          <p:cNvPr id="23557" name="Object 4" descr="npo0000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2"/>
            <a:ext cx="7467600" cy="4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>
            <a:spLocks/>
          </p:cNvSpPr>
          <p:nvPr/>
        </p:nvSpPr>
        <p:spPr bwMode="auto">
          <a:xfrm>
            <a:off x="152400" y="2438400"/>
            <a:ext cx="1676400" cy="838200"/>
          </a:xfrm>
          <a:prstGeom prst="borderCallout1">
            <a:avLst>
              <a:gd name="adj1" fmla="val 4898"/>
              <a:gd name="adj2" fmla="val 77380"/>
              <a:gd name="adj3" fmla="val -13907"/>
              <a:gd name="adj4" fmla="val 134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đệm dữ liệu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trong quá trình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trao đổi</a:t>
            </a:r>
          </a:p>
        </p:txBody>
      </p:sp>
      <p:sp>
        <p:nvSpPr>
          <p:cNvPr id="7" name="Line Callout 1 6"/>
          <p:cNvSpPr>
            <a:spLocks/>
          </p:cNvSpPr>
          <p:nvPr/>
        </p:nvSpPr>
        <p:spPr bwMode="auto">
          <a:xfrm>
            <a:off x="7318375" y="3098800"/>
            <a:ext cx="1974850" cy="933450"/>
          </a:xfrm>
          <a:prstGeom prst="borderCallout1">
            <a:avLst>
              <a:gd name="adj1" fmla="val 42991"/>
              <a:gd name="adj2" fmla="val 324"/>
              <a:gd name="adj3" fmla="val -35227"/>
              <a:gd name="adj4" fmla="val -313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kết nối với TBNV,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mỗi cổng có một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địa chỉ xác định</a:t>
            </a:r>
          </a:p>
        </p:txBody>
      </p:sp>
      <p:sp>
        <p:nvSpPr>
          <p:cNvPr id="8" name="Line Callout 1 7"/>
          <p:cNvSpPr>
            <a:spLocks/>
          </p:cNvSpPr>
          <p:nvPr/>
        </p:nvSpPr>
        <p:spPr bwMode="auto">
          <a:xfrm>
            <a:off x="3175" y="3371852"/>
            <a:ext cx="1974850" cy="1319213"/>
          </a:xfrm>
          <a:prstGeom prst="borderCallout1">
            <a:avLst>
              <a:gd name="adj1" fmla="val 27426"/>
              <a:gd name="adj2" fmla="val 101727"/>
              <a:gd name="adj3" fmla="val 29574"/>
              <a:gd name="adj4" fmla="val 120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lưu giữ thông tin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trạng thái/điều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khiển cho các cổng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vào-ra</a:t>
            </a:r>
          </a:p>
        </p:txBody>
      </p:sp>
    </p:spTree>
    <p:extLst>
      <p:ext uri="{BB962C8B-B14F-4D97-AF65-F5344CB8AC3E}">
        <p14:creationId xmlns:p14="http://schemas.microsoft.com/office/powerpoint/2010/main" val="1816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2711</Words>
  <Application>Microsoft Office PowerPoint</Application>
  <PresentationFormat>On-screen Show (4:3)</PresentationFormat>
  <Paragraphs>400</Paragraphs>
  <Slides>49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Symbol</vt:lpstr>
      <vt:lpstr>Verdana</vt:lpstr>
      <vt:lpstr>Wingdings</vt:lpstr>
      <vt:lpstr>Profile</vt:lpstr>
      <vt:lpstr>Equation</vt:lpstr>
      <vt:lpstr>Chương 6 HỆ THỐNG VÀO-RA</vt:lpstr>
      <vt:lpstr>Nội dung chương 6</vt:lpstr>
      <vt:lpstr>6.1. Tổng quan về hệ thống vào-ra</vt:lpstr>
      <vt:lpstr>Đặc điểm của vào-ra</vt:lpstr>
      <vt:lpstr>2. Các TBNV</vt:lpstr>
      <vt:lpstr>PowerPoint Presentation</vt:lpstr>
      <vt:lpstr>Cấu trúc chung của TBNV</vt:lpstr>
      <vt:lpstr>3. Môđun vào-ra</vt:lpstr>
      <vt:lpstr>Cấu trúc chung của môđun vào-ra</vt:lpstr>
      <vt:lpstr>4. Các phương pháp địa chỉ hóa cổng vào-ra  a. Không gian địa chỉ của bộ xử lý</vt:lpstr>
      <vt:lpstr>Không gian địa chỉ của bộ xử lý (tiếp)</vt:lpstr>
      <vt:lpstr>Hai không gian địa chỉ tách biệt của bộ xử lý</vt:lpstr>
      <vt:lpstr>Hai không gian địa chỉ tách biệt của bộ xử lý (tiếp)</vt:lpstr>
      <vt:lpstr>b. Các phương pháp địa chỉ hóa cổng vào-ra</vt:lpstr>
      <vt:lpstr>Bảng so sánh 2 loại Vào-ra theo bản đồ bộ nhớ và riêng biệt</vt:lpstr>
      <vt:lpstr>Nội dung chương 6</vt:lpstr>
      <vt:lpstr>6.2. Các phương pháp điều khiển vào-ra</vt:lpstr>
      <vt:lpstr>1. Vào-ra bằng chương trình</vt:lpstr>
      <vt:lpstr>Lưu đồ chương trình</vt:lpstr>
      <vt:lpstr>Hoạt động của vào-ra bằng chương trình</vt:lpstr>
      <vt:lpstr>Đặc điểm</vt:lpstr>
      <vt:lpstr>2. Vào-ra điều khiển bằng ngắt</vt:lpstr>
      <vt:lpstr>Chuyển điều khiển đến chương trình con ngắt</vt:lpstr>
      <vt:lpstr>Hoạt động vào dữ liệu: nhìn từ môđun vào-ra</vt:lpstr>
      <vt:lpstr>Hoạt động vào dữ liệu: nhìn từ CPU</vt:lpstr>
      <vt:lpstr>Các phương pháp nối ghép ngắt</vt:lpstr>
      <vt:lpstr>Nhiều đường yêu cầu ngắt</vt:lpstr>
      <vt:lpstr>Kiểm tra vòng bằng phần mềm</vt:lpstr>
      <vt:lpstr>Kiểm tra vòng bằng phần cứng</vt:lpstr>
      <vt:lpstr>Kiểm tra vòng bằng phần cứng (tiếp)</vt:lpstr>
      <vt:lpstr>Bộ điều khiển ngắt lập trình được</vt:lpstr>
      <vt:lpstr>Đặc điểm của vào-ra điều khiển bằng ngắt</vt:lpstr>
      <vt:lpstr>6.2. Các phương pháp điều khiển vào-ra</vt:lpstr>
      <vt:lpstr>3. DMA (Direct Memory Access)</vt:lpstr>
      <vt:lpstr>Sơ đồ cấu trúc của DMAC</vt:lpstr>
      <vt:lpstr>Hoạt động DMA</vt:lpstr>
      <vt:lpstr>Các kiểu thực hiện DMA</vt:lpstr>
      <vt:lpstr>Cấu hình DMA (1)</vt:lpstr>
      <vt:lpstr>Cấu hình DMA (2)</vt:lpstr>
      <vt:lpstr>Cấu hình DMA (3)</vt:lpstr>
      <vt:lpstr>Đặc điểm của DMA</vt:lpstr>
      <vt:lpstr>Nội dung chương 6</vt:lpstr>
      <vt:lpstr>Nội dung chương 6</vt:lpstr>
      <vt:lpstr>6.3. Nối ghép TBNV</vt:lpstr>
      <vt:lpstr>Nối ghép song song</vt:lpstr>
      <vt:lpstr>Nối ghép nối tiếp</vt:lpstr>
      <vt:lpstr>2. Các cấu hình nối ghép</vt:lpstr>
      <vt:lpstr>6.4. Các cổng vào-ra thông dụng trên PC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 HỆ THỐNG VÀO-RA</dc:title>
  <dc:creator>Admin</dc:creator>
  <cp:lastModifiedBy>Admin</cp:lastModifiedBy>
  <cp:revision>4</cp:revision>
  <dcterms:created xsi:type="dcterms:W3CDTF">2018-09-30T04:55:58Z</dcterms:created>
  <dcterms:modified xsi:type="dcterms:W3CDTF">2019-03-05T01:14:31Z</dcterms:modified>
</cp:coreProperties>
</file>