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7" r:id="rId2"/>
    <p:sldId id="259" r:id="rId3"/>
    <p:sldId id="261" r:id="rId4"/>
    <p:sldId id="265" r:id="rId5"/>
    <p:sldId id="266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6" r:id="rId24"/>
    <p:sldId id="287" r:id="rId25"/>
    <p:sldId id="288" r:id="rId26"/>
    <p:sldId id="289" r:id="rId27"/>
    <p:sldId id="294" r:id="rId28"/>
    <p:sldId id="290" r:id="rId29"/>
    <p:sldId id="291" r:id="rId30"/>
    <p:sldId id="295" r:id="rId31"/>
    <p:sldId id="296" r:id="rId32"/>
    <p:sldId id="297" r:id="rId33"/>
    <p:sldId id="292" r:id="rId34"/>
    <p:sldId id="293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47" autoAdjust="0"/>
  </p:normalViewPr>
  <p:slideViewPr>
    <p:cSldViewPr>
      <p:cViewPr>
        <p:scale>
          <a:sx n="75" d="100"/>
          <a:sy n="75" d="100"/>
        </p:scale>
        <p:origin x="-36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94A83-B264-4844-B248-CA5609508D68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51EEC7-8756-43BD-B017-50E1B5446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53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vi-V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Đây là bộ giải mã ở dạng vi mạch (IC), được sử dụng khá phổ biến.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1EEC7-8756-43BD-B017-50E1B54468DA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- </a:t>
            </a:r>
            <a:r>
              <a:rPr lang="en-US" dirty="0" err="1" smtClean="0"/>
              <a:t>Loại</a:t>
            </a:r>
            <a:r>
              <a:rPr lang="en-US" dirty="0" smtClean="0"/>
              <a:t> EPROM </a:t>
            </a:r>
            <a:r>
              <a:rPr lang="en-US" dirty="0" err="1" smtClean="0"/>
              <a:t>được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nay </a:t>
            </a:r>
            <a:r>
              <a:rPr lang="en-US" dirty="0" err="1" smtClean="0"/>
              <a:t>là</a:t>
            </a:r>
            <a:r>
              <a:rPr lang="en-US" dirty="0" smtClean="0"/>
              <a:t> 2732 4K</a:t>
            </a:r>
            <a:r>
              <a:rPr lang="en-US" dirty="0" smtClean="0">
                <a:sym typeface="Symbol" pitchFamily="18" charset="2"/>
              </a:rPr>
              <a:t></a:t>
            </a:r>
            <a:r>
              <a:rPr lang="en-US" dirty="0" smtClean="0"/>
              <a:t>8. EPROM 2732 </a:t>
            </a:r>
            <a:r>
              <a:rPr lang="en-US" dirty="0" err="1" smtClean="0"/>
              <a:t>có</a:t>
            </a:r>
            <a:r>
              <a:rPr lang="en-US" dirty="0" smtClean="0"/>
              <a:t> 12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dung </a:t>
            </a:r>
            <a:r>
              <a:rPr lang="en-US" dirty="0" err="1" smtClean="0"/>
              <a:t>lượng</a:t>
            </a:r>
            <a:r>
              <a:rPr lang="en-US" dirty="0" smtClean="0"/>
              <a:t> 4 KB.</a:t>
            </a:r>
          </a:p>
          <a:p>
            <a:pPr eaLnBrk="1" hangingPunct="1">
              <a:spcBef>
                <a:spcPct val="0"/>
              </a:spcBef>
            </a:pPr>
            <a:r>
              <a:rPr lang="en-US" dirty="0" err="1" smtClean="0"/>
              <a:t>Để</a:t>
            </a:r>
            <a:r>
              <a:rPr lang="en-US" dirty="0" smtClean="0"/>
              <a:t> minh </a:t>
            </a:r>
            <a:r>
              <a:rPr lang="en-US" dirty="0" err="1" smtClean="0"/>
              <a:t>họa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phối</a:t>
            </a:r>
            <a:r>
              <a:rPr lang="en-US" dirty="0" smtClean="0"/>
              <a:t> </a:t>
            </a:r>
            <a:r>
              <a:rPr lang="en-US" dirty="0" err="1" smtClean="0"/>
              <a:t>ghép</a:t>
            </a:r>
            <a:r>
              <a:rPr lang="en-US" dirty="0" smtClean="0"/>
              <a:t> EPROM </a:t>
            </a:r>
            <a:r>
              <a:rPr lang="en-US" dirty="0" err="1" smtClean="0"/>
              <a:t>với</a:t>
            </a:r>
            <a:r>
              <a:rPr lang="en-US" dirty="0" smtClean="0"/>
              <a:t> 8088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74LS138. 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- </a:t>
            </a:r>
            <a:r>
              <a:rPr lang="en-US" dirty="0" err="1" smtClean="0"/>
              <a:t>Với</a:t>
            </a:r>
            <a:r>
              <a:rPr lang="en-US" dirty="0" smtClean="0"/>
              <a:t> 8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,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74LS138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8 vi </a:t>
            </a: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,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EPROM </a:t>
            </a:r>
            <a:r>
              <a:rPr lang="en-US" dirty="0" err="1" smtClean="0"/>
              <a:t>loại</a:t>
            </a:r>
            <a:r>
              <a:rPr lang="en-US" dirty="0" smtClean="0"/>
              <a:t> 2732 4K</a:t>
            </a:r>
            <a:r>
              <a:rPr lang="en-US" dirty="0" smtClean="0">
                <a:sym typeface="Symbol" pitchFamily="18" charset="2"/>
              </a:rPr>
              <a:t></a:t>
            </a:r>
            <a:r>
              <a:rPr lang="en-US" dirty="0" smtClean="0"/>
              <a:t>8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dung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được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8 x 4KB = 32 KB.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-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, </a:t>
            </a:r>
            <a:r>
              <a:rPr lang="en-US" dirty="0" err="1" smtClean="0"/>
              <a:t>bộ</a:t>
            </a:r>
            <a:r>
              <a:rPr lang="en-US" dirty="0" smtClean="0"/>
              <a:t> vi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8088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tần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hồ</a:t>
            </a:r>
            <a:r>
              <a:rPr lang="en-US" dirty="0" smtClean="0"/>
              <a:t> 5 MHz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b="1" dirty="0" smtClean="0"/>
              <a:t>420 ns</a:t>
            </a:r>
            <a:r>
              <a:rPr lang="en-US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 - Vi </a:t>
            </a: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EPROM 2732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b="1" dirty="0" smtClean="0"/>
              <a:t>450 ns</a:t>
            </a:r>
            <a:r>
              <a:rPr lang="en-US" dirty="0" smtClean="0"/>
              <a:t>,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b="1" dirty="0" err="1" smtClean="0"/>
              <a:t>thời</a:t>
            </a:r>
            <a:r>
              <a:rPr lang="en-US" b="1" dirty="0" smtClean="0"/>
              <a:t> </a:t>
            </a:r>
            <a:r>
              <a:rPr lang="en-US" b="1" dirty="0" err="1" smtClean="0"/>
              <a:t>gian</a:t>
            </a:r>
            <a:r>
              <a:rPr lang="en-US" b="1" dirty="0" smtClean="0"/>
              <a:t> </a:t>
            </a:r>
            <a:r>
              <a:rPr lang="en-US" b="1" dirty="0" err="1" smtClean="0"/>
              <a:t>trễ</a:t>
            </a:r>
            <a:r>
              <a:rPr lang="en-US" b="1" dirty="0" smtClean="0"/>
              <a:t> </a:t>
            </a:r>
            <a:r>
              <a:rPr lang="en-US" b="1" dirty="0" err="1" smtClean="0"/>
              <a:t>của</a:t>
            </a:r>
            <a:r>
              <a:rPr lang="en-US" b="1" dirty="0" smtClean="0"/>
              <a:t> </a:t>
            </a:r>
            <a:r>
              <a:rPr lang="en-US" b="1" dirty="0" err="1" smtClean="0"/>
              <a:t>bộ</a:t>
            </a:r>
            <a:r>
              <a:rPr lang="en-US" b="1" dirty="0" smtClean="0"/>
              <a:t> </a:t>
            </a:r>
            <a:r>
              <a:rPr lang="en-US" b="1" dirty="0" err="1" smtClean="0"/>
              <a:t>giải</a:t>
            </a:r>
            <a:r>
              <a:rPr lang="en-US" b="1" dirty="0" smtClean="0"/>
              <a:t> </a:t>
            </a:r>
            <a:r>
              <a:rPr lang="en-US" b="1" dirty="0" err="1" smtClean="0"/>
              <a:t>mã</a:t>
            </a:r>
            <a:r>
              <a:rPr lang="en-US" b="1" dirty="0" smtClean="0"/>
              <a:t> (12 ns</a:t>
            </a:r>
            <a:r>
              <a:rPr lang="en-US" dirty="0" smtClean="0"/>
              <a:t>) =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462 ns, </a:t>
            </a:r>
            <a:r>
              <a:rPr lang="en-US" dirty="0" err="1" smtClean="0"/>
              <a:t>chậm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vi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. </a:t>
            </a:r>
          </a:p>
          <a:p>
            <a:pPr eaLnBrk="1" hangingPunct="1">
              <a:spcBef>
                <a:spcPct val="0"/>
              </a:spcBef>
            </a:pP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chèn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chu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r>
              <a:rPr lang="en-US" dirty="0" smtClean="0"/>
              <a:t>.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được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cổng</a:t>
            </a:r>
            <a:r>
              <a:rPr lang="en-US" dirty="0" smtClean="0"/>
              <a:t> </a:t>
            </a:r>
            <a:r>
              <a:rPr lang="en-US" b="1" dirty="0" smtClean="0"/>
              <a:t>NAND </a:t>
            </a:r>
            <a:r>
              <a:rPr lang="en-US" b="1" dirty="0" err="1" smtClean="0"/>
              <a:t>vừa</a:t>
            </a:r>
            <a:r>
              <a:rPr lang="en-US" b="1" dirty="0" smtClean="0"/>
              <a:t> </a:t>
            </a:r>
            <a:r>
              <a:rPr lang="en-US" b="1" dirty="0" err="1" smtClean="0"/>
              <a:t>tạo</a:t>
            </a:r>
            <a:r>
              <a:rPr lang="en-US" b="1" dirty="0" smtClean="0"/>
              <a:t> </a:t>
            </a:r>
            <a:r>
              <a:rPr lang="en-US" b="1" dirty="0" err="1" smtClean="0"/>
              <a:t>ra</a:t>
            </a:r>
            <a:r>
              <a:rPr lang="en-US" b="1" dirty="0" smtClean="0"/>
              <a:t> </a:t>
            </a:r>
            <a:r>
              <a:rPr lang="en-US" b="1" dirty="0" err="1" smtClean="0"/>
              <a:t>tín</a:t>
            </a:r>
            <a:r>
              <a:rPr lang="en-US" b="1" dirty="0" smtClean="0"/>
              <a:t> </a:t>
            </a:r>
            <a:r>
              <a:rPr lang="en-US" b="1" dirty="0" err="1" smtClean="0"/>
              <a:t>hiệu</a:t>
            </a:r>
            <a:r>
              <a:rPr lang="en-US" b="1" dirty="0" smtClean="0"/>
              <a:t> </a:t>
            </a:r>
            <a:r>
              <a:rPr lang="en-US" b="1" dirty="0" err="1" smtClean="0"/>
              <a:t>cho</a:t>
            </a:r>
            <a:r>
              <a:rPr lang="en-US" b="1" dirty="0" smtClean="0"/>
              <a:t> </a:t>
            </a:r>
            <a:r>
              <a:rPr lang="en-US" b="1" dirty="0" err="1" smtClean="0"/>
              <a:t>phép</a:t>
            </a:r>
            <a:r>
              <a:rPr lang="en-US" b="1" dirty="0" smtClean="0"/>
              <a:t> </a:t>
            </a:r>
            <a:r>
              <a:rPr lang="en-US" b="1" dirty="0" err="1" smtClean="0"/>
              <a:t>bộ</a:t>
            </a:r>
            <a:r>
              <a:rPr lang="en-US" b="1" dirty="0" smtClean="0"/>
              <a:t> </a:t>
            </a:r>
            <a:r>
              <a:rPr lang="en-US" b="1" dirty="0" err="1" smtClean="0"/>
              <a:t>giải</a:t>
            </a:r>
            <a:r>
              <a:rPr lang="en-US" b="1" dirty="0" smtClean="0"/>
              <a:t> </a:t>
            </a:r>
            <a:r>
              <a:rPr lang="en-US" b="1" dirty="0" err="1" smtClean="0"/>
              <a:t>mã</a:t>
            </a:r>
            <a:r>
              <a:rPr lang="en-US" b="1" dirty="0" smtClean="0"/>
              <a:t> </a:t>
            </a:r>
            <a:r>
              <a:rPr lang="en-US" b="1" dirty="0" err="1" smtClean="0"/>
              <a:t>hoạt</a:t>
            </a:r>
            <a:r>
              <a:rPr lang="en-US" b="1" dirty="0" smtClean="0"/>
              <a:t> </a:t>
            </a:r>
            <a:r>
              <a:rPr lang="en-US" b="1" dirty="0" err="1" smtClean="0"/>
              <a:t>động</a:t>
            </a:r>
            <a:r>
              <a:rPr lang="en-US" b="1" dirty="0" smtClean="0"/>
              <a:t> </a:t>
            </a:r>
            <a:r>
              <a:rPr lang="en-US" b="1" dirty="0" err="1" smtClean="0"/>
              <a:t>vừa</a:t>
            </a:r>
            <a:r>
              <a:rPr lang="en-US" b="1" dirty="0" smtClean="0"/>
              <a:t> </a:t>
            </a:r>
            <a:r>
              <a:rPr lang="en-US" b="1" dirty="0" err="1" smtClean="0"/>
              <a:t>tạo</a:t>
            </a:r>
            <a:r>
              <a:rPr lang="en-US" b="1" dirty="0" smtClean="0"/>
              <a:t> </a:t>
            </a:r>
            <a:r>
              <a:rPr lang="en-US" b="1" dirty="0" err="1" smtClean="0"/>
              <a:t>ra</a:t>
            </a:r>
            <a:r>
              <a:rPr lang="en-US" b="1" dirty="0" smtClean="0"/>
              <a:t> </a:t>
            </a:r>
            <a:r>
              <a:rPr lang="en-US" b="1" dirty="0" err="1" smtClean="0"/>
              <a:t>tín</a:t>
            </a:r>
            <a:r>
              <a:rPr lang="en-US" b="1" dirty="0" smtClean="0"/>
              <a:t> </a:t>
            </a:r>
            <a:r>
              <a:rPr lang="en-US" b="1" dirty="0" err="1" smtClean="0"/>
              <a:t>hiệu</a:t>
            </a:r>
            <a:r>
              <a:rPr lang="en-US" b="1" dirty="0" smtClean="0"/>
              <a:t> </a:t>
            </a:r>
            <a:r>
              <a:rPr lang="en-US" b="1" dirty="0" err="1" smtClean="0"/>
              <a:t>cho</a:t>
            </a:r>
            <a:r>
              <a:rPr lang="en-US" b="1" dirty="0" smtClean="0"/>
              <a:t> </a:t>
            </a:r>
            <a:r>
              <a:rPr lang="en-US" b="1" dirty="0" err="1" smtClean="0"/>
              <a:t>bộ</a:t>
            </a:r>
            <a:r>
              <a:rPr lang="en-US" b="1" dirty="0" smtClean="0"/>
              <a:t> </a:t>
            </a:r>
            <a:r>
              <a:rPr lang="en-US" b="1" dirty="0" err="1" smtClean="0"/>
              <a:t>tạo</a:t>
            </a:r>
            <a:r>
              <a:rPr lang="en-US" b="1" dirty="0" smtClean="0"/>
              <a:t> </a:t>
            </a:r>
            <a:r>
              <a:rPr lang="en-US" b="1" dirty="0" err="1" smtClean="0"/>
              <a:t>chu</a:t>
            </a:r>
            <a:r>
              <a:rPr lang="en-US" b="1" dirty="0" smtClean="0"/>
              <a:t> </a:t>
            </a:r>
            <a:r>
              <a:rPr lang="en-US" b="1" dirty="0" err="1" smtClean="0"/>
              <a:t>kỳ</a:t>
            </a:r>
            <a:r>
              <a:rPr lang="en-US" b="1" dirty="0" smtClean="0"/>
              <a:t> </a:t>
            </a:r>
            <a:r>
              <a:rPr lang="en-US" b="1" dirty="0" err="1" smtClean="0"/>
              <a:t>đợi</a:t>
            </a:r>
            <a:r>
              <a:rPr lang="en-US" dirty="0" smtClean="0"/>
              <a:t>.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chu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r>
              <a:rPr lang="en-US" dirty="0" smtClean="0"/>
              <a:t> </a:t>
            </a:r>
            <a:r>
              <a:rPr lang="en-US" dirty="0" err="1" smtClean="0"/>
              <a:t>được</a:t>
            </a:r>
            <a:r>
              <a:rPr lang="en-US" dirty="0" smtClean="0"/>
              <a:t> </a:t>
            </a:r>
            <a:r>
              <a:rPr lang="en-US" dirty="0" err="1" smtClean="0"/>
              <a:t>chèn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,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8088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620 ns,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EPROM 2732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trễ</a:t>
            </a:r>
            <a:r>
              <a:rPr lang="en-US" dirty="0" smtClean="0"/>
              <a:t> qua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.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ghép</a:t>
            </a:r>
            <a:r>
              <a:rPr lang="en-US" dirty="0" smtClean="0"/>
              <a:t> EPROM 2732 </a:t>
            </a:r>
            <a:r>
              <a:rPr lang="en-US" dirty="0" err="1" smtClean="0"/>
              <a:t>với</a:t>
            </a:r>
            <a:r>
              <a:rPr lang="en-US" dirty="0" smtClean="0"/>
              <a:t> 8088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24B9479-9427-48F8-BF24-A34C9A02EA21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7DBB-9D7F-4D0A-945B-8CD5CDE3628F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BC0F-2600-4F89-BC57-B529D22F89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7DBB-9D7F-4D0A-945B-8CD5CDE3628F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BC0F-2600-4F89-BC57-B529D22F89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7DBB-9D7F-4D0A-945B-8CD5CDE3628F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BC0F-2600-4F89-BC57-B529D22F89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7DBB-9D7F-4D0A-945B-8CD5CDE3628F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BC0F-2600-4F89-BC57-B529D22F89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7DBB-9D7F-4D0A-945B-8CD5CDE3628F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BC0F-2600-4F89-BC57-B529D22F89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7DBB-9D7F-4D0A-945B-8CD5CDE3628F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BC0F-2600-4F89-BC57-B529D22F89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7DBB-9D7F-4D0A-945B-8CD5CDE3628F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BC0F-2600-4F89-BC57-B529D22F89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7DBB-9D7F-4D0A-945B-8CD5CDE3628F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BC0F-2600-4F89-BC57-B529D22F89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7DBB-9D7F-4D0A-945B-8CD5CDE3628F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BC0F-2600-4F89-BC57-B529D22F89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7DBB-9D7F-4D0A-945B-8CD5CDE3628F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BC0F-2600-4F89-BC57-B529D22F89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7DBB-9D7F-4D0A-945B-8CD5CDE3628F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BC0F-2600-4F89-BC57-B529D22F89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97DBB-9D7F-4D0A-945B-8CD5CDE3628F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3BC0F-2600-4F89-BC57-B529D22F893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341438"/>
            <a:ext cx="7848600" cy="487362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3600" dirty="0" err="1" smtClean="0">
                <a:solidFill>
                  <a:schemeClr val="tx1"/>
                </a:solidFill>
                <a:latin typeface="Times New Roman" pitchFamily="18" charset="0"/>
              </a:rPr>
              <a:t>Chương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3600" dirty="0">
                <a:latin typeface="Times New Roman" pitchFamily="18" charset="0"/>
              </a:rPr>
              <a:t>8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</a:rPr>
              <a:t>: </a:t>
            </a:r>
            <a:r>
              <a:rPr lang="en-US" sz="3600" dirty="0" err="1" smtClean="0">
                <a:solidFill>
                  <a:schemeClr val="tx1"/>
                </a:solidFill>
                <a:latin typeface="Times New Roman" pitchFamily="18" charset="0"/>
              </a:rPr>
              <a:t>Phối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itchFamily="18" charset="0"/>
              </a:rPr>
              <a:t>ghép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</a:rPr>
              <a:t> 8088 </a:t>
            </a:r>
            <a:r>
              <a:rPr lang="en-US" sz="3600" dirty="0" err="1" smtClean="0">
                <a:solidFill>
                  <a:schemeClr val="tx1"/>
                </a:solidFill>
                <a:latin typeface="Times New Roman" pitchFamily="18" charset="0"/>
              </a:rPr>
              <a:t>với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itchFamily="18" charset="0"/>
              </a:rPr>
              <a:t>bộ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itchFamily="18" charset="0"/>
              </a:rPr>
              <a:t>nhớ</a:t>
            </a:r>
            <a:endParaRPr lang="en-US" sz="3600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90600" y="2238375"/>
            <a:ext cx="762000" cy="665163"/>
            <a:chOff x="1110" y="2656"/>
            <a:chExt cx="1549" cy="1351"/>
          </a:xfrm>
        </p:grpSpPr>
        <p:sp>
          <p:nvSpPr>
            <p:cNvPr id="57367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8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566" name="AutoShape 6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990600" y="3152775"/>
            <a:ext cx="762000" cy="665163"/>
            <a:chOff x="3174" y="2656"/>
            <a:chExt cx="1549" cy="1351"/>
          </a:xfrm>
        </p:grpSpPr>
        <p:sp>
          <p:nvSpPr>
            <p:cNvPr id="57364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5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570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7350" name="Line 11"/>
          <p:cNvSpPr>
            <a:spLocks noChangeShapeType="1"/>
          </p:cNvSpPr>
          <p:nvPr/>
        </p:nvSpPr>
        <p:spPr bwMode="auto">
          <a:xfrm>
            <a:off x="1600200" y="2847975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1" name="Text Box 12"/>
          <p:cNvSpPr txBox="1">
            <a:spLocks noChangeArrowheads="1"/>
          </p:cNvSpPr>
          <p:nvPr/>
        </p:nvSpPr>
        <p:spPr bwMode="auto">
          <a:xfrm>
            <a:off x="1752600" y="2349500"/>
            <a:ext cx="4253087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</a:rPr>
              <a:t>Một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số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bộ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nhớ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bán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dẫn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điển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hình</a:t>
            </a:r>
            <a:endParaRPr lang="en-US" sz="2400" dirty="0">
              <a:latin typeface="Times New Roman" pitchFamily="18" charset="0"/>
            </a:endParaRPr>
          </a:p>
          <a:p>
            <a:endParaRPr lang="en-US" sz="2400" dirty="0">
              <a:latin typeface="Times New Roman" pitchFamily="18" charset="0"/>
            </a:endParaRPr>
          </a:p>
          <a:p>
            <a:pPr eaLnBrk="0" hangingPunct="0"/>
            <a:endParaRPr lang="en-US" sz="2400" dirty="0">
              <a:latin typeface="Times New Roman" pitchFamily="18" charset="0"/>
            </a:endParaRPr>
          </a:p>
        </p:txBody>
      </p:sp>
      <p:sp>
        <p:nvSpPr>
          <p:cNvPr id="57352" name="Text Box 13"/>
          <p:cNvSpPr txBox="1">
            <a:spLocks noChangeArrowheads="1"/>
          </p:cNvSpPr>
          <p:nvPr/>
        </p:nvSpPr>
        <p:spPr bwMode="gray">
          <a:xfrm>
            <a:off x="1220788" y="2338388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I</a:t>
            </a:r>
          </a:p>
        </p:txBody>
      </p:sp>
      <p:sp>
        <p:nvSpPr>
          <p:cNvPr id="57353" name="Line 14"/>
          <p:cNvSpPr>
            <a:spLocks noChangeShapeType="1"/>
          </p:cNvSpPr>
          <p:nvPr/>
        </p:nvSpPr>
        <p:spPr bwMode="auto">
          <a:xfrm>
            <a:off x="1600200" y="3762375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4" name="Text Box 16"/>
          <p:cNvSpPr txBox="1">
            <a:spLocks noChangeArrowheads="1"/>
          </p:cNvSpPr>
          <p:nvPr/>
        </p:nvSpPr>
        <p:spPr bwMode="gray">
          <a:xfrm>
            <a:off x="1171575" y="3252788"/>
            <a:ext cx="3873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II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990600" y="4121150"/>
            <a:ext cx="762000" cy="665163"/>
            <a:chOff x="1110" y="2656"/>
            <a:chExt cx="1549" cy="1351"/>
          </a:xfrm>
        </p:grpSpPr>
        <p:sp>
          <p:nvSpPr>
            <p:cNvPr id="57361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2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580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7356" name="Line 25"/>
          <p:cNvSpPr>
            <a:spLocks noChangeShapeType="1"/>
          </p:cNvSpPr>
          <p:nvPr/>
        </p:nvSpPr>
        <p:spPr bwMode="auto">
          <a:xfrm>
            <a:off x="1600200" y="473075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7" name="Text Box 26"/>
          <p:cNvSpPr txBox="1">
            <a:spLocks noChangeArrowheads="1"/>
          </p:cNvSpPr>
          <p:nvPr/>
        </p:nvSpPr>
        <p:spPr bwMode="auto">
          <a:xfrm>
            <a:off x="1752600" y="4283075"/>
            <a:ext cx="3962400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Times New Roman" pitchFamily="18" charset="0"/>
              </a:rPr>
              <a:t>Phối ghép 8088 với bộ nhớ</a:t>
            </a:r>
          </a:p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57358" name="Text Box 27"/>
          <p:cNvSpPr txBox="1">
            <a:spLocks noChangeArrowheads="1"/>
          </p:cNvSpPr>
          <p:nvPr/>
        </p:nvSpPr>
        <p:spPr bwMode="gray">
          <a:xfrm>
            <a:off x="1122363" y="4221163"/>
            <a:ext cx="4889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III</a:t>
            </a:r>
          </a:p>
        </p:txBody>
      </p:sp>
      <p:sp>
        <p:nvSpPr>
          <p:cNvPr id="57359" name="Text Box 29"/>
          <p:cNvSpPr txBox="1">
            <a:spLocks noChangeArrowheads="1"/>
          </p:cNvSpPr>
          <p:nvPr/>
        </p:nvSpPr>
        <p:spPr bwMode="auto">
          <a:xfrm>
            <a:off x="1676400" y="3370263"/>
            <a:ext cx="3406775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Giả mã địa chỉ cho bộ nhớ</a:t>
            </a:r>
          </a:p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57360" name="Text Box 31"/>
          <p:cNvSpPr txBox="1">
            <a:spLocks noChangeArrowheads="1"/>
          </p:cNvSpPr>
          <p:nvPr/>
        </p:nvSpPr>
        <p:spPr bwMode="auto">
          <a:xfrm>
            <a:off x="1660525" y="6508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z="320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76400" y="762000"/>
            <a:ext cx="5334000" cy="4800600"/>
            <a:chOff x="3495" y="7545"/>
            <a:chExt cx="4875" cy="4980"/>
          </a:xfrm>
        </p:grpSpPr>
        <p:sp>
          <p:nvSpPr>
            <p:cNvPr id="72712" name="Rectangle 5"/>
            <p:cNvSpPr>
              <a:spLocks noChangeArrowheads="1"/>
            </p:cNvSpPr>
            <p:nvPr/>
          </p:nvSpPr>
          <p:spPr bwMode="auto">
            <a:xfrm>
              <a:off x="5355" y="7545"/>
              <a:ext cx="1485" cy="214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840" y="7665"/>
              <a:ext cx="1515" cy="71"/>
              <a:chOff x="3840" y="7665"/>
              <a:chExt cx="1515" cy="71"/>
            </a:xfrm>
          </p:grpSpPr>
          <p:sp>
            <p:nvSpPr>
              <p:cNvPr id="72832" name="Line 7"/>
              <p:cNvSpPr>
                <a:spLocks noChangeShapeType="1"/>
              </p:cNvSpPr>
              <p:nvPr/>
            </p:nvSpPr>
            <p:spPr bwMode="auto">
              <a:xfrm>
                <a:off x="3930" y="7695"/>
                <a:ext cx="142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833" name="Oval 8"/>
              <p:cNvSpPr>
                <a:spLocks noChangeArrowheads="1"/>
              </p:cNvSpPr>
              <p:nvPr/>
            </p:nvSpPr>
            <p:spPr bwMode="auto">
              <a:xfrm>
                <a:off x="3840" y="7665"/>
                <a:ext cx="71" cy="7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3840" y="7935"/>
              <a:ext cx="1515" cy="71"/>
              <a:chOff x="3840" y="7665"/>
              <a:chExt cx="1515" cy="71"/>
            </a:xfrm>
          </p:grpSpPr>
          <p:sp>
            <p:nvSpPr>
              <p:cNvPr id="72830" name="Line 10"/>
              <p:cNvSpPr>
                <a:spLocks noChangeShapeType="1"/>
              </p:cNvSpPr>
              <p:nvPr/>
            </p:nvSpPr>
            <p:spPr bwMode="auto">
              <a:xfrm>
                <a:off x="3930" y="7695"/>
                <a:ext cx="142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831" name="Oval 11"/>
              <p:cNvSpPr>
                <a:spLocks noChangeArrowheads="1"/>
              </p:cNvSpPr>
              <p:nvPr/>
            </p:nvSpPr>
            <p:spPr bwMode="auto">
              <a:xfrm>
                <a:off x="3840" y="7665"/>
                <a:ext cx="71" cy="7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3840" y="8190"/>
              <a:ext cx="1515" cy="71"/>
              <a:chOff x="3840" y="7665"/>
              <a:chExt cx="1515" cy="71"/>
            </a:xfrm>
          </p:grpSpPr>
          <p:sp>
            <p:nvSpPr>
              <p:cNvPr id="72828" name="Line 13"/>
              <p:cNvSpPr>
                <a:spLocks noChangeShapeType="1"/>
              </p:cNvSpPr>
              <p:nvPr/>
            </p:nvSpPr>
            <p:spPr bwMode="auto">
              <a:xfrm>
                <a:off x="3930" y="7695"/>
                <a:ext cx="142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829" name="Oval 14"/>
              <p:cNvSpPr>
                <a:spLocks noChangeArrowheads="1"/>
              </p:cNvSpPr>
              <p:nvPr/>
            </p:nvSpPr>
            <p:spPr bwMode="auto">
              <a:xfrm>
                <a:off x="3840" y="7665"/>
                <a:ext cx="71" cy="7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3840" y="8460"/>
              <a:ext cx="1515" cy="71"/>
              <a:chOff x="3840" y="7665"/>
              <a:chExt cx="1515" cy="71"/>
            </a:xfrm>
          </p:grpSpPr>
          <p:sp>
            <p:nvSpPr>
              <p:cNvPr id="72826" name="Line 16"/>
              <p:cNvSpPr>
                <a:spLocks noChangeShapeType="1"/>
              </p:cNvSpPr>
              <p:nvPr/>
            </p:nvSpPr>
            <p:spPr bwMode="auto">
              <a:xfrm>
                <a:off x="3930" y="7695"/>
                <a:ext cx="142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827" name="Oval 17"/>
              <p:cNvSpPr>
                <a:spLocks noChangeArrowheads="1"/>
              </p:cNvSpPr>
              <p:nvPr/>
            </p:nvSpPr>
            <p:spPr bwMode="auto">
              <a:xfrm>
                <a:off x="3840" y="7665"/>
                <a:ext cx="71" cy="7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3840" y="8715"/>
              <a:ext cx="1515" cy="71"/>
              <a:chOff x="3840" y="7665"/>
              <a:chExt cx="1515" cy="71"/>
            </a:xfrm>
          </p:grpSpPr>
          <p:sp>
            <p:nvSpPr>
              <p:cNvPr id="72824" name="Line 19"/>
              <p:cNvSpPr>
                <a:spLocks noChangeShapeType="1"/>
              </p:cNvSpPr>
              <p:nvPr/>
            </p:nvSpPr>
            <p:spPr bwMode="auto">
              <a:xfrm>
                <a:off x="3930" y="7695"/>
                <a:ext cx="142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825" name="Oval 20"/>
              <p:cNvSpPr>
                <a:spLocks noChangeArrowheads="1"/>
              </p:cNvSpPr>
              <p:nvPr/>
            </p:nvSpPr>
            <p:spPr bwMode="auto">
              <a:xfrm>
                <a:off x="3840" y="7665"/>
                <a:ext cx="71" cy="7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" name="Group 21"/>
            <p:cNvGrpSpPr>
              <a:grpSpLocks/>
            </p:cNvGrpSpPr>
            <p:nvPr/>
          </p:nvGrpSpPr>
          <p:grpSpPr bwMode="auto">
            <a:xfrm>
              <a:off x="3840" y="8985"/>
              <a:ext cx="1515" cy="71"/>
              <a:chOff x="3840" y="7665"/>
              <a:chExt cx="1515" cy="71"/>
            </a:xfrm>
          </p:grpSpPr>
          <p:sp>
            <p:nvSpPr>
              <p:cNvPr id="72822" name="Line 22"/>
              <p:cNvSpPr>
                <a:spLocks noChangeShapeType="1"/>
              </p:cNvSpPr>
              <p:nvPr/>
            </p:nvSpPr>
            <p:spPr bwMode="auto">
              <a:xfrm>
                <a:off x="3930" y="7695"/>
                <a:ext cx="142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823" name="Oval 23"/>
              <p:cNvSpPr>
                <a:spLocks noChangeArrowheads="1"/>
              </p:cNvSpPr>
              <p:nvPr/>
            </p:nvSpPr>
            <p:spPr bwMode="auto">
              <a:xfrm>
                <a:off x="3840" y="7665"/>
                <a:ext cx="71" cy="7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24"/>
            <p:cNvGrpSpPr>
              <a:grpSpLocks/>
            </p:cNvGrpSpPr>
            <p:nvPr/>
          </p:nvGrpSpPr>
          <p:grpSpPr bwMode="auto">
            <a:xfrm>
              <a:off x="3840" y="9240"/>
              <a:ext cx="1515" cy="71"/>
              <a:chOff x="3840" y="7665"/>
              <a:chExt cx="1515" cy="71"/>
            </a:xfrm>
          </p:grpSpPr>
          <p:sp>
            <p:nvSpPr>
              <p:cNvPr id="72820" name="Line 25"/>
              <p:cNvSpPr>
                <a:spLocks noChangeShapeType="1"/>
              </p:cNvSpPr>
              <p:nvPr/>
            </p:nvSpPr>
            <p:spPr bwMode="auto">
              <a:xfrm>
                <a:off x="3930" y="7695"/>
                <a:ext cx="142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821" name="Oval 26"/>
              <p:cNvSpPr>
                <a:spLocks noChangeArrowheads="1"/>
              </p:cNvSpPr>
              <p:nvPr/>
            </p:nvSpPr>
            <p:spPr bwMode="auto">
              <a:xfrm>
                <a:off x="3840" y="7665"/>
                <a:ext cx="71" cy="7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27"/>
            <p:cNvGrpSpPr>
              <a:grpSpLocks/>
            </p:cNvGrpSpPr>
            <p:nvPr/>
          </p:nvGrpSpPr>
          <p:grpSpPr bwMode="auto">
            <a:xfrm>
              <a:off x="3840" y="9510"/>
              <a:ext cx="1515" cy="71"/>
              <a:chOff x="3840" y="7665"/>
              <a:chExt cx="1515" cy="71"/>
            </a:xfrm>
          </p:grpSpPr>
          <p:sp>
            <p:nvSpPr>
              <p:cNvPr id="72818" name="Line 28"/>
              <p:cNvSpPr>
                <a:spLocks noChangeShapeType="1"/>
              </p:cNvSpPr>
              <p:nvPr/>
            </p:nvSpPr>
            <p:spPr bwMode="auto">
              <a:xfrm>
                <a:off x="3930" y="7695"/>
                <a:ext cx="142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819" name="Oval 29"/>
              <p:cNvSpPr>
                <a:spLocks noChangeArrowheads="1"/>
              </p:cNvSpPr>
              <p:nvPr/>
            </p:nvSpPr>
            <p:spPr bwMode="auto">
              <a:xfrm>
                <a:off x="3840" y="7665"/>
                <a:ext cx="71" cy="7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2721" name="Text Box 30"/>
            <p:cNvSpPr txBox="1">
              <a:spLocks noChangeArrowheads="1"/>
            </p:cNvSpPr>
            <p:nvPr/>
          </p:nvSpPr>
          <p:spPr bwMode="auto">
            <a:xfrm>
              <a:off x="5385" y="7560"/>
              <a:ext cx="420" cy="25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/>
                <a:t>1A</a:t>
              </a:r>
            </a:p>
          </p:txBody>
        </p:sp>
        <p:sp>
          <p:nvSpPr>
            <p:cNvPr id="72722" name="Text Box 31"/>
            <p:cNvSpPr txBox="1">
              <a:spLocks noChangeArrowheads="1"/>
            </p:cNvSpPr>
            <p:nvPr/>
          </p:nvSpPr>
          <p:spPr bwMode="auto">
            <a:xfrm>
              <a:off x="5385" y="7830"/>
              <a:ext cx="420" cy="25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/>
                <a:t>1B</a:t>
              </a:r>
            </a:p>
          </p:txBody>
        </p:sp>
        <p:sp>
          <p:nvSpPr>
            <p:cNvPr id="72723" name="Text Box 32"/>
            <p:cNvSpPr txBox="1">
              <a:spLocks noChangeArrowheads="1"/>
            </p:cNvSpPr>
            <p:nvPr/>
          </p:nvSpPr>
          <p:spPr bwMode="auto">
            <a:xfrm>
              <a:off x="5385" y="8100"/>
              <a:ext cx="420" cy="25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/>
                <a:t>2A</a:t>
              </a:r>
            </a:p>
          </p:txBody>
        </p:sp>
        <p:sp>
          <p:nvSpPr>
            <p:cNvPr id="72724" name="Text Box 33"/>
            <p:cNvSpPr txBox="1">
              <a:spLocks noChangeArrowheads="1"/>
            </p:cNvSpPr>
            <p:nvPr/>
          </p:nvSpPr>
          <p:spPr bwMode="auto">
            <a:xfrm>
              <a:off x="5385" y="8355"/>
              <a:ext cx="420" cy="25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/>
                <a:t>2B</a:t>
              </a:r>
            </a:p>
          </p:txBody>
        </p:sp>
        <p:sp>
          <p:nvSpPr>
            <p:cNvPr id="72725" name="Text Box 34"/>
            <p:cNvSpPr txBox="1">
              <a:spLocks noChangeArrowheads="1"/>
            </p:cNvSpPr>
            <p:nvPr/>
          </p:nvSpPr>
          <p:spPr bwMode="auto">
            <a:xfrm>
              <a:off x="5385" y="8595"/>
              <a:ext cx="420" cy="25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/>
                <a:t>3A</a:t>
              </a:r>
            </a:p>
          </p:txBody>
        </p:sp>
        <p:sp>
          <p:nvSpPr>
            <p:cNvPr id="72726" name="Text Box 35"/>
            <p:cNvSpPr txBox="1">
              <a:spLocks noChangeArrowheads="1"/>
            </p:cNvSpPr>
            <p:nvPr/>
          </p:nvSpPr>
          <p:spPr bwMode="auto">
            <a:xfrm>
              <a:off x="5385" y="8880"/>
              <a:ext cx="420" cy="25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/>
                <a:t>3B</a:t>
              </a:r>
            </a:p>
          </p:txBody>
        </p:sp>
        <p:sp>
          <p:nvSpPr>
            <p:cNvPr id="72727" name="Text Box 36"/>
            <p:cNvSpPr txBox="1">
              <a:spLocks noChangeArrowheads="1"/>
            </p:cNvSpPr>
            <p:nvPr/>
          </p:nvSpPr>
          <p:spPr bwMode="auto">
            <a:xfrm>
              <a:off x="5385" y="9135"/>
              <a:ext cx="420" cy="25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/>
                <a:t>4A</a:t>
              </a:r>
            </a:p>
          </p:txBody>
        </p:sp>
        <p:sp>
          <p:nvSpPr>
            <p:cNvPr id="72728" name="Text Box 37"/>
            <p:cNvSpPr txBox="1">
              <a:spLocks noChangeArrowheads="1"/>
            </p:cNvSpPr>
            <p:nvPr/>
          </p:nvSpPr>
          <p:spPr bwMode="auto">
            <a:xfrm>
              <a:off x="5385" y="9390"/>
              <a:ext cx="420" cy="25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/>
                <a:t>4B</a:t>
              </a:r>
            </a:p>
          </p:txBody>
        </p:sp>
        <p:grpSp>
          <p:nvGrpSpPr>
            <p:cNvPr id="11" name="Group 38"/>
            <p:cNvGrpSpPr>
              <a:grpSpLocks/>
            </p:cNvGrpSpPr>
            <p:nvPr/>
          </p:nvGrpSpPr>
          <p:grpSpPr bwMode="auto">
            <a:xfrm flipH="1">
              <a:off x="6855" y="7860"/>
              <a:ext cx="1515" cy="71"/>
              <a:chOff x="3840" y="7665"/>
              <a:chExt cx="1515" cy="71"/>
            </a:xfrm>
          </p:grpSpPr>
          <p:sp>
            <p:nvSpPr>
              <p:cNvPr id="72816" name="Line 39"/>
              <p:cNvSpPr>
                <a:spLocks noChangeShapeType="1"/>
              </p:cNvSpPr>
              <p:nvPr/>
            </p:nvSpPr>
            <p:spPr bwMode="auto">
              <a:xfrm>
                <a:off x="3930" y="7695"/>
                <a:ext cx="142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817" name="Oval 40"/>
              <p:cNvSpPr>
                <a:spLocks noChangeArrowheads="1"/>
              </p:cNvSpPr>
              <p:nvPr/>
            </p:nvSpPr>
            <p:spPr bwMode="auto">
              <a:xfrm>
                <a:off x="3840" y="7665"/>
                <a:ext cx="71" cy="7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41"/>
            <p:cNvGrpSpPr>
              <a:grpSpLocks/>
            </p:cNvGrpSpPr>
            <p:nvPr/>
          </p:nvGrpSpPr>
          <p:grpSpPr bwMode="auto">
            <a:xfrm flipH="1">
              <a:off x="6855" y="8295"/>
              <a:ext cx="1515" cy="71"/>
              <a:chOff x="3840" y="7665"/>
              <a:chExt cx="1515" cy="71"/>
            </a:xfrm>
          </p:grpSpPr>
          <p:sp>
            <p:nvSpPr>
              <p:cNvPr id="72814" name="Line 42"/>
              <p:cNvSpPr>
                <a:spLocks noChangeShapeType="1"/>
              </p:cNvSpPr>
              <p:nvPr/>
            </p:nvSpPr>
            <p:spPr bwMode="auto">
              <a:xfrm>
                <a:off x="3930" y="7695"/>
                <a:ext cx="142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815" name="Oval 43"/>
              <p:cNvSpPr>
                <a:spLocks noChangeArrowheads="1"/>
              </p:cNvSpPr>
              <p:nvPr/>
            </p:nvSpPr>
            <p:spPr bwMode="auto">
              <a:xfrm>
                <a:off x="3840" y="7665"/>
                <a:ext cx="71" cy="7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44"/>
            <p:cNvGrpSpPr>
              <a:grpSpLocks/>
            </p:cNvGrpSpPr>
            <p:nvPr/>
          </p:nvGrpSpPr>
          <p:grpSpPr bwMode="auto">
            <a:xfrm flipH="1">
              <a:off x="6855" y="8670"/>
              <a:ext cx="1515" cy="71"/>
              <a:chOff x="3840" y="7665"/>
              <a:chExt cx="1515" cy="71"/>
            </a:xfrm>
          </p:grpSpPr>
          <p:sp>
            <p:nvSpPr>
              <p:cNvPr id="72812" name="Line 45"/>
              <p:cNvSpPr>
                <a:spLocks noChangeShapeType="1"/>
              </p:cNvSpPr>
              <p:nvPr/>
            </p:nvSpPr>
            <p:spPr bwMode="auto">
              <a:xfrm>
                <a:off x="3930" y="7695"/>
                <a:ext cx="142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813" name="Oval 46"/>
              <p:cNvSpPr>
                <a:spLocks noChangeArrowheads="1"/>
              </p:cNvSpPr>
              <p:nvPr/>
            </p:nvSpPr>
            <p:spPr bwMode="auto">
              <a:xfrm>
                <a:off x="3840" y="7665"/>
                <a:ext cx="71" cy="7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" name="Group 47"/>
            <p:cNvGrpSpPr>
              <a:grpSpLocks/>
            </p:cNvGrpSpPr>
            <p:nvPr/>
          </p:nvGrpSpPr>
          <p:grpSpPr bwMode="auto">
            <a:xfrm flipH="1">
              <a:off x="6855" y="9090"/>
              <a:ext cx="1515" cy="71"/>
              <a:chOff x="3840" y="7665"/>
              <a:chExt cx="1515" cy="71"/>
            </a:xfrm>
          </p:grpSpPr>
          <p:sp>
            <p:nvSpPr>
              <p:cNvPr id="72810" name="Line 48"/>
              <p:cNvSpPr>
                <a:spLocks noChangeShapeType="1"/>
              </p:cNvSpPr>
              <p:nvPr/>
            </p:nvSpPr>
            <p:spPr bwMode="auto">
              <a:xfrm>
                <a:off x="3930" y="7695"/>
                <a:ext cx="142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811" name="Oval 49"/>
              <p:cNvSpPr>
                <a:spLocks noChangeArrowheads="1"/>
              </p:cNvSpPr>
              <p:nvPr/>
            </p:nvSpPr>
            <p:spPr bwMode="auto">
              <a:xfrm>
                <a:off x="3840" y="7665"/>
                <a:ext cx="71" cy="7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2733" name="Text Box 50"/>
            <p:cNvSpPr txBox="1">
              <a:spLocks noChangeArrowheads="1"/>
            </p:cNvSpPr>
            <p:nvPr/>
          </p:nvSpPr>
          <p:spPr bwMode="auto">
            <a:xfrm>
              <a:off x="6360" y="7800"/>
              <a:ext cx="420" cy="25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/>
              <a:r>
                <a:rPr lang="en-US" sz="1400"/>
                <a:t>1Y</a:t>
              </a:r>
            </a:p>
          </p:txBody>
        </p:sp>
        <p:sp>
          <p:nvSpPr>
            <p:cNvPr id="72734" name="Text Box 51"/>
            <p:cNvSpPr txBox="1">
              <a:spLocks noChangeArrowheads="1"/>
            </p:cNvSpPr>
            <p:nvPr/>
          </p:nvSpPr>
          <p:spPr bwMode="auto">
            <a:xfrm>
              <a:off x="6360" y="8205"/>
              <a:ext cx="420" cy="25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/>
              <a:r>
                <a:rPr lang="en-US" sz="1400"/>
                <a:t>2Y</a:t>
              </a:r>
            </a:p>
          </p:txBody>
        </p:sp>
        <p:sp>
          <p:nvSpPr>
            <p:cNvPr id="72735" name="Text Box 52"/>
            <p:cNvSpPr txBox="1">
              <a:spLocks noChangeArrowheads="1"/>
            </p:cNvSpPr>
            <p:nvPr/>
          </p:nvSpPr>
          <p:spPr bwMode="auto">
            <a:xfrm>
              <a:off x="6360" y="8595"/>
              <a:ext cx="420" cy="25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/>
              <a:r>
                <a:rPr lang="en-US" sz="1400"/>
                <a:t>3Y</a:t>
              </a:r>
            </a:p>
          </p:txBody>
        </p:sp>
        <p:sp>
          <p:nvSpPr>
            <p:cNvPr id="72736" name="Text Box 53"/>
            <p:cNvSpPr txBox="1">
              <a:spLocks noChangeArrowheads="1"/>
            </p:cNvSpPr>
            <p:nvPr/>
          </p:nvSpPr>
          <p:spPr bwMode="auto">
            <a:xfrm>
              <a:off x="6360" y="9000"/>
              <a:ext cx="420" cy="25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/>
              <a:r>
                <a:rPr lang="en-US" sz="1400"/>
                <a:t>4Y</a:t>
              </a:r>
            </a:p>
          </p:txBody>
        </p:sp>
        <p:sp>
          <p:nvSpPr>
            <p:cNvPr id="72737" name="Text Box 54"/>
            <p:cNvSpPr txBox="1">
              <a:spLocks noChangeArrowheads="1"/>
            </p:cNvSpPr>
            <p:nvPr/>
          </p:nvSpPr>
          <p:spPr bwMode="auto">
            <a:xfrm>
              <a:off x="6015" y="7800"/>
              <a:ext cx="210" cy="14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400"/>
                <a:t>74157</a:t>
              </a:r>
            </a:p>
          </p:txBody>
        </p:sp>
        <p:sp>
          <p:nvSpPr>
            <p:cNvPr id="72738" name="Rectangle 55"/>
            <p:cNvSpPr>
              <a:spLocks noChangeArrowheads="1"/>
            </p:cNvSpPr>
            <p:nvPr/>
          </p:nvSpPr>
          <p:spPr bwMode="auto">
            <a:xfrm>
              <a:off x="5355" y="10350"/>
              <a:ext cx="1485" cy="214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" name="Group 56"/>
            <p:cNvGrpSpPr>
              <a:grpSpLocks/>
            </p:cNvGrpSpPr>
            <p:nvPr/>
          </p:nvGrpSpPr>
          <p:grpSpPr bwMode="auto">
            <a:xfrm>
              <a:off x="3840" y="10470"/>
              <a:ext cx="1515" cy="71"/>
              <a:chOff x="3840" y="7665"/>
              <a:chExt cx="1515" cy="71"/>
            </a:xfrm>
          </p:grpSpPr>
          <p:sp>
            <p:nvSpPr>
              <p:cNvPr id="72808" name="Line 57"/>
              <p:cNvSpPr>
                <a:spLocks noChangeShapeType="1"/>
              </p:cNvSpPr>
              <p:nvPr/>
            </p:nvSpPr>
            <p:spPr bwMode="auto">
              <a:xfrm>
                <a:off x="3930" y="7695"/>
                <a:ext cx="142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809" name="Oval 58"/>
              <p:cNvSpPr>
                <a:spLocks noChangeArrowheads="1"/>
              </p:cNvSpPr>
              <p:nvPr/>
            </p:nvSpPr>
            <p:spPr bwMode="auto">
              <a:xfrm>
                <a:off x="3840" y="7665"/>
                <a:ext cx="71" cy="7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" name="Group 59"/>
            <p:cNvGrpSpPr>
              <a:grpSpLocks/>
            </p:cNvGrpSpPr>
            <p:nvPr/>
          </p:nvGrpSpPr>
          <p:grpSpPr bwMode="auto">
            <a:xfrm>
              <a:off x="3840" y="10740"/>
              <a:ext cx="1515" cy="71"/>
              <a:chOff x="3840" y="7665"/>
              <a:chExt cx="1515" cy="71"/>
            </a:xfrm>
          </p:grpSpPr>
          <p:sp>
            <p:nvSpPr>
              <p:cNvPr id="72806" name="Line 60"/>
              <p:cNvSpPr>
                <a:spLocks noChangeShapeType="1"/>
              </p:cNvSpPr>
              <p:nvPr/>
            </p:nvSpPr>
            <p:spPr bwMode="auto">
              <a:xfrm>
                <a:off x="3930" y="7695"/>
                <a:ext cx="142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807" name="Oval 61"/>
              <p:cNvSpPr>
                <a:spLocks noChangeArrowheads="1"/>
              </p:cNvSpPr>
              <p:nvPr/>
            </p:nvSpPr>
            <p:spPr bwMode="auto">
              <a:xfrm>
                <a:off x="3840" y="7665"/>
                <a:ext cx="71" cy="7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" name="Group 62"/>
            <p:cNvGrpSpPr>
              <a:grpSpLocks/>
            </p:cNvGrpSpPr>
            <p:nvPr/>
          </p:nvGrpSpPr>
          <p:grpSpPr bwMode="auto">
            <a:xfrm>
              <a:off x="3840" y="10995"/>
              <a:ext cx="1515" cy="71"/>
              <a:chOff x="3840" y="7665"/>
              <a:chExt cx="1515" cy="71"/>
            </a:xfrm>
          </p:grpSpPr>
          <p:sp>
            <p:nvSpPr>
              <p:cNvPr id="72804" name="Line 63"/>
              <p:cNvSpPr>
                <a:spLocks noChangeShapeType="1"/>
              </p:cNvSpPr>
              <p:nvPr/>
            </p:nvSpPr>
            <p:spPr bwMode="auto">
              <a:xfrm>
                <a:off x="3930" y="7695"/>
                <a:ext cx="142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805" name="Oval 64"/>
              <p:cNvSpPr>
                <a:spLocks noChangeArrowheads="1"/>
              </p:cNvSpPr>
              <p:nvPr/>
            </p:nvSpPr>
            <p:spPr bwMode="auto">
              <a:xfrm>
                <a:off x="3840" y="7665"/>
                <a:ext cx="71" cy="7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" name="Group 65"/>
            <p:cNvGrpSpPr>
              <a:grpSpLocks/>
            </p:cNvGrpSpPr>
            <p:nvPr/>
          </p:nvGrpSpPr>
          <p:grpSpPr bwMode="auto">
            <a:xfrm>
              <a:off x="3840" y="11265"/>
              <a:ext cx="1515" cy="71"/>
              <a:chOff x="3840" y="7665"/>
              <a:chExt cx="1515" cy="71"/>
            </a:xfrm>
          </p:grpSpPr>
          <p:sp>
            <p:nvSpPr>
              <p:cNvPr id="72802" name="Line 66"/>
              <p:cNvSpPr>
                <a:spLocks noChangeShapeType="1"/>
              </p:cNvSpPr>
              <p:nvPr/>
            </p:nvSpPr>
            <p:spPr bwMode="auto">
              <a:xfrm>
                <a:off x="3930" y="7695"/>
                <a:ext cx="142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803" name="Oval 67"/>
              <p:cNvSpPr>
                <a:spLocks noChangeArrowheads="1"/>
              </p:cNvSpPr>
              <p:nvPr/>
            </p:nvSpPr>
            <p:spPr bwMode="auto">
              <a:xfrm>
                <a:off x="3840" y="7665"/>
                <a:ext cx="71" cy="7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" name="Group 68"/>
            <p:cNvGrpSpPr>
              <a:grpSpLocks/>
            </p:cNvGrpSpPr>
            <p:nvPr/>
          </p:nvGrpSpPr>
          <p:grpSpPr bwMode="auto">
            <a:xfrm>
              <a:off x="3840" y="11520"/>
              <a:ext cx="1515" cy="71"/>
              <a:chOff x="3840" y="7665"/>
              <a:chExt cx="1515" cy="71"/>
            </a:xfrm>
          </p:grpSpPr>
          <p:sp>
            <p:nvSpPr>
              <p:cNvPr id="72800" name="Line 69"/>
              <p:cNvSpPr>
                <a:spLocks noChangeShapeType="1"/>
              </p:cNvSpPr>
              <p:nvPr/>
            </p:nvSpPr>
            <p:spPr bwMode="auto">
              <a:xfrm>
                <a:off x="3930" y="7695"/>
                <a:ext cx="142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801" name="Oval 70"/>
              <p:cNvSpPr>
                <a:spLocks noChangeArrowheads="1"/>
              </p:cNvSpPr>
              <p:nvPr/>
            </p:nvSpPr>
            <p:spPr bwMode="auto">
              <a:xfrm>
                <a:off x="3840" y="7665"/>
                <a:ext cx="71" cy="7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" name="Group 71"/>
            <p:cNvGrpSpPr>
              <a:grpSpLocks/>
            </p:cNvGrpSpPr>
            <p:nvPr/>
          </p:nvGrpSpPr>
          <p:grpSpPr bwMode="auto">
            <a:xfrm>
              <a:off x="3840" y="11790"/>
              <a:ext cx="1515" cy="71"/>
              <a:chOff x="3840" y="7665"/>
              <a:chExt cx="1515" cy="71"/>
            </a:xfrm>
          </p:grpSpPr>
          <p:sp>
            <p:nvSpPr>
              <p:cNvPr id="72798" name="Line 72"/>
              <p:cNvSpPr>
                <a:spLocks noChangeShapeType="1"/>
              </p:cNvSpPr>
              <p:nvPr/>
            </p:nvSpPr>
            <p:spPr bwMode="auto">
              <a:xfrm>
                <a:off x="3930" y="7695"/>
                <a:ext cx="142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99" name="Oval 73"/>
              <p:cNvSpPr>
                <a:spLocks noChangeArrowheads="1"/>
              </p:cNvSpPr>
              <p:nvPr/>
            </p:nvSpPr>
            <p:spPr bwMode="auto">
              <a:xfrm>
                <a:off x="3840" y="7665"/>
                <a:ext cx="71" cy="7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" name="Group 74"/>
            <p:cNvGrpSpPr>
              <a:grpSpLocks/>
            </p:cNvGrpSpPr>
            <p:nvPr/>
          </p:nvGrpSpPr>
          <p:grpSpPr bwMode="auto">
            <a:xfrm>
              <a:off x="3840" y="12045"/>
              <a:ext cx="1515" cy="71"/>
              <a:chOff x="3840" y="7665"/>
              <a:chExt cx="1515" cy="71"/>
            </a:xfrm>
          </p:grpSpPr>
          <p:sp>
            <p:nvSpPr>
              <p:cNvPr id="72796" name="Line 75"/>
              <p:cNvSpPr>
                <a:spLocks noChangeShapeType="1"/>
              </p:cNvSpPr>
              <p:nvPr/>
            </p:nvSpPr>
            <p:spPr bwMode="auto">
              <a:xfrm>
                <a:off x="3930" y="7695"/>
                <a:ext cx="142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97" name="Oval 76"/>
              <p:cNvSpPr>
                <a:spLocks noChangeArrowheads="1"/>
              </p:cNvSpPr>
              <p:nvPr/>
            </p:nvSpPr>
            <p:spPr bwMode="auto">
              <a:xfrm>
                <a:off x="3840" y="7665"/>
                <a:ext cx="71" cy="7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" name="Group 77"/>
            <p:cNvGrpSpPr>
              <a:grpSpLocks/>
            </p:cNvGrpSpPr>
            <p:nvPr/>
          </p:nvGrpSpPr>
          <p:grpSpPr bwMode="auto">
            <a:xfrm>
              <a:off x="3840" y="12315"/>
              <a:ext cx="1515" cy="71"/>
              <a:chOff x="3840" y="7665"/>
              <a:chExt cx="1515" cy="71"/>
            </a:xfrm>
          </p:grpSpPr>
          <p:sp>
            <p:nvSpPr>
              <p:cNvPr id="72794" name="Line 78"/>
              <p:cNvSpPr>
                <a:spLocks noChangeShapeType="1"/>
              </p:cNvSpPr>
              <p:nvPr/>
            </p:nvSpPr>
            <p:spPr bwMode="auto">
              <a:xfrm>
                <a:off x="3930" y="7695"/>
                <a:ext cx="142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95" name="Oval 79"/>
              <p:cNvSpPr>
                <a:spLocks noChangeArrowheads="1"/>
              </p:cNvSpPr>
              <p:nvPr/>
            </p:nvSpPr>
            <p:spPr bwMode="auto">
              <a:xfrm>
                <a:off x="3840" y="7665"/>
                <a:ext cx="71" cy="7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2747" name="Text Box 80"/>
            <p:cNvSpPr txBox="1">
              <a:spLocks noChangeArrowheads="1"/>
            </p:cNvSpPr>
            <p:nvPr/>
          </p:nvSpPr>
          <p:spPr bwMode="auto">
            <a:xfrm>
              <a:off x="5385" y="10365"/>
              <a:ext cx="420" cy="25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/>
                <a:t>1A</a:t>
              </a:r>
            </a:p>
          </p:txBody>
        </p:sp>
        <p:sp>
          <p:nvSpPr>
            <p:cNvPr id="72748" name="Text Box 81"/>
            <p:cNvSpPr txBox="1">
              <a:spLocks noChangeArrowheads="1"/>
            </p:cNvSpPr>
            <p:nvPr/>
          </p:nvSpPr>
          <p:spPr bwMode="auto">
            <a:xfrm>
              <a:off x="5385" y="10635"/>
              <a:ext cx="420" cy="25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/>
                <a:t>1B</a:t>
              </a:r>
            </a:p>
          </p:txBody>
        </p:sp>
        <p:sp>
          <p:nvSpPr>
            <p:cNvPr id="72749" name="Text Box 82"/>
            <p:cNvSpPr txBox="1">
              <a:spLocks noChangeArrowheads="1"/>
            </p:cNvSpPr>
            <p:nvPr/>
          </p:nvSpPr>
          <p:spPr bwMode="auto">
            <a:xfrm>
              <a:off x="5385" y="10905"/>
              <a:ext cx="420" cy="25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/>
                <a:t>2A</a:t>
              </a:r>
            </a:p>
          </p:txBody>
        </p:sp>
        <p:sp>
          <p:nvSpPr>
            <p:cNvPr id="72750" name="Text Box 83"/>
            <p:cNvSpPr txBox="1">
              <a:spLocks noChangeArrowheads="1"/>
            </p:cNvSpPr>
            <p:nvPr/>
          </p:nvSpPr>
          <p:spPr bwMode="auto">
            <a:xfrm>
              <a:off x="5385" y="11160"/>
              <a:ext cx="420" cy="25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/>
                <a:t>2B</a:t>
              </a:r>
            </a:p>
          </p:txBody>
        </p:sp>
        <p:sp>
          <p:nvSpPr>
            <p:cNvPr id="72751" name="Text Box 84"/>
            <p:cNvSpPr txBox="1">
              <a:spLocks noChangeArrowheads="1"/>
            </p:cNvSpPr>
            <p:nvPr/>
          </p:nvSpPr>
          <p:spPr bwMode="auto">
            <a:xfrm>
              <a:off x="5385" y="11400"/>
              <a:ext cx="420" cy="25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/>
                <a:t>3A</a:t>
              </a:r>
            </a:p>
          </p:txBody>
        </p:sp>
        <p:sp>
          <p:nvSpPr>
            <p:cNvPr id="72752" name="Text Box 85"/>
            <p:cNvSpPr txBox="1">
              <a:spLocks noChangeArrowheads="1"/>
            </p:cNvSpPr>
            <p:nvPr/>
          </p:nvSpPr>
          <p:spPr bwMode="auto">
            <a:xfrm>
              <a:off x="5385" y="11685"/>
              <a:ext cx="420" cy="25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/>
                <a:t>3B</a:t>
              </a:r>
            </a:p>
          </p:txBody>
        </p:sp>
        <p:sp>
          <p:nvSpPr>
            <p:cNvPr id="72753" name="Text Box 86"/>
            <p:cNvSpPr txBox="1">
              <a:spLocks noChangeArrowheads="1"/>
            </p:cNvSpPr>
            <p:nvPr/>
          </p:nvSpPr>
          <p:spPr bwMode="auto">
            <a:xfrm>
              <a:off x="5385" y="11940"/>
              <a:ext cx="420" cy="25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/>
                <a:t>4A</a:t>
              </a:r>
            </a:p>
          </p:txBody>
        </p:sp>
        <p:sp>
          <p:nvSpPr>
            <p:cNvPr id="72754" name="Text Box 87"/>
            <p:cNvSpPr txBox="1">
              <a:spLocks noChangeArrowheads="1"/>
            </p:cNvSpPr>
            <p:nvPr/>
          </p:nvSpPr>
          <p:spPr bwMode="auto">
            <a:xfrm>
              <a:off x="5385" y="12195"/>
              <a:ext cx="420" cy="25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/>
                <a:t>4B</a:t>
              </a:r>
            </a:p>
          </p:txBody>
        </p:sp>
        <p:grpSp>
          <p:nvGrpSpPr>
            <p:cNvPr id="23" name="Group 88"/>
            <p:cNvGrpSpPr>
              <a:grpSpLocks/>
            </p:cNvGrpSpPr>
            <p:nvPr/>
          </p:nvGrpSpPr>
          <p:grpSpPr bwMode="auto">
            <a:xfrm flipH="1">
              <a:off x="6855" y="10665"/>
              <a:ext cx="1515" cy="71"/>
              <a:chOff x="3840" y="7665"/>
              <a:chExt cx="1515" cy="71"/>
            </a:xfrm>
          </p:grpSpPr>
          <p:sp>
            <p:nvSpPr>
              <p:cNvPr id="72792" name="Line 89"/>
              <p:cNvSpPr>
                <a:spLocks noChangeShapeType="1"/>
              </p:cNvSpPr>
              <p:nvPr/>
            </p:nvSpPr>
            <p:spPr bwMode="auto">
              <a:xfrm>
                <a:off x="3930" y="7695"/>
                <a:ext cx="142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93" name="Oval 90"/>
              <p:cNvSpPr>
                <a:spLocks noChangeArrowheads="1"/>
              </p:cNvSpPr>
              <p:nvPr/>
            </p:nvSpPr>
            <p:spPr bwMode="auto">
              <a:xfrm>
                <a:off x="3840" y="7665"/>
                <a:ext cx="71" cy="7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" name="Group 91"/>
            <p:cNvGrpSpPr>
              <a:grpSpLocks/>
            </p:cNvGrpSpPr>
            <p:nvPr/>
          </p:nvGrpSpPr>
          <p:grpSpPr bwMode="auto">
            <a:xfrm flipH="1">
              <a:off x="6855" y="11100"/>
              <a:ext cx="1515" cy="71"/>
              <a:chOff x="3840" y="7665"/>
              <a:chExt cx="1515" cy="71"/>
            </a:xfrm>
          </p:grpSpPr>
          <p:sp>
            <p:nvSpPr>
              <p:cNvPr id="72790" name="Line 92"/>
              <p:cNvSpPr>
                <a:spLocks noChangeShapeType="1"/>
              </p:cNvSpPr>
              <p:nvPr/>
            </p:nvSpPr>
            <p:spPr bwMode="auto">
              <a:xfrm>
                <a:off x="3930" y="7695"/>
                <a:ext cx="142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91" name="Oval 93"/>
              <p:cNvSpPr>
                <a:spLocks noChangeArrowheads="1"/>
              </p:cNvSpPr>
              <p:nvPr/>
            </p:nvSpPr>
            <p:spPr bwMode="auto">
              <a:xfrm>
                <a:off x="3840" y="7665"/>
                <a:ext cx="71" cy="7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" name="Group 94"/>
            <p:cNvGrpSpPr>
              <a:grpSpLocks/>
            </p:cNvGrpSpPr>
            <p:nvPr/>
          </p:nvGrpSpPr>
          <p:grpSpPr bwMode="auto">
            <a:xfrm flipH="1">
              <a:off x="6855" y="11475"/>
              <a:ext cx="1515" cy="71"/>
              <a:chOff x="3840" y="7665"/>
              <a:chExt cx="1515" cy="71"/>
            </a:xfrm>
          </p:grpSpPr>
          <p:sp>
            <p:nvSpPr>
              <p:cNvPr id="72788" name="Line 95"/>
              <p:cNvSpPr>
                <a:spLocks noChangeShapeType="1"/>
              </p:cNvSpPr>
              <p:nvPr/>
            </p:nvSpPr>
            <p:spPr bwMode="auto">
              <a:xfrm>
                <a:off x="3930" y="7695"/>
                <a:ext cx="142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89" name="Oval 96"/>
              <p:cNvSpPr>
                <a:spLocks noChangeArrowheads="1"/>
              </p:cNvSpPr>
              <p:nvPr/>
            </p:nvSpPr>
            <p:spPr bwMode="auto">
              <a:xfrm>
                <a:off x="3840" y="7665"/>
                <a:ext cx="71" cy="7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" name="Group 97"/>
            <p:cNvGrpSpPr>
              <a:grpSpLocks/>
            </p:cNvGrpSpPr>
            <p:nvPr/>
          </p:nvGrpSpPr>
          <p:grpSpPr bwMode="auto">
            <a:xfrm flipH="1">
              <a:off x="6855" y="11895"/>
              <a:ext cx="1515" cy="71"/>
              <a:chOff x="3840" y="7665"/>
              <a:chExt cx="1515" cy="71"/>
            </a:xfrm>
          </p:grpSpPr>
          <p:sp>
            <p:nvSpPr>
              <p:cNvPr id="72786" name="Line 98"/>
              <p:cNvSpPr>
                <a:spLocks noChangeShapeType="1"/>
              </p:cNvSpPr>
              <p:nvPr/>
            </p:nvSpPr>
            <p:spPr bwMode="auto">
              <a:xfrm>
                <a:off x="3930" y="7695"/>
                <a:ext cx="142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87" name="Oval 99"/>
              <p:cNvSpPr>
                <a:spLocks noChangeArrowheads="1"/>
              </p:cNvSpPr>
              <p:nvPr/>
            </p:nvSpPr>
            <p:spPr bwMode="auto">
              <a:xfrm>
                <a:off x="3840" y="7665"/>
                <a:ext cx="71" cy="7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2759" name="Text Box 100"/>
            <p:cNvSpPr txBox="1">
              <a:spLocks noChangeArrowheads="1"/>
            </p:cNvSpPr>
            <p:nvPr/>
          </p:nvSpPr>
          <p:spPr bwMode="auto">
            <a:xfrm>
              <a:off x="6360" y="10605"/>
              <a:ext cx="420" cy="25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/>
              <a:r>
                <a:rPr lang="en-US" sz="1400"/>
                <a:t>1Y</a:t>
              </a:r>
            </a:p>
          </p:txBody>
        </p:sp>
        <p:sp>
          <p:nvSpPr>
            <p:cNvPr id="72760" name="Text Box 101"/>
            <p:cNvSpPr txBox="1">
              <a:spLocks noChangeArrowheads="1"/>
            </p:cNvSpPr>
            <p:nvPr/>
          </p:nvSpPr>
          <p:spPr bwMode="auto">
            <a:xfrm>
              <a:off x="6360" y="11010"/>
              <a:ext cx="420" cy="25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/>
              <a:r>
                <a:rPr lang="en-US" sz="1400"/>
                <a:t>2Y</a:t>
              </a:r>
            </a:p>
          </p:txBody>
        </p:sp>
        <p:sp>
          <p:nvSpPr>
            <p:cNvPr id="72761" name="Text Box 102"/>
            <p:cNvSpPr txBox="1">
              <a:spLocks noChangeArrowheads="1"/>
            </p:cNvSpPr>
            <p:nvPr/>
          </p:nvSpPr>
          <p:spPr bwMode="auto">
            <a:xfrm>
              <a:off x="6360" y="11400"/>
              <a:ext cx="420" cy="25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/>
              <a:r>
                <a:rPr lang="en-US" sz="1400"/>
                <a:t>3Y</a:t>
              </a:r>
            </a:p>
          </p:txBody>
        </p:sp>
        <p:sp>
          <p:nvSpPr>
            <p:cNvPr id="72762" name="Text Box 103"/>
            <p:cNvSpPr txBox="1">
              <a:spLocks noChangeArrowheads="1"/>
            </p:cNvSpPr>
            <p:nvPr/>
          </p:nvSpPr>
          <p:spPr bwMode="auto">
            <a:xfrm>
              <a:off x="6360" y="11805"/>
              <a:ext cx="420" cy="25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/>
              <a:r>
                <a:rPr lang="en-US" sz="1400"/>
                <a:t>4Y</a:t>
              </a:r>
            </a:p>
          </p:txBody>
        </p:sp>
        <p:sp>
          <p:nvSpPr>
            <p:cNvPr id="72763" name="Text Box 104"/>
            <p:cNvSpPr txBox="1">
              <a:spLocks noChangeArrowheads="1"/>
            </p:cNvSpPr>
            <p:nvPr/>
          </p:nvSpPr>
          <p:spPr bwMode="auto">
            <a:xfrm>
              <a:off x="6015" y="10605"/>
              <a:ext cx="210" cy="14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400"/>
                <a:t>74157</a:t>
              </a:r>
            </a:p>
          </p:txBody>
        </p:sp>
        <p:sp>
          <p:nvSpPr>
            <p:cNvPr id="72764" name="Line 105"/>
            <p:cNvSpPr>
              <a:spLocks noChangeShapeType="1"/>
            </p:cNvSpPr>
            <p:nvPr/>
          </p:nvSpPr>
          <p:spPr bwMode="auto">
            <a:xfrm>
              <a:off x="6090" y="9690"/>
              <a:ext cx="0" cy="6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65" name="Line 106"/>
            <p:cNvSpPr>
              <a:spLocks noChangeShapeType="1"/>
            </p:cNvSpPr>
            <p:nvPr/>
          </p:nvSpPr>
          <p:spPr bwMode="auto">
            <a:xfrm flipH="1">
              <a:off x="4080" y="10020"/>
              <a:ext cx="201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66" name="Oval 107"/>
            <p:cNvSpPr>
              <a:spLocks noChangeArrowheads="1"/>
            </p:cNvSpPr>
            <p:nvPr/>
          </p:nvSpPr>
          <p:spPr bwMode="auto">
            <a:xfrm flipH="1">
              <a:off x="4050" y="9975"/>
              <a:ext cx="75" cy="7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67" name="Oval 108"/>
            <p:cNvSpPr>
              <a:spLocks noChangeArrowheads="1"/>
            </p:cNvSpPr>
            <p:nvPr/>
          </p:nvSpPr>
          <p:spPr bwMode="auto">
            <a:xfrm flipH="1">
              <a:off x="6045" y="9975"/>
              <a:ext cx="75" cy="7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68" name="Text Box 109"/>
            <p:cNvSpPr txBox="1">
              <a:spLocks noChangeArrowheads="1"/>
            </p:cNvSpPr>
            <p:nvPr/>
          </p:nvSpPr>
          <p:spPr bwMode="auto">
            <a:xfrm>
              <a:off x="3540" y="9900"/>
              <a:ext cx="450" cy="25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/>
              <a:r>
                <a:rPr lang="en-US" sz="1400"/>
                <a:t>RAS</a:t>
              </a:r>
            </a:p>
          </p:txBody>
        </p:sp>
        <p:sp>
          <p:nvSpPr>
            <p:cNvPr id="72769" name="Line 110"/>
            <p:cNvSpPr>
              <a:spLocks noChangeShapeType="1"/>
            </p:cNvSpPr>
            <p:nvPr/>
          </p:nvSpPr>
          <p:spPr bwMode="auto">
            <a:xfrm>
              <a:off x="3585" y="9885"/>
              <a:ext cx="3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70" name="Text Box 111"/>
            <p:cNvSpPr txBox="1">
              <a:spLocks noChangeArrowheads="1"/>
            </p:cNvSpPr>
            <p:nvPr/>
          </p:nvSpPr>
          <p:spPr bwMode="auto">
            <a:xfrm>
              <a:off x="3495" y="7575"/>
              <a:ext cx="315" cy="25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/>
              <a:r>
                <a:rPr lang="en-US" sz="1400"/>
                <a:t>A</a:t>
              </a:r>
              <a:r>
                <a:rPr lang="en-US" sz="1400" baseline="-25000"/>
                <a:t>0</a:t>
              </a:r>
              <a:endParaRPr lang="en-US" sz="1400"/>
            </a:p>
          </p:txBody>
        </p:sp>
        <p:sp>
          <p:nvSpPr>
            <p:cNvPr id="72771" name="Text Box 112"/>
            <p:cNvSpPr txBox="1">
              <a:spLocks noChangeArrowheads="1"/>
            </p:cNvSpPr>
            <p:nvPr/>
          </p:nvSpPr>
          <p:spPr bwMode="auto">
            <a:xfrm>
              <a:off x="3495" y="7860"/>
              <a:ext cx="315" cy="25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/>
              <a:r>
                <a:rPr lang="en-US" sz="1400"/>
                <a:t>A</a:t>
              </a:r>
              <a:r>
                <a:rPr lang="en-US" sz="1400" baseline="-25000"/>
                <a:t>8</a:t>
              </a:r>
              <a:endParaRPr lang="en-US" sz="1400"/>
            </a:p>
          </p:txBody>
        </p:sp>
        <p:sp>
          <p:nvSpPr>
            <p:cNvPr id="72772" name="Text Box 113"/>
            <p:cNvSpPr txBox="1">
              <a:spLocks noChangeArrowheads="1"/>
            </p:cNvSpPr>
            <p:nvPr/>
          </p:nvSpPr>
          <p:spPr bwMode="auto">
            <a:xfrm>
              <a:off x="3495" y="8085"/>
              <a:ext cx="315" cy="25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/>
              <a:r>
                <a:rPr lang="en-US" sz="1400"/>
                <a:t>A</a:t>
              </a:r>
              <a:r>
                <a:rPr lang="en-US" sz="1400" baseline="-25000"/>
                <a:t>1</a:t>
              </a:r>
              <a:endParaRPr lang="en-US" sz="1400"/>
            </a:p>
          </p:txBody>
        </p:sp>
        <p:sp>
          <p:nvSpPr>
            <p:cNvPr id="72773" name="Text Box 114"/>
            <p:cNvSpPr txBox="1">
              <a:spLocks noChangeArrowheads="1"/>
            </p:cNvSpPr>
            <p:nvPr/>
          </p:nvSpPr>
          <p:spPr bwMode="auto">
            <a:xfrm>
              <a:off x="3495" y="8370"/>
              <a:ext cx="315" cy="25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/>
              <a:r>
                <a:rPr lang="en-US" sz="1400"/>
                <a:t>A</a:t>
              </a:r>
              <a:r>
                <a:rPr lang="en-US" sz="1400" baseline="-25000"/>
                <a:t>9</a:t>
              </a:r>
              <a:endParaRPr lang="en-US" sz="1400"/>
            </a:p>
          </p:txBody>
        </p:sp>
        <p:sp>
          <p:nvSpPr>
            <p:cNvPr id="72774" name="Text Box 115"/>
            <p:cNvSpPr txBox="1">
              <a:spLocks noChangeArrowheads="1"/>
            </p:cNvSpPr>
            <p:nvPr/>
          </p:nvSpPr>
          <p:spPr bwMode="auto">
            <a:xfrm>
              <a:off x="3495" y="8610"/>
              <a:ext cx="315" cy="25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/>
              <a:r>
                <a:rPr lang="en-US" sz="1400"/>
                <a:t>A</a:t>
              </a:r>
              <a:r>
                <a:rPr lang="en-US" sz="1400" baseline="-25000"/>
                <a:t>2</a:t>
              </a:r>
              <a:endParaRPr lang="en-US" sz="1400"/>
            </a:p>
          </p:txBody>
        </p:sp>
        <p:sp>
          <p:nvSpPr>
            <p:cNvPr id="72775" name="Text Box 116"/>
            <p:cNvSpPr txBox="1">
              <a:spLocks noChangeArrowheads="1"/>
            </p:cNvSpPr>
            <p:nvPr/>
          </p:nvSpPr>
          <p:spPr bwMode="auto">
            <a:xfrm>
              <a:off x="3495" y="8925"/>
              <a:ext cx="315" cy="25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/>
              <a:r>
                <a:rPr lang="en-US" sz="1400"/>
                <a:t>A</a:t>
              </a:r>
              <a:r>
                <a:rPr lang="en-US" sz="1400" baseline="-25000"/>
                <a:t>10</a:t>
              </a:r>
              <a:endParaRPr lang="en-US" sz="1400"/>
            </a:p>
          </p:txBody>
        </p:sp>
        <p:sp>
          <p:nvSpPr>
            <p:cNvPr id="72776" name="Text Box 117"/>
            <p:cNvSpPr txBox="1">
              <a:spLocks noChangeArrowheads="1"/>
            </p:cNvSpPr>
            <p:nvPr/>
          </p:nvSpPr>
          <p:spPr bwMode="auto">
            <a:xfrm>
              <a:off x="3495" y="9150"/>
              <a:ext cx="315" cy="25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/>
              <a:r>
                <a:rPr lang="en-US" sz="1400"/>
                <a:t>A</a:t>
              </a:r>
              <a:r>
                <a:rPr lang="en-US" sz="1400" baseline="-25000"/>
                <a:t>3</a:t>
              </a:r>
              <a:endParaRPr lang="en-US" sz="1400"/>
            </a:p>
          </p:txBody>
        </p:sp>
        <p:sp>
          <p:nvSpPr>
            <p:cNvPr id="72777" name="Text Box 118"/>
            <p:cNvSpPr txBox="1">
              <a:spLocks noChangeArrowheads="1"/>
            </p:cNvSpPr>
            <p:nvPr/>
          </p:nvSpPr>
          <p:spPr bwMode="auto">
            <a:xfrm>
              <a:off x="3495" y="9435"/>
              <a:ext cx="315" cy="25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/>
              <a:r>
                <a:rPr lang="en-US" sz="1400"/>
                <a:t>A</a:t>
              </a:r>
              <a:r>
                <a:rPr lang="en-US" sz="1400" baseline="-25000"/>
                <a:t>11</a:t>
              </a:r>
              <a:endParaRPr lang="en-US" sz="1400"/>
            </a:p>
          </p:txBody>
        </p:sp>
        <p:sp>
          <p:nvSpPr>
            <p:cNvPr id="72778" name="Text Box 119"/>
            <p:cNvSpPr txBox="1">
              <a:spLocks noChangeArrowheads="1"/>
            </p:cNvSpPr>
            <p:nvPr/>
          </p:nvSpPr>
          <p:spPr bwMode="auto">
            <a:xfrm>
              <a:off x="3495" y="10410"/>
              <a:ext cx="315" cy="25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/>
              <a:r>
                <a:rPr lang="en-US" sz="1400"/>
                <a:t>A</a:t>
              </a:r>
              <a:r>
                <a:rPr lang="en-US" sz="1400" baseline="-25000"/>
                <a:t>4</a:t>
              </a:r>
              <a:endParaRPr lang="en-US" sz="1400"/>
            </a:p>
          </p:txBody>
        </p:sp>
        <p:sp>
          <p:nvSpPr>
            <p:cNvPr id="72779" name="Text Box 120"/>
            <p:cNvSpPr txBox="1">
              <a:spLocks noChangeArrowheads="1"/>
            </p:cNvSpPr>
            <p:nvPr/>
          </p:nvSpPr>
          <p:spPr bwMode="auto">
            <a:xfrm>
              <a:off x="3495" y="10695"/>
              <a:ext cx="315" cy="25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/>
              <a:r>
                <a:rPr lang="en-US" sz="1400"/>
                <a:t>A</a:t>
              </a:r>
              <a:r>
                <a:rPr lang="en-US" sz="1400" baseline="-25000"/>
                <a:t>12</a:t>
              </a:r>
              <a:endParaRPr lang="en-US" sz="1400"/>
            </a:p>
          </p:txBody>
        </p:sp>
        <p:sp>
          <p:nvSpPr>
            <p:cNvPr id="72780" name="Text Box 121"/>
            <p:cNvSpPr txBox="1">
              <a:spLocks noChangeArrowheads="1"/>
            </p:cNvSpPr>
            <p:nvPr/>
          </p:nvSpPr>
          <p:spPr bwMode="auto">
            <a:xfrm>
              <a:off x="3495" y="10920"/>
              <a:ext cx="315" cy="25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/>
              <a:r>
                <a:rPr lang="en-US" sz="1400"/>
                <a:t>A</a:t>
              </a:r>
              <a:r>
                <a:rPr lang="en-US" sz="1400" baseline="-25000"/>
                <a:t>5</a:t>
              </a:r>
              <a:endParaRPr lang="en-US" sz="1400"/>
            </a:p>
          </p:txBody>
        </p:sp>
        <p:sp>
          <p:nvSpPr>
            <p:cNvPr id="72781" name="Text Box 122"/>
            <p:cNvSpPr txBox="1">
              <a:spLocks noChangeArrowheads="1"/>
            </p:cNvSpPr>
            <p:nvPr/>
          </p:nvSpPr>
          <p:spPr bwMode="auto">
            <a:xfrm>
              <a:off x="3495" y="11205"/>
              <a:ext cx="315" cy="25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/>
              <a:r>
                <a:rPr lang="en-US" sz="1400"/>
                <a:t>A</a:t>
              </a:r>
              <a:r>
                <a:rPr lang="en-US" sz="1400" baseline="-25000"/>
                <a:t>13</a:t>
              </a:r>
              <a:endParaRPr lang="en-US" sz="1400"/>
            </a:p>
          </p:txBody>
        </p:sp>
        <p:sp>
          <p:nvSpPr>
            <p:cNvPr id="72782" name="Text Box 123"/>
            <p:cNvSpPr txBox="1">
              <a:spLocks noChangeArrowheads="1"/>
            </p:cNvSpPr>
            <p:nvPr/>
          </p:nvSpPr>
          <p:spPr bwMode="auto">
            <a:xfrm>
              <a:off x="3495" y="11445"/>
              <a:ext cx="315" cy="25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/>
              <a:r>
                <a:rPr lang="en-US" sz="1400"/>
                <a:t>A</a:t>
              </a:r>
              <a:r>
                <a:rPr lang="en-US" sz="1400" baseline="-25000"/>
                <a:t>6</a:t>
              </a:r>
              <a:endParaRPr lang="en-US" sz="1400"/>
            </a:p>
          </p:txBody>
        </p:sp>
        <p:sp>
          <p:nvSpPr>
            <p:cNvPr id="72783" name="Text Box 124"/>
            <p:cNvSpPr txBox="1">
              <a:spLocks noChangeArrowheads="1"/>
            </p:cNvSpPr>
            <p:nvPr/>
          </p:nvSpPr>
          <p:spPr bwMode="auto">
            <a:xfrm>
              <a:off x="3495" y="11760"/>
              <a:ext cx="315" cy="25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/>
              <a:r>
                <a:rPr lang="en-US" sz="1400"/>
                <a:t>A</a:t>
              </a:r>
              <a:r>
                <a:rPr lang="en-US" sz="1400" baseline="-25000"/>
                <a:t>14</a:t>
              </a:r>
              <a:endParaRPr lang="en-US" sz="1400"/>
            </a:p>
          </p:txBody>
        </p:sp>
        <p:sp>
          <p:nvSpPr>
            <p:cNvPr id="72784" name="Text Box 125"/>
            <p:cNvSpPr txBox="1">
              <a:spLocks noChangeArrowheads="1"/>
            </p:cNvSpPr>
            <p:nvPr/>
          </p:nvSpPr>
          <p:spPr bwMode="auto">
            <a:xfrm>
              <a:off x="3495" y="11985"/>
              <a:ext cx="315" cy="25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/>
              <a:r>
                <a:rPr lang="en-US" sz="1400"/>
                <a:t>A</a:t>
              </a:r>
              <a:r>
                <a:rPr lang="en-US" sz="1400" baseline="-25000"/>
                <a:t>7</a:t>
              </a:r>
              <a:endParaRPr lang="en-US" sz="1400"/>
            </a:p>
          </p:txBody>
        </p:sp>
        <p:sp>
          <p:nvSpPr>
            <p:cNvPr id="72785" name="Text Box 126"/>
            <p:cNvSpPr txBox="1">
              <a:spLocks noChangeArrowheads="1"/>
            </p:cNvSpPr>
            <p:nvPr/>
          </p:nvSpPr>
          <p:spPr bwMode="auto">
            <a:xfrm>
              <a:off x="3495" y="12270"/>
              <a:ext cx="315" cy="25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/>
              <a:r>
                <a:rPr lang="en-US" sz="1400"/>
                <a:t>A</a:t>
              </a:r>
              <a:r>
                <a:rPr lang="en-US" sz="1400" baseline="-25000"/>
                <a:t>15</a:t>
              </a:r>
              <a:endParaRPr lang="en-US" sz="1400"/>
            </a:p>
          </p:txBody>
        </p:sp>
      </p:grpSp>
      <p:sp>
        <p:nvSpPr>
          <p:cNvPr id="72710" name="Text Box 127"/>
          <p:cNvSpPr txBox="1">
            <a:spLocks noChangeArrowheads="1"/>
          </p:cNvSpPr>
          <p:nvPr/>
        </p:nvSpPr>
        <p:spPr bwMode="auto">
          <a:xfrm>
            <a:off x="1295400" y="5791200"/>
            <a:ext cx="617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RAS=1 các đầu vào B được nối với các đầu ra Y</a:t>
            </a:r>
          </a:p>
        </p:txBody>
      </p:sp>
      <p:sp>
        <p:nvSpPr>
          <p:cNvPr id="72711" name="Text Box 128"/>
          <p:cNvSpPr txBox="1">
            <a:spLocks noChangeArrowheads="1"/>
          </p:cNvSpPr>
          <p:nvPr/>
        </p:nvSpPr>
        <p:spPr bwMode="auto">
          <a:xfrm>
            <a:off x="1295400" y="6096000"/>
            <a:ext cx="6172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RAS=0 các đầu vào A được nối với các đầu ra Y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112838"/>
            <a:ext cx="6553200" cy="487362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</a:rPr>
              <a:t>II - GIẢI MÃ ĐỊA CHỈ CHO BỘ NHỚ</a:t>
            </a:r>
            <a:br>
              <a:rPr lang="en-US" sz="2800" b="1" dirty="0" smtClean="0">
                <a:solidFill>
                  <a:schemeClr val="tx1"/>
                </a:solidFill>
                <a:latin typeface="Times New Roman" pitchFamily="18" charset="0"/>
              </a:rPr>
            </a:br>
            <a:endParaRPr lang="en-US" sz="2800" b="1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sz="3200" dirty="0" err="1" smtClean="0">
                <a:latin typeface="Times New Roman" pitchFamily="18" charset="0"/>
              </a:rPr>
              <a:t>Tại</a:t>
            </a:r>
            <a:r>
              <a:rPr lang="en-US" sz="3200" dirty="0" smtClean="0">
                <a:latin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</a:rPr>
              <a:t>sao</a:t>
            </a:r>
            <a:r>
              <a:rPr lang="en-US" sz="3200" dirty="0" smtClean="0">
                <a:latin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</a:rPr>
              <a:t>cần</a:t>
            </a:r>
            <a:r>
              <a:rPr lang="en-US" sz="3200" dirty="0" smtClean="0">
                <a:latin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</a:rPr>
              <a:t>giải</a:t>
            </a:r>
            <a:r>
              <a:rPr lang="en-US" sz="3200" dirty="0" smtClean="0">
                <a:latin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</a:rPr>
              <a:t>mã</a:t>
            </a:r>
            <a:r>
              <a:rPr lang="en-US" sz="3200" dirty="0" smtClean="0">
                <a:latin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</a:rPr>
              <a:t>địa</a:t>
            </a:r>
            <a:r>
              <a:rPr lang="en-US" sz="3200" dirty="0" smtClean="0">
                <a:latin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</a:rPr>
              <a:t>chỉ</a:t>
            </a:r>
            <a:r>
              <a:rPr lang="en-US" sz="3200" dirty="0" smtClean="0">
                <a:latin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</a:rPr>
              <a:t>cho</a:t>
            </a:r>
            <a:r>
              <a:rPr lang="en-US" sz="3200" dirty="0" smtClean="0">
                <a:latin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</a:rPr>
              <a:t>bộ</a:t>
            </a:r>
            <a:r>
              <a:rPr lang="en-US" sz="3200" dirty="0" smtClean="0">
                <a:latin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</a:rPr>
              <a:t>nhớ</a:t>
            </a:r>
            <a:endParaRPr lang="en-US" sz="3200" dirty="0" smtClean="0">
              <a:latin typeface="Times New Roman" pitchFamily="18" charset="0"/>
            </a:endParaRPr>
          </a:p>
          <a:p>
            <a:pPr algn="just" eaLnBrk="1" hangingPunct="1"/>
            <a:r>
              <a:rPr lang="en-US" sz="3200" dirty="0" err="1" smtClean="0">
                <a:latin typeface="Times New Roman" pitchFamily="18" charset="0"/>
              </a:rPr>
              <a:t>Bộ</a:t>
            </a:r>
            <a:r>
              <a:rPr lang="en-US" sz="3200" dirty="0" smtClean="0">
                <a:latin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</a:rPr>
              <a:t>giải</a:t>
            </a:r>
            <a:r>
              <a:rPr lang="en-US" sz="3200" dirty="0" smtClean="0">
                <a:latin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</a:rPr>
              <a:t>mã</a:t>
            </a:r>
            <a:r>
              <a:rPr lang="en-US" sz="3200" dirty="0" smtClean="0">
                <a:latin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</a:rPr>
              <a:t>cổng</a:t>
            </a:r>
            <a:r>
              <a:rPr lang="en-US" sz="3200" dirty="0" smtClean="0">
                <a:latin typeface="Times New Roman" pitchFamily="18" charset="0"/>
              </a:rPr>
              <a:t> NAND</a:t>
            </a:r>
          </a:p>
          <a:p>
            <a:pPr eaLnBrk="1" hangingPunct="1"/>
            <a:r>
              <a:rPr lang="en-US" sz="3200" dirty="0" err="1" smtClean="0">
                <a:latin typeface="Times New Roman" pitchFamily="18" charset="0"/>
              </a:rPr>
              <a:t>Bộ</a:t>
            </a:r>
            <a:r>
              <a:rPr lang="en-US" sz="3200" dirty="0" smtClean="0">
                <a:latin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</a:rPr>
              <a:t>giải</a:t>
            </a:r>
            <a:r>
              <a:rPr lang="en-US" sz="3200" dirty="0" smtClean="0">
                <a:latin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</a:rPr>
              <a:t>mã</a:t>
            </a:r>
            <a:r>
              <a:rPr lang="en-US" sz="3200" dirty="0" smtClean="0">
                <a:latin typeface="Times New Roman" pitchFamily="18" charset="0"/>
              </a:rPr>
              <a:t> 3-8 (74LS138) </a:t>
            </a:r>
          </a:p>
          <a:p>
            <a:pPr eaLnBrk="1" hangingPunct="1"/>
            <a:r>
              <a:rPr lang="en-US" sz="3200" dirty="0" err="1" smtClean="0">
                <a:latin typeface="Times New Roman" pitchFamily="18" charset="0"/>
              </a:rPr>
              <a:t>Bộ</a:t>
            </a:r>
            <a:r>
              <a:rPr lang="en-US" sz="3200" dirty="0" smtClean="0">
                <a:latin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</a:rPr>
              <a:t>giải</a:t>
            </a:r>
            <a:r>
              <a:rPr lang="en-US" sz="3200" dirty="0" smtClean="0">
                <a:latin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</a:rPr>
              <a:t>mã</a:t>
            </a:r>
            <a:r>
              <a:rPr lang="en-US" sz="3200" dirty="0" smtClean="0">
                <a:latin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</a:rPr>
              <a:t>kép</a:t>
            </a:r>
            <a:r>
              <a:rPr lang="en-US" sz="3200" dirty="0" smtClean="0">
                <a:latin typeface="Times New Roman" pitchFamily="18" charset="0"/>
              </a:rPr>
              <a:t> 2-4 (74LS139) </a:t>
            </a:r>
          </a:p>
          <a:p>
            <a:pPr algn="just" eaLnBrk="1" hangingPunct="1"/>
            <a:r>
              <a:rPr lang="en-US" sz="3200" dirty="0" err="1" smtClean="0">
                <a:latin typeface="Times New Roman" pitchFamily="18" charset="0"/>
              </a:rPr>
              <a:t>Bộ</a:t>
            </a:r>
            <a:r>
              <a:rPr lang="en-US" sz="3200" dirty="0" smtClean="0">
                <a:latin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</a:rPr>
              <a:t>giải</a:t>
            </a:r>
            <a:r>
              <a:rPr lang="en-US" sz="3200" dirty="0" smtClean="0">
                <a:latin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</a:rPr>
              <a:t>mã</a:t>
            </a:r>
            <a:r>
              <a:rPr lang="en-US" sz="3200" dirty="0" smtClean="0">
                <a:latin typeface="Times New Roman" pitchFamily="18" charset="0"/>
              </a:rPr>
              <a:t> PROM</a:t>
            </a:r>
          </a:p>
          <a:p>
            <a:pPr eaLnBrk="1" hangingPunct="1"/>
            <a:endParaRPr lang="en-US" sz="3200" dirty="0" smtClean="0">
              <a:latin typeface="Times New Roman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US" sz="2800" dirty="0" smtClean="0">
                <a:latin typeface="Times New Roman" pitchFamily="18" charset="0"/>
              </a:rPr>
              <a:t>1. </a:t>
            </a:r>
            <a:r>
              <a:rPr lang="en-US" sz="2800" dirty="0" err="1" smtClean="0">
                <a:latin typeface="Times New Roman" pitchFamily="18" charset="0"/>
              </a:rPr>
              <a:t>Tại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sao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cần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giải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mã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địa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chỉ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cho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bộ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nhớ</a:t>
            </a:r>
            <a:endParaRPr lang="en-US" sz="2800" dirty="0" smtClean="0">
              <a:latin typeface="Times New Roman" pitchFamily="18" charset="0"/>
            </a:endParaRP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191500" cy="47132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err="1" smtClean="0">
                <a:latin typeface="Times New Roman" pitchFamily="18" charset="0"/>
              </a:rPr>
              <a:t>Khi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ghép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nối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các</a:t>
            </a:r>
            <a:r>
              <a:rPr lang="en-US" sz="2400" dirty="0" smtClean="0">
                <a:latin typeface="Times New Roman" pitchFamily="18" charset="0"/>
              </a:rPr>
              <a:t> vi </a:t>
            </a:r>
            <a:r>
              <a:rPr lang="en-US" sz="2400" dirty="0" err="1" smtClean="0">
                <a:latin typeface="Times New Roman" pitchFamily="18" charset="0"/>
              </a:rPr>
              <a:t>mạch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nhớ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với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bộ</a:t>
            </a:r>
            <a:r>
              <a:rPr lang="en-US" sz="2400" dirty="0" smtClean="0">
                <a:latin typeface="Times New Roman" pitchFamily="18" charset="0"/>
              </a:rPr>
              <a:t> vi </a:t>
            </a:r>
            <a:r>
              <a:rPr lang="en-US" sz="2400" dirty="0" err="1" smtClean="0">
                <a:latin typeface="Times New Roman" pitchFamily="18" charset="0"/>
              </a:rPr>
              <a:t>xử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lý</a:t>
            </a:r>
            <a:r>
              <a:rPr lang="en-US" sz="2400" dirty="0" smtClean="0">
                <a:latin typeface="Times New Roman" pitchFamily="18" charset="0"/>
              </a:rPr>
              <a:t> =&gt; </a:t>
            </a:r>
            <a:r>
              <a:rPr lang="en-US" sz="2400" dirty="0" err="1" smtClean="0">
                <a:latin typeface="Times New Roman" pitchFamily="18" charset="0"/>
              </a:rPr>
              <a:t>giải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mã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địa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chỉ</a:t>
            </a:r>
            <a:r>
              <a:rPr lang="en-US" sz="2400" dirty="0" smtClean="0">
                <a:latin typeface="Times New Roman" pitchFamily="18" charset="0"/>
              </a:rPr>
              <a:t> do </a:t>
            </a:r>
            <a:r>
              <a:rPr lang="en-US" sz="2400" dirty="0" err="1" smtClean="0">
                <a:latin typeface="Times New Roman" pitchFamily="18" charset="0"/>
              </a:rPr>
              <a:t>bộ</a:t>
            </a:r>
            <a:r>
              <a:rPr lang="en-US" sz="2400" dirty="0" smtClean="0">
                <a:latin typeface="Times New Roman" pitchFamily="18" charset="0"/>
              </a:rPr>
              <a:t> vi </a:t>
            </a:r>
            <a:r>
              <a:rPr lang="en-US" sz="2400" dirty="0" err="1" smtClean="0">
                <a:latin typeface="Times New Roman" pitchFamily="18" charset="0"/>
              </a:rPr>
              <a:t>xử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lý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đưa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ra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để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chọn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một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phần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nhớ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cụ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thể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trong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toàn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bộ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không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gian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nhớ</a:t>
            </a:r>
            <a:r>
              <a:rPr lang="en-US" sz="2400" dirty="0" smtClean="0">
                <a:latin typeface="Times New Roman" pitchFamily="18" charset="0"/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err="1" smtClean="0">
                <a:latin typeface="Times New Roman" pitchFamily="18" charset="0"/>
              </a:rPr>
              <a:t>Vd</a:t>
            </a:r>
            <a:r>
              <a:rPr lang="en-US" sz="2400" dirty="0" smtClean="0">
                <a:latin typeface="Times New Roman" pitchFamily="18" charset="0"/>
              </a:rPr>
              <a:t>: </a:t>
            </a:r>
            <a:r>
              <a:rPr lang="en-US" sz="2400" dirty="0" err="1" smtClean="0">
                <a:latin typeface="Times New Roman" pitchFamily="18" charset="0"/>
              </a:rPr>
              <a:t>cần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nối</a:t>
            </a:r>
            <a:r>
              <a:rPr lang="en-US" sz="2400" dirty="0" smtClean="0">
                <a:latin typeface="Times New Roman" pitchFamily="18" charset="0"/>
              </a:rPr>
              <a:t> vi </a:t>
            </a:r>
            <a:r>
              <a:rPr lang="en-US" sz="2400" dirty="0" err="1" smtClean="0">
                <a:latin typeface="Times New Roman" pitchFamily="18" charset="0"/>
              </a:rPr>
              <a:t>mạch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nhớ</a:t>
            </a:r>
            <a:r>
              <a:rPr lang="en-US" sz="2400" dirty="0" smtClean="0">
                <a:latin typeface="Times New Roman" pitchFamily="18" charset="0"/>
              </a:rPr>
              <a:t> EPROM 2716 2K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sz="2400" dirty="0" smtClean="0">
                <a:latin typeface="Times New Roman" pitchFamily="18" charset="0"/>
              </a:rPr>
              <a:t>8 </a:t>
            </a:r>
            <a:r>
              <a:rPr lang="en-US" sz="2400" dirty="0" err="1" smtClean="0">
                <a:latin typeface="Times New Roman" pitchFamily="18" charset="0"/>
              </a:rPr>
              <a:t>tới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bộ</a:t>
            </a:r>
            <a:r>
              <a:rPr lang="en-US" sz="2400" dirty="0" smtClean="0">
                <a:latin typeface="Times New Roman" pitchFamily="18" charset="0"/>
              </a:rPr>
              <a:t> vi </a:t>
            </a:r>
            <a:r>
              <a:rPr lang="en-US" sz="2400" dirty="0" err="1" smtClean="0">
                <a:latin typeface="Times New Roman" pitchFamily="18" charset="0"/>
              </a:rPr>
              <a:t>xử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lý</a:t>
            </a:r>
            <a:r>
              <a:rPr lang="en-US" sz="2400" dirty="0" smtClean="0">
                <a:latin typeface="Times New Roman" pitchFamily="18" charset="0"/>
              </a:rPr>
              <a:t> 8088.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latin typeface="Times New Roman" pitchFamily="18" charset="0"/>
              </a:rPr>
              <a:t>8088: 20 </a:t>
            </a:r>
            <a:r>
              <a:rPr lang="en-US" sz="2200" dirty="0" err="1" smtClean="0">
                <a:latin typeface="Times New Roman" pitchFamily="18" charset="0"/>
              </a:rPr>
              <a:t>chân</a:t>
            </a:r>
            <a:r>
              <a:rPr lang="en-US" sz="2200" dirty="0" smtClean="0">
                <a:latin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</a:rPr>
              <a:t>địa</a:t>
            </a:r>
            <a:r>
              <a:rPr lang="en-US" sz="2200" dirty="0" smtClean="0">
                <a:latin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</a:rPr>
              <a:t>chỉ</a:t>
            </a:r>
            <a:endParaRPr lang="en-US" sz="2200" dirty="0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latin typeface="Times New Roman" pitchFamily="18" charset="0"/>
              </a:rPr>
              <a:t>Vi </a:t>
            </a:r>
            <a:r>
              <a:rPr lang="en-US" sz="2200" dirty="0" err="1" smtClean="0">
                <a:latin typeface="Times New Roman" pitchFamily="18" charset="0"/>
              </a:rPr>
              <a:t>mạch</a:t>
            </a:r>
            <a:r>
              <a:rPr lang="en-US" sz="2200" dirty="0" smtClean="0">
                <a:latin typeface="Times New Roman" pitchFamily="18" charset="0"/>
              </a:rPr>
              <a:t> 2716 : 11 </a:t>
            </a:r>
            <a:r>
              <a:rPr lang="en-US" sz="2200" dirty="0" err="1" smtClean="0">
                <a:latin typeface="Times New Roman" pitchFamily="18" charset="0"/>
              </a:rPr>
              <a:t>chân</a:t>
            </a:r>
            <a:r>
              <a:rPr lang="en-US" sz="2200" dirty="0" smtClean="0">
                <a:latin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</a:rPr>
              <a:t>địa</a:t>
            </a:r>
            <a:r>
              <a:rPr lang="en-US" sz="2200" dirty="0" smtClean="0">
                <a:latin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</a:rPr>
              <a:t>chỉ</a:t>
            </a:r>
            <a:endParaRPr lang="en-US" sz="22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err="1" smtClean="0">
                <a:latin typeface="Times New Roman" pitchFamily="18" charset="0"/>
              </a:rPr>
              <a:t>Khi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đọc</a:t>
            </a:r>
            <a:r>
              <a:rPr lang="en-US" sz="2400" dirty="0" smtClean="0">
                <a:latin typeface="Times New Roman" pitchFamily="18" charset="0"/>
              </a:rPr>
              <a:t>/</a:t>
            </a:r>
            <a:r>
              <a:rPr lang="en-US" sz="2400" dirty="0" err="1" smtClean="0">
                <a:latin typeface="Times New Roman" pitchFamily="18" charset="0"/>
              </a:rPr>
              <a:t>ghi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dữ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liệu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bộ</a:t>
            </a:r>
            <a:r>
              <a:rPr lang="en-US" sz="2400" dirty="0" smtClean="0">
                <a:latin typeface="Times New Roman" pitchFamily="18" charset="0"/>
              </a:rPr>
              <a:t> vi </a:t>
            </a:r>
            <a:r>
              <a:rPr lang="en-US" sz="2400" dirty="0" err="1" smtClean="0">
                <a:latin typeface="Times New Roman" pitchFamily="18" charset="0"/>
              </a:rPr>
              <a:t>xử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lý</a:t>
            </a:r>
            <a:r>
              <a:rPr lang="en-US" sz="2400" dirty="0" smtClean="0">
                <a:latin typeface="Times New Roman" pitchFamily="18" charset="0"/>
              </a:rPr>
              <a:t> 8088 </a:t>
            </a:r>
            <a:r>
              <a:rPr lang="en-US" sz="2400" dirty="0" err="1" smtClean="0">
                <a:latin typeface="Times New Roman" pitchFamily="18" charset="0"/>
              </a:rPr>
              <a:t>sẽ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gửi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địa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chỉ</a:t>
            </a:r>
            <a:r>
              <a:rPr lang="en-US" sz="2400" dirty="0" smtClean="0">
                <a:latin typeface="Times New Roman" pitchFamily="18" charset="0"/>
              </a:rPr>
              <a:t> 20 bit </a:t>
            </a:r>
            <a:r>
              <a:rPr lang="en-US" sz="2400" dirty="0" err="1" smtClean="0">
                <a:latin typeface="Times New Roman" pitchFamily="18" charset="0"/>
              </a:rPr>
              <a:t>trên</a:t>
            </a:r>
            <a:r>
              <a:rPr lang="en-US" sz="2400" dirty="0" smtClean="0">
                <a:latin typeface="Times New Roman" pitchFamily="18" charset="0"/>
              </a:rPr>
              <a:t> bus </a:t>
            </a:r>
            <a:r>
              <a:rPr lang="en-US" sz="2400" dirty="0" err="1" smtClean="0">
                <a:latin typeface="Times New Roman" pitchFamily="18" charset="0"/>
              </a:rPr>
              <a:t>địa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chỉ</a:t>
            </a:r>
            <a:r>
              <a:rPr lang="en-US" sz="2400" dirty="0" smtClean="0">
                <a:latin typeface="Times New Roman" pitchFamily="18" charset="0"/>
              </a:rPr>
              <a:t>. </a:t>
            </a:r>
            <a:r>
              <a:rPr lang="en-US" sz="2400" dirty="0" err="1" smtClean="0">
                <a:latin typeface="Times New Roman" pitchFamily="18" charset="0"/>
              </a:rPr>
              <a:t>Nếu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chỉ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nối</a:t>
            </a:r>
            <a:r>
              <a:rPr lang="en-US" sz="2400" dirty="0" smtClean="0">
                <a:latin typeface="Times New Roman" pitchFamily="18" charset="0"/>
              </a:rPr>
              <a:t> 11 </a:t>
            </a:r>
            <a:r>
              <a:rPr lang="en-US" sz="2400" dirty="0" err="1" smtClean="0">
                <a:latin typeface="Times New Roman" pitchFamily="18" charset="0"/>
              </a:rPr>
              <a:t>chân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địa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chỉ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của</a:t>
            </a:r>
            <a:r>
              <a:rPr lang="en-US" sz="2400" dirty="0" smtClean="0">
                <a:latin typeface="Times New Roman" pitchFamily="18" charset="0"/>
              </a:rPr>
              <a:t> 8088 </a:t>
            </a:r>
            <a:r>
              <a:rPr lang="en-US" sz="2400" dirty="0" err="1" smtClean="0">
                <a:latin typeface="Times New Roman" pitchFamily="18" charset="0"/>
              </a:rPr>
              <a:t>tới</a:t>
            </a:r>
            <a:r>
              <a:rPr lang="en-US" sz="2400" dirty="0" smtClean="0">
                <a:latin typeface="Times New Roman" pitchFamily="18" charset="0"/>
              </a:rPr>
              <a:t> 2716 </a:t>
            </a:r>
            <a:r>
              <a:rPr lang="en-US" sz="2400" dirty="0" err="1" smtClean="0">
                <a:latin typeface="Times New Roman" pitchFamily="18" charset="0"/>
              </a:rPr>
              <a:t>thì</a:t>
            </a:r>
            <a:r>
              <a:rPr lang="en-US" sz="2400" dirty="0" smtClean="0">
                <a:latin typeface="Times New Roman" pitchFamily="18" charset="0"/>
              </a:rPr>
              <a:t> 8088 </a:t>
            </a:r>
            <a:r>
              <a:rPr lang="en-US" sz="2400" dirty="0" err="1" smtClean="0">
                <a:latin typeface="Times New Roman" pitchFamily="18" charset="0"/>
              </a:rPr>
              <a:t>chỉ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nhìn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thấy</a:t>
            </a:r>
            <a:r>
              <a:rPr lang="en-US" sz="2400" dirty="0" smtClean="0">
                <a:latin typeface="Times New Roman" pitchFamily="18" charset="0"/>
              </a:rPr>
              <a:t> 2KB </a:t>
            </a:r>
            <a:r>
              <a:rPr lang="en-US" sz="2400" dirty="0" err="1" smtClean="0">
                <a:latin typeface="Times New Roman" pitchFamily="18" charset="0"/>
              </a:rPr>
              <a:t>bộ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nhớ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thay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vì</a:t>
            </a:r>
            <a:r>
              <a:rPr lang="en-US" sz="2400" dirty="0" smtClean="0">
                <a:latin typeface="Times New Roman" pitchFamily="18" charset="0"/>
              </a:rPr>
              <a:t> 1 MB </a:t>
            </a:r>
            <a:r>
              <a:rPr lang="en-US" sz="2400" dirty="0" err="1" smtClean="0">
                <a:latin typeface="Times New Roman" pitchFamily="18" charset="0"/>
              </a:rPr>
              <a:t>như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nó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có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thể</a:t>
            </a:r>
            <a:r>
              <a:rPr lang="en-US" sz="2400" dirty="0" smtClean="0">
                <a:latin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</a:rPr>
              <a:t>=&gt; </a:t>
            </a:r>
            <a:r>
              <a:rPr lang="en-US" sz="2400" dirty="0" err="1" smtClean="0">
                <a:latin typeface="Times New Roman" pitchFamily="18" charset="0"/>
              </a:rPr>
              <a:t>khắc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phục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bằng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cách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giải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mã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các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chân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không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nối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tới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bộ</a:t>
            </a:r>
            <a:r>
              <a:rPr lang="en-US" sz="2400" dirty="0" smtClean="0">
                <a:latin typeface="Times New Roman" pitchFamily="18" charset="0"/>
              </a:rPr>
              <a:t> vi </a:t>
            </a:r>
            <a:r>
              <a:rPr lang="en-US" sz="2400" dirty="0" err="1" smtClean="0">
                <a:latin typeface="Times New Roman" pitchFamily="18" charset="0"/>
              </a:rPr>
              <a:t>xử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lý</a:t>
            </a:r>
            <a:r>
              <a:rPr lang="en-US" sz="2400" dirty="0" smtClean="0">
                <a:latin typeface="Times New Roman" pitchFamily="18" charset="0"/>
              </a:rPr>
              <a:t>. 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US" sz="2800" b="1" dirty="0" smtClean="0"/>
              <a:t>2. </a:t>
            </a:r>
            <a:r>
              <a:rPr lang="en-US" sz="2800" b="1" dirty="0" err="1" smtClean="0"/>
              <a:t>Bộ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giải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mã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cổng</a:t>
            </a:r>
            <a:r>
              <a:rPr lang="en-US" sz="2800" b="1" dirty="0" smtClean="0"/>
              <a:t> NAND 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err="1" smtClean="0">
                <a:latin typeface="Times New Roman" pitchFamily="18" charset="0"/>
              </a:rPr>
              <a:t>Chỉ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sư</a:t>
            </a:r>
            <a:r>
              <a:rPr lang="en-US" sz="2400" dirty="0" smtClean="0">
                <a:latin typeface="Times New Roman" pitchFamily="18" charset="0"/>
              </a:rPr>
              <a:t>̉ </a:t>
            </a:r>
            <a:r>
              <a:rPr lang="en-US" sz="2400" dirty="0" err="1" smtClean="0">
                <a:latin typeface="Times New Roman" pitchFamily="18" charset="0"/>
              </a:rPr>
              <a:t>dụng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một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cổng</a:t>
            </a:r>
            <a:r>
              <a:rPr lang="en-US" sz="2400" dirty="0" smtClean="0">
                <a:latin typeface="Times New Roman" pitchFamily="18" charset="0"/>
              </a:rPr>
              <a:t> NAND </a:t>
            </a:r>
            <a:r>
              <a:rPr lang="en-US" sz="2400" dirty="0" err="1" smtClean="0">
                <a:latin typeface="Times New Roman" pitchFamily="18" charset="0"/>
              </a:rPr>
              <a:t>để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giải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mã</a:t>
            </a:r>
            <a:r>
              <a:rPr lang="en-US" sz="2400" dirty="0" smtClean="0">
                <a:latin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err="1" smtClean="0">
                <a:latin typeface="Times New Roman" pitchFamily="18" charset="0"/>
              </a:rPr>
              <a:t>Ví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dụ</a:t>
            </a:r>
            <a:r>
              <a:rPr lang="en-US" sz="2400" dirty="0" smtClean="0">
                <a:latin typeface="Times New Roman" pitchFamily="18" charset="0"/>
              </a:rPr>
              <a:t>:  </a:t>
            </a:r>
            <a:r>
              <a:rPr lang="en-US" sz="2400" dirty="0" err="1" smtClean="0">
                <a:latin typeface="Times New Roman" pitchFamily="18" charset="0"/>
              </a:rPr>
              <a:t>Lấy</a:t>
            </a:r>
            <a:r>
              <a:rPr lang="en-US" sz="2400" dirty="0" smtClean="0">
                <a:latin typeface="Times New Roman" pitchFamily="18" charset="0"/>
              </a:rPr>
              <a:t> vi </a:t>
            </a:r>
            <a:r>
              <a:rPr lang="en-US" sz="2400" dirty="0" err="1" smtClean="0">
                <a:latin typeface="Times New Roman" pitchFamily="18" charset="0"/>
              </a:rPr>
              <a:t>mạch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mhớ</a:t>
            </a:r>
            <a:r>
              <a:rPr lang="en-US" sz="2400" dirty="0" smtClean="0">
                <a:latin typeface="Times New Roman" pitchFamily="18" charset="0"/>
              </a:rPr>
              <a:t> EPROM 2716 2K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sz="2400" dirty="0" smtClean="0">
                <a:latin typeface="Times New Roman" pitchFamily="18" charset="0"/>
              </a:rPr>
              <a:t>8 </a:t>
            </a:r>
            <a:r>
              <a:rPr lang="en-US" sz="2400" dirty="0" err="1" smtClean="0">
                <a:latin typeface="Times New Roman" pitchFamily="18" charset="0"/>
              </a:rPr>
              <a:t>làm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bộ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nhớ</a:t>
            </a:r>
            <a:r>
              <a:rPr lang="en-US" sz="2400" dirty="0" smtClean="0">
                <a:latin typeface="Times New Roman" pitchFamily="18" charset="0"/>
              </a:rPr>
              <a:t>.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 smtClean="0">
                <a:latin typeface="Times New Roman" pitchFamily="18" charset="0"/>
              </a:rPr>
              <a:t>      </a:t>
            </a:r>
            <a:r>
              <a:rPr lang="en-US" sz="2400" dirty="0" err="1" smtClean="0">
                <a:latin typeface="Times New Roman" pitchFamily="18" charset="0"/>
              </a:rPr>
              <a:t>Khi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nối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ghép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với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bộ</a:t>
            </a:r>
            <a:r>
              <a:rPr lang="en-US" sz="2400" dirty="0" smtClean="0">
                <a:latin typeface="Times New Roman" pitchFamily="18" charset="0"/>
              </a:rPr>
              <a:t> vi </a:t>
            </a:r>
            <a:r>
              <a:rPr lang="en-US" sz="2400" dirty="0" err="1" smtClean="0">
                <a:latin typeface="Times New Roman" pitchFamily="18" charset="0"/>
              </a:rPr>
              <a:t>xử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lý</a:t>
            </a:r>
            <a:r>
              <a:rPr lang="en-US" sz="2400" dirty="0" smtClean="0">
                <a:latin typeface="Times New Roman" pitchFamily="18" charset="0"/>
              </a:rPr>
              <a:t> 8088</a:t>
            </a:r>
            <a:r>
              <a:rPr lang="en-US" sz="2400" dirty="0">
                <a:latin typeface="Times New Roman" pitchFamily="18" charset="0"/>
              </a:rPr>
              <a:t>:</a:t>
            </a:r>
            <a:endParaRPr lang="en-US" sz="2400" dirty="0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 smtClean="0">
                <a:latin typeface="Times New Roman" pitchFamily="18" charset="0"/>
              </a:rPr>
              <a:t>Các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chân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từ</a:t>
            </a:r>
            <a:r>
              <a:rPr lang="en-US" sz="2000" dirty="0" smtClean="0">
                <a:latin typeface="Times New Roman" pitchFamily="18" charset="0"/>
              </a:rPr>
              <a:t> A10 - A0 </a:t>
            </a:r>
            <a:r>
              <a:rPr lang="en-US" sz="2000" dirty="0" err="1" smtClean="0">
                <a:latin typeface="Times New Roman" pitchFamily="18" charset="0"/>
              </a:rPr>
              <a:t>của</a:t>
            </a:r>
            <a:r>
              <a:rPr lang="en-US" sz="2000" dirty="0" smtClean="0">
                <a:latin typeface="Times New Roman" pitchFamily="18" charset="0"/>
              </a:rPr>
              <a:t> 8088 </a:t>
            </a:r>
            <a:r>
              <a:rPr lang="en-US" sz="2000" dirty="0" err="1" smtClean="0">
                <a:latin typeface="Times New Roman" pitchFamily="18" charset="0"/>
              </a:rPr>
              <a:t>được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nối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tới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các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đầu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vào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địa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chỉ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từ</a:t>
            </a:r>
            <a:r>
              <a:rPr lang="en-US" sz="2000" dirty="0" smtClean="0">
                <a:latin typeface="Times New Roman" pitchFamily="18" charset="0"/>
              </a:rPr>
              <a:t> A10 - A0 </a:t>
            </a:r>
            <a:r>
              <a:rPr lang="en-US" sz="2000" dirty="0" err="1" smtClean="0">
                <a:latin typeface="Times New Roman" pitchFamily="18" charset="0"/>
              </a:rPr>
              <a:t>của</a:t>
            </a:r>
            <a:r>
              <a:rPr lang="en-US" sz="2000" dirty="0" smtClean="0">
                <a:latin typeface="Times New Roman" pitchFamily="18" charset="0"/>
              </a:rPr>
              <a:t> EPROM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các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chân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còn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lại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của</a:t>
            </a:r>
            <a:r>
              <a:rPr lang="en-US" sz="2000" dirty="0" smtClean="0">
                <a:latin typeface="Times New Roman" pitchFamily="18" charset="0"/>
              </a:rPr>
              <a:t> 8088 (A19 - A11) </a:t>
            </a:r>
            <a:r>
              <a:rPr lang="en-US" sz="2000" dirty="0" err="1" smtClean="0">
                <a:latin typeface="Times New Roman" pitchFamily="18" charset="0"/>
              </a:rPr>
              <a:t>được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nối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tới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đầu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vào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của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bộ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giải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mã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cổng</a:t>
            </a:r>
            <a:r>
              <a:rPr lang="en-US" sz="2000" dirty="0" smtClean="0">
                <a:latin typeface="Times New Roman" pitchFamily="18" charset="0"/>
              </a:rPr>
              <a:t> NAND. </a:t>
            </a:r>
            <a:r>
              <a:rPr lang="en-US" sz="2000" dirty="0" err="1" smtClean="0">
                <a:latin typeface="Times New Roman" pitchFamily="18" charset="0"/>
              </a:rPr>
              <a:t>Đầu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ra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cổng</a:t>
            </a:r>
            <a:r>
              <a:rPr lang="en-US" sz="2000" dirty="0" smtClean="0">
                <a:latin typeface="Times New Roman" pitchFamily="18" charset="0"/>
              </a:rPr>
              <a:t> NAND </a:t>
            </a:r>
            <a:r>
              <a:rPr lang="en-US" sz="2000" dirty="0" err="1" smtClean="0">
                <a:latin typeface="Times New Roman" pitchFamily="18" charset="0"/>
              </a:rPr>
              <a:t>bằng</a:t>
            </a:r>
            <a:r>
              <a:rPr lang="en-US" sz="2000" dirty="0" smtClean="0">
                <a:latin typeface="Times New Roman" pitchFamily="18" charset="0"/>
              </a:rPr>
              <a:t> 0 </a:t>
            </a:r>
            <a:r>
              <a:rPr lang="en-US" sz="2000" dirty="0" err="1" smtClean="0">
                <a:latin typeface="Times New Roman" pitchFamily="18" charset="0"/>
              </a:rPr>
              <a:t>để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nối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với</a:t>
            </a:r>
            <a:r>
              <a:rPr lang="en-US" sz="2000" dirty="0" smtClean="0">
                <a:latin typeface="Times New Roman" pitchFamily="18" charset="0"/>
              </a:rPr>
              <a:t> CE </a:t>
            </a:r>
            <a:r>
              <a:rPr lang="en-US" sz="2000" dirty="0" err="1" smtClean="0">
                <a:latin typeface="Times New Roman" pitchFamily="18" charset="0"/>
              </a:rPr>
              <a:t>của</a:t>
            </a:r>
            <a:r>
              <a:rPr lang="en-US" sz="2000" dirty="0" smtClean="0">
                <a:latin typeface="Times New Roman" pitchFamily="18" charset="0"/>
              </a:rPr>
              <a:t> vi </a:t>
            </a:r>
            <a:r>
              <a:rPr lang="en-US" sz="2000" dirty="0" err="1" smtClean="0">
                <a:latin typeface="Times New Roman" pitchFamily="18" charset="0"/>
              </a:rPr>
              <a:t>mạch</a:t>
            </a:r>
            <a:endParaRPr lang="en-US" sz="2000" dirty="0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Bộ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giải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mã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có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nhiệm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vụ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chọn</a:t>
            </a:r>
            <a:r>
              <a:rPr lang="en-US" sz="2000" dirty="0" smtClean="0">
                <a:latin typeface="Times New Roman" pitchFamily="18" charset="0"/>
              </a:rPr>
              <a:t> 1/2 KB (vi </a:t>
            </a:r>
            <a:r>
              <a:rPr lang="en-US" sz="2000" dirty="0" err="1" smtClean="0">
                <a:latin typeface="Times New Roman" pitchFamily="18" charset="0"/>
              </a:rPr>
              <a:t>mạch</a:t>
            </a:r>
            <a:r>
              <a:rPr lang="en-US" sz="2000" dirty="0" smtClean="0">
                <a:latin typeface="Times New Roman" pitchFamily="18" charset="0"/>
              </a:rPr>
              <a:t> EPROM) </a:t>
            </a:r>
            <a:r>
              <a:rPr lang="en-US" sz="2000" dirty="0" err="1" smtClean="0">
                <a:latin typeface="Times New Roman" pitchFamily="18" charset="0"/>
              </a:rPr>
              <a:t>trong</a:t>
            </a:r>
            <a:r>
              <a:rPr lang="en-US" sz="2000" dirty="0" smtClean="0">
                <a:latin typeface="Times New Roman" pitchFamily="18" charset="0"/>
              </a:rPr>
              <a:t> 1 MB </a:t>
            </a:r>
            <a:r>
              <a:rPr lang="en-US" sz="2000" dirty="0" err="1" smtClean="0">
                <a:latin typeface="Times New Roman" pitchFamily="18" charset="0"/>
              </a:rPr>
              <a:t>bộ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nhớ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mà</a:t>
            </a:r>
            <a:r>
              <a:rPr lang="en-US" sz="2000" dirty="0" smtClean="0">
                <a:latin typeface="Times New Roman" pitchFamily="18" charset="0"/>
              </a:rPr>
              <a:t> 8088 </a:t>
            </a:r>
            <a:r>
              <a:rPr lang="en-US" sz="2000" dirty="0" err="1" smtClean="0">
                <a:latin typeface="Times New Roman" pitchFamily="18" charset="0"/>
              </a:rPr>
              <a:t>có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thể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quản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lý</a:t>
            </a:r>
            <a:endParaRPr lang="en-US" sz="2000" dirty="0" smtClean="0">
              <a:latin typeface="Times New Roman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7680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81000"/>
            <a:ext cx="8305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6" name="AutoShape 16"/>
          <p:cNvSpPr>
            <a:spLocks/>
          </p:cNvSpPr>
          <p:nvPr/>
        </p:nvSpPr>
        <p:spPr bwMode="auto">
          <a:xfrm>
            <a:off x="1066800" y="5753100"/>
            <a:ext cx="2286000" cy="723900"/>
          </a:xfrm>
          <a:prstGeom prst="borderCallout1">
            <a:avLst>
              <a:gd name="adj1" fmla="val 15792"/>
              <a:gd name="adj2" fmla="val -3333"/>
              <a:gd name="adj3" fmla="val -80042"/>
              <a:gd name="adj4" fmla="val -4931"/>
            </a:avLst>
          </a:prstGeom>
          <a:solidFill>
            <a:srgbClr val="F0C29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>
                <a:latin typeface="Times New Roman" pitchFamily="18" charset="0"/>
              </a:rPr>
              <a:t>Chọn bộ nhớ để làm việc (IO/M =0)</a:t>
            </a:r>
          </a:p>
        </p:txBody>
      </p:sp>
      <p:sp>
        <p:nvSpPr>
          <p:cNvPr id="76807" name="AutoShape 18"/>
          <p:cNvSpPr>
            <a:spLocks/>
          </p:cNvSpPr>
          <p:nvPr/>
        </p:nvSpPr>
        <p:spPr bwMode="auto">
          <a:xfrm>
            <a:off x="3657600" y="5753100"/>
            <a:ext cx="1447800" cy="609600"/>
          </a:xfrm>
          <a:prstGeom prst="borderCallout2">
            <a:avLst>
              <a:gd name="adj1" fmla="val 18750"/>
              <a:gd name="adj2" fmla="val 105264"/>
              <a:gd name="adj3" fmla="val 18750"/>
              <a:gd name="adj4" fmla="val 115569"/>
              <a:gd name="adj5" fmla="val -418750"/>
              <a:gd name="adj6" fmla="val 126315"/>
            </a:avLst>
          </a:prstGeom>
          <a:solidFill>
            <a:srgbClr val="F0C29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>
                <a:latin typeface="Times New Roman" pitchFamily="18" charset="0"/>
              </a:rPr>
              <a:t>CE=0 chọn chip</a:t>
            </a:r>
          </a:p>
        </p:txBody>
      </p:sp>
      <p:sp>
        <p:nvSpPr>
          <p:cNvPr id="76808" name="AutoShape 19"/>
          <p:cNvSpPr>
            <a:spLocks/>
          </p:cNvSpPr>
          <p:nvPr/>
        </p:nvSpPr>
        <p:spPr bwMode="auto">
          <a:xfrm>
            <a:off x="6172200" y="5791200"/>
            <a:ext cx="2133600" cy="838200"/>
          </a:xfrm>
          <a:prstGeom prst="borderCallout2">
            <a:avLst>
              <a:gd name="adj1" fmla="val 18750"/>
              <a:gd name="adj2" fmla="val -3569"/>
              <a:gd name="adj3" fmla="val 18750"/>
              <a:gd name="adj4" fmla="val -6773"/>
              <a:gd name="adj5" fmla="val -427606"/>
              <a:gd name="adj6" fmla="val -10046"/>
            </a:avLst>
          </a:prstGeom>
          <a:solidFill>
            <a:srgbClr val="F0C29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 err="1">
                <a:latin typeface="Times New Roman" pitchFamily="18" charset="0"/>
              </a:rPr>
              <a:t>Điều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điển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khiển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đọc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được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kích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hoạt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chân</a:t>
            </a:r>
            <a:r>
              <a:rPr lang="en-US" dirty="0">
                <a:latin typeface="Times New Roman" pitchFamily="18" charset="0"/>
              </a:rPr>
              <a:t> RD </a:t>
            </a:r>
            <a:r>
              <a:rPr lang="en-US" dirty="0" err="1">
                <a:latin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</a:rPr>
              <a:t> 8088</a:t>
            </a:r>
          </a:p>
        </p:txBody>
      </p:sp>
      <p:sp>
        <p:nvSpPr>
          <p:cNvPr id="76809" name="AutoShape 20"/>
          <p:cNvSpPr>
            <a:spLocks/>
          </p:cNvSpPr>
          <p:nvPr/>
        </p:nvSpPr>
        <p:spPr bwMode="auto">
          <a:xfrm>
            <a:off x="6705600" y="4495800"/>
            <a:ext cx="2438400" cy="609600"/>
          </a:xfrm>
          <a:prstGeom prst="borderCallout2">
            <a:avLst>
              <a:gd name="adj1" fmla="val 18750"/>
              <a:gd name="adj2" fmla="val -3125"/>
              <a:gd name="adj3" fmla="val 18750"/>
              <a:gd name="adj4" fmla="val -12306"/>
              <a:gd name="adj5" fmla="val -94792"/>
              <a:gd name="adj6" fmla="val -21810"/>
            </a:avLst>
          </a:prstGeom>
          <a:solidFill>
            <a:srgbClr val="F0C29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>
                <a:latin typeface="Times New Roman" pitchFamily="18" charset="0"/>
              </a:rPr>
              <a:t>RD=0 dữ liệu sẽ được đọc từ EPROM. 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(Tiếp)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535113"/>
            <a:ext cx="8191500" cy="4713287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Times New Roman" pitchFamily="18" charset="0"/>
              </a:rPr>
              <a:t>Do </a:t>
            </a:r>
            <a:r>
              <a:rPr lang="en-US" sz="2400" dirty="0" err="1" smtClean="0">
                <a:latin typeface="Times New Roman" pitchFamily="18" charset="0"/>
              </a:rPr>
              <a:t>các</a:t>
            </a:r>
            <a:r>
              <a:rPr lang="en-US" sz="2400" dirty="0" smtClean="0">
                <a:latin typeface="Times New Roman" pitchFamily="18" charset="0"/>
              </a:rPr>
              <a:t> bit A19 - A11 </a:t>
            </a:r>
            <a:r>
              <a:rPr lang="en-US" sz="2400" dirty="0" err="1" smtClean="0">
                <a:latin typeface="Times New Roman" pitchFamily="18" charset="0"/>
              </a:rPr>
              <a:t>bằng</a:t>
            </a:r>
            <a:r>
              <a:rPr lang="en-US" sz="2400" dirty="0" smtClean="0">
                <a:latin typeface="Times New Roman" pitchFamily="18" charset="0"/>
              </a:rPr>
              <a:t> 1 </a:t>
            </a:r>
            <a:r>
              <a:rPr lang="en-US" sz="2400" dirty="0" err="1" smtClean="0">
                <a:latin typeface="Times New Roman" pitchFamily="18" charset="0"/>
              </a:rPr>
              <a:t>thì</a:t>
            </a:r>
            <a:r>
              <a:rPr lang="en-US" sz="2400" dirty="0" smtClean="0">
                <a:latin typeface="Times New Roman" pitchFamily="18" charset="0"/>
              </a:rPr>
              <a:t> EPROM </a:t>
            </a:r>
            <a:r>
              <a:rPr lang="en-US" sz="2400" dirty="0" err="1" smtClean="0">
                <a:latin typeface="Times New Roman" pitchFamily="18" charset="0"/>
              </a:rPr>
              <a:t>mới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được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chọn</a:t>
            </a:r>
            <a:r>
              <a:rPr lang="en-US" sz="2400" dirty="0" smtClean="0">
                <a:latin typeface="Times New Roman" pitchFamily="18" charset="0"/>
              </a:rPr>
              <a:t>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>
                <a:latin typeface="Times New Roman" pitchFamily="18" charset="0"/>
              </a:rPr>
              <a:t> =&gt; </a:t>
            </a:r>
            <a:r>
              <a:rPr lang="en-US" sz="2400" dirty="0" err="1" smtClean="0">
                <a:latin typeface="Times New Roman" pitchFamily="18" charset="0"/>
              </a:rPr>
              <a:t>địa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chỉ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của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một</a:t>
            </a:r>
            <a:r>
              <a:rPr lang="en-US" sz="2400" dirty="0" smtClean="0">
                <a:latin typeface="Times New Roman" pitchFamily="18" charset="0"/>
              </a:rPr>
              <a:t> ô </a:t>
            </a:r>
            <a:r>
              <a:rPr lang="en-US" sz="2400" dirty="0" err="1" smtClean="0">
                <a:latin typeface="Times New Roman" pitchFamily="18" charset="0"/>
              </a:rPr>
              <a:t>nhớ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gồm</a:t>
            </a:r>
            <a:r>
              <a:rPr lang="en-US" sz="2400" dirty="0" smtClean="0">
                <a:latin typeface="Times New Roman" pitchFamily="18" charset="0"/>
              </a:rPr>
              <a:t> 20 bit </a:t>
            </a:r>
            <a:r>
              <a:rPr lang="en-US" sz="2400" dirty="0" err="1" smtClean="0">
                <a:latin typeface="Times New Roman" pitchFamily="18" charset="0"/>
              </a:rPr>
              <a:t>được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giải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mã</a:t>
            </a:r>
            <a:r>
              <a:rPr lang="en-US" sz="2400" dirty="0" smtClean="0">
                <a:latin typeface="Times New Roman" pitchFamily="18" charset="0"/>
              </a:rPr>
              <a:t>  </a:t>
            </a:r>
            <a:r>
              <a:rPr lang="en-US" sz="2400" dirty="0" err="1" smtClean="0">
                <a:latin typeface="Times New Roman" pitchFamily="18" charset="0"/>
              </a:rPr>
              <a:t>trong</a:t>
            </a:r>
            <a:r>
              <a:rPr lang="en-US" sz="2400" dirty="0" smtClean="0">
                <a:latin typeface="Times New Roman" pitchFamily="18" charset="0"/>
              </a:rPr>
              <a:t> EPROM </a:t>
            </a:r>
            <a:r>
              <a:rPr lang="en-US" sz="2400" dirty="0" err="1" smtClean="0">
                <a:latin typeface="Times New Roman" pitchFamily="18" charset="0"/>
              </a:rPr>
              <a:t>có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dạng</a:t>
            </a:r>
            <a:r>
              <a:rPr lang="en-US" sz="2400" dirty="0" smtClean="0">
                <a:latin typeface="Times New Roman" pitchFamily="18" charset="0"/>
              </a:rPr>
              <a:t>: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>
                <a:latin typeface="Times New Roman" pitchFamily="18" charset="0"/>
              </a:rPr>
              <a:t>		9 bit </a:t>
            </a:r>
            <a:r>
              <a:rPr lang="en-US" sz="2400" dirty="0" err="1" smtClean="0">
                <a:latin typeface="Times New Roman" pitchFamily="18" charset="0"/>
              </a:rPr>
              <a:t>bên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trái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bằng</a:t>
            </a:r>
            <a:r>
              <a:rPr lang="en-US" sz="2400" dirty="0" smtClean="0">
                <a:latin typeface="Times New Roman" pitchFamily="18" charset="0"/>
              </a:rPr>
              <a:t> 1 </a:t>
            </a:r>
            <a:r>
              <a:rPr lang="en-US" sz="2400" dirty="0" err="1" smtClean="0">
                <a:latin typeface="Times New Roman" pitchFamily="18" charset="0"/>
              </a:rPr>
              <a:t>còn</a:t>
            </a:r>
            <a:r>
              <a:rPr lang="en-US" sz="2400" dirty="0" smtClean="0">
                <a:latin typeface="Times New Roman" pitchFamily="18" charset="0"/>
              </a:rPr>
              <a:t> 11 bit </a:t>
            </a:r>
            <a:r>
              <a:rPr lang="en-US" sz="2400" dirty="0" err="1" smtClean="0">
                <a:latin typeface="Times New Roman" pitchFamily="18" charset="0"/>
              </a:rPr>
              <a:t>bên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phải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tùy</a:t>
            </a:r>
            <a:r>
              <a:rPr lang="en-US" sz="2400" dirty="0" smtClean="0">
                <a:latin typeface="Times New Roman" pitchFamily="18" charset="0"/>
              </a:rPr>
              <a:t> ý.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>
                <a:latin typeface="Times New Roman" pitchFamily="18" charset="0"/>
              </a:rPr>
              <a:t>			1111 1111 1XXX  XXXX  </a:t>
            </a:r>
            <a:r>
              <a:rPr lang="en-US" sz="2400" dirty="0" err="1" smtClean="0">
                <a:latin typeface="Times New Roman" pitchFamily="18" charset="0"/>
              </a:rPr>
              <a:t>XXXX</a:t>
            </a:r>
            <a:endParaRPr lang="en-US" sz="2400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>
                <a:latin typeface="Times New Roman" pitchFamily="18" charset="0"/>
              </a:rPr>
              <a:t>=&gt; </a:t>
            </a:r>
            <a:r>
              <a:rPr lang="en-US" sz="2400" dirty="0" err="1" smtClean="0">
                <a:latin typeface="Times New Roman" pitchFamily="18" charset="0"/>
              </a:rPr>
              <a:t>khoảng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địa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chỉ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của</a:t>
            </a:r>
            <a:r>
              <a:rPr lang="en-US" sz="2400" dirty="0" smtClean="0">
                <a:latin typeface="Times New Roman" pitchFamily="18" charset="0"/>
              </a:rPr>
              <a:t> EPROM</a:t>
            </a:r>
          </a:p>
          <a:p>
            <a:pPr lvl="1" eaLnBrk="1" hangingPunct="1">
              <a:buNone/>
            </a:pPr>
            <a:r>
              <a:rPr lang="en-US" sz="2400" dirty="0" smtClean="0">
                <a:latin typeface="Times New Roman" pitchFamily="18" charset="0"/>
              </a:rPr>
              <a:t>1111 1111 1000 0000 0000 = FF800H</a:t>
            </a:r>
          </a:p>
          <a:p>
            <a:pPr lvl="1" eaLnBrk="1" hangingPunct="1">
              <a:buNone/>
            </a:pPr>
            <a:r>
              <a:rPr lang="en-US" sz="2400" dirty="0" smtClean="0">
                <a:latin typeface="Times New Roman" pitchFamily="18" charset="0"/>
              </a:rPr>
              <a:t>1111 1111 1111 1111 1111 = FFFFFH</a:t>
            </a:r>
          </a:p>
          <a:p>
            <a:pPr eaLnBrk="1" hangingPunct="1"/>
            <a:endParaRPr lang="en-US" sz="2400" dirty="0" smtClean="0">
              <a:latin typeface="Times New Roman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2. </a:t>
            </a:r>
            <a:r>
              <a:rPr lang="en-US" sz="2800" dirty="0" err="1" smtClean="0"/>
              <a:t>Bộ</a:t>
            </a:r>
            <a:r>
              <a:rPr lang="en-US" sz="2800" dirty="0" smtClean="0"/>
              <a:t> </a:t>
            </a:r>
            <a:r>
              <a:rPr lang="en-US" sz="2800" dirty="0" err="1" smtClean="0"/>
              <a:t>giải</a:t>
            </a:r>
            <a:r>
              <a:rPr lang="en-US" sz="2800" dirty="0" smtClean="0"/>
              <a:t> </a:t>
            </a:r>
            <a:r>
              <a:rPr lang="en-US" sz="2800" dirty="0" err="1" smtClean="0"/>
              <a:t>mã</a:t>
            </a:r>
            <a:r>
              <a:rPr lang="en-US" sz="2800" dirty="0" smtClean="0"/>
              <a:t> 3-8 (74LS138)</a:t>
            </a:r>
            <a:br>
              <a:rPr lang="en-US" sz="2800" dirty="0" smtClean="0"/>
            </a:br>
            <a:endParaRPr lang="en-US" sz="2800" dirty="0" smtClean="0"/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05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066800"/>
            <a:ext cx="6400800" cy="279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5" name="Rectangle 17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6" name="Rectangle 176"/>
          <p:cNvSpPr>
            <a:spLocks noChangeArrowheads="1"/>
          </p:cNvSpPr>
          <p:nvPr/>
        </p:nvSpPr>
        <p:spPr bwMode="auto">
          <a:xfrm>
            <a:off x="0" y="3352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057" name="Picture 17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4191000"/>
            <a:ext cx="8153400" cy="2057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err="1" smtClean="0"/>
              <a:t>Bảng</a:t>
            </a:r>
            <a:r>
              <a:rPr lang="en-US" sz="2800" dirty="0" smtClean="0"/>
              <a:t> </a:t>
            </a:r>
            <a:r>
              <a:rPr lang="en-US" sz="2800" dirty="0" err="1" smtClean="0"/>
              <a:t>mẫu</a:t>
            </a:r>
            <a:r>
              <a:rPr lang="en-US" sz="2800" dirty="0" smtClean="0"/>
              <a:t> </a:t>
            </a:r>
            <a:r>
              <a:rPr lang="en-US" sz="2800" dirty="0" err="1" smtClean="0"/>
              <a:t>bít</a:t>
            </a:r>
            <a:endParaRPr lang="en-US" sz="2800" dirty="0" smtClean="0"/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78853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724025"/>
            <a:ext cx="838200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6400800" cy="487363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2800" i="1" smtClean="0">
                <a:latin typeface="Times New Roman" pitchFamily="18" charset="0"/>
              </a:rPr>
              <a:t>Giải mã địa chỉ cho bộ nhớ 64Kx8 (gồm 8 EPROM 2764) trong hệ vi xử lý 8088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7987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71638"/>
            <a:ext cx="8534400" cy="434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err="1" smtClean="0"/>
              <a:t>Nhận</a:t>
            </a:r>
            <a:r>
              <a:rPr lang="en-US" sz="2800" dirty="0" smtClean="0"/>
              <a:t> </a:t>
            </a:r>
            <a:r>
              <a:rPr lang="en-US" sz="2800" dirty="0" err="1" smtClean="0"/>
              <a:t>xét</a:t>
            </a:r>
            <a:endParaRPr lang="en-US" sz="2800" dirty="0" smtClean="0"/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191500" cy="4713288"/>
          </a:xfrm>
        </p:spPr>
        <p:txBody>
          <a:bodyPr/>
          <a:lstStyle/>
          <a:p>
            <a:pPr eaLnBrk="1" hangingPunct="1"/>
            <a:r>
              <a:rPr lang="en-US" sz="2400" dirty="0" err="1" smtClean="0">
                <a:latin typeface="Times New Roman" pitchFamily="18" charset="0"/>
              </a:rPr>
              <a:t>Tại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bất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kỳ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thời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điểm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nào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cũng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chỉ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có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một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đầu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ra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bằng</a:t>
            </a:r>
            <a:r>
              <a:rPr lang="en-US" sz="2400" dirty="0" smtClean="0">
                <a:latin typeface="Times New Roman" pitchFamily="18" charset="0"/>
              </a:rPr>
              <a:t> 0 </a:t>
            </a:r>
            <a:r>
              <a:rPr lang="en-US" sz="2400" dirty="0" err="1" smtClean="0">
                <a:latin typeface="Times New Roman" pitchFamily="18" charset="0"/>
              </a:rPr>
              <a:t>và</a:t>
            </a:r>
            <a:r>
              <a:rPr lang="en-US" sz="2400" dirty="0" smtClean="0">
                <a:latin typeface="Times New Roman" pitchFamily="18" charset="0"/>
              </a:rPr>
              <a:t> do </a:t>
            </a:r>
            <a:r>
              <a:rPr lang="en-US" sz="2400" dirty="0" err="1" smtClean="0">
                <a:latin typeface="Times New Roman" pitchFamily="18" charset="0"/>
              </a:rPr>
              <a:t>đó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chỉ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có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một</a:t>
            </a:r>
            <a:r>
              <a:rPr lang="en-US" sz="2400" dirty="0" smtClean="0">
                <a:latin typeface="Times New Roman" pitchFamily="18" charset="0"/>
              </a:rPr>
              <a:t> vi </a:t>
            </a:r>
            <a:r>
              <a:rPr lang="en-US" sz="2400" dirty="0" err="1" smtClean="0">
                <a:latin typeface="Times New Roman" pitchFamily="18" charset="0"/>
              </a:rPr>
              <a:t>mạch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nhớ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được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chọn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và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gửi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dữ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liệu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của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nó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trên</a:t>
            </a:r>
            <a:r>
              <a:rPr lang="en-US" sz="2400" dirty="0" smtClean="0">
                <a:latin typeface="Times New Roman" pitchFamily="18" charset="0"/>
              </a:rPr>
              <a:t> bus </a:t>
            </a:r>
            <a:r>
              <a:rPr lang="en-US" sz="2400" dirty="0" err="1" smtClean="0">
                <a:latin typeface="Times New Roman" pitchFamily="18" charset="0"/>
              </a:rPr>
              <a:t>dữ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liệu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khi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tín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hiệu</a:t>
            </a:r>
            <a:r>
              <a:rPr lang="en-US" sz="2400" dirty="0" smtClean="0">
                <a:latin typeface="Times New Roman" pitchFamily="18" charset="0"/>
              </a:rPr>
              <a:t> = 0.</a:t>
            </a:r>
          </a:p>
          <a:p>
            <a:pPr eaLnBrk="1" hangingPunct="1"/>
            <a:r>
              <a:rPr lang="en-US" sz="2400" dirty="0" err="1" smtClean="0">
                <a:latin typeface="Times New Roman" pitchFamily="18" charset="0"/>
              </a:rPr>
              <a:t>Khi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tất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cả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các</a:t>
            </a:r>
            <a:r>
              <a:rPr lang="en-US" sz="2400" dirty="0" smtClean="0">
                <a:latin typeface="Times New Roman" pitchFamily="18" charset="0"/>
              </a:rPr>
              <a:t> bit </a:t>
            </a:r>
            <a:r>
              <a:rPr lang="en-US" sz="2400" dirty="0" err="1" smtClean="0">
                <a:latin typeface="Times New Roman" pitchFamily="18" charset="0"/>
              </a:rPr>
              <a:t>địa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chỉ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từ</a:t>
            </a:r>
            <a:r>
              <a:rPr lang="en-US" sz="2400" dirty="0" smtClean="0">
                <a:latin typeface="Times New Roman" pitchFamily="18" charset="0"/>
              </a:rPr>
              <a:t> A19 - A16 </a:t>
            </a:r>
            <a:r>
              <a:rPr lang="en-US" sz="2400" dirty="0" err="1" smtClean="0">
                <a:latin typeface="Times New Roman" pitchFamily="18" charset="0"/>
              </a:rPr>
              <a:t>đều</a:t>
            </a:r>
            <a:r>
              <a:rPr lang="en-US" sz="2400" dirty="0" smtClean="0">
                <a:latin typeface="Times New Roman" pitchFamily="18" charset="0"/>
              </a:rPr>
              <a:t>  </a:t>
            </a:r>
            <a:r>
              <a:rPr lang="en-US" sz="2400" dirty="0" err="1" smtClean="0">
                <a:latin typeface="Times New Roman" pitchFamily="18" charset="0"/>
              </a:rPr>
              <a:t>bằng</a:t>
            </a:r>
            <a:r>
              <a:rPr lang="en-US" sz="2400" dirty="0" smtClean="0">
                <a:latin typeface="Times New Roman" pitchFamily="18" charset="0"/>
              </a:rPr>
              <a:t> 1 </a:t>
            </a:r>
            <a:r>
              <a:rPr lang="en-US" sz="2400" dirty="0" err="1" smtClean="0">
                <a:latin typeface="Times New Roman" pitchFamily="18" charset="0"/>
              </a:rPr>
              <a:t>và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có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tín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hiệu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chọn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bộ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nhớ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từ</a:t>
            </a:r>
            <a:r>
              <a:rPr lang="en-US" sz="2400" dirty="0" smtClean="0">
                <a:latin typeface="Times New Roman" pitchFamily="18" charset="0"/>
              </a:rPr>
              <a:t> 8088 (IO/= 0) </a:t>
            </a:r>
            <a:r>
              <a:rPr lang="en-US" sz="2400" dirty="0" err="1" smtClean="0">
                <a:latin typeface="Times New Roman" pitchFamily="18" charset="0"/>
              </a:rPr>
              <a:t>sẽ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làm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cho</a:t>
            </a:r>
            <a:r>
              <a:rPr lang="en-US" sz="2400" dirty="0" smtClean="0">
                <a:latin typeface="Times New Roman" pitchFamily="18" charset="0"/>
              </a:rPr>
              <a:t>       = 0,      = 0, G1 = 1, </a:t>
            </a:r>
            <a:r>
              <a:rPr lang="en-US" sz="2400" dirty="0" err="1" smtClean="0">
                <a:latin typeface="Times New Roman" pitchFamily="18" charset="0"/>
              </a:rPr>
              <a:t>và</a:t>
            </a:r>
            <a:r>
              <a:rPr lang="en-US" sz="2400" dirty="0" smtClean="0">
                <a:latin typeface="Times New Roman" pitchFamily="18" charset="0"/>
              </a:rPr>
              <a:t> do </a:t>
            </a:r>
            <a:r>
              <a:rPr lang="en-US" sz="2400" dirty="0" err="1" smtClean="0">
                <a:latin typeface="Times New Roman" pitchFamily="18" charset="0"/>
              </a:rPr>
              <a:t>đó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kích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hoạt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bộ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giải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mã</a:t>
            </a:r>
            <a:r>
              <a:rPr lang="en-US" sz="2400" dirty="0" smtClean="0">
                <a:latin typeface="Times New Roman" pitchFamily="18" charset="0"/>
              </a:rPr>
              <a:t>. </a:t>
            </a:r>
          </a:p>
          <a:p>
            <a:pPr eaLnBrk="1" hangingPunct="1"/>
            <a:r>
              <a:rPr lang="en-US" sz="2400" dirty="0" err="1" smtClean="0">
                <a:latin typeface="Times New Roman" pitchFamily="18" charset="0"/>
              </a:rPr>
              <a:t>Khi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bộ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giải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mã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đã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hoạt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động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thì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các</a:t>
            </a:r>
            <a:r>
              <a:rPr lang="en-US" sz="2400" dirty="0" smtClean="0">
                <a:latin typeface="Times New Roman" pitchFamily="18" charset="0"/>
              </a:rPr>
              <a:t> bit </a:t>
            </a:r>
            <a:r>
              <a:rPr lang="en-US" sz="2400" dirty="0" err="1" smtClean="0">
                <a:latin typeface="Times New Roman" pitchFamily="18" charset="0"/>
              </a:rPr>
              <a:t>địa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chỉ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từ</a:t>
            </a:r>
            <a:r>
              <a:rPr lang="en-US" sz="2400" dirty="0" smtClean="0">
                <a:latin typeface="Times New Roman" pitchFamily="18" charset="0"/>
              </a:rPr>
              <a:t> A15 - A13 </a:t>
            </a:r>
            <a:r>
              <a:rPr lang="en-US" sz="2400" dirty="0" err="1" smtClean="0">
                <a:latin typeface="Times New Roman" pitchFamily="18" charset="0"/>
              </a:rPr>
              <a:t>sẽ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xác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định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đầu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ra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nào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bằng</a:t>
            </a:r>
            <a:r>
              <a:rPr lang="en-US" sz="2400" dirty="0" smtClean="0">
                <a:latin typeface="Times New Roman" pitchFamily="18" charset="0"/>
              </a:rPr>
              <a:t> 0 </a:t>
            </a:r>
            <a:r>
              <a:rPr lang="en-US" sz="2400" dirty="0" err="1" smtClean="0">
                <a:latin typeface="Times New Roman" pitchFamily="18" charset="0"/>
              </a:rPr>
              <a:t>và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tương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ứng</a:t>
            </a:r>
            <a:r>
              <a:rPr lang="en-US" sz="2400" dirty="0" smtClean="0">
                <a:latin typeface="Times New Roman" pitchFamily="18" charset="0"/>
              </a:rPr>
              <a:t> vi </a:t>
            </a:r>
            <a:r>
              <a:rPr lang="en-US" sz="2400" dirty="0" err="1" smtClean="0">
                <a:latin typeface="Times New Roman" pitchFamily="18" charset="0"/>
              </a:rPr>
              <a:t>mạch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nhớ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nào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sẽ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được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chọn</a:t>
            </a:r>
            <a:r>
              <a:rPr lang="en-US" sz="2400" dirty="0" smtClean="0">
                <a:latin typeface="Times New Roman" pitchFamily="18" charset="0"/>
              </a:rPr>
              <a:t>.</a:t>
            </a:r>
          </a:p>
        </p:txBody>
      </p:sp>
      <p:sp>
        <p:nvSpPr>
          <p:cNvPr id="307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6705600" y="2819400"/>
          <a:ext cx="4572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3" imgW="342603" imgH="215713" progId="Equation.3">
                  <p:embed/>
                </p:oleObj>
              </mc:Choice>
              <mc:Fallback>
                <p:oleObj name="Equation" r:id="rId3" imgW="342603" imgH="2157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819400"/>
                        <a:ext cx="4572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75" name="Object 6"/>
          <p:cNvGraphicFramePr>
            <a:graphicFrameLocks noChangeAspect="1"/>
          </p:cNvGraphicFramePr>
          <p:nvPr/>
        </p:nvGraphicFramePr>
        <p:xfrm>
          <a:off x="7696200" y="2819400"/>
          <a:ext cx="45720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5" imgW="330057" imgH="215806" progId="Equation.3">
                  <p:embed/>
                </p:oleObj>
              </mc:Choice>
              <mc:Fallback>
                <p:oleObj name="Equation" r:id="rId5" imgW="330057" imgH="21580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819400"/>
                        <a:ext cx="457200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eaLnBrk="1" hangingPunct="1"/>
            <a:r>
              <a:rPr lang="en-US" sz="2800" b="1" dirty="0" err="1" smtClean="0">
                <a:latin typeface="Times New Roman" pitchFamily="18" charset="0"/>
              </a:rPr>
              <a:t>Cấu</a:t>
            </a:r>
            <a:r>
              <a:rPr lang="en-US" sz="2800" b="1" dirty="0" smtClean="0">
                <a:latin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</a:rPr>
              <a:t>trúc</a:t>
            </a:r>
            <a:r>
              <a:rPr lang="en-US" sz="2800" b="1" dirty="0" smtClean="0">
                <a:latin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</a:rPr>
              <a:t>chung</a:t>
            </a:r>
            <a:r>
              <a:rPr lang="en-US" sz="2800" b="1" dirty="0" smtClean="0">
                <a:latin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</a:rPr>
              <a:t>của</a:t>
            </a:r>
            <a:r>
              <a:rPr lang="en-US" sz="2800" b="1" dirty="0" smtClean="0">
                <a:latin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</a:rPr>
              <a:t>một</a:t>
            </a:r>
            <a:r>
              <a:rPr lang="en-US" sz="2800" b="1" dirty="0" smtClean="0">
                <a:latin typeface="Times New Roman" pitchFamily="18" charset="0"/>
              </a:rPr>
              <a:t> vi </a:t>
            </a:r>
            <a:r>
              <a:rPr lang="en-US" sz="2800" b="1" dirty="0" err="1" smtClean="0">
                <a:latin typeface="Times New Roman" pitchFamily="18" charset="0"/>
              </a:rPr>
              <a:t>mạch</a:t>
            </a:r>
            <a:r>
              <a:rPr lang="en-US" sz="2800" b="1" dirty="0" smtClean="0">
                <a:latin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</a:rPr>
              <a:t>nhớ</a:t>
            </a:r>
            <a:endParaRPr lang="en-US" sz="2800" b="1" dirty="0" smtClean="0">
              <a:latin typeface="Times New Roman" pitchFamily="18" charset="0"/>
            </a:endParaRP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939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057400"/>
            <a:ext cx="6324600" cy="396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Nhận xét (Tiếp)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30313"/>
            <a:ext cx="7848600" cy="4713287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 err="1" smtClean="0">
                <a:latin typeface="Times New Roman" pitchFamily="18" charset="0"/>
              </a:rPr>
              <a:t>dạng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địa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chỉ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của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một</a:t>
            </a:r>
            <a:r>
              <a:rPr lang="en-US" sz="2400" dirty="0" smtClean="0">
                <a:latin typeface="Times New Roman" pitchFamily="18" charset="0"/>
              </a:rPr>
              <a:t> ô </a:t>
            </a:r>
            <a:r>
              <a:rPr lang="en-US" sz="2400" dirty="0" err="1" smtClean="0">
                <a:latin typeface="Times New Roman" pitchFamily="18" charset="0"/>
              </a:rPr>
              <a:t>nhớ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được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giải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mã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là</a:t>
            </a:r>
            <a:r>
              <a:rPr lang="en-US" sz="2400" dirty="0" smtClean="0">
                <a:latin typeface="Times New Roman" pitchFamily="18" charset="0"/>
              </a:rPr>
              <a:t>:</a:t>
            </a: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Times New Roman" pitchFamily="18" charset="0"/>
              </a:rPr>
              <a:t>	 1111 XXXX </a:t>
            </a:r>
            <a:r>
              <a:rPr lang="en-US" sz="2400" dirty="0" err="1" smtClean="0">
                <a:latin typeface="Times New Roman" pitchFamily="18" charset="0"/>
              </a:rPr>
              <a:t>XXXX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XXXX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XXXX</a:t>
            </a:r>
            <a:endParaRPr lang="en-US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err="1" smtClean="0">
                <a:latin typeface="Times New Roman" pitchFamily="18" charset="0"/>
              </a:rPr>
              <a:t>Từ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đây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suy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ra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khoảng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địa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chỉ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của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cả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bộ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nhớ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là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từ</a:t>
            </a:r>
            <a:endParaRPr lang="en-US" sz="2400" dirty="0" smtClean="0">
              <a:latin typeface="Times New Roman" pitchFamily="18" charset="0"/>
            </a:endParaRP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Times New Roman" pitchFamily="18" charset="0"/>
              </a:rPr>
              <a:t>                 1111 0000 0000 0000 0000 = F0000H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Times New Roman" pitchFamily="18" charset="0"/>
              </a:rPr>
              <a:t>			</a:t>
            </a:r>
            <a:r>
              <a:rPr lang="en-US" sz="2400" dirty="0" err="1" smtClean="0">
                <a:latin typeface="Times New Roman" pitchFamily="18" charset="0"/>
              </a:rPr>
              <a:t>đến</a:t>
            </a:r>
            <a:endParaRPr lang="en-US" sz="2400" dirty="0" smtClean="0">
              <a:latin typeface="Times New Roman" pitchFamily="18" charset="0"/>
            </a:endParaRP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Times New Roman" pitchFamily="18" charset="0"/>
              </a:rPr>
              <a:t>                  1111 1111 1111 1111 1111 = FFFFFH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</a:rPr>
              <a:t>Ta </a:t>
            </a:r>
            <a:r>
              <a:rPr lang="en-US" sz="2400" dirty="0" err="1" smtClean="0">
                <a:latin typeface="Times New Roman" pitchFamily="18" charset="0"/>
              </a:rPr>
              <a:t>cũng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có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thể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xác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định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được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khoảng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địa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chỉ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của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từng</a:t>
            </a:r>
            <a:r>
              <a:rPr lang="en-US" sz="2400" dirty="0" smtClean="0">
                <a:latin typeface="Times New Roman" pitchFamily="18" charset="0"/>
              </a:rPr>
              <a:t> vi </a:t>
            </a:r>
            <a:r>
              <a:rPr lang="en-US" sz="2400" dirty="0" err="1" smtClean="0">
                <a:latin typeface="Times New Roman" pitchFamily="18" charset="0"/>
              </a:rPr>
              <a:t>mạch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nhớ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nối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tới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đầu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ra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của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bộ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giải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mã</a:t>
            </a:r>
            <a:r>
              <a:rPr lang="en-US" sz="2400" dirty="0" smtClean="0">
                <a:latin typeface="Times New Roman" pitchFamily="18" charset="0"/>
              </a:rPr>
              <a:t>. 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Times New Roman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Nhận</a:t>
            </a:r>
            <a:r>
              <a:rPr lang="en-US" sz="3200" dirty="0" smtClean="0"/>
              <a:t> </a:t>
            </a:r>
            <a:r>
              <a:rPr lang="en-US" sz="3200" dirty="0" err="1" smtClean="0"/>
              <a:t>xét</a:t>
            </a:r>
            <a:endParaRPr lang="en-US" sz="3200" dirty="0" smtClean="0"/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000" dirty="0" err="1" smtClean="0">
                <a:latin typeface="Times New Roman" pitchFamily="18" charset="0"/>
              </a:rPr>
              <a:t>Ví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dụ</a:t>
            </a:r>
            <a:r>
              <a:rPr lang="en-US" sz="2000" dirty="0" smtClean="0">
                <a:latin typeface="Times New Roman" pitchFamily="18" charset="0"/>
              </a:rPr>
              <a:t>:  </a:t>
            </a:r>
            <a:r>
              <a:rPr lang="en-US" sz="2000" dirty="0" err="1" smtClean="0">
                <a:latin typeface="Times New Roman" pitchFamily="18" charset="0"/>
              </a:rPr>
              <a:t>xác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định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khoảng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địa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chỉ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của</a:t>
            </a:r>
            <a:r>
              <a:rPr lang="en-US" sz="2000" dirty="0" smtClean="0">
                <a:latin typeface="Times New Roman" pitchFamily="18" charset="0"/>
              </a:rPr>
              <a:t> vi </a:t>
            </a:r>
            <a:r>
              <a:rPr lang="en-US" sz="2000" dirty="0" err="1" smtClean="0">
                <a:latin typeface="Times New Roman" pitchFamily="18" charset="0"/>
              </a:rPr>
              <a:t>mạch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nhớ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nối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tới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đầu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ra</a:t>
            </a:r>
            <a:r>
              <a:rPr lang="en-US" sz="2000" dirty="0" smtClean="0">
                <a:latin typeface="Times New Roman" pitchFamily="18" charset="0"/>
              </a:rPr>
              <a:t> 0: </a:t>
            </a:r>
            <a:r>
              <a:rPr lang="en-US" sz="2000" dirty="0" err="1" smtClean="0">
                <a:latin typeface="Times New Roman" pitchFamily="18" charset="0"/>
              </a:rPr>
              <a:t>vì</a:t>
            </a:r>
            <a:r>
              <a:rPr lang="en-US" sz="2000" dirty="0" smtClean="0">
                <a:latin typeface="Times New Roman" pitchFamily="18" charset="0"/>
              </a:rPr>
              <a:t> vi </a:t>
            </a:r>
            <a:r>
              <a:rPr lang="en-US" sz="2000" dirty="0" err="1" smtClean="0">
                <a:latin typeface="Times New Roman" pitchFamily="18" charset="0"/>
              </a:rPr>
              <a:t>mạch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này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được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chọn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khi</a:t>
            </a:r>
            <a:r>
              <a:rPr lang="en-US" sz="2000" dirty="0" smtClean="0">
                <a:latin typeface="Times New Roman" pitchFamily="18" charset="0"/>
              </a:rPr>
              <a:t> CBA = 000 </a:t>
            </a:r>
            <a:r>
              <a:rPr lang="en-US" sz="2000" dirty="0" err="1" smtClean="0">
                <a:latin typeface="Times New Roman" pitchFamily="18" charset="0"/>
              </a:rPr>
              <a:t>nên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địa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chỉ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của</a:t>
            </a:r>
            <a:r>
              <a:rPr lang="en-US" sz="2000" dirty="0" smtClean="0">
                <a:latin typeface="Times New Roman" pitchFamily="18" charset="0"/>
              </a:rPr>
              <a:t> ô </a:t>
            </a:r>
            <a:r>
              <a:rPr lang="en-US" sz="2000" dirty="0" err="1" smtClean="0">
                <a:latin typeface="Times New Roman" pitchFamily="18" charset="0"/>
              </a:rPr>
              <a:t>nhớ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trong</a:t>
            </a:r>
            <a:r>
              <a:rPr lang="en-US" sz="2000" dirty="0" smtClean="0">
                <a:latin typeface="Times New Roman" pitchFamily="18" charset="0"/>
              </a:rPr>
              <a:t> vi </a:t>
            </a:r>
            <a:r>
              <a:rPr lang="en-US" sz="2000" dirty="0" err="1" smtClean="0">
                <a:latin typeface="Times New Roman" pitchFamily="18" charset="0"/>
              </a:rPr>
              <a:t>mạch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này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có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dạng</a:t>
            </a:r>
            <a:endParaRPr lang="en-US" sz="2000" dirty="0" smtClean="0">
              <a:latin typeface="Times New Roman" pitchFamily="18" charset="0"/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Times New Roman" pitchFamily="18" charset="0"/>
              </a:rPr>
              <a:t>        	CBA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Times New Roman" pitchFamily="18" charset="0"/>
              </a:rPr>
              <a:t>		1111 000X XXXX </a:t>
            </a:r>
            <a:r>
              <a:rPr lang="en-US" sz="2000" dirty="0" err="1" smtClean="0">
                <a:latin typeface="Times New Roman" pitchFamily="18" charset="0"/>
              </a:rPr>
              <a:t>XXXX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XXXX</a:t>
            </a:r>
            <a:endParaRPr lang="en-US" sz="2000" dirty="0" smtClean="0">
              <a:latin typeface="Times New Roman" pitchFamily="18" charset="0"/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dirty="0" err="1" smtClean="0">
                <a:latin typeface="Times New Roman" pitchFamily="18" charset="0"/>
              </a:rPr>
              <a:t>Từ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đây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suy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ra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khoảng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địa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chỉ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của</a:t>
            </a:r>
            <a:r>
              <a:rPr lang="en-US" sz="2000" dirty="0" smtClean="0">
                <a:latin typeface="Times New Roman" pitchFamily="18" charset="0"/>
              </a:rPr>
              <a:t> vi </a:t>
            </a:r>
            <a:r>
              <a:rPr lang="en-US" sz="2000" dirty="0" err="1" smtClean="0">
                <a:latin typeface="Times New Roman" pitchFamily="18" charset="0"/>
              </a:rPr>
              <a:t>mạch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nhớ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là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từ</a:t>
            </a:r>
            <a:endParaRPr lang="en-US" sz="2000" dirty="0" smtClean="0">
              <a:latin typeface="Times New Roman" pitchFamily="18" charset="0"/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Times New Roman" pitchFamily="18" charset="0"/>
              </a:rPr>
              <a:t>		1111 0000 0000 0000 0000 = F0000H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dirty="0" err="1" smtClean="0">
                <a:latin typeface="Times New Roman" pitchFamily="18" charset="0"/>
              </a:rPr>
              <a:t>đến</a:t>
            </a:r>
            <a:endParaRPr lang="en-US" sz="2000" dirty="0" smtClean="0">
              <a:latin typeface="Times New Roman" pitchFamily="18" charset="0"/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Times New Roman" pitchFamily="18" charset="0"/>
              </a:rPr>
              <a:t>		1111 0001 1111 1111 1111 = F1FFFH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Times New Roman" pitchFamily="18" charset="0"/>
              </a:rPr>
              <a:t>       	 CBA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Times New Roman" pitchFamily="18" charset="0"/>
              </a:rPr>
              <a:t>		1111 001X XXXX </a:t>
            </a:r>
            <a:r>
              <a:rPr lang="en-US" sz="2000" dirty="0" err="1" smtClean="0">
                <a:latin typeface="Times New Roman" pitchFamily="18" charset="0"/>
              </a:rPr>
              <a:t>XXXX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XXXX</a:t>
            </a:r>
            <a:endParaRPr lang="en-US" sz="2000" dirty="0" smtClean="0">
              <a:latin typeface="Times New Roman" pitchFamily="18" charset="0"/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dirty="0" err="1" smtClean="0">
                <a:latin typeface="Times New Roman" pitchFamily="18" charset="0"/>
              </a:rPr>
              <a:t>Từ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đây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suy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ra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khoảng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địa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chỉ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của</a:t>
            </a:r>
            <a:r>
              <a:rPr lang="en-US" sz="2000" dirty="0" smtClean="0">
                <a:latin typeface="Times New Roman" pitchFamily="18" charset="0"/>
              </a:rPr>
              <a:t> vi </a:t>
            </a:r>
            <a:r>
              <a:rPr lang="en-US" sz="2000" dirty="0" err="1" smtClean="0">
                <a:latin typeface="Times New Roman" pitchFamily="18" charset="0"/>
              </a:rPr>
              <a:t>mạch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nhớ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là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từ</a:t>
            </a:r>
            <a:endParaRPr lang="en-US" sz="2000" dirty="0" smtClean="0">
              <a:latin typeface="Times New Roman" pitchFamily="18" charset="0"/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Times New Roman" pitchFamily="18" charset="0"/>
              </a:rPr>
              <a:t>		1111 0010 0000 0000 0000 = F2000H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dirty="0" err="1" smtClean="0">
                <a:latin typeface="Times New Roman" pitchFamily="18" charset="0"/>
              </a:rPr>
              <a:t>đến</a:t>
            </a:r>
            <a:endParaRPr lang="en-US" sz="2000" dirty="0" smtClean="0">
              <a:latin typeface="Times New Roman" pitchFamily="18" charset="0"/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Times New Roman" pitchFamily="18" charset="0"/>
              </a:rPr>
              <a:t>		1111 0011 1111 1111 1111 = F3FFFH</a:t>
            </a:r>
          </a:p>
          <a:p>
            <a:pPr eaLnBrk="1" hangingPunct="1">
              <a:lnSpc>
                <a:spcPct val="80000"/>
              </a:lnSpc>
            </a:pPr>
            <a:endParaRPr lang="en-US" sz="1600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eaLnBrk="1" hangingPunct="1"/>
            <a:r>
              <a:rPr lang="en-US" sz="3600" dirty="0" err="1" smtClean="0">
                <a:latin typeface="Times New Roman" pitchFamily="18" charset="0"/>
              </a:rPr>
              <a:t>Bộ</a:t>
            </a:r>
            <a:r>
              <a:rPr lang="en-US" sz="3600" dirty="0" smtClean="0">
                <a:latin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</a:rPr>
              <a:t>giải</a:t>
            </a:r>
            <a:r>
              <a:rPr lang="en-US" sz="3600" dirty="0" smtClean="0">
                <a:latin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</a:rPr>
              <a:t>mã</a:t>
            </a:r>
            <a:r>
              <a:rPr lang="en-US" sz="3600" dirty="0" smtClean="0">
                <a:latin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</a:rPr>
              <a:t>kép</a:t>
            </a:r>
            <a:r>
              <a:rPr lang="en-US" sz="3600" dirty="0" smtClean="0">
                <a:latin typeface="Times New Roman" pitchFamily="18" charset="0"/>
              </a:rPr>
              <a:t> 2-4 (74LS139) </a:t>
            </a:r>
          </a:p>
        </p:txBody>
      </p:sp>
      <p:pic>
        <p:nvPicPr>
          <p:cNvPr id="8294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425575"/>
            <a:ext cx="6172200" cy="528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28600" y="1524000"/>
            <a:ext cx="2514600" cy="3170099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 </a:t>
            </a:r>
            <a:r>
              <a:rPr lang="vi-VN" sz="2000" dirty="0" smtClean="0"/>
              <a:t>74LS139 </a:t>
            </a:r>
            <a:r>
              <a:rPr lang="vi-VN" sz="2000" dirty="0"/>
              <a:t>chứa hai bộ giải mã 2-4, mỗi bộ giải mã có đầu vào địa chỉ, cho phép và đầu ra riêng</a:t>
            </a:r>
            <a:r>
              <a:rPr lang="vi-VN" sz="2000" dirty="0" smtClean="0"/>
              <a:t>.</a:t>
            </a: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vi-VN" sz="2000" dirty="0" smtClean="0"/>
              <a:t> </a:t>
            </a:r>
            <a:r>
              <a:rPr lang="en-US" sz="2000" dirty="0" smtClean="0"/>
              <a:t> </a:t>
            </a:r>
            <a:r>
              <a:rPr lang="vi-VN" sz="2000" dirty="0" smtClean="0"/>
              <a:t>Sơ </a:t>
            </a:r>
            <a:r>
              <a:rPr lang="vi-VN" sz="2000" dirty="0"/>
              <a:t>đồ chân và bảng chân lý của bộ giải mã 74LS139 như sau: </a:t>
            </a:r>
            <a:endParaRPr lang="en-US" sz="2000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eaLnBrk="1" hangingPunct="1"/>
            <a:r>
              <a:rPr lang="en-US" sz="3200" b="1" dirty="0" smtClean="0"/>
              <a:t>3. </a:t>
            </a:r>
            <a:r>
              <a:rPr lang="en-US" sz="3200" b="1" dirty="0" err="1" smtClean="0"/>
              <a:t>Bộ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giải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mã</a:t>
            </a:r>
            <a:r>
              <a:rPr lang="en-US" sz="3200" b="1" dirty="0" smtClean="0"/>
              <a:t> PROM</a:t>
            </a:r>
            <a:br>
              <a:rPr lang="en-US" sz="3200" b="1" dirty="0" smtClean="0"/>
            </a:br>
            <a:endParaRPr lang="en-US" sz="3200" b="1" dirty="0" smtClean="0"/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91500" cy="471328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err="1" smtClean="0"/>
              <a:t>Sử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PROM </a:t>
            </a:r>
            <a:r>
              <a:rPr lang="en-US" sz="2800" dirty="0" err="1" smtClean="0"/>
              <a:t>loại</a:t>
            </a:r>
            <a:r>
              <a:rPr lang="en-US" sz="2800" dirty="0" smtClean="0"/>
              <a:t> TPB28L42   512</a:t>
            </a:r>
            <a:r>
              <a:rPr lang="en-US" sz="2800" dirty="0" smtClean="0">
                <a:sym typeface="Symbol" pitchFamily="18" charset="2"/>
              </a:rPr>
              <a:t></a:t>
            </a:r>
            <a:r>
              <a:rPr lang="en-US" sz="2800" dirty="0" smtClean="0"/>
              <a:t>8 </a:t>
            </a:r>
            <a:r>
              <a:rPr lang="en-US" sz="2800" dirty="0" err="1" smtClean="0"/>
              <a:t>làm</a:t>
            </a:r>
            <a:r>
              <a:rPr lang="en-US" sz="2800" dirty="0" smtClean="0"/>
              <a:t> </a:t>
            </a:r>
            <a:r>
              <a:rPr lang="en-US" sz="2800" dirty="0" err="1" smtClean="0"/>
              <a:t>bộ</a:t>
            </a:r>
            <a:r>
              <a:rPr lang="en-US" sz="2800" dirty="0" smtClean="0"/>
              <a:t> </a:t>
            </a:r>
            <a:r>
              <a:rPr lang="en-US" sz="2800" dirty="0" err="1" smtClean="0"/>
              <a:t>giải</a:t>
            </a:r>
            <a:r>
              <a:rPr lang="en-US" sz="2800" dirty="0" smtClean="0"/>
              <a:t> </a:t>
            </a:r>
            <a:r>
              <a:rPr lang="en-US" sz="2800" dirty="0" err="1" smtClean="0"/>
              <a:t>mã</a:t>
            </a:r>
            <a:r>
              <a:rPr lang="en-US" sz="2800" dirty="0" smtClean="0"/>
              <a:t>.</a:t>
            </a:r>
          </a:p>
          <a:p>
            <a:pPr eaLnBrk="1" hangingPunct="1"/>
            <a:r>
              <a:rPr lang="en-US" sz="2800" dirty="0" smtClean="0"/>
              <a:t> PROM </a:t>
            </a:r>
            <a:r>
              <a:rPr lang="en-US" sz="2800" dirty="0" err="1" smtClean="0"/>
              <a:t>này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9 </a:t>
            </a:r>
            <a:r>
              <a:rPr lang="en-US" sz="2800" dirty="0" err="1" smtClean="0"/>
              <a:t>đầu</a:t>
            </a:r>
            <a:r>
              <a:rPr lang="en-US" sz="2800" dirty="0" smtClean="0"/>
              <a:t> </a:t>
            </a:r>
            <a:r>
              <a:rPr lang="en-US" sz="2800" dirty="0" err="1" smtClean="0"/>
              <a:t>vào</a:t>
            </a:r>
            <a:r>
              <a:rPr lang="en-US" sz="2800" dirty="0" smtClean="0"/>
              <a:t> </a:t>
            </a:r>
            <a:r>
              <a:rPr lang="en-US" sz="2800" dirty="0" err="1" smtClean="0"/>
              <a:t>địa</a:t>
            </a:r>
            <a:r>
              <a:rPr lang="en-US" sz="2800" dirty="0" smtClean="0"/>
              <a:t> </a:t>
            </a:r>
            <a:r>
              <a:rPr lang="en-US" sz="2800" dirty="0" err="1" smtClean="0"/>
              <a:t>chỉ</a:t>
            </a:r>
            <a:r>
              <a:rPr lang="en-US" sz="2800" dirty="0" smtClean="0"/>
              <a:t>, 8 </a:t>
            </a:r>
            <a:r>
              <a:rPr lang="en-US" sz="2800" dirty="0" err="1" smtClean="0"/>
              <a:t>đầu</a:t>
            </a:r>
            <a:r>
              <a:rPr lang="en-US" sz="2800" dirty="0" smtClean="0"/>
              <a:t> </a:t>
            </a:r>
            <a:r>
              <a:rPr lang="en-US" sz="2800" dirty="0" err="1" smtClean="0"/>
              <a:t>ra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. </a:t>
            </a:r>
          </a:p>
          <a:p>
            <a:pPr eaLnBrk="1" hangingPunct="1"/>
            <a:r>
              <a:rPr lang="en-US" sz="2800" dirty="0" err="1" smtClean="0"/>
              <a:t>Để</a:t>
            </a:r>
            <a:r>
              <a:rPr lang="en-US" sz="2800" dirty="0" smtClean="0"/>
              <a:t> </a:t>
            </a:r>
            <a:r>
              <a:rPr lang="en-US" sz="2800" dirty="0" err="1" smtClean="0"/>
              <a:t>thực</a:t>
            </a:r>
            <a:r>
              <a:rPr lang="en-US" sz="2800" dirty="0" smtClean="0"/>
              <a:t> </a:t>
            </a:r>
            <a:r>
              <a:rPr lang="en-US" sz="2800" dirty="0" err="1" smtClean="0"/>
              <a:t>hiện</a:t>
            </a:r>
            <a:r>
              <a:rPr lang="en-US" sz="2800" dirty="0" smtClean="0"/>
              <a:t> </a:t>
            </a:r>
            <a:r>
              <a:rPr lang="en-US" sz="2800" dirty="0" err="1" smtClean="0"/>
              <a:t>giải</a:t>
            </a:r>
            <a:r>
              <a:rPr lang="en-US" sz="2800" dirty="0" smtClean="0"/>
              <a:t> </a:t>
            </a:r>
            <a:r>
              <a:rPr lang="en-US" sz="2800" dirty="0" err="1" smtClean="0"/>
              <a:t>mã</a:t>
            </a:r>
            <a:r>
              <a:rPr lang="en-US" sz="2800" dirty="0" smtClean="0"/>
              <a:t> PROM </a:t>
            </a:r>
            <a:r>
              <a:rPr lang="en-US" sz="2800" dirty="0" err="1" smtClean="0"/>
              <a:t>phải</a:t>
            </a:r>
            <a:r>
              <a:rPr lang="en-US" sz="2800" dirty="0" smtClean="0"/>
              <a:t> </a:t>
            </a:r>
            <a:r>
              <a:rPr lang="en-US" sz="2800" dirty="0" err="1" smtClean="0"/>
              <a:t>được</a:t>
            </a:r>
            <a:r>
              <a:rPr lang="en-US" sz="2800" dirty="0" smtClean="0"/>
              <a:t> </a:t>
            </a:r>
            <a:r>
              <a:rPr lang="en-US" sz="2800" dirty="0" err="1" smtClean="0"/>
              <a:t>lập</a:t>
            </a:r>
            <a:r>
              <a:rPr lang="en-US" sz="2800" dirty="0" smtClean="0"/>
              <a:t> </a:t>
            </a:r>
            <a:r>
              <a:rPr lang="en-US" sz="2800" dirty="0" err="1" smtClean="0"/>
              <a:t>trình</a:t>
            </a:r>
            <a:r>
              <a:rPr lang="en-US" sz="2800" dirty="0" smtClean="0"/>
              <a:t> </a:t>
            </a:r>
            <a:r>
              <a:rPr lang="en-US" sz="2800" dirty="0" err="1" smtClean="0"/>
              <a:t>chứa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mẫu</a:t>
            </a:r>
            <a:r>
              <a:rPr lang="en-US" sz="2800" dirty="0" smtClean="0"/>
              <a:t> bit </a:t>
            </a:r>
            <a:r>
              <a:rPr lang="en-US" sz="2800" dirty="0" err="1" smtClean="0"/>
              <a:t>sao</a:t>
            </a:r>
            <a:r>
              <a:rPr lang="en-US" sz="2800" dirty="0" smtClean="0"/>
              <a:t> </a:t>
            </a:r>
            <a:r>
              <a:rPr lang="en-US" sz="2800" dirty="0" err="1" smtClean="0"/>
              <a:t>cho</a:t>
            </a:r>
            <a:r>
              <a:rPr lang="en-US" sz="2800" dirty="0" smtClean="0"/>
              <a:t> </a:t>
            </a:r>
            <a:r>
              <a:rPr lang="en-US" sz="2800" dirty="0" err="1" smtClean="0"/>
              <a:t>với</a:t>
            </a:r>
            <a:r>
              <a:rPr lang="en-US" sz="2800" dirty="0" smtClean="0"/>
              <a:t> </a:t>
            </a:r>
            <a:r>
              <a:rPr lang="en-US" sz="2800" dirty="0" err="1" smtClean="0"/>
              <a:t>mỗi</a:t>
            </a:r>
            <a:r>
              <a:rPr lang="en-US" sz="2800" dirty="0" smtClean="0"/>
              <a:t> </a:t>
            </a:r>
            <a:r>
              <a:rPr lang="en-US" sz="2800" dirty="0" err="1" smtClean="0"/>
              <a:t>mẫu</a:t>
            </a:r>
            <a:r>
              <a:rPr lang="en-US" sz="2800" dirty="0" smtClean="0"/>
              <a:t> bit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đầu</a:t>
            </a:r>
            <a:r>
              <a:rPr lang="en-US" sz="2800" dirty="0" smtClean="0"/>
              <a:t> </a:t>
            </a:r>
            <a:r>
              <a:rPr lang="en-US" sz="2800" dirty="0" err="1" smtClean="0"/>
              <a:t>ra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 </a:t>
            </a:r>
            <a:r>
              <a:rPr lang="en-US" sz="2800" dirty="0" err="1" smtClean="0"/>
              <a:t>bằng</a:t>
            </a:r>
            <a:r>
              <a:rPr lang="en-US" sz="2800" dirty="0" smtClean="0"/>
              <a:t> 0 </a:t>
            </a:r>
            <a:r>
              <a:rPr lang="en-US" sz="2800" dirty="0" err="1" smtClean="0"/>
              <a:t>để</a:t>
            </a:r>
            <a:r>
              <a:rPr lang="en-US" sz="2800" dirty="0" smtClean="0"/>
              <a:t> </a:t>
            </a:r>
            <a:r>
              <a:rPr lang="en-US" sz="2800" dirty="0" err="1" smtClean="0"/>
              <a:t>chọn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vi </a:t>
            </a:r>
            <a:r>
              <a:rPr lang="en-US" sz="2800" dirty="0" err="1" smtClean="0"/>
              <a:t>mạch</a:t>
            </a:r>
            <a:r>
              <a:rPr lang="en-US" sz="2800" dirty="0" smtClean="0"/>
              <a:t> </a:t>
            </a:r>
            <a:r>
              <a:rPr lang="en-US" sz="2800" dirty="0" err="1" smtClean="0"/>
              <a:t>nhớ</a:t>
            </a:r>
            <a:r>
              <a:rPr lang="en-US" sz="2800" dirty="0" smtClean="0"/>
              <a:t> EPROM.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>
                <a:latin typeface="Times New Roman" pitchFamily="18" charset="0"/>
              </a:rPr>
              <a:t>Bảng mẫu bit</a:t>
            </a: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8602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19250"/>
            <a:ext cx="853440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8704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838200"/>
            <a:ext cx="8077200" cy="497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 smtClean="0"/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err="1" smtClean="0"/>
              <a:t>Bài</a:t>
            </a:r>
            <a:r>
              <a:rPr lang="en-US" sz="2800" dirty="0" smtClean="0"/>
              <a:t> 1: </a:t>
            </a:r>
            <a:r>
              <a:rPr lang="en-US" sz="2800" dirty="0" err="1" smtClean="0"/>
              <a:t>Sử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bộ</a:t>
            </a:r>
            <a:r>
              <a:rPr lang="en-US" sz="2800" dirty="0" smtClean="0"/>
              <a:t> </a:t>
            </a:r>
            <a:r>
              <a:rPr lang="en-US" sz="2800" dirty="0" err="1" smtClean="0"/>
              <a:t>giải</a:t>
            </a:r>
            <a:r>
              <a:rPr lang="en-US" sz="2800" dirty="0" smtClean="0"/>
              <a:t> </a:t>
            </a:r>
            <a:r>
              <a:rPr lang="en-US" sz="2800" dirty="0" err="1" smtClean="0"/>
              <a:t>mã</a:t>
            </a:r>
            <a:r>
              <a:rPr lang="en-US" sz="2800" dirty="0" smtClean="0"/>
              <a:t> PROM </a:t>
            </a:r>
            <a:r>
              <a:rPr lang="en-US" sz="2800" dirty="0" err="1" smtClean="0"/>
              <a:t>giải</a:t>
            </a:r>
            <a:r>
              <a:rPr lang="en-US" sz="2800" dirty="0" smtClean="0"/>
              <a:t> </a:t>
            </a:r>
            <a:r>
              <a:rPr lang="en-US" sz="2800" dirty="0" err="1" smtClean="0"/>
              <a:t>mã</a:t>
            </a:r>
            <a:r>
              <a:rPr lang="en-US" sz="2800" dirty="0" smtClean="0"/>
              <a:t> </a:t>
            </a:r>
            <a:r>
              <a:rPr lang="en-US" sz="2800" dirty="0" err="1" smtClean="0"/>
              <a:t>địa</a:t>
            </a:r>
            <a:r>
              <a:rPr lang="en-US" sz="2800" dirty="0" smtClean="0"/>
              <a:t> </a:t>
            </a:r>
            <a:r>
              <a:rPr lang="en-US" sz="2800" dirty="0" err="1" smtClean="0"/>
              <a:t>chỉ</a:t>
            </a:r>
            <a:r>
              <a:rPr lang="en-US" sz="2800" dirty="0" smtClean="0"/>
              <a:t> </a:t>
            </a:r>
            <a:r>
              <a:rPr lang="en-US" sz="2800" dirty="0" err="1" smtClean="0"/>
              <a:t>cho</a:t>
            </a:r>
            <a:r>
              <a:rPr lang="en-US" sz="2800" dirty="0" smtClean="0"/>
              <a:t> </a:t>
            </a:r>
            <a:r>
              <a:rPr lang="en-US" sz="2800" dirty="0" err="1" smtClean="0"/>
              <a:t>bộ</a:t>
            </a:r>
            <a:r>
              <a:rPr lang="en-US" sz="2800" dirty="0" smtClean="0"/>
              <a:t> </a:t>
            </a:r>
            <a:r>
              <a:rPr lang="en-US" sz="2800" dirty="0" err="1" smtClean="0"/>
              <a:t>nhớ</a:t>
            </a:r>
            <a:r>
              <a:rPr lang="en-US" sz="2800" dirty="0" smtClean="0"/>
              <a:t> </a:t>
            </a:r>
            <a:r>
              <a:rPr lang="en-US" sz="2800" dirty="0" err="1" smtClean="0"/>
              <a:t>gồm</a:t>
            </a:r>
            <a:r>
              <a:rPr lang="en-US" sz="2800" dirty="0" smtClean="0"/>
              <a:t> 8 vi </a:t>
            </a:r>
            <a:r>
              <a:rPr lang="en-US" sz="2800" dirty="0" err="1" smtClean="0"/>
              <a:t>mạch</a:t>
            </a:r>
            <a:r>
              <a:rPr lang="en-US" sz="2800" dirty="0" smtClean="0"/>
              <a:t> </a:t>
            </a:r>
            <a:r>
              <a:rPr lang="en-US" sz="2800" dirty="0" err="1" smtClean="0"/>
              <a:t>nhớ</a:t>
            </a:r>
            <a:r>
              <a:rPr lang="en-US" sz="2800" dirty="0"/>
              <a:t> </a:t>
            </a:r>
            <a:r>
              <a:rPr lang="en-US" sz="2800" dirty="0" smtClean="0"/>
              <a:t>2716(2kx8). </a:t>
            </a:r>
            <a:r>
              <a:rPr lang="en-US" sz="2800" dirty="0" err="1" smtClean="0"/>
              <a:t>Đưa</a:t>
            </a:r>
            <a:r>
              <a:rPr lang="en-US" sz="2800" dirty="0" smtClean="0"/>
              <a:t> </a:t>
            </a:r>
            <a:r>
              <a:rPr lang="en-US" sz="2800" dirty="0" err="1" smtClean="0"/>
              <a:t>ra</a:t>
            </a:r>
            <a:r>
              <a:rPr lang="en-US" sz="2800" dirty="0" smtClean="0"/>
              <a:t> </a:t>
            </a:r>
            <a:r>
              <a:rPr lang="en-US" sz="2800" dirty="0" err="1" smtClean="0"/>
              <a:t>bảng</a:t>
            </a:r>
            <a:r>
              <a:rPr lang="en-US" sz="2800" dirty="0" smtClean="0"/>
              <a:t> </a:t>
            </a:r>
            <a:r>
              <a:rPr lang="en-US" sz="2800" dirty="0" err="1" smtClean="0"/>
              <a:t>mẫu</a:t>
            </a:r>
            <a:r>
              <a:rPr lang="en-US" sz="2800" dirty="0" smtClean="0"/>
              <a:t> bit </a:t>
            </a:r>
          </a:p>
          <a:p>
            <a:pPr eaLnBrk="1" hangingPunct="1"/>
            <a:r>
              <a:rPr lang="en-US" sz="2800" dirty="0" err="1" smtClean="0"/>
              <a:t>Bài</a:t>
            </a:r>
            <a:r>
              <a:rPr lang="en-US" sz="2800" dirty="0" smtClean="0"/>
              <a:t> 2: </a:t>
            </a:r>
            <a:r>
              <a:rPr lang="en-US" sz="2800" dirty="0" err="1" smtClean="0"/>
              <a:t>Sử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bộ</a:t>
            </a:r>
            <a:r>
              <a:rPr lang="en-US" sz="2800" dirty="0" smtClean="0"/>
              <a:t> </a:t>
            </a:r>
            <a:r>
              <a:rPr lang="en-US" sz="2800" dirty="0" err="1" smtClean="0"/>
              <a:t>giải</a:t>
            </a:r>
            <a:r>
              <a:rPr lang="en-US" sz="2800" dirty="0" smtClean="0"/>
              <a:t> </a:t>
            </a:r>
            <a:r>
              <a:rPr lang="en-US" sz="2800" dirty="0" err="1" smtClean="0"/>
              <a:t>mã</a:t>
            </a:r>
            <a:r>
              <a:rPr lang="en-US" sz="2800" dirty="0" smtClean="0"/>
              <a:t> PROM </a:t>
            </a:r>
            <a:r>
              <a:rPr lang="en-US" sz="2800" dirty="0" err="1" smtClean="0"/>
              <a:t>giải</a:t>
            </a:r>
            <a:r>
              <a:rPr lang="en-US" sz="2800" dirty="0" smtClean="0"/>
              <a:t> </a:t>
            </a:r>
            <a:r>
              <a:rPr lang="en-US" sz="2800" dirty="0" err="1" smtClean="0"/>
              <a:t>mã</a:t>
            </a:r>
            <a:r>
              <a:rPr lang="en-US" sz="2800" dirty="0" smtClean="0"/>
              <a:t> </a:t>
            </a:r>
            <a:r>
              <a:rPr lang="en-US" sz="2800" dirty="0" err="1" smtClean="0"/>
              <a:t>địa</a:t>
            </a:r>
            <a:r>
              <a:rPr lang="en-US" sz="2800" dirty="0" smtClean="0"/>
              <a:t> </a:t>
            </a:r>
            <a:r>
              <a:rPr lang="en-US" sz="2800" dirty="0" err="1" smtClean="0"/>
              <a:t>chỉ</a:t>
            </a:r>
            <a:r>
              <a:rPr lang="en-US" sz="2800" dirty="0" smtClean="0"/>
              <a:t> </a:t>
            </a:r>
            <a:r>
              <a:rPr lang="en-US" sz="2800" dirty="0" err="1" smtClean="0"/>
              <a:t>cho</a:t>
            </a:r>
            <a:r>
              <a:rPr lang="en-US" sz="2800" dirty="0" smtClean="0"/>
              <a:t> </a:t>
            </a:r>
            <a:r>
              <a:rPr lang="en-US" sz="2800" dirty="0" err="1" smtClean="0"/>
              <a:t>bộ</a:t>
            </a:r>
            <a:r>
              <a:rPr lang="en-US" sz="2800" dirty="0" smtClean="0"/>
              <a:t> </a:t>
            </a:r>
            <a:r>
              <a:rPr lang="en-US" sz="2800" dirty="0" err="1" smtClean="0"/>
              <a:t>nhớ</a:t>
            </a:r>
            <a:r>
              <a:rPr lang="en-US" sz="2800" dirty="0" smtClean="0"/>
              <a:t> </a:t>
            </a:r>
            <a:r>
              <a:rPr lang="en-US" sz="2800" dirty="0" err="1" smtClean="0"/>
              <a:t>gồm</a:t>
            </a:r>
            <a:r>
              <a:rPr lang="en-US" sz="2800" dirty="0" smtClean="0"/>
              <a:t> 8 vi </a:t>
            </a:r>
            <a:r>
              <a:rPr lang="en-US" sz="2800" dirty="0" err="1" smtClean="0"/>
              <a:t>mạch</a:t>
            </a:r>
            <a:r>
              <a:rPr lang="en-US" sz="2800" dirty="0" smtClean="0"/>
              <a:t> </a:t>
            </a:r>
            <a:r>
              <a:rPr lang="en-US" sz="2800" dirty="0" err="1" smtClean="0"/>
              <a:t>nhớ</a:t>
            </a:r>
            <a:r>
              <a:rPr lang="en-US" sz="2800" dirty="0" smtClean="0"/>
              <a:t> 2732 (4Kx8). </a:t>
            </a:r>
            <a:r>
              <a:rPr lang="en-US" sz="2800" dirty="0" err="1" smtClean="0"/>
              <a:t>Đưa</a:t>
            </a:r>
            <a:r>
              <a:rPr lang="en-US" sz="2800" dirty="0" smtClean="0"/>
              <a:t> </a:t>
            </a:r>
            <a:r>
              <a:rPr lang="en-US" sz="2800" dirty="0" err="1" smtClean="0"/>
              <a:t>ra</a:t>
            </a:r>
            <a:r>
              <a:rPr lang="en-US" sz="2800" dirty="0" smtClean="0"/>
              <a:t> </a:t>
            </a:r>
            <a:r>
              <a:rPr lang="en-US" sz="2800" dirty="0" err="1" smtClean="0"/>
              <a:t>bảng</a:t>
            </a:r>
            <a:r>
              <a:rPr lang="en-US" sz="2800" dirty="0" smtClean="0"/>
              <a:t> </a:t>
            </a:r>
            <a:r>
              <a:rPr lang="en-US" sz="2800" dirty="0" err="1" smtClean="0"/>
              <a:t>mẫu</a:t>
            </a:r>
            <a:r>
              <a:rPr lang="en-US" sz="2800" dirty="0" smtClean="0"/>
              <a:t> bit </a:t>
            </a:r>
          </a:p>
          <a:p>
            <a:pPr eaLnBrk="1" hangingPunct="1">
              <a:buFont typeface="Wingdings" pitchFamily="2" charset="2"/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</a:rPr>
              <a:t>III - PHỐI GHÉP 8088 VỚI BỘ NHỚ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1. </a:t>
            </a:r>
            <a:r>
              <a:rPr lang="en-US" sz="2800" b="1" dirty="0" err="1" smtClean="0">
                <a:solidFill>
                  <a:srgbClr val="FF0000"/>
                </a:solidFill>
              </a:rPr>
              <a:t>Phối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ghép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với</a:t>
            </a:r>
            <a:r>
              <a:rPr lang="en-US" sz="2800" b="1" dirty="0" smtClean="0">
                <a:solidFill>
                  <a:srgbClr val="FF0000"/>
                </a:solidFill>
              </a:rPr>
              <a:t> EPROM</a:t>
            </a:r>
          </a:p>
          <a:p>
            <a:pPr>
              <a:spcBef>
                <a:spcPct val="0"/>
              </a:spcBef>
            </a:pPr>
            <a:r>
              <a:rPr lang="en-US" sz="2400" dirty="0" smtClean="0"/>
              <a:t> </a:t>
            </a:r>
            <a:r>
              <a:rPr lang="en-US" sz="2400" dirty="0" err="1" smtClean="0"/>
              <a:t>Loại</a:t>
            </a:r>
            <a:r>
              <a:rPr lang="en-US" sz="2400" dirty="0" smtClean="0"/>
              <a:t> EPROM </a:t>
            </a:r>
            <a:r>
              <a:rPr lang="en-US" sz="2400" dirty="0" err="1" smtClean="0"/>
              <a:t>được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phổ</a:t>
            </a:r>
            <a:r>
              <a:rPr lang="en-US" sz="2400" dirty="0" smtClean="0"/>
              <a:t> </a:t>
            </a:r>
            <a:r>
              <a:rPr lang="en-US" sz="2400" dirty="0" err="1" smtClean="0"/>
              <a:t>biến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2732 4K</a:t>
            </a:r>
            <a:r>
              <a:rPr lang="en-US" sz="2400" dirty="0" smtClean="0">
                <a:sym typeface="Symbol" pitchFamily="18" charset="2"/>
              </a:rPr>
              <a:t></a:t>
            </a:r>
            <a:r>
              <a:rPr lang="en-US" sz="2400" dirty="0" smtClean="0"/>
              <a:t>8. EPROM 2732 </a:t>
            </a:r>
            <a:r>
              <a:rPr lang="en-US" sz="2400" dirty="0" err="1" smtClean="0"/>
              <a:t>có</a:t>
            </a:r>
            <a:r>
              <a:rPr lang="en-US" sz="2400" dirty="0" smtClean="0"/>
              <a:t> 12 </a:t>
            </a:r>
            <a:r>
              <a:rPr lang="en-US" sz="2400" dirty="0" err="1" smtClean="0"/>
              <a:t>đầu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địa</a:t>
            </a:r>
            <a:r>
              <a:rPr lang="en-US" sz="2400" dirty="0" smtClean="0"/>
              <a:t> </a:t>
            </a:r>
            <a:r>
              <a:rPr lang="en-US" sz="2400" dirty="0" err="1" smtClean="0"/>
              <a:t>chỉ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dung </a:t>
            </a:r>
            <a:r>
              <a:rPr lang="en-US" sz="2400" dirty="0" err="1" smtClean="0"/>
              <a:t>lượng</a:t>
            </a:r>
            <a:r>
              <a:rPr lang="en-US" sz="2400" dirty="0" smtClean="0"/>
              <a:t> 4 KB.</a:t>
            </a:r>
          </a:p>
          <a:p>
            <a:pPr>
              <a:spcBef>
                <a:spcPct val="0"/>
              </a:spcBef>
            </a:pPr>
            <a:r>
              <a:rPr lang="en-US" sz="2400" dirty="0" err="1" smtClean="0"/>
              <a:t>Để</a:t>
            </a:r>
            <a:r>
              <a:rPr lang="en-US" sz="2400" dirty="0" smtClean="0"/>
              <a:t> minh </a:t>
            </a:r>
            <a:r>
              <a:rPr lang="en-US" sz="2400" dirty="0" err="1" smtClean="0"/>
              <a:t>họa</a:t>
            </a:r>
            <a:r>
              <a:rPr lang="en-US" sz="2400" dirty="0" smtClean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phối</a:t>
            </a:r>
            <a:r>
              <a:rPr lang="en-US" sz="2400" dirty="0" smtClean="0"/>
              <a:t> </a:t>
            </a:r>
            <a:r>
              <a:rPr lang="en-US" sz="2400" dirty="0" err="1" smtClean="0"/>
              <a:t>ghép</a:t>
            </a:r>
            <a:r>
              <a:rPr lang="en-US" sz="2400" dirty="0" smtClean="0"/>
              <a:t> EPROM </a:t>
            </a:r>
            <a:r>
              <a:rPr lang="en-US" sz="2400" dirty="0" err="1" smtClean="0"/>
              <a:t>với</a:t>
            </a:r>
            <a:r>
              <a:rPr lang="en-US" sz="2400" dirty="0" smtClean="0"/>
              <a:t> 8088 </a:t>
            </a:r>
            <a:r>
              <a:rPr lang="en-US" sz="2400" dirty="0" err="1" smtClean="0"/>
              <a:t>ta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giải</a:t>
            </a:r>
            <a:r>
              <a:rPr lang="en-US" sz="2400" dirty="0" smtClean="0"/>
              <a:t> </a:t>
            </a:r>
            <a:r>
              <a:rPr lang="en-US" sz="2400" dirty="0" err="1" smtClean="0"/>
              <a:t>mã</a:t>
            </a:r>
            <a:r>
              <a:rPr lang="en-US" sz="2400" dirty="0" smtClean="0"/>
              <a:t> 74LS138. </a:t>
            </a:r>
          </a:p>
          <a:p>
            <a:pPr>
              <a:spcBef>
                <a:spcPct val="0"/>
              </a:spcBef>
            </a:pPr>
            <a:r>
              <a:rPr lang="en-US" sz="2400" dirty="0" err="1" smtClean="0"/>
              <a:t>Với</a:t>
            </a:r>
            <a:r>
              <a:rPr lang="en-US" sz="2400" dirty="0" smtClean="0"/>
              <a:t> 8 </a:t>
            </a:r>
            <a:r>
              <a:rPr lang="en-US" sz="2400" dirty="0" err="1" smtClean="0"/>
              <a:t>đầu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, </a:t>
            </a:r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giải</a:t>
            </a:r>
            <a:r>
              <a:rPr lang="en-US" sz="2400" dirty="0" smtClean="0"/>
              <a:t> </a:t>
            </a:r>
            <a:r>
              <a:rPr lang="en-US" sz="2400" dirty="0" err="1" smtClean="0"/>
              <a:t>mã</a:t>
            </a:r>
            <a:r>
              <a:rPr lang="en-US" sz="2400" dirty="0" smtClean="0"/>
              <a:t> 74LS138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giải</a:t>
            </a:r>
            <a:r>
              <a:rPr lang="en-US" sz="2400" dirty="0" smtClean="0"/>
              <a:t> </a:t>
            </a:r>
            <a:r>
              <a:rPr lang="en-US" sz="2400" dirty="0" err="1" smtClean="0"/>
              <a:t>mã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8 vi </a:t>
            </a:r>
            <a:r>
              <a:rPr lang="en-US" sz="2400" dirty="0" err="1" smtClean="0"/>
              <a:t>mạch</a:t>
            </a:r>
            <a:r>
              <a:rPr lang="en-US" sz="2400" dirty="0" smtClean="0"/>
              <a:t> </a:t>
            </a:r>
            <a:r>
              <a:rPr lang="en-US" sz="2400" dirty="0" err="1" smtClean="0"/>
              <a:t>nhớ</a:t>
            </a:r>
            <a:r>
              <a:rPr lang="en-US" sz="2400" dirty="0" smtClean="0"/>
              <a:t>, </a:t>
            </a:r>
            <a:r>
              <a:rPr lang="en-US" sz="2400" dirty="0" err="1" smtClean="0"/>
              <a:t>nếu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r>
              <a:rPr lang="en-US" sz="2400" dirty="0" smtClean="0"/>
              <a:t> EPROM </a:t>
            </a:r>
            <a:r>
              <a:rPr lang="en-US" sz="2400" dirty="0" err="1" smtClean="0"/>
              <a:t>loại</a:t>
            </a:r>
            <a:r>
              <a:rPr lang="en-US" sz="2400" dirty="0" smtClean="0"/>
              <a:t> 2732 4K</a:t>
            </a:r>
            <a:r>
              <a:rPr lang="en-US" sz="2400" dirty="0" smtClean="0">
                <a:sym typeface="Symbol" pitchFamily="18" charset="2"/>
              </a:rPr>
              <a:t></a:t>
            </a:r>
            <a:r>
              <a:rPr lang="en-US" sz="2400" dirty="0" smtClean="0"/>
              <a:t>8 </a:t>
            </a:r>
            <a:r>
              <a:rPr lang="en-US" sz="2400" dirty="0" err="1" smtClean="0"/>
              <a:t>thì</a:t>
            </a:r>
            <a:r>
              <a:rPr lang="en-US" sz="2400" dirty="0" smtClean="0"/>
              <a:t> </a:t>
            </a:r>
            <a:r>
              <a:rPr lang="en-US" sz="2400" dirty="0" err="1" smtClean="0"/>
              <a:t>tổng</a:t>
            </a:r>
            <a:r>
              <a:rPr lang="en-US" sz="2400" dirty="0" smtClean="0"/>
              <a:t> dung </a:t>
            </a:r>
            <a:r>
              <a:rPr lang="en-US" sz="2400" dirty="0" err="1" smtClean="0"/>
              <a:t>lượng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nhớ</a:t>
            </a:r>
            <a:r>
              <a:rPr lang="en-US" sz="2400" dirty="0" smtClean="0"/>
              <a:t> </a:t>
            </a:r>
            <a:r>
              <a:rPr lang="en-US" sz="2400" dirty="0" err="1" smtClean="0"/>
              <a:t>được</a:t>
            </a:r>
            <a:r>
              <a:rPr lang="en-US" sz="2400" dirty="0" smtClean="0"/>
              <a:t> </a:t>
            </a:r>
            <a:r>
              <a:rPr lang="en-US" sz="2400" dirty="0" err="1" smtClean="0"/>
              <a:t>giải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8 x 4KB = 32 KB.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1. </a:t>
            </a:r>
            <a:r>
              <a:rPr lang="en-US" sz="3600" b="1" dirty="0" err="1" smtClean="0">
                <a:solidFill>
                  <a:srgbClr val="FF0000"/>
                </a:solidFill>
              </a:rPr>
              <a:t>Phối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</a:rPr>
              <a:t>ghép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</a:rPr>
              <a:t>với</a:t>
            </a:r>
            <a:r>
              <a:rPr lang="en-US" sz="3600" b="1" dirty="0" smtClean="0">
                <a:solidFill>
                  <a:srgbClr val="FF0000"/>
                </a:solidFill>
              </a:rPr>
              <a:t> EPROM</a:t>
            </a:r>
            <a:br>
              <a:rPr lang="en-US" sz="3600" b="1" dirty="0" smtClean="0">
                <a:solidFill>
                  <a:srgbClr val="FF0000"/>
                </a:solidFill>
              </a:rPr>
            </a:br>
            <a:r>
              <a:rPr lang="en-US" sz="3600" dirty="0" smtClean="0">
                <a:latin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</a:rPr>
            </a:br>
            <a:endParaRPr lang="en-US" sz="3600" dirty="0" smtClean="0">
              <a:latin typeface="Times New Roman" pitchFamily="18" charset="0"/>
            </a:endParaRPr>
          </a:p>
        </p:txBody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9600" y="914400"/>
            <a:ext cx="7924800" cy="5410200"/>
            <a:chOff x="1260" y="6929"/>
            <a:chExt cx="9465" cy="5461"/>
          </a:xfrm>
        </p:grpSpPr>
        <p:sp>
          <p:nvSpPr>
            <p:cNvPr id="89094" name="Rectangle 5"/>
            <p:cNvSpPr>
              <a:spLocks noChangeArrowheads="1"/>
            </p:cNvSpPr>
            <p:nvPr/>
          </p:nvSpPr>
          <p:spPr bwMode="auto">
            <a:xfrm>
              <a:off x="3765" y="8865"/>
              <a:ext cx="1350" cy="26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9300" y="9180"/>
              <a:ext cx="1425" cy="2265"/>
              <a:chOff x="7455" y="8610"/>
              <a:chExt cx="1425" cy="2265"/>
            </a:xfrm>
          </p:grpSpPr>
          <p:sp>
            <p:nvSpPr>
              <p:cNvPr id="89234" name="Rectangle 7"/>
              <p:cNvSpPr>
                <a:spLocks noChangeArrowheads="1"/>
              </p:cNvSpPr>
              <p:nvPr/>
            </p:nvSpPr>
            <p:spPr bwMode="auto">
              <a:xfrm>
                <a:off x="7455" y="8610"/>
                <a:ext cx="1425" cy="226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235" name="Text Box 8"/>
              <p:cNvSpPr txBox="1">
                <a:spLocks noChangeArrowheads="1"/>
              </p:cNvSpPr>
              <p:nvPr/>
            </p:nvSpPr>
            <p:spPr bwMode="auto">
              <a:xfrm>
                <a:off x="7485" y="10605"/>
                <a:ext cx="375" cy="2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400"/>
                  <a:t>CE</a:t>
                </a:r>
                <a:endParaRPr lang="en-US" sz="2000"/>
              </a:p>
            </p:txBody>
          </p:sp>
          <p:sp>
            <p:nvSpPr>
              <p:cNvPr id="89236" name="Line 9"/>
              <p:cNvSpPr>
                <a:spLocks noChangeShapeType="1"/>
              </p:cNvSpPr>
              <p:nvPr/>
            </p:nvSpPr>
            <p:spPr bwMode="auto">
              <a:xfrm>
                <a:off x="7515" y="10590"/>
                <a:ext cx="3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9060" y="8850"/>
              <a:ext cx="1425" cy="2265"/>
              <a:chOff x="7455" y="8610"/>
              <a:chExt cx="1425" cy="2265"/>
            </a:xfrm>
          </p:grpSpPr>
          <p:sp>
            <p:nvSpPr>
              <p:cNvPr id="89231" name="Rectangle 11"/>
              <p:cNvSpPr>
                <a:spLocks noChangeArrowheads="1"/>
              </p:cNvSpPr>
              <p:nvPr/>
            </p:nvSpPr>
            <p:spPr bwMode="auto">
              <a:xfrm>
                <a:off x="7455" y="8610"/>
                <a:ext cx="1425" cy="226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232" name="Text Box 12"/>
              <p:cNvSpPr txBox="1">
                <a:spLocks noChangeArrowheads="1"/>
              </p:cNvSpPr>
              <p:nvPr/>
            </p:nvSpPr>
            <p:spPr bwMode="auto">
              <a:xfrm>
                <a:off x="7485" y="10605"/>
                <a:ext cx="375" cy="2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400"/>
                  <a:t>CE</a:t>
                </a:r>
                <a:endParaRPr lang="en-US" sz="2000"/>
              </a:p>
            </p:txBody>
          </p:sp>
          <p:sp>
            <p:nvSpPr>
              <p:cNvPr id="89233" name="Line 13"/>
              <p:cNvSpPr>
                <a:spLocks noChangeShapeType="1"/>
              </p:cNvSpPr>
              <p:nvPr/>
            </p:nvSpPr>
            <p:spPr bwMode="auto">
              <a:xfrm>
                <a:off x="7515" y="10590"/>
                <a:ext cx="3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8820" y="8565"/>
              <a:ext cx="1425" cy="2265"/>
              <a:chOff x="7455" y="8610"/>
              <a:chExt cx="1425" cy="2265"/>
            </a:xfrm>
          </p:grpSpPr>
          <p:sp>
            <p:nvSpPr>
              <p:cNvPr id="89228" name="Rectangle 15"/>
              <p:cNvSpPr>
                <a:spLocks noChangeArrowheads="1"/>
              </p:cNvSpPr>
              <p:nvPr/>
            </p:nvSpPr>
            <p:spPr bwMode="auto">
              <a:xfrm>
                <a:off x="7455" y="8610"/>
                <a:ext cx="1425" cy="226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229" name="Text Box 16"/>
              <p:cNvSpPr txBox="1">
                <a:spLocks noChangeArrowheads="1"/>
              </p:cNvSpPr>
              <p:nvPr/>
            </p:nvSpPr>
            <p:spPr bwMode="auto">
              <a:xfrm>
                <a:off x="7485" y="10605"/>
                <a:ext cx="375" cy="2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400"/>
                  <a:t>CE</a:t>
                </a:r>
                <a:endParaRPr lang="en-US" sz="2000"/>
              </a:p>
            </p:txBody>
          </p:sp>
          <p:sp>
            <p:nvSpPr>
              <p:cNvPr id="89230" name="Line 17"/>
              <p:cNvSpPr>
                <a:spLocks noChangeShapeType="1"/>
              </p:cNvSpPr>
              <p:nvPr/>
            </p:nvSpPr>
            <p:spPr bwMode="auto">
              <a:xfrm>
                <a:off x="7515" y="10590"/>
                <a:ext cx="3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8580" y="8235"/>
              <a:ext cx="1425" cy="2265"/>
              <a:chOff x="7455" y="8610"/>
              <a:chExt cx="1425" cy="2265"/>
            </a:xfrm>
          </p:grpSpPr>
          <p:sp>
            <p:nvSpPr>
              <p:cNvPr id="89225" name="Rectangle 19"/>
              <p:cNvSpPr>
                <a:spLocks noChangeArrowheads="1"/>
              </p:cNvSpPr>
              <p:nvPr/>
            </p:nvSpPr>
            <p:spPr bwMode="auto">
              <a:xfrm>
                <a:off x="7455" y="8610"/>
                <a:ext cx="1425" cy="226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226" name="Text Box 20"/>
              <p:cNvSpPr txBox="1">
                <a:spLocks noChangeArrowheads="1"/>
              </p:cNvSpPr>
              <p:nvPr/>
            </p:nvSpPr>
            <p:spPr bwMode="auto">
              <a:xfrm>
                <a:off x="7485" y="10605"/>
                <a:ext cx="375" cy="2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400"/>
                  <a:t>CE</a:t>
                </a:r>
                <a:endParaRPr lang="en-US" sz="2000"/>
              </a:p>
            </p:txBody>
          </p:sp>
          <p:sp>
            <p:nvSpPr>
              <p:cNvPr id="89227" name="Line 21"/>
              <p:cNvSpPr>
                <a:spLocks noChangeShapeType="1"/>
              </p:cNvSpPr>
              <p:nvPr/>
            </p:nvSpPr>
            <p:spPr bwMode="auto">
              <a:xfrm>
                <a:off x="7515" y="10590"/>
                <a:ext cx="3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8325" y="7890"/>
              <a:ext cx="1425" cy="2265"/>
              <a:chOff x="7455" y="8610"/>
              <a:chExt cx="1425" cy="2265"/>
            </a:xfrm>
          </p:grpSpPr>
          <p:sp>
            <p:nvSpPr>
              <p:cNvPr id="89222" name="Rectangle 23"/>
              <p:cNvSpPr>
                <a:spLocks noChangeArrowheads="1"/>
              </p:cNvSpPr>
              <p:nvPr/>
            </p:nvSpPr>
            <p:spPr bwMode="auto">
              <a:xfrm>
                <a:off x="7455" y="8610"/>
                <a:ext cx="1425" cy="226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223" name="Text Box 24"/>
              <p:cNvSpPr txBox="1">
                <a:spLocks noChangeArrowheads="1"/>
              </p:cNvSpPr>
              <p:nvPr/>
            </p:nvSpPr>
            <p:spPr bwMode="auto">
              <a:xfrm>
                <a:off x="7485" y="10605"/>
                <a:ext cx="375" cy="2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400"/>
                  <a:t>CE</a:t>
                </a:r>
                <a:endParaRPr lang="en-US" sz="2000"/>
              </a:p>
            </p:txBody>
          </p:sp>
          <p:sp>
            <p:nvSpPr>
              <p:cNvPr id="89224" name="Line 25"/>
              <p:cNvSpPr>
                <a:spLocks noChangeShapeType="1"/>
              </p:cNvSpPr>
              <p:nvPr/>
            </p:nvSpPr>
            <p:spPr bwMode="auto">
              <a:xfrm>
                <a:off x="7515" y="10590"/>
                <a:ext cx="3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" name="Group 26"/>
            <p:cNvGrpSpPr>
              <a:grpSpLocks/>
            </p:cNvGrpSpPr>
            <p:nvPr/>
          </p:nvGrpSpPr>
          <p:grpSpPr bwMode="auto">
            <a:xfrm>
              <a:off x="8085" y="7560"/>
              <a:ext cx="1425" cy="2265"/>
              <a:chOff x="7455" y="8610"/>
              <a:chExt cx="1425" cy="2265"/>
            </a:xfrm>
          </p:grpSpPr>
          <p:sp>
            <p:nvSpPr>
              <p:cNvPr id="89219" name="Rectangle 27"/>
              <p:cNvSpPr>
                <a:spLocks noChangeArrowheads="1"/>
              </p:cNvSpPr>
              <p:nvPr/>
            </p:nvSpPr>
            <p:spPr bwMode="auto">
              <a:xfrm>
                <a:off x="7455" y="8610"/>
                <a:ext cx="1425" cy="226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220" name="Text Box 28"/>
              <p:cNvSpPr txBox="1">
                <a:spLocks noChangeArrowheads="1"/>
              </p:cNvSpPr>
              <p:nvPr/>
            </p:nvSpPr>
            <p:spPr bwMode="auto">
              <a:xfrm>
                <a:off x="7485" y="10605"/>
                <a:ext cx="375" cy="2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400"/>
                  <a:t>CE</a:t>
                </a:r>
                <a:endParaRPr lang="en-US" sz="2000"/>
              </a:p>
            </p:txBody>
          </p:sp>
          <p:sp>
            <p:nvSpPr>
              <p:cNvPr id="89221" name="Line 29"/>
              <p:cNvSpPr>
                <a:spLocks noChangeShapeType="1"/>
              </p:cNvSpPr>
              <p:nvPr/>
            </p:nvSpPr>
            <p:spPr bwMode="auto">
              <a:xfrm>
                <a:off x="7515" y="10590"/>
                <a:ext cx="3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30"/>
            <p:cNvGrpSpPr>
              <a:grpSpLocks/>
            </p:cNvGrpSpPr>
            <p:nvPr/>
          </p:nvGrpSpPr>
          <p:grpSpPr bwMode="auto">
            <a:xfrm>
              <a:off x="7845" y="7275"/>
              <a:ext cx="1425" cy="2265"/>
              <a:chOff x="7455" y="8610"/>
              <a:chExt cx="1425" cy="2265"/>
            </a:xfrm>
          </p:grpSpPr>
          <p:sp>
            <p:nvSpPr>
              <p:cNvPr id="89216" name="Rectangle 31"/>
              <p:cNvSpPr>
                <a:spLocks noChangeArrowheads="1"/>
              </p:cNvSpPr>
              <p:nvPr/>
            </p:nvSpPr>
            <p:spPr bwMode="auto">
              <a:xfrm>
                <a:off x="7455" y="8610"/>
                <a:ext cx="1425" cy="226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217" name="Text Box 32"/>
              <p:cNvSpPr txBox="1">
                <a:spLocks noChangeArrowheads="1"/>
              </p:cNvSpPr>
              <p:nvPr/>
            </p:nvSpPr>
            <p:spPr bwMode="auto">
              <a:xfrm>
                <a:off x="7485" y="10605"/>
                <a:ext cx="375" cy="2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400"/>
                  <a:t>CE</a:t>
                </a:r>
                <a:endParaRPr lang="en-US" sz="2000"/>
              </a:p>
            </p:txBody>
          </p:sp>
          <p:sp>
            <p:nvSpPr>
              <p:cNvPr id="89218" name="Line 33"/>
              <p:cNvSpPr>
                <a:spLocks noChangeShapeType="1"/>
              </p:cNvSpPr>
              <p:nvPr/>
            </p:nvSpPr>
            <p:spPr bwMode="auto">
              <a:xfrm>
                <a:off x="7515" y="10590"/>
                <a:ext cx="3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9102" name="Rectangle 34"/>
            <p:cNvSpPr>
              <a:spLocks noChangeArrowheads="1"/>
            </p:cNvSpPr>
            <p:nvPr/>
          </p:nvSpPr>
          <p:spPr bwMode="auto">
            <a:xfrm>
              <a:off x="7605" y="6944"/>
              <a:ext cx="1425" cy="22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03" name="Text Box 35"/>
            <p:cNvSpPr txBox="1">
              <a:spLocks noChangeArrowheads="1"/>
            </p:cNvSpPr>
            <p:nvPr/>
          </p:nvSpPr>
          <p:spPr bwMode="auto">
            <a:xfrm>
              <a:off x="7635" y="8940"/>
              <a:ext cx="375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400"/>
                <a:t>CE</a:t>
              </a:r>
              <a:endParaRPr lang="en-US" sz="2000"/>
            </a:p>
          </p:txBody>
        </p:sp>
        <p:sp>
          <p:nvSpPr>
            <p:cNvPr id="89104" name="Line 36"/>
            <p:cNvSpPr>
              <a:spLocks noChangeShapeType="1"/>
            </p:cNvSpPr>
            <p:nvPr/>
          </p:nvSpPr>
          <p:spPr bwMode="auto">
            <a:xfrm>
              <a:off x="7665" y="8925"/>
              <a:ext cx="3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05" name="Text Box 37"/>
            <p:cNvSpPr txBox="1">
              <a:spLocks noChangeArrowheads="1"/>
            </p:cNvSpPr>
            <p:nvPr/>
          </p:nvSpPr>
          <p:spPr bwMode="auto">
            <a:xfrm>
              <a:off x="7635" y="8640"/>
              <a:ext cx="375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400"/>
                <a:t>OE</a:t>
              </a:r>
              <a:endParaRPr lang="en-US" sz="2000"/>
            </a:p>
          </p:txBody>
        </p:sp>
        <p:sp>
          <p:nvSpPr>
            <p:cNvPr id="89106" name="Line 38"/>
            <p:cNvSpPr>
              <a:spLocks noChangeShapeType="1"/>
            </p:cNvSpPr>
            <p:nvPr/>
          </p:nvSpPr>
          <p:spPr bwMode="auto">
            <a:xfrm>
              <a:off x="7665" y="8625"/>
              <a:ext cx="3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07" name="Line 39"/>
            <p:cNvSpPr>
              <a:spLocks noChangeShapeType="1"/>
            </p:cNvSpPr>
            <p:nvPr/>
          </p:nvSpPr>
          <p:spPr bwMode="auto">
            <a:xfrm>
              <a:off x="6510" y="8775"/>
              <a:ext cx="10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" name="Group 40"/>
            <p:cNvGrpSpPr>
              <a:grpSpLocks/>
            </p:cNvGrpSpPr>
            <p:nvPr/>
          </p:nvGrpSpPr>
          <p:grpSpPr bwMode="auto">
            <a:xfrm>
              <a:off x="6090" y="8565"/>
              <a:ext cx="375" cy="270"/>
              <a:chOff x="6360" y="10095"/>
              <a:chExt cx="375" cy="270"/>
            </a:xfrm>
          </p:grpSpPr>
          <p:sp>
            <p:nvSpPr>
              <p:cNvPr id="89214" name="Text Box 41"/>
              <p:cNvSpPr txBox="1">
                <a:spLocks noChangeArrowheads="1"/>
              </p:cNvSpPr>
              <p:nvPr/>
            </p:nvSpPr>
            <p:spPr bwMode="auto">
              <a:xfrm>
                <a:off x="6360" y="10095"/>
                <a:ext cx="375" cy="2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400"/>
                  <a:t>RD</a:t>
                </a:r>
                <a:endParaRPr lang="en-US" sz="2000"/>
              </a:p>
            </p:txBody>
          </p:sp>
          <p:sp>
            <p:nvSpPr>
              <p:cNvPr id="89215" name="Line 42"/>
              <p:cNvSpPr>
                <a:spLocks noChangeShapeType="1"/>
              </p:cNvSpPr>
              <p:nvPr/>
            </p:nvSpPr>
            <p:spPr bwMode="auto">
              <a:xfrm>
                <a:off x="6390" y="10095"/>
                <a:ext cx="3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9109" name="AutoShape 43"/>
            <p:cNvSpPr>
              <a:spLocks noChangeArrowheads="1"/>
            </p:cNvSpPr>
            <p:nvPr/>
          </p:nvSpPr>
          <p:spPr bwMode="auto">
            <a:xfrm>
              <a:off x="6135" y="7019"/>
              <a:ext cx="1440" cy="585"/>
            </a:xfrm>
            <a:prstGeom prst="rightArrow">
              <a:avLst>
                <a:gd name="adj1" fmla="val 65130"/>
                <a:gd name="adj2" fmla="val 6034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10" name="AutoShape 44"/>
            <p:cNvSpPr>
              <a:spLocks noChangeArrowheads="1"/>
            </p:cNvSpPr>
            <p:nvPr/>
          </p:nvSpPr>
          <p:spPr bwMode="auto">
            <a:xfrm flipH="1">
              <a:off x="6150" y="7755"/>
              <a:ext cx="1455" cy="585"/>
            </a:xfrm>
            <a:prstGeom prst="rightArrow">
              <a:avLst>
                <a:gd name="adj1" fmla="val 65130"/>
                <a:gd name="adj2" fmla="val 6154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11" name="Text Box 45"/>
            <p:cNvSpPr txBox="1">
              <a:spLocks noChangeArrowheads="1"/>
            </p:cNvSpPr>
            <p:nvPr/>
          </p:nvSpPr>
          <p:spPr bwMode="auto">
            <a:xfrm>
              <a:off x="5370" y="7125"/>
              <a:ext cx="810" cy="39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400">
                  <a:latin typeface="Times New Roman" pitchFamily="18" charset="0"/>
                </a:rPr>
                <a:t>Địa chỉ</a:t>
              </a:r>
              <a:endParaRPr lang="en-US" sz="2000"/>
            </a:p>
          </p:txBody>
        </p:sp>
        <p:sp>
          <p:nvSpPr>
            <p:cNvPr id="89112" name="Text Box 46"/>
            <p:cNvSpPr txBox="1">
              <a:spLocks noChangeArrowheads="1"/>
            </p:cNvSpPr>
            <p:nvPr/>
          </p:nvSpPr>
          <p:spPr bwMode="auto">
            <a:xfrm>
              <a:off x="5250" y="7890"/>
              <a:ext cx="810" cy="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400"/>
                <a:t>Dữ liệu</a:t>
              </a:r>
              <a:endParaRPr lang="en-US" sz="2000"/>
            </a:p>
          </p:txBody>
        </p:sp>
        <p:sp>
          <p:nvSpPr>
            <p:cNvPr id="89113" name="Line 47"/>
            <p:cNvSpPr>
              <a:spLocks noChangeShapeType="1"/>
            </p:cNvSpPr>
            <p:nvPr/>
          </p:nvSpPr>
          <p:spPr bwMode="auto">
            <a:xfrm flipH="1">
              <a:off x="5145" y="9060"/>
              <a:ext cx="24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14" name="Line 48"/>
            <p:cNvSpPr>
              <a:spLocks noChangeShapeType="1"/>
            </p:cNvSpPr>
            <p:nvPr/>
          </p:nvSpPr>
          <p:spPr bwMode="auto">
            <a:xfrm flipH="1">
              <a:off x="5130" y="9390"/>
              <a:ext cx="27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15" name="Line 49"/>
            <p:cNvSpPr>
              <a:spLocks noChangeShapeType="1"/>
            </p:cNvSpPr>
            <p:nvPr/>
          </p:nvSpPr>
          <p:spPr bwMode="auto">
            <a:xfrm flipH="1">
              <a:off x="5130" y="9706"/>
              <a:ext cx="29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16" name="Line 50"/>
            <p:cNvSpPr>
              <a:spLocks noChangeShapeType="1"/>
            </p:cNvSpPr>
            <p:nvPr/>
          </p:nvSpPr>
          <p:spPr bwMode="auto">
            <a:xfrm flipH="1">
              <a:off x="5130" y="10021"/>
              <a:ext cx="31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17" name="Line 51"/>
            <p:cNvSpPr>
              <a:spLocks noChangeShapeType="1"/>
            </p:cNvSpPr>
            <p:nvPr/>
          </p:nvSpPr>
          <p:spPr bwMode="auto">
            <a:xfrm flipH="1">
              <a:off x="5130" y="10366"/>
              <a:ext cx="34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18" name="Line 52"/>
            <p:cNvSpPr>
              <a:spLocks noChangeShapeType="1"/>
            </p:cNvSpPr>
            <p:nvPr/>
          </p:nvSpPr>
          <p:spPr bwMode="auto">
            <a:xfrm flipH="1">
              <a:off x="5130" y="10697"/>
              <a:ext cx="36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19" name="Line 53"/>
            <p:cNvSpPr>
              <a:spLocks noChangeShapeType="1"/>
            </p:cNvSpPr>
            <p:nvPr/>
          </p:nvSpPr>
          <p:spPr bwMode="auto">
            <a:xfrm flipH="1">
              <a:off x="5145" y="10997"/>
              <a:ext cx="39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20" name="Line 54"/>
            <p:cNvSpPr>
              <a:spLocks noChangeShapeType="1"/>
            </p:cNvSpPr>
            <p:nvPr/>
          </p:nvSpPr>
          <p:spPr bwMode="auto">
            <a:xfrm flipH="1">
              <a:off x="5130" y="11297"/>
              <a:ext cx="41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21" name="Text Box 55"/>
            <p:cNvSpPr txBox="1">
              <a:spLocks noChangeArrowheads="1"/>
            </p:cNvSpPr>
            <p:nvPr/>
          </p:nvSpPr>
          <p:spPr bwMode="auto">
            <a:xfrm>
              <a:off x="3825" y="9075"/>
              <a:ext cx="225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/>
                <a:t>A</a:t>
              </a:r>
              <a:endParaRPr lang="en-US" sz="2000"/>
            </a:p>
          </p:txBody>
        </p:sp>
        <p:sp>
          <p:nvSpPr>
            <p:cNvPr id="89122" name="Text Box 56"/>
            <p:cNvSpPr txBox="1">
              <a:spLocks noChangeArrowheads="1"/>
            </p:cNvSpPr>
            <p:nvPr/>
          </p:nvSpPr>
          <p:spPr bwMode="auto">
            <a:xfrm>
              <a:off x="3825" y="9375"/>
              <a:ext cx="225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/>
                <a:t>B</a:t>
              </a:r>
              <a:endParaRPr lang="en-US" sz="2000"/>
            </a:p>
          </p:txBody>
        </p:sp>
        <p:sp>
          <p:nvSpPr>
            <p:cNvPr id="89123" name="Text Box 57"/>
            <p:cNvSpPr txBox="1">
              <a:spLocks noChangeArrowheads="1"/>
            </p:cNvSpPr>
            <p:nvPr/>
          </p:nvSpPr>
          <p:spPr bwMode="auto">
            <a:xfrm>
              <a:off x="3825" y="9661"/>
              <a:ext cx="225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/>
                <a:t>C</a:t>
              </a:r>
              <a:endParaRPr lang="en-US" sz="2000"/>
            </a:p>
          </p:txBody>
        </p:sp>
        <p:sp>
          <p:nvSpPr>
            <p:cNvPr id="89124" name="Text Box 58"/>
            <p:cNvSpPr txBox="1">
              <a:spLocks noChangeArrowheads="1"/>
            </p:cNvSpPr>
            <p:nvPr/>
          </p:nvSpPr>
          <p:spPr bwMode="auto">
            <a:xfrm>
              <a:off x="3825" y="10561"/>
              <a:ext cx="525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/>
                <a:t>G2A</a:t>
              </a:r>
              <a:endParaRPr lang="en-US" sz="2000"/>
            </a:p>
          </p:txBody>
        </p:sp>
        <p:sp>
          <p:nvSpPr>
            <p:cNvPr id="89125" name="Text Box 59"/>
            <p:cNvSpPr txBox="1">
              <a:spLocks noChangeArrowheads="1"/>
            </p:cNvSpPr>
            <p:nvPr/>
          </p:nvSpPr>
          <p:spPr bwMode="auto">
            <a:xfrm>
              <a:off x="3825" y="10952"/>
              <a:ext cx="525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/>
                <a:t>G2B</a:t>
              </a:r>
              <a:endParaRPr lang="en-US" sz="2000"/>
            </a:p>
          </p:txBody>
        </p:sp>
        <p:sp>
          <p:nvSpPr>
            <p:cNvPr id="89126" name="Text Box 60"/>
            <p:cNvSpPr txBox="1">
              <a:spLocks noChangeArrowheads="1"/>
            </p:cNvSpPr>
            <p:nvPr/>
          </p:nvSpPr>
          <p:spPr bwMode="auto">
            <a:xfrm>
              <a:off x="3825" y="11222"/>
              <a:ext cx="525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/>
                <a:t>G1</a:t>
              </a:r>
              <a:endParaRPr lang="en-US" sz="2000"/>
            </a:p>
          </p:txBody>
        </p:sp>
        <p:sp>
          <p:nvSpPr>
            <p:cNvPr id="89127" name="Line 61"/>
            <p:cNvSpPr>
              <a:spLocks noChangeShapeType="1"/>
            </p:cNvSpPr>
            <p:nvPr/>
          </p:nvSpPr>
          <p:spPr bwMode="auto">
            <a:xfrm>
              <a:off x="3840" y="10576"/>
              <a:ext cx="4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28" name="Line 62"/>
            <p:cNvSpPr>
              <a:spLocks noChangeShapeType="1"/>
            </p:cNvSpPr>
            <p:nvPr/>
          </p:nvSpPr>
          <p:spPr bwMode="auto">
            <a:xfrm>
              <a:off x="3870" y="10892"/>
              <a:ext cx="34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29" name="Line 63"/>
            <p:cNvSpPr>
              <a:spLocks noChangeShapeType="1"/>
            </p:cNvSpPr>
            <p:nvPr/>
          </p:nvSpPr>
          <p:spPr bwMode="auto">
            <a:xfrm flipH="1">
              <a:off x="2310" y="9195"/>
              <a:ext cx="14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30" name="Line 64"/>
            <p:cNvSpPr>
              <a:spLocks noChangeShapeType="1"/>
            </p:cNvSpPr>
            <p:nvPr/>
          </p:nvSpPr>
          <p:spPr bwMode="auto">
            <a:xfrm flipH="1">
              <a:off x="2295" y="9510"/>
              <a:ext cx="14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31" name="Line 65"/>
            <p:cNvSpPr>
              <a:spLocks noChangeShapeType="1"/>
            </p:cNvSpPr>
            <p:nvPr/>
          </p:nvSpPr>
          <p:spPr bwMode="auto">
            <a:xfrm flipH="1">
              <a:off x="2295" y="9796"/>
              <a:ext cx="14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" name="Group 66"/>
            <p:cNvGrpSpPr>
              <a:grpSpLocks/>
            </p:cNvGrpSpPr>
            <p:nvPr/>
          </p:nvGrpSpPr>
          <p:grpSpPr bwMode="auto">
            <a:xfrm>
              <a:off x="2730" y="10502"/>
              <a:ext cx="435" cy="420"/>
              <a:chOff x="2580" y="13440"/>
              <a:chExt cx="435" cy="420"/>
            </a:xfrm>
          </p:grpSpPr>
          <p:sp>
            <p:nvSpPr>
              <p:cNvPr id="89212" name="AutoShape 67"/>
              <p:cNvSpPr>
                <a:spLocks noChangeArrowheads="1"/>
              </p:cNvSpPr>
              <p:nvPr/>
            </p:nvSpPr>
            <p:spPr bwMode="auto">
              <a:xfrm>
                <a:off x="2580" y="13440"/>
                <a:ext cx="345" cy="420"/>
              </a:xfrm>
              <a:prstGeom prst="flowChartDelay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213" name="Oval 68"/>
              <p:cNvSpPr>
                <a:spLocks noChangeArrowheads="1"/>
              </p:cNvSpPr>
              <p:nvPr/>
            </p:nvSpPr>
            <p:spPr bwMode="auto">
              <a:xfrm>
                <a:off x="2925" y="13605"/>
                <a:ext cx="90" cy="9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9133" name="Text Box 69"/>
            <p:cNvSpPr txBox="1">
              <a:spLocks noChangeArrowheads="1"/>
            </p:cNvSpPr>
            <p:nvPr/>
          </p:nvSpPr>
          <p:spPr bwMode="auto">
            <a:xfrm>
              <a:off x="1410" y="11102"/>
              <a:ext cx="42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/>
              <a:r>
                <a:rPr lang="en-US" sz="1400"/>
                <a:t>A</a:t>
              </a:r>
              <a:r>
                <a:rPr lang="en-US" sz="1400" baseline="-25000"/>
                <a:t>18</a:t>
              </a:r>
              <a:endParaRPr lang="en-US" sz="2000"/>
            </a:p>
          </p:txBody>
        </p:sp>
        <p:sp>
          <p:nvSpPr>
            <p:cNvPr id="89134" name="Text Box 70"/>
            <p:cNvSpPr txBox="1">
              <a:spLocks noChangeArrowheads="1"/>
            </p:cNvSpPr>
            <p:nvPr/>
          </p:nvSpPr>
          <p:spPr bwMode="auto">
            <a:xfrm>
              <a:off x="1425" y="10276"/>
              <a:ext cx="42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/>
              <a:r>
                <a:rPr lang="en-US" sz="1400"/>
                <a:t>A</a:t>
              </a:r>
              <a:r>
                <a:rPr lang="en-US" sz="1400" baseline="-25000"/>
                <a:t>15</a:t>
              </a:r>
              <a:endParaRPr lang="en-US" sz="2000"/>
            </a:p>
          </p:txBody>
        </p:sp>
        <p:sp>
          <p:nvSpPr>
            <p:cNvPr id="89135" name="Text Box 71"/>
            <p:cNvSpPr txBox="1">
              <a:spLocks noChangeArrowheads="1"/>
            </p:cNvSpPr>
            <p:nvPr/>
          </p:nvSpPr>
          <p:spPr bwMode="auto">
            <a:xfrm>
              <a:off x="1425" y="11372"/>
              <a:ext cx="42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/>
              <a:r>
                <a:rPr lang="en-US" sz="1400"/>
                <a:t>A</a:t>
              </a:r>
              <a:r>
                <a:rPr lang="en-US" sz="1400" baseline="-25000"/>
                <a:t>19</a:t>
              </a:r>
              <a:endParaRPr lang="en-US" sz="2000"/>
            </a:p>
          </p:txBody>
        </p:sp>
        <p:sp>
          <p:nvSpPr>
            <p:cNvPr id="89136" name="Text Box 72"/>
            <p:cNvSpPr txBox="1">
              <a:spLocks noChangeArrowheads="1"/>
            </p:cNvSpPr>
            <p:nvPr/>
          </p:nvSpPr>
          <p:spPr bwMode="auto">
            <a:xfrm>
              <a:off x="1830" y="9646"/>
              <a:ext cx="42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/>
              <a:r>
                <a:rPr lang="en-US" sz="1400"/>
                <a:t>A</a:t>
              </a:r>
              <a:r>
                <a:rPr lang="en-US" sz="1400" baseline="-25000"/>
                <a:t>14</a:t>
              </a:r>
              <a:endParaRPr lang="en-US" sz="2000"/>
            </a:p>
          </p:txBody>
        </p:sp>
        <p:sp>
          <p:nvSpPr>
            <p:cNvPr id="89137" name="Text Box 73"/>
            <p:cNvSpPr txBox="1">
              <a:spLocks noChangeArrowheads="1"/>
            </p:cNvSpPr>
            <p:nvPr/>
          </p:nvSpPr>
          <p:spPr bwMode="auto">
            <a:xfrm>
              <a:off x="1830" y="9285"/>
              <a:ext cx="42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/>
              <a:r>
                <a:rPr lang="en-US" sz="1400"/>
                <a:t>A</a:t>
              </a:r>
              <a:r>
                <a:rPr lang="en-US" sz="1400" baseline="-25000"/>
                <a:t>13</a:t>
              </a:r>
              <a:endParaRPr lang="en-US" sz="2000"/>
            </a:p>
          </p:txBody>
        </p:sp>
        <p:sp>
          <p:nvSpPr>
            <p:cNvPr id="89138" name="Text Box 74"/>
            <p:cNvSpPr txBox="1">
              <a:spLocks noChangeArrowheads="1"/>
            </p:cNvSpPr>
            <p:nvPr/>
          </p:nvSpPr>
          <p:spPr bwMode="auto">
            <a:xfrm>
              <a:off x="1830" y="8970"/>
              <a:ext cx="42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/>
              <a:r>
                <a:rPr lang="en-US" sz="1400"/>
                <a:t>A</a:t>
              </a:r>
              <a:r>
                <a:rPr lang="en-US" sz="1400" baseline="-25000"/>
                <a:t>12</a:t>
              </a:r>
              <a:endParaRPr lang="en-US" sz="2000"/>
            </a:p>
          </p:txBody>
        </p:sp>
        <p:sp>
          <p:nvSpPr>
            <p:cNvPr id="89139" name="Text Box 75"/>
            <p:cNvSpPr txBox="1">
              <a:spLocks noChangeArrowheads="1"/>
            </p:cNvSpPr>
            <p:nvPr/>
          </p:nvSpPr>
          <p:spPr bwMode="auto">
            <a:xfrm>
              <a:off x="4200" y="9841"/>
              <a:ext cx="510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/>
                <a:t>’138</a:t>
              </a:r>
              <a:endParaRPr lang="en-US" sz="2000"/>
            </a:p>
          </p:txBody>
        </p:sp>
        <p:sp>
          <p:nvSpPr>
            <p:cNvPr id="89140" name="Text Box 76"/>
            <p:cNvSpPr txBox="1">
              <a:spLocks noChangeArrowheads="1"/>
            </p:cNvSpPr>
            <p:nvPr/>
          </p:nvSpPr>
          <p:spPr bwMode="auto">
            <a:xfrm>
              <a:off x="7710" y="6929"/>
              <a:ext cx="33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/>
                <a:t>A</a:t>
              </a:r>
              <a:r>
                <a:rPr lang="en-US" sz="1400" baseline="-25000"/>
                <a:t>0</a:t>
              </a:r>
              <a:endParaRPr lang="en-US" sz="2000"/>
            </a:p>
          </p:txBody>
        </p:sp>
        <p:sp>
          <p:nvSpPr>
            <p:cNvPr id="89141" name="Text Box 77"/>
            <p:cNvSpPr txBox="1">
              <a:spLocks noChangeArrowheads="1"/>
            </p:cNvSpPr>
            <p:nvPr/>
          </p:nvSpPr>
          <p:spPr bwMode="auto">
            <a:xfrm>
              <a:off x="7710" y="7470"/>
              <a:ext cx="45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/>
                <a:t>A</a:t>
              </a:r>
              <a:r>
                <a:rPr lang="en-US" sz="1400" baseline="-25000"/>
                <a:t>11</a:t>
              </a:r>
              <a:endParaRPr lang="en-US" sz="2000"/>
            </a:p>
          </p:txBody>
        </p:sp>
        <p:sp>
          <p:nvSpPr>
            <p:cNvPr id="89142" name="Text Box 78"/>
            <p:cNvSpPr txBox="1">
              <a:spLocks noChangeArrowheads="1"/>
            </p:cNvSpPr>
            <p:nvPr/>
          </p:nvSpPr>
          <p:spPr bwMode="auto">
            <a:xfrm>
              <a:off x="7710" y="7710"/>
              <a:ext cx="33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/>
                <a:t>O</a:t>
              </a:r>
              <a:r>
                <a:rPr lang="en-US" sz="1400" baseline="-25000"/>
                <a:t>0</a:t>
              </a:r>
              <a:endParaRPr lang="en-US" sz="2000"/>
            </a:p>
          </p:txBody>
        </p:sp>
        <p:sp>
          <p:nvSpPr>
            <p:cNvPr id="89143" name="Text Box 79"/>
            <p:cNvSpPr txBox="1">
              <a:spLocks noChangeArrowheads="1"/>
            </p:cNvSpPr>
            <p:nvPr/>
          </p:nvSpPr>
          <p:spPr bwMode="auto">
            <a:xfrm>
              <a:off x="7710" y="8235"/>
              <a:ext cx="33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/>
                <a:t>O</a:t>
              </a:r>
              <a:r>
                <a:rPr lang="en-US" sz="1400" baseline="-25000"/>
                <a:t>7</a:t>
              </a:r>
              <a:endParaRPr lang="en-US" sz="2000"/>
            </a:p>
          </p:txBody>
        </p:sp>
        <p:sp>
          <p:nvSpPr>
            <p:cNvPr id="89144" name="Line 80"/>
            <p:cNvSpPr>
              <a:spLocks noChangeShapeType="1"/>
            </p:cNvSpPr>
            <p:nvPr/>
          </p:nvSpPr>
          <p:spPr bwMode="auto">
            <a:xfrm>
              <a:off x="7785" y="7920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45" name="Line 81"/>
            <p:cNvSpPr>
              <a:spLocks noChangeShapeType="1"/>
            </p:cNvSpPr>
            <p:nvPr/>
          </p:nvSpPr>
          <p:spPr bwMode="auto">
            <a:xfrm>
              <a:off x="7785" y="7155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46" name="Text Box 82"/>
            <p:cNvSpPr txBox="1">
              <a:spLocks noChangeArrowheads="1"/>
            </p:cNvSpPr>
            <p:nvPr/>
          </p:nvSpPr>
          <p:spPr bwMode="auto">
            <a:xfrm>
              <a:off x="5220" y="11042"/>
              <a:ext cx="1335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/>
                <a:t>FF000 - FFFFF</a:t>
              </a:r>
              <a:endParaRPr lang="en-US" sz="2000"/>
            </a:p>
          </p:txBody>
        </p:sp>
        <p:sp>
          <p:nvSpPr>
            <p:cNvPr id="89147" name="Text Box 83"/>
            <p:cNvSpPr txBox="1">
              <a:spLocks noChangeArrowheads="1"/>
            </p:cNvSpPr>
            <p:nvPr/>
          </p:nvSpPr>
          <p:spPr bwMode="auto">
            <a:xfrm>
              <a:off x="5220" y="10742"/>
              <a:ext cx="1335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/>
                <a:t>FE000 - FEFFF</a:t>
              </a:r>
              <a:endParaRPr lang="en-US" sz="2000"/>
            </a:p>
          </p:txBody>
        </p:sp>
        <p:sp>
          <p:nvSpPr>
            <p:cNvPr id="89148" name="Text Box 84"/>
            <p:cNvSpPr txBox="1">
              <a:spLocks noChangeArrowheads="1"/>
            </p:cNvSpPr>
            <p:nvPr/>
          </p:nvSpPr>
          <p:spPr bwMode="auto">
            <a:xfrm>
              <a:off x="5220" y="10441"/>
              <a:ext cx="1335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/>
                <a:t>FD000 - FDFFF</a:t>
              </a:r>
              <a:endParaRPr lang="en-US" sz="2000"/>
            </a:p>
          </p:txBody>
        </p:sp>
        <p:sp>
          <p:nvSpPr>
            <p:cNvPr id="89149" name="Text Box 85"/>
            <p:cNvSpPr txBox="1">
              <a:spLocks noChangeArrowheads="1"/>
            </p:cNvSpPr>
            <p:nvPr/>
          </p:nvSpPr>
          <p:spPr bwMode="auto">
            <a:xfrm>
              <a:off x="5220" y="10111"/>
              <a:ext cx="1335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/>
                <a:t>FC000 - FCFFF</a:t>
              </a:r>
              <a:endParaRPr lang="en-US" sz="2000"/>
            </a:p>
          </p:txBody>
        </p:sp>
        <p:sp>
          <p:nvSpPr>
            <p:cNvPr id="89150" name="Text Box 86"/>
            <p:cNvSpPr txBox="1">
              <a:spLocks noChangeArrowheads="1"/>
            </p:cNvSpPr>
            <p:nvPr/>
          </p:nvSpPr>
          <p:spPr bwMode="auto">
            <a:xfrm>
              <a:off x="5220" y="9751"/>
              <a:ext cx="1335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/>
                <a:t>FB000 - FBFFF</a:t>
              </a:r>
              <a:endParaRPr lang="en-US" sz="2000"/>
            </a:p>
          </p:txBody>
        </p:sp>
        <p:sp>
          <p:nvSpPr>
            <p:cNvPr id="89151" name="Text Box 87"/>
            <p:cNvSpPr txBox="1">
              <a:spLocks noChangeArrowheads="1"/>
            </p:cNvSpPr>
            <p:nvPr/>
          </p:nvSpPr>
          <p:spPr bwMode="auto">
            <a:xfrm>
              <a:off x="5220" y="9435"/>
              <a:ext cx="1335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/>
                <a:t>FA000 - FAFFF</a:t>
              </a:r>
              <a:endParaRPr lang="en-US" sz="2000"/>
            </a:p>
          </p:txBody>
        </p:sp>
        <p:sp>
          <p:nvSpPr>
            <p:cNvPr id="89152" name="Text Box 88"/>
            <p:cNvSpPr txBox="1">
              <a:spLocks noChangeArrowheads="1"/>
            </p:cNvSpPr>
            <p:nvPr/>
          </p:nvSpPr>
          <p:spPr bwMode="auto">
            <a:xfrm>
              <a:off x="5220" y="9120"/>
              <a:ext cx="1335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/>
                <a:t>F9000 - F9FFF</a:t>
              </a:r>
              <a:endParaRPr lang="en-US" sz="2000"/>
            </a:p>
          </p:txBody>
        </p:sp>
        <p:sp>
          <p:nvSpPr>
            <p:cNvPr id="89153" name="Text Box 89"/>
            <p:cNvSpPr txBox="1">
              <a:spLocks noChangeArrowheads="1"/>
            </p:cNvSpPr>
            <p:nvPr/>
          </p:nvSpPr>
          <p:spPr bwMode="auto">
            <a:xfrm>
              <a:off x="5220" y="8850"/>
              <a:ext cx="1335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/>
                <a:t>F8000 - F8FFF</a:t>
              </a:r>
              <a:endParaRPr lang="en-US" sz="2000"/>
            </a:p>
          </p:txBody>
        </p:sp>
        <p:sp>
          <p:nvSpPr>
            <p:cNvPr id="89154" name="Text Box 90"/>
            <p:cNvSpPr txBox="1">
              <a:spLocks noChangeArrowheads="1"/>
            </p:cNvSpPr>
            <p:nvPr/>
          </p:nvSpPr>
          <p:spPr bwMode="auto">
            <a:xfrm>
              <a:off x="8250" y="7950"/>
              <a:ext cx="570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/>
                <a:t>2732</a:t>
              </a:r>
              <a:endParaRPr lang="en-US" sz="2000"/>
            </a:p>
          </p:txBody>
        </p:sp>
        <p:sp>
          <p:nvSpPr>
            <p:cNvPr id="89155" name="Text Box 91"/>
            <p:cNvSpPr txBox="1">
              <a:spLocks noChangeArrowheads="1"/>
            </p:cNvSpPr>
            <p:nvPr/>
          </p:nvSpPr>
          <p:spPr bwMode="auto">
            <a:xfrm>
              <a:off x="5235" y="11718"/>
              <a:ext cx="4800" cy="6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400"/>
                <a:t>Phối ghép bộ nhớ 32Kx8 (gồm 8 EPROM 2732) với bộ vi xử lý 8088</a:t>
              </a:r>
              <a:endParaRPr lang="en-US" sz="2000"/>
            </a:p>
          </p:txBody>
        </p:sp>
        <p:sp>
          <p:nvSpPr>
            <p:cNvPr id="89156" name="Line 92"/>
            <p:cNvSpPr>
              <a:spLocks noChangeShapeType="1"/>
            </p:cNvSpPr>
            <p:nvPr/>
          </p:nvSpPr>
          <p:spPr bwMode="auto">
            <a:xfrm>
              <a:off x="3165" y="10712"/>
              <a:ext cx="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" name="Group 93"/>
            <p:cNvGrpSpPr>
              <a:grpSpLocks/>
            </p:cNvGrpSpPr>
            <p:nvPr/>
          </p:nvGrpSpPr>
          <p:grpSpPr bwMode="auto">
            <a:xfrm>
              <a:off x="1260" y="9991"/>
              <a:ext cx="630" cy="300"/>
              <a:chOff x="1635" y="10825"/>
              <a:chExt cx="630" cy="300"/>
            </a:xfrm>
          </p:grpSpPr>
          <p:sp>
            <p:nvSpPr>
              <p:cNvPr id="89210" name="Text Box 94"/>
              <p:cNvSpPr txBox="1">
                <a:spLocks noChangeArrowheads="1"/>
              </p:cNvSpPr>
              <p:nvPr/>
            </p:nvSpPr>
            <p:spPr bwMode="auto">
              <a:xfrm>
                <a:off x="1635" y="10825"/>
                <a:ext cx="630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/>
                <a:r>
                  <a:rPr lang="en-US" sz="1400"/>
                  <a:t>IO/M</a:t>
                </a:r>
                <a:endParaRPr lang="en-US" sz="2000"/>
              </a:p>
            </p:txBody>
          </p:sp>
          <p:sp>
            <p:nvSpPr>
              <p:cNvPr id="89211" name="Line 95"/>
              <p:cNvSpPr>
                <a:spLocks noChangeShapeType="1"/>
              </p:cNvSpPr>
              <p:nvPr/>
            </p:nvSpPr>
            <p:spPr bwMode="auto">
              <a:xfrm>
                <a:off x="2055" y="10840"/>
                <a:ext cx="1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9158" name="Line 96"/>
            <p:cNvSpPr>
              <a:spLocks noChangeShapeType="1"/>
            </p:cNvSpPr>
            <p:nvPr/>
          </p:nvSpPr>
          <p:spPr bwMode="auto">
            <a:xfrm>
              <a:off x="2730" y="10101"/>
              <a:ext cx="0" cy="20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59" name="Line 97"/>
            <p:cNvSpPr>
              <a:spLocks noChangeShapeType="1"/>
            </p:cNvSpPr>
            <p:nvPr/>
          </p:nvSpPr>
          <p:spPr bwMode="auto">
            <a:xfrm flipH="1">
              <a:off x="2490" y="10186"/>
              <a:ext cx="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" name="Group 98"/>
            <p:cNvGrpSpPr>
              <a:grpSpLocks/>
            </p:cNvGrpSpPr>
            <p:nvPr/>
          </p:nvGrpSpPr>
          <p:grpSpPr bwMode="auto">
            <a:xfrm>
              <a:off x="2175" y="10086"/>
              <a:ext cx="300" cy="225"/>
              <a:chOff x="1995" y="10080"/>
              <a:chExt cx="300" cy="225"/>
            </a:xfrm>
          </p:grpSpPr>
          <p:sp>
            <p:nvSpPr>
              <p:cNvPr id="89208" name="AutoShape 99"/>
              <p:cNvSpPr>
                <a:spLocks noChangeArrowheads="1"/>
              </p:cNvSpPr>
              <p:nvPr/>
            </p:nvSpPr>
            <p:spPr bwMode="auto">
              <a:xfrm rot="5400000">
                <a:off x="1995" y="10080"/>
                <a:ext cx="225" cy="225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209" name="Oval 100"/>
              <p:cNvSpPr>
                <a:spLocks noChangeArrowheads="1"/>
              </p:cNvSpPr>
              <p:nvPr/>
            </p:nvSpPr>
            <p:spPr bwMode="auto">
              <a:xfrm>
                <a:off x="2205" y="10140"/>
                <a:ext cx="90" cy="9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9161" name="Line 101"/>
            <p:cNvSpPr>
              <a:spLocks noChangeShapeType="1"/>
            </p:cNvSpPr>
            <p:nvPr/>
          </p:nvSpPr>
          <p:spPr bwMode="auto">
            <a:xfrm flipH="1">
              <a:off x="1920" y="10186"/>
              <a:ext cx="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62" name="Line 102"/>
            <p:cNvSpPr>
              <a:spLocks noChangeShapeType="1"/>
            </p:cNvSpPr>
            <p:nvPr/>
          </p:nvSpPr>
          <p:spPr bwMode="auto">
            <a:xfrm>
              <a:off x="1920" y="10431"/>
              <a:ext cx="81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63" name="Line 103"/>
            <p:cNvSpPr>
              <a:spLocks noChangeShapeType="1"/>
            </p:cNvSpPr>
            <p:nvPr/>
          </p:nvSpPr>
          <p:spPr bwMode="auto">
            <a:xfrm>
              <a:off x="1920" y="10702"/>
              <a:ext cx="81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64" name="Line 104"/>
            <p:cNvSpPr>
              <a:spLocks noChangeShapeType="1"/>
            </p:cNvSpPr>
            <p:nvPr/>
          </p:nvSpPr>
          <p:spPr bwMode="auto">
            <a:xfrm>
              <a:off x="1920" y="10972"/>
              <a:ext cx="81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65" name="Line 105"/>
            <p:cNvSpPr>
              <a:spLocks noChangeShapeType="1"/>
            </p:cNvSpPr>
            <p:nvPr/>
          </p:nvSpPr>
          <p:spPr bwMode="auto">
            <a:xfrm>
              <a:off x="1920" y="11242"/>
              <a:ext cx="81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66" name="Line 106"/>
            <p:cNvSpPr>
              <a:spLocks noChangeShapeType="1"/>
            </p:cNvSpPr>
            <p:nvPr/>
          </p:nvSpPr>
          <p:spPr bwMode="auto">
            <a:xfrm>
              <a:off x="1920" y="11527"/>
              <a:ext cx="81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67" name="Line 107"/>
            <p:cNvSpPr>
              <a:spLocks noChangeShapeType="1"/>
            </p:cNvSpPr>
            <p:nvPr/>
          </p:nvSpPr>
          <p:spPr bwMode="auto">
            <a:xfrm>
              <a:off x="2340" y="12067"/>
              <a:ext cx="3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68" name="Text Box 108"/>
            <p:cNvSpPr txBox="1">
              <a:spLocks noChangeArrowheads="1"/>
            </p:cNvSpPr>
            <p:nvPr/>
          </p:nvSpPr>
          <p:spPr bwMode="auto">
            <a:xfrm>
              <a:off x="1425" y="10546"/>
              <a:ext cx="42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/>
              <a:r>
                <a:rPr lang="en-US" sz="1400"/>
                <a:t>A</a:t>
              </a:r>
              <a:r>
                <a:rPr lang="en-US" sz="1400" baseline="-25000"/>
                <a:t>16</a:t>
              </a:r>
              <a:endParaRPr lang="en-US" sz="2000"/>
            </a:p>
          </p:txBody>
        </p:sp>
        <p:sp>
          <p:nvSpPr>
            <p:cNvPr id="89169" name="Text Box 109"/>
            <p:cNvSpPr txBox="1">
              <a:spLocks noChangeArrowheads="1"/>
            </p:cNvSpPr>
            <p:nvPr/>
          </p:nvSpPr>
          <p:spPr bwMode="auto">
            <a:xfrm>
              <a:off x="1425" y="10817"/>
              <a:ext cx="42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/>
              <a:r>
                <a:rPr lang="en-US" sz="1400"/>
                <a:t>A</a:t>
              </a:r>
              <a:r>
                <a:rPr lang="en-US" sz="1400" baseline="-25000"/>
                <a:t>17</a:t>
              </a:r>
              <a:endParaRPr lang="en-US" sz="2000"/>
            </a:p>
          </p:txBody>
        </p:sp>
        <p:sp>
          <p:nvSpPr>
            <p:cNvPr id="89170" name="Freeform 110"/>
            <p:cNvSpPr>
              <a:spLocks/>
            </p:cNvSpPr>
            <p:nvPr/>
          </p:nvSpPr>
          <p:spPr bwMode="auto">
            <a:xfrm>
              <a:off x="2325" y="11355"/>
              <a:ext cx="1440" cy="1035"/>
            </a:xfrm>
            <a:custGeom>
              <a:avLst/>
              <a:gdLst>
                <a:gd name="T0" fmla="*/ 405 w 1440"/>
                <a:gd name="T1" fmla="*/ 435 h 1035"/>
                <a:gd name="T2" fmla="*/ 0 w 1440"/>
                <a:gd name="T3" fmla="*/ 435 h 1035"/>
                <a:gd name="T4" fmla="*/ 0 w 1440"/>
                <a:gd name="T5" fmla="*/ 1035 h 1035"/>
                <a:gd name="T6" fmla="*/ 825 w 1440"/>
                <a:gd name="T7" fmla="*/ 1035 h 1035"/>
                <a:gd name="T8" fmla="*/ 825 w 1440"/>
                <a:gd name="T9" fmla="*/ 0 h 1035"/>
                <a:gd name="T10" fmla="*/ 1440 w 1440"/>
                <a:gd name="T11" fmla="*/ 0 h 10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40"/>
                <a:gd name="T19" fmla="*/ 0 h 1035"/>
                <a:gd name="T20" fmla="*/ 1440 w 1440"/>
                <a:gd name="T21" fmla="*/ 1035 h 103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40" h="1035">
                  <a:moveTo>
                    <a:pt x="405" y="435"/>
                  </a:moveTo>
                  <a:lnTo>
                    <a:pt x="0" y="435"/>
                  </a:lnTo>
                  <a:lnTo>
                    <a:pt x="0" y="1035"/>
                  </a:lnTo>
                  <a:lnTo>
                    <a:pt x="825" y="1035"/>
                  </a:lnTo>
                  <a:lnTo>
                    <a:pt x="825" y="0"/>
                  </a:lnTo>
                  <a:lnTo>
                    <a:pt x="144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71" name="Oval 111"/>
            <p:cNvSpPr>
              <a:spLocks noChangeArrowheads="1"/>
            </p:cNvSpPr>
            <p:nvPr/>
          </p:nvSpPr>
          <p:spPr bwMode="auto">
            <a:xfrm>
              <a:off x="2295" y="12015"/>
              <a:ext cx="71" cy="7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72" name="Freeform 112"/>
            <p:cNvSpPr>
              <a:spLocks/>
            </p:cNvSpPr>
            <p:nvPr/>
          </p:nvSpPr>
          <p:spPr bwMode="auto">
            <a:xfrm>
              <a:off x="3390" y="11370"/>
              <a:ext cx="165" cy="645"/>
            </a:xfrm>
            <a:custGeom>
              <a:avLst/>
              <a:gdLst>
                <a:gd name="T0" fmla="*/ 14 w 255"/>
                <a:gd name="T1" fmla="*/ 0 h 795"/>
                <a:gd name="T2" fmla="*/ 14 w 255"/>
                <a:gd name="T3" fmla="*/ 79 h 795"/>
                <a:gd name="T4" fmla="*/ 29 w 255"/>
                <a:gd name="T5" fmla="*/ 100 h 795"/>
                <a:gd name="T6" fmla="*/ 0 w 255"/>
                <a:gd name="T7" fmla="*/ 116 h 795"/>
                <a:gd name="T8" fmla="*/ 29 w 255"/>
                <a:gd name="T9" fmla="*/ 143 h 795"/>
                <a:gd name="T10" fmla="*/ 0 w 255"/>
                <a:gd name="T11" fmla="*/ 158 h 795"/>
                <a:gd name="T12" fmla="*/ 29 w 255"/>
                <a:gd name="T13" fmla="*/ 185 h 795"/>
                <a:gd name="T14" fmla="*/ 0 w 255"/>
                <a:gd name="T15" fmla="*/ 200 h 795"/>
                <a:gd name="T16" fmla="*/ 14 w 255"/>
                <a:gd name="T17" fmla="*/ 221 h 795"/>
                <a:gd name="T18" fmla="*/ 14 w 255"/>
                <a:gd name="T19" fmla="*/ 279 h 79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55"/>
                <a:gd name="T31" fmla="*/ 0 h 795"/>
                <a:gd name="T32" fmla="*/ 255 w 255"/>
                <a:gd name="T33" fmla="*/ 795 h 79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55" h="795">
                  <a:moveTo>
                    <a:pt x="120" y="0"/>
                  </a:moveTo>
                  <a:lnTo>
                    <a:pt x="120" y="225"/>
                  </a:lnTo>
                  <a:lnTo>
                    <a:pt x="255" y="285"/>
                  </a:lnTo>
                  <a:lnTo>
                    <a:pt x="0" y="330"/>
                  </a:lnTo>
                  <a:lnTo>
                    <a:pt x="255" y="405"/>
                  </a:lnTo>
                  <a:lnTo>
                    <a:pt x="0" y="450"/>
                  </a:lnTo>
                  <a:lnTo>
                    <a:pt x="255" y="525"/>
                  </a:lnTo>
                  <a:lnTo>
                    <a:pt x="0" y="570"/>
                  </a:lnTo>
                  <a:lnTo>
                    <a:pt x="120" y="630"/>
                  </a:lnTo>
                  <a:lnTo>
                    <a:pt x="120" y="79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73" name="Oval 113"/>
            <p:cNvSpPr>
              <a:spLocks noChangeArrowheads="1"/>
            </p:cNvSpPr>
            <p:nvPr/>
          </p:nvSpPr>
          <p:spPr bwMode="auto">
            <a:xfrm>
              <a:off x="3420" y="11325"/>
              <a:ext cx="71" cy="7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74" name="Line 114"/>
            <p:cNvSpPr>
              <a:spLocks noChangeShapeType="1"/>
            </p:cNvSpPr>
            <p:nvPr/>
          </p:nvSpPr>
          <p:spPr bwMode="auto">
            <a:xfrm>
              <a:off x="3465" y="12000"/>
              <a:ext cx="0" cy="3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75" name="Text Box 115"/>
            <p:cNvSpPr txBox="1">
              <a:spLocks noChangeArrowheads="1"/>
            </p:cNvSpPr>
            <p:nvPr/>
          </p:nvSpPr>
          <p:spPr bwMode="auto">
            <a:xfrm>
              <a:off x="3540" y="12077"/>
              <a:ext cx="525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/>
                <a:t>+5V</a:t>
              </a:r>
              <a:endParaRPr lang="en-US" sz="2000"/>
            </a:p>
          </p:txBody>
        </p:sp>
        <p:sp>
          <p:nvSpPr>
            <p:cNvPr id="89176" name="Text Box 116"/>
            <p:cNvSpPr txBox="1">
              <a:spLocks noChangeArrowheads="1"/>
            </p:cNvSpPr>
            <p:nvPr/>
          </p:nvSpPr>
          <p:spPr bwMode="auto">
            <a:xfrm>
              <a:off x="3585" y="11582"/>
              <a:ext cx="360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/>
                <a:t>1K</a:t>
              </a:r>
              <a:endParaRPr lang="en-US" sz="2000"/>
            </a:p>
          </p:txBody>
        </p:sp>
        <p:sp>
          <p:nvSpPr>
            <p:cNvPr id="89177" name="AutoShape 117"/>
            <p:cNvSpPr>
              <a:spLocks noChangeArrowheads="1"/>
            </p:cNvSpPr>
            <p:nvPr/>
          </p:nvSpPr>
          <p:spPr bwMode="auto">
            <a:xfrm>
              <a:off x="2730" y="7905"/>
              <a:ext cx="330" cy="405"/>
            </a:xfrm>
            <a:prstGeom prst="moon">
              <a:avLst>
                <a:gd name="adj" fmla="val 7234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78" name="Freeform 118"/>
            <p:cNvSpPr>
              <a:spLocks/>
            </p:cNvSpPr>
            <p:nvPr/>
          </p:nvSpPr>
          <p:spPr bwMode="auto">
            <a:xfrm>
              <a:off x="2985" y="8190"/>
              <a:ext cx="780" cy="2895"/>
            </a:xfrm>
            <a:custGeom>
              <a:avLst/>
              <a:gdLst>
                <a:gd name="T0" fmla="*/ 780 w 780"/>
                <a:gd name="T1" fmla="*/ 2895 h 2895"/>
                <a:gd name="T2" fmla="*/ 480 w 780"/>
                <a:gd name="T3" fmla="*/ 2895 h 2895"/>
                <a:gd name="T4" fmla="*/ 480 w 780"/>
                <a:gd name="T5" fmla="*/ 0 h 2895"/>
                <a:gd name="T6" fmla="*/ 0 w 780"/>
                <a:gd name="T7" fmla="*/ 0 h 289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0"/>
                <a:gd name="T13" fmla="*/ 0 h 2895"/>
                <a:gd name="T14" fmla="*/ 780 w 780"/>
                <a:gd name="T15" fmla="*/ 2895 h 289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0" h="2895">
                  <a:moveTo>
                    <a:pt x="780" y="2895"/>
                  </a:moveTo>
                  <a:lnTo>
                    <a:pt x="480" y="2895"/>
                  </a:lnTo>
                  <a:lnTo>
                    <a:pt x="48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79" name="Oval 119"/>
            <p:cNvSpPr>
              <a:spLocks noChangeArrowheads="1"/>
            </p:cNvSpPr>
            <p:nvPr/>
          </p:nvSpPr>
          <p:spPr bwMode="auto">
            <a:xfrm>
              <a:off x="3420" y="10665"/>
              <a:ext cx="71" cy="7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80" name="Line 120"/>
            <p:cNvSpPr>
              <a:spLocks noChangeShapeType="1"/>
            </p:cNvSpPr>
            <p:nvPr/>
          </p:nvSpPr>
          <p:spPr bwMode="auto">
            <a:xfrm flipH="1">
              <a:off x="1665" y="8100"/>
              <a:ext cx="106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81" name="Text Box 121"/>
            <p:cNvSpPr txBox="1">
              <a:spLocks noChangeArrowheads="1"/>
            </p:cNvSpPr>
            <p:nvPr/>
          </p:nvSpPr>
          <p:spPr bwMode="auto">
            <a:xfrm>
              <a:off x="1680" y="7515"/>
              <a:ext cx="1065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400"/>
                <a:t>Tới RDY1 của 8284</a:t>
              </a:r>
              <a:endParaRPr lang="en-US" sz="2000"/>
            </a:p>
          </p:txBody>
        </p:sp>
        <p:sp>
          <p:nvSpPr>
            <p:cNvPr id="89182" name="Freeform 122"/>
            <p:cNvSpPr>
              <a:spLocks/>
            </p:cNvSpPr>
            <p:nvPr/>
          </p:nvSpPr>
          <p:spPr bwMode="auto">
            <a:xfrm>
              <a:off x="3000" y="7695"/>
              <a:ext cx="1140" cy="300"/>
            </a:xfrm>
            <a:custGeom>
              <a:avLst/>
              <a:gdLst>
                <a:gd name="T0" fmla="*/ 0 w 1140"/>
                <a:gd name="T1" fmla="*/ 300 h 300"/>
                <a:gd name="T2" fmla="*/ 1140 w 1140"/>
                <a:gd name="T3" fmla="*/ 300 h 300"/>
                <a:gd name="T4" fmla="*/ 1140 w 1140"/>
                <a:gd name="T5" fmla="*/ 0 h 300"/>
                <a:gd name="T6" fmla="*/ 0 60000 65536"/>
                <a:gd name="T7" fmla="*/ 0 60000 65536"/>
                <a:gd name="T8" fmla="*/ 0 60000 65536"/>
                <a:gd name="T9" fmla="*/ 0 w 1140"/>
                <a:gd name="T10" fmla="*/ 0 h 300"/>
                <a:gd name="T11" fmla="*/ 1140 w 1140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40" h="300">
                  <a:moveTo>
                    <a:pt x="0" y="300"/>
                  </a:moveTo>
                  <a:lnTo>
                    <a:pt x="1140" y="300"/>
                  </a:lnTo>
                  <a:lnTo>
                    <a:pt x="114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83" name="Text Box 123"/>
            <p:cNvSpPr txBox="1">
              <a:spLocks noChangeArrowheads="1"/>
            </p:cNvSpPr>
            <p:nvPr/>
          </p:nvSpPr>
          <p:spPr bwMode="auto">
            <a:xfrm>
              <a:off x="3600" y="7350"/>
              <a:ext cx="1065" cy="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400"/>
                <a:t>Bộ tạo T</a:t>
              </a:r>
              <a:r>
                <a:rPr lang="en-US" sz="1400" baseline="-25000"/>
                <a:t>w</a:t>
              </a:r>
              <a:endParaRPr lang="en-US" sz="2000"/>
            </a:p>
          </p:txBody>
        </p:sp>
        <p:grpSp>
          <p:nvGrpSpPr>
            <p:cNvPr id="14" name="Group 124"/>
            <p:cNvGrpSpPr>
              <a:grpSpLocks/>
            </p:cNvGrpSpPr>
            <p:nvPr/>
          </p:nvGrpSpPr>
          <p:grpSpPr bwMode="auto">
            <a:xfrm>
              <a:off x="4710" y="8925"/>
              <a:ext cx="345" cy="285"/>
              <a:chOff x="4710" y="8925"/>
              <a:chExt cx="345" cy="285"/>
            </a:xfrm>
          </p:grpSpPr>
          <p:sp>
            <p:nvSpPr>
              <p:cNvPr id="89206" name="Text Box 125"/>
              <p:cNvSpPr txBox="1">
                <a:spLocks noChangeArrowheads="1"/>
              </p:cNvSpPr>
              <p:nvPr/>
            </p:nvSpPr>
            <p:spPr bwMode="auto">
              <a:xfrm>
                <a:off x="4710" y="8925"/>
                <a:ext cx="345" cy="2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/>
                <a:r>
                  <a:rPr lang="en-US" sz="1400"/>
                  <a:t>Y</a:t>
                </a:r>
                <a:r>
                  <a:rPr lang="en-US" sz="1400" baseline="-25000"/>
                  <a:t>0</a:t>
                </a:r>
                <a:endParaRPr lang="en-US" sz="2000"/>
              </a:p>
            </p:txBody>
          </p:sp>
          <p:sp>
            <p:nvSpPr>
              <p:cNvPr id="89207" name="Line 126"/>
              <p:cNvSpPr>
                <a:spLocks noChangeShapeType="1"/>
              </p:cNvSpPr>
              <p:nvPr/>
            </p:nvSpPr>
            <p:spPr bwMode="auto">
              <a:xfrm>
                <a:off x="4800" y="8925"/>
                <a:ext cx="21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" name="Group 127"/>
            <p:cNvGrpSpPr>
              <a:grpSpLocks/>
            </p:cNvGrpSpPr>
            <p:nvPr/>
          </p:nvGrpSpPr>
          <p:grpSpPr bwMode="auto">
            <a:xfrm>
              <a:off x="4710" y="9255"/>
              <a:ext cx="345" cy="285"/>
              <a:chOff x="4710" y="8925"/>
              <a:chExt cx="345" cy="285"/>
            </a:xfrm>
          </p:grpSpPr>
          <p:sp>
            <p:nvSpPr>
              <p:cNvPr id="89204" name="Text Box 128"/>
              <p:cNvSpPr txBox="1">
                <a:spLocks noChangeArrowheads="1"/>
              </p:cNvSpPr>
              <p:nvPr/>
            </p:nvSpPr>
            <p:spPr bwMode="auto">
              <a:xfrm>
                <a:off x="4710" y="8925"/>
                <a:ext cx="345" cy="2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/>
                <a:r>
                  <a:rPr lang="en-US" sz="1400"/>
                  <a:t>Y</a:t>
                </a:r>
                <a:r>
                  <a:rPr lang="en-US" sz="1400" baseline="-25000"/>
                  <a:t>1</a:t>
                </a:r>
                <a:endParaRPr lang="en-US" sz="2000"/>
              </a:p>
            </p:txBody>
          </p:sp>
          <p:sp>
            <p:nvSpPr>
              <p:cNvPr id="89205" name="Line 129"/>
              <p:cNvSpPr>
                <a:spLocks noChangeShapeType="1"/>
              </p:cNvSpPr>
              <p:nvPr/>
            </p:nvSpPr>
            <p:spPr bwMode="auto">
              <a:xfrm>
                <a:off x="4800" y="8925"/>
                <a:ext cx="21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" name="Group 130"/>
            <p:cNvGrpSpPr>
              <a:grpSpLocks/>
            </p:cNvGrpSpPr>
            <p:nvPr/>
          </p:nvGrpSpPr>
          <p:grpSpPr bwMode="auto">
            <a:xfrm>
              <a:off x="4710" y="9570"/>
              <a:ext cx="345" cy="285"/>
              <a:chOff x="4710" y="8925"/>
              <a:chExt cx="345" cy="285"/>
            </a:xfrm>
          </p:grpSpPr>
          <p:sp>
            <p:nvSpPr>
              <p:cNvPr id="89202" name="Text Box 131"/>
              <p:cNvSpPr txBox="1">
                <a:spLocks noChangeArrowheads="1"/>
              </p:cNvSpPr>
              <p:nvPr/>
            </p:nvSpPr>
            <p:spPr bwMode="auto">
              <a:xfrm>
                <a:off x="4710" y="8925"/>
                <a:ext cx="345" cy="2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/>
                <a:r>
                  <a:rPr lang="en-US" sz="1400"/>
                  <a:t>Y</a:t>
                </a:r>
                <a:r>
                  <a:rPr lang="en-US" sz="1400" baseline="-25000"/>
                  <a:t>2</a:t>
                </a:r>
                <a:endParaRPr lang="en-US" sz="2000"/>
              </a:p>
            </p:txBody>
          </p:sp>
          <p:sp>
            <p:nvSpPr>
              <p:cNvPr id="89203" name="Line 132"/>
              <p:cNvSpPr>
                <a:spLocks noChangeShapeType="1"/>
              </p:cNvSpPr>
              <p:nvPr/>
            </p:nvSpPr>
            <p:spPr bwMode="auto">
              <a:xfrm>
                <a:off x="4800" y="8925"/>
                <a:ext cx="21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" name="Group 133"/>
            <p:cNvGrpSpPr>
              <a:grpSpLocks/>
            </p:cNvGrpSpPr>
            <p:nvPr/>
          </p:nvGrpSpPr>
          <p:grpSpPr bwMode="auto">
            <a:xfrm>
              <a:off x="4710" y="9885"/>
              <a:ext cx="345" cy="285"/>
              <a:chOff x="4710" y="8925"/>
              <a:chExt cx="345" cy="285"/>
            </a:xfrm>
          </p:grpSpPr>
          <p:sp>
            <p:nvSpPr>
              <p:cNvPr id="89200" name="Text Box 134"/>
              <p:cNvSpPr txBox="1">
                <a:spLocks noChangeArrowheads="1"/>
              </p:cNvSpPr>
              <p:nvPr/>
            </p:nvSpPr>
            <p:spPr bwMode="auto">
              <a:xfrm>
                <a:off x="4710" y="8925"/>
                <a:ext cx="345" cy="2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/>
                <a:r>
                  <a:rPr lang="en-US" sz="1400"/>
                  <a:t>Y</a:t>
                </a:r>
                <a:r>
                  <a:rPr lang="en-US" sz="1400" baseline="-25000"/>
                  <a:t>3</a:t>
                </a:r>
                <a:endParaRPr lang="en-US" sz="2000"/>
              </a:p>
            </p:txBody>
          </p:sp>
          <p:sp>
            <p:nvSpPr>
              <p:cNvPr id="89201" name="Line 135"/>
              <p:cNvSpPr>
                <a:spLocks noChangeShapeType="1"/>
              </p:cNvSpPr>
              <p:nvPr/>
            </p:nvSpPr>
            <p:spPr bwMode="auto">
              <a:xfrm>
                <a:off x="4800" y="8925"/>
                <a:ext cx="21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" name="Group 136"/>
            <p:cNvGrpSpPr>
              <a:grpSpLocks/>
            </p:cNvGrpSpPr>
            <p:nvPr/>
          </p:nvGrpSpPr>
          <p:grpSpPr bwMode="auto">
            <a:xfrm>
              <a:off x="4710" y="10215"/>
              <a:ext cx="345" cy="285"/>
              <a:chOff x="4710" y="8925"/>
              <a:chExt cx="345" cy="285"/>
            </a:xfrm>
          </p:grpSpPr>
          <p:sp>
            <p:nvSpPr>
              <p:cNvPr id="89198" name="Text Box 137"/>
              <p:cNvSpPr txBox="1">
                <a:spLocks noChangeArrowheads="1"/>
              </p:cNvSpPr>
              <p:nvPr/>
            </p:nvSpPr>
            <p:spPr bwMode="auto">
              <a:xfrm>
                <a:off x="4710" y="8925"/>
                <a:ext cx="345" cy="2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/>
                <a:r>
                  <a:rPr lang="en-US" sz="1400"/>
                  <a:t>Y</a:t>
                </a:r>
                <a:r>
                  <a:rPr lang="en-US" sz="1400" baseline="-25000"/>
                  <a:t>4</a:t>
                </a:r>
                <a:endParaRPr lang="en-US" sz="2000"/>
              </a:p>
            </p:txBody>
          </p:sp>
          <p:sp>
            <p:nvSpPr>
              <p:cNvPr id="89199" name="Line 138"/>
              <p:cNvSpPr>
                <a:spLocks noChangeShapeType="1"/>
              </p:cNvSpPr>
              <p:nvPr/>
            </p:nvSpPr>
            <p:spPr bwMode="auto">
              <a:xfrm>
                <a:off x="4800" y="8925"/>
                <a:ext cx="21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" name="Group 139"/>
            <p:cNvGrpSpPr>
              <a:grpSpLocks/>
            </p:cNvGrpSpPr>
            <p:nvPr/>
          </p:nvGrpSpPr>
          <p:grpSpPr bwMode="auto">
            <a:xfrm>
              <a:off x="4710" y="10560"/>
              <a:ext cx="345" cy="285"/>
              <a:chOff x="4710" y="8925"/>
              <a:chExt cx="345" cy="285"/>
            </a:xfrm>
          </p:grpSpPr>
          <p:sp>
            <p:nvSpPr>
              <p:cNvPr id="89196" name="Text Box 140"/>
              <p:cNvSpPr txBox="1">
                <a:spLocks noChangeArrowheads="1"/>
              </p:cNvSpPr>
              <p:nvPr/>
            </p:nvSpPr>
            <p:spPr bwMode="auto">
              <a:xfrm>
                <a:off x="4710" y="8925"/>
                <a:ext cx="345" cy="2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/>
                <a:r>
                  <a:rPr lang="en-US" sz="1400"/>
                  <a:t>Y</a:t>
                </a:r>
                <a:r>
                  <a:rPr lang="en-US" sz="1400" baseline="-25000"/>
                  <a:t>5</a:t>
                </a:r>
                <a:endParaRPr lang="en-US" sz="2000"/>
              </a:p>
            </p:txBody>
          </p:sp>
          <p:sp>
            <p:nvSpPr>
              <p:cNvPr id="89197" name="Line 141"/>
              <p:cNvSpPr>
                <a:spLocks noChangeShapeType="1"/>
              </p:cNvSpPr>
              <p:nvPr/>
            </p:nvSpPr>
            <p:spPr bwMode="auto">
              <a:xfrm>
                <a:off x="4800" y="8925"/>
                <a:ext cx="21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" name="Group 142"/>
            <p:cNvGrpSpPr>
              <a:grpSpLocks/>
            </p:cNvGrpSpPr>
            <p:nvPr/>
          </p:nvGrpSpPr>
          <p:grpSpPr bwMode="auto">
            <a:xfrm>
              <a:off x="4710" y="10860"/>
              <a:ext cx="345" cy="285"/>
              <a:chOff x="4710" y="8925"/>
              <a:chExt cx="345" cy="285"/>
            </a:xfrm>
          </p:grpSpPr>
          <p:sp>
            <p:nvSpPr>
              <p:cNvPr id="89194" name="Text Box 143"/>
              <p:cNvSpPr txBox="1">
                <a:spLocks noChangeArrowheads="1"/>
              </p:cNvSpPr>
              <p:nvPr/>
            </p:nvSpPr>
            <p:spPr bwMode="auto">
              <a:xfrm>
                <a:off x="4710" y="8925"/>
                <a:ext cx="345" cy="2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/>
                <a:r>
                  <a:rPr lang="en-US" sz="1400"/>
                  <a:t>Y</a:t>
                </a:r>
                <a:r>
                  <a:rPr lang="en-US" sz="1400" baseline="-25000"/>
                  <a:t>6</a:t>
                </a:r>
                <a:endParaRPr lang="en-US" sz="2000"/>
              </a:p>
            </p:txBody>
          </p:sp>
          <p:sp>
            <p:nvSpPr>
              <p:cNvPr id="89195" name="Line 144"/>
              <p:cNvSpPr>
                <a:spLocks noChangeShapeType="1"/>
              </p:cNvSpPr>
              <p:nvPr/>
            </p:nvSpPr>
            <p:spPr bwMode="auto">
              <a:xfrm>
                <a:off x="4800" y="8925"/>
                <a:ext cx="21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" name="Group 145"/>
            <p:cNvGrpSpPr>
              <a:grpSpLocks/>
            </p:cNvGrpSpPr>
            <p:nvPr/>
          </p:nvGrpSpPr>
          <p:grpSpPr bwMode="auto">
            <a:xfrm>
              <a:off x="4710" y="11160"/>
              <a:ext cx="345" cy="285"/>
              <a:chOff x="4710" y="8925"/>
              <a:chExt cx="345" cy="285"/>
            </a:xfrm>
          </p:grpSpPr>
          <p:sp>
            <p:nvSpPr>
              <p:cNvPr id="89192" name="Text Box 146"/>
              <p:cNvSpPr txBox="1">
                <a:spLocks noChangeArrowheads="1"/>
              </p:cNvSpPr>
              <p:nvPr/>
            </p:nvSpPr>
            <p:spPr bwMode="auto">
              <a:xfrm>
                <a:off x="4710" y="8925"/>
                <a:ext cx="345" cy="2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/>
                <a:r>
                  <a:rPr lang="en-US" sz="1400"/>
                  <a:t>Y</a:t>
                </a:r>
                <a:r>
                  <a:rPr lang="en-US" sz="1400" baseline="-25000"/>
                  <a:t>7</a:t>
                </a:r>
                <a:endParaRPr lang="en-US" sz="2000"/>
              </a:p>
            </p:txBody>
          </p:sp>
          <p:sp>
            <p:nvSpPr>
              <p:cNvPr id="89193" name="Line 147"/>
              <p:cNvSpPr>
                <a:spLocks noChangeShapeType="1"/>
              </p:cNvSpPr>
              <p:nvPr/>
            </p:nvSpPr>
            <p:spPr bwMode="auto">
              <a:xfrm>
                <a:off x="4800" y="8925"/>
                <a:ext cx="21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eaLnBrk="1" hangingPunct="1"/>
            <a:r>
              <a:rPr lang="en-US" sz="4000" b="1" dirty="0" err="1" smtClean="0"/>
              <a:t>Đặc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điểm</a:t>
            </a:r>
            <a:endParaRPr lang="en-US" sz="4000" b="1" dirty="0" smtClean="0"/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err="1" smtClean="0">
                <a:latin typeface="Times New Roman" pitchFamily="18" charset="0"/>
              </a:rPr>
              <a:t>Bộ</a:t>
            </a:r>
            <a:r>
              <a:rPr lang="en-US" sz="2400" dirty="0" smtClean="0">
                <a:latin typeface="Times New Roman" pitchFamily="18" charset="0"/>
              </a:rPr>
              <a:t> vi </a:t>
            </a:r>
            <a:r>
              <a:rPr lang="en-US" sz="2400" dirty="0" err="1" smtClean="0">
                <a:latin typeface="Times New Roman" pitchFamily="18" charset="0"/>
              </a:rPr>
              <a:t>xử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lý</a:t>
            </a:r>
            <a:r>
              <a:rPr lang="en-US" sz="2400" dirty="0" smtClean="0">
                <a:latin typeface="Times New Roman" pitchFamily="18" charset="0"/>
              </a:rPr>
              <a:t> 8088: </a:t>
            </a:r>
            <a:r>
              <a:rPr lang="en-US" sz="2400" dirty="0" err="1" smtClean="0">
                <a:latin typeface="Times New Roman" pitchFamily="18" charset="0"/>
              </a:rPr>
              <a:t>có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thời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gian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truy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nhập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bộ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nhớ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là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</a:rPr>
              <a:t>420 ns</a:t>
            </a:r>
            <a:r>
              <a:rPr lang="en-US" sz="2400" dirty="0" smtClean="0">
                <a:latin typeface="Times New Roman" pitchFamily="18" charset="0"/>
              </a:rPr>
              <a:t>. 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</a:rPr>
              <a:t>Vi </a:t>
            </a:r>
            <a:r>
              <a:rPr lang="en-US" sz="2400" dirty="0" err="1" smtClean="0">
                <a:latin typeface="Times New Roman" pitchFamily="18" charset="0"/>
              </a:rPr>
              <a:t>mạch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nhớ</a:t>
            </a:r>
            <a:r>
              <a:rPr lang="en-US" sz="2400" dirty="0" smtClean="0">
                <a:latin typeface="Times New Roman" pitchFamily="18" charset="0"/>
              </a:rPr>
              <a:t> EPROM 2732: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</a:rPr>
              <a:t>   </a:t>
            </a:r>
            <a:r>
              <a:rPr lang="en-US" sz="2400" dirty="0" smtClean="0">
                <a:latin typeface="Times New Roman" pitchFamily="18" charset="0"/>
              </a:rPr>
              <a:t>TG </a:t>
            </a:r>
            <a:r>
              <a:rPr lang="en-US" sz="2400" dirty="0" err="1" smtClean="0">
                <a:latin typeface="Times New Roman" pitchFamily="18" charset="0"/>
              </a:rPr>
              <a:t>truy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nhập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bộ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nhớ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là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</a:rPr>
              <a:t>450 ns + </a:t>
            </a:r>
            <a:r>
              <a:rPr lang="en-US" sz="2400" dirty="0" err="1" smtClean="0">
                <a:latin typeface="Times New Roman" pitchFamily="18" charset="0"/>
              </a:rPr>
              <a:t>thời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gian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trễ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của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bộ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giải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mã</a:t>
            </a:r>
            <a:r>
              <a:rPr lang="en-US" sz="2400" b="1" dirty="0" smtClean="0">
                <a:latin typeface="Times New Roman" pitchFamily="18" charset="0"/>
              </a:rPr>
              <a:t> (12 ns</a:t>
            </a:r>
            <a:r>
              <a:rPr lang="en-US" sz="2400" dirty="0" smtClean="0">
                <a:latin typeface="Times New Roman" pitchFamily="18" charset="0"/>
              </a:rPr>
              <a:t>) = 462 ns </a:t>
            </a:r>
            <a:r>
              <a:rPr lang="en-US" sz="2400" dirty="0" err="1" smtClean="0">
                <a:latin typeface="Times New Roman" pitchFamily="18" charset="0"/>
              </a:rPr>
              <a:t>chậm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hơn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bộ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xử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lý</a:t>
            </a:r>
            <a:endParaRPr lang="en-US" sz="2400" dirty="0" smtClean="0">
              <a:latin typeface="Times New Roman" pitchFamily="18" charset="0"/>
            </a:endParaRPr>
          </a:p>
          <a:p>
            <a:pPr eaLnBrk="1" hangingPunct="1">
              <a:buFont typeface="Symbol" pitchFamily="18" charset="2"/>
              <a:buChar char="Þ"/>
            </a:pPr>
            <a:r>
              <a:rPr lang="en-US" sz="2400" dirty="0" err="1" smtClean="0">
                <a:latin typeface="Times New Roman" pitchFamily="18" charset="0"/>
              </a:rPr>
              <a:t>Chèn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thêm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chu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kỳ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đợi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cho</a:t>
            </a:r>
            <a:r>
              <a:rPr lang="en-US" sz="2400" dirty="0" smtClean="0">
                <a:latin typeface="Times New Roman" pitchFamily="18" charset="0"/>
              </a:rPr>
              <a:t> 8088. </a:t>
            </a:r>
          </a:p>
          <a:p>
            <a:pPr eaLnBrk="1" hangingPunct="1">
              <a:buFont typeface="Symbol" pitchFamily="18" charset="2"/>
              <a:buChar char="Þ"/>
            </a:pPr>
            <a:r>
              <a:rPr lang="en-US" sz="2400" dirty="0" err="1" smtClean="0">
                <a:latin typeface="Times New Roman" pitchFamily="18" charset="0"/>
              </a:rPr>
              <a:t>Dùng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bộ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giải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mã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cổng</a:t>
            </a:r>
            <a:r>
              <a:rPr lang="en-US" sz="2400" dirty="0" smtClean="0">
                <a:latin typeface="Times New Roman" pitchFamily="18" charset="0"/>
              </a:rPr>
              <a:t> NAND </a:t>
            </a:r>
            <a:r>
              <a:rPr lang="en-US" sz="2400" dirty="0" err="1" smtClean="0">
                <a:latin typeface="Times New Roman" pitchFamily="18" charset="0"/>
              </a:rPr>
              <a:t>để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tạo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ra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tín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hiệu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cho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phép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bộ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giải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mã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hoạt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động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và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tạo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ra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tín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hiệu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cho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bộ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tạo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chu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kỳ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đợi</a:t>
            </a:r>
            <a:r>
              <a:rPr lang="en-US" sz="2400" dirty="0" smtClean="0">
                <a:latin typeface="Times New Roman" pitchFamily="18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dirty="0" err="1" smtClean="0">
                <a:latin typeface="Times New Roman" pitchFamily="18" charset="0"/>
              </a:rPr>
              <a:t>Cấu</a:t>
            </a:r>
            <a:r>
              <a:rPr lang="en-US" sz="3200" dirty="0" smtClean="0">
                <a:latin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</a:rPr>
              <a:t>trúc</a:t>
            </a:r>
            <a:r>
              <a:rPr lang="en-US" sz="32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chung</a:t>
            </a:r>
            <a:r>
              <a:rPr lang="en-US" sz="3200" dirty="0" smtClean="0">
                <a:latin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</a:rPr>
              <a:t>của</a:t>
            </a:r>
            <a:r>
              <a:rPr lang="en-US" sz="3200" dirty="0" smtClean="0">
                <a:latin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</a:rPr>
              <a:t>một</a:t>
            </a:r>
            <a:r>
              <a:rPr lang="en-US" sz="3200" dirty="0" smtClean="0">
                <a:latin typeface="Times New Roman" pitchFamily="18" charset="0"/>
              </a:rPr>
              <a:t> vi </a:t>
            </a:r>
            <a:r>
              <a:rPr lang="en-US" sz="3200" dirty="0" err="1" smtClean="0">
                <a:latin typeface="Times New Roman" pitchFamily="18" charset="0"/>
              </a:rPr>
              <a:t>mạch</a:t>
            </a:r>
            <a:r>
              <a:rPr lang="en-US" sz="3200" dirty="0" smtClean="0">
                <a:latin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</a:rPr>
              <a:t>nhớ</a:t>
            </a:r>
            <a:endParaRPr lang="en-US" sz="3200" b="1" dirty="0" smtClean="0"/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10600" cy="50292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 err="1" smtClean="0">
                <a:latin typeface="Times New Roman" pitchFamily="18" charset="0"/>
              </a:rPr>
              <a:t>Một</a:t>
            </a:r>
            <a:r>
              <a:rPr lang="en-US" sz="2400" dirty="0" smtClean="0">
                <a:latin typeface="Times New Roman" pitchFamily="18" charset="0"/>
              </a:rPr>
              <a:t> chip </a:t>
            </a:r>
            <a:r>
              <a:rPr lang="en-US" sz="2400" dirty="0" err="1" smtClean="0">
                <a:latin typeface="Times New Roman" pitchFamily="18" charset="0"/>
              </a:rPr>
              <a:t>nhớ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được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xem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như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một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mảng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gồm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b="1" i="1" dirty="0" smtClean="0">
                <a:latin typeface="Times New Roman" pitchFamily="18" charset="0"/>
              </a:rPr>
              <a:t>m ô </a:t>
            </a:r>
            <a:r>
              <a:rPr lang="en-US" sz="2400" b="1" i="1" dirty="0" err="1" smtClean="0">
                <a:latin typeface="Times New Roman" pitchFamily="18" charset="0"/>
              </a:rPr>
              <a:t>nhớ</a:t>
            </a:r>
            <a:r>
              <a:rPr lang="en-US" sz="2400" dirty="0" smtClean="0">
                <a:latin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</a:rPr>
              <a:t>mỗi</a:t>
            </a:r>
            <a:r>
              <a:rPr lang="en-US" sz="2400" dirty="0" smtClean="0">
                <a:latin typeface="Times New Roman" pitchFamily="18" charset="0"/>
              </a:rPr>
              <a:t> ô </a:t>
            </a:r>
            <a:r>
              <a:rPr lang="en-US" sz="2400" dirty="0" err="1" smtClean="0">
                <a:latin typeface="Times New Roman" pitchFamily="18" charset="0"/>
              </a:rPr>
              <a:t>nhớ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lưu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trữ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được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b="1" i="1" dirty="0" smtClean="0">
                <a:latin typeface="Times New Roman" pitchFamily="18" charset="0"/>
              </a:rPr>
              <a:t>n bit </a:t>
            </a:r>
            <a:r>
              <a:rPr lang="en-US" sz="2400" b="1" i="1" dirty="0" err="1" smtClean="0">
                <a:latin typeface="Times New Roman" pitchFamily="18" charset="0"/>
              </a:rPr>
              <a:t>dữ</a:t>
            </a:r>
            <a:r>
              <a:rPr lang="en-US" sz="2400" b="1" i="1" dirty="0" smtClean="0">
                <a:latin typeface="Times New Roman" pitchFamily="18" charset="0"/>
              </a:rPr>
              <a:t> </a:t>
            </a:r>
            <a:r>
              <a:rPr lang="en-US" sz="2400" b="1" i="1" dirty="0" err="1" smtClean="0">
                <a:latin typeface="Times New Roman" pitchFamily="18" charset="0"/>
              </a:rPr>
              <a:t>liệu</a:t>
            </a:r>
            <a:endParaRPr lang="en-US" sz="2400" b="1" i="1" dirty="0" smtClean="0">
              <a:latin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>
                <a:latin typeface="Times New Roman" pitchFamily="18" charset="0"/>
              </a:rPr>
              <a:t>Dung </a:t>
            </a:r>
            <a:r>
              <a:rPr lang="en-US" sz="2400" dirty="0" err="1" smtClean="0">
                <a:latin typeface="Times New Roman" pitchFamily="18" charset="0"/>
              </a:rPr>
              <a:t>lượng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của</a:t>
            </a:r>
            <a:r>
              <a:rPr lang="en-US" sz="2400" dirty="0" smtClean="0">
                <a:latin typeface="Times New Roman" pitchFamily="18" charset="0"/>
              </a:rPr>
              <a:t> chip </a:t>
            </a:r>
            <a:r>
              <a:rPr lang="en-US" sz="2400" dirty="0" err="1" smtClean="0">
                <a:latin typeface="Times New Roman" pitchFamily="18" charset="0"/>
              </a:rPr>
              <a:t>nhớ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thường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được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biểu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diễn</a:t>
            </a:r>
            <a:r>
              <a:rPr lang="en-US" sz="2400" dirty="0" smtClean="0">
                <a:latin typeface="Times New Roman" pitchFamily="18" charset="0"/>
              </a:rPr>
              <a:t>: 2</a:t>
            </a:r>
            <a:r>
              <a:rPr lang="en-US" sz="2400" baseline="30000" dirty="0" smtClean="0">
                <a:latin typeface="Times New Roman" pitchFamily="18" charset="0"/>
              </a:rPr>
              <a:t>m</a:t>
            </a:r>
            <a:r>
              <a:rPr lang="en-US" sz="2400" dirty="0" smtClean="0">
                <a:latin typeface="Times New Roman" pitchFamily="18" charset="0"/>
              </a:rPr>
              <a:t> x n</a:t>
            </a:r>
          </a:p>
          <a:p>
            <a:pPr marL="920750" lvl="1" indent="-520700">
              <a:spcBef>
                <a:spcPts val="0"/>
              </a:spcBef>
            </a:pPr>
            <a:r>
              <a:rPr lang="en-US" sz="2400" dirty="0" err="1" smtClean="0">
                <a:latin typeface="Times New Roman" pitchFamily="18" charset="0"/>
              </a:rPr>
              <a:t>Ví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dụ</a:t>
            </a:r>
            <a:r>
              <a:rPr lang="en-US" sz="2400" dirty="0" smtClean="0">
                <a:latin typeface="Times New Roman" pitchFamily="18" charset="0"/>
              </a:rPr>
              <a:t>: </a:t>
            </a:r>
            <a:r>
              <a:rPr lang="en-US" sz="2400" dirty="0" err="1" smtClean="0">
                <a:latin typeface="Times New Roman" pitchFamily="18" charset="0"/>
              </a:rPr>
              <a:t>Một</a:t>
            </a:r>
            <a:r>
              <a:rPr lang="en-US" sz="2400" dirty="0" smtClean="0">
                <a:latin typeface="Times New Roman" pitchFamily="18" charset="0"/>
              </a:rPr>
              <a:t> chip </a:t>
            </a:r>
            <a:r>
              <a:rPr lang="en-US" sz="2400" dirty="0" err="1" smtClean="0">
                <a:latin typeface="Times New Roman" pitchFamily="18" charset="0"/>
              </a:rPr>
              <a:t>có</a:t>
            </a:r>
            <a:r>
              <a:rPr lang="en-US" sz="2400" dirty="0" smtClean="0">
                <a:latin typeface="Times New Roman" pitchFamily="18" charset="0"/>
              </a:rPr>
              <a:t> dung </a:t>
            </a:r>
            <a:r>
              <a:rPr lang="en-US" sz="2400" dirty="0" err="1" smtClean="0">
                <a:latin typeface="Times New Roman" pitchFamily="18" charset="0"/>
              </a:rPr>
              <a:t>lượng</a:t>
            </a:r>
            <a:r>
              <a:rPr lang="en-US" sz="2400" dirty="0" smtClean="0">
                <a:latin typeface="Times New Roman" pitchFamily="18" charset="0"/>
              </a:rPr>
              <a:t> 2Kx8 </a:t>
            </a:r>
            <a:r>
              <a:rPr lang="en-US" sz="2400" dirty="0" err="1" smtClean="0">
                <a:latin typeface="Times New Roman" pitchFamily="18" charset="0"/>
              </a:rPr>
              <a:t>nghĩa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là</a:t>
            </a:r>
            <a:r>
              <a:rPr lang="en-US" sz="2400" dirty="0" smtClean="0">
                <a:latin typeface="Times New Roman" pitchFamily="18" charset="0"/>
              </a:rPr>
              <a:t> chip </a:t>
            </a:r>
            <a:r>
              <a:rPr lang="en-US" sz="2400" dirty="0" err="1" smtClean="0">
                <a:latin typeface="Times New Roman" pitchFamily="18" charset="0"/>
              </a:rPr>
              <a:t>dó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có</a:t>
            </a:r>
            <a:r>
              <a:rPr lang="en-US" sz="2400" dirty="0" smtClean="0">
                <a:latin typeface="Times New Roman" pitchFamily="18" charset="0"/>
              </a:rPr>
              <a:t> 2</a:t>
            </a:r>
            <a:r>
              <a:rPr lang="en-US" sz="2400" baseline="30000" dirty="0" smtClean="0">
                <a:latin typeface="Times New Roman" pitchFamily="18" charset="0"/>
              </a:rPr>
              <a:t>11=</a:t>
            </a:r>
            <a:r>
              <a:rPr lang="en-US" sz="2400" dirty="0" smtClean="0">
                <a:latin typeface="Times New Roman" pitchFamily="18" charset="0"/>
              </a:rPr>
              <a:t>2048 ô </a:t>
            </a:r>
            <a:r>
              <a:rPr lang="en-US" sz="2400" dirty="0" err="1" smtClean="0">
                <a:latin typeface="Times New Roman" pitchFamily="18" charset="0"/>
              </a:rPr>
              <a:t>nhớ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và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mỗi</a:t>
            </a:r>
            <a:r>
              <a:rPr lang="en-US" sz="2400" dirty="0" smtClean="0">
                <a:latin typeface="Times New Roman" pitchFamily="18" charset="0"/>
              </a:rPr>
              <a:t> ô </a:t>
            </a:r>
            <a:r>
              <a:rPr lang="en-US" sz="2400" dirty="0" err="1" smtClean="0">
                <a:latin typeface="Times New Roman" pitchFamily="18" charset="0"/>
              </a:rPr>
              <a:t>nhớ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có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thể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lưu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trữ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được</a:t>
            </a:r>
            <a:r>
              <a:rPr lang="en-US" sz="2400" dirty="0" smtClean="0">
                <a:latin typeface="Times New Roman" pitchFamily="18" charset="0"/>
              </a:rPr>
              <a:t> 8 bit  = 1 byte) </a:t>
            </a:r>
            <a:r>
              <a:rPr lang="en-US" sz="2400" dirty="0" err="1" smtClean="0">
                <a:latin typeface="Times New Roman" pitchFamily="18" charset="0"/>
              </a:rPr>
              <a:t>dữ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liệu</a:t>
            </a:r>
            <a:r>
              <a:rPr lang="en-US" sz="2400" dirty="0" smtClean="0">
                <a:latin typeface="Times New Roman" pitchFamily="18" charset="0"/>
              </a:rPr>
              <a:t>.</a:t>
            </a:r>
          </a:p>
          <a:p>
            <a:pPr marL="920750" lvl="1" indent="-520700">
              <a:spcBef>
                <a:spcPts val="0"/>
              </a:spcBef>
            </a:pP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Họ</a:t>
            </a:r>
            <a:r>
              <a:rPr lang="en-US" sz="2400" dirty="0" smtClean="0">
                <a:latin typeface="Times New Roman" pitchFamily="18" charset="0"/>
              </a:rPr>
              <a:t> vi </a:t>
            </a:r>
            <a:r>
              <a:rPr lang="en-US" sz="2400" dirty="0" err="1" smtClean="0">
                <a:latin typeface="Times New Roman" pitchFamily="18" charset="0"/>
              </a:rPr>
              <a:t>mạch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nhớ</a:t>
            </a:r>
            <a:r>
              <a:rPr lang="en-US" sz="2400" dirty="0" smtClean="0">
                <a:latin typeface="Times New Roman" pitchFamily="18" charset="0"/>
              </a:rPr>
              <a:t> EPROM </a:t>
            </a:r>
            <a:r>
              <a:rPr lang="en-US" sz="2400" dirty="0" err="1" smtClean="0">
                <a:latin typeface="Times New Roman" pitchFamily="18" charset="0"/>
              </a:rPr>
              <a:t>như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sau</a:t>
            </a:r>
            <a:r>
              <a:rPr lang="en-US" sz="2400" dirty="0" smtClean="0">
                <a:latin typeface="Times New Roman" pitchFamily="18" charset="0"/>
              </a:rPr>
              <a:t>:   2704 (512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sz="2400" dirty="0" smtClean="0">
                <a:latin typeface="Times New Roman" pitchFamily="18" charset="0"/>
              </a:rPr>
              <a:t>8),  2708 (1K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sz="2400" dirty="0" smtClean="0">
                <a:latin typeface="Times New Roman" pitchFamily="18" charset="0"/>
              </a:rPr>
              <a:t>8), 2716 (2K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sz="2400" dirty="0" smtClean="0">
                <a:latin typeface="Times New Roman" pitchFamily="18" charset="0"/>
              </a:rPr>
              <a:t>8),     2732 (4K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sz="2400" dirty="0" smtClean="0">
                <a:latin typeface="Times New Roman" pitchFamily="18" charset="0"/>
              </a:rPr>
              <a:t>8), 2764 (8K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sz="2400" dirty="0" smtClean="0">
                <a:latin typeface="Times New Roman" pitchFamily="18" charset="0"/>
              </a:rPr>
              <a:t>8),     27128 (16K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sz="2400" dirty="0" smtClean="0">
                <a:latin typeface="Times New Roman" pitchFamily="18" charset="0"/>
              </a:rPr>
              <a:t>8), 27256 (32K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sz="2400" dirty="0" smtClean="0">
                <a:latin typeface="Times New Roman" pitchFamily="18" charset="0"/>
              </a:rPr>
              <a:t>8), 27512 (64K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sz="2400" dirty="0" smtClean="0">
                <a:latin typeface="Times New Roman" pitchFamily="18" charset="0"/>
              </a:rPr>
              <a:t>8), 271024 (128K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sz="2400" dirty="0" smtClean="0">
                <a:latin typeface="Times New Roman" pitchFamily="18" charset="0"/>
              </a:rPr>
              <a:t>8).</a:t>
            </a:r>
          </a:p>
          <a:p>
            <a:pPr marL="1035050" lvl="2" indent="0">
              <a:spcBef>
                <a:spcPts val="0"/>
              </a:spcBef>
              <a:buNone/>
            </a:pPr>
            <a:r>
              <a:rPr lang="en-US" dirty="0" err="1" smtClean="0">
                <a:latin typeface="Times New Roman" pitchFamily="18" charset="0"/>
              </a:rPr>
              <a:t>Giải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thích</a:t>
            </a:r>
            <a:r>
              <a:rPr lang="en-US" dirty="0" smtClean="0">
                <a:latin typeface="Times New Roman" pitchFamily="18" charset="0"/>
              </a:rPr>
              <a:t> ý </a:t>
            </a:r>
            <a:r>
              <a:rPr lang="en-US" dirty="0" err="1" smtClean="0">
                <a:latin typeface="Times New Roman" pitchFamily="18" charset="0"/>
              </a:rPr>
              <a:t>nghĩa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thông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bộ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nhớ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</a:rPr>
              <a:t>?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Phối</a:t>
            </a:r>
            <a:r>
              <a:rPr lang="en-US" dirty="0" smtClean="0"/>
              <a:t> </a:t>
            </a:r>
            <a:r>
              <a:rPr lang="en-US" dirty="0" err="1" smtClean="0"/>
              <a:t>ghép</a:t>
            </a:r>
            <a:r>
              <a:rPr lang="en-US" dirty="0" smtClean="0"/>
              <a:t> RAM </a:t>
            </a:r>
            <a:r>
              <a:rPr lang="en-US" dirty="0" err="1" smtClean="0"/>
              <a:t>với</a:t>
            </a:r>
            <a:r>
              <a:rPr lang="en-US" dirty="0" smtClean="0"/>
              <a:t> 8088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400" dirty="0">
                <a:latin typeface="+mj-lt"/>
              </a:rPr>
              <a:t>Phối ghép RAM với 8088 dễ hơn EPROM vì RAM có thời gian truy nhập nhanh nên không cần chèn thêm chu kỳ đợi. </a:t>
            </a:r>
            <a:endParaRPr lang="en-US" sz="2400" dirty="0" smtClean="0">
              <a:latin typeface="+mj-lt"/>
            </a:endParaRPr>
          </a:p>
          <a:p>
            <a:r>
              <a:rPr lang="vi-VN" sz="2400" dirty="0" smtClean="0">
                <a:latin typeface="+mj-lt"/>
              </a:rPr>
              <a:t>Phần </a:t>
            </a:r>
            <a:r>
              <a:rPr lang="vi-VN" sz="2400" dirty="0">
                <a:latin typeface="+mj-lt"/>
              </a:rPr>
              <a:t>bộ nhớ lý tưởng dành cho RAM là đáy của không gian nhớ 1 MB, đây là nơi chứa các vector ngắt. </a:t>
            </a:r>
            <a:endParaRPr lang="en-US" sz="2400" dirty="0" smtClean="0">
              <a:latin typeface="+mj-lt"/>
            </a:endParaRPr>
          </a:p>
          <a:p>
            <a:r>
              <a:rPr lang="en-US" sz="2400" dirty="0" err="1"/>
              <a:t>Để</a:t>
            </a:r>
            <a:r>
              <a:rPr lang="en-US" sz="2400" dirty="0"/>
              <a:t> minh </a:t>
            </a:r>
            <a:r>
              <a:rPr lang="en-US" sz="2400" dirty="0" err="1"/>
              <a:t>họa</a:t>
            </a:r>
            <a:r>
              <a:rPr lang="en-US" sz="2400" dirty="0"/>
              <a:t> </a:t>
            </a:r>
            <a:r>
              <a:rPr lang="en-US" sz="2400" dirty="0" err="1"/>
              <a:t>ta</a:t>
            </a:r>
            <a:r>
              <a:rPr lang="en-US" sz="2400" dirty="0"/>
              <a:t> </a:t>
            </a:r>
            <a:r>
              <a:rPr lang="en-US" sz="2400" dirty="0" err="1"/>
              <a:t>lấy</a:t>
            </a:r>
            <a:r>
              <a:rPr lang="en-US" sz="2400" dirty="0"/>
              <a:t> 16 vi </a:t>
            </a:r>
            <a:r>
              <a:rPr lang="en-US" sz="2400" dirty="0" err="1"/>
              <a:t>mạch</a:t>
            </a:r>
            <a:r>
              <a:rPr lang="en-US" sz="2400" dirty="0"/>
              <a:t> </a:t>
            </a:r>
            <a:r>
              <a:rPr lang="en-US" sz="2400" dirty="0" err="1"/>
              <a:t>nhớ</a:t>
            </a:r>
            <a:r>
              <a:rPr lang="en-US" sz="2400" dirty="0"/>
              <a:t> SRAM 62256 32K×8 </a:t>
            </a:r>
            <a:r>
              <a:rPr lang="en-US" sz="2400" dirty="0" err="1"/>
              <a:t>phối</a:t>
            </a:r>
            <a:r>
              <a:rPr lang="en-US" sz="2400" dirty="0"/>
              <a:t> </a:t>
            </a:r>
            <a:r>
              <a:rPr lang="en-US" sz="2400" dirty="0" err="1"/>
              <a:t>ghép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8088. 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Nhận</a:t>
            </a:r>
            <a:r>
              <a:rPr lang="en-US" sz="3600" dirty="0" smtClean="0"/>
              <a:t> </a:t>
            </a:r>
            <a:r>
              <a:rPr lang="en-US" sz="3600" dirty="0" err="1" smtClean="0"/>
              <a:t>xét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400" dirty="0">
                <a:latin typeface="+mj-lt"/>
              </a:rPr>
              <a:t>Mạch phối ghép trên sử dụng ba bộ giải mã 74LS138, hai bộ U8 và U9 để chọn 16 vi mạch nhớ RAM 62256 khác nhau</a:t>
            </a:r>
            <a:r>
              <a:rPr lang="vi-VN" sz="2400" dirty="0" smtClean="0">
                <a:latin typeface="+mj-lt"/>
              </a:rPr>
              <a:t>,</a:t>
            </a:r>
            <a:endParaRPr lang="en-US" sz="2400" dirty="0" smtClean="0">
              <a:latin typeface="+mj-lt"/>
            </a:endParaRPr>
          </a:p>
          <a:p>
            <a:r>
              <a:rPr lang="vi-VN" sz="2400" dirty="0" smtClean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1</a:t>
            </a:r>
            <a:r>
              <a:rPr lang="vi-VN" sz="2400" dirty="0" smtClean="0">
                <a:latin typeface="+mj-lt"/>
              </a:rPr>
              <a:t> </a:t>
            </a:r>
            <a:r>
              <a:rPr lang="vi-VN" sz="2400" dirty="0">
                <a:latin typeface="+mj-lt"/>
              </a:rPr>
              <a:t>bộ U4 để chọn bộ giải mã U8 và U9. </a:t>
            </a:r>
            <a:endParaRPr lang="en-US" sz="2400" dirty="0" smtClean="0">
              <a:latin typeface="+mj-lt"/>
            </a:endParaRPr>
          </a:p>
          <a:p>
            <a:r>
              <a:rPr lang="vi-VN" sz="2400" dirty="0" smtClean="0">
                <a:latin typeface="+mj-lt"/>
              </a:rPr>
              <a:t>Địa </a:t>
            </a:r>
            <a:r>
              <a:rPr lang="vi-VN" sz="2400" dirty="0">
                <a:latin typeface="+mj-lt"/>
              </a:rPr>
              <a:t>chỉ bộ nhớ 20 bit bắt đầu với 00 chọn U8, bắt đầu với 01 chọn U9. </a:t>
            </a:r>
            <a:endParaRPr lang="en-US" sz="2400" dirty="0" smtClean="0">
              <a:latin typeface="+mj-lt"/>
            </a:endParaRPr>
          </a:p>
          <a:p>
            <a:r>
              <a:rPr lang="vi-VN" sz="2400" dirty="0" smtClean="0">
                <a:latin typeface="+mj-lt"/>
              </a:rPr>
              <a:t>Các </a:t>
            </a:r>
            <a:r>
              <a:rPr lang="vi-VN" sz="2400" dirty="0">
                <a:latin typeface="+mj-lt"/>
              </a:rPr>
              <a:t>chân còn lại của U4 dự trữ để mở rộng bộ nhớ. </a:t>
            </a:r>
            <a:endParaRPr lang="en-US" sz="24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Nhận</a:t>
            </a:r>
            <a:r>
              <a:rPr lang="en-US" sz="3600" dirty="0" smtClean="0"/>
              <a:t> </a:t>
            </a:r>
            <a:r>
              <a:rPr lang="en-US" sz="3600" dirty="0" err="1" smtClean="0"/>
              <a:t>xét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r>
              <a:rPr lang="vi-VN" sz="1800" dirty="0" smtClean="0"/>
              <a:t>Dải địa chỉ bộ nhớ được xác định như sau: khi bit địa chỉ A</a:t>
            </a:r>
            <a:r>
              <a:rPr lang="vi-VN" sz="1800" baseline="30000" dirty="0" smtClean="0"/>
              <a:t>19</a:t>
            </a:r>
            <a:r>
              <a:rPr lang="vi-VN" sz="1800" dirty="0" smtClean="0"/>
              <a:t>A</a:t>
            </a:r>
            <a:r>
              <a:rPr lang="vi-VN" sz="1800" baseline="30000" dirty="0" smtClean="0"/>
              <a:t>18 </a:t>
            </a:r>
            <a:r>
              <a:rPr lang="vi-VN" sz="1800" dirty="0" smtClean="0"/>
              <a:t>= 00 thì bộ giải mã U8 được chọn, do đó địa chỉ của các ô nhớ trong khối Bank 0 có dạng </a:t>
            </a:r>
          </a:p>
          <a:p>
            <a:r>
              <a:rPr lang="en-US" sz="1800" dirty="0" smtClean="0"/>
              <a:t>00XX XXXX </a:t>
            </a:r>
            <a:r>
              <a:rPr lang="en-US" sz="1800" dirty="0" err="1" smtClean="0"/>
              <a:t>XXXX</a:t>
            </a:r>
            <a:r>
              <a:rPr lang="en-US" sz="1800" dirty="0" smtClean="0"/>
              <a:t> </a:t>
            </a:r>
            <a:r>
              <a:rPr lang="en-US" sz="1800" dirty="0" err="1" smtClean="0"/>
              <a:t>XXXX</a:t>
            </a:r>
            <a:r>
              <a:rPr lang="en-US" sz="1800" dirty="0" smtClean="0"/>
              <a:t> </a:t>
            </a:r>
            <a:r>
              <a:rPr lang="en-US" sz="1800" dirty="0" err="1" smtClean="0"/>
              <a:t>XXXX</a:t>
            </a:r>
            <a:r>
              <a:rPr lang="en-US" sz="1800" dirty="0" smtClean="0"/>
              <a:t> </a:t>
            </a:r>
          </a:p>
          <a:p>
            <a:pPr>
              <a:buNone/>
            </a:pPr>
            <a:r>
              <a:rPr lang="en-US" sz="1800" dirty="0" smtClean="0"/>
              <a:t>=&gt; </a:t>
            </a:r>
            <a:r>
              <a:rPr lang="vi-VN" sz="1800" dirty="0" smtClean="0"/>
              <a:t>dải địa chỉ của khối nhớ Bank 0 là từ </a:t>
            </a:r>
          </a:p>
          <a:p>
            <a:pPr>
              <a:buNone/>
            </a:pPr>
            <a:r>
              <a:rPr lang="pt-BR" sz="1800" dirty="0" smtClean="0"/>
              <a:t>		0000 0000 0000 0000 0000 = 00000H </a:t>
            </a:r>
          </a:p>
          <a:p>
            <a:pPr>
              <a:buNone/>
            </a:pPr>
            <a:r>
              <a:rPr lang="en-US" sz="1800" dirty="0" smtClean="0"/>
              <a:t>        </a:t>
            </a:r>
            <a:r>
              <a:rPr lang="vi-VN" sz="1800" dirty="0" smtClean="0"/>
              <a:t>đến </a:t>
            </a:r>
            <a:r>
              <a:rPr lang="en-US" sz="1800" dirty="0" smtClean="0"/>
              <a:t> </a:t>
            </a:r>
            <a:r>
              <a:rPr lang="de-DE" sz="1800" dirty="0" smtClean="0"/>
              <a:t>0011 1111 1111 1111 1111 = 3FFFFH </a:t>
            </a:r>
          </a:p>
          <a:p>
            <a:r>
              <a:rPr lang="vi-VN" sz="1800" dirty="0" smtClean="0"/>
              <a:t>Còn khi bit địa chỉ A</a:t>
            </a:r>
            <a:r>
              <a:rPr lang="vi-VN" sz="1800" baseline="30000" dirty="0" smtClean="0"/>
              <a:t>19</a:t>
            </a:r>
            <a:r>
              <a:rPr lang="vi-VN" sz="1800" dirty="0" smtClean="0"/>
              <a:t>A</a:t>
            </a:r>
            <a:r>
              <a:rPr lang="vi-VN" sz="1800" baseline="30000" dirty="0" smtClean="0"/>
              <a:t>18 </a:t>
            </a:r>
            <a:r>
              <a:rPr lang="vi-VN" sz="1800" dirty="0" smtClean="0"/>
              <a:t>= 01 thì bộ giải mã U9 được chọn, do đó địa chỉ của các ô nhớ trong khối Bank 1 có dạng </a:t>
            </a:r>
          </a:p>
          <a:p>
            <a:r>
              <a:rPr lang="en-US" sz="1800" dirty="0" smtClean="0"/>
              <a:t>01XX XXXX </a:t>
            </a:r>
            <a:r>
              <a:rPr lang="en-US" sz="1800" dirty="0" err="1" smtClean="0"/>
              <a:t>XXXX</a:t>
            </a:r>
            <a:r>
              <a:rPr lang="en-US" sz="1800" dirty="0" smtClean="0"/>
              <a:t> </a:t>
            </a:r>
            <a:r>
              <a:rPr lang="en-US" sz="1800" dirty="0" err="1" smtClean="0"/>
              <a:t>XXXX</a:t>
            </a:r>
            <a:r>
              <a:rPr lang="en-US" sz="1800" dirty="0" smtClean="0"/>
              <a:t> </a:t>
            </a:r>
            <a:r>
              <a:rPr lang="en-US" sz="1800" dirty="0" err="1" smtClean="0"/>
              <a:t>XXXX</a:t>
            </a:r>
            <a:r>
              <a:rPr lang="en-US" sz="1800" dirty="0" smtClean="0"/>
              <a:t> </a:t>
            </a:r>
          </a:p>
          <a:p>
            <a:pPr>
              <a:buNone/>
            </a:pPr>
            <a:r>
              <a:rPr lang="en-US" sz="1800" dirty="0" smtClean="0"/>
              <a:t>=&gt;</a:t>
            </a:r>
            <a:r>
              <a:rPr lang="vi-VN" sz="1800" dirty="0" smtClean="0"/>
              <a:t> dải địa chỉ của khối nhớ Bank 1 là từ </a:t>
            </a:r>
          </a:p>
          <a:p>
            <a:pPr lvl="1">
              <a:buNone/>
            </a:pPr>
            <a:r>
              <a:rPr lang="pt-BR" sz="1600" dirty="0" smtClean="0"/>
              <a:t>        0100 0000 0000 0000 0000 = 40000H </a:t>
            </a:r>
          </a:p>
          <a:p>
            <a:pPr lvl="1">
              <a:buNone/>
            </a:pPr>
            <a:r>
              <a:rPr lang="vi-VN" sz="1600" dirty="0" smtClean="0"/>
              <a:t>đến </a:t>
            </a:r>
            <a:r>
              <a:rPr lang="de-DE" sz="1600" dirty="0" smtClean="0"/>
              <a:t>0111 1111 1111 1111 1111 = 7FFFFH </a:t>
            </a:r>
          </a:p>
          <a:p>
            <a:r>
              <a:rPr lang="vi-VN" sz="1800" dirty="0" smtClean="0"/>
              <a:t>Như vậy dải địa chỉ của cả bộ nhớ 512 KB là từ 00000H đến 7FFFFH. </a:t>
            </a:r>
            <a:endParaRPr lang="en-US" sz="1800" dirty="0" smtClean="0"/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3581400"/>
            <a:ext cx="4708525" cy="30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600" smtClean="0"/>
              <a:t>Add your company slogan</a:t>
            </a:r>
          </a:p>
        </p:txBody>
      </p:sp>
      <p:sp>
        <p:nvSpPr>
          <p:cNvPr id="91140" name="WordArt 3"/>
          <p:cNvSpPr>
            <a:spLocks noChangeArrowheads="1" noChangeShapeType="1" noTextEdit="1"/>
          </p:cNvSpPr>
          <p:nvPr/>
        </p:nvSpPr>
        <p:spPr bwMode="gray">
          <a:xfrm>
            <a:off x="3886200" y="2819400"/>
            <a:ext cx="46482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outerShdw dist="71842" dir="2700000" algn="ctr" rotWithShape="0">
                    <a:schemeClr val="bg2">
                      <a:alpha val="50000"/>
                    </a:scheme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1764621" y="-1612223"/>
            <a:ext cx="5562599" cy="9091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eaLnBrk="1" hangingPunct="1"/>
            <a:r>
              <a:rPr lang="en-US" sz="2800" b="1" dirty="0" err="1" smtClean="0">
                <a:latin typeface="Times New Roman" pitchFamily="18" charset="0"/>
              </a:rPr>
              <a:t>Một</a:t>
            </a:r>
            <a:r>
              <a:rPr lang="en-US" sz="2800" b="1" dirty="0" smtClean="0">
                <a:latin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</a:rPr>
              <a:t>số</a:t>
            </a:r>
            <a:r>
              <a:rPr lang="en-US" sz="2800" b="1" dirty="0" smtClean="0">
                <a:latin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</a:rPr>
              <a:t>bộ</a:t>
            </a:r>
            <a:r>
              <a:rPr lang="en-US" sz="2800" b="1" dirty="0" smtClean="0">
                <a:latin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</a:rPr>
              <a:t>nhớ</a:t>
            </a:r>
            <a:r>
              <a:rPr lang="en-US" sz="2800" b="1" dirty="0" smtClean="0">
                <a:latin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</a:rPr>
              <a:t>bán</a:t>
            </a:r>
            <a:r>
              <a:rPr lang="en-US" sz="2800" b="1" dirty="0" smtClean="0">
                <a:latin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</a:rPr>
              <a:t>dẫn</a:t>
            </a:r>
            <a:r>
              <a:rPr lang="en-US" sz="2800" b="1" dirty="0" smtClean="0">
                <a:latin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</a:rPr>
              <a:t>điển</a:t>
            </a:r>
            <a:r>
              <a:rPr lang="en-US" sz="2800" b="1" dirty="0" smtClean="0">
                <a:latin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</a:rPr>
              <a:t>hình</a:t>
            </a:r>
            <a:r>
              <a:rPr lang="en-US" sz="2800" b="1" dirty="0" smtClean="0">
                <a:latin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</a:rPr>
            </a:br>
            <a:endParaRPr lang="en-US" sz="2800" b="1" dirty="0" smtClean="0">
              <a:latin typeface="Times New Roman" pitchFamily="18" charset="0"/>
            </a:endParaRP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6554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057400"/>
            <a:ext cx="8534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2" name="Line 5"/>
          <p:cNvSpPr>
            <a:spLocks noChangeShapeType="1"/>
          </p:cNvSpPr>
          <p:nvPr/>
        </p:nvSpPr>
        <p:spPr bwMode="auto">
          <a:xfrm>
            <a:off x="2743200" y="3276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05000" y="1066800"/>
            <a:ext cx="5638800" cy="533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b="1" dirty="0"/>
          </a:p>
          <a:p>
            <a:r>
              <a:rPr lang="vi-VN" sz="2400" b="1" dirty="0"/>
              <a:t>Sơ đồ chân của EPROM 2716 2K×8 </a:t>
            </a:r>
            <a:endParaRPr lang="en-US" sz="2400" b="1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4572000" cy="11430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EPROM 2732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pic>
        <p:nvPicPr>
          <p:cNvPr id="6656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7800"/>
            <a:ext cx="4876800" cy="453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029200" y="1592282"/>
            <a:ext cx="3657600" cy="39703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 err="1" smtClean="0"/>
              <a:t>Họ</a:t>
            </a:r>
            <a:r>
              <a:rPr lang="en-US" sz="2800" b="1" dirty="0" smtClean="0"/>
              <a:t> EPROM 27xxx </a:t>
            </a:r>
            <a:r>
              <a:rPr lang="en-US" sz="2800" b="1" dirty="0" err="1" smtClean="0"/>
              <a:t>có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các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loại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sau</a:t>
            </a:r>
            <a:r>
              <a:rPr lang="en-US" sz="2800" b="1" dirty="0" smtClean="0"/>
              <a:t>: </a:t>
            </a:r>
          </a:p>
          <a:p>
            <a:r>
              <a:rPr lang="en-US" sz="2800" dirty="0" smtClean="0"/>
              <a:t>2704 (512</a:t>
            </a:r>
            <a:r>
              <a:rPr lang="en-US" sz="2800" dirty="0" smtClean="0">
                <a:sym typeface="Symbol" pitchFamily="18" charset="2"/>
              </a:rPr>
              <a:t></a:t>
            </a:r>
            <a:r>
              <a:rPr lang="en-US" sz="2800" dirty="0" smtClean="0"/>
              <a:t>8), 2708 (1K</a:t>
            </a:r>
            <a:r>
              <a:rPr lang="en-US" sz="2800" dirty="0" smtClean="0">
                <a:sym typeface="Symbol" pitchFamily="18" charset="2"/>
              </a:rPr>
              <a:t></a:t>
            </a:r>
            <a:r>
              <a:rPr lang="en-US" sz="2800" dirty="0" smtClean="0"/>
              <a:t>8), 2716 (2K</a:t>
            </a:r>
            <a:r>
              <a:rPr lang="en-US" sz="2800" dirty="0" smtClean="0">
                <a:sym typeface="Symbol" pitchFamily="18" charset="2"/>
              </a:rPr>
              <a:t></a:t>
            </a:r>
            <a:r>
              <a:rPr lang="en-US" sz="2800" dirty="0" smtClean="0"/>
              <a:t>8), 2732 (4K</a:t>
            </a:r>
            <a:r>
              <a:rPr lang="en-US" sz="2800" dirty="0" smtClean="0">
                <a:sym typeface="Symbol" pitchFamily="18" charset="2"/>
              </a:rPr>
              <a:t></a:t>
            </a:r>
            <a:r>
              <a:rPr lang="en-US" sz="2800" dirty="0" smtClean="0"/>
              <a:t>8), 2764 (8K</a:t>
            </a:r>
            <a:r>
              <a:rPr lang="en-US" sz="2800" dirty="0" smtClean="0">
                <a:sym typeface="Symbol" pitchFamily="18" charset="2"/>
              </a:rPr>
              <a:t></a:t>
            </a:r>
            <a:r>
              <a:rPr lang="en-US" sz="2800" dirty="0" smtClean="0"/>
              <a:t>8), 27128 (16K</a:t>
            </a:r>
            <a:r>
              <a:rPr lang="en-US" sz="2800" dirty="0" smtClean="0">
                <a:sym typeface="Symbol" pitchFamily="18" charset="2"/>
              </a:rPr>
              <a:t></a:t>
            </a:r>
            <a:r>
              <a:rPr lang="en-US" sz="2800" dirty="0" smtClean="0"/>
              <a:t>8), 27256 (32K</a:t>
            </a:r>
            <a:r>
              <a:rPr lang="en-US" sz="2800" dirty="0" smtClean="0">
                <a:sym typeface="Symbol" pitchFamily="18" charset="2"/>
              </a:rPr>
              <a:t></a:t>
            </a:r>
            <a:r>
              <a:rPr lang="en-US" sz="2800" dirty="0" smtClean="0"/>
              <a:t>8), 27512 (64K</a:t>
            </a:r>
            <a:r>
              <a:rPr lang="en-US" sz="2800" dirty="0" smtClean="0">
                <a:sym typeface="Symbol" pitchFamily="18" charset="2"/>
              </a:rPr>
              <a:t></a:t>
            </a:r>
            <a:r>
              <a:rPr lang="en-US" sz="2800" dirty="0" smtClean="0"/>
              <a:t>8) </a:t>
            </a:r>
            <a:r>
              <a:rPr lang="en-US" sz="2800" dirty="0" err="1" smtClean="0"/>
              <a:t>và</a:t>
            </a:r>
            <a:r>
              <a:rPr lang="en-US" sz="2800" dirty="0" smtClean="0"/>
              <a:t> 271024 (128K</a:t>
            </a:r>
            <a:r>
              <a:rPr lang="en-US" sz="2800" dirty="0" smtClean="0">
                <a:sym typeface="Symbol" pitchFamily="18" charset="2"/>
              </a:rPr>
              <a:t></a:t>
            </a:r>
            <a:r>
              <a:rPr lang="en-US" sz="2800" dirty="0" smtClean="0"/>
              <a:t>8).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b="1" dirty="0" err="1" smtClean="0"/>
              <a:t>Bộ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nhớ</a:t>
            </a:r>
            <a:r>
              <a:rPr lang="en-US" sz="2800" b="1" dirty="0" smtClean="0"/>
              <a:t> SRAM (Static RAM)</a:t>
            </a:r>
            <a:br>
              <a:rPr lang="en-US" sz="2800" b="1" dirty="0" smtClean="0"/>
            </a:br>
            <a:endParaRPr lang="en-US" sz="2800" b="1" dirty="0" smtClean="0"/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68613" name="Picture 9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371600"/>
            <a:ext cx="7921356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614" name="Rectangle 93"/>
          <p:cNvSpPr>
            <a:spLocks noChangeArrowheads="1"/>
          </p:cNvSpPr>
          <p:nvPr/>
        </p:nvSpPr>
        <p:spPr bwMode="auto">
          <a:xfrm>
            <a:off x="609600" y="5318125"/>
            <a:ext cx="7924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US" sz="2000">
                <a:latin typeface="Times New Roman" pitchFamily="18" charset="0"/>
              </a:rPr>
              <a:t>+ Bộ nhớ SRAM vẫn giữ được thông tin đến khi nào còn được cấp điện.</a:t>
            </a:r>
          </a:p>
          <a:p>
            <a:pPr algn="just"/>
            <a:r>
              <a:rPr lang="en-US" sz="2000">
                <a:latin typeface="Times New Roman" pitchFamily="18" charset="0"/>
              </a:rPr>
              <a:t>+ SRAM 4016:  có 11 chân địa chỉ và 8 chân dữ liệu vào/ra.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84238"/>
            <a:ext cx="78486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b="1" dirty="0" err="1" smtClean="0">
                <a:latin typeface="Times New Roman" pitchFamily="18" charset="0"/>
              </a:rPr>
              <a:t>Bộ</a:t>
            </a:r>
            <a:r>
              <a:rPr lang="en-US" sz="2800" b="1" dirty="0" smtClean="0">
                <a:latin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</a:rPr>
              <a:t>nhớ</a:t>
            </a:r>
            <a:r>
              <a:rPr lang="en-US" sz="2800" b="1" dirty="0" smtClean="0">
                <a:latin typeface="Times New Roman" pitchFamily="18" charset="0"/>
              </a:rPr>
              <a:t> DRAM (Dynamic RAM)</a:t>
            </a:r>
            <a:br>
              <a:rPr lang="en-US" sz="2800" b="1" dirty="0" smtClean="0">
                <a:latin typeface="Times New Roman" pitchFamily="18" charset="0"/>
              </a:rPr>
            </a:br>
            <a:endParaRPr lang="en-US" sz="2800" b="1" dirty="0" smtClean="0">
              <a:latin typeface="Times New Roman" pitchFamily="18" charset="0"/>
            </a:endParaRP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6963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133600"/>
            <a:ext cx="8001000" cy="382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>
                <a:latin typeface="Times New Roman" pitchFamily="18" charset="0"/>
              </a:rPr>
              <a:t>Bộ nhớ DRAM (Dynamic RAM)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191500" cy="4713288"/>
          </a:xfrm>
        </p:spPr>
        <p:txBody>
          <a:bodyPr/>
          <a:lstStyle/>
          <a:p>
            <a:pPr eaLnBrk="1" hangingPunct="1"/>
            <a:r>
              <a:rPr lang="en-US" sz="2000" b="1" i="1" smtClean="0">
                <a:latin typeface="Times New Roman" pitchFamily="18" charset="0"/>
              </a:rPr>
              <a:t>Đặc điểm</a:t>
            </a:r>
            <a:r>
              <a:rPr lang="en-US" sz="2000" smtClean="0">
                <a:latin typeface="Times New Roman" pitchFamily="18" charset="0"/>
              </a:rPr>
              <a:t>:</a:t>
            </a:r>
          </a:p>
          <a:p>
            <a:pPr lvl="1" eaLnBrk="1" hangingPunct="1"/>
            <a:r>
              <a:rPr lang="en-US" sz="2000" smtClean="0">
                <a:latin typeface="Times New Roman" pitchFamily="18" charset="0"/>
              </a:rPr>
              <a:t>Lưu trữ thông tin bằng cách nạp điện tích vào các tụ điện.</a:t>
            </a:r>
          </a:p>
          <a:p>
            <a:pPr lvl="1" eaLnBrk="1" hangingPunct="1"/>
            <a:r>
              <a:rPr lang="en-US" sz="2000" smtClean="0">
                <a:latin typeface="Times New Roman" pitchFamily="18" charset="0"/>
              </a:rPr>
              <a:t>Mỗi tụ điện được coi là một phần tử nhớ của vi mạch</a:t>
            </a:r>
          </a:p>
          <a:p>
            <a:pPr lvl="1" eaLnBrk="1" hangingPunct="1"/>
            <a:r>
              <a:rPr lang="en-US" sz="2000" smtClean="0">
                <a:latin typeface="Times New Roman" pitchFamily="18" charset="0"/>
              </a:rPr>
              <a:t>Sau khoảng 15,6 Ms thì các phần tử nhớ phải làm tươi</a:t>
            </a:r>
          </a:p>
          <a:p>
            <a:pPr eaLnBrk="1" hangingPunct="1"/>
            <a:r>
              <a:rPr lang="en-US" sz="2000" b="1" i="1" smtClean="0">
                <a:latin typeface="Times New Roman" pitchFamily="18" charset="0"/>
              </a:rPr>
              <a:t>Nhược điểm</a:t>
            </a:r>
            <a:r>
              <a:rPr lang="en-US" sz="2000" smtClean="0">
                <a:latin typeface="Times New Roman" pitchFamily="18" charset="0"/>
              </a:rPr>
              <a:t>: Phải sử dụng mạch logic phụ khi phối ghép với 8088</a:t>
            </a:r>
          </a:p>
          <a:p>
            <a:pPr eaLnBrk="1" hangingPunct="1"/>
            <a:r>
              <a:rPr lang="en-US" sz="2000" b="1" i="1" smtClean="0">
                <a:latin typeface="Times New Roman" pitchFamily="18" charset="0"/>
              </a:rPr>
              <a:t>Ưu điểm</a:t>
            </a:r>
            <a:r>
              <a:rPr lang="en-US" sz="2000" smtClean="0">
                <a:latin typeface="Times New Roman" pitchFamily="18" charset="0"/>
              </a:rPr>
              <a:t>: Số lượng phần tử nhớ lớn =&gt; Số chân địa chỉ lớn =&gt; Giảm bớt số chân bằng cách chi địa chỉ thành 2 nhóm</a:t>
            </a:r>
          </a:p>
          <a:p>
            <a:pPr eaLnBrk="1" hangingPunct="1"/>
            <a:endParaRPr lang="en-US" sz="200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sz="2000" smtClean="0">
              <a:latin typeface="Times New Roman" pitchFamily="18" charset="0"/>
            </a:endParaRPr>
          </a:p>
        </p:txBody>
      </p:sp>
      <p:sp>
        <p:nvSpPr>
          <p:cNvPr id="70661" name="AutoShape 4"/>
          <p:cNvSpPr>
            <a:spLocks noChangeArrowheads="1"/>
          </p:cNvSpPr>
          <p:nvPr/>
        </p:nvSpPr>
        <p:spPr bwMode="auto">
          <a:xfrm>
            <a:off x="5105400" y="4876800"/>
            <a:ext cx="1295400" cy="1371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Times New Roman" pitchFamily="18" charset="0"/>
            </a:endParaRPr>
          </a:p>
        </p:txBody>
      </p:sp>
      <p:sp>
        <p:nvSpPr>
          <p:cNvPr id="70662" name="AutoShape 5"/>
          <p:cNvSpPr>
            <a:spLocks noChangeArrowheads="1"/>
          </p:cNvSpPr>
          <p:nvPr/>
        </p:nvSpPr>
        <p:spPr bwMode="auto">
          <a:xfrm>
            <a:off x="1828800" y="4911725"/>
            <a:ext cx="1295400" cy="1371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Verdana" pitchFamily="34" charset="0"/>
            </a:endParaRPr>
          </a:p>
        </p:txBody>
      </p:sp>
      <p:sp>
        <p:nvSpPr>
          <p:cNvPr id="70663" name="Text Box 6"/>
          <p:cNvSpPr txBox="1">
            <a:spLocks noChangeArrowheads="1"/>
          </p:cNvSpPr>
          <p:nvPr/>
        </p:nvSpPr>
        <p:spPr bwMode="auto">
          <a:xfrm>
            <a:off x="1905000" y="4911725"/>
            <a:ext cx="11557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Nhóm chân địa chỉ hàng</a:t>
            </a:r>
            <a:endParaRPr 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6615" name="Freeform 7"/>
          <p:cNvSpPr>
            <a:spLocks/>
          </p:cNvSpPr>
          <p:nvPr/>
        </p:nvSpPr>
        <p:spPr bwMode="gray">
          <a:xfrm>
            <a:off x="3124200" y="4454525"/>
            <a:ext cx="511175" cy="63817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3529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0665" name="AutoShape 8"/>
          <p:cNvSpPr>
            <a:spLocks noChangeAspect="1" noChangeArrowheads="1" noTextEdit="1"/>
          </p:cNvSpPr>
          <p:nvPr/>
        </p:nvSpPr>
        <p:spPr bwMode="gray">
          <a:xfrm flipH="1">
            <a:off x="5097463" y="5268913"/>
            <a:ext cx="515937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617" name="Freeform 9"/>
          <p:cNvSpPr>
            <a:spLocks/>
          </p:cNvSpPr>
          <p:nvPr/>
        </p:nvSpPr>
        <p:spPr bwMode="gray">
          <a:xfrm flipH="1">
            <a:off x="4495800" y="4495800"/>
            <a:ext cx="511175" cy="63817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1765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276600" y="3644900"/>
            <a:ext cx="1698625" cy="823913"/>
            <a:chOff x="1997" y="1314"/>
            <a:chExt cx="1889" cy="1009"/>
          </a:xfrm>
        </p:grpSpPr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196620" name="Oval 12"/>
              <p:cNvSpPr>
                <a:spLocks noChangeArrowheads="1"/>
              </p:cNvSpPr>
              <p:nvPr/>
            </p:nvSpPr>
            <p:spPr bwMode="gray">
              <a:xfrm>
                <a:off x="1995" y="1056"/>
                <a:ext cx="1904" cy="908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96621" name="Oval 13"/>
              <p:cNvSpPr>
                <a:spLocks noChangeArrowheads="1"/>
              </p:cNvSpPr>
              <p:nvPr/>
            </p:nvSpPr>
            <p:spPr bwMode="gray">
              <a:xfrm>
                <a:off x="1973" y="1017"/>
                <a:ext cx="1904" cy="918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96622" name="Oval 14"/>
            <p:cNvSpPr>
              <a:spLocks noChangeArrowheads="1"/>
            </p:cNvSpPr>
            <p:nvPr/>
          </p:nvSpPr>
          <p:spPr bwMode="gray">
            <a:xfrm>
              <a:off x="2085" y="1314"/>
              <a:ext cx="1691" cy="846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6623" name="Oval 15"/>
            <p:cNvSpPr>
              <a:spLocks noChangeArrowheads="1"/>
            </p:cNvSpPr>
            <p:nvPr/>
          </p:nvSpPr>
          <p:spPr bwMode="gray">
            <a:xfrm>
              <a:off x="2108" y="1320"/>
              <a:ext cx="1649" cy="82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6624" name="Oval 16"/>
            <p:cNvSpPr>
              <a:spLocks noChangeArrowheads="1"/>
            </p:cNvSpPr>
            <p:nvPr/>
          </p:nvSpPr>
          <p:spPr bwMode="gray">
            <a:xfrm>
              <a:off x="2126" y="1328"/>
              <a:ext cx="1569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6625" name="Oval 17"/>
            <p:cNvSpPr>
              <a:spLocks noChangeArrowheads="1"/>
            </p:cNvSpPr>
            <p:nvPr/>
          </p:nvSpPr>
          <p:spPr bwMode="gray">
            <a:xfrm>
              <a:off x="2209" y="1343"/>
              <a:ext cx="1381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70668" name="Text Box 18"/>
          <p:cNvSpPr txBox="1">
            <a:spLocks noChangeArrowheads="1"/>
          </p:cNvSpPr>
          <p:nvPr/>
        </p:nvSpPr>
        <p:spPr bwMode="auto">
          <a:xfrm>
            <a:off x="3422650" y="3754438"/>
            <a:ext cx="139223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 b="1">
                <a:solidFill>
                  <a:srgbClr val="000000"/>
                </a:solidFill>
                <a:latin typeface="Arial" charset="0"/>
              </a:rPr>
              <a:t>Chân địa chỉ</a:t>
            </a:r>
            <a:endParaRPr lang="en-US" sz="9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669" name="Text Box 19"/>
          <p:cNvSpPr txBox="1">
            <a:spLocks noChangeArrowheads="1"/>
          </p:cNvSpPr>
          <p:nvPr/>
        </p:nvSpPr>
        <p:spPr bwMode="auto">
          <a:xfrm>
            <a:off x="5257800" y="4860925"/>
            <a:ext cx="11557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Nhóm chân địa chỉ cột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0670" name="AutoShape 20"/>
          <p:cNvSpPr>
            <a:spLocks noChangeArrowheads="1"/>
          </p:cNvSpPr>
          <p:nvPr/>
        </p:nvSpPr>
        <p:spPr bwMode="auto">
          <a:xfrm>
            <a:off x="3276600" y="5105400"/>
            <a:ext cx="1600200" cy="990600"/>
          </a:xfrm>
          <a:prstGeom prst="leftRightArrow">
            <a:avLst>
              <a:gd name="adj1" fmla="val 50000"/>
              <a:gd name="adj2" fmla="val 32308"/>
            </a:avLst>
          </a:prstGeom>
          <a:solidFill>
            <a:srgbClr val="F0C29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Ghép kênh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>
                <a:latin typeface="Times New Roman" pitchFamily="18" charset="0"/>
              </a:rPr>
              <a:t>DRAM TMS4464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191500" cy="4713288"/>
          </a:xfrm>
        </p:spPr>
        <p:txBody>
          <a:bodyPr/>
          <a:lstStyle/>
          <a:p>
            <a:pPr eaLnBrk="1" hangingPunct="1"/>
            <a:r>
              <a:rPr lang="en-US" sz="2200" smtClean="0">
                <a:latin typeface="Times New Roman" pitchFamily="18" charset="0"/>
              </a:rPr>
              <a:t>DRAM TMS4464: </a:t>
            </a:r>
          </a:p>
          <a:p>
            <a:pPr lvl="1" eaLnBrk="1" hangingPunct="1"/>
            <a:r>
              <a:rPr lang="en-US" sz="2200" smtClean="0">
                <a:latin typeface="Times New Roman" pitchFamily="18" charset="0"/>
              </a:rPr>
              <a:t>Có 8 đầu vào địa chỉ </a:t>
            </a:r>
          </a:p>
          <a:p>
            <a:pPr lvl="1" eaLnBrk="1" hangingPunct="1"/>
            <a:r>
              <a:rPr lang="en-US" sz="2200" smtClean="0">
                <a:latin typeface="Times New Roman" pitchFamily="18" charset="0"/>
              </a:rPr>
              <a:t>có 64K ô nhớ =&gt; cần tới 16 đầu vào địa chỉ.</a:t>
            </a:r>
          </a:p>
          <a:p>
            <a:pPr lvl="1" eaLnBrk="1" hangingPunct="1">
              <a:buFont typeface="Symbol" pitchFamily="18" charset="2"/>
              <a:buChar char="Þ"/>
            </a:pPr>
            <a:r>
              <a:rPr lang="en-US" sz="2200" smtClean="0">
                <a:latin typeface="Times New Roman" pitchFamily="18" charset="0"/>
              </a:rPr>
              <a:t> Bởi vậy phải ép 16 bit địa chỉ vào 8 chân địa chỉ của vi mạch nhớ bằng cách ghép kênh. </a:t>
            </a:r>
          </a:p>
          <a:p>
            <a:pPr lvl="2" eaLnBrk="1" hangingPunct="1"/>
            <a:r>
              <a:rPr lang="en-US" sz="2200" b="1" i="1" smtClean="0">
                <a:latin typeface="Times New Roman" pitchFamily="18" charset="0"/>
              </a:rPr>
              <a:t>Đầu tiên</a:t>
            </a:r>
            <a:r>
              <a:rPr lang="en-US" sz="2200" smtClean="0">
                <a:latin typeface="Times New Roman" pitchFamily="18" charset="0"/>
              </a:rPr>
              <a:t>: 8 bit địa chỉ A0 - A7 đưa tới 8 chân địa chỉ và được </a:t>
            </a:r>
            <a:r>
              <a:rPr lang="en-US" sz="2200" b="1" i="1" smtClean="0">
                <a:latin typeface="Times New Roman" pitchFamily="18" charset="0"/>
              </a:rPr>
              <a:t>chốt giữ</a:t>
            </a:r>
            <a:r>
              <a:rPr lang="en-US" sz="2200" smtClean="0">
                <a:latin typeface="Times New Roman" pitchFamily="18" charset="0"/>
              </a:rPr>
              <a:t> bởi một bộ chốt hàng bên trong vi mạch khi có tín hiệu . </a:t>
            </a:r>
          </a:p>
          <a:p>
            <a:pPr lvl="2" eaLnBrk="1" hangingPunct="1"/>
            <a:r>
              <a:rPr lang="en-US" sz="2200" b="1" i="1" smtClean="0">
                <a:latin typeface="Times New Roman" pitchFamily="18" charset="0"/>
              </a:rPr>
              <a:t>Tiếp theo:</a:t>
            </a:r>
            <a:r>
              <a:rPr lang="en-US" sz="2200" smtClean="0">
                <a:latin typeface="Times New Roman" pitchFamily="18" charset="0"/>
              </a:rPr>
              <a:t> 8 bit địa chỉ A8 - A15 được đưa đến 8 chân địa chỉ và lại được chốt giữ bởi một bộ chốt cột bên trong vi mạch khi có tín hiệu . 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2232</Words>
  <Application>Microsoft Office PowerPoint</Application>
  <PresentationFormat>On-screen Show (4:3)</PresentationFormat>
  <Paragraphs>288</Paragraphs>
  <Slides>34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Office Theme</vt:lpstr>
      <vt:lpstr>Equation</vt:lpstr>
      <vt:lpstr>Chương 8: Phối ghép 8088 với bộ nhớ</vt:lpstr>
      <vt:lpstr>Cấu trúc chung của một vi mạch nhớ</vt:lpstr>
      <vt:lpstr>Cấu trúc chung của một vi mạch nhớ</vt:lpstr>
      <vt:lpstr>Một số bộ nhớ bán dẫn điển hình </vt:lpstr>
      <vt:lpstr>EPROM 2732</vt:lpstr>
      <vt:lpstr>Bộ nhớ SRAM (Static RAM) </vt:lpstr>
      <vt:lpstr>Bộ nhớ DRAM (Dynamic RAM) </vt:lpstr>
      <vt:lpstr>Bộ nhớ DRAM (Dynamic RAM)</vt:lpstr>
      <vt:lpstr>DRAM TMS4464</vt:lpstr>
      <vt:lpstr> </vt:lpstr>
      <vt:lpstr>II - GIẢI MÃ ĐỊA CHỈ CHO BỘ NHỚ </vt:lpstr>
      <vt:lpstr>1. Tại sao cần giải mã địa chỉ cho bộ nhớ</vt:lpstr>
      <vt:lpstr>2. Bộ giải mã cổng NAND </vt:lpstr>
      <vt:lpstr>PowerPoint Presentation</vt:lpstr>
      <vt:lpstr>(Tiếp)</vt:lpstr>
      <vt:lpstr>2. Bộ giải mã 3-8 (74LS138) </vt:lpstr>
      <vt:lpstr>Bảng mẫu bít</vt:lpstr>
      <vt:lpstr>Giải mã địa chỉ cho bộ nhớ 64Kx8 (gồm 8 EPROM 2764) trong hệ vi xử lý 8088</vt:lpstr>
      <vt:lpstr>Nhận xét</vt:lpstr>
      <vt:lpstr>Nhận xét (Tiếp)</vt:lpstr>
      <vt:lpstr>Nhận xét</vt:lpstr>
      <vt:lpstr>Bộ giải mã kép 2-4 (74LS139) </vt:lpstr>
      <vt:lpstr>3. Bộ giải mã PROM </vt:lpstr>
      <vt:lpstr>Bảng mẫu bit</vt:lpstr>
      <vt:lpstr>PowerPoint Presentation</vt:lpstr>
      <vt:lpstr>Bài tập</vt:lpstr>
      <vt:lpstr>III - PHỐI GHÉP 8088 VỚI BỘ NHỚ</vt:lpstr>
      <vt:lpstr>1. Phối ghép với EPROM  </vt:lpstr>
      <vt:lpstr>Đặc điểm</vt:lpstr>
      <vt:lpstr>2. Phối ghép RAM với 8088</vt:lpstr>
      <vt:lpstr>Nhận xét</vt:lpstr>
      <vt:lpstr>Nhận xét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8: Phối ghép 8088 với bộ nhớ</dc:title>
  <dc:creator>Admin</dc:creator>
  <cp:lastModifiedBy>PC2</cp:lastModifiedBy>
  <cp:revision>10</cp:revision>
  <dcterms:created xsi:type="dcterms:W3CDTF">2016-04-26T06:36:57Z</dcterms:created>
  <dcterms:modified xsi:type="dcterms:W3CDTF">2016-11-04T07:46:07Z</dcterms:modified>
</cp:coreProperties>
</file>