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351" r:id="rId4"/>
    <p:sldId id="350" r:id="rId5"/>
    <p:sldId id="353" r:id="rId6"/>
    <p:sldId id="354" r:id="rId7"/>
    <p:sldId id="355" r:id="rId8"/>
    <p:sldId id="357" r:id="rId9"/>
    <p:sldId id="358" r:id="rId10"/>
    <p:sldId id="359" r:id="rId11"/>
    <p:sldId id="356" r:id="rId12"/>
    <p:sldId id="360" r:id="rId13"/>
    <p:sldId id="361" r:id="rId14"/>
    <p:sldId id="390" r:id="rId15"/>
    <p:sldId id="363" r:id="rId16"/>
    <p:sldId id="362" r:id="rId17"/>
    <p:sldId id="364" r:id="rId18"/>
    <p:sldId id="366" r:id="rId19"/>
    <p:sldId id="367" r:id="rId20"/>
    <p:sldId id="365" r:id="rId21"/>
    <p:sldId id="368" r:id="rId22"/>
    <p:sldId id="369" r:id="rId23"/>
    <p:sldId id="371" r:id="rId24"/>
    <p:sldId id="370" r:id="rId25"/>
    <p:sldId id="372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6" r:id="rId37"/>
    <p:sldId id="385" r:id="rId38"/>
    <p:sldId id="387" r:id="rId39"/>
    <p:sldId id="388" r:id="rId40"/>
    <p:sldId id="38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8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AC514-074E-469F-B3FA-26CC92301F2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06019-5153-4DFB-9D28-8011C187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66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2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95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33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10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35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18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95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11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2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57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01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736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73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86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73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10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81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32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79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401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95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86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139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471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036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917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77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133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571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656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909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75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93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65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99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06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4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019-5153-4DFB-9D28-8011C18705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54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0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0893-F511-4398-A391-1F7E9B439477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4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F347-5827-458E-84C7-766A2E41E1F4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7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6102"/>
            <a:ext cx="8686800" cy="685800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7483"/>
            <a:ext cx="8686800" cy="5486400"/>
          </a:xfrm>
        </p:spPr>
        <p:txBody>
          <a:bodyPr>
            <a:normAutofit/>
          </a:bodyPr>
          <a:lstStyle>
            <a:lvl1pPr marL="228600" indent="-228600" algn="just">
              <a:lnSpc>
                <a:spcPct val="90000"/>
              </a:lnSpc>
              <a:buFont typeface="Wingdings" panose="05000000000000000000" pitchFamily="2" charset="2"/>
              <a:buChar char="§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-228600" algn="just">
              <a:lnSpc>
                <a:spcPct val="90000"/>
              </a:lnSpc>
              <a:buFont typeface="Times New Roman" panose="02020603050405020304" pitchFamily="18" charset="0"/>
              <a:buChar char="̵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688975" indent="-228600" algn="just">
              <a:lnSpc>
                <a:spcPct val="90000"/>
              </a:lnSpc>
              <a:buFont typeface="Times New Roman" panose="02020603050405020304" pitchFamily="18" charset="0"/>
              <a:buChar char="+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14400" indent="-228600" algn="just">
              <a:lnSpc>
                <a:spcPct val="90000"/>
              </a:lnSpc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139825" indent="-228600" algn="just">
              <a:lnSpc>
                <a:spcPct val="90000"/>
              </a:lnSpc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4340" y="6488871"/>
            <a:ext cx="1143000" cy="365125"/>
          </a:xfrm>
        </p:spPr>
        <p:txBody>
          <a:bodyPr/>
          <a:lstStyle>
            <a:lvl1pPr>
              <a:defRPr sz="1800" b="1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042672E-4738-4E49-9855-544FEDAAFC77}" type="datetime1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88871"/>
            <a:ext cx="6400800" cy="365125"/>
          </a:xfrm>
        </p:spPr>
        <p:txBody>
          <a:bodyPr/>
          <a:lstStyle>
            <a:lvl1pPr>
              <a:defRPr sz="1800" b="1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5715" y="6488869"/>
            <a:ext cx="1143000" cy="365125"/>
          </a:xfrm>
        </p:spPr>
        <p:txBody>
          <a:bodyPr/>
          <a:lstStyle>
            <a:lvl1pPr>
              <a:defRPr sz="1800" b="1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1EF30A1-040A-4EAB-917A-95E9A9957C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28600" y="198783"/>
            <a:ext cx="8686800" cy="3156"/>
          </a:xfrm>
          <a:prstGeom prst="line">
            <a:avLst/>
          </a:prstGeom>
          <a:ln w="381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228600" y="6494778"/>
            <a:ext cx="8686800" cy="3156"/>
          </a:xfrm>
          <a:prstGeom prst="line">
            <a:avLst/>
          </a:prstGeom>
          <a:ln w="381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43393" y="198783"/>
            <a:ext cx="5087" cy="685800"/>
          </a:xfrm>
          <a:prstGeom prst="line">
            <a:avLst/>
          </a:prstGeom>
          <a:ln w="381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9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39DA-65CA-4491-B977-89CD76E8DED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7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CCBD-7713-4FA3-A30B-0419DA2FB21F}" type="datetime1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6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014A-E71B-4A35-B39D-7E54305FFB7E}" type="datetime1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B146-79B6-4703-833D-8DE2174F4FC5}" type="datetime1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0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413499" y="672357"/>
            <a:ext cx="927847" cy="1237129"/>
            <a:chOff x="522300" y="672353"/>
            <a:chExt cx="1237129" cy="123712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51329" y="672353"/>
              <a:ext cx="0" cy="123712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>
              <a:off x="1140865" y="53788"/>
              <a:ext cx="0" cy="123712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>
          <a:xfrm rot="5400000">
            <a:off x="7590394" y="826997"/>
            <a:ext cx="1237129" cy="927847"/>
            <a:chOff x="522300" y="672353"/>
            <a:chExt cx="1237129" cy="1237129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551329" y="672353"/>
              <a:ext cx="0" cy="123712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>
              <a:off x="1140865" y="53788"/>
              <a:ext cx="0" cy="123712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 userDrawn="1"/>
        </p:nvGrpSpPr>
        <p:grpSpPr>
          <a:xfrm rot="16200000">
            <a:off x="258857" y="5288419"/>
            <a:ext cx="1237129" cy="927847"/>
            <a:chOff x="522300" y="672353"/>
            <a:chExt cx="1237129" cy="1237129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51329" y="672353"/>
              <a:ext cx="0" cy="123712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>
              <a:off x="1140865" y="53788"/>
              <a:ext cx="0" cy="123712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 userDrawn="1"/>
        </p:nvGrpSpPr>
        <p:grpSpPr>
          <a:xfrm rot="10800000">
            <a:off x="7766807" y="5104749"/>
            <a:ext cx="927847" cy="1237129"/>
            <a:chOff x="522300" y="672353"/>
            <a:chExt cx="1237129" cy="1237129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51329" y="672353"/>
              <a:ext cx="0" cy="123712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>
              <a:off x="1140865" y="53788"/>
              <a:ext cx="0" cy="123712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857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8E9A-7A6F-487D-93F7-6755494C4E21}" type="datetime1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0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5EF8-D367-42AA-9DE5-B06780FA5C87}" type="datetime1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4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5CFA9-E998-416C-B58B-B9625509DC55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F30A1-040A-4EAB-917A-95E9A9957C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3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2214"/>
            <a:ext cx="9144000" cy="1425971"/>
          </a:xfrm>
        </p:spPr>
        <p:txBody>
          <a:bodyPr>
            <a:normAutofit/>
          </a:bodyPr>
          <a:lstStyle/>
          <a:p>
            <a:r>
              <a:rPr lang="de-DE" sz="4000"/>
              <a:t>CHƯƠNG 2</a:t>
            </a:r>
            <a:r>
              <a:rPr lang="de-DE" sz="4000" smtClean="0"/>
              <a:t>: ĐIỀU KHIỂN TRUY CẬP</a:t>
            </a:r>
            <a:br>
              <a:rPr lang="de-DE" sz="4000" smtClean="0"/>
            </a:br>
            <a:r>
              <a:rPr lang="de-DE" sz="4000" smtClean="0"/>
              <a:t>(tiếp)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400" b="1" i="1"/>
              <a:t>Các lớp bảo </a:t>
            </a:r>
            <a:r>
              <a:rPr lang="en-US" sz="2400" b="1" i="1" smtClean="0"/>
              <a:t>mật</a:t>
            </a:r>
            <a:r>
              <a:rPr lang="en-US" sz="2400" b="1" i="1"/>
              <a:t> </a:t>
            </a:r>
            <a:r>
              <a:rPr lang="en-US" sz="2400" b="1" i="1" smtClean="0"/>
              <a:t>(tiếp)</a:t>
            </a:r>
            <a:r>
              <a:rPr lang="en-US" sz="2400" b="1" smtClean="0"/>
              <a:t>:</a:t>
            </a:r>
          </a:p>
          <a:p>
            <a:pPr lvl="1">
              <a:lnSpc>
                <a:spcPct val="95000"/>
              </a:lnSpc>
            </a:pPr>
            <a:r>
              <a:rPr lang="en-US" sz="2400" b="1" i="1" smtClean="0"/>
              <a:t>Mức bảo </a:t>
            </a:r>
            <a:r>
              <a:rPr lang="en-US" sz="2400" b="1" i="1"/>
              <a:t>mật cho </a:t>
            </a:r>
            <a:r>
              <a:rPr lang="en-US" sz="2400" b="1" i="1" smtClean="0"/>
              <a:t>các chủ thể</a:t>
            </a:r>
            <a:r>
              <a:rPr lang="en-US" sz="2400" b="1" smtClean="0"/>
              <a:t>:</a:t>
            </a:r>
            <a:endParaRPr lang="en-US" sz="2400" smtClean="0"/>
          </a:p>
          <a:p>
            <a:pPr lvl="2">
              <a:lnSpc>
                <a:spcPct val="95000"/>
              </a:lnSpc>
            </a:pPr>
            <a:r>
              <a:rPr lang="en-US" sz="2400" smtClean="0"/>
              <a:t>Việc </a:t>
            </a:r>
            <a:r>
              <a:rPr lang="en-US" sz="2400"/>
              <a:t>p</a:t>
            </a:r>
            <a:r>
              <a:rPr lang="vi-VN" sz="2400"/>
              <a:t>hân </a:t>
            </a:r>
            <a:r>
              <a:rPr lang="en-US" sz="2400"/>
              <a:t>loại</a:t>
            </a:r>
            <a:r>
              <a:rPr lang="vi-VN" sz="2400"/>
              <a:t> </a:t>
            </a:r>
            <a:r>
              <a:rPr lang="en-US" sz="2400" smtClean="0"/>
              <a:t>chủ thể (để cấp giấy phép) </a:t>
            </a:r>
            <a:r>
              <a:rPr lang="vi-VN" sz="2400" smtClean="0"/>
              <a:t>dựa </a:t>
            </a:r>
            <a:r>
              <a:rPr lang="vi-VN" sz="2400"/>
              <a:t>theo mức độ tin cậy và lĩnh vực hoạt động của </a:t>
            </a:r>
            <a:r>
              <a:rPr lang="en-US" sz="2400" smtClean="0"/>
              <a:t>chủ thể</a:t>
            </a:r>
            <a:r>
              <a:rPr lang="vi-VN" sz="2400" smtClean="0"/>
              <a:t>. Mỗi </a:t>
            </a:r>
            <a:r>
              <a:rPr lang="en-US" sz="2400" smtClean="0"/>
              <a:t>chủ thể </a:t>
            </a:r>
            <a:r>
              <a:rPr lang="vi-VN" sz="2400" smtClean="0"/>
              <a:t>được </a:t>
            </a:r>
            <a:r>
              <a:rPr lang="en-US" sz="2400" smtClean="0"/>
              <a:t>chỉ định giấy phép bảo mật cho</a:t>
            </a:r>
            <a:r>
              <a:rPr lang="vi-VN" sz="2400" smtClean="0"/>
              <a:t> </a:t>
            </a:r>
            <a:r>
              <a:rPr lang="vi-VN" sz="2400"/>
              <a:t>một lớp bảo mật cụ thể. </a:t>
            </a:r>
            <a:endParaRPr lang="en-US" sz="2400" smtClean="0"/>
          </a:p>
          <a:p>
            <a:pPr lvl="2">
              <a:lnSpc>
                <a:spcPct val="95000"/>
              </a:lnSpc>
            </a:pPr>
            <a:r>
              <a:rPr lang="en-US" sz="2400" smtClean="0"/>
              <a:t>K</a:t>
            </a:r>
            <a:r>
              <a:rPr lang="vi-VN" sz="2400" smtClean="0"/>
              <a:t>ý hiệu:</a:t>
            </a:r>
            <a:endParaRPr lang="vi-VN" sz="2400"/>
          </a:p>
          <a:p>
            <a:pPr lvl="3">
              <a:lnSpc>
                <a:spcPct val="95000"/>
              </a:lnSpc>
            </a:pPr>
            <a:r>
              <a:rPr lang="en-US" sz="2400" i="1" smtClean="0"/>
              <a:t>Class</a:t>
            </a:r>
            <a:r>
              <a:rPr lang="vi-VN" sz="2400" i="1" smtClean="0"/>
              <a:t> (</a:t>
            </a:r>
            <a:r>
              <a:rPr lang="vi-VN" sz="2400" i="1"/>
              <a:t>O)</a:t>
            </a:r>
            <a:r>
              <a:rPr lang="vi-VN" sz="2400"/>
              <a:t> Lớp bảo mật cho đối tượng </a:t>
            </a:r>
            <a:r>
              <a:rPr lang="en-US" sz="2400" smtClean="0"/>
              <a:t>(</a:t>
            </a:r>
            <a:r>
              <a:rPr lang="en-US" sz="2400" i="1" smtClean="0"/>
              <a:t>O</a:t>
            </a:r>
            <a:r>
              <a:rPr lang="en-US" sz="2400" smtClean="0"/>
              <a:t>)</a:t>
            </a:r>
          </a:p>
          <a:p>
            <a:pPr lvl="3">
              <a:lnSpc>
                <a:spcPct val="95000"/>
              </a:lnSpc>
            </a:pPr>
            <a:r>
              <a:rPr lang="en-US" sz="2400" i="1" smtClean="0"/>
              <a:t>Class </a:t>
            </a:r>
            <a:r>
              <a:rPr lang="vi-VN" sz="2400" i="1" smtClean="0"/>
              <a:t>(S</a:t>
            </a:r>
            <a:r>
              <a:rPr lang="vi-VN" sz="2400" i="1"/>
              <a:t>)</a:t>
            </a:r>
            <a:r>
              <a:rPr lang="vi-VN" sz="2400"/>
              <a:t> </a:t>
            </a:r>
            <a:r>
              <a:rPr lang="en-US" sz="2400" smtClean="0"/>
              <a:t>Giấy phép </a:t>
            </a:r>
            <a:r>
              <a:rPr lang="vi-VN" sz="2400" smtClean="0"/>
              <a:t>bảo </a:t>
            </a:r>
            <a:r>
              <a:rPr lang="vi-VN" sz="2400"/>
              <a:t>mật cho </a:t>
            </a:r>
            <a:r>
              <a:rPr lang="en-US" sz="2400" smtClean="0"/>
              <a:t>chủ thể</a:t>
            </a:r>
            <a:r>
              <a:rPr lang="vi-VN" sz="2400" smtClean="0"/>
              <a:t> </a:t>
            </a:r>
            <a:r>
              <a:rPr lang="en-US" sz="2400" smtClean="0"/>
              <a:t>(</a:t>
            </a:r>
            <a:r>
              <a:rPr lang="vi-VN" sz="2400" i="1" smtClean="0"/>
              <a:t>S</a:t>
            </a:r>
            <a:r>
              <a:rPr lang="en-US" sz="2400" smtClean="0"/>
              <a:t>)</a:t>
            </a:r>
          </a:p>
          <a:p>
            <a:pPr lvl="2">
              <a:lnSpc>
                <a:spcPct val="95000"/>
              </a:lnSpc>
            </a:pPr>
            <a:r>
              <a:rPr lang="en-US" sz="2400"/>
              <a:t>Chủ thể n</a:t>
            </a:r>
            <a:r>
              <a:rPr lang="vi-VN" sz="2400"/>
              <a:t>gười dùng ở cấp càng cao thì mức độ đáng tin cậy càng lớn</a:t>
            </a:r>
            <a:r>
              <a:rPr lang="vi-VN" sz="2400" smtClean="0"/>
              <a:t>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4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400" b="1" i="1"/>
              <a:t>Các lớp bảo </a:t>
            </a:r>
            <a:r>
              <a:rPr lang="en-US" sz="2400" b="1" i="1" smtClean="0"/>
              <a:t>mật</a:t>
            </a:r>
            <a:r>
              <a:rPr lang="en-US" sz="2400" b="1" i="1"/>
              <a:t> </a:t>
            </a:r>
            <a:r>
              <a:rPr lang="en-US" sz="2400" b="1" i="1" smtClean="0"/>
              <a:t>(tiếp)</a:t>
            </a:r>
            <a:r>
              <a:rPr lang="en-US" sz="2400" b="1" smtClean="0"/>
              <a:t>:</a:t>
            </a:r>
          </a:p>
          <a:p>
            <a:pPr lvl="1">
              <a:lnSpc>
                <a:spcPct val="95000"/>
              </a:lnSpc>
            </a:pPr>
            <a:r>
              <a:rPr lang="en-US" sz="2400" b="1" i="1" smtClean="0"/>
              <a:t>Lĩnh vực hoạt động</a:t>
            </a:r>
            <a:r>
              <a:rPr lang="en-US" sz="2400" b="1" smtClean="0"/>
              <a:t>:</a:t>
            </a:r>
            <a:endParaRPr lang="en-US" sz="2400" smtClean="0"/>
          </a:p>
          <a:p>
            <a:pPr lvl="2">
              <a:lnSpc>
                <a:spcPct val="95000"/>
              </a:lnSpc>
            </a:pPr>
            <a:r>
              <a:rPr lang="en-US" sz="2400" smtClean="0"/>
              <a:t>Các</a:t>
            </a:r>
            <a:r>
              <a:rPr lang="vi-VN" sz="2400" smtClean="0"/>
              <a:t> </a:t>
            </a:r>
            <a:r>
              <a:rPr lang="en-US" sz="2400" smtClean="0"/>
              <a:t>đối tượng CSDL</a:t>
            </a:r>
            <a:r>
              <a:rPr lang="vi-VN" sz="2400" smtClean="0"/>
              <a:t> </a:t>
            </a:r>
            <a:r>
              <a:rPr lang="vi-VN" sz="2400"/>
              <a:t>và </a:t>
            </a:r>
            <a:r>
              <a:rPr lang="en-US" sz="2400" smtClean="0"/>
              <a:t>chủ thể được phân loại</a:t>
            </a:r>
            <a:r>
              <a:rPr lang="vi-VN" sz="2400" smtClean="0"/>
              <a:t> </a:t>
            </a:r>
            <a:r>
              <a:rPr lang="vi-VN" sz="2400"/>
              <a:t>theo lĩnh vực hoạt động của hệ thống, hoặc theo </a:t>
            </a:r>
            <a:r>
              <a:rPr lang="vi-VN" sz="2400" smtClean="0"/>
              <a:t>phòng ban</a:t>
            </a:r>
            <a:r>
              <a:rPr lang="en-US" sz="2400" smtClean="0"/>
              <a:t>, nhiệm vụ</a:t>
            </a:r>
            <a:r>
              <a:rPr lang="vi-VN" sz="2400" smtClean="0"/>
              <a:t> </a:t>
            </a:r>
            <a:r>
              <a:rPr lang="vi-VN" sz="2400"/>
              <a:t>trong một tổ chức. </a:t>
            </a:r>
            <a:endParaRPr lang="en-US" sz="2400" smtClean="0"/>
          </a:p>
          <a:p>
            <a:pPr lvl="2">
              <a:lnSpc>
                <a:spcPct val="95000"/>
              </a:lnSpc>
            </a:pPr>
            <a:r>
              <a:rPr lang="vi-VN" sz="2400" i="1" smtClean="0"/>
              <a:t>Ví </a:t>
            </a:r>
            <a:r>
              <a:rPr lang="vi-VN" sz="2400" i="1"/>
              <a:t>dụ</a:t>
            </a:r>
            <a:r>
              <a:rPr lang="vi-VN" sz="2400"/>
              <a:t>: Một công ty có 3 </a:t>
            </a:r>
            <a:r>
              <a:rPr lang="vi-VN" sz="2400" smtClean="0"/>
              <a:t>phòng: </a:t>
            </a:r>
            <a:r>
              <a:rPr lang="vi-VN" sz="2400"/>
              <a:t>Phòng kinh doanh, phòng sản xuất và phòng phân </a:t>
            </a:r>
            <a:r>
              <a:rPr lang="vi-VN" sz="2400" smtClean="0"/>
              <a:t>phối</a:t>
            </a:r>
            <a:r>
              <a:rPr lang="en-US" sz="2400" smtClean="0"/>
              <a:t> </a:t>
            </a:r>
            <a:r>
              <a:rPr lang="en-US" sz="2400" smtClean="0">
                <a:sym typeface="Wingdings" panose="05000000000000000000" pitchFamily="2" charset="2"/>
              </a:rPr>
              <a:t></a:t>
            </a:r>
            <a:r>
              <a:rPr lang="vi-VN" sz="2400" smtClean="0"/>
              <a:t> người </a:t>
            </a:r>
            <a:r>
              <a:rPr lang="vi-VN" sz="2400"/>
              <a:t>dùng và dữ liệu </a:t>
            </a:r>
            <a:r>
              <a:rPr lang="en-US" sz="2400" smtClean="0"/>
              <a:t>của</a:t>
            </a:r>
            <a:r>
              <a:rPr lang="vi-VN" sz="2400" smtClean="0"/>
              <a:t> </a:t>
            </a:r>
            <a:r>
              <a:rPr lang="vi-VN" sz="2400"/>
              <a:t>công ty </a:t>
            </a:r>
            <a:r>
              <a:rPr lang="vi-VN" sz="2400" smtClean="0"/>
              <a:t>có </a:t>
            </a:r>
            <a:r>
              <a:rPr lang="vi-VN" sz="2400"/>
              <a:t>thể được phân loại </a:t>
            </a:r>
            <a:r>
              <a:rPr lang="vi-VN" sz="2400" smtClean="0"/>
              <a:t>dựa </a:t>
            </a:r>
            <a:r>
              <a:rPr lang="vi-VN" sz="2400"/>
              <a:t>theo 3 phòng </a:t>
            </a:r>
            <a:r>
              <a:rPr lang="vi-VN" sz="2400" smtClean="0"/>
              <a:t>này</a:t>
            </a:r>
            <a:r>
              <a:rPr lang="vi-VN" sz="2400"/>
              <a:t>.</a:t>
            </a:r>
            <a:endParaRPr lang="en-US" sz="2400" i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1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400" b="1" i="1"/>
              <a:t>Các lớp bảo </a:t>
            </a:r>
            <a:r>
              <a:rPr lang="en-US" sz="2400" b="1" i="1" smtClean="0"/>
              <a:t>mật</a:t>
            </a:r>
            <a:r>
              <a:rPr lang="en-US" sz="2400" b="1" i="1"/>
              <a:t> </a:t>
            </a:r>
            <a:r>
              <a:rPr lang="en-US" sz="2400" b="1" i="1" smtClean="0"/>
              <a:t>(tiếp)</a:t>
            </a:r>
            <a:r>
              <a:rPr lang="en-US" sz="2400" b="1" smtClean="0"/>
              <a:t>:</a:t>
            </a:r>
          </a:p>
          <a:p>
            <a:pPr lvl="1">
              <a:lnSpc>
                <a:spcPct val="95000"/>
              </a:lnSpc>
            </a:pPr>
            <a:r>
              <a:rPr lang="en-US" sz="2400" b="1" i="1" smtClean="0"/>
              <a:t>L</a:t>
            </a:r>
            <a:r>
              <a:rPr lang="vi-VN" sz="2400" b="1" i="1" smtClean="0"/>
              <a:t>ớp </a:t>
            </a:r>
            <a:r>
              <a:rPr lang="vi-VN" sz="2400" b="1" i="1"/>
              <a:t>bảo mật (security class</a:t>
            </a:r>
            <a:r>
              <a:rPr lang="vi-VN" sz="2400" b="1" i="1" smtClean="0"/>
              <a:t>)</a:t>
            </a:r>
            <a:r>
              <a:rPr lang="en-US" sz="2400" b="1" smtClean="0"/>
              <a:t>:</a:t>
            </a:r>
            <a:r>
              <a:rPr lang="vi-VN" sz="2400" smtClean="0"/>
              <a:t> </a:t>
            </a:r>
            <a:r>
              <a:rPr lang="vi-VN" sz="2400"/>
              <a:t>được định nghĩa như sau: </a:t>
            </a:r>
            <a:endParaRPr lang="en-US" sz="2400" smtClean="0"/>
          </a:p>
          <a:p>
            <a:pPr marL="460375" lvl="2" indent="0" algn="ctr">
              <a:lnSpc>
                <a:spcPct val="95000"/>
              </a:lnSpc>
              <a:buNone/>
            </a:pPr>
            <a:r>
              <a:rPr lang="vi-VN" sz="2400" i="1" smtClean="0"/>
              <a:t>SC </a:t>
            </a:r>
            <a:r>
              <a:rPr lang="vi-VN" sz="2400" i="1"/>
              <a:t>= (A, C) </a:t>
            </a:r>
            <a:endParaRPr lang="en-US" sz="2400" i="1" smtClean="0"/>
          </a:p>
          <a:p>
            <a:pPr marL="460375" lvl="2" indent="0">
              <a:lnSpc>
                <a:spcPct val="95000"/>
              </a:lnSpc>
              <a:buNone/>
            </a:pPr>
            <a:r>
              <a:rPr lang="en-US" sz="2400" smtClean="0"/>
              <a:t>trong đó: </a:t>
            </a:r>
          </a:p>
          <a:p>
            <a:pPr lvl="3">
              <a:lnSpc>
                <a:spcPct val="95000"/>
              </a:lnSpc>
            </a:pPr>
            <a:r>
              <a:rPr lang="vi-VN" sz="2400" i="1" smtClean="0"/>
              <a:t>A</a:t>
            </a:r>
            <a:r>
              <a:rPr lang="en-US" sz="2400" smtClean="0"/>
              <a:t>: </a:t>
            </a:r>
            <a:r>
              <a:rPr lang="vi-VN" sz="2400" smtClean="0"/>
              <a:t>mức </a:t>
            </a:r>
            <a:r>
              <a:rPr lang="vi-VN" sz="2400"/>
              <a:t>bảo </a:t>
            </a:r>
            <a:r>
              <a:rPr lang="vi-VN" sz="2400" smtClean="0"/>
              <a:t>mật</a:t>
            </a:r>
            <a:endParaRPr lang="en-US" sz="2400" smtClean="0"/>
          </a:p>
          <a:p>
            <a:pPr lvl="3">
              <a:lnSpc>
                <a:spcPct val="95000"/>
              </a:lnSpc>
            </a:pPr>
            <a:r>
              <a:rPr lang="vi-VN" sz="2400" i="1" smtClean="0"/>
              <a:t>C</a:t>
            </a:r>
            <a:r>
              <a:rPr lang="vi-VN" sz="2400"/>
              <a:t>: lĩnh vực </a:t>
            </a:r>
            <a:endParaRPr lang="en-US" sz="2400" smtClean="0"/>
          </a:p>
          <a:p>
            <a:pPr lvl="1">
              <a:lnSpc>
                <a:spcPct val="95000"/>
              </a:lnSpc>
            </a:pPr>
            <a:r>
              <a:rPr lang="en-US" sz="2400" smtClean="0"/>
              <a:t>2</a:t>
            </a:r>
            <a:r>
              <a:rPr lang="vi-VN" sz="2400" smtClean="0"/>
              <a:t> </a:t>
            </a:r>
            <a:r>
              <a:rPr lang="vi-VN" sz="2400"/>
              <a:t>lớp bảo mật </a:t>
            </a:r>
            <a:r>
              <a:rPr lang="vi-VN" sz="2400" i="1"/>
              <a:t>SC</a:t>
            </a:r>
            <a:r>
              <a:rPr lang="vi-VN" sz="2400"/>
              <a:t> và </a:t>
            </a:r>
            <a:r>
              <a:rPr lang="vi-VN" sz="2400" i="1"/>
              <a:t>SC’</a:t>
            </a:r>
            <a:r>
              <a:rPr lang="vi-VN" sz="2400"/>
              <a:t> có mối </a:t>
            </a:r>
            <a:r>
              <a:rPr lang="vi-VN" sz="2400" i="1"/>
              <a:t>quan hệ thứ tự riêng </a:t>
            </a:r>
            <a:r>
              <a:rPr lang="vi-VN" sz="2400" i="1" smtClean="0"/>
              <a:t>phần</a:t>
            </a:r>
            <a:r>
              <a:rPr lang="en-US" sz="2400" smtClean="0"/>
              <a:t>, ký hiệu là</a:t>
            </a:r>
            <a:r>
              <a:rPr lang="vi-VN" sz="2400" i="1" smtClean="0"/>
              <a:t> </a:t>
            </a:r>
            <a:r>
              <a:rPr lang="vi-VN" sz="2400" i="1"/>
              <a:t>SC ≤ SC’ </a:t>
            </a:r>
            <a:r>
              <a:rPr lang="vi-VN" sz="2400"/>
              <a:t>nếu: </a:t>
            </a:r>
            <a:r>
              <a:rPr lang="vi-VN" sz="2400" i="1"/>
              <a:t>A ≤ A’ </a:t>
            </a:r>
            <a:r>
              <a:rPr lang="vi-VN" sz="2400"/>
              <a:t>và </a:t>
            </a:r>
            <a:r>
              <a:rPr lang="vi-VN" sz="2400" i="1"/>
              <a:t>C </a:t>
            </a:r>
            <a:r>
              <a:rPr lang="vi-VN" sz="2400" i="1" smtClean="0">
                <a:sym typeface="Symbol" panose="05050102010706020507" pitchFamily="18" charset="2"/>
              </a:rPr>
              <a:t></a:t>
            </a:r>
            <a:r>
              <a:rPr lang="en-US" sz="2400" i="1" smtClean="0">
                <a:sym typeface="Symbol" panose="05050102010706020507" pitchFamily="18" charset="2"/>
              </a:rPr>
              <a:t> </a:t>
            </a:r>
            <a:r>
              <a:rPr lang="vi-VN" sz="2400" i="1" smtClean="0"/>
              <a:t>C’</a:t>
            </a:r>
            <a:endParaRPr lang="en-US" sz="2400" i="1" smtClean="0"/>
          </a:p>
          <a:p>
            <a:pPr lvl="1" indent="0">
              <a:lnSpc>
                <a:spcPct val="95000"/>
              </a:lnSpc>
              <a:buNone/>
            </a:pPr>
            <a:r>
              <a:rPr lang="vi-VN" sz="2400" i="1" smtClean="0"/>
              <a:t>Ví </a:t>
            </a:r>
            <a:r>
              <a:rPr lang="vi-VN" sz="2400" i="1"/>
              <a:t>dụ</a:t>
            </a:r>
            <a:r>
              <a:rPr lang="vi-VN" sz="2400"/>
              <a:t>: </a:t>
            </a:r>
            <a:r>
              <a:rPr lang="vi-VN" sz="2400" i="1" smtClean="0"/>
              <a:t>(</a:t>
            </a:r>
            <a:r>
              <a:rPr lang="vi-VN" sz="2400" i="1"/>
              <a:t>C, {Sales}) ≤ (S, {Sales, Production</a:t>
            </a:r>
            <a:r>
              <a:rPr lang="vi-VN" sz="2400" i="1" smtClean="0"/>
              <a:t>})</a:t>
            </a:r>
            <a:endParaRPr lang="en-US" sz="2400" i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1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400" b="1" i="1"/>
              <a:t>Các tính chất của điều khiển truy cập bắt </a:t>
            </a:r>
            <a:r>
              <a:rPr lang="en-US" sz="2400" b="1" i="1" smtClean="0"/>
              <a:t>buộc</a:t>
            </a:r>
            <a:r>
              <a:rPr lang="en-US" sz="2400" b="1" smtClean="0"/>
              <a:t>:</a:t>
            </a:r>
          </a:p>
          <a:p>
            <a:pPr marL="228600" lvl="1" indent="0">
              <a:lnSpc>
                <a:spcPct val="95000"/>
              </a:lnSpc>
              <a:buNone/>
            </a:pPr>
            <a:r>
              <a:rPr lang="en-US" sz="2400" smtClean="0"/>
              <a:t>Điều khiển truy cập bắt buộc</a:t>
            </a:r>
            <a:r>
              <a:rPr lang="vi-VN" sz="2400" smtClean="0"/>
              <a:t> </a:t>
            </a:r>
            <a:r>
              <a:rPr lang="vi-VN" sz="2400"/>
              <a:t>thực thi </a:t>
            </a:r>
            <a:r>
              <a:rPr lang="en-US" sz="2400" smtClean="0"/>
              <a:t>2</a:t>
            </a:r>
            <a:r>
              <a:rPr lang="vi-VN" sz="2400" smtClean="0"/>
              <a:t> </a:t>
            </a:r>
            <a:r>
              <a:rPr lang="vi-VN" sz="2400"/>
              <a:t>hạn chế cơ bản đối với tất cả các lần đọc </a:t>
            </a:r>
            <a:r>
              <a:rPr lang="en-US" sz="2400" smtClean="0"/>
              <a:t>(read) </a:t>
            </a:r>
            <a:r>
              <a:rPr lang="vi-VN" sz="2400" smtClean="0"/>
              <a:t>và ghi</a:t>
            </a:r>
            <a:r>
              <a:rPr lang="en-US" sz="2400" smtClean="0"/>
              <a:t> (write)</a:t>
            </a:r>
            <a:r>
              <a:rPr lang="vi-VN" sz="2400" smtClean="0"/>
              <a:t>:</a:t>
            </a:r>
            <a:endParaRPr lang="en-US" sz="2400" smtClean="0"/>
          </a:p>
          <a:p>
            <a:pPr lvl="1">
              <a:lnSpc>
                <a:spcPct val="95000"/>
              </a:lnSpc>
            </a:pPr>
            <a:r>
              <a:rPr lang="vi-VN" sz="2400" b="1" i="1"/>
              <a:t>Tính chất bảo mật đơn giản (Simple security </a:t>
            </a:r>
            <a:r>
              <a:rPr lang="vi-VN" sz="2400" b="1" i="1" smtClean="0"/>
              <a:t>property</a:t>
            </a:r>
            <a:r>
              <a:rPr lang="en-US" sz="2400" b="1" i="1" smtClean="0"/>
              <a:t> hay </a:t>
            </a:r>
            <a:r>
              <a:rPr lang="en-US" sz="2400" b="1" i="1"/>
              <a:t>ss-property</a:t>
            </a:r>
            <a:r>
              <a:rPr lang="vi-VN" sz="2400" b="1" i="1" smtClean="0"/>
              <a:t>)</a:t>
            </a:r>
            <a:r>
              <a:rPr lang="vi-VN" sz="2400" b="1" smtClean="0"/>
              <a:t>: </a:t>
            </a:r>
            <a:r>
              <a:rPr lang="vi-VN" sz="2400" smtClean="0"/>
              <a:t>Một </a:t>
            </a:r>
            <a:r>
              <a:rPr lang="vi-VN" sz="2400"/>
              <a:t>chủ thể </a:t>
            </a:r>
            <a:r>
              <a:rPr lang="vi-VN" sz="2400" i="1"/>
              <a:t>s</a:t>
            </a:r>
            <a:r>
              <a:rPr lang="vi-VN" sz="2400"/>
              <a:t> không được phép </a:t>
            </a:r>
            <a:r>
              <a:rPr lang="en-US" sz="2400" i="1" smtClean="0"/>
              <a:t>đọc</a:t>
            </a:r>
            <a:r>
              <a:rPr lang="vi-VN" sz="2400" smtClean="0"/>
              <a:t> </a:t>
            </a:r>
            <a:r>
              <a:rPr lang="vi-VN" sz="2400"/>
              <a:t>đối tượng </a:t>
            </a:r>
            <a:r>
              <a:rPr lang="vi-VN" sz="2400" i="1"/>
              <a:t>o</a:t>
            </a:r>
            <a:r>
              <a:rPr lang="vi-VN" sz="2400"/>
              <a:t>, trừ khi: </a:t>
            </a:r>
            <a:r>
              <a:rPr lang="vi-VN" sz="2400" i="1"/>
              <a:t>class(s) ≥ class(o</a:t>
            </a:r>
            <a:r>
              <a:rPr lang="vi-VN" sz="2400" i="1" smtClean="0"/>
              <a:t>)</a:t>
            </a:r>
            <a:endParaRPr lang="en-US" sz="2400" i="1" smtClean="0"/>
          </a:p>
          <a:p>
            <a:pPr lvl="1" indent="0">
              <a:lnSpc>
                <a:spcPct val="95000"/>
              </a:lnSpc>
              <a:buNone/>
            </a:pPr>
            <a:r>
              <a:rPr lang="en-US" sz="2400" i="1" smtClean="0">
                <a:sym typeface="Wingdings" panose="05000000000000000000" pitchFamily="2" charset="2"/>
              </a:rPr>
              <a:t> </a:t>
            </a:r>
            <a:r>
              <a:rPr lang="vi-VN" sz="2400" i="1" smtClean="0"/>
              <a:t>Không </a:t>
            </a:r>
            <a:r>
              <a:rPr lang="vi-VN" sz="2400" i="1"/>
              <a:t>đọc lên (No </a:t>
            </a:r>
            <a:r>
              <a:rPr lang="vi-VN" sz="2400" i="1" smtClean="0"/>
              <a:t>read-up)</a:t>
            </a:r>
            <a:endParaRPr lang="en-US" sz="2400" i="1"/>
          </a:p>
          <a:p>
            <a:pPr lvl="1">
              <a:lnSpc>
                <a:spcPct val="95000"/>
              </a:lnSpc>
            </a:pPr>
            <a:r>
              <a:rPr lang="vi-VN" sz="2400" b="1" i="1" smtClean="0"/>
              <a:t>Tính </a:t>
            </a:r>
            <a:r>
              <a:rPr lang="vi-VN" sz="2400" b="1" i="1"/>
              <a:t>chất sao (Star property </a:t>
            </a:r>
            <a:r>
              <a:rPr lang="en-US" sz="2400" b="1" i="1" smtClean="0"/>
              <a:t>hay</a:t>
            </a:r>
            <a:r>
              <a:rPr lang="vi-VN" sz="2400" b="1" i="1" smtClean="0"/>
              <a:t> </a:t>
            </a:r>
            <a:r>
              <a:rPr lang="vi-VN" sz="2400" b="1" i="1"/>
              <a:t>*-property)</a:t>
            </a:r>
            <a:r>
              <a:rPr lang="vi-VN" sz="2400" b="1"/>
              <a:t>:</a:t>
            </a:r>
            <a:r>
              <a:rPr lang="vi-VN" sz="2400"/>
              <a:t> Một chủ thể </a:t>
            </a:r>
            <a:r>
              <a:rPr lang="vi-VN" sz="2400" i="1"/>
              <a:t>s</a:t>
            </a:r>
            <a:r>
              <a:rPr lang="vi-VN" sz="2400"/>
              <a:t> không được phép </a:t>
            </a:r>
            <a:r>
              <a:rPr lang="en-US" sz="2400" i="1" smtClean="0"/>
              <a:t>ghi </a:t>
            </a:r>
            <a:r>
              <a:rPr lang="vi-VN" sz="2400" smtClean="0"/>
              <a:t>lên </a:t>
            </a:r>
            <a:r>
              <a:rPr lang="vi-VN" sz="2400"/>
              <a:t>đối tượng </a:t>
            </a:r>
            <a:r>
              <a:rPr lang="vi-VN" sz="2400" i="1"/>
              <a:t>o</a:t>
            </a:r>
            <a:r>
              <a:rPr lang="vi-VN" sz="2400"/>
              <a:t>, trừ khi: </a:t>
            </a:r>
            <a:r>
              <a:rPr lang="vi-VN" sz="2400" i="1"/>
              <a:t>class(s) ≤ </a:t>
            </a:r>
            <a:r>
              <a:rPr lang="vi-VN" sz="2400" i="1" smtClean="0"/>
              <a:t>class(o)</a:t>
            </a:r>
            <a:endParaRPr lang="en-US" sz="2400" smtClean="0"/>
          </a:p>
          <a:p>
            <a:pPr lvl="1" indent="0">
              <a:lnSpc>
                <a:spcPct val="95000"/>
              </a:lnSpc>
              <a:buNone/>
            </a:pPr>
            <a:r>
              <a:rPr lang="en-US" sz="2400" i="1" smtClean="0">
                <a:sym typeface="Wingdings" panose="05000000000000000000" pitchFamily="2" charset="2"/>
              </a:rPr>
              <a:t> </a:t>
            </a:r>
            <a:r>
              <a:rPr lang="vi-VN" sz="2400" i="1" smtClean="0"/>
              <a:t>Không </a:t>
            </a:r>
            <a:r>
              <a:rPr lang="vi-VN" sz="2400" i="1"/>
              <a:t>ghi xuống (No write-down</a:t>
            </a:r>
            <a:r>
              <a:rPr lang="vi-VN" sz="2400" i="1" smtClean="0"/>
              <a:t>)</a:t>
            </a:r>
            <a:endParaRPr lang="en-US" sz="2400" i="1"/>
          </a:p>
          <a:p>
            <a:pPr marL="228600" lvl="1" indent="0">
              <a:lnSpc>
                <a:spcPct val="95000"/>
              </a:lnSpc>
              <a:buNone/>
            </a:pPr>
            <a:endParaRPr lang="en-US" sz="2400" i="1" smtClean="0">
              <a:sym typeface="Wingdings" panose="05000000000000000000" pitchFamily="2" charset="2"/>
            </a:endParaRPr>
          </a:p>
          <a:p>
            <a:pPr marL="228600" lvl="1" indent="0">
              <a:lnSpc>
                <a:spcPct val="95000"/>
              </a:lnSpc>
              <a:buNone/>
            </a:pPr>
            <a:r>
              <a:rPr lang="en-US" sz="2400" i="1" smtClean="0">
                <a:sym typeface="Wingdings" panose="05000000000000000000" pitchFamily="2" charset="2"/>
              </a:rPr>
              <a:t> </a:t>
            </a:r>
            <a:r>
              <a:rPr lang="en-US" sz="2400" i="1" smtClean="0"/>
              <a:t>2 </a:t>
            </a:r>
            <a:r>
              <a:rPr lang="en-US" sz="2400" i="1"/>
              <a:t>tính chất </a:t>
            </a:r>
            <a:r>
              <a:rPr lang="en-US" sz="2400" i="1" smtClean="0"/>
              <a:t>trên </a:t>
            </a:r>
            <a:r>
              <a:rPr lang="en-US" sz="2400" i="1"/>
              <a:t>nhằm đảm bảo rằng không có dòng thông tin nào có thể đi từ lớp cao xuống lớp </a:t>
            </a:r>
            <a:r>
              <a:rPr lang="en-US" sz="2400" i="1" smtClean="0"/>
              <a:t>thấp</a:t>
            </a:r>
            <a:r>
              <a:rPr lang="en-US" sz="2400" i="1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1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400" b="1" i="1"/>
              <a:t>Các tính chất của điều khiển truy cập bắt </a:t>
            </a:r>
            <a:r>
              <a:rPr lang="en-US" sz="2400" b="1" i="1" smtClean="0"/>
              <a:t>buộc</a:t>
            </a:r>
            <a:r>
              <a:rPr lang="en-US" sz="2400" b="1" smtClean="0"/>
              <a:t>:</a:t>
            </a:r>
          </a:p>
          <a:p>
            <a:pPr lvl="1">
              <a:lnSpc>
                <a:spcPct val="95000"/>
              </a:lnSpc>
            </a:pPr>
            <a:r>
              <a:rPr lang="en-US" sz="2400" b="1" i="1"/>
              <a:t>Tính chất </a:t>
            </a:r>
            <a:r>
              <a:rPr lang="en-US" sz="2400" b="1" i="1" smtClean="0"/>
              <a:t>*</a:t>
            </a:r>
            <a:r>
              <a:rPr lang="en-US" sz="2400" b="1" smtClean="0"/>
              <a:t>:</a:t>
            </a:r>
          </a:p>
          <a:p>
            <a:pPr marL="228600" lvl="1" indent="0">
              <a:lnSpc>
                <a:spcPct val="95000"/>
              </a:lnSpc>
              <a:buNone/>
              <a:tabLst>
                <a:tab pos="457200" algn="l"/>
              </a:tabLst>
            </a:pPr>
            <a:r>
              <a:rPr lang="vi-VN" sz="2400" smtClean="0"/>
              <a:t>Quay lại </a:t>
            </a:r>
            <a:r>
              <a:rPr lang="en-US" sz="2400" smtClean="0"/>
              <a:t>ví dụ cuối của điều khiển truy cập tùy ý, </a:t>
            </a:r>
            <a:r>
              <a:rPr lang="vi-VN" sz="2400" smtClean="0"/>
              <a:t>trường </a:t>
            </a:r>
            <a:r>
              <a:rPr lang="vi-VN" sz="2400"/>
              <a:t>hợp </a:t>
            </a:r>
            <a:r>
              <a:rPr lang="vi-VN" sz="2400" i="1"/>
              <a:t>Shady</a:t>
            </a:r>
            <a:r>
              <a:rPr lang="vi-VN" sz="2400"/>
              <a:t> cố gắng truy cập dữ liệu từ bảng </a:t>
            </a:r>
            <a:r>
              <a:rPr lang="en-US" sz="2400" i="1" smtClean="0"/>
              <a:t>EMPLOYEE </a:t>
            </a:r>
            <a:r>
              <a:rPr lang="vi-VN" sz="2400" smtClean="0"/>
              <a:t>bằng </a:t>
            </a:r>
            <a:r>
              <a:rPr lang="vi-VN" sz="2400"/>
              <a:t>cách lừa </a:t>
            </a:r>
            <a:r>
              <a:rPr lang="vi-VN" sz="2400" i="1"/>
              <a:t>Miller</a:t>
            </a:r>
            <a:r>
              <a:rPr lang="vi-VN" sz="2400"/>
              <a:t>. </a:t>
            </a:r>
            <a:r>
              <a:rPr lang="en-US" sz="2400" smtClean="0"/>
              <a:t>Điều khiển </a:t>
            </a:r>
            <a:r>
              <a:rPr lang="vi-VN" sz="2400" smtClean="0"/>
              <a:t>truy </a:t>
            </a:r>
            <a:r>
              <a:rPr lang="vi-VN" sz="2400"/>
              <a:t>cập bắt buộc sẽ làm hỏng kế hoạch của </a:t>
            </a:r>
            <a:r>
              <a:rPr lang="vi-VN" sz="2400" i="1" smtClean="0"/>
              <a:t>Shady</a:t>
            </a:r>
            <a:r>
              <a:rPr lang="en-US" sz="2400" i="1" smtClean="0"/>
              <a:t> </a:t>
            </a:r>
            <a:r>
              <a:rPr lang="vi-VN" sz="2400" smtClean="0"/>
              <a:t>như sau:</a:t>
            </a:r>
            <a:endParaRPr lang="en-US" sz="2400" smtClean="0"/>
          </a:p>
          <a:p>
            <a:pPr lvl="2">
              <a:lnSpc>
                <a:spcPct val="95000"/>
              </a:lnSpc>
            </a:pPr>
            <a:r>
              <a:rPr lang="en-US" sz="2400" smtClean="0"/>
              <a:t>Phân lớp bảo mật cho bảng </a:t>
            </a:r>
            <a:r>
              <a:rPr lang="en-US" sz="2400" i="1"/>
              <a:t>EMPLOYEE</a:t>
            </a:r>
            <a:r>
              <a:rPr lang="en-US" sz="2400"/>
              <a:t> </a:t>
            </a:r>
            <a:r>
              <a:rPr lang="en-US" sz="2400" smtClean="0"/>
              <a:t>ở </a:t>
            </a:r>
            <a:r>
              <a:rPr lang="en-US" sz="2400" smtClean="0"/>
              <a:t>lớp </a:t>
            </a:r>
            <a:r>
              <a:rPr lang="en-US" sz="2400" i="1"/>
              <a:t>S</a:t>
            </a:r>
            <a:r>
              <a:rPr lang="en-US" sz="2400" smtClean="0"/>
              <a:t>. </a:t>
            </a:r>
          </a:p>
          <a:p>
            <a:pPr lvl="2">
              <a:lnSpc>
                <a:spcPct val="95000"/>
              </a:lnSpc>
            </a:pPr>
            <a:r>
              <a:rPr lang="en-US" sz="2400" smtClean="0"/>
              <a:t>Cấp </a:t>
            </a:r>
            <a:r>
              <a:rPr lang="en-US" sz="2400" smtClean="0"/>
              <a:t>giấy </a:t>
            </a:r>
            <a:r>
              <a:rPr lang="en-US" sz="2400" smtClean="0"/>
              <a:t>phép bảo mật </a:t>
            </a:r>
            <a:r>
              <a:rPr lang="en-US" sz="2400" smtClean="0"/>
              <a:t>cho </a:t>
            </a:r>
            <a:r>
              <a:rPr lang="en-US" sz="2400" i="1"/>
              <a:t>Miller</a:t>
            </a:r>
            <a:r>
              <a:rPr lang="en-US" sz="2400"/>
              <a:t> </a:t>
            </a:r>
            <a:r>
              <a:rPr lang="en-US" sz="2400" smtClean="0"/>
              <a:t>ở </a:t>
            </a:r>
            <a:r>
              <a:rPr lang="en-US" sz="2400" smtClean="0"/>
              <a:t>lớp </a:t>
            </a:r>
            <a:r>
              <a:rPr lang="en-US" sz="2400" i="1" smtClean="0"/>
              <a:t>S</a:t>
            </a:r>
            <a:r>
              <a:rPr lang="en-US" sz="2400" smtClean="0"/>
              <a:t>. </a:t>
            </a:r>
          </a:p>
          <a:p>
            <a:pPr lvl="2">
              <a:lnSpc>
                <a:spcPct val="95000"/>
              </a:lnSpc>
            </a:pPr>
            <a:r>
              <a:rPr lang="en-US" sz="2400" smtClean="0"/>
              <a:t>Cấp giấy phép </a:t>
            </a:r>
            <a:r>
              <a:rPr lang="en-US" sz="2400" smtClean="0"/>
              <a:t>bảo mật cho </a:t>
            </a:r>
            <a:r>
              <a:rPr lang="en-US" sz="2400" i="1"/>
              <a:t>Shady</a:t>
            </a:r>
            <a:r>
              <a:rPr lang="en-US" sz="2400"/>
              <a:t> </a:t>
            </a:r>
            <a:r>
              <a:rPr lang="en-US" sz="2400" smtClean="0"/>
              <a:t>ở </a:t>
            </a:r>
            <a:r>
              <a:rPr lang="en-US" sz="2400" smtClean="0"/>
              <a:t>lớp </a:t>
            </a:r>
            <a:r>
              <a:rPr lang="en-US" sz="2400" i="1" smtClean="0"/>
              <a:t>C </a:t>
            </a:r>
            <a:r>
              <a:rPr lang="en-US" sz="2400" smtClean="0"/>
              <a:t>(</a:t>
            </a:r>
            <a:r>
              <a:rPr lang="en-US" sz="2400" smtClean="0"/>
              <a:t>mức bảo mật </a:t>
            </a:r>
            <a:r>
              <a:rPr lang="en-US" sz="2400"/>
              <a:t>thấp hơn</a:t>
            </a:r>
            <a:r>
              <a:rPr lang="en-US" sz="2400" smtClean="0"/>
              <a:t>).  </a:t>
            </a:r>
          </a:p>
          <a:p>
            <a:pPr marL="228600" lvl="1" indent="0">
              <a:lnSpc>
                <a:spcPct val="95000"/>
              </a:lnSpc>
              <a:buNone/>
            </a:pPr>
            <a:r>
              <a:rPr lang="en-US" sz="2400" i="1" smtClean="0">
                <a:sym typeface="Wingdings" panose="05000000000000000000" pitchFamily="2" charset="2"/>
              </a:rPr>
              <a:t> </a:t>
            </a:r>
            <a:r>
              <a:rPr lang="en-US" sz="2400" i="1" smtClean="0"/>
              <a:t>Shady</a:t>
            </a:r>
            <a:r>
              <a:rPr lang="en-US" sz="2400" smtClean="0"/>
              <a:t> có </a:t>
            </a:r>
            <a:r>
              <a:rPr lang="en-US" sz="2400" smtClean="0"/>
              <a:t>thể tạo </a:t>
            </a:r>
            <a:r>
              <a:rPr lang="en-US" sz="2400" smtClean="0"/>
              <a:t>các đối </a:t>
            </a:r>
            <a:r>
              <a:rPr lang="en-US" sz="2400" smtClean="0"/>
              <a:t>tượng ở </a:t>
            </a:r>
            <a:r>
              <a:rPr lang="en-US" sz="2400" smtClean="0"/>
              <a:t>lớp </a:t>
            </a:r>
            <a:r>
              <a:rPr lang="en-US" sz="2400" i="1" smtClean="0"/>
              <a:t>C </a:t>
            </a:r>
            <a:r>
              <a:rPr lang="en-US" sz="2400" smtClean="0"/>
              <a:t>hoặc </a:t>
            </a:r>
            <a:r>
              <a:rPr lang="en-US" sz="2400" smtClean="0"/>
              <a:t>thấp hơn </a:t>
            </a:r>
            <a:r>
              <a:rPr lang="en-US" sz="2400" smtClean="0">
                <a:sym typeface="Wingdings" panose="05000000000000000000" pitchFamily="2" charset="2"/>
              </a:rPr>
              <a:t></a:t>
            </a:r>
            <a:r>
              <a:rPr lang="en-US" sz="2400" smtClean="0"/>
              <a:t> bảng </a:t>
            </a:r>
            <a:r>
              <a:rPr lang="en-US" sz="2400" i="1" smtClean="0"/>
              <a:t>MYTABLE</a:t>
            </a:r>
            <a:r>
              <a:rPr lang="en-US" sz="2400" smtClean="0"/>
              <a:t> </a:t>
            </a:r>
            <a:r>
              <a:rPr lang="en-US" sz="2400" smtClean="0"/>
              <a:t>sẽ ở </a:t>
            </a:r>
            <a:r>
              <a:rPr lang="en-US" sz="2400" smtClean="0"/>
              <a:t>lớp </a:t>
            </a:r>
            <a:r>
              <a:rPr lang="en-US" sz="2400" i="1" smtClean="0"/>
              <a:t>C</a:t>
            </a:r>
            <a:r>
              <a:rPr lang="en-US" sz="2400" smtClean="0"/>
              <a:t> hoặc thấp hơn. </a:t>
            </a:r>
            <a:r>
              <a:rPr lang="en-US" sz="2400" smtClean="0"/>
              <a:t>Theo tính chất *, chương </a:t>
            </a:r>
            <a:r>
              <a:rPr lang="en-US" sz="2400" smtClean="0"/>
              <a:t>trình của </a:t>
            </a:r>
            <a:r>
              <a:rPr lang="en-US" sz="2400" i="1" smtClean="0"/>
              <a:t>Miller</a:t>
            </a:r>
            <a:r>
              <a:rPr lang="en-US" sz="2400" smtClean="0"/>
              <a:t> sẽ không </a:t>
            </a:r>
            <a:r>
              <a:rPr lang="en-US" sz="2400" smtClean="0"/>
              <a:t>được</a:t>
            </a:r>
            <a:r>
              <a:rPr lang="en-US" sz="2400" smtClean="0"/>
              <a:t> </a:t>
            </a:r>
            <a:r>
              <a:rPr lang="en-US" sz="2400" smtClean="0"/>
              <a:t>phép sao chép </a:t>
            </a:r>
            <a:r>
              <a:rPr lang="en-US" sz="2400" smtClean="0"/>
              <a:t>thông tin vào </a:t>
            </a:r>
            <a:r>
              <a:rPr lang="en-US" sz="2400" smtClean="0"/>
              <a:t>bảng </a:t>
            </a:r>
            <a:r>
              <a:rPr lang="en-US" sz="2400" i="1" smtClean="0"/>
              <a:t>MYTABLE</a:t>
            </a:r>
            <a:r>
              <a:rPr lang="en-US" sz="2400" smtClean="0"/>
              <a:t> </a:t>
            </a:r>
            <a:r>
              <a:rPr lang="en-US" sz="2400" smtClean="0"/>
              <a:t>do </a:t>
            </a:r>
            <a:r>
              <a:rPr lang="en-US" sz="2400" i="1" smtClean="0"/>
              <a:t>Class </a:t>
            </a:r>
            <a:r>
              <a:rPr lang="en-US" sz="2400" i="1" smtClean="0"/>
              <a:t>(MYTABLE) &lt; Class (Miller</a:t>
            </a:r>
            <a:r>
              <a:rPr lang="en-US" sz="2400" i="1" smtClean="0"/>
              <a:t>).</a:t>
            </a:r>
            <a:endParaRPr lang="en-US" sz="2400" smtClean="0"/>
          </a:p>
          <a:p>
            <a:pPr>
              <a:lnSpc>
                <a:spcPct val="95000"/>
              </a:lnSpc>
            </a:pPr>
            <a:endParaRPr lang="en-US" sz="2400" b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8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400" b="1" i="1"/>
              <a:t>Các tính chất của điều khiển truy cập bắt </a:t>
            </a:r>
            <a:r>
              <a:rPr lang="en-US" sz="2400" b="1" i="1" smtClean="0"/>
              <a:t>buộc (tiếp)</a:t>
            </a:r>
            <a:r>
              <a:rPr lang="en-US" sz="2400" b="1" smtClean="0"/>
              <a:t>:</a:t>
            </a:r>
            <a:endParaRPr lang="en-US" sz="2400" b="1"/>
          </a:p>
          <a:p>
            <a:pPr lvl="1">
              <a:lnSpc>
                <a:spcPct val="95000"/>
              </a:lnSpc>
            </a:pPr>
            <a:r>
              <a:rPr lang="en-US" sz="2400" b="1" i="1" smtClean="0"/>
              <a:t>Tính chất * (tiếp)</a:t>
            </a:r>
            <a:r>
              <a:rPr lang="en-US" sz="2400" b="1" smtClean="0"/>
              <a:t>:</a:t>
            </a:r>
          </a:p>
          <a:p>
            <a:pPr lvl="1" indent="0">
              <a:lnSpc>
                <a:spcPct val="95000"/>
              </a:lnSpc>
              <a:buNone/>
            </a:pPr>
            <a:r>
              <a:rPr lang="en-US" sz="2400" smtClean="0"/>
              <a:t>Tương tự với </a:t>
            </a:r>
            <a:r>
              <a:rPr lang="en-US" sz="2400" smtClean="0"/>
              <a:t>ví dụ </a:t>
            </a:r>
            <a:r>
              <a:rPr lang="en-US" sz="2400" smtClean="0"/>
              <a:t>2 (Trojan </a:t>
            </a:r>
            <a:r>
              <a:rPr lang="en-US" sz="2400" smtClean="0"/>
              <a:t>Horses): </a:t>
            </a:r>
          </a:p>
          <a:p>
            <a:pPr lvl="2">
              <a:lnSpc>
                <a:spcPct val="95000"/>
              </a:lnSpc>
            </a:pPr>
            <a:r>
              <a:rPr lang="en-US" sz="2400" smtClean="0"/>
              <a:t>Trong điều khiển truy cập tùy ý, khi bị Trojan Horses tấn công, </a:t>
            </a:r>
            <a:r>
              <a:rPr lang="en-US" sz="2400" i="1"/>
              <a:t>Bob</a:t>
            </a:r>
            <a:r>
              <a:rPr lang="en-US" sz="2400"/>
              <a:t> có thể đọc </a:t>
            </a:r>
            <a:r>
              <a:rPr lang="en-US" sz="2400" i="1"/>
              <a:t>file A </a:t>
            </a:r>
            <a:r>
              <a:rPr lang="en-US" sz="2400"/>
              <a:t>sau khi nội dung của nó được sao chép sang </a:t>
            </a:r>
            <a:r>
              <a:rPr lang="en-US" sz="2400" i="1"/>
              <a:t>file </a:t>
            </a:r>
            <a:r>
              <a:rPr lang="en-US" sz="2400" i="1" smtClean="0"/>
              <a:t>B</a:t>
            </a:r>
            <a:r>
              <a:rPr lang="en-US" sz="2400" smtClean="0"/>
              <a:t>. </a:t>
            </a:r>
          </a:p>
          <a:p>
            <a:pPr lvl="2">
              <a:lnSpc>
                <a:spcPct val="95000"/>
              </a:lnSpc>
            </a:pPr>
            <a:r>
              <a:rPr lang="en-US" sz="2400" smtClean="0"/>
              <a:t>Trong điều khiển truy cập bắt buộc, t</a:t>
            </a:r>
            <a:r>
              <a:rPr lang="vi-VN" sz="2400" smtClean="0"/>
              <a:t>ính </a:t>
            </a:r>
            <a:r>
              <a:rPr lang="vi-VN" sz="2400"/>
              <a:t>chất * ngăn chặn việc sao chép dữ liệu từ </a:t>
            </a:r>
            <a:r>
              <a:rPr lang="vi-VN" sz="2400" i="1" smtClean="0"/>
              <a:t>file</a:t>
            </a:r>
            <a:r>
              <a:rPr lang="en-US" sz="2400" i="1" smtClean="0"/>
              <a:t> A</a:t>
            </a:r>
            <a:r>
              <a:rPr lang="vi-VN" sz="2400" smtClean="0"/>
              <a:t> </a:t>
            </a:r>
            <a:r>
              <a:rPr lang="vi-VN" sz="2400" smtClean="0"/>
              <a:t>(</a:t>
            </a:r>
            <a:r>
              <a:rPr lang="en-US" sz="2400" smtClean="0"/>
              <a:t>mức bảo mật</a:t>
            </a:r>
            <a:r>
              <a:rPr lang="vi-VN" sz="2400" smtClean="0"/>
              <a:t> </a:t>
            </a:r>
            <a:r>
              <a:rPr lang="vi-VN" sz="2400"/>
              <a:t>cao hơn) sang </a:t>
            </a:r>
            <a:r>
              <a:rPr lang="vi-VN" sz="2400" i="1"/>
              <a:t>file B</a:t>
            </a:r>
            <a:r>
              <a:rPr lang="vi-VN" sz="2400"/>
              <a:t> </a:t>
            </a:r>
            <a:r>
              <a:rPr lang="vi-VN" sz="2400" smtClean="0"/>
              <a:t>(</a:t>
            </a:r>
            <a:r>
              <a:rPr lang="en-US" sz="2400" smtClean="0"/>
              <a:t>mức bảo mật thấp</a:t>
            </a:r>
            <a:r>
              <a:rPr lang="vi-VN" sz="2400" smtClean="0"/>
              <a:t> </a:t>
            </a:r>
            <a:r>
              <a:rPr lang="vi-VN" sz="2400"/>
              <a:t>hơn)</a:t>
            </a:r>
            <a:endParaRPr lang="en-US" sz="2400"/>
          </a:p>
          <a:p>
            <a:pPr lvl="2">
              <a:lnSpc>
                <a:spcPct val="95000"/>
              </a:lnSpc>
            </a:pPr>
            <a:endParaRPr lang="en-US" sz="24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2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400" b="1" i="1"/>
              <a:t>Các tính chất của điều khiển truy cập bắt </a:t>
            </a:r>
            <a:r>
              <a:rPr lang="en-US" sz="2400" b="1" i="1" smtClean="0"/>
              <a:t>buộc (tiếp)</a:t>
            </a:r>
            <a:r>
              <a:rPr lang="en-US" sz="2400" b="1" smtClean="0"/>
              <a:t>:</a:t>
            </a:r>
            <a:endParaRPr lang="en-US" sz="2400" b="1"/>
          </a:p>
          <a:p>
            <a:pPr lvl="1">
              <a:lnSpc>
                <a:spcPct val="95000"/>
              </a:lnSpc>
            </a:pPr>
            <a:r>
              <a:rPr lang="en-US" sz="2400" b="1" i="1" smtClean="0"/>
              <a:t>Tính chất * (tiếp)</a:t>
            </a:r>
            <a:r>
              <a:rPr lang="en-US" sz="2400" b="1" smtClean="0"/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20" y="2442930"/>
            <a:ext cx="7870960" cy="364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3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400" b="1" i="1"/>
              <a:t>Các tính chất của điều khiển truy cập bắt </a:t>
            </a:r>
            <a:r>
              <a:rPr lang="en-US" sz="2400" b="1" i="1" smtClean="0"/>
              <a:t>buộc (tiếp)</a:t>
            </a:r>
            <a:r>
              <a:rPr lang="en-US" sz="2400" b="1" smtClean="0"/>
              <a:t>:</a:t>
            </a:r>
            <a:endParaRPr lang="en-US" sz="2400" b="1"/>
          </a:p>
          <a:p>
            <a:pPr lvl="1">
              <a:lnSpc>
                <a:spcPct val="95000"/>
              </a:lnSpc>
            </a:pPr>
            <a:r>
              <a:rPr lang="en-US" sz="2400" b="1" i="1" smtClean="0"/>
              <a:t>Tính chất * (tiếp)</a:t>
            </a:r>
            <a:r>
              <a:rPr lang="en-US" sz="2400" b="1" smtClean="0"/>
              <a:t>:</a:t>
            </a:r>
          </a:p>
          <a:p>
            <a:pPr lvl="2">
              <a:lnSpc>
                <a:spcPct val="95000"/>
              </a:lnSpc>
            </a:pPr>
            <a:r>
              <a:rPr lang="vi-VN" sz="2400"/>
              <a:t>Tính chất *: ngăn chặn một chủ thể ở lớp bảo mật cao gửi thông điệp hợp lệ đến những chủ thể ở lớp bảo mật thấp </a:t>
            </a:r>
            <a:r>
              <a:rPr lang="vi-VN" sz="2400" smtClean="0"/>
              <a:t>hơn</a:t>
            </a:r>
            <a:endParaRPr lang="en-US" sz="2400" smtClean="0"/>
          </a:p>
          <a:p>
            <a:pPr lvl="2">
              <a:lnSpc>
                <a:spcPct val="95000"/>
              </a:lnSpc>
            </a:pPr>
            <a:r>
              <a:rPr lang="vi-VN" sz="2400" smtClean="0"/>
              <a:t>Có </a:t>
            </a:r>
            <a:r>
              <a:rPr lang="vi-VN" sz="2400"/>
              <a:t>2 giải pháp: </a:t>
            </a:r>
            <a:endParaRPr lang="en-US" sz="2400" smtClean="0"/>
          </a:p>
          <a:p>
            <a:pPr lvl="3">
              <a:lnSpc>
                <a:spcPct val="95000"/>
              </a:lnSpc>
            </a:pPr>
            <a:r>
              <a:rPr lang="vi-VN" sz="2400" smtClean="0"/>
              <a:t>Tạm </a:t>
            </a:r>
            <a:r>
              <a:rPr lang="vi-VN" sz="2400"/>
              <a:t>thời giảm lớp bảo mật của chủ thể đó xuống cấp thấp hơn khi gửi thông </a:t>
            </a:r>
            <a:r>
              <a:rPr lang="vi-VN" sz="2400" smtClean="0"/>
              <a:t>điệp</a:t>
            </a:r>
            <a:endParaRPr lang="en-US" sz="2400" smtClean="0"/>
          </a:p>
          <a:p>
            <a:pPr lvl="3">
              <a:lnSpc>
                <a:spcPct val="95000"/>
              </a:lnSpc>
            </a:pPr>
            <a:r>
              <a:rPr lang="vi-VN" sz="2400" smtClean="0"/>
              <a:t>Đưa </a:t>
            </a:r>
            <a:r>
              <a:rPr lang="vi-VN" sz="2400"/>
              <a:t>các chủ thể đáng tin cậy (trusted subject) vào danh sách các chủ thể không bị hạn chế bởi tính chất *</a:t>
            </a:r>
            <a:endParaRPr lang="en-US" sz="2400" b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2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400" b="1" i="1" smtClean="0"/>
              <a:t>Quan hệ đa mức </a:t>
            </a:r>
            <a:r>
              <a:rPr lang="en-US" sz="2400" b="1" i="1"/>
              <a:t>(Multilevel relation)</a:t>
            </a:r>
            <a:r>
              <a:rPr lang="en-US" sz="2400" b="1" smtClean="0"/>
              <a:t>:</a:t>
            </a:r>
            <a:endParaRPr lang="en-US" sz="2400" b="1"/>
          </a:p>
          <a:p>
            <a:pPr lvl="1">
              <a:lnSpc>
                <a:spcPct val="95000"/>
              </a:lnSpc>
            </a:pPr>
            <a:r>
              <a:rPr lang="vi-VN" sz="2400" b="1" i="1"/>
              <a:t>Quan hệ đa </a:t>
            </a:r>
            <a:r>
              <a:rPr lang="vi-VN" sz="2400" b="1" i="1" smtClean="0"/>
              <a:t>mức</a:t>
            </a:r>
            <a:r>
              <a:rPr lang="vi-VN" sz="2400" smtClean="0"/>
              <a:t>: MAC </a:t>
            </a:r>
            <a:r>
              <a:rPr lang="vi-VN" sz="2400"/>
              <a:t>+ mô hình CSDL quan </a:t>
            </a:r>
            <a:r>
              <a:rPr lang="vi-VN" sz="2400" smtClean="0"/>
              <a:t>hệ</a:t>
            </a:r>
            <a:endParaRPr lang="en-US" sz="2400" smtClean="0"/>
          </a:p>
          <a:p>
            <a:pPr lvl="1" indent="0">
              <a:lnSpc>
                <a:spcPct val="95000"/>
              </a:lnSpc>
              <a:buNone/>
            </a:pPr>
            <a:r>
              <a:rPr lang="vi-VN" sz="2400" i="1" smtClean="0"/>
              <a:t>Các </a:t>
            </a:r>
            <a:r>
              <a:rPr lang="vi-VN" sz="2400" i="1"/>
              <a:t>đối </a:t>
            </a:r>
            <a:r>
              <a:rPr lang="vi-VN" sz="2400" i="1" smtClean="0"/>
              <a:t>tượng</a:t>
            </a:r>
            <a:r>
              <a:rPr lang="en-US" sz="2400" i="1" smtClean="0"/>
              <a:t> dữ liệu</a:t>
            </a:r>
            <a:r>
              <a:rPr lang="vi-VN" sz="2400" smtClean="0"/>
              <a:t>: </a:t>
            </a:r>
            <a:r>
              <a:rPr lang="vi-VN" sz="2400"/>
              <a:t>thuộc tính và </a:t>
            </a:r>
            <a:r>
              <a:rPr lang="vi-VN" sz="2400" smtClean="0"/>
              <a:t>hàng</a:t>
            </a:r>
            <a:endParaRPr lang="en-US" sz="2400" smtClean="0"/>
          </a:p>
          <a:p>
            <a:pPr lvl="2">
              <a:lnSpc>
                <a:spcPct val="95000"/>
              </a:lnSpc>
            </a:pPr>
            <a:r>
              <a:rPr lang="vi-VN" sz="2400" smtClean="0"/>
              <a:t>Mỗi </a:t>
            </a:r>
            <a:r>
              <a:rPr lang="vi-VN" sz="2400"/>
              <a:t>thuộc tính </a:t>
            </a:r>
            <a:r>
              <a:rPr lang="vi-VN" sz="2400" i="1"/>
              <a:t>A</a:t>
            </a:r>
            <a:r>
              <a:rPr lang="vi-VN" sz="2400" i="1" baseline="-25000"/>
              <a:t>i</a:t>
            </a:r>
            <a:r>
              <a:rPr lang="vi-VN" sz="2400"/>
              <a:t> được gắn với 1 thuộc tính </a:t>
            </a:r>
            <a:r>
              <a:rPr lang="en-US" sz="2400" smtClean="0"/>
              <a:t>mức</a:t>
            </a:r>
            <a:r>
              <a:rPr lang="vi-VN" sz="2400" smtClean="0"/>
              <a:t> </a:t>
            </a:r>
            <a:r>
              <a:rPr lang="vi-VN" sz="2400"/>
              <a:t>bảo mật </a:t>
            </a:r>
            <a:r>
              <a:rPr lang="vi-VN" sz="2400" i="1" smtClean="0"/>
              <a:t>C</a:t>
            </a:r>
            <a:r>
              <a:rPr lang="en-US" sz="2400" i="1" baseline="-25000" smtClean="0"/>
              <a:t>i</a:t>
            </a:r>
          </a:p>
          <a:p>
            <a:pPr lvl="2">
              <a:lnSpc>
                <a:spcPct val="95000"/>
              </a:lnSpc>
            </a:pPr>
            <a:r>
              <a:rPr lang="vi-VN" sz="2400" smtClean="0"/>
              <a:t>Mỗi </a:t>
            </a:r>
            <a:r>
              <a:rPr lang="vi-VN" sz="2400"/>
              <a:t>hàng có 1 thuộc tính </a:t>
            </a:r>
            <a:r>
              <a:rPr lang="en-US" sz="2400" smtClean="0"/>
              <a:t>mức</a:t>
            </a:r>
            <a:r>
              <a:rPr lang="vi-VN" sz="2400" smtClean="0"/>
              <a:t> </a:t>
            </a:r>
            <a:r>
              <a:rPr lang="vi-VN" sz="2400"/>
              <a:t>bảo mật chung </a:t>
            </a:r>
            <a:r>
              <a:rPr lang="en-US" sz="2400" i="1" smtClean="0"/>
              <a:t>TC</a:t>
            </a:r>
            <a:r>
              <a:rPr lang="en-US" sz="2400" smtClean="0"/>
              <a:t> - </a:t>
            </a:r>
            <a:r>
              <a:rPr lang="vi-VN" sz="2400" smtClean="0"/>
              <a:t>mang </a:t>
            </a:r>
            <a:r>
              <a:rPr lang="vi-VN" sz="2400"/>
              <a:t>giá trị cao nhất </a:t>
            </a:r>
            <a:r>
              <a:rPr lang="en-US" sz="2400" smtClean="0"/>
              <a:t>trong</a:t>
            </a:r>
            <a:r>
              <a:rPr lang="vi-VN" sz="2400" smtClean="0"/>
              <a:t> </a:t>
            </a:r>
            <a:r>
              <a:rPr lang="en-US" sz="2400" smtClean="0"/>
              <a:t>số </a:t>
            </a:r>
            <a:r>
              <a:rPr lang="vi-VN" sz="2400" smtClean="0"/>
              <a:t>các </a:t>
            </a:r>
            <a:r>
              <a:rPr lang="vi-VN" sz="2400" i="1"/>
              <a:t>C</a:t>
            </a:r>
            <a:r>
              <a:rPr lang="vi-VN" sz="2400" i="1" baseline="-25000"/>
              <a:t>i</a:t>
            </a:r>
            <a:r>
              <a:rPr lang="vi-VN" sz="2400"/>
              <a:t> </a:t>
            </a:r>
            <a:r>
              <a:rPr lang="en-US" sz="2400" smtClean="0"/>
              <a:t>của</a:t>
            </a:r>
            <a:r>
              <a:rPr lang="vi-VN" sz="2400" smtClean="0"/>
              <a:t> </a:t>
            </a:r>
            <a:r>
              <a:rPr lang="vi-VN" sz="2400"/>
              <a:t>hàng đó</a:t>
            </a:r>
            <a:r>
              <a:rPr lang="vi-VN" sz="2400" smtClean="0"/>
              <a:t>.</a:t>
            </a:r>
            <a:endParaRPr lang="en-US" sz="2400" smtClean="0"/>
          </a:p>
          <a:p>
            <a:pPr marL="228600" lvl="1" indent="0" algn="ctr">
              <a:lnSpc>
                <a:spcPct val="95000"/>
              </a:lnSpc>
              <a:buNone/>
            </a:pPr>
            <a:r>
              <a:rPr lang="vi-VN" sz="2400" smtClean="0"/>
              <a:t> </a:t>
            </a:r>
            <a:r>
              <a:rPr lang="vi-VN" sz="2400" b="1" i="1" smtClean="0"/>
              <a:t>R(A</a:t>
            </a:r>
            <a:r>
              <a:rPr lang="vi-VN" sz="2400" b="1" i="1" baseline="-25000" smtClean="0"/>
              <a:t>1</a:t>
            </a:r>
            <a:r>
              <a:rPr lang="vi-VN" sz="2400" b="1" i="1" smtClean="0"/>
              <a:t>, C</a:t>
            </a:r>
            <a:r>
              <a:rPr lang="vi-VN" sz="2400" b="1" i="1" baseline="-25000" smtClean="0"/>
              <a:t>1</a:t>
            </a:r>
            <a:r>
              <a:rPr lang="vi-VN" sz="2400" b="1" i="1" smtClean="0"/>
              <a:t>, A</a:t>
            </a:r>
            <a:r>
              <a:rPr lang="vi-VN" sz="2400" b="1" i="1" baseline="-25000" smtClean="0"/>
              <a:t>2</a:t>
            </a:r>
            <a:r>
              <a:rPr lang="vi-VN" sz="2400" b="1" i="1" smtClean="0"/>
              <a:t>, C</a:t>
            </a:r>
            <a:r>
              <a:rPr lang="en-US" sz="2400" b="1" i="1" baseline="-25000" smtClean="0"/>
              <a:t>2</a:t>
            </a:r>
            <a:r>
              <a:rPr lang="vi-VN" sz="2400" b="1" i="1" smtClean="0"/>
              <a:t>, </a:t>
            </a:r>
            <a:r>
              <a:rPr lang="en-US" sz="2400" b="1" i="1" smtClean="0"/>
              <a:t> </a:t>
            </a:r>
            <a:r>
              <a:rPr lang="vi-VN" sz="2400" b="1" i="1" smtClean="0"/>
              <a:t>…, A</a:t>
            </a:r>
            <a:r>
              <a:rPr lang="vi-VN" sz="2400" b="1" i="1" baseline="-25000" smtClean="0"/>
              <a:t>n</a:t>
            </a:r>
            <a:r>
              <a:rPr lang="en-US" sz="2400" b="1" i="1" smtClean="0"/>
              <a:t>, </a:t>
            </a:r>
            <a:r>
              <a:rPr lang="vi-VN" sz="2400" b="1" i="1" smtClean="0"/>
              <a:t>C</a:t>
            </a:r>
            <a:r>
              <a:rPr lang="vi-VN" sz="2400" b="1" i="1" baseline="-25000" smtClean="0"/>
              <a:t>n</a:t>
            </a:r>
            <a:r>
              <a:rPr lang="vi-VN" sz="2400" b="1" i="1" smtClean="0"/>
              <a:t>, </a:t>
            </a:r>
            <a:r>
              <a:rPr lang="vi-VN" sz="2400" b="1" i="1"/>
              <a:t>TC</a:t>
            </a:r>
            <a:r>
              <a:rPr lang="vi-VN" sz="2400" b="1" i="1" smtClean="0"/>
              <a:t>)</a:t>
            </a:r>
            <a:endParaRPr lang="en-US" sz="2400" b="1" i="1" smtClean="0"/>
          </a:p>
          <a:p>
            <a:pPr lvl="1">
              <a:lnSpc>
                <a:spcPct val="95000"/>
              </a:lnSpc>
            </a:pPr>
            <a:r>
              <a:rPr lang="vi-VN" sz="2400" b="1" i="1" smtClean="0"/>
              <a:t>Khóa </a:t>
            </a:r>
            <a:r>
              <a:rPr lang="vi-VN" sz="2400" b="1" i="1"/>
              <a:t>biểu kiến (apparent key</a:t>
            </a:r>
            <a:r>
              <a:rPr lang="vi-VN" sz="2400" b="1" i="1" smtClean="0"/>
              <a:t>)</a:t>
            </a:r>
            <a:r>
              <a:rPr lang="en-US" sz="2400" smtClean="0"/>
              <a:t> </a:t>
            </a:r>
            <a:r>
              <a:rPr lang="vi-VN" sz="2400" smtClean="0"/>
              <a:t>của </a:t>
            </a:r>
            <a:r>
              <a:rPr lang="vi-VN" sz="2400"/>
              <a:t>một quan hệ đa </a:t>
            </a:r>
            <a:r>
              <a:rPr lang="vi-VN" sz="2400" smtClean="0"/>
              <a:t>mức</a:t>
            </a:r>
            <a:r>
              <a:rPr lang="en-US" sz="2400" smtClean="0"/>
              <a:t>:</a:t>
            </a:r>
            <a:r>
              <a:rPr lang="vi-VN" sz="2400" smtClean="0"/>
              <a:t> </a:t>
            </a:r>
            <a:r>
              <a:rPr lang="vi-VN" sz="2400"/>
              <a:t>là tập các thuộc tính mà sẽ tạo thành khóa chính như trong một quan hệ bình thường (single-level relation) (bỏ các thuộc tính </a:t>
            </a:r>
            <a:r>
              <a:rPr lang="en-US" sz="2400" smtClean="0"/>
              <a:t>mức</a:t>
            </a:r>
            <a:r>
              <a:rPr lang="vi-VN" sz="2400" smtClean="0"/>
              <a:t> </a:t>
            </a:r>
            <a:r>
              <a:rPr lang="vi-VN" sz="2400"/>
              <a:t>bảo mật)</a:t>
            </a:r>
            <a:endParaRPr lang="en-US" sz="2400" b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400" b="1" i="1" smtClean="0"/>
              <a:t>Quan hệ đa mức (tiếp</a:t>
            </a:r>
            <a:r>
              <a:rPr lang="en-US" sz="2400" b="1" i="1"/>
              <a:t>)</a:t>
            </a:r>
            <a:r>
              <a:rPr lang="en-US" sz="2400" b="1" smtClean="0"/>
              <a:t>:</a:t>
            </a:r>
          </a:p>
          <a:p>
            <a:pPr lvl="1">
              <a:lnSpc>
                <a:spcPct val="95000"/>
              </a:lnSpc>
            </a:pPr>
            <a:r>
              <a:rPr lang="vi-VN" sz="2400" smtClean="0"/>
              <a:t>Những chủ thể (người dùng) ở các </a:t>
            </a:r>
            <a:r>
              <a:rPr lang="en-US" sz="2400" smtClean="0"/>
              <a:t>mức</a:t>
            </a:r>
            <a:r>
              <a:rPr lang="vi-VN" sz="2400" smtClean="0"/>
              <a:t> </a:t>
            </a:r>
            <a:r>
              <a:rPr lang="vi-VN" sz="2400" smtClean="0"/>
              <a:t>bảo mật khác nhau sẽ thấy những dữ liệu khác nhau trong cùng một quan hệ đa mức.</a:t>
            </a:r>
            <a:endParaRPr lang="en-US" sz="2400" smtClean="0"/>
          </a:p>
          <a:p>
            <a:pPr lvl="1">
              <a:lnSpc>
                <a:spcPct val="95000"/>
              </a:lnSpc>
            </a:pPr>
            <a:r>
              <a:rPr lang="en-US" sz="2400" i="1" smtClean="0"/>
              <a:t>Ví dụ</a:t>
            </a:r>
            <a:r>
              <a:rPr lang="en-US" sz="2400" smtClean="0"/>
              <a:t>: Xét quan hệ EMPLOYEE: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22" y="2676678"/>
            <a:ext cx="7966743" cy="197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8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mtClean="0"/>
              <a:t>2.1. Tổng quan về điều khiển truy cập</a:t>
            </a:r>
          </a:p>
          <a:p>
            <a:pPr marL="0" indent="0">
              <a:buNone/>
            </a:pPr>
            <a:r>
              <a:rPr lang="de-DE" smtClean="0"/>
              <a:t>2.2. Điều khiển truy cập tùy ý</a:t>
            </a:r>
          </a:p>
          <a:p>
            <a:pPr marL="0" indent="0">
              <a:buNone/>
            </a:pPr>
            <a:r>
              <a:rPr lang="de-DE" smtClean="0"/>
              <a:t>2.3. Điều khiển truy cập bắt buộc</a:t>
            </a:r>
          </a:p>
          <a:p>
            <a:pPr marL="0" indent="0">
              <a:buNone/>
            </a:pPr>
            <a:r>
              <a:rPr lang="de-DE" smtClean="0"/>
              <a:t>2.4. Điều khiển truy cập dựa trên vai trò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CD2-377A-4892-995E-67B13F3F05E4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0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400" b="1" i="1" smtClean="0"/>
              <a:t>Quan hệ đa mức (</a:t>
            </a:r>
            <a:r>
              <a:rPr lang="en-US" sz="2400" b="1" i="1"/>
              <a:t>tiếp)</a:t>
            </a:r>
            <a:r>
              <a:rPr lang="en-US" sz="2400" b="1" smtClean="0"/>
              <a:t>:</a:t>
            </a:r>
          </a:p>
          <a:p>
            <a:pPr lvl="2">
              <a:lnSpc>
                <a:spcPct val="95000"/>
              </a:lnSpc>
            </a:pPr>
            <a:r>
              <a:rPr lang="en-US" sz="2400" i="1"/>
              <a:t>Select * from EMPLOYEE</a:t>
            </a:r>
            <a:r>
              <a:rPr lang="en-US" sz="2400" smtClean="0"/>
              <a:t>:</a:t>
            </a:r>
          </a:p>
          <a:p>
            <a:pPr lvl="2">
              <a:lnSpc>
                <a:spcPct val="95000"/>
              </a:lnSpc>
            </a:pPr>
            <a:endParaRPr lang="en-US" sz="2400" b="1" i="1"/>
          </a:p>
          <a:p>
            <a:pPr lvl="2">
              <a:lnSpc>
                <a:spcPct val="95000"/>
              </a:lnSpc>
            </a:pPr>
            <a:endParaRPr lang="en-US" sz="2400" b="1" i="1" smtClean="0"/>
          </a:p>
          <a:p>
            <a:pPr lvl="2">
              <a:lnSpc>
                <a:spcPct val="95000"/>
              </a:lnSpc>
            </a:pPr>
            <a:endParaRPr lang="en-US" sz="2400" b="1" i="1"/>
          </a:p>
          <a:p>
            <a:pPr lvl="2">
              <a:lnSpc>
                <a:spcPct val="95000"/>
              </a:lnSpc>
            </a:pPr>
            <a:endParaRPr lang="en-US" sz="2400" b="1" i="1" smtClean="0"/>
          </a:p>
          <a:p>
            <a:pPr lvl="2">
              <a:lnSpc>
                <a:spcPct val="95000"/>
              </a:lnSpc>
            </a:pPr>
            <a:endParaRPr lang="en-US" sz="2400" b="1" i="1" smtClean="0"/>
          </a:p>
          <a:p>
            <a:pPr lvl="2">
              <a:lnSpc>
                <a:spcPct val="95000"/>
              </a:lnSpc>
            </a:pPr>
            <a:r>
              <a:rPr lang="en-US" sz="2400" i="1" smtClean="0"/>
              <a:t>Kết </a:t>
            </a:r>
            <a:r>
              <a:rPr lang="en-US" sz="2400" i="1"/>
              <a:t>quả trả về cho người dùng ở </a:t>
            </a:r>
            <a:r>
              <a:rPr lang="en-US" sz="2400" i="1" smtClean="0"/>
              <a:t>mức </a:t>
            </a:r>
            <a:r>
              <a:rPr lang="en-US" sz="2400" i="1"/>
              <a:t>bảo mật S</a:t>
            </a:r>
            <a:r>
              <a:rPr lang="en-US" sz="2400" smtClean="0"/>
              <a:t>: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40" y="4362356"/>
            <a:ext cx="7821116" cy="13336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98" y="1973947"/>
            <a:ext cx="7763958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5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400" b="1" i="1" smtClean="0"/>
              <a:t>Quan hệ đa mức</a:t>
            </a:r>
            <a:r>
              <a:rPr lang="en-US" sz="2400" b="1" i="1"/>
              <a:t> (tiếp)</a:t>
            </a:r>
            <a:r>
              <a:rPr lang="en-US" sz="2400" b="1" smtClean="0"/>
              <a:t>:</a:t>
            </a:r>
          </a:p>
          <a:p>
            <a:pPr lvl="2">
              <a:lnSpc>
                <a:spcPct val="95000"/>
              </a:lnSpc>
            </a:pPr>
            <a:r>
              <a:rPr lang="en-US" sz="2400" i="1" smtClean="0"/>
              <a:t>Kết quả trả về cho người dùng ở </a:t>
            </a:r>
            <a:r>
              <a:rPr lang="en-US" sz="2400" i="1" smtClean="0"/>
              <a:t>mức</a:t>
            </a:r>
            <a:r>
              <a:rPr lang="en-US" sz="2400" i="1" smtClean="0"/>
              <a:t> </a:t>
            </a:r>
            <a:r>
              <a:rPr lang="en-US" sz="2400" i="1" smtClean="0"/>
              <a:t>bảo mật C</a:t>
            </a:r>
            <a:r>
              <a:rPr lang="en-US" sz="2400" smtClean="0"/>
              <a:t>:</a:t>
            </a:r>
          </a:p>
          <a:p>
            <a:pPr lvl="2">
              <a:lnSpc>
                <a:spcPct val="95000"/>
              </a:lnSpc>
            </a:pPr>
            <a:endParaRPr lang="en-US" sz="2400" b="1" i="1"/>
          </a:p>
          <a:p>
            <a:pPr lvl="2">
              <a:lnSpc>
                <a:spcPct val="95000"/>
              </a:lnSpc>
            </a:pPr>
            <a:endParaRPr lang="en-US" sz="2400" b="1" i="1" smtClean="0"/>
          </a:p>
          <a:p>
            <a:pPr lvl="2">
              <a:lnSpc>
                <a:spcPct val="95000"/>
              </a:lnSpc>
            </a:pPr>
            <a:endParaRPr lang="en-US" sz="2400" b="1" i="1"/>
          </a:p>
          <a:p>
            <a:pPr lvl="2">
              <a:lnSpc>
                <a:spcPct val="95000"/>
              </a:lnSpc>
            </a:pPr>
            <a:endParaRPr lang="en-US" sz="2400" b="1" i="1" smtClean="0"/>
          </a:p>
          <a:p>
            <a:pPr lvl="2">
              <a:lnSpc>
                <a:spcPct val="95000"/>
              </a:lnSpc>
            </a:pPr>
            <a:endParaRPr lang="en-US" sz="2400" b="1" i="1" smtClean="0"/>
          </a:p>
          <a:p>
            <a:pPr lvl="2">
              <a:lnSpc>
                <a:spcPct val="95000"/>
              </a:lnSpc>
            </a:pPr>
            <a:r>
              <a:rPr lang="en-US" sz="2400" i="1" smtClean="0"/>
              <a:t>Kết </a:t>
            </a:r>
            <a:r>
              <a:rPr lang="en-US" sz="2400" i="1"/>
              <a:t>quả trả về cho người dùng ở </a:t>
            </a:r>
            <a:r>
              <a:rPr lang="en-US" sz="2400" i="1" smtClean="0"/>
              <a:t>mức bảo </a:t>
            </a:r>
            <a:r>
              <a:rPr lang="en-US" sz="2400" i="1"/>
              <a:t>mật </a:t>
            </a:r>
            <a:r>
              <a:rPr lang="en-US" sz="2400" i="1" smtClean="0"/>
              <a:t>U</a:t>
            </a:r>
            <a:r>
              <a:rPr lang="en-US" sz="2400" smtClean="0"/>
              <a:t>: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40" y="2005407"/>
            <a:ext cx="7783011" cy="1371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00" y="4405122"/>
            <a:ext cx="7525800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0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400" b="1" i="1" smtClean="0"/>
              <a:t>Quan hệ đa mức</a:t>
            </a:r>
            <a:r>
              <a:rPr lang="en-US" sz="2400" b="1" i="1"/>
              <a:t> (tiếp)</a:t>
            </a:r>
            <a:r>
              <a:rPr lang="en-US" sz="2400" b="1" smtClean="0"/>
              <a:t>:</a:t>
            </a:r>
          </a:p>
          <a:p>
            <a:pPr lvl="1">
              <a:lnSpc>
                <a:spcPct val="95000"/>
              </a:lnSpc>
            </a:pPr>
            <a:r>
              <a:rPr lang="en-US" sz="2400" i="1" smtClean="0"/>
              <a:t>Tính chất của quan hệ đa mức</a:t>
            </a:r>
            <a:r>
              <a:rPr lang="en-US" sz="2400" smtClean="0"/>
              <a:t>:</a:t>
            </a:r>
          </a:p>
          <a:p>
            <a:pPr lvl="2">
              <a:lnSpc>
                <a:spcPct val="95000"/>
              </a:lnSpc>
            </a:pPr>
            <a:r>
              <a:rPr lang="en-US" sz="2400"/>
              <a:t>Tính chất đọc và </a:t>
            </a:r>
            <a:r>
              <a:rPr lang="en-US" sz="2400" smtClean="0"/>
              <a:t>ghi</a:t>
            </a:r>
          </a:p>
          <a:p>
            <a:pPr lvl="2">
              <a:lnSpc>
                <a:spcPct val="95000"/>
              </a:lnSpc>
            </a:pPr>
            <a:r>
              <a:rPr lang="en-US" sz="2400" smtClean="0"/>
              <a:t>Tính </a:t>
            </a:r>
            <a:r>
              <a:rPr lang="en-US" sz="2400"/>
              <a:t>toàn vẹn thực thể (Entity integrity</a:t>
            </a:r>
            <a:r>
              <a:rPr lang="en-US" sz="2400" smtClean="0"/>
              <a:t>)</a:t>
            </a:r>
          </a:p>
          <a:p>
            <a:pPr lvl="2">
              <a:lnSpc>
                <a:spcPct val="95000"/>
              </a:lnSpc>
            </a:pPr>
            <a:r>
              <a:rPr lang="en-US" sz="2400" smtClean="0"/>
              <a:t>Tính </a:t>
            </a:r>
            <a:r>
              <a:rPr lang="en-US" sz="2400"/>
              <a:t>toàn vẹn giá trị null (Null integrity</a:t>
            </a:r>
            <a:r>
              <a:rPr lang="en-US" sz="2400" smtClean="0"/>
              <a:t>)</a:t>
            </a:r>
          </a:p>
          <a:p>
            <a:pPr lvl="2">
              <a:lnSpc>
                <a:spcPct val="95000"/>
              </a:lnSpc>
            </a:pPr>
            <a:r>
              <a:rPr lang="en-US" sz="2400" smtClean="0"/>
              <a:t>Tính </a:t>
            </a:r>
            <a:r>
              <a:rPr lang="en-US" sz="2400"/>
              <a:t>đa thể hiện (Polyinstantiation)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3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400" b="1" i="1" smtClean="0"/>
              <a:t>Quan hệ đa mức</a:t>
            </a:r>
            <a:r>
              <a:rPr lang="en-US" sz="2400" b="1" i="1"/>
              <a:t> (tiếp)</a:t>
            </a:r>
            <a:r>
              <a:rPr lang="en-US" sz="2400" b="1" smtClean="0"/>
              <a:t>:</a:t>
            </a:r>
          </a:p>
          <a:p>
            <a:pPr lvl="1">
              <a:lnSpc>
                <a:spcPct val="95000"/>
              </a:lnSpc>
            </a:pPr>
            <a:r>
              <a:rPr lang="en-US" sz="2400" i="1" smtClean="0"/>
              <a:t>Tính chất đọc và  ghi</a:t>
            </a:r>
            <a:r>
              <a:rPr lang="en-US" sz="2400" smtClean="0"/>
              <a:t>:</a:t>
            </a:r>
          </a:p>
          <a:p>
            <a:pPr lvl="2">
              <a:lnSpc>
                <a:spcPct val="95000"/>
              </a:lnSpc>
            </a:pPr>
            <a:r>
              <a:rPr lang="vi-VN" sz="2400"/>
              <a:t>Không đọc lên (No read up</a:t>
            </a:r>
            <a:r>
              <a:rPr lang="vi-VN" sz="2400" smtClean="0"/>
              <a:t>)</a:t>
            </a:r>
            <a:endParaRPr lang="en-US" sz="2400" smtClean="0"/>
          </a:p>
          <a:p>
            <a:pPr lvl="2">
              <a:lnSpc>
                <a:spcPct val="95000"/>
              </a:lnSpc>
            </a:pPr>
            <a:r>
              <a:rPr lang="vi-VN" sz="2400" smtClean="0"/>
              <a:t>Không </a:t>
            </a:r>
            <a:r>
              <a:rPr lang="vi-VN" sz="2400"/>
              <a:t>ghi xuống (No write down</a:t>
            </a:r>
            <a:r>
              <a:rPr lang="vi-VN" sz="2400" smtClean="0"/>
              <a:t>)</a:t>
            </a:r>
            <a:endParaRPr lang="en-US" sz="2400" smtClean="0"/>
          </a:p>
          <a:p>
            <a:pPr marL="460375" lvl="2" indent="0">
              <a:lnSpc>
                <a:spcPct val="95000"/>
              </a:lnSpc>
              <a:buNone/>
            </a:pPr>
            <a:r>
              <a:rPr lang="en-US" sz="2400" smtClean="0">
                <a:sym typeface="Wingdings" panose="05000000000000000000" pitchFamily="2" charset="2"/>
              </a:rPr>
              <a:t></a:t>
            </a:r>
            <a:r>
              <a:rPr lang="vi-VN" sz="2400" smtClean="0"/>
              <a:t>Tính </a:t>
            </a:r>
            <a:r>
              <a:rPr lang="vi-VN" sz="2400"/>
              <a:t>chất cơ bản của </a:t>
            </a:r>
            <a:r>
              <a:rPr lang="en-US" sz="2400" smtClean="0"/>
              <a:t>điều khiển truy cập bắt buộc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8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400" b="1" i="1" smtClean="0"/>
              <a:t>Quan hệ đa mức</a:t>
            </a:r>
            <a:r>
              <a:rPr lang="en-US" sz="2400" b="1" i="1"/>
              <a:t> (tiếp)</a:t>
            </a:r>
            <a:r>
              <a:rPr lang="en-US" sz="2400" b="1" smtClean="0"/>
              <a:t>:</a:t>
            </a:r>
          </a:p>
          <a:p>
            <a:pPr lvl="1">
              <a:lnSpc>
                <a:spcPct val="95000"/>
              </a:lnSpc>
            </a:pPr>
            <a:r>
              <a:rPr lang="en-US" sz="2400" i="1" smtClean="0"/>
              <a:t>Tính toàn </a:t>
            </a:r>
            <a:r>
              <a:rPr lang="en-US" sz="2400" i="1"/>
              <a:t>vẹn thực thể (Entity integrity</a:t>
            </a:r>
            <a:r>
              <a:rPr lang="en-US" sz="2400" i="1" smtClean="0"/>
              <a:t>)</a:t>
            </a:r>
            <a:r>
              <a:rPr lang="en-US" sz="2400" smtClean="0"/>
              <a:t>:</a:t>
            </a:r>
          </a:p>
          <a:p>
            <a:pPr lvl="2">
              <a:lnSpc>
                <a:spcPct val="95000"/>
              </a:lnSpc>
            </a:pPr>
            <a:r>
              <a:rPr lang="vi-VN" sz="2400" smtClean="0"/>
              <a:t>Tất </a:t>
            </a:r>
            <a:r>
              <a:rPr lang="vi-VN" sz="2400"/>
              <a:t>cả các thuộc tính nằm trong khóa biểu kiến không được null và phải ở cùng </a:t>
            </a:r>
            <a:r>
              <a:rPr lang="vi-VN" sz="2400" smtClean="0"/>
              <a:t>mức </a:t>
            </a:r>
            <a:r>
              <a:rPr lang="vi-VN" sz="2400"/>
              <a:t>bảo mật trong mỗi hàng</a:t>
            </a:r>
            <a:r>
              <a:rPr lang="vi-VN" sz="2400" smtClean="0"/>
              <a:t>.</a:t>
            </a:r>
            <a:endParaRPr lang="en-US" sz="2400" smtClean="0"/>
          </a:p>
          <a:p>
            <a:pPr lvl="2">
              <a:lnSpc>
                <a:spcPct val="95000"/>
              </a:lnSpc>
            </a:pPr>
            <a:r>
              <a:rPr lang="vi-VN" sz="2400" smtClean="0"/>
              <a:t>Tất </a:t>
            </a:r>
            <a:r>
              <a:rPr lang="vi-VN" sz="2400"/>
              <a:t>cả các thuộc tính khác trong cùng một hàng phải có mức bảo mật lớn hơn hoặc bằng mức bảo mật của khóa biểu kiến</a:t>
            </a:r>
            <a:r>
              <a:rPr lang="vi-VN" sz="2400" smtClean="0"/>
              <a:t>.</a:t>
            </a:r>
            <a:endParaRPr lang="en-US" sz="2400" smtClean="0"/>
          </a:p>
          <a:p>
            <a:pPr marL="460375" lvl="2" indent="0">
              <a:lnSpc>
                <a:spcPct val="95000"/>
              </a:lnSpc>
              <a:buNone/>
            </a:pPr>
            <a:r>
              <a:rPr lang="en-US" sz="2400" smtClean="0">
                <a:sym typeface="Wingdings" panose="05000000000000000000" pitchFamily="2" charset="2"/>
              </a:rPr>
              <a:t></a:t>
            </a:r>
            <a:r>
              <a:rPr lang="vi-VN" sz="2400" smtClean="0"/>
              <a:t> Ràng </a:t>
            </a:r>
            <a:r>
              <a:rPr lang="vi-VN" sz="2400"/>
              <a:t>buộc này đảm bảo rằng một người dùng sẽ thấy được khóa của một hàng nếu người dùng được phép xem bất kỳ phần nào của hàng đó.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7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400" b="1" i="1" smtClean="0"/>
              <a:t>Quan hệ đa mức</a:t>
            </a:r>
            <a:r>
              <a:rPr lang="en-US" sz="2400" b="1" i="1"/>
              <a:t> (tiếp)</a:t>
            </a:r>
            <a:r>
              <a:rPr lang="en-US" sz="2400" b="1" smtClean="0"/>
              <a:t>:</a:t>
            </a:r>
          </a:p>
          <a:p>
            <a:pPr lvl="1">
              <a:lnSpc>
                <a:spcPct val="95000"/>
              </a:lnSpc>
            </a:pPr>
            <a:r>
              <a:rPr lang="vi-VN" sz="2400" i="1"/>
              <a:t>Tính toàn vẹn giá trị null (Null integrity)</a:t>
            </a:r>
            <a:r>
              <a:rPr lang="vi-VN" sz="2400"/>
              <a:t>: </a:t>
            </a:r>
            <a:endParaRPr lang="en-US" sz="2400" smtClean="0"/>
          </a:p>
          <a:p>
            <a:pPr lvl="2">
              <a:lnSpc>
                <a:spcPct val="95000"/>
              </a:lnSpc>
            </a:pPr>
            <a:r>
              <a:rPr lang="vi-VN" sz="2400" smtClean="0"/>
              <a:t>Tất </a:t>
            </a:r>
            <a:r>
              <a:rPr lang="vi-VN" sz="2400"/>
              <a:t>cả các giá trị null đều được phân loại ở mức bảo mật bằng với mức bảo mật của khóa biểu kiến trong cùng một </a:t>
            </a:r>
            <a:r>
              <a:rPr lang="vi-VN" sz="2400" smtClean="0"/>
              <a:t>hàng</a:t>
            </a:r>
            <a:r>
              <a:rPr lang="en-US" sz="2400" smtClean="0"/>
              <a:t>.</a:t>
            </a:r>
          </a:p>
          <a:p>
            <a:pPr marL="460375" lvl="2" indent="0">
              <a:lnSpc>
                <a:spcPct val="95000"/>
              </a:lnSpc>
              <a:buNone/>
            </a:pPr>
            <a:r>
              <a:rPr lang="en-US" sz="2400" smtClean="0">
                <a:sym typeface="Wingdings" panose="05000000000000000000" pitchFamily="2" charset="2"/>
              </a:rPr>
              <a:t> </a:t>
            </a:r>
            <a:r>
              <a:rPr lang="vi-VN" sz="2400" smtClean="0"/>
              <a:t>Ràng </a:t>
            </a:r>
            <a:r>
              <a:rPr lang="vi-VN" sz="2400"/>
              <a:t>buộc này đảm bảo sự thống nhất giữa các thể hiện khác nhau (instance) của cùng một quan hệ khi nó xuất hiện ở các mức bảo mật khác nhau.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400" b="1" i="1" smtClean="0"/>
              <a:t>Quan hệ đa mức</a:t>
            </a:r>
            <a:r>
              <a:rPr lang="en-US" sz="2400" b="1" i="1"/>
              <a:t> (tiếp)</a:t>
            </a:r>
            <a:r>
              <a:rPr lang="en-US" sz="2400" b="1" smtClean="0"/>
              <a:t>:</a:t>
            </a:r>
          </a:p>
          <a:p>
            <a:pPr lvl="1">
              <a:lnSpc>
                <a:spcPct val="95000"/>
              </a:lnSpc>
            </a:pPr>
            <a:r>
              <a:rPr lang="vi-VN" sz="2400" i="1"/>
              <a:t>Tính đa thể hiện (Polyinstantiation)</a:t>
            </a:r>
            <a:r>
              <a:rPr lang="vi-VN" sz="2400"/>
              <a:t>: </a:t>
            </a:r>
            <a:endParaRPr lang="en-US" sz="2400" smtClean="0"/>
          </a:p>
          <a:p>
            <a:pPr lvl="2">
              <a:lnSpc>
                <a:spcPct val="95000"/>
              </a:lnSpc>
            </a:pPr>
            <a:r>
              <a:rPr lang="en-US" sz="2400" smtClean="0"/>
              <a:t>X</a:t>
            </a:r>
            <a:r>
              <a:rPr lang="vi-VN" sz="2400" smtClean="0"/>
              <a:t>ảy </a:t>
            </a:r>
            <a:r>
              <a:rPr lang="vi-VN" sz="2400"/>
              <a:t>ra khi có những hàng có cùng khóa biểu kiến nhưng mang những giá trị khác nhau đối với những người dùng ở các mức bảo mật khác </a:t>
            </a:r>
            <a:r>
              <a:rPr lang="vi-VN" sz="2400" smtClean="0"/>
              <a:t>nhau.</a:t>
            </a:r>
            <a:r>
              <a:rPr lang="en-US" sz="2400" smtClean="0"/>
              <a:t> </a:t>
            </a:r>
          </a:p>
          <a:p>
            <a:pPr marL="460375" lvl="2" indent="0">
              <a:lnSpc>
                <a:spcPct val="95000"/>
              </a:lnSpc>
              <a:buNone/>
            </a:pPr>
            <a:r>
              <a:rPr lang="en-US" sz="2400" i="1" smtClean="0"/>
              <a:t>Ví dụ</a:t>
            </a:r>
            <a:r>
              <a:rPr lang="en-US" sz="2400" smtClean="0"/>
              <a:t>: </a:t>
            </a:r>
            <a:r>
              <a:rPr lang="en-US" sz="2400" i="1" smtClean="0"/>
              <a:t>Select * from EMPLOYEE</a:t>
            </a:r>
          </a:p>
          <a:p>
            <a:pPr lvl="2">
              <a:lnSpc>
                <a:spcPct val="95000"/>
              </a:lnSpc>
            </a:pPr>
            <a:endParaRPr lang="en-US" sz="2400" i="1"/>
          </a:p>
          <a:p>
            <a:pPr lvl="2">
              <a:lnSpc>
                <a:spcPct val="95000"/>
              </a:lnSpc>
            </a:pPr>
            <a:endParaRPr lang="en-US" sz="2400" i="1" smtClean="0"/>
          </a:p>
          <a:p>
            <a:pPr lvl="2">
              <a:lnSpc>
                <a:spcPct val="95000"/>
              </a:lnSpc>
            </a:pPr>
            <a:endParaRPr lang="en-US" sz="2400" i="1"/>
          </a:p>
          <a:p>
            <a:pPr lvl="2">
              <a:lnSpc>
                <a:spcPct val="95000"/>
              </a:lnSpc>
              <a:spcBef>
                <a:spcPts val="1200"/>
              </a:spcBef>
            </a:pPr>
            <a:r>
              <a:rPr lang="en-US" sz="2400" i="1" smtClean="0"/>
              <a:t>Kết quả trả về cho người dùng ở </a:t>
            </a:r>
            <a:r>
              <a:rPr lang="en-US" sz="2400" i="1" smtClean="0"/>
              <a:t>mức </a:t>
            </a:r>
            <a:r>
              <a:rPr lang="en-US" sz="2400" i="1" smtClean="0"/>
              <a:t>bảo mật C</a:t>
            </a:r>
            <a:endParaRPr lang="en-US" sz="2400" i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40" y="3333383"/>
            <a:ext cx="7802064" cy="12670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40" y="5129490"/>
            <a:ext cx="7773485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5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400" b="1" i="1" smtClean="0"/>
              <a:t>Quan hệ đa mức</a:t>
            </a:r>
            <a:r>
              <a:rPr lang="en-US" sz="2400" b="1" i="1"/>
              <a:t> (tiếp)</a:t>
            </a:r>
            <a:r>
              <a:rPr lang="en-US" sz="2400" b="1" smtClean="0"/>
              <a:t>:</a:t>
            </a:r>
          </a:p>
          <a:p>
            <a:pPr lvl="1">
              <a:lnSpc>
                <a:spcPct val="95000"/>
              </a:lnSpc>
            </a:pPr>
            <a:r>
              <a:rPr lang="vi-VN" sz="2400" i="1"/>
              <a:t>Tính đa thể hiện (Polyinstantiation)</a:t>
            </a:r>
            <a:r>
              <a:rPr lang="vi-VN" sz="2400"/>
              <a:t>: </a:t>
            </a:r>
            <a:endParaRPr lang="en-US" sz="2400" smtClean="0"/>
          </a:p>
          <a:p>
            <a:pPr lvl="2">
              <a:lnSpc>
                <a:spcPct val="95000"/>
              </a:lnSpc>
            </a:pPr>
            <a:r>
              <a:rPr lang="vi-VN" sz="2400"/>
              <a:t>Một người dùng ở mức bảo mật C thực hiện câu lệnh cập nhật giá trị của JobPerformance của Smith thành ‘</a:t>
            </a:r>
            <a:r>
              <a:rPr lang="vi-VN" sz="2400" smtClean="0"/>
              <a:t>Excellent’:</a:t>
            </a:r>
            <a:endParaRPr lang="en-US" sz="2400"/>
          </a:p>
          <a:p>
            <a:pPr marL="685800" lvl="2" indent="0">
              <a:lnSpc>
                <a:spcPct val="95000"/>
              </a:lnSpc>
              <a:buNone/>
            </a:pPr>
            <a:r>
              <a:rPr lang="en-US" sz="2400" i="1" smtClean="0"/>
              <a:t>Update  EMPLOYEE </a:t>
            </a:r>
          </a:p>
          <a:p>
            <a:pPr marL="685800" lvl="2" indent="0">
              <a:lnSpc>
                <a:spcPct val="95000"/>
              </a:lnSpc>
              <a:buNone/>
            </a:pPr>
            <a:r>
              <a:rPr lang="en-US" sz="2400" i="1" smtClean="0"/>
              <a:t>set  JobPerformance </a:t>
            </a:r>
            <a:r>
              <a:rPr lang="en-US" sz="2400" i="1"/>
              <a:t>= ‘Excellent’ </a:t>
            </a:r>
            <a:r>
              <a:rPr lang="en-US" sz="2400" i="1" smtClean="0"/>
              <a:t> where  Name </a:t>
            </a:r>
            <a:r>
              <a:rPr lang="en-US" sz="2400" i="1"/>
              <a:t>= ‘Smith</a:t>
            </a:r>
            <a:r>
              <a:rPr lang="en-US" sz="2400" i="1" smtClean="0"/>
              <a:t>’</a:t>
            </a:r>
          </a:p>
          <a:p>
            <a:pPr lvl="2">
              <a:lnSpc>
                <a:spcPct val="95000"/>
              </a:lnSpc>
            </a:pPr>
            <a:r>
              <a:rPr lang="en-US" sz="2400"/>
              <a:t>Kết quả của câu truy vấn: </a:t>
            </a:r>
            <a:endParaRPr lang="en-US" sz="2400" smtClean="0"/>
          </a:p>
          <a:p>
            <a:pPr lvl="3">
              <a:lnSpc>
                <a:spcPct val="95000"/>
              </a:lnSpc>
            </a:pPr>
            <a:r>
              <a:rPr lang="en-US" sz="2400" smtClean="0"/>
              <a:t>Name </a:t>
            </a:r>
            <a:r>
              <a:rPr lang="en-US" sz="2400"/>
              <a:t>là khóa biểu kiến trong quan hệ </a:t>
            </a:r>
            <a:r>
              <a:rPr lang="en-US" sz="2400" smtClean="0"/>
              <a:t>Employee</a:t>
            </a:r>
          </a:p>
          <a:p>
            <a:pPr lvl="3">
              <a:lnSpc>
                <a:spcPct val="95000"/>
              </a:lnSpc>
            </a:pPr>
            <a:r>
              <a:rPr lang="en-US" sz="2400" smtClean="0"/>
              <a:t>Tồn </a:t>
            </a:r>
            <a:r>
              <a:rPr lang="en-US" sz="2400"/>
              <a:t>tại 2 hàng có cùng khóa biểu kiến</a:t>
            </a:r>
            <a:endParaRPr lang="en-US" sz="2400" i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60" y="4610858"/>
            <a:ext cx="6275880" cy="185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9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400" b="1" i="1" smtClean="0"/>
              <a:t>Ưu nhược điểm của điều khiển truy cập bắt buộc</a:t>
            </a:r>
            <a:r>
              <a:rPr lang="en-US" sz="2400" b="1" smtClean="0"/>
              <a:t>:</a:t>
            </a:r>
            <a:r>
              <a:rPr lang="vi-VN" sz="2400"/>
              <a:t> </a:t>
            </a:r>
            <a:endParaRPr lang="en-US" sz="2400" smtClean="0"/>
          </a:p>
          <a:p>
            <a:pPr lvl="1">
              <a:lnSpc>
                <a:spcPct val="95000"/>
              </a:lnSpc>
            </a:pPr>
            <a:r>
              <a:rPr lang="vi-VN" sz="2400" i="1" smtClean="0"/>
              <a:t>Ưu </a:t>
            </a:r>
            <a:r>
              <a:rPr lang="vi-VN" sz="2400" i="1"/>
              <a:t>điểm</a:t>
            </a:r>
            <a:r>
              <a:rPr lang="vi-VN" sz="2400"/>
              <a:t>: </a:t>
            </a:r>
            <a:endParaRPr lang="en-US" sz="2400" smtClean="0"/>
          </a:p>
          <a:p>
            <a:pPr lvl="2">
              <a:lnSpc>
                <a:spcPct val="95000"/>
              </a:lnSpc>
            </a:pPr>
            <a:r>
              <a:rPr lang="vi-VN" sz="2400" smtClean="0"/>
              <a:t>Là </a:t>
            </a:r>
            <a:r>
              <a:rPr lang="vi-VN" sz="2400"/>
              <a:t>cơ chế điều khiển truy xuất có tính bảo mật cao trong việc ngăn chặn dòng thông tin bất hợp </a:t>
            </a:r>
            <a:r>
              <a:rPr lang="vi-VN" sz="2400" smtClean="0"/>
              <a:t>pháp</a:t>
            </a:r>
            <a:r>
              <a:rPr lang="en-US" sz="2400" smtClean="0"/>
              <a:t> </a:t>
            </a:r>
            <a:r>
              <a:rPr lang="en-US" sz="2400" smtClean="0">
                <a:sym typeface="Wingdings" panose="05000000000000000000" pitchFamily="2" charset="2"/>
              </a:rPr>
              <a:t> </a:t>
            </a:r>
            <a:r>
              <a:rPr lang="vi-VN" sz="2400" smtClean="0"/>
              <a:t>Thích </a:t>
            </a:r>
            <a:r>
              <a:rPr lang="vi-VN" sz="2400"/>
              <a:t>hợp cho các ứng dụng trong môi trường </a:t>
            </a:r>
            <a:r>
              <a:rPr lang="en-US" sz="2400" smtClean="0"/>
              <a:t>cần mức bảo mật cao (ví dụ: </a:t>
            </a:r>
            <a:r>
              <a:rPr lang="vi-VN" sz="2400" smtClean="0"/>
              <a:t>quân đội</a:t>
            </a:r>
            <a:r>
              <a:rPr lang="en-US" sz="2400" smtClean="0"/>
              <a:t>)</a:t>
            </a:r>
            <a:r>
              <a:rPr lang="vi-VN" sz="2400" smtClean="0"/>
              <a:t>.</a:t>
            </a:r>
            <a:endParaRPr lang="en-US" sz="2400" smtClean="0"/>
          </a:p>
          <a:p>
            <a:pPr lvl="1">
              <a:lnSpc>
                <a:spcPct val="95000"/>
              </a:lnSpc>
            </a:pPr>
            <a:r>
              <a:rPr lang="en-US" sz="2400" i="1" smtClean="0"/>
              <a:t>Nhược</a:t>
            </a:r>
            <a:r>
              <a:rPr lang="vi-VN" sz="2400" i="1" smtClean="0"/>
              <a:t> </a:t>
            </a:r>
            <a:r>
              <a:rPr lang="vi-VN" sz="2400" i="1"/>
              <a:t>điểm</a:t>
            </a:r>
            <a:r>
              <a:rPr lang="vi-VN" sz="2400"/>
              <a:t>: </a:t>
            </a:r>
            <a:endParaRPr lang="en-US" sz="2400" smtClean="0"/>
          </a:p>
          <a:p>
            <a:pPr lvl="2">
              <a:lnSpc>
                <a:spcPct val="95000"/>
              </a:lnSpc>
            </a:pPr>
            <a:r>
              <a:rPr lang="vi-VN" sz="2400" smtClean="0"/>
              <a:t>Không </a:t>
            </a:r>
            <a:r>
              <a:rPr lang="vi-VN" sz="2400"/>
              <a:t>dễ áp dụng: </a:t>
            </a:r>
            <a:r>
              <a:rPr lang="en-US" sz="2400"/>
              <a:t>Đ</a:t>
            </a:r>
            <a:r>
              <a:rPr lang="vi-VN" sz="2400" smtClean="0"/>
              <a:t>òi </a:t>
            </a:r>
            <a:r>
              <a:rPr lang="vi-VN" sz="2400"/>
              <a:t>hỏi cả người dùng và dữ liệu phải được phân loại rõ </a:t>
            </a:r>
            <a:r>
              <a:rPr lang="vi-VN" sz="2400" smtClean="0"/>
              <a:t>ràng</a:t>
            </a:r>
            <a:r>
              <a:rPr lang="en-US" sz="2400"/>
              <a:t> </a:t>
            </a:r>
            <a:r>
              <a:rPr lang="en-US" sz="2400" smtClean="0">
                <a:sym typeface="Wingdings" panose="05000000000000000000" pitchFamily="2" charset="2"/>
              </a:rPr>
              <a:t> </a:t>
            </a:r>
            <a:r>
              <a:rPr lang="en-US" sz="2400">
                <a:sym typeface="Wingdings" panose="05000000000000000000" pitchFamily="2" charset="2"/>
              </a:rPr>
              <a:t>đ</a:t>
            </a:r>
            <a:r>
              <a:rPr lang="vi-VN" sz="2400" smtClean="0"/>
              <a:t>ược </a:t>
            </a:r>
            <a:r>
              <a:rPr lang="vi-VN" sz="2400"/>
              <a:t>ứng </a:t>
            </a:r>
            <a:r>
              <a:rPr lang="vi-VN" sz="2400" smtClean="0"/>
              <a:t>dụng</a:t>
            </a:r>
            <a:r>
              <a:rPr lang="en-US" sz="2400" smtClean="0"/>
              <a:t> hạn chế,</a:t>
            </a:r>
            <a:r>
              <a:rPr lang="vi-VN" sz="2400" smtClean="0"/>
              <a:t> </a:t>
            </a:r>
            <a:r>
              <a:rPr lang="vi-VN" sz="2400"/>
              <a:t>trong một số ít môi trường.</a:t>
            </a:r>
            <a:endParaRPr lang="en-US" sz="2400" b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400" b="1" i="1" smtClean="0"/>
              <a:t>Mô hình điều khiển truy cập bắt buộc</a:t>
            </a:r>
            <a:r>
              <a:rPr lang="en-US" sz="2400" b="1" smtClean="0"/>
              <a:t>:</a:t>
            </a:r>
            <a:r>
              <a:rPr lang="vi-VN" sz="2400"/>
              <a:t> </a:t>
            </a:r>
            <a:endParaRPr lang="en-US" sz="2400" smtClean="0"/>
          </a:p>
          <a:p>
            <a:pPr lvl="1">
              <a:lnSpc>
                <a:spcPct val="95000"/>
              </a:lnSpc>
            </a:pPr>
            <a:r>
              <a:rPr lang="en-US" sz="2400" i="1"/>
              <a:t>Mô hình Bell-LaPadula </a:t>
            </a:r>
            <a:endParaRPr lang="en-US" sz="2400" i="1" smtClean="0"/>
          </a:p>
          <a:p>
            <a:pPr lvl="1">
              <a:lnSpc>
                <a:spcPct val="95000"/>
              </a:lnSpc>
            </a:pPr>
            <a:r>
              <a:rPr lang="en-US" sz="2400" i="1" smtClean="0"/>
              <a:t>Mô </a:t>
            </a:r>
            <a:r>
              <a:rPr lang="en-US" sz="2400" i="1"/>
              <a:t>hình Biba</a:t>
            </a:r>
            <a:endParaRPr lang="en-US" sz="2400" b="1" i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4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2.3. Điều khiển truy cập bắt buộc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5000"/>
              </a:lnSpc>
            </a:pPr>
            <a:r>
              <a:rPr lang="en-US" sz="2600" b="1" i="1" smtClean="0"/>
              <a:t>Vấn đề của điều khiển truy cập tùy ý</a:t>
            </a:r>
            <a:r>
              <a:rPr lang="en-US" sz="2600" b="1" smtClean="0"/>
              <a:t>:</a:t>
            </a:r>
          </a:p>
          <a:p>
            <a:pPr lvl="1">
              <a:lnSpc>
                <a:spcPct val="95000"/>
              </a:lnSpc>
            </a:pPr>
            <a:r>
              <a:rPr lang="vi-VN" sz="2600"/>
              <a:t>Kiểm soát truy cập tùy </a:t>
            </a:r>
            <a:r>
              <a:rPr lang="vi-VN" sz="2600" smtClean="0"/>
              <a:t>ý</a:t>
            </a:r>
            <a:r>
              <a:rPr lang="en-US" sz="2600" smtClean="0"/>
              <a:t> </a:t>
            </a:r>
            <a:r>
              <a:rPr lang="vi-VN" sz="2600" smtClean="0"/>
              <a:t>là cách </a:t>
            </a:r>
            <a:r>
              <a:rPr lang="vi-VN" sz="2600"/>
              <a:t>tiếp cận truyền thống trong </a:t>
            </a:r>
            <a:r>
              <a:rPr lang="en-US" sz="2600" smtClean="0"/>
              <a:t>bảo mật CSDL</a:t>
            </a:r>
            <a:r>
              <a:rPr lang="vi-VN" sz="2600" smtClean="0"/>
              <a:t> </a:t>
            </a:r>
            <a:r>
              <a:rPr lang="vi-VN" sz="2600"/>
              <a:t>quan </a:t>
            </a:r>
            <a:r>
              <a:rPr lang="vi-VN" sz="2600" smtClean="0"/>
              <a:t>hệ</a:t>
            </a:r>
            <a:r>
              <a:rPr lang="en-US" sz="2600" smtClean="0"/>
              <a:t> thông </a:t>
            </a:r>
            <a:r>
              <a:rPr lang="en-US" sz="2600"/>
              <a:t>qua việc cấp quyền truy cập cho người </a:t>
            </a:r>
            <a:r>
              <a:rPr lang="en-US" sz="2600" smtClean="0"/>
              <a:t>dùng </a:t>
            </a:r>
            <a:r>
              <a:rPr lang="en-US" sz="2600"/>
              <a:t>hoặc </a:t>
            </a:r>
            <a:r>
              <a:rPr lang="en-US" sz="2600" smtClean="0"/>
              <a:t>không. Cơ chế này được sử dụng khá phổ biến trong nhiều môi trường CSDL, tuy nhiên nó không bảo vệ được CSDL khỏi các cuộc tấn công có chủ ý nhằm giành quyền truy cập trái phép.</a:t>
            </a:r>
            <a:endParaRPr lang="vi-VN" sz="2600"/>
          </a:p>
          <a:p>
            <a:pPr lvl="1">
              <a:lnSpc>
                <a:spcPct val="95000"/>
              </a:lnSpc>
            </a:pPr>
            <a:r>
              <a:rPr lang="en-US" sz="2600" i="1" smtClean="0"/>
              <a:t>Ví dụ 1</a:t>
            </a:r>
            <a:r>
              <a:rPr lang="en-US" sz="2600" smtClean="0"/>
              <a:t>: Trong các ví dụ trước, </a:t>
            </a:r>
            <a:r>
              <a:rPr lang="vi-VN" sz="2600" i="1" smtClean="0"/>
              <a:t>Shady</a:t>
            </a:r>
            <a:r>
              <a:rPr lang="vi-VN" sz="2600" smtClean="0"/>
              <a:t> </a:t>
            </a:r>
            <a:r>
              <a:rPr lang="en-US" sz="2600" smtClean="0"/>
              <a:t>là chủ sở hữu bảng </a:t>
            </a:r>
            <a:r>
              <a:rPr lang="vi-VN" sz="2600" i="1" smtClean="0"/>
              <a:t>MYTABLE</a:t>
            </a:r>
            <a:r>
              <a:rPr lang="en-US" sz="2600" smtClean="0"/>
              <a:t> (do đã tạo nó). Nếu muốn lấy các </a:t>
            </a:r>
            <a:r>
              <a:rPr lang="vi-VN" sz="2600" smtClean="0"/>
              <a:t>dữ liệu nhạy cảm</a:t>
            </a:r>
            <a:r>
              <a:rPr lang="en-US" sz="2600" smtClean="0"/>
              <a:t> từ bảng </a:t>
            </a:r>
            <a:r>
              <a:rPr lang="en-US" sz="2600" i="1" smtClean="0"/>
              <a:t>EMPLOYEE</a:t>
            </a:r>
            <a:r>
              <a:rPr lang="vi-VN" sz="2600" smtClean="0"/>
              <a:t> </a:t>
            </a:r>
            <a:r>
              <a:rPr lang="en-US" sz="2600" smtClean="0"/>
              <a:t>đưa </a:t>
            </a:r>
            <a:r>
              <a:rPr lang="vi-VN" sz="2600" smtClean="0"/>
              <a:t>vào</a:t>
            </a:r>
            <a:r>
              <a:rPr lang="en-US" sz="2600" smtClean="0"/>
              <a:t> bảng</a:t>
            </a:r>
            <a:r>
              <a:rPr lang="vi-VN" sz="2600" smtClean="0"/>
              <a:t> </a:t>
            </a:r>
            <a:r>
              <a:rPr lang="vi-VN" sz="2600" i="1" smtClean="0"/>
              <a:t>MYTABLE</a:t>
            </a:r>
            <a:r>
              <a:rPr lang="en-US" sz="2600" smtClean="0"/>
              <a:t>, </a:t>
            </a:r>
            <a:r>
              <a:rPr lang="en-US" sz="2600" i="1" smtClean="0"/>
              <a:t>Shady </a:t>
            </a:r>
            <a:r>
              <a:rPr lang="en-US" sz="2600" smtClean="0"/>
              <a:t>có thể làm như sau:</a:t>
            </a:r>
          </a:p>
          <a:p>
            <a:pPr lvl="2">
              <a:lnSpc>
                <a:spcPct val="95000"/>
              </a:lnSpc>
            </a:pPr>
            <a:r>
              <a:rPr lang="en-US" sz="2600" smtClean="0"/>
              <a:t>Cấp </a:t>
            </a:r>
            <a:r>
              <a:rPr lang="vi-VN" sz="2600" smtClean="0"/>
              <a:t>quyền chèn </a:t>
            </a:r>
            <a:r>
              <a:rPr lang="vi-VN" sz="2600"/>
              <a:t>các hàng vào bảng </a:t>
            </a:r>
            <a:r>
              <a:rPr lang="vi-VN" sz="2600" i="1" smtClean="0"/>
              <a:t>MYTABLE</a:t>
            </a:r>
            <a:r>
              <a:rPr lang="en-US" sz="2600" smtClean="0"/>
              <a:t> </a:t>
            </a:r>
            <a:r>
              <a:rPr lang="vi-VN" sz="2600"/>
              <a:t>cho </a:t>
            </a:r>
            <a:r>
              <a:rPr lang="vi-VN" sz="2600" i="1" smtClean="0"/>
              <a:t>Miller</a:t>
            </a:r>
            <a:endParaRPr lang="en-US" sz="2600" i="1" smtClean="0"/>
          </a:p>
          <a:p>
            <a:pPr lvl="2">
              <a:lnSpc>
                <a:spcPct val="95000"/>
              </a:lnSpc>
            </a:pPr>
            <a:r>
              <a:rPr lang="en-US" sz="2600" smtClean="0"/>
              <a:t>Tìm cách thay đổi </a:t>
            </a:r>
            <a:r>
              <a:rPr lang="vi-VN" sz="2600" smtClean="0"/>
              <a:t>chương </a:t>
            </a:r>
            <a:r>
              <a:rPr lang="vi-VN" sz="2600"/>
              <a:t>trình của </a:t>
            </a:r>
            <a:r>
              <a:rPr lang="vi-VN" sz="2600" i="1"/>
              <a:t>Miller</a:t>
            </a:r>
            <a:r>
              <a:rPr lang="vi-VN" sz="2600"/>
              <a:t> </a:t>
            </a:r>
            <a:r>
              <a:rPr lang="en-US" sz="2600" smtClean="0"/>
              <a:t>theo hướng lấy</a:t>
            </a:r>
            <a:r>
              <a:rPr lang="vi-VN" sz="2600" smtClean="0"/>
              <a:t> </a:t>
            </a:r>
            <a:r>
              <a:rPr lang="vi-VN" sz="2600"/>
              <a:t>dữ liệu từ </a:t>
            </a:r>
            <a:r>
              <a:rPr lang="en-US" sz="2600" smtClean="0"/>
              <a:t>bảng </a:t>
            </a:r>
            <a:r>
              <a:rPr lang="en-US" sz="2600" i="1"/>
              <a:t>EMPLOYEE</a:t>
            </a:r>
            <a:r>
              <a:rPr lang="vi-VN" sz="2600" smtClean="0"/>
              <a:t> </a:t>
            </a:r>
            <a:r>
              <a:rPr lang="vi-VN" sz="2600"/>
              <a:t>và </a:t>
            </a:r>
            <a:r>
              <a:rPr lang="en-US" sz="2600" smtClean="0"/>
              <a:t>chèn</a:t>
            </a:r>
            <a:r>
              <a:rPr lang="vi-VN" sz="2600" smtClean="0"/>
              <a:t> vào</a:t>
            </a:r>
            <a:r>
              <a:rPr lang="en-US" sz="2600" smtClean="0"/>
              <a:t> bảng</a:t>
            </a:r>
            <a:r>
              <a:rPr lang="vi-VN" sz="2600" smtClean="0"/>
              <a:t> </a:t>
            </a:r>
            <a:r>
              <a:rPr lang="vi-VN" sz="2600" i="1" smtClean="0"/>
              <a:t>MYTABLE</a:t>
            </a:r>
            <a:r>
              <a:rPr lang="en-US" sz="2600" smtClean="0"/>
              <a:t>.</a:t>
            </a:r>
            <a:endParaRPr lang="en-US" sz="2600" b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0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400" b="1" i="1" smtClean="0"/>
              <a:t>Mô hình điều khiển truy cập bắt buộc</a:t>
            </a:r>
            <a:r>
              <a:rPr lang="en-US" sz="2400" b="1" i="1"/>
              <a:t> (tiếp)</a:t>
            </a:r>
            <a:r>
              <a:rPr lang="en-US" sz="2400" b="1" smtClean="0"/>
              <a:t>:</a:t>
            </a:r>
            <a:r>
              <a:rPr lang="vi-VN" sz="2400" smtClean="0"/>
              <a:t> </a:t>
            </a:r>
            <a:endParaRPr lang="en-US" sz="2400" smtClean="0"/>
          </a:p>
          <a:p>
            <a:pPr lvl="1">
              <a:lnSpc>
                <a:spcPct val="95000"/>
              </a:lnSpc>
            </a:pPr>
            <a:r>
              <a:rPr lang="en-US" sz="2400" b="1" i="1"/>
              <a:t>Mô hình </a:t>
            </a:r>
            <a:r>
              <a:rPr lang="en-US" sz="2400" b="1" i="1" smtClean="0"/>
              <a:t>Bell-LaPadula</a:t>
            </a:r>
            <a:r>
              <a:rPr lang="en-US" sz="2400" b="1" smtClean="0"/>
              <a:t>:</a:t>
            </a:r>
          </a:p>
          <a:p>
            <a:pPr lvl="2">
              <a:lnSpc>
                <a:spcPct val="95000"/>
              </a:lnSpc>
            </a:pPr>
            <a:r>
              <a:rPr lang="vi-VN" sz="2400"/>
              <a:t>Được phát triển </a:t>
            </a:r>
            <a:r>
              <a:rPr lang="en-US" sz="2400" smtClean="0"/>
              <a:t>năm 1973 </a:t>
            </a:r>
            <a:r>
              <a:rPr lang="vi-VN" sz="2400" smtClean="0"/>
              <a:t>bởi </a:t>
            </a:r>
            <a:r>
              <a:rPr lang="vi-VN" sz="2400"/>
              <a:t>David Elliot Bell và Leonard J. La </a:t>
            </a:r>
            <a:r>
              <a:rPr lang="vi-VN" sz="2400" smtClean="0"/>
              <a:t>Padula</a:t>
            </a:r>
            <a:r>
              <a:rPr lang="en-US" sz="2400" smtClean="0"/>
              <a:t>.</a:t>
            </a:r>
          </a:p>
          <a:p>
            <a:pPr lvl="2">
              <a:lnSpc>
                <a:spcPct val="95000"/>
              </a:lnSpc>
            </a:pPr>
            <a:r>
              <a:rPr lang="en-US" sz="2400" smtClean="0"/>
              <a:t>Mục đích:</a:t>
            </a:r>
            <a:r>
              <a:rPr lang="vi-VN" sz="2400" smtClean="0"/>
              <a:t> </a:t>
            </a:r>
            <a:r>
              <a:rPr lang="en-US" sz="2400" smtClean="0"/>
              <a:t>C</a:t>
            </a:r>
            <a:r>
              <a:rPr lang="vi-VN" sz="2400" smtClean="0"/>
              <a:t>huẩn </a:t>
            </a:r>
            <a:r>
              <a:rPr lang="vi-VN" sz="2400"/>
              <a:t>hóa các qui định về hệ thống bảo mật </a:t>
            </a:r>
            <a:r>
              <a:rPr lang="en-US" sz="2400" smtClean="0"/>
              <a:t>đa</a:t>
            </a:r>
            <a:r>
              <a:rPr lang="vi-VN" sz="2400" smtClean="0"/>
              <a:t> </a:t>
            </a:r>
            <a:r>
              <a:rPr lang="vi-VN" sz="2400"/>
              <a:t>mức </a:t>
            </a:r>
            <a:r>
              <a:rPr lang="vi-VN" sz="2400" smtClean="0"/>
              <a:t>(</a:t>
            </a:r>
            <a:r>
              <a:rPr lang="en-US" sz="2400" smtClean="0"/>
              <a:t>MLS - M</a:t>
            </a:r>
            <a:r>
              <a:rPr lang="vi-VN" sz="2400" smtClean="0"/>
              <a:t>ultilevel </a:t>
            </a:r>
            <a:r>
              <a:rPr lang="en-US" sz="2400" smtClean="0"/>
              <a:t>S</a:t>
            </a:r>
            <a:r>
              <a:rPr lang="vi-VN" sz="2400" smtClean="0"/>
              <a:t>ecurity </a:t>
            </a:r>
            <a:r>
              <a:rPr lang="en-US" sz="2400" smtClean="0"/>
              <a:t>S</a:t>
            </a:r>
            <a:r>
              <a:rPr lang="vi-VN" sz="2400" smtClean="0"/>
              <a:t>ystem) </a:t>
            </a:r>
            <a:r>
              <a:rPr lang="vi-VN" sz="2400"/>
              <a:t>của bộ quốc phòng </a:t>
            </a:r>
            <a:r>
              <a:rPr lang="vi-VN" sz="2400" smtClean="0"/>
              <a:t>Mỹ</a:t>
            </a:r>
            <a:endParaRPr lang="en-US" sz="2400" smtClean="0"/>
          </a:p>
          <a:p>
            <a:pPr lvl="2">
              <a:lnSpc>
                <a:spcPct val="95000"/>
              </a:lnSpc>
            </a:pPr>
            <a:r>
              <a:rPr lang="en-US" sz="2400" smtClean="0"/>
              <a:t>Sử dụng trong</a:t>
            </a:r>
            <a:r>
              <a:rPr lang="vi-VN" sz="2400" smtClean="0"/>
              <a:t> </a:t>
            </a:r>
            <a:r>
              <a:rPr lang="vi-VN" sz="2400"/>
              <a:t>quân đội và chính phủ</a:t>
            </a:r>
            <a:endParaRPr lang="en-US" sz="24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9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400" b="1" i="1" smtClean="0"/>
              <a:t>Mô hình điều khiển truy cập bắt buộc</a:t>
            </a:r>
            <a:r>
              <a:rPr lang="en-US" sz="2400" b="1" i="1"/>
              <a:t> (tiếp)</a:t>
            </a:r>
            <a:r>
              <a:rPr lang="en-US" sz="2400" b="1" smtClean="0"/>
              <a:t>:</a:t>
            </a:r>
            <a:r>
              <a:rPr lang="vi-VN" sz="2400" smtClean="0"/>
              <a:t> </a:t>
            </a:r>
            <a:endParaRPr lang="en-US" sz="2400" smtClean="0"/>
          </a:p>
          <a:p>
            <a:pPr lvl="1">
              <a:lnSpc>
                <a:spcPct val="95000"/>
              </a:lnSpc>
            </a:pPr>
            <a:r>
              <a:rPr lang="en-US" sz="2400" b="1" i="1"/>
              <a:t>Mô hình </a:t>
            </a:r>
            <a:r>
              <a:rPr lang="en-US" sz="2400" b="1" i="1" smtClean="0"/>
              <a:t>Bell-LaPadula (tiếp)</a:t>
            </a:r>
            <a:r>
              <a:rPr lang="en-US" sz="2400" b="1" smtClean="0"/>
              <a:t>:</a:t>
            </a:r>
          </a:p>
          <a:p>
            <a:pPr lvl="2">
              <a:lnSpc>
                <a:spcPct val="95000"/>
              </a:lnSpc>
            </a:pPr>
            <a:r>
              <a:rPr lang="vi-VN" sz="2400" i="1"/>
              <a:t>Trạng thái của hệ thống</a:t>
            </a:r>
            <a:r>
              <a:rPr lang="vi-VN" sz="2400"/>
              <a:t>: </a:t>
            </a:r>
            <a:endParaRPr lang="en-US" sz="2400" smtClean="0"/>
          </a:p>
          <a:p>
            <a:pPr marL="460375" lvl="2" indent="0" algn="ctr">
              <a:lnSpc>
                <a:spcPct val="95000"/>
              </a:lnSpc>
              <a:buNone/>
            </a:pPr>
            <a:r>
              <a:rPr lang="vi-VN" sz="2400" i="1" smtClean="0"/>
              <a:t>v </a:t>
            </a:r>
            <a:r>
              <a:rPr lang="vi-VN" sz="2400" i="1"/>
              <a:t>= (b, M, f</a:t>
            </a:r>
            <a:r>
              <a:rPr lang="vi-VN" sz="2400" i="1" smtClean="0"/>
              <a:t>)</a:t>
            </a:r>
            <a:endParaRPr lang="en-US" sz="2400" i="1"/>
          </a:p>
          <a:p>
            <a:pPr marL="685800" lvl="2" indent="0" algn="l">
              <a:lnSpc>
                <a:spcPct val="95000"/>
              </a:lnSpc>
              <a:buNone/>
            </a:pPr>
            <a:r>
              <a:rPr lang="en-US" sz="2400" smtClean="0"/>
              <a:t>Trong đó:</a:t>
            </a:r>
          </a:p>
          <a:p>
            <a:pPr lvl="2">
              <a:lnSpc>
                <a:spcPct val="95000"/>
              </a:lnSpc>
            </a:pPr>
            <a:r>
              <a:rPr lang="vi-VN" sz="2400" i="1" smtClean="0"/>
              <a:t>b</a:t>
            </a:r>
            <a:r>
              <a:rPr lang="vi-VN" sz="2400"/>
              <a:t>: tập các truy cập hiện </a:t>
            </a:r>
            <a:r>
              <a:rPr lang="vi-VN" sz="2400" smtClean="0"/>
              <a:t>tại</a:t>
            </a:r>
            <a:endParaRPr lang="en-US" sz="2400" smtClean="0"/>
          </a:p>
          <a:p>
            <a:pPr lvl="3">
              <a:lnSpc>
                <a:spcPct val="95000"/>
              </a:lnSpc>
            </a:pPr>
            <a:r>
              <a:rPr lang="vi-VN" sz="2400" smtClean="0"/>
              <a:t>Các </a:t>
            </a:r>
            <a:r>
              <a:rPr lang="vi-VN" sz="2400"/>
              <a:t>loại quyền truy cập (access mode): chỉ đọc (read-only), </a:t>
            </a:r>
            <a:r>
              <a:rPr lang="en-US" sz="2400" smtClean="0"/>
              <a:t>ghi thêm</a:t>
            </a:r>
            <a:r>
              <a:rPr lang="vi-VN" sz="2400" smtClean="0"/>
              <a:t> </a:t>
            </a:r>
            <a:r>
              <a:rPr lang="vi-VN" sz="2400"/>
              <a:t>(append), thực thi (excecute), đọc-ghi (read-write</a:t>
            </a:r>
            <a:r>
              <a:rPr lang="vi-VN" sz="2400" smtClean="0"/>
              <a:t>)</a:t>
            </a:r>
            <a:endParaRPr lang="en-US" sz="2400" smtClean="0"/>
          </a:p>
          <a:p>
            <a:pPr lvl="3">
              <a:lnSpc>
                <a:spcPct val="95000"/>
              </a:lnSpc>
            </a:pPr>
            <a:r>
              <a:rPr lang="vi-VN" sz="2400" i="1" smtClean="0"/>
              <a:t>b </a:t>
            </a:r>
            <a:r>
              <a:rPr lang="en-US" sz="2400" i="1" smtClean="0"/>
              <a:t>= &lt;subject, object, access mode&gt; = &lt;s, o, m&gt;</a:t>
            </a:r>
            <a:r>
              <a:rPr lang="vi-VN" sz="2400" smtClean="0"/>
              <a:t>: </a:t>
            </a:r>
            <a:r>
              <a:rPr lang="vi-VN" sz="2400"/>
              <a:t>chủ thể </a:t>
            </a:r>
            <a:r>
              <a:rPr lang="vi-VN" sz="2400" i="1"/>
              <a:t>s</a:t>
            </a:r>
            <a:r>
              <a:rPr lang="vi-VN" sz="2400"/>
              <a:t> đang có quyền truy cập </a:t>
            </a:r>
            <a:r>
              <a:rPr lang="vi-VN" sz="2400" i="1"/>
              <a:t>m</a:t>
            </a:r>
            <a:r>
              <a:rPr lang="vi-VN" sz="2400"/>
              <a:t> trên </a:t>
            </a:r>
            <a:r>
              <a:rPr lang="vi-VN" sz="2400" i="1" smtClean="0"/>
              <a:t>o</a:t>
            </a:r>
            <a:endParaRPr lang="en-US" sz="2400" i="1" smtClean="0"/>
          </a:p>
          <a:p>
            <a:pPr lvl="2">
              <a:lnSpc>
                <a:spcPct val="95000"/>
              </a:lnSpc>
            </a:pPr>
            <a:r>
              <a:rPr lang="vi-VN" sz="2400" i="1" smtClean="0"/>
              <a:t>M[s,o</a:t>
            </a:r>
            <a:r>
              <a:rPr lang="vi-VN" sz="2400" i="1"/>
              <a:t>]</a:t>
            </a:r>
            <a:r>
              <a:rPr lang="vi-VN" sz="2400"/>
              <a:t>: ma trận truy </a:t>
            </a:r>
            <a:r>
              <a:rPr lang="vi-VN" sz="2400" smtClean="0"/>
              <a:t>cập</a:t>
            </a:r>
            <a:r>
              <a:rPr lang="en-US" sz="2400" smtClean="0"/>
              <a:t>, t</a:t>
            </a:r>
            <a:r>
              <a:rPr lang="vi-VN" sz="2400" smtClean="0"/>
              <a:t>ương </a:t>
            </a:r>
            <a:r>
              <a:rPr lang="vi-VN" sz="2400"/>
              <a:t>tự như trong mô hình ma trận truy cập</a:t>
            </a:r>
            <a:endParaRPr lang="en-US" sz="24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6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400" b="1" i="1" smtClean="0"/>
              <a:t>Mô hình điều khiển truy cập bắt buộc</a:t>
            </a:r>
            <a:r>
              <a:rPr lang="en-US" sz="2400" b="1" i="1"/>
              <a:t> (tiếp)</a:t>
            </a:r>
            <a:r>
              <a:rPr lang="en-US" sz="2400" b="1" smtClean="0"/>
              <a:t>:</a:t>
            </a:r>
            <a:r>
              <a:rPr lang="vi-VN" sz="2400" smtClean="0"/>
              <a:t> </a:t>
            </a:r>
            <a:endParaRPr lang="en-US" sz="2400" smtClean="0"/>
          </a:p>
          <a:p>
            <a:pPr lvl="1">
              <a:lnSpc>
                <a:spcPct val="95000"/>
              </a:lnSpc>
            </a:pPr>
            <a:r>
              <a:rPr lang="en-US" sz="2400" b="1" i="1"/>
              <a:t>Mô hình </a:t>
            </a:r>
            <a:r>
              <a:rPr lang="en-US" sz="2400" b="1" i="1" smtClean="0"/>
              <a:t>Bell-LaPadula</a:t>
            </a:r>
            <a:r>
              <a:rPr lang="en-US" sz="2400" b="1" i="1"/>
              <a:t> (tiếp)</a:t>
            </a:r>
            <a:r>
              <a:rPr lang="en-US" sz="2400" b="1" smtClean="0"/>
              <a:t>:</a:t>
            </a:r>
          </a:p>
          <a:p>
            <a:pPr lvl="2">
              <a:lnSpc>
                <a:spcPct val="95000"/>
              </a:lnSpc>
            </a:pPr>
            <a:r>
              <a:rPr lang="vi-VN" sz="2400" i="1"/>
              <a:t>Trạng thái của hệ </a:t>
            </a:r>
            <a:r>
              <a:rPr lang="vi-VN" sz="2400" i="1" smtClean="0"/>
              <a:t>thống</a:t>
            </a:r>
            <a:r>
              <a:rPr lang="en-US" sz="2400" i="1" smtClean="0"/>
              <a:t> (tiếp)</a:t>
            </a:r>
            <a:r>
              <a:rPr lang="vi-VN" sz="2400" smtClean="0"/>
              <a:t>: </a:t>
            </a:r>
            <a:endParaRPr lang="en-US" sz="2400" smtClean="0"/>
          </a:p>
          <a:p>
            <a:pPr marL="460375" lvl="2" indent="0" algn="ctr">
              <a:lnSpc>
                <a:spcPct val="95000"/>
              </a:lnSpc>
              <a:buNone/>
            </a:pPr>
            <a:r>
              <a:rPr lang="vi-VN" sz="2400" i="1"/>
              <a:t>v = (b, M, f)</a:t>
            </a:r>
            <a:endParaRPr lang="en-US" sz="2400" i="1"/>
          </a:p>
          <a:p>
            <a:pPr marL="685800" lvl="2" indent="0" algn="l">
              <a:lnSpc>
                <a:spcPct val="95000"/>
              </a:lnSpc>
              <a:buNone/>
            </a:pPr>
            <a:r>
              <a:rPr lang="en-US" sz="2400"/>
              <a:t>Trong đó:</a:t>
            </a:r>
          </a:p>
          <a:p>
            <a:pPr lvl="2">
              <a:lnSpc>
                <a:spcPct val="95000"/>
              </a:lnSpc>
            </a:pPr>
            <a:r>
              <a:rPr lang="vi-VN" sz="2400" i="1" smtClean="0"/>
              <a:t>f</a:t>
            </a:r>
            <a:r>
              <a:rPr lang="vi-VN" sz="2400"/>
              <a:t>: hàm xác định mức bảo mật của chủ thể/đối </a:t>
            </a:r>
            <a:r>
              <a:rPr lang="vi-VN" sz="2400" smtClean="0"/>
              <a:t>tượng</a:t>
            </a:r>
            <a:endParaRPr lang="en-US" sz="2400" smtClean="0"/>
          </a:p>
          <a:p>
            <a:pPr lvl="3">
              <a:lnSpc>
                <a:spcPct val="95000"/>
              </a:lnSpc>
            </a:pPr>
            <a:r>
              <a:rPr lang="vi-VN" sz="2400" i="1" smtClean="0"/>
              <a:t>f</a:t>
            </a:r>
            <a:r>
              <a:rPr lang="vi-VN" sz="2400"/>
              <a:t>: </a:t>
            </a:r>
            <a:r>
              <a:rPr lang="vi-VN" sz="2400" i="1"/>
              <a:t>O </a:t>
            </a:r>
            <a:r>
              <a:rPr lang="vi-VN" sz="2400" i="1" smtClean="0">
                <a:sym typeface="Symbol" panose="05050102010706020507" pitchFamily="18" charset="2"/>
              </a:rPr>
              <a:t></a:t>
            </a:r>
            <a:r>
              <a:rPr lang="en-US" sz="2400" i="1" smtClean="0">
                <a:sym typeface="Symbol" panose="05050102010706020507" pitchFamily="18" charset="2"/>
              </a:rPr>
              <a:t> </a:t>
            </a:r>
            <a:r>
              <a:rPr lang="vi-VN" sz="2400" i="1" smtClean="0"/>
              <a:t>S </a:t>
            </a:r>
            <a:r>
              <a:rPr lang="en-US" sz="2400" i="1" smtClean="0">
                <a:sym typeface="Wingdings" panose="05000000000000000000" pitchFamily="2" charset="2"/>
              </a:rPr>
              <a:t></a:t>
            </a:r>
            <a:r>
              <a:rPr lang="vi-VN" sz="2400" i="1" smtClean="0"/>
              <a:t> L</a:t>
            </a:r>
            <a:endParaRPr lang="en-US" sz="2400" i="1" smtClean="0"/>
          </a:p>
          <a:p>
            <a:pPr lvl="3">
              <a:lnSpc>
                <a:spcPct val="95000"/>
              </a:lnSpc>
            </a:pPr>
            <a:r>
              <a:rPr lang="vi-VN" sz="2400" i="1" smtClean="0"/>
              <a:t>f</a:t>
            </a:r>
            <a:r>
              <a:rPr lang="vi-VN" sz="2400" i="1" baseline="-25000" smtClean="0"/>
              <a:t>o</a:t>
            </a:r>
            <a:r>
              <a:rPr lang="vi-VN" sz="2400" i="1" smtClean="0"/>
              <a:t>(o</a:t>
            </a:r>
            <a:r>
              <a:rPr lang="vi-VN" sz="2400" i="1"/>
              <a:t>)</a:t>
            </a:r>
            <a:r>
              <a:rPr lang="vi-VN" sz="2400"/>
              <a:t>: trả về mức bảo mật của đối tượng </a:t>
            </a:r>
            <a:r>
              <a:rPr lang="vi-VN" sz="2400" i="1" smtClean="0"/>
              <a:t>o</a:t>
            </a:r>
            <a:endParaRPr lang="en-US" sz="2400" i="1" smtClean="0"/>
          </a:p>
          <a:p>
            <a:pPr lvl="3">
              <a:lnSpc>
                <a:spcPct val="95000"/>
              </a:lnSpc>
            </a:pPr>
            <a:r>
              <a:rPr lang="vi-VN" sz="2400" i="1" smtClean="0"/>
              <a:t>f</a:t>
            </a:r>
            <a:r>
              <a:rPr lang="vi-VN" sz="2400" i="1" baseline="-25000" smtClean="0"/>
              <a:t>s</a:t>
            </a:r>
            <a:r>
              <a:rPr lang="vi-VN" sz="2400" i="1" smtClean="0"/>
              <a:t>(s</a:t>
            </a:r>
            <a:r>
              <a:rPr lang="vi-VN" sz="2400" i="1"/>
              <a:t>)</a:t>
            </a:r>
            <a:r>
              <a:rPr lang="vi-VN" sz="2400"/>
              <a:t>: trả về mức bảo mật của chủ thể </a:t>
            </a:r>
            <a:r>
              <a:rPr lang="vi-VN" sz="2400" i="1"/>
              <a:t>s</a:t>
            </a:r>
            <a:r>
              <a:rPr lang="vi-VN" sz="2400"/>
              <a:t> </a:t>
            </a:r>
            <a:endParaRPr lang="en-US" sz="2400" smtClean="0"/>
          </a:p>
          <a:p>
            <a:pPr lvl="3">
              <a:lnSpc>
                <a:spcPct val="95000"/>
              </a:lnSpc>
            </a:pPr>
            <a:r>
              <a:rPr lang="vi-VN" sz="2400" i="1" smtClean="0"/>
              <a:t>f</a:t>
            </a:r>
            <a:r>
              <a:rPr lang="vi-VN" sz="2400" i="1" baseline="-25000" smtClean="0"/>
              <a:t>c</a:t>
            </a:r>
            <a:r>
              <a:rPr lang="vi-VN" sz="2400" i="1" smtClean="0"/>
              <a:t>(s</a:t>
            </a:r>
            <a:r>
              <a:rPr lang="vi-VN" sz="2400" i="1"/>
              <a:t>)</a:t>
            </a:r>
            <a:r>
              <a:rPr lang="vi-VN" sz="2400"/>
              <a:t>: trả về mức bảo mật hiện tại của chủ thể </a:t>
            </a:r>
            <a:r>
              <a:rPr lang="vi-VN" sz="2400" i="1"/>
              <a:t>s</a:t>
            </a:r>
            <a:r>
              <a:rPr lang="vi-VN" sz="2400"/>
              <a:t> </a:t>
            </a:r>
            <a:endParaRPr lang="en-US" sz="2400" smtClean="0"/>
          </a:p>
          <a:p>
            <a:pPr lvl="3">
              <a:lnSpc>
                <a:spcPct val="95000"/>
              </a:lnSpc>
            </a:pPr>
            <a:r>
              <a:rPr lang="vi-VN" sz="2400" i="1" smtClean="0"/>
              <a:t>f</a:t>
            </a:r>
            <a:r>
              <a:rPr lang="vi-VN" sz="2400" i="1" baseline="-25000" smtClean="0"/>
              <a:t>c</a:t>
            </a:r>
            <a:r>
              <a:rPr lang="vi-VN" sz="2400" i="1" smtClean="0"/>
              <a:t>(s</a:t>
            </a:r>
            <a:r>
              <a:rPr lang="vi-VN" sz="2400" i="1"/>
              <a:t>) ≤ </a:t>
            </a:r>
            <a:r>
              <a:rPr lang="en-US" sz="2400" i="1" smtClean="0"/>
              <a:t> </a:t>
            </a:r>
            <a:r>
              <a:rPr lang="vi-VN" sz="2400" i="1" smtClean="0"/>
              <a:t>f</a:t>
            </a:r>
            <a:r>
              <a:rPr lang="vi-VN" sz="2400" i="1" baseline="-25000" smtClean="0"/>
              <a:t>s</a:t>
            </a:r>
            <a:r>
              <a:rPr lang="vi-VN" sz="2400" i="1" smtClean="0"/>
              <a:t>(s</a:t>
            </a:r>
            <a:r>
              <a:rPr lang="vi-VN" sz="2400" i="1"/>
              <a:t>)</a:t>
            </a:r>
            <a:endParaRPr lang="en-US" sz="2400" i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4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400" b="1" i="1" smtClean="0"/>
              <a:t>Mô hình điều khiển truy cập bắt buộc</a:t>
            </a:r>
            <a:r>
              <a:rPr lang="en-US" sz="2400" b="1" i="1"/>
              <a:t> (tiếp)</a:t>
            </a:r>
            <a:r>
              <a:rPr lang="en-US" sz="2400" b="1" smtClean="0"/>
              <a:t>:</a:t>
            </a:r>
            <a:r>
              <a:rPr lang="vi-VN" sz="2400" smtClean="0"/>
              <a:t> </a:t>
            </a:r>
            <a:endParaRPr lang="en-US" sz="2400" smtClean="0"/>
          </a:p>
          <a:p>
            <a:pPr lvl="1">
              <a:lnSpc>
                <a:spcPct val="95000"/>
              </a:lnSpc>
            </a:pPr>
            <a:r>
              <a:rPr lang="en-US" sz="2400" b="1" i="1"/>
              <a:t>Mô hình </a:t>
            </a:r>
            <a:r>
              <a:rPr lang="en-US" sz="2400" b="1" i="1" smtClean="0"/>
              <a:t>Bell-LaPadula</a:t>
            </a:r>
            <a:r>
              <a:rPr lang="en-US" sz="2400" b="1" i="1"/>
              <a:t> (tiếp)</a:t>
            </a:r>
            <a:r>
              <a:rPr lang="en-US" sz="2400" b="1" smtClean="0"/>
              <a:t>:</a:t>
            </a:r>
          </a:p>
          <a:p>
            <a:pPr lvl="2">
              <a:lnSpc>
                <a:spcPct val="95000"/>
              </a:lnSpc>
            </a:pPr>
            <a:r>
              <a:rPr lang="vi-VN" sz="2400" i="1"/>
              <a:t>Tính chất bảo mật đơn giản (ss-property)</a:t>
            </a:r>
            <a:r>
              <a:rPr lang="vi-VN" sz="2400"/>
              <a:t>: </a:t>
            </a:r>
            <a:endParaRPr lang="en-US" sz="2400" smtClean="0"/>
          </a:p>
          <a:p>
            <a:pPr lvl="3">
              <a:lnSpc>
                <a:spcPct val="95000"/>
              </a:lnSpc>
            </a:pPr>
            <a:r>
              <a:rPr lang="vi-VN" sz="2400"/>
              <a:t>Không đọc lên (No read up</a:t>
            </a:r>
            <a:r>
              <a:rPr lang="vi-VN" sz="2400" smtClean="0"/>
              <a:t>)</a:t>
            </a:r>
            <a:endParaRPr lang="en-US" sz="2400" smtClean="0"/>
          </a:p>
          <a:p>
            <a:pPr lvl="3">
              <a:lnSpc>
                <a:spcPct val="95000"/>
              </a:lnSpc>
            </a:pPr>
            <a:r>
              <a:rPr lang="vi-VN" sz="2400" smtClean="0"/>
              <a:t>Một </a:t>
            </a:r>
            <a:r>
              <a:rPr lang="vi-VN" sz="2400"/>
              <a:t>trạng thái hệ thống </a:t>
            </a:r>
            <a:r>
              <a:rPr lang="vi-VN" sz="2400" i="1"/>
              <a:t>v = (b, M, f)</a:t>
            </a:r>
            <a:r>
              <a:rPr lang="vi-VN" sz="2400"/>
              <a:t> thỏa mãn tính chất bảo mật đơn giản khi và chỉ khi: </a:t>
            </a:r>
            <a:endParaRPr lang="en-US" sz="2400" smtClean="0"/>
          </a:p>
          <a:p>
            <a:pPr marL="685800" lvl="3" indent="0" algn="ctr">
              <a:lnSpc>
                <a:spcPct val="95000"/>
              </a:lnSpc>
              <a:buNone/>
            </a:pPr>
            <a:r>
              <a:rPr lang="vi-VN" sz="2400" i="1" smtClean="0"/>
              <a:t>Với </a:t>
            </a:r>
            <a:r>
              <a:rPr lang="vi-VN" sz="2400" i="1"/>
              <a:t>mỗi M[s,o]: M[s,o] ∈ {read, write}, </a:t>
            </a:r>
            <a:r>
              <a:rPr lang="vi-VN" sz="2400" i="1" smtClean="0"/>
              <a:t>f</a:t>
            </a:r>
            <a:r>
              <a:rPr lang="vi-VN" sz="2400" i="1" baseline="-25000" smtClean="0"/>
              <a:t>o</a:t>
            </a:r>
            <a:r>
              <a:rPr lang="vi-VN" sz="2400" i="1" smtClean="0"/>
              <a:t>(o</a:t>
            </a:r>
            <a:r>
              <a:rPr lang="vi-VN" sz="2400" i="1"/>
              <a:t>) ≤ </a:t>
            </a:r>
            <a:r>
              <a:rPr lang="en-US" sz="2400" i="1" smtClean="0"/>
              <a:t> </a:t>
            </a:r>
            <a:r>
              <a:rPr lang="vi-VN" sz="2400" i="1" smtClean="0"/>
              <a:t>f</a:t>
            </a:r>
            <a:r>
              <a:rPr lang="vi-VN" sz="2400" i="1" baseline="-25000" smtClean="0"/>
              <a:t>s</a:t>
            </a:r>
            <a:r>
              <a:rPr lang="vi-VN" sz="2400" i="1" smtClean="0"/>
              <a:t>(s</a:t>
            </a:r>
            <a:r>
              <a:rPr lang="vi-VN" sz="2400" i="1"/>
              <a:t>)</a:t>
            </a:r>
            <a:endParaRPr lang="en-US" sz="2400" i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0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400" b="1" i="1" smtClean="0"/>
              <a:t>Mô hình điều khiển truy cập bắt buộc</a:t>
            </a:r>
            <a:r>
              <a:rPr lang="en-US" sz="2400" b="1" i="1"/>
              <a:t> (tiếp)</a:t>
            </a:r>
            <a:r>
              <a:rPr lang="en-US" sz="2400" b="1" smtClean="0"/>
              <a:t>:</a:t>
            </a:r>
            <a:r>
              <a:rPr lang="vi-VN" sz="2400" smtClean="0"/>
              <a:t> </a:t>
            </a:r>
            <a:endParaRPr lang="en-US" sz="2400" smtClean="0"/>
          </a:p>
          <a:p>
            <a:pPr lvl="1">
              <a:lnSpc>
                <a:spcPct val="95000"/>
              </a:lnSpc>
            </a:pPr>
            <a:r>
              <a:rPr lang="en-US" sz="2400" b="1" i="1"/>
              <a:t>Mô hình </a:t>
            </a:r>
            <a:r>
              <a:rPr lang="en-US" sz="2400" b="1" i="1" smtClean="0"/>
              <a:t>Bell-LaPadula</a:t>
            </a:r>
            <a:r>
              <a:rPr lang="en-US" sz="2400" b="1" i="1"/>
              <a:t> (tiếp)</a:t>
            </a:r>
            <a:r>
              <a:rPr lang="en-US" sz="2400" b="1" smtClean="0"/>
              <a:t>:</a:t>
            </a:r>
          </a:p>
          <a:p>
            <a:pPr lvl="2">
              <a:lnSpc>
                <a:spcPct val="95000"/>
              </a:lnSpc>
            </a:pPr>
            <a:r>
              <a:rPr lang="vi-VN" sz="2400" i="1"/>
              <a:t>Tính chất </a:t>
            </a:r>
            <a:r>
              <a:rPr lang="en-US" sz="2400" i="1" smtClean="0"/>
              <a:t>sao</a:t>
            </a:r>
            <a:r>
              <a:rPr lang="vi-VN" sz="2400" i="1" smtClean="0"/>
              <a:t> (</a:t>
            </a:r>
            <a:r>
              <a:rPr lang="en-US" sz="2400" i="1" smtClean="0"/>
              <a:t>*</a:t>
            </a:r>
            <a:r>
              <a:rPr lang="vi-VN" sz="2400" i="1" smtClean="0"/>
              <a:t>-</a:t>
            </a:r>
            <a:r>
              <a:rPr lang="vi-VN" sz="2400" i="1"/>
              <a:t>property)</a:t>
            </a:r>
            <a:r>
              <a:rPr lang="vi-VN" sz="2400"/>
              <a:t>: </a:t>
            </a:r>
            <a:endParaRPr lang="en-US" sz="2400" smtClean="0"/>
          </a:p>
          <a:p>
            <a:pPr lvl="3">
              <a:lnSpc>
                <a:spcPct val="95000"/>
              </a:lnSpc>
            </a:pPr>
            <a:r>
              <a:rPr lang="en-US" sz="2400"/>
              <a:t>Không ghi xuống (No write down</a:t>
            </a:r>
            <a:r>
              <a:rPr lang="en-US" sz="2400" smtClean="0"/>
              <a:t>)</a:t>
            </a:r>
          </a:p>
          <a:p>
            <a:pPr lvl="3">
              <a:lnSpc>
                <a:spcPct val="95000"/>
              </a:lnSpc>
            </a:pPr>
            <a:r>
              <a:rPr lang="en-US" sz="2400" smtClean="0"/>
              <a:t>Một </a:t>
            </a:r>
            <a:r>
              <a:rPr lang="en-US" sz="2400"/>
              <a:t>trạng thái hệ thống </a:t>
            </a:r>
            <a:r>
              <a:rPr lang="en-US" sz="2400" i="1"/>
              <a:t>v = (b, M, f)</a:t>
            </a:r>
            <a:r>
              <a:rPr lang="en-US" sz="2400"/>
              <a:t> thỏa mãn tính chất * khi và chỉ khi: </a:t>
            </a:r>
            <a:endParaRPr lang="en-US" sz="2400" smtClean="0"/>
          </a:p>
          <a:p>
            <a:pPr lvl="4">
              <a:lnSpc>
                <a:spcPct val="95000"/>
              </a:lnSpc>
            </a:pPr>
            <a:r>
              <a:rPr lang="en-US" sz="2400" i="1" smtClean="0"/>
              <a:t>append </a:t>
            </a:r>
            <a:r>
              <a:rPr lang="en-US" sz="2400" i="1"/>
              <a:t>∈ M[s,o] </a:t>
            </a:r>
            <a:r>
              <a:rPr lang="en-US" sz="2400" i="1" smtClean="0">
                <a:sym typeface="Wingdings" panose="05000000000000000000" pitchFamily="2" charset="2"/>
              </a:rPr>
              <a:t>  </a:t>
            </a:r>
            <a:r>
              <a:rPr lang="en-US" sz="2400" i="1" smtClean="0"/>
              <a:t>f</a:t>
            </a:r>
            <a:r>
              <a:rPr lang="en-US" sz="2400" i="1" baseline="-25000" smtClean="0"/>
              <a:t>c</a:t>
            </a:r>
            <a:r>
              <a:rPr lang="en-US" sz="2400" i="1" smtClean="0"/>
              <a:t>(s</a:t>
            </a:r>
            <a:r>
              <a:rPr lang="en-US" sz="2400" i="1"/>
              <a:t>) ≤ </a:t>
            </a:r>
            <a:r>
              <a:rPr lang="en-US" sz="2400" i="1" smtClean="0"/>
              <a:t>f</a:t>
            </a:r>
            <a:r>
              <a:rPr lang="en-US" sz="2400" i="1" baseline="-25000" smtClean="0"/>
              <a:t>o</a:t>
            </a:r>
            <a:r>
              <a:rPr lang="en-US" sz="2400" i="1" smtClean="0"/>
              <a:t>(o</a:t>
            </a:r>
            <a:r>
              <a:rPr lang="en-US" sz="2400" i="1"/>
              <a:t>) </a:t>
            </a:r>
            <a:endParaRPr lang="en-US" sz="2400" i="1" smtClean="0"/>
          </a:p>
          <a:p>
            <a:pPr lvl="4">
              <a:lnSpc>
                <a:spcPct val="95000"/>
              </a:lnSpc>
            </a:pPr>
            <a:r>
              <a:rPr lang="en-US" sz="2400" i="1" smtClean="0"/>
              <a:t>write </a:t>
            </a:r>
            <a:r>
              <a:rPr lang="en-US" sz="2400" i="1"/>
              <a:t>∈ M[s,o] </a:t>
            </a:r>
            <a:r>
              <a:rPr lang="en-US" sz="2400" i="1" smtClean="0">
                <a:sym typeface="Wingdings" panose="05000000000000000000" pitchFamily="2" charset="2"/>
              </a:rPr>
              <a:t>  </a:t>
            </a:r>
            <a:r>
              <a:rPr lang="en-US" sz="2400" i="1" smtClean="0"/>
              <a:t>f</a:t>
            </a:r>
            <a:r>
              <a:rPr lang="en-US" sz="2400" i="1" baseline="-25000" smtClean="0"/>
              <a:t>c</a:t>
            </a:r>
            <a:r>
              <a:rPr lang="en-US" sz="2400" i="1" smtClean="0"/>
              <a:t>(s</a:t>
            </a:r>
            <a:r>
              <a:rPr lang="en-US" sz="2400" i="1"/>
              <a:t>) = </a:t>
            </a:r>
            <a:r>
              <a:rPr lang="en-US" sz="2400" i="1" smtClean="0"/>
              <a:t>f</a:t>
            </a:r>
            <a:r>
              <a:rPr lang="en-US" sz="2400" i="1" baseline="-25000" smtClean="0"/>
              <a:t>o</a:t>
            </a:r>
            <a:r>
              <a:rPr lang="en-US" sz="2400" i="1" smtClean="0"/>
              <a:t>(o</a:t>
            </a:r>
            <a:r>
              <a:rPr lang="en-US" sz="2400" i="1"/>
              <a:t>) </a:t>
            </a:r>
            <a:endParaRPr lang="en-US" sz="2400" i="1" smtClean="0"/>
          </a:p>
          <a:p>
            <a:pPr lvl="4">
              <a:lnSpc>
                <a:spcPct val="95000"/>
              </a:lnSpc>
            </a:pPr>
            <a:r>
              <a:rPr lang="en-US" sz="2400" i="1" smtClean="0"/>
              <a:t>read </a:t>
            </a:r>
            <a:r>
              <a:rPr lang="en-US" sz="2400" i="1"/>
              <a:t>∈ M[s,o] </a:t>
            </a:r>
            <a:r>
              <a:rPr lang="en-US" sz="2400" i="1" smtClean="0">
                <a:sym typeface="Wingdings" panose="05000000000000000000" pitchFamily="2" charset="2"/>
              </a:rPr>
              <a:t>  </a:t>
            </a:r>
            <a:r>
              <a:rPr lang="en-US" sz="2400" i="1" smtClean="0"/>
              <a:t>f</a:t>
            </a:r>
            <a:r>
              <a:rPr lang="en-US" sz="2400" i="1" baseline="-25000" smtClean="0"/>
              <a:t>c</a:t>
            </a:r>
            <a:r>
              <a:rPr lang="en-US" sz="2400" i="1" smtClean="0"/>
              <a:t>(s</a:t>
            </a:r>
            <a:r>
              <a:rPr lang="en-US" sz="2400" i="1"/>
              <a:t>) ≥ </a:t>
            </a:r>
            <a:r>
              <a:rPr lang="en-US" sz="2400" i="1" smtClean="0"/>
              <a:t>f</a:t>
            </a:r>
            <a:r>
              <a:rPr lang="en-US" sz="2400" i="1" baseline="-25000" smtClean="0"/>
              <a:t>o</a:t>
            </a:r>
            <a:r>
              <a:rPr lang="en-US" sz="2400" i="1" smtClean="0"/>
              <a:t>(o</a:t>
            </a:r>
            <a:r>
              <a:rPr lang="en-US" sz="2400" i="1"/>
              <a:t>)</a:t>
            </a:r>
            <a:endParaRPr lang="en-US" sz="2400" i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2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400" b="1" i="1" smtClean="0"/>
              <a:t>Mô hình điều khiển truy cập bắt buộc</a:t>
            </a:r>
            <a:r>
              <a:rPr lang="en-US" sz="2400" b="1" i="1"/>
              <a:t> (tiếp)</a:t>
            </a:r>
            <a:r>
              <a:rPr lang="en-US" sz="2400" b="1" smtClean="0"/>
              <a:t>:</a:t>
            </a:r>
            <a:r>
              <a:rPr lang="vi-VN" sz="2400" smtClean="0"/>
              <a:t> </a:t>
            </a:r>
            <a:endParaRPr lang="en-US" sz="2400" smtClean="0"/>
          </a:p>
          <a:p>
            <a:pPr lvl="1">
              <a:lnSpc>
                <a:spcPct val="95000"/>
              </a:lnSpc>
            </a:pPr>
            <a:r>
              <a:rPr lang="en-US" sz="2400" b="1" i="1"/>
              <a:t>Mô hình </a:t>
            </a:r>
            <a:r>
              <a:rPr lang="en-US" sz="2400" b="1" i="1" smtClean="0"/>
              <a:t>Bell-LaPadula</a:t>
            </a:r>
            <a:r>
              <a:rPr lang="en-US" sz="2400" b="1" i="1"/>
              <a:t> (tiếp)</a:t>
            </a:r>
            <a:r>
              <a:rPr lang="en-US" sz="2400" b="1" smtClean="0"/>
              <a:t>:</a:t>
            </a:r>
          </a:p>
          <a:p>
            <a:pPr lvl="2">
              <a:lnSpc>
                <a:spcPct val="95000"/>
              </a:lnSpc>
            </a:pPr>
            <a:r>
              <a:rPr lang="en-US" sz="2400" i="1" smtClean="0"/>
              <a:t>Hạn chế của mô hình Bell-LaPadula</a:t>
            </a:r>
            <a:r>
              <a:rPr lang="vi-VN" sz="2400" smtClean="0"/>
              <a:t>: </a:t>
            </a:r>
            <a:endParaRPr lang="en-US" sz="2400" smtClean="0"/>
          </a:p>
          <a:p>
            <a:pPr lvl="3">
              <a:lnSpc>
                <a:spcPct val="95000"/>
              </a:lnSpc>
            </a:pPr>
            <a:r>
              <a:rPr lang="vi-VN" sz="2400"/>
              <a:t>Mô hình Bell-LaPadula chỉ tập trung vào tính </a:t>
            </a:r>
            <a:r>
              <a:rPr lang="en-US" sz="2400" smtClean="0"/>
              <a:t>bí </a:t>
            </a:r>
            <a:r>
              <a:rPr lang="vi-VN" sz="2400" smtClean="0"/>
              <a:t>mật</a:t>
            </a:r>
            <a:r>
              <a:rPr lang="en-US" sz="2400" smtClean="0"/>
              <a:t>, k</a:t>
            </a:r>
            <a:r>
              <a:rPr lang="vi-VN" sz="2400" smtClean="0"/>
              <a:t>hông </a:t>
            </a:r>
            <a:r>
              <a:rPr lang="vi-VN" sz="2400"/>
              <a:t>đảm bảo tính toàn vẹn thông </a:t>
            </a:r>
            <a:r>
              <a:rPr lang="vi-VN" sz="2400" smtClean="0"/>
              <a:t>tin</a:t>
            </a:r>
            <a:endParaRPr lang="en-US" sz="2400" smtClean="0"/>
          </a:p>
          <a:p>
            <a:pPr lvl="3">
              <a:lnSpc>
                <a:spcPct val="95000"/>
              </a:lnSpc>
            </a:pPr>
            <a:r>
              <a:rPr lang="vi-VN" sz="2400" smtClean="0"/>
              <a:t>Không </a:t>
            </a:r>
            <a:r>
              <a:rPr lang="vi-VN" sz="2400"/>
              <a:t>linh động trong việc thay đổi quyền truy cập</a:t>
            </a:r>
            <a:r>
              <a:rPr lang="vi-VN" sz="2400" smtClean="0"/>
              <a:t>.</a:t>
            </a:r>
            <a:endParaRPr lang="en-US" sz="2400" smtClean="0"/>
          </a:p>
          <a:p>
            <a:pPr lvl="3">
              <a:lnSpc>
                <a:spcPct val="95000"/>
              </a:lnSpc>
            </a:pPr>
            <a:r>
              <a:rPr lang="vi-VN" sz="2400" smtClean="0"/>
              <a:t>Mô </a:t>
            </a:r>
            <a:r>
              <a:rPr lang="vi-VN" sz="2400"/>
              <a:t>hình Bell-LaPadula không chặn được convert channel: </a:t>
            </a:r>
            <a:endParaRPr lang="en-US" sz="2400" smtClean="0"/>
          </a:p>
          <a:p>
            <a:pPr lvl="4">
              <a:lnSpc>
                <a:spcPct val="95000"/>
              </a:lnSpc>
            </a:pPr>
            <a:r>
              <a:rPr lang="vi-VN" sz="2400" smtClean="0"/>
              <a:t>Không </a:t>
            </a:r>
            <a:r>
              <a:rPr lang="vi-VN" sz="2400"/>
              <a:t>hỗ trợ tính đa thể hiện </a:t>
            </a:r>
            <a:endParaRPr lang="en-US" sz="2400" smtClean="0"/>
          </a:p>
          <a:p>
            <a:pPr lvl="4">
              <a:lnSpc>
                <a:spcPct val="95000"/>
              </a:lnSpc>
            </a:pPr>
            <a:r>
              <a:rPr lang="vi-VN" sz="2400" smtClean="0"/>
              <a:t>Một </a:t>
            </a:r>
            <a:r>
              <a:rPr lang="vi-VN" sz="2400"/>
              <a:t>chủ thể ở mức bảo mật thấp có thể phát hiện được sự hiện diện của một đối tượng ở mức bảo mật cao khi chủ thể đó truy xuất đến đối tượng và bị từ chối</a:t>
            </a:r>
            <a:endParaRPr lang="en-US" sz="2400" i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6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400" b="1" i="1" smtClean="0"/>
              <a:t>Mô hình điều khiển truy cập bắt buộc</a:t>
            </a:r>
            <a:r>
              <a:rPr lang="en-US" sz="2400" b="1" i="1"/>
              <a:t> (tiếp)</a:t>
            </a:r>
            <a:r>
              <a:rPr lang="en-US" sz="2400" b="1" smtClean="0"/>
              <a:t>:</a:t>
            </a:r>
            <a:r>
              <a:rPr lang="vi-VN" sz="2400" smtClean="0"/>
              <a:t> </a:t>
            </a:r>
            <a:endParaRPr lang="en-US" sz="2400" smtClean="0"/>
          </a:p>
          <a:p>
            <a:pPr lvl="1">
              <a:lnSpc>
                <a:spcPct val="95000"/>
              </a:lnSpc>
            </a:pPr>
            <a:r>
              <a:rPr lang="en-US" sz="2400" b="1" i="1"/>
              <a:t>Mô hình </a:t>
            </a:r>
            <a:r>
              <a:rPr lang="en-US" sz="2400" b="1" i="1" smtClean="0"/>
              <a:t>Biba</a:t>
            </a:r>
            <a:r>
              <a:rPr lang="en-US" sz="2400" b="1" smtClean="0"/>
              <a:t>:</a:t>
            </a:r>
          </a:p>
          <a:p>
            <a:pPr lvl="2">
              <a:lnSpc>
                <a:spcPct val="95000"/>
              </a:lnSpc>
            </a:pPr>
            <a:r>
              <a:rPr lang="vi-VN" sz="2400"/>
              <a:t>Do Biba đề nghị năm </a:t>
            </a:r>
            <a:r>
              <a:rPr lang="vi-VN" sz="2400" smtClean="0"/>
              <a:t>1977</a:t>
            </a:r>
            <a:endParaRPr lang="en-US" sz="2400" smtClean="0"/>
          </a:p>
          <a:p>
            <a:pPr lvl="2">
              <a:lnSpc>
                <a:spcPct val="95000"/>
              </a:lnSpc>
            </a:pPr>
            <a:r>
              <a:rPr lang="en-US" sz="2400" smtClean="0"/>
              <a:t>T</a:t>
            </a:r>
            <a:r>
              <a:rPr lang="vi-VN" sz="2400" smtClean="0"/>
              <a:t>ập </a:t>
            </a:r>
            <a:r>
              <a:rPr lang="vi-VN" sz="2400"/>
              <a:t>trung vào việc bảo vệ tính toàn vẹn của dữ </a:t>
            </a:r>
            <a:r>
              <a:rPr lang="vi-VN" sz="2400" smtClean="0"/>
              <a:t>liệu</a:t>
            </a:r>
            <a:endParaRPr lang="en-US" sz="2400" smtClean="0"/>
          </a:p>
          <a:p>
            <a:pPr lvl="2">
              <a:lnSpc>
                <a:spcPct val="95000"/>
              </a:lnSpc>
            </a:pPr>
            <a:r>
              <a:rPr lang="en-US" sz="2400" smtClean="0"/>
              <a:t>P</a:t>
            </a:r>
            <a:r>
              <a:rPr lang="vi-VN" sz="2400" smtClean="0"/>
              <a:t>hân </a:t>
            </a:r>
            <a:r>
              <a:rPr lang="vi-VN" sz="2400"/>
              <a:t>loại chủ thể, đối tượng theo mức toàn vẹn (integrity level</a:t>
            </a:r>
            <a:r>
              <a:rPr lang="vi-VN" sz="2400" smtClean="0"/>
              <a:t>)</a:t>
            </a:r>
            <a:endParaRPr lang="en-US" sz="2400" smtClean="0"/>
          </a:p>
          <a:p>
            <a:pPr lvl="2">
              <a:lnSpc>
                <a:spcPct val="95000"/>
              </a:lnSpc>
            </a:pPr>
            <a:r>
              <a:rPr lang="vi-VN" sz="2400" smtClean="0"/>
              <a:t>Các </a:t>
            </a:r>
            <a:r>
              <a:rPr lang="vi-VN" sz="2400"/>
              <a:t>nhóm phân loại gồm: </a:t>
            </a:r>
            <a:endParaRPr lang="en-US" sz="2400" smtClean="0"/>
          </a:p>
          <a:p>
            <a:pPr lvl="3">
              <a:lnSpc>
                <a:spcPct val="95000"/>
              </a:lnSpc>
            </a:pPr>
            <a:r>
              <a:rPr lang="vi-VN" sz="2400" smtClean="0"/>
              <a:t>Crucial </a:t>
            </a:r>
            <a:r>
              <a:rPr lang="vi-VN" sz="2400"/>
              <a:t>(C</a:t>
            </a:r>
            <a:r>
              <a:rPr lang="vi-VN" sz="2400" smtClean="0"/>
              <a:t>)</a:t>
            </a:r>
            <a:endParaRPr lang="en-US" sz="2400" smtClean="0"/>
          </a:p>
          <a:p>
            <a:pPr lvl="3">
              <a:lnSpc>
                <a:spcPct val="95000"/>
              </a:lnSpc>
            </a:pPr>
            <a:r>
              <a:rPr lang="vi-VN" sz="2400" smtClean="0"/>
              <a:t>Very </a:t>
            </a:r>
            <a:r>
              <a:rPr lang="vi-VN" sz="2400"/>
              <a:t>Important (VI</a:t>
            </a:r>
            <a:r>
              <a:rPr lang="vi-VN" sz="2400" smtClean="0"/>
              <a:t>)</a:t>
            </a:r>
            <a:endParaRPr lang="en-US" sz="2400" smtClean="0"/>
          </a:p>
          <a:p>
            <a:pPr lvl="3">
              <a:lnSpc>
                <a:spcPct val="95000"/>
              </a:lnSpc>
            </a:pPr>
            <a:r>
              <a:rPr lang="vi-VN" sz="2400" smtClean="0"/>
              <a:t>Important </a:t>
            </a:r>
            <a:r>
              <a:rPr lang="vi-VN" sz="2400"/>
              <a:t>(I</a:t>
            </a:r>
            <a:r>
              <a:rPr lang="vi-VN" sz="2400" smtClean="0"/>
              <a:t>)</a:t>
            </a:r>
            <a:endParaRPr lang="en-US" sz="2400" smtClean="0"/>
          </a:p>
          <a:p>
            <a:pPr marL="914400" lvl="2" indent="0">
              <a:lnSpc>
                <a:spcPct val="95000"/>
              </a:lnSpc>
              <a:buNone/>
            </a:pPr>
            <a:r>
              <a:rPr lang="vi-VN" sz="2400" smtClean="0"/>
              <a:t>C </a:t>
            </a:r>
            <a:r>
              <a:rPr lang="vi-VN" sz="2400"/>
              <a:t>&gt; VI &gt; I</a:t>
            </a:r>
            <a:endParaRPr lang="en-US" sz="2400" i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0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400" b="1" i="1" smtClean="0"/>
              <a:t>Mô hình điều khiển truy cập bắt buộc</a:t>
            </a:r>
            <a:r>
              <a:rPr lang="en-US" sz="2400" b="1" i="1"/>
              <a:t> (tiếp)</a:t>
            </a:r>
            <a:r>
              <a:rPr lang="en-US" sz="2400" b="1" smtClean="0"/>
              <a:t>:</a:t>
            </a:r>
            <a:r>
              <a:rPr lang="vi-VN" sz="2400" smtClean="0"/>
              <a:t> </a:t>
            </a:r>
            <a:endParaRPr lang="en-US" sz="2400" smtClean="0"/>
          </a:p>
          <a:p>
            <a:pPr lvl="1">
              <a:lnSpc>
                <a:spcPct val="95000"/>
              </a:lnSpc>
            </a:pPr>
            <a:r>
              <a:rPr lang="en-US" sz="2400" b="1" i="1"/>
              <a:t>Mô hình </a:t>
            </a:r>
            <a:r>
              <a:rPr lang="en-US" sz="2400" b="1" i="1" smtClean="0"/>
              <a:t>Biba</a:t>
            </a:r>
            <a:r>
              <a:rPr lang="en-US" sz="2400" b="1" i="1"/>
              <a:t> (tiếp)</a:t>
            </a:r>
            <a:r>
              <a:rPr lang="en-US" sz="2400" b="1" smtClean="0"/>
              <a:t>:</a:t>
            </a:r>
          </a:p>
          <a:p>
            <a:pPr lvl="2">
              <a:lnSpc>
                <a:spcPct val="95000"/>
              </a:lnSpc>
            </a:pPr>
            <a:r>
              <a:rPr lang="vi-VN" sz="2400" i="1"/>
              <a:t>Quyền truy </a:t>
            </a:r>
            <a:r>
              <a:rPr lang="en-US" sz="2400" i="1" smtClean="0"/>
              <a:t>cập </a:t>
            </a:r>
            <a:r>
              <a:rPr lang="vi-VN" sz="2400" i="1" smtClean="0"/>
              <a:t>(access </a:t>
            </a:r>
            <a:r>
              <a:rPr lang="vi-VN" sz="2400" i="1"/>
              <a:t>mode</a:t>
            </a:r>
            <a:r>
              <a:rPr lang="vi-VN" sz="2400" i="1" smtClean="0"/>
              <a:t>)</a:t>
            </a:r>
            <a:r>
              <a:rPr lang="vi-VN" sz="2400" smtClean="0"/>
              <a:t>:</a:t>
            </a:r>
            <a:endParaRPr lang="en-US" sz="2400" smtClean="0"/>
          </a:p>
          <a:p>
            <a:pPr lvl="3">
              <a:lnSpc>
                <a:spcPct val="95000"/>
              </a:lnSpc>
            </a:pPr>
            <a:r>
              <a:rPr lang="vi-VN" sz="2400" smtClean="0"/>
              <a:t>Chỉnh </a:t>
            </a:r>
            <a:r>
              <a:rPr lang="vi-VN" sz="2400"/>
              <a:t>sửa (modify): ghi thông </a:t>
            </a:r>
            <a:r>
              <a:rPr lang="vi-VN" sz="2400" smtClean="0"/>
              <a:t>tin</a:t>
            </a:r>
            <a:r>
              <a:rPr lang="en-US" sz="2400" smtClean="0"/>
              <a:t> cập nhật</a:t>
            </a:r>
            <a:r>
              <a:rPr lang="vi-VN" sz="2400" smtClean="0"/>
              <a:t> </a:t>
            </a:r>
            <a:r>
              <a:rPr lang="vi-VN" sz="2400"/>
              <a:t>lên đối </a:t>
            </a:r>
            <a:r>
              <a:rPr lang="vi-VN" sz="2400" smtClean="0"/>
              <a:t>tượng</a:t>
            </a:r>
            <a:endParaRPr lang="en-US" sz="2400" smtClean="0"/>
          </a:p>
          <a:p>
            <a:pPr lvl="3">
              <a:lnSpc>
                <a:spcPct val="95000"/>
              </a:lnSpc>
            </a:pPr>
            <a:r>
              <a:rPr lang="vi-VN" sz="2400" smtClean="0"/>
              <a:t>Liên </a:t>
            </a:r>
            <a:r>
              <a:rPr lang="vi-VN" sz="2400"/>
              <a:t>hệ (invoke): quyền giữa 2 chủ thể, cho phép 2 chủ thể </a:t>
            </a:r>
            <a:r>
              <a:rPr lang="vi-VN" sz="2400" smtClean="0"/>
              <a:t>liên </a:t>
            </a:r>
            <a:r>
              <a:rPr lang="en-US" sz="2400" smtClean="0"/>
              <a:t> hệ</a:t>
            </a:r>
            <a:r>
              <a:rPr lang="vi-VN" sz="2400" smtClean="0"/>
              <a:t> với nhau</a:t>
            </a:r>
            <a:endParaRPr lang="en-US" sz="2400" smtClean="0"/>
          </a:p>
          <a:p>
            <a:pPr lvl="3">
              <a:lnSpc>
                <a:spcPct val="95000"/>
              </a:lnSpc>
            </a:pPr>
            <a:r>
              <a:rPr lang="vi-VN" sz="2400" smtClean="0"/>
              <a:t>Quan </a:t>
            </a:r>
            <a:r>
              <a:rPr lang="vi-VN" sz="2400"/>
              <a:t>sát (observe): đọc thông tin của đối </a:t>
            </a:r>
            <a:r>
              <a:rPr lang="vi-VN" sz="2400" smtClean="0"/>
              <a:t>tượng</a:t>
            </a:r>
            <a:endParaRPr lang="en-US" sz="2400" smtClean="0"/>
          </a:p>
          <a:p>
            <a:pPr lvl="3">
              <a:lnSpc>
                <a:spcPct val="95000"/>
              </a:lnSpc>
            </a:pPr>
            <a:r>
              <a:rPr lang="vi-VN" sz="2400" smtClean="0"/>
              <a:t>Thực </a:t>
            </a:r>
            <a:r>
              <a:rPr lang="vi-VN" sz="2400"/>
              <a:t>thi (execute): thực thi chương trình</a:t>
            </a:r>
            <a:endParaRPr lang="en-US" sz="2400" i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9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400" b="1" i="1" smtClean="0"/>
              <a:t>Mô hình điều khiển truy cập bắt buộc</a:t>
            </a:r>
            <a:r>
              <a:rPr lang="en-US" sz="2400" b="1" i="1"/>
              <a:t> (tiếp)</a:t>
            </a:r>
            <a:r>
              <a:rPr lang="en-US" sz="2400" b="1" smtClean="0"/>
              <a:t>:</a:t>
            </a:r>
            <a:r>
              <a:rPr lang="vi-VN" sz="2400" smtClean="0"/>
              <a:t> </a:t>
            </a:r>
            <a:endParaRPr lang="en-US" sz="2400" smtClean="0"/>
          </a:p>
          <a:p>
            <a:pPr lvl="1">
              <a:lnSpc>
                <a:spcPct val="95000"/>
              </a:lnSpc>
            </a:pPr>
            <a:r>
              <a:rPr lang="en-US" sz="2400" b="1" i="1"/>
              <a:t>Mô hình </a:t>
            </a:r>
            <a:r>
              <a:rPr lang="en-US" sz="2400" b="1" i="1" smtClean="0"/>
              <a:t>Biba</a:t>
            </a:r>
            <a:r>
              <a:rPr lang="en-US" sz="2400" b="1" i="1"/>
              <a:t> (tiếp)</a:t>
            </a:r>
            <a:r>
              <a:rPr lang="en-US" sz="2400" b="1" smtClean="0"/>
              <a:t>:</a:t>
            </a:r>
          </a:p>
          <a:p>
            <a:pPr lvl="2">
              <a:lnSpc>
                <a:spcPct val="95000"/>
              </a:lnSpc>
            </a:pPr>
            <a:r>
              <a:rPr lang="vi-VN" sz="2400" i="1" smtClean="0"/>
              <a:t>Tính </a:t>
            </a:r>
            <a:r>
              <a:rPr lang="vi-VN" sz="2400" i="1"/>
              <a:t>chất toàn vẹn đơn giản (Simple integrity property)</a:t>
            </a:r>
            <a:r>
              <a:rPr lang="vi-VN" sz="2400"/>
              <a:t>: một chủ thể </a:t>
            </a:r>
            <a:r>
              <a:rPr lang="vi-VN" sz="2400" i="1"/>
              <a:t>s</a:t>
            </a:r>
            <a:r>
              <a:rPr lang="vi-VN" sz="2400"/>
              <a:t> có thể quan sát được đối tượng </a:t>
            </a:r>
            <a:r>
              <a:rPr lang="vi-VN" sz="2400" i="1"/>
              <a:t>o</a:t>
            </a:r>
            <a:r>
              <a:rPr lang="vi-VN" sz="2400"/>
              <a:t> </a:t>
            </a:r>
            <a:r>
              <a:rPr lang="en-US" sz="2400" smtClean="0"/>
              <a:t>khi và chỉ khi</a:t>
            </a:r>
            <a:r>
              <a:rPr lang="vi-VN" sz="2400" smtClean="0"/>
              <a:t>: </a:t>
            </a:r>
            <a:endParaRPr lang="en-US" sz="2400" smtClean="0"/>
          </a:p>
          <a:p>
            <a:pPr marL="460375" lvl="2" indent="0" algn="ctr">
              <a:lnSpc>
                <a:spcPct val="95000"/>
              </a:lnSpc>
              <a:buNone/>
            </a:pPr>
            <a:r>
              <a:rPr lang="vi-VN" sz="2400" i="1" smtClean="0"/>
              <a:t>i(s</a:t>
            </a:r>
            <a:r>
              <a:rPr lang="vi-VN" sz="2400" i="1"/>
              <a:t>) ≤ </a:t>
            </a:r>
            <a:r>
              <a:rPr lang="en-US" sz="2400" i="1" smtClean="0"/>
              <a:t> </a:t>
            </a:r>
            <a:r>
              <a:rPr lang="vi-VN" sz="2400" i="1" smtClean="0"/>
              <a:t>i(o)</a:t>
            </a:r>
            <a:endParaRPr lang="en-US" sz="2400" i="1" smtClean="0"/>
          </a:p>
          <a:p>
            <a:pPr marL="460375" lvl="2" indent="0">
              <a:lnSpc>
                <a:spcPct val="95000"/>
              </a:lnSpc>
              <a:buNone/>
            </a:pPr>
            <a:r>
              <a:rPr lang="en-US" sz="2400" smtClean="0">
                <a:sym typeface="Wingdings" panose="05000000000000000000" pitchFamily="2" charset="2"/>
              </a:rPr>
              <a:t> </a:t>
            </a:r>
            <a:r>
              <a:rPr lang="vi-VN" sz="2400" smtClean="0"/>
              <a:t>Không </a:t>
            </a:r>
            <a:r>
              <a:rPr lang="vi-VN" sz="2400"/>
              <a:t>đọc xuống (No read down</a:t>
            </a:r>
            <a:r>
              <a:rPr lang="vi-VN" sz="2400" smtClean="0"/>
              <a:t>)</a:t>
            </a:r>
            <a:endParaRPr lang="en-US" sz="2400" smtClean="0"/>
          </a:p>
          <a:p>
            <a:pPr lvl="2">
              <a:lnSpc>
                <a:spcPct val="95000"/>
              </a:lnSpc>
            </a:pPr>
            <a:r>
              <a:rPr lang="vi-VN" sz="2400" i="1" smtClean="0"/>
              <a:t>Tính </a:t>
            </a:r>
            <a:r>
              <a:rPr lang="vi-VN" sz="2400" i="1"/>
              <a:t>chất toàn vẹn sao (Integrity star property)</a:t>
            </a:r>
            <a:r>
              <a:rPr lang="vi-VN" sz="2400"/>
              <a:t>: một chủ thể </a:t>
            </a:r>
            <a:r>
              <a:rPr lang="vi-VN" sz="2400" i="1"/>
              <a:t>s</a:t>
            </a:r>
            <a:r>
              <a:rPr lang="vi-VN" sz="2400"/>
              <a:t> có thể chỉnh sửa được đối tượng </a:t>
            </a:r>
            <a:r>
              <a:rPr lang="vi-VN" sz="2400" i="1"/>
              <a:t>o</a:t>
            </a:r>
            <a:r>
              <a:rPr lang="vi-VN" sz="2400"/>
              <a:t> </a:t>
            </a:r>
            <a:r>
              <a:rPr lang="en-US" sz="2400" smtClean="0"/>
              <a:t>khi và chỉ khi</a:t>
            </a:r>
            <a:r>
              <a:rPr lang="vi-VN" sz="2400" smtClean="0"/>
              <a:t>: </a:t>
            </a:r>
            <a:endParaRPr lang="en-US" sz="2400" smtClean="0"/>
          </a:p>
          <a:p>
            <a:pPr marL="460375" lvl="2" indent="0" algn="ctr">
              <a:lnSpc>
                <a:spcPct val="95000"/>
              </a:lnSpc>
              <a:buNone/>
            </a:pPr>
            <a:r>
              <a:rPr lang="vi-VN" sz="2400" i="1" smtClean="0"/>
              <a:t>i(o</a:t>
            </a:r>
            <a:r>
              <a:rPr lang="vi-VN" sz="2400" i="1"/>
              <a:t>) ≤ </a:t>
            </a:r>
            <a:r>
              <a:rPr lang="en-US" sz="2400" i="1" smtClean="0"/>
              <a:t> </a:t>
            </a:r>
            <a:r>
              <a:rPr lang="vi-VN" sz="2400" i="1" smtClean="0"/>
              <a:t>i(s)</a:t>
            </a:r>
            <a:endParaRPr lang="en-US" sz="2400" i="1" smtClean="0"/>
          </a:p>
          <a:p>
            <a:pPr marL="460375" lvl="2" indent="0">
              <a:lnSpc>
                <a:spcPct val="95000"/>
              </a:lnSpc>
              <a:buNone/>
            </a:pPr>
            <a:r>
              <a:rPr lang="en-US" sz="2400" smtClean="0">
                <a:sym typeface="Wingdings" panose="05000000000000000000" pitchFamily="2" charset="2"/>
              </a:rPr>
              <a:t> </a:t>
            </a:r>
            <a:r>
              <a:rPr lang="vi-VN" sz="2400" smtClean="0"/>
              <a:t>Không </a:t>
            </a:r>
            <a:r>
              <a:rPr lang="vi-VN" sz="2400"/>
              <a:t>ghi lên (No write up)</a:t>
            </a:r>
            <a:endParaRPr lang="en-US" sz="2400" i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6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400" b="1" i="1" smtClean="0"/>
              <a:t>Mô hình điều khiển truy cập bắt buộc</a:t>
            </a:r>
            <a:r>
              <a:rPr lang="en-US" sz="2400" b="1" i="1"/>
              <a:t> (tiếp)</a:t>
            </a:r>
            <a:r>
              <a:rPr lang="en-US" sz="2400" b="1" smtClean="0"/>
              <a:t>:</a:t>
            </a:r>
            <a:r>
              <a:rPr lang="vi-VN" sz="2400" smtClean="0"/>
              <a:t> </a:t>
            </a:r>
            <a:endParaRPr lang="en-US" sz="2400" smtClean="0"/>
          </a:p>
          <a:p>
            <a:pPr lvl="1">
              <a:lnSpc>
                <a:spcPct val="95000"/>
              </a:lnSpc>
            </a:pPr>
            <a:r>
              <a:rPr lang="en-US" sz="2400" b="1" i="1"/>
              <a:t>Mô hình </a:t>
            </a:r>
            <a:r>
              <a:rPr lang="en-US" sz="2400" b="1" i="1" smtClean="0"/>
              <a:t>Biba</a:t>
            </a:r>
            <a:r>
              <a:rPr lang="en-US" sz="2400" b="1" i="1"/>
              <a:t> (tiếp)</a:t>
            </a:r>
            <a:r>
              <a:rPr lang="en-US" sz="2400" b="1" smtClean="0"/>
              <a:t>:</a:t>
            </a:r>
          </a:p>
          <a:p>
            <a:pPr lvl="2">
              <a:lnSpc>
                <a:spcPct val="95000"/>
              </a:lnSpc>
            </a:pPr>
            <a:r>
              <a:rPr lang="en-US" sz="2400" i="1" smtClean="0"/>
              <a:t>Chính sách toàn vẹn</a:t>
            </a:r>
            <a:r>
              <a:rPr lang="en-US" sz="2400" smtClean="0"/>
              <a:t>:</a:t>
            </a:r>
          </a:p>
          <a:p>
            <a:pPr lvl="3">
              <a:lnSpc>
                <a:spcPct val="95000"/>
              </a:lnSpc>
            </a:pPr>
            <a:r>
              <a:rPr lang="en-US" sz="2400" smtClean="0"/>
              <a:t>Tính </a:t>
            </a:r>
            <a:r>
              <a:rPr lang="en-US" sz="2400"/>
              <a:t>chất liên hệ (Invocation property): một chủ thể </a:t>
            </a:r>
            <a:r>
              <a:rPr lang="en-US" sz="2400" i="1"/>
              <a:t>s</a:t>
            </a:r>
            <a:r>
              <a:rPr lang="en-US" sz="2400" i="1" baseline="-25000"/>
              <a:t>1</a:t>
            </a:r>
            <a:r>
              <a:rPr lang="en-US" sz="2400"/>
              <a:t> có thể liên hệ với chủ thể </a:t>
            </a:r>
            <a:r>
              <a:rPr lang="en-US" sz="2400" i="1"/>
              <a:t>s</a:t>
            </a:r>
            <a:r>
              <a:rPr lang="en-US" sz="2400" i="1" baseline="-25000"/>
              <a:t>2</a:t>
            </a:r>
            <a:r>
              <a:rPr lang="en-US" sz="2400"/>
              <a:t> </a:t>
            </a:r>
            <a:r>
              <a:rPr lang="en-US" sz="2400" smtClean="0"/>
              <a:t>khi và chỉ khi: </a:t>
            </a:r>
            <a:r>
              <a:rPr lang="en-US" sz="2400" i="1" smtClean="0"/>
              <a:t>i(s</a:t>
            </a:r>
            <a:r>
              <a:rPr lang="en-US" sz="2400" i="1" baseline="-25000" smtClean="0"/>
              <a:t>2</a:t>
            </a:r>
            <a:r>
              <a:rPr lang="en-US" sz="2400" i="1" smtClean="0"/>
              <a:t>) </a:t>
            </a:r>
            <a:r>
              <a:rPr lang="en-US" sz="2400" i="1"/>
              <a:t>≤ </a:t>
            </a:r>
            <a:r>
              <a:rPr lang="en-US" sz="2400" i="1" smtClean="0"/>
              <a:t> i(s</a:t>
            </a:r>
            <a:r>
              <a:rPr lang="en-US" sz="2400" i="1" baseline="-25000" smtClean="0"/>
              <a:t>1</a:t>
            </a:r>
            <a:r>
              <a:rPr lang="en-US" sz="2400" i="1" smtClean="0"/>
              <a:t>)</a:t>
            </a:r>
            <a:endParaRPr lang="en-US" sz="2400" i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600" b="1" i="1"/>
              <a:t>Vấn đề của điều khiển truy cập tùy ý </a:t>
            </a:r>
            <a:r>
              <a:rPr lang="en-US" sz="2600" b="1" i="1" smtClean="0"/>
              <a:t>(tiếp)</a:t>
            </a:r>
            <a:r>
              <a:rPr lang="en-US" sz="2600" b="1" smtClean="0"/>
              <a:t>:</a:t>
            </a:r>
          </a:p>
          <a:p>
            <a:pPr lvl="1">
              <a:lnSpc>
                <a:spcPct val="95000"/>
              </a:lnSpc>
            </a:pPr>
            <a:r>
              <a:rPr lang="en-US" sz="2600" i="1" smtClean="0"/>
              <a:t>Ví dụ 2</a:t>
            </a:r>
            <a:r>
              <a:rPr lang="en-US" sz="2600" smtClean="0"/>
              <a:t>: </a:t>
            </a:r>
            <a:r>
              <a:rPr lang="en-US" sz="2600"/>
              <a:t>Ban đầu </a:t>
            </a:r>
            <a:r>
              <a:rPr lang="vi-VN" sz="2600" i="1"/>
              <a:t>Alice</a:t>
            </a:r>
            <a:r>
              <a:rPr lang="en-US" sz="2600"/>
              <a:t> chỉ có quyền đọc và ghi trên </a:t>
            </a:r>
            <a:r>
              <a:rPr lang="en-US" sz="2600" i="1"/>
              <a:t>file A</a:t>
            </a:r>
            <a:r>
              <a:rPr lang="en-US" sz="2600"/>
              <a:t>, </a:t>
            </a:r>
            <a:r>
              <a:rPr lang="en-US" sz="2600" i="1"/>
              <a:t>Bob</a:t>
            </a:r>
            <a:r>
              <a:rPr lang="en-US" sz="2600"/>
              <a:t> chỉ có quyền đọc và ghi trên </a:t>
            </a:r>
            <a:r>
              <a:rPr lang="en-US" sz="2600" i="1"/>
              <a:t>file </a:t>
            </a:r>
            <a:r>
              <a:rPr lang="en-US" sz="2600" i="1" smtClean="0"/>
              <a:t>B.</a:t>
            </a:r>
          </a:p>
          <a:p>
            <a:pPr lvl="2">
              <a:lnSpc>
                <a:spcPct val="95000"/>
              </a:lnSpc>
            </a:pPr>
            <a:r>
              <a:rPr lang="en-US" sz="2600" i="1" smtClean="0"/>
              <a:t>Tình huống 1</a:t>
            </a:r>
            <a:r>
              <a:rPr lang="en-US" sz="2600" smtClean="0"/>
              <a:t>:</a:t>
            </a:r>
            <a:r>
              <a:rPr lang="en-US" sz="2600" i="1" smtClean="0"/>
              <a:t> Bob</a:t>
            </a:r>
            <a:r>
              <a:rPr lang="en-US" sz="2600" smtClean="0"/>
              <a:t> cấp cho Alice quyền ghi trên </a:t>
            </a:r>
            <a:r>
              <a:rPr lang="en-US" sz="2600" i="1" smtClean="0"/>
              <a:t>file B</a:t>
            </a:r>
            <a:r>
              <a:rPr lang="en-US" sz="2600" smtClean="0"/>
              <a:t>, sau đó </a:t>
            </a:r>
            <a:r>
              <a:rPr lang="en-US" sz="2600" i="1" smtClean="0"/>
              <a:t>thuyết </a:t>
            </a:r>
            <a:r>
              <a:rPr lang="en-US" sz="2600" i="1" smtClean="0"/>
              <a:t>phục </a:t>
            </a:r>
            <a:r>
              <a:rPr lang="vi-VN" sz="2600" i="1" smtClean="0"/>
              <a:t>Alice</a:t>
            </a:r>
            <a:r>
              <a:rPr lang="vi-VN" sz="2600" smtClean="0"/>
              <a:t> </a:t>
            </a:r>
            <a:r>
              <a:rPr lang="vi-VN" sz="2600" smtClean="0"/>
              <a:t>đồng </a:t>
            </a:r>
            <a:r>
              <a:rPr lang="vi-VN" sz="2600"/>
              <a:t>lõa với </a:t>
            </a:r>
            <a:r>
              <a:rPr lang="vi-VN" sz="2600" i="1" smtClean="0"/>
              <a:t>Bob</a:t>
            </a:r>
            <a:r>
              <a:rPr lang="vi-VN" sz="2600" smtClean="0"/>
              <a:t> </a:t>
            </a:r>
            <a:r>
              <a:rPr lang="vi-VN" sz="2600"/>
              <a:t>copy nội </a:t>
            </a:r>
            <a:r>
              <a:rPr lang="vi-VN" sz="2600" smtClean="0"/>
              <a:t>d</a:t>
            </a:r>
            <a:r>
              <a:rPr lang="en-US" sz="2600" smtClean="0"/>
              <a:t>u</a:t>
            </a:r>
            <a:r>
              <a:rPr lang="vi-VN" sz="2600" smtClean="0"/>
              <a:t>ng </a:t>
            </a:r>
            <a:r>
              <a:rPr lang="vi-VN" sz="2600"/>
              <a:t>của </a:t>
            </a:r>
            <a:r>
              <a:rPr lang="vi-VN" sz="2600" i="1"/>
              <a:t>file A</a:t>
            </a:r>
            <a:r>
              <a:rPr lang="vi-VN" sz="2600"/>
              <a:t> </a:t>
            </a:r>
            <a:r>
              <a:rPr lang="en-US" sz="2600" smtClean="0"/>
              <a:t>ghi vào</a:t>
            </a:r>
            <a:r>
              <a:rPr lang="vi-VN" sz="2600" smtClean="0"/>
              <a:t> </a:t>
            </a:r>
            <a:r>
              <a:rPr lang="vi-VN" sz="2600" i="1" smtClean="0"/>
              <a:t>file</a:t>
            </a:r>
            <a:r>
              <a:rPr lang="en-US" sz="2600" i="1" smtClean="0"/>
              <a:t> </a:t>
            </a:r>
            <a:r>
              <a:rPr lang="vi-VN" sz="2600" i="1" smtClean="0"/>
              <a:t>B</a:t>
            </a:r>
            <a:r>
              <a:rPr lang="en-US" sz="2600" smtClean="0"/>
              <a:t> </a:t>
            </a:r>
            <a:r>
              <a:rPr lang="en-US" sz="2600" smtClean="0">
                <a:sym typeface="Wingdings" panose="05000000000000000000" pitchFamily="2" charset="2"/>
              </a:rPr>
              <a:t> </a:t>
            </a:r>
            <a:r>
              <a:rPr lang="vi-VN" sz="2600" i="1" smtClean="0"/>
              <a:t>Bob</a:t>
            </a:r>
            <a:r>
              <a:rPr lang="vi-VN" sz="2600" smtClean="0"/>
              <a:t> </a:t>
            </a:r>
            <a:r>
              <a:rPr lang="vi-VN" sz="2600"/>
              <a:t>có thể </a:t>
            </a:r>
            <a:r>
              <a:rPr lang="en-US" sz="2600" smtClean="0"/>
              <a:t>đọc</a:t>
            </a:r>
            <a:r>
              <a:rPr lang="vi-VN" sz="2600" smtClean="0"/>
              <a:t> được</a:t>
            </a:r>
            <a:r>
              <a:rPr lang="en-US" sz="2600" smtClean="0"/>
              <a:t> dữ liệu từ</a:t>
            </a:r>
            <a:r>
              <a:rPr lang="vi-VN" sz="2600" smtClean="0"/>
              <a:t> </a:t>
            </a:r>
            <a:r>
              <a:rPr lang="vi-VN" sz="2600" i="1"/>
              <a:t>file </a:t>
            </a:r>
            <a:r>
              <a:rPr lang="vi-VN" sz="2600" i="1" smtClean="0"/>
              <a:t>B</a:t>
            </a:r>
            <a:r>
              <a:rPr lang="en-US" sz="2600" smtClean="0"/>
              <a:t>.</a:t>
            </a:r>
          </a:p>
          <a:p>
            <a:pPr lvl="2">
              <a:lnSpc>
                <a:spcPct val="95000"/>
              </a:lnSpc>
            </a:pPr>
            <a:r>
              <a:rPr lang="en-US" sz="2600" i="1" smtClean="0"/>
              <a:t>Tình huống 2</a:t>
            </a:r>
            <a:r>
              <a:rPr lang="en-US" sz="2600" smtClean="0"/>
              <a:t>: </a:t>
            </a:r>
            <a:r>
              <a:rPr lang="en-US" sz="2600" i="1"/>
              <a:t>Bob</a:t>
            </a:r>
            <a:r>
              <a:rPr lang="en-US" sz="2600"/>
              <a:t> cấp cho </a:t>
            </a:r>
            <a:r>
              <a:rPr lang="en-US" sz="2600" i="1"/>
              <a:t>Alice</a:t>
            </a:r>
            <a:r>
              <a:rPr lang="en-US" sz="2600"/>
              <a:t> quyền ghi trên </a:t>
            </a:r>
            <a:r>
              <a:rPr lang="en-US" sz="2600" i="1"/>
              <a:t>file </a:t>
            </a:r>
            <a:r>
              <a:rPr lang="en-US" sz="2600" i="1" smtClean="0"/>
              <a:t>B</a:t>
            </a:r>
            <a:r>
              <a:rPr lang="en-US" sz="2600" smtClean="0"/>
              <a:t>, sau đó sử dụng Trojan Horses để tấn công.</a:t>
            </a:r>
            <a:endParaRPr lang="en-US" sz="26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4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400" b="1" i="1" smtClean="0"/>
              <a:t>Mô hình điều khiển truy cập bắt buộc</a:t>
            </a:r>
            <a:r>
              <a:rPr lang="en-US" sz="2400" b="1" i="1"/>
              <a:t> (tiếp)</a:t>
            </a:r>
            <a:r>
              <a:rPr lang="en-US" sz="2400" b="1" smtClean="0"/>
              <a:t>:</a:t>
            </a:r>
            <a:r>
              <a:rPr lang="vi-VN" sz="2400" smtClean="0"/>
              <a:t> </a:t>
            </a:r>
            <a:endParaRPr lang="en-US" sz="2400" smtClean="0"/>
          </a:p>
          <a:p>
            <a:pPr lvl="1">
              <a:lnSpc>
                <a:spcPct val="95000"/>
              </a:lnSpc>
            </a:pPr>
            <a:r>
              <a:rPr lang="en-US" sz="2400" b="1" i="1"/>
              <a:t>Mô hình </a:t>
            </a:r>
            <a:r>
              <a:rPr lang="en-US" sz="2400" b="1" i="1" smtClean="0"/>
              <a:t>Biba</a:t>
            </a:r>
            <a:r>
              <a:rPr lang="en-US" sz="2400" b="1" i="1"/>
              <a:t> (tiếp)</a:t>
            </a:r>
            <a:r>
              <a:rPr lang="en-US" sz="2400" b="1" smtClean="0"/>
              <a:t>:</a:t>
            </a:r>
          </a:p>
          <a:p>
            <a:pPr lvl="2">
              <a:lnSpc>
                <a:spcPct val="95000"/>
              </a:lnSpc>
            </a:pPr>
            <a:r>
              <a:rPr lang="en-US" sz="2400" smtClean="0"/>
              <a:t>Do chỉ bảo </a:t>
            </a:r>
            <a:r>
              <a:rPr lang="en-US" sz="2400"/>
              <a:t>vệ tính toàn vẹn và không cung cấp tính </a:t>
            </a:r>
            <a:r>
              <a:rPr lang="en-US" sz="2400" smtClean="0"/>
              <a:t>bí mật </a:t>
            </a:r>
            <a:r>
              <a:rPr lang="en-US" sz="2400"/>
              <a:t>nên </a:t>
            </a:r>
            <a:r>
              <a:rPr lang="en-US" sz="2400" smtClean="0"/>
              <a:t>mô </a:t>
            </a:r>
            <a:r>
              <a:rPr lang="en-US" sz="2400"/>
              <a:t>hình Biba </a:t>
            </a:r>
            <a:r>
              <a:rPr lang="en-US" sz="2400" smtClean="0"/>
              <a:t>cần </a:t>
            </a:r>
            <a:r>
              <a:rPr lang="en-US" sz="2400"/>
              <a:t>kết hợp với những mô hình khác</a:t>
            </a:r>
            <a:r>
              <a:rPr lang="en-US" sz="2400" smtClean="0"/>
              <a:t>.</a:t>
            </a:r>
          </a:p>
          <a:p>
            <a:pPr lvl="2">
              <a:lnSpc>
                <a:spcPct val="95000"/>
              </a:lnSpc>
            </a:pPr>
            <a:r>
              <a:rPr lang="en-US" sz="2400" smtClean="0"/>
              <a:t>Mô </a:t>
            </a:r>
            <a:r>
              <a:rPr lang="en-US" sz="2400"/>
              <a:t>hình </a:t>
            </a:r>
            <a:r>
              <a:rPr lang="en-US" sz="2400" smtClean="0"/>
              <a:t>Lipner: mô </a:t>
            </a:r>
            <a:r>
              <a:rPr lang="en-US" sz="2400"/>
              <a:t>hình kết hợp giữa mô hình BellLaPadula và mô hình Biba</a:t>
            </a:r>
            <a:endParaRPr lang="en-US" sz="2400" i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7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600" b="1" i="1"/>
              <a:t>Vấn đề của điều khiển truy cập tùy ý </a:t>
            </a:r>
            <a:r>
              <a:rPr lang="en-US" sz="2600" b="1" i="1" smtClean="0"/>
              <a:t>(tiếp)</a:t>
            </a:r>
            <a:r>
              <a:rPr lang="en-US" sz="2600" b="1" smtClean="0"/>
              <a:t>:</a:t>
            </a:r>
          </a:p>
          <a:p>
            <a:pPr lvl="1">
              <a:lnSpc>
                <a:spcPct val="95000"/>
              </a:lnSpc>
            </a:pPr>
            <a:r>
              <a:rPr lang="en-US" sz="2600" i="1" smtClean="0"/>
              <a:t>Tình huống 2 (tiếp)</a:t>
            </a:r>
            <a:r>
              <a:rPr lang="en-US" sz="2600" smtClean="0"/>
              <a:t>: Trojan Horses</a:t>
            </a:r>
            <a:endParaRPr lang="en-US" sz="26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37" y="1946008"/>
            <a:ext cx="7897327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0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400" b="1" i="1"/>
              <a:t>Đ</a:t>
            </a:r>
            <a:r>
              <a:rPr lang="en-US" sz="2400" b="1" i="1" smtClean="0"/>
              <a:t>iều </a:t>
            </a:r>
            <a:r>
              <a:rPr lang="en-US" sz="2400" b="1" i="1"/>
              <a:t>khiển truy cập bắt buộc </a:t>
            </a:r>
            <a:r>
              <a:rPr lang="en-US" sz="2400" b="1" i="1" smtClean="0"/>
              <a:t>(MAC - Mandatory Access Control)</a:t>
            </a:r>
            <a:r>
              <a:rPr lang="en-US" sz="2400" b="1" smtClean="0"/>
              <a:t>:</a:t>
            </a:r>
          </a:p>
          <a:p>
            <a:pPr lvl="1">
              <a:lnSpc>
                <a:spcPct val="95000"/>
              </a:lnSpc>
            </a:pPr>
            <a:r>
              <a:rPr lang="en-US" sz="2400" smtClean="0"/>
              <a:t>Cho phép k</a:t>
            </a:r>
            <a:r>
              <a:rPr lang="vi-VN" sz="2400" smtClean="0"/>
              <a:t>hắc </a:t>
            </a:r>
            <a:r>
              <a:rPr lang="vi-VN" sz="2400"/>
              <a:t>phục những thiếu sót của </a:t>
            </a:r>
            <a:r>
              <a:rPr lang="en-US" sz="2400" smtClean="0"/>
              <a:t>điều khiển </a:t>
            </a:r>
            <a:r>
              <a:rPr lang="vi-VN" sz="2400" smtClean="0"/>
              <a:t>truy </a:t>
            </a:r>
            <a:r>
              <a:rPr lang="vi-VN" sz="2400"/>
              <a:t>cập tùy </a:t>
            </a:r>
            <a:r>
              <a:rPr lang="vi-VN" sz="2400" smtClean="0"/>
              <a:t>ý</a:t>
            </a:r>
            <a:r>
              <a:rPr lang="en-US" sz="2400"/>
              <a:t>,</a:t>
            </a:r>
            <a:r>
              <a:rPr lang="en-US" sz="2400" smtClean="0"/>
              <a:t> </a:t>
            </a:r>
            <a:r>
              <a:rPr lang="vi-VN" sz="2400" smtClean="0"/>
              <a:t>không </a:t>
            </a:r>
            <a:r>
              <a:rPr lang="en-US" sz="2400" smtClean="0"/>
              <a:t>cho phép</a:t>
            </a:r>
            <a:r>
              <a:rPr lang="vi-VN" sz="2400" smtClean="0"/>
              <a:t> </a:t>
            </a:r>
            <a:r>
              <a:rPr lang="vi-VN" sz="2400"/>
              <a:t>cấp hoặc </a:t>
            </a:r>
            <a:r>
              <a:rPr lang="en-US" sz="2400" smtClean="0"/>
              <a:t>trao quyền truy cập từ</a:t>
            </a:r>
            <a:r>
              <a:rPr lang="vi-VN" sz="2400" smtClean="0"/>
              <a:t> </a:t>
            </a:r>
            <a:r>
              <a:rPr lang="vi-VN" sz="2400"/>
              <a:t>người dùng này sang </a:t>
            </a:r>
            <a:r>
              <a:rPr lang="vi-VN" sz="2400" smtClean="0"/>
              <a:t>người</a:t>
            </a:r>
            <a:r>
              <a:rPr lang="en-US" sz="2400" smtClean="0"/>
              <a:t> dùng</a:t>
            </a:r>
            <a:r>
              <a:rPr lang="vi-VN" sz="2400" smtClean="0"/>
              <a:t> </a:t>
            </a:r>
            <a:r>
              <a:rPr lang="vi-VN" sz="2400"/>
              <a:t>khác </a:t>
            </a:r>
            <a:r>
              <a:rPr lang="en-US" sz="2400" smtClean="0"/>
              <a:t>một cách tùy ý, mất </a:t>
            </a:r>
            <a:r>
              <a:rPr lang="vi-VN" sz="2400" smtClean="0"/>
              <a:t>kiểm </a:t>
            </a:r>
            <a:r>
              <a:rPr lang="vi-VN" sz="2400"/>
              <a:t>soát. </a:t>
            </a:r>
            <a:endParaRPr lang="en-US" sz="2400"/>
          </a:p>
          <a:p>
            <a:pPr lvl="1">
              <a:lnSpc>
                <a:spcPct val="95000"/>
              </a:lnSpc>
            </a:pPr>
            <a:r>
              <a:rPr lang="en-US" sz="2400" smtClean="0"/>
              <a:t>C</a:t>
            </a:r>
            <a:r>
              <a:rPr lang="vi-VN" sz="2400" smtClean="0"/>
              <a:t>hính </a:t>
            </a:r>
            <a:r>
              <a:rPr lang="vi-VN" sz="2400"/>
              <a:t>sách bảo mật </a:t>
            </a:r>
            <a:r>
              <a:rPr lang="en-US" sz="2400" smtClean="0"/>
              <a:t>được xác định </a:t>
            </a:r>
            <a:r>
              <a:rPr lang="vi-VN" sz="2400" smtClean="0"/>
              <a:t>tốt</a:t>
            </a:r>
            <a:r>
              <a:rPr lang="en-US" sz="2400" smtClean="0"/>
              <a:t>, các lớp dữ liệu</a:t>
            </a:r>
            <a:r>
              <a:rPr lang="vi-VN" sz="2400" smtClean="0"/>
              <a:t> </a:t>
            </a:r>
            <a:r>
              <a:rPr lang="vi-VN" sz="2400"/>
              <a:t>có thể </a:t>
            </a:r>
            <a:r>
              <a:rPr lang="en-US" sz="2400" smtClean="0"/>
              <a:t>được </a:t>
            </a:r>
            <a:r>
              <a:rPr lang="vi-VN" sz="2400" smtClean="0"/>
              <a:t>truy </a:t>
            </a:r>
            <a:r>
              <a:rPr lang="vi-VN" sz="2400"/>
              <a:t>cập </a:t>
            </a:r>
            <a:r>
              <a:rPr lang="en-US" sz="2400" smtClean="0"/>
              <a:t>bởi những người dùng ở các mức cấp phép xác định</a:t>
            </a:r>
            <a:r>
              <a:rPr lang="vi-VN" sz="2400" smtClean="0"/>
              <a:t>.</a:t>
            </a:r>
            <a:endParaRPr lang="en-US" sz="2400" smtClean="0"/>
          </a:p>
          <a:p>
            <a:pPr lvl="1">
              <a:lnSpc>
                <a:spcPct val="95000"/>
              </a:lnSpc>
            </a:pPr>
            <a:r>
              <a:rPr lang="en-US" sz="2400" smtClean="0"/>
              <a:t>Được dùng để </a:t>
            </a:r>
            <a:r>
              <a:rPr lang="vi-VN" sz="2400" smtClean="0"/>
              <a:t>bảo </a:t>
            </a:r>
            <a:r>
              <a:rPr lang="vi-VN" sz="2400"/>
              <a:t>vệ một khối lượng dữ liệu lớn cần được bảo mật </a:t>
            </a:r>
            <a:r>
              <a:rPr lang="vi-VN" sz="2400" smtClean="0"/>
              <a:t>cao</a:t>
            </a:r>
            <a:r>
              <a:rPr lang="en-US" sz="2400" smtClean="0"/>
              <a:t>.</a:t>
            </a:r>
          </a:p>
          <a:p>
            <a:pPr lvl="1">
              <a:lnSpc>
                <a:spcPct val="95000"/>
              </a:lnSpc>
            </a:pPr>
            <a:r>
              <a:rPr lang="en-US" sz="2400"/>
              <a:t>Mô hình phổ biến nhất là mô hình </a:t>
            </a:r>
            <a:r>
              <a:rPr lang="en-US" sz="2400" smtClean="0"/>
              <a:t>Bell-LaPadula.</a:t>
            </a:r>
          </a:p>
          <a:p>
            <a:pPr lvl="1">
              <a:lnSpc>
                <a:spcPct val="95000"/>
              </a:lnSpc>
            </a:pPr>
            <a:r>
              <a:rPr lang="vi-VN" sz="2400" smtClean="0"/>
              <a:t>Nhiều DBMS </a:t>
            </a:r>
            <a:r>
              <a:rPr lang="vi-VN" sz="2400"/>
              <a:t>quan hệ thương mại hiện </a:t>
            </a:r>
            <a:r>
              <a:rPr lang="vi-VN" sz="2400" smtClean="0"/>
              <a:t>không</a:t>
            </a:r>
            <a:r>
              <a:rPr lang="en-US" sz="2400" smtClean="0"/>
              <a:t> cung cấp giải pháp điều khiển </a:t>
            </a:r>
            <a:r>
              <a:rPr lang="vi-VN" sz="2400" smtClean="0"/>
              <a:t>truy </a:t>
            </a:r>
            <a:r>
              <a:rPr lang="vi-VN" sz="2400"/>
              <a:t>cập bắt </a:t>
            </a:r>
            <a:r>
              <a:rPr lang="vi-VN" sz="2400" smtClean="0"/>
              <a:t>buộc</a:t>
            </a:r>
            <a:r>
              <a:rPr lang="en-US" sz="2400" smtClean="0"/>
              <a:t>, song </a:t>
            </a:r>
            <a:r>
              <a:rPr lang="vi-VN" sz="2400" smtClean="0"/>
              <a:t>các </a:t>
            </a:r>
            <a:r>
              <a:rPr lang="vi-VN" sz="2400"/>
              <a:t>cơ quan chính phủ, bộ quốc phòng, </a:t>
            </a:r>
            <a:r>
              <a:rPr lang="vi-VN" sz="2400" smtClean="0"/>
              <a:t>tổ </a:t>
            </a:r>
            <a:r>
              <a:rPr lang="vi-VN" sz="2400"/>
              <a:t>chức tài chính và </a:t>
            </a:r>
            <a:r>
              <a:rPr lang="en-US" sz="2400" smtClean="0"/>
              <a:t>các </a:t>
            </a:r>
            <a:r>
              <a:rPr lang="vi-VN" sz="2400" smtClean="0"/>
              <a:t>cơ </a:t>
            </a:r>
            <a:r>
              <a:rPr lang="vi-VN" sz="2400"/>
              <a:t>quan tình báo </a:t>
            </a:r>
            <a:r>
              <a:rPr lang="en-US" sz="2400" smtClean="0"/>
              <a:t>vẫn </a:t>
            </a:r>
            <a:r>
              <a:rPr lang="vi-VN" sz="2400" smtClean="0"/>
              <a:t>yêu </a:t>
            </a:r>
            <a:r>
              <a:rPr lang="vi-VN" sz="2400"/>
              <a:t>cầu các cơ chế bảo mật dựa trên kỹ thuật </a:t>
            </a:r>
            <a:r>
              <a:rPr lang="en-US" sz="2400" smtClean="0"/>
              <a:t>MAC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5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400" b="1" i="1" smtClean="0"/>
              <a:t>Các thành phần trong điều khiển truy cập bắt buộc</a:t>
            </a:r>
            <a:r>
              <a:rPr lang="vi-VN" sz="2400" b="1" smtClean="0"/>
              <a:t>:</a:t>
            </a:r>
            <a:r>
              <a:rPr lang="en-US" sz="2400" b="1" smtClean="0"/>
              <a:t> </a:t>
            </a:r>
          </a:p>
          <a:p>
            <a:pPr indent="0">
              <a:lnSpc>
                <a:spcPct val="95000"/>
              </a:lnSpc>
              <a:buNone/>
            </a:pPr>
            <a:r>
              <a:rPr lang="en-US" sz="2400" smtClean="0"/>
              <a:t>4 thành phần:</a:t>
            </a:r>
            <a:endParaRPr lang="vi-VN" sz="2400" b="1"/>
          </a:p>
          <a:p>
            <a:pPr lvl="1">
              <a:lnSpc>
                <a:spcPct val="95000"/>
              </a:lnSpc>
            </a:pPr>
            <a:r>
              <a:rPr lang="vi-VN" sz="2400"/>
              <a:t>Đối </a:t>
            </a:r>
            <a:r>
              <a:rPr lang="vi-VN" sz="2400" smtClean="0"/>
              <a:t>tượng</a:t>
            </a:r>
            <a:r>
              <a:rPr lang="en-US" sz="2400" smtClean="0"/>
              <a:t> (Objects):</a:t>
            </a:r>
            <a:r>
              <a:rPr lang="vi-VN" sz="2400" smtClean="0"/>
              <a:t> </a:t>
            </a:r>
            <a:r>
              <a:rPr lang="vi-VN" sz="2400"/>
              <a:t>Các đối tượng </a:t>
            </a:r>
            <a:r>
              <a:rPr lang="en-US" sz="2400" smtClean="0"/>
              <a:t>CSDL</a:t>
            </a:r>
            <a:r>
              <a:rPr lang="vi-VN" sz="2400" smtClean="0"/>
              <a:t> </a:t>
            </a:r>
            <a:r>
              <a:rPr lang="vi-VN" sz="2400"/>
              <a:t>như bảng, </a:t>
            </a:r>
            <a:r>
              <a:rPr lang="en-US" sz="2400" smtClean="0"/>
              <a:t>khung nhìn</a:t>
            </a:r>
            <a:r>
              <a:rPr lang="vi-VN" sz="2400" smtClean="0"/>
              <a:t>, </a:t>
            </a:r>
            <a:r>
              <a:rPr lang="vi-VN" sz="2400"/>
              <a:t>hàng và cột </a:t>
            </a:r>
            <a:endParaRPr lang="en-US" sz="2400" smtClean="0"/>
          </a:p>
          <a:p>
            <a:pPr lvl="1">
              <a:lnSpc>
                <a:spcPct val="95000"/>
              </a:lnSpc>
            </a:pPr>
            <a:r>
              <a:rPr lang="en-US" sz="2400" smtClean="0"/>
              <a:t>Chủ thể (Subjects):</a:t>
            </a:r>
            <a:r>
              <a:rPr lang="vi-VN" sz="2400" smtClean="0"/>
              <a:t> </a:t>
            </a:r>
            <a:r>
              <a:rPr lang="en-US" sz="2400" smtClean="0"/>
              <a:t>Những n</a:t>
            </a:r>
            <a:r>
              <a:rPr lang="vi-VN" sz="2400" smtClean="0"/>
              <a:t>gười </a:t>
            </a:r>
            <a:r>
              <a:rPr lang="vi-VN" sz="2400"/>
              <a:t>dùng, chương trình và mô-đun cần </a:t>
            </a:r>
            <a:r>
              <a:rPr lang="vi-VN" sz="2400" smtClean="0"/>
              <a:t>quyền </a:t>
            </a:r>
            <a:r>
              <a:rPr lang="vi-VN" sz="2400"/>
              <a:t>truy </a:t>
            </a:r>
            <a:r>
              <a:rPr lang="vi-VN" sz="2400" smtClean="0"/>
              <a:t>cập</a:t>
            </a:r>
            <a:endParaRPr lang="en-US" sz="2400" smtClean="0"/>
          </a:p>
          <a:p>
            <a:pPr lvl="1">
              <a:lnSpc>
                <a:spcPct val="95000"/>
              </a:lnSpc>
            </a:pPr>
            <a:r>
              <a:rPr lang="vi-VN" sz="2400" smtClean="0"/>
              <a:t>Lớp</a:t>
            </a:r>
            <a:r>
              <a:rPr lang="en-US" sz="2400"/>
              <a:t> (Classes</a:t>
            </a:r>
            <a:r>
              <a:rPr lang="en-US" sz="2400" smtClean="0"/>
              <a:t>): Các l</a:t>
            </a:r>
            <a:r>
              <a:rPr lang="vi-VN" sz="2400" smtClean="0"/>
              <a:t>ớp </a:t>
            </a:r>
            <a:r>
              <a:rPr lang="vi-VN" sz="2400"/>
              <a:t>bảo mật cho đối </a:t>
            </a:r>
            <a:r>
              <a:rPr lang="vi-VN" sz="2400" smtClean="0"/>
              <a:t>tượng</a:t>
            </a:r>
            <a:endParaRPr lang="en-US" sz="2400" smtClean="0"/>
          </a:p>
          <a:p>
            <a:pPr lvl="1">
              <a:lnSpc>
                <a:spcPct val="95000"/>
              </a:lnSpc>
            </a:pPr>
            <a:r>
              <a:rPr lang="en-US" sz="2400" smtClean="0"/>
              <a:t>Giấy phép (Clearance): Giấy phép b</a:t>
            </a:r>
            <a:r>
              <a:rPr lang="vi-VN" sz="2400" smtClean="0"/>
              <a:t>ảo </a:t>
            </a:r>
            <a:r>
              <a:rPr lang="vi-VN" sz="2400"/>
              <a:t>mật </a:t>
            </a:r>
            <a:r>
              <a:rPr lang="vi-VN" sz="2400" smtClean="0"/>
              <a:t>cho</a:t>
            </a:r>
            <a:r>
              <a:rPr lang="en-US" sz="2400" smtClean="0"/>
              <a:t> các</a:t>
            </a:r>
            <a:r>
              <a:rPr lang="vi-VN" sz="2400" smtClean="0"/>
              <a:t> </a:t>
            </a:r>
            <a:r>
              <a:rPr lang="en-US" sz="2400" smtClean="0"/>
              <a:t>chủ thể, cho phép các chủ thể truy cập tới các đối tượng CSDL xác định đã được phân lớp. </a:t>
            </a:r>
            <a:endParaRPr lang="vi-VN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0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400" b="1" i="1" smtClean="0"/>
              <a:t> Các lớp bảo mật</a:t>
            </a:r>
            <a:r>
              <a:rPr lang="en-US" sz="2400" b="1" smtClean="0"/>
              <a:t>:</a:t>
            </a:r>
          </a:p>
          <a:p>
            <a:pPr lvl="1">
              <a:lnSpc>
                <a:spcPct val="95000"/>
              </a:lnSpc>
            </a:pPr>
            <a:r>
              <a:rPr lang="en-US" sz="2400" smtClean="0"/>
              <a:t>Các đối tượng CSDL và các chủ thể được phân loại theo các lớp bảo mật</a:t>
            </a:r>
          </a:p>
          <a:p>
            <a:pPr lvl="1">
              <a:lnSpc>
                <a:spcPct val="95000"/>
              </a:lnSpc>
            </a:pPr>
            <a:r>
              <a:rPr lang="en-US" sz="2400" smtClean="0"/>
              <a:t>Việc phân l</a:t>
            </a:r>
            <a:r>
              <a:rPr lang="vi-VN" sz="2400" smtClean="0"/>
              <a:t>ớp </a:t>
            </a:r>
            <a:r>
              <a:rPr lang="vi-VN" sz="2400"/>
              <a:t>bảo mật có thể </a:t>
            </a:r>
            <a:r>
              <a:rPr lang="en-US" sz="2400" smtClean="0"/>
              <a:t>dựa trên:</a:t>
            </a:r>
          </a:p>
          <a:p>
            <a:pPr lvl="2">
              <a:lnSpc>
                <a:spcPct val="95000"/>
              </a:lnSpc>
            </a:pPr>
            <a:r>
              <a:rPr lang="vi-VN" sz="2400" smtClean="0"/>
              <a:t>Mức </a:t>
            </a:r>
            <a:r>
              <a:rPr lang="vi-VN" sz="2400"/>
              <a:t>bảo </a:t>
            </a:r>
            <a:r>
              <a:rPr lang="vi-VN" sz="2400" smtClean="0"/>
              <a:t>mật</a:t>
            </a:r>
            <a:endParaRPr lang="en-US" sz="2400" smtClean="0"/>
          </a:p>
          <a:p>
            <a:pPr lvl="2">
              <a:lnSpc>
                <a:spcPct val="95000"/>
              </a:lnSpc>
            </a:pPr>
            <a:r>
              <a:rPr lang="vi-VN" sz="2400" smtClean="0"/>
              <a:t>Lĩnh vực</a:t>
            </a:r>
            <a:endParaRPr lang="en-US" sz="24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2.3. Điều khiển truy cập bắt buộc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2400" b="1" i="1" smtClean="0"/>
              <a:t> Các lớp bảo mật (tiếp)</a:t>
            </a:r>
            <a:r>
              <a:rPr lang="en-US" sz="2400" b="1" smtClean="0"/>
              <a:t>:</a:t>
            </a:r>
          </a:p>
          <a:p>
            <a:pPr lvl="1">
              <a:lnSpc>
                <a:spcPct val="95000"/>
              </a:lnSpc>
            </a:pPr>
            <a:r>
              <a:rPr lang="en-US" sz="2400" b="1" i="1" smtClean="0"/>
              <a:t>Mức bảo mật cho các đối tượng CSDL</a:t>
            </a:r>
            <a:r>
              <a:rPr lang="en-US" sz="2400" b="1" smtClean="0"/>
              <a:t>:</a:t>
            </a:r>
          </a:p>
          <a:p>
            <a:pPr lvl="2">
              <a:lnSpc>
                <a:spcPct val="95000"/>
              </a:lnSpc>
            </a:pPr>
            <a:r>
              <a:rPr lang="en-US" sz="2400" smtClean="0"/>
              <a:t>Việc p</a:t>
            </a:r>
            <a:r>
              <a:rPr lang="vi-VN" sz="2400" smtClean="0"/>
              <a:t>hân </a:t>
            </a:r>
            <a:r>
              <a:rPr lang="vi-VN" sz="2400"/>
              <a:t>loại </a:t>
            </a:r>
            <a:r>
              <a:rPr lang="en-US" sz="2400" smtClean="0"/>
              <a:t>đối tượng CSDL</a:t>
            </a:r>
            <a:r>
              <a:rPr lang="vi-VN" sz="2400" smtClean="0"/>
              <a:t> </a:t>
            </a:r>
            <a:r>
              <a:rPr lang="vi-VN" sz="2400"/>
              <a:t>dựa theo mức độ nhạy cảm và lĩnh </a:t>
            </a:r>
            <a:r>
              <a:rPr lang="vi-VN" sz="2400" smtClean="0"/>
              <a:t>vực</a:t>
            </a:r>
            <a:r>
              <a:rPr lang="en-US" sz="2400" smtClean="0"/>
              <a:t> (loại)</a:t>
            </a:r>
            <a:r>
              <a:rPr lang="vi-VN" sz="2400" smtClean="0"/>
              <a:t> </a:t>
            </a:r>
            <a:r>
              <a:rPr lang="vi-VN" sz="2400"/>
              <a:t>của dữ </a:t>
            </a:r>
            <a:r>
              <a:rPr lang="vi-VN" sz="2400" smtClean="0"/>
              <a:t>liệu</a:t>
            </a:r>
            <a:r>
              <a:rPr lang="en-US" sz="2400" smtClean="0"/>
              <a:t>. </a:t>
            </a:r>
          </a:p>
          <a:p>
            <a:pPr lvl="2">
              <a:lnSpc>
                <a:spcPct val="95000"/>
              </a:lnSpc>
            </a:pPr>
            <a:r>
              <a:rPr lang="vi-VN" sz="2400" smtClean="0"/>
              <a:t>Mỗi </a:t>
            </a:r>
            <a:r>
              <a:rPr lang="vi-VN" sz="2400"/>
              <a:t>đối tượng </a:t>
            </a:r>
            <a:r>
              <a:rPr lang="vi-VN" sz="2400" smtClean="0"/>
              <a:t>được </a:t>
            </a:r>
            <a:r>
              <a:rPr lang="en-US" sz="2400" smtClean="0"/>
              <a:t>chỉ định vào</a:t>
            </a:r>
            <a:r>
              <a:rPr lang="vi-VN" sz="2400" smtClean="0"/>
              <a:t> </a:t>
            </a:r>
            <a:r>
              <a:rPr lang="vi-VN" sz="2400"/>
              <a:t>một lớp bảo </a:t>
            </a:r>
            <a:r>
              <a:rPr lang="vi-VN" sz="2400" smtClean="0"/>
              <a:t>mật</a:t>
            </a:r>
            <a:r>
              <a:rPr lang="en-US" sz="2400"/>
              <a:t>.</a:t>
            </a:r>
            <a:endParaRPr lang="en-US" sz="2400" smtClean="0"/>
          </a:p>
          <a:p>
            <a:pPr lvl="2">
              <a:lnSpc>
                <a:spcPct val="95000"/>
              </a:lnSpc>
            </a:pPr>
            <a:r>
              <a:rPr lang="vi-VN" sz="2400" i="1" smtClean="0"/>
              <a:t>Các </a:t>
            </a:r>
            <a:r>
              <a:rPr lang="vi-VN" sz="2400" i="1"/>
              <a:t>lớp </a:t>
            </a:r>
            <a:r>
              <a:rPr lang="en-US" sz="2400" i="1"/>
              <a:t>bảo mật điển hình</a:t>
            </a:r>
            <a:r>
              <a:rPr lang="vi-VN" sz="2400" i="1"/>
              <a:t> </a:t>
            </a:r>
            <a:r>
              <a:rPr lang="en-US" sz="2400" smtClean="0"/>
              <a:t>(phân loại theo mức bảo mật):</a:t>
            </a:r>
            <a:endParaRPr lang="en-US" sz="2400"/>
          </a:p>
          <a:p>
            <a:pPr lvl="3">
              <a:lnSpc>
                <a:spcPct val="95000"/>
              </a:lnSpc>
            </a:pPr>
            <a:r>
              <a:rPr lang="en-US" sz="2400"/>
              <a:t>(</a:t>
            </a:r>
            <a:r>
              <a:rPr lang="vi-VN" sz="2400"/>
              <a:t>TS</a:t>
            </a:r>
            <a:r>
              <a:rPr lang="en-US" sz="2400"/>
              <a:t>) - Top Secret: T</a:t>
            </a:r>
            <a:r>
              <a:rPr lang="vi-VN" sz="2400"/>
              <a:t>ối mật</a:t>
            </a:r>
            <a:endParaRPr lang="en-US" sz="2400"/>
          </a:p>
          <a:p>
            <a:pPr lvl="3">
              <a:lnSpc>
                <a:spcPct val="95000"/>
              </a:lnSpc>
            </a:pPr>
            <a:r>
              <a:rPr lang="en-US" sz="2400"/>
              <a:t>(</a:t>
            </a:r>
            <a:r>
              <a:rPr lang="vi-VN" sz="2400"/>
              <a:t>S</a:t>
            </a:r>
            <a:r>
              <a:rPr lang="en-US" sz="2400"/>
              <a:t>) - Secret: B</a:t>
            </a:r>
            <a:r>
              <a:rPr lang="vi-VN" sz="2400"/>
              <a:t>í mật</a:t>
            </a:r>
            <a:endParaRPr lang="en-US" sz="2400"/>
          </a:p>
          <a:p>
            <a:pPr lvl="3">
              <a:lnSpc>
                <a:spcPct val="95000"/>
              </a:lnSpc>
            </a:pPr>
            <a:r>
              <a:rPr lang="en-US" sz="2400"/>
              <a:t>(C) - Confidential: Kín đáo</a:t>
            </a:r>
          </a:p>
          <a:p>
            <a:pPr lvl="3">
              <a:lnSpc>
                <a:spcPct val="95000"/>
              </a:lnSpc>
            </a:pPr>
            <a:r>
              <a:rPr lang="vi-VN" sz="2400"/>
              <a:t>(U)</a:t>
            </a:r>
            <a:r>
              <a:rPr lang="en-US" sz="2400"/>
              <a:t> - Unclassfied: K</a:t>
            </a:r>
            <a:r>
              <a:rPr lang="vi-VN" sz="2400"/>
              <a:t>hông </a:t>
            </a:r>
            <a:r>
              <a:rPr lang="en-US" sz="2400"/>
              <a:t>được </a:t>
            </a:r>
            <a:r>
              <a:rPr lang="vi-VN" sz="2400"/>
              <a:t>phân </a:t>
            </a:r>
            <a:r>
              <a:rPr lang="en-US" sz="2400"/>
              <a:t>loại</a:t>
            </a:r>
            <a:r>
              <a:rPr lang="vi-VN" sz="2400"/>
              <a:t>. </a:t>
            </a:r>
            <a:endParaRPr lang="en-US" sz="2400" smtClean="0"/>
          </a:p>
          <a:p>
            <a:pPr marL="685800" lvl="3" indent="0">
              <a:lnSpc>
                <a:spcPct val="95000"/>
              </a:lnSpc>
              <a:buNone/>
            </a:pPr>
            <a:r>
              <a:rPr lang="en-US" sz="2400" smtClean="0"/>
              <a:t>(</a:t>
            </a:r>
            <a:r>
              <a:rPr lang="vi-VN" sz="2400" smtClean="0"/>
              <a:t>Trình </a:t>
            </a:r>
            <a:r>
              <a:rPr lang="vi-VN" sz="2400"/>
              <a:t>tự độ nhạy dữ liệu </a:t>
            </a:r>
            <a:r>
              <a:rPr lang="en-US" sz="2400"/>
              <a:t>giảm dần</a:t>
            </a:r>
            <a:r>
              <a:rPr lang="vi-VN" sz="2400"/>
              <a:t>: TS</a:t>
            </a:r>
            <a:r>
              <a:rPr lang="en-US" sz="2400"/>
              <a:t> </a:t>
            </a:r>
            <a:r>
              <a:rPr lang="vi-VN" sz="2400"/>
              <a:t>&gt; S</a:t>
            </a:r>
            <a:r>
              <a:rPr lang="en-US" sz="2400"/>
              <a:t> </a:t>
            </a:r>
            <a:r>
              <a:rPr lang="vi-VN" sz="2400"/>
              <a:t>&gt; C</a:t>
            </a:r>
            <a:r>
              <a:rPr lang="en-US" sz="2400"/>
              <a:t> </a:t>
            </a:r>
            <a:r>
              <a:rPr lang="vi-VN" sz="2400"/>
              <a:t>&gt; </a:t>
            </a:r>
            <a:r>
              <a:rPr lang="vi-VN" sz="2400" smtClean="0"/>
              <a:t>U</a:t>
            </a:r>
            <a:r>
              <a:rPr lang="en-US" sz="2400" smtClean="0"/>
              <a:t>)</a:t>
            </a:r>
          </a:p>
          <a:p>
            <a:pPr lvl="2">
              <a:lnSpc>
                <a:spcPct val="95000"/>
              </a:lnSpc>
            </a:pPr>
            <a:r>
              <a:rPr lang="vi-VN" sz="2400"/>
              <a:t>Dữ liệu ở cấp càng cao thì càng nhạy cảm và </a:t>
            </a:r>
            <a:r>
              <a:rPr lang="en-US" sz="2400" smtClean="0"/>
              <a:t>càng </a:t>
            </a:r>
            <a:r>
              <a:rPr lang="vi-VN" sz="2400" smtClean="0"/>
              <a:t>cần </a:t>
            </a:r>
            <a:r>
              <a:rPr lang="vi-VN" sz="2400"/>
              <a:t>được bảo </a:t>
            </a:r>
            <a:r>
              <a:rPr lang="vi-VN" sz="2400" smtClean="0"/>
              <a:t>vệ.</a:t>
            </a:r>
            <a:endParaRPr lang="en-US" sz="24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DA6-757E-4715-9A0F-CF3E0D620AB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An toàn Cơ sở dữ liệu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30A1-040A-4EAB-917A-95E9A9957C6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9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13858</TotalTime>
  <Words>3905</Words>
  <Application>Microsoft Office PowerPoint</Application>
  <PresentationFormat>On-screen Show (4:3)</PresentationFormat>
  <Paragraphs>435</Paragraphs>
  <Slides>40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CHƯƠNG 2: ĐIỀU KHIỂN TRUY CẬP (tiếp)</vt:lpstr>
      <vt:lpstr>Nội dung</vt:lpstr>
      <vt:lpstr>2.3. Điều khiển truy cập bắt buộc</vt:lpstr>
      <vt:lpstr>2.3. Điều khiển truy cập bắt buộc</vt:lpstr>
      <vt:lpstr>2.3. Điều khiển truy cập bắt buộc</vt:lpstr>
      <vt:lpstr>2.3. Điều khiển truy cập bắt buộc</vt:lpstr>
      <vt:lpstr>2.3. Điều khiển truy cập bắt buộc</vt:lpstr>
      <vt:lpstr>2.3. Điều khiển truy cập bắt buộc</vt:lpstr>
      <vt:lpstr>2.3. Điều khiển truy cập bắt buộc</vt:lpstr>
      <vt:lpstr>2.3. Điều khiển truy cập bắt buộc</vt:lpstr>
      <vt:lpstr>2.3. Điều khiển truy cập bắt buộc</vt:lpstr>
      <vt:lpstr>2.3. Điều khiển truy cập bắt buộc</vt:lpstr>
      <vt:lpstr>2.3. Điều khiển truy cập bắt buộc</vt:lpstr>
      <vt:lpstr>2.3. Điều khiển truy cập bắt buộc</vt:lpstr>
      <vt:lpstr>2.3. Điều khiển truy cập bắt buộc</vt:lpstr>
      <vt:lpstr>2.3. Điều khiển truy cập bắt buộc</vt:lpstr>
      <vt:lpstr>2.3. Điều khiển truy cập bắt buộc</vt:lpstr>
      <vt:lpstr>2.3. Điều khiển truy cập bắt buộc</vt:lpstr>
      <vt:lpstr>2.3. Điều khiển truy cập bắt buộc</vt:lpstr>
      <vt:lpstr>2.3. Điều khiển truy cập bắt buộc</vt:lpstr>
      <vt:lpstr>2.3. Điều khiển truy cập bắt buộc</vt:lpstr>
      <vt:lpstr>2.3. Điều khiển truy cập bắt buộc</vt:lpstr>
      <vt:lpstr>2.3. Điều khiển truy cập bắt buộc</vt:lpstr>
      <vt:lpstr>2.3. Điều khiển truy cập bắt buộc</vt:lpstr>
      <vt:lpstr>2.3. Điều khiển truy cập bắt buộc</vt:lpstr>
      <vt:lpstr>2.3. Điều khiển truy cập bắt buộc</vt:lpstr>
      <vt:lpstr>2.3. Điều khiển truy cập bắt buộc</vt:lpstr>
      <vt:lpstr>2.3. Điều khiển truy cập bắt buộc</vt:lpstr>
      <vt:lpstr>2.3. Điều khiển truy cập bắt buộc</vt:lpstr>
      <vt:lpstr>2.3. Điều khiển truy cập bắt buộc</vt:lpstr>
      <vt:lpstr>2.3. Điều khiển truy cập bắt buộc</vt:lpstr>
      <vt:lpstr>2.3. Điều khiển truy cập bắt buộc</vt:lpstr>
      <vt:lpstr>2.3. Điều khiển truy cập bắt buộc</vt:lpstr>
      <vt:lpstr>2.3. Điều khiển truy cập bắt buộc</vt:lpstr>
      <vt:lpstr>2.3. Điều khiển truy cập bắt buộc</vt:lpstr>
      <vt:lpstr>2.3. Điều khiển truy cập bắt buộc</vt:lpstr>
      <vt:lpstr>2.3. Điều khiển truy cập bắt buộc</vt:lpstr>
      <vt:lpstr>2.3. Điều khiển truy cập bắt buộc</vt:lpstr>
      <vt:lpstr>2.3. Điều khiển truy cập bắt buộc</vt:lpstr>
      <vt:lpstr>2.3. Điều khiển truy cập bắt buộc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Tạo Photo Album với hiệu ứng Animation và Audio</dc:title>
  <dc:creator>Lê Thị Nhung</dc:creator>
  <cp:lastModifiedBy>Nhung</cp:lastModifiedBy>
  <cp:revision>555</cp:revision>
  <dcterms:created xsi:type="dcterms:W3CDTF">2018-02-06T21:57:38Z</dcterms:created>
  <dcterms:modified xsi:type="dcterms:W3CDTF">2019-08-29T22:03:59Z</dcterms:modified>
</cp:coreProperties>
</file>