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51" r:id="rId4"/>
    <p:sldId id="353" r:id="rId5"/>
    <p:sldId id="352" r:id="rId6"/>
    <p:sldId id="358" r:id="rId7"/>
    <p:sldId id="354" r:id="rId8"/>
    <p:sldId id="359" r:id="rId9"/>
    <p:sldId id="360" r:id="rId10"/>
    <p:sldId id="355" r:id="rId11"/>
    <p:sldId id="356" r:id="rId12"/>
    <p:sldId id="357" r:id="rId13"/>
    <p:sldId id="361" r:id="rId14"/>
    <p:sldId id="362" r:id="rId15"/>
    <p:sldId id="363" r:id="rId16"/>
    <p:sldId id="365" r:id="rId17"/>
    <p:sldId id="3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141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AC514-074E-469F-B3FA-26CC92301F28}" type="datetimeFigureOut">
              <a:rPr lang="en-US" smtClean="0"/>
              <a:t>12/2/2019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06019-5153-4DFB-9D28-8011C187056B}" type="slidenum">
              <a:rPr lang="en-US" smtClean="0"/>
              <a:t>‹#›</a:t>
            </a:fld>
            <a:endParaRPr lang="en-US"/>
          </a:p>
        </p:txBody>
      </p:sp>
    </p:spTree>
    <p:extLst>
      <p:ext uri="{BB962C8B-B14F-4D97-AF65-F5344CB8AC3E}">
        <p14:creationId xmlns:p14="http://schemas.microsoft.com/office/powerpoint/2010/main" val="58326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3</a:t>
            </a:fld>
            <a:endParaRPr lang="en-US"/>
          </a:p>
        </p:txBody>
      </p:sp>
    </p:spTree>
    <p:extLst>
      <p:ext uri="{BB962C8B-B14F-4D97-AF65-F5344CB8AC3E}">
        <p14:creationId xmlns:p14="http://schemas.microsoft.com/office/powerpoint/2010/main" val="355685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12</a:t>
            </a:fld>
            <a:endParaRPr lang="en-US"/>
          </a:p>
        </p:txBody>
      </p:sp>
    </p:spTree>
    <p:extLst>
      <p:ext uri="{BB962C8B-B14F-4D97-AF65-F5344CB8AC3E}">
        <p14:creationId xmlns:p14="http://schemas.microsoft.com/office/powerpoint/2010/main" val="274836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13</a:t>
            </a:fld>
            <a:endParaRPr lang="en-US"/>
          </a:p>
        </p:txBody>
      </p:sp>
    </p:spTree>
    <p:extLst>
      <p:ext uri="{BB962C8B-B14F-4D97-AF65-F5344CB8AC3E}">
        <p14:creationId xmlns:p14="http://schemas.microsoft.com/office/powerpoint/2010/main" val="2338434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14</a:t>
            </a:fld>
            <a:endParaRPr lang="en-US"/>
          </a:p>
        </p:txBody>
      </p:sp>
    </p:spTree>
    <p:extLst>
      <p:ext uri="{BB962C8B-B14F-4D97-AF65-F5344CB8AC3E}">
        <p14:creationId xmlns:p14="http://schemas.microsoft.com/office/powerpoint/2010/main" val="364683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15</a:t>
            </a:fld>
            <a:endParaRPr lang="en-US"/>
          </a:p>
        </p:txBody>
      </p:sp>
    </p:spTree>
    <p:extLst>
      <p:ext uri="{BB962C8B-B14F-4D97-AF65-F5344CB8AC3E}">
        <p14:creationId xmlns:p14="http://schemas.microsoft.com/office/powerpoint/2010/main" val="56876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16</a:t>
            </a:fld>
            <a:endParaRPr lang="en-US"/>
          </a:p>
        </p:txBody>
      </p:sp>
    </p:spTree>
    <p:extLst>
      <p:ext uri="{BB962C8B-B14F-4D97-AF65-F5344CB8AC3E}">
        <p14:creationId xmlns:p14="http://schemas.microsoft.com/office/powerpoint/2010/main" val="1673574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17</a:t>
            </a:fld>
            <a:endParaRPr lang="en-US"/>
          </a:p>
        </p:txBody>
      </p:sp>
    </p:spTree>
    <p:extLst>
      <p:ext uri="{BB962C8B-B14F-4D97-AF65-F5344CB8AC3E}">
        <p14:creationId xmlns:p14="http://schemas.microsoft.com/office/powerpoint/2010/main" val="133248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4</a:t>
            </a:fld>
            <a:endParaRPr lang="en-US"/>
          </a:p>
        </p:txBody>
      </p:sp>
    </p:spTree>
    <p:extLst>
      <p:ext uri="{BB962C8B-B14F-4D97-AF65-F5344CB8AC3E}">
        <p14:creationId xmlns:p14="http://schemas.microsoft.com/office/powerpoint/2010/main" val="243994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5</a:t>
            </a:fld>
            <a:endParaRPr lang="en-US"/>
          </a:p>
        </p:txBody>
      </p:sp>
    </p:spTree>
    <p:extLst>
      <p:ext uri="{BB962C8B-B14F-4D97-AF65-F5344CB8AC3E}">
        <p14:creationId xmlns:p14="http://schemas.microsoft.com/office/powerpoint/2010/main" val="199982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6</a:t>
            </a:fld>
            <a:endParaRPr lang="en-US"/>
          </a:p>
        </p:txBody>
      </p:sp>
    </p:spTree>
    <p:extLst>
      <p:ext uri="{BB962C8B-B14F-4D97-AF65-F5344CB8AC3E}">
        <p14:creationId xmlns:p14="http://schemas.microsoft.com/office/powerpoint/2010/main" val="365217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7</a:t>
            </a:fld>
            <a:endParaRPr lang="en-US"/>
          </a:p>
        </p:txBody>
      </p:sp>
    </p:spTree>
    <p:extLst>
      <p:ext uri="{BB962C8B-B14F-4D97-AF65-F5344CB8AC3E}">
        <p14:creationId xmlns:p14="http://schemas.microsoft.com/office/powerpoint/2010/main" val="3906795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8</a:t>
            </a:fld>
            <a:endParaRPr lang="en-US"/>
          </a:p>
        </p:txBody>
      </p:sp>
    </p:spTree>
    <p:extLst>
      <p:ext uri="{BB962C8B-B14F-4D97-AF65-F5344CB8AC3E}">
        <p14:creationId xmlns:p14="http://schemas.microsoft.com/office/powerpoint/2010/main" val="340256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9</a:t>
            </a:fld>
            <a:endParaRPr lang="en-US"/>
          </a:p>
        </p:txBody>
      </p:sp>
    </p:spTree>
    <p:extLst>
      <p:ext uri="{BB962C8B-B14F-4D97-AF65-F5344CB8AC3E}">
        <p14:creationId xmlns:p14="http://schemas.microsoft.com/office/powerpoint/2010/main" val="276171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10</a:t>
            </a:fld>
            <a:endParaRPr lang="en-US"/>
          </a:p>
        </p:txBody>
      </p:sp>
    </p:spTree>
    <p:extLst>
      <p:ext uri="{BB962C8B-B14F-4D97-AF65-F5344CB8AC3E}">
        <p14:creationId xmlns:p14="http://schemas.microsoft.com/office/powerpoint/2010/main" val="349304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06019-5153-4DFB-9D28-8011C187056B}" type="slidenum">
              <a:rPr lang="en-US" smtClean="0"/>
              <a:t>11</a:t>
            </a:fld>
            <a:endParaRPr lang="en-US"/>
          </a:p>
        </p:txBody>
      </p:sp>
    </p:spTree>
    <p:extLst>
      <p:ext uri="{BB962C8B-B14F-4D97-AF65-F5344CB8AC3E}">
        <p14:creationId xmlns:p14="http://schemas.microsoft.com/office/powerpoint/2010/main" val="26757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2387600"/>
          </a:xfrm>
        </p:spPr>
        <p:txBody>
          <a:bodyPr anchor="b">
            <a:normAutofit/>
          </a:bodyPr>
          <a:lstStyle>
            <a:lvl1pPr algn="ctr">
              <a:defRPr sz="4800" b="1">
                <a:solidFill>
                  <a:srgbClr val="FF3399"/>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1">
                <a:solidFill>
                  <a:srgbClr val="FF3399"/>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3090115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30893-F511-4398-A391-1F7E9B439477}"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3155245190"/>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4F347-5827-458E-84C7-766A2E41E1F4}"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235167026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06102"/>
            <a:ext cx="8686800" cy="685800"/>
          </a:xfrm>
        </p:spPr>
        <p:txBody>
          <a:bodyPr>
            <a:normAutofit/>
          </a:bodyPr>
          <a:lstStyle>
            <a:lvl1pPr algn="ctr">
              <a:defRPr sz="3200" b="1">
                <a:solidFill>
                  <a:srgbClr val="FF3399"/>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600" y="977483"/>
            <a:ext cx="8686800" cy="5486400"/>
          </a:xfrm>
        </p:spPr>
        <p:txBody>
          <a:bodyPr>
            <a:normAutofit/>
          </a:bodyPr>
          <a:lstStyle>
            <a:lvl1pPr marL="228600" indent="-228600" algn="just">
              <a:lnSpc>
                <a:spcPct val="90000"/>
              </a:lnSpc>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vl2pPr marL="457200" indent="-228600" algn="just">
              <a:lnSpc>
                <a:spcPct val="90000"/>
              </a:lnSpc>
              <a:buFont typeface="Times New Roman" panose="02020603050405020304" pitchFamily="18" charset="0"/>
              <a:buChar char="̵"/>
              <a:defRPr sz="2800">
                <a:latin typeface="Times New Roman" panose="02020603050405020304" pitchFamily="18" charset="0"/>
                <a:cs typeface="Times New Roman" panose="02020603050405020304" pitchFamily="18" charset="0"/>
              </a:defRPr>
            </a:lvl2pPr>
            <a:lvl3pPr marL="688975" indent="-228600" algn="just">
              <a:lnSpc>
                <a:spcPct val="90000"/>
              </a:lnSpc>
              <a:buFont typeface="Times New Roman" panose="02020603050405020304" pitchFamily="18" charset="0"/>
              <a:buChar char="+"/>
              <a:defRPr sz="2800">
                <a:latin typeface="Times New Roman" panose="02020603050405020304" pitchFamily="18" charset="0"/>
                <a:cs typeface="Times New Roman" panose="02020603050405020304" pitchFamily="18" charset="0"/>
              </a:defRPr>
            </a:lvl3pPr>
            <a:lvl4pPr marL="914400" indent="-228600" algn="just">
              <a:lnSpc>
                <a:spcPct val="90000"/>
              </a:lnSpc>
              <a:defRPr sz="2800">
                <a:latin typeface="Times New Roman" panose="02020603050405020304" pitchFamily="18" charset="0"/>
                <a:cs typeface="Times New Roman" panose="02020603050405020304" pitchFamily="18" charset="0"/>
              </a:defRPr>
            </a:lvl4pPr>
            <a:lvl5pPr marL="1139825" indent="-228600" algn="just">
              <a:lnSpc>
                <a:spcPct val="90000"/>
              </a:lnSpc>
              <a:defRPr sz="28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44340" y="6488871"/>
            <a:ext cx="1143000" cy="365125"/>
          </a:xfrm>
        </p:spPr>
        <p:txBody>
          <a:bodyPr/>
          <a:lstStyle>
            <a:lvl1pPr>
              <a:defRPr sz="1800" b="1">
                <a:solidFill>
                  <a:srgbClr val="FF3399"/>
                </a:solidFill>
                <a:latin typeface="Times New Roman" panose="02020603050405020304" pitchFamily="18" charset="0"/>
                <a:cs typeface="Times New Roman" panose="02020603050405020304" pitchFamily="18" charset="0"/>
              </a:defRPr>
            </a:lvl1pPr>
          </a:lstStyle>
          <a:p>
            <a:fld id="{E042672E-4738-4E49-9855-544FEDAAFC77}" type="datetime1">
              <a:rPr lang="en-US" smtClean="0"/>
              <a:pPr/>
              <a:t>12/2/2019</a:t>
            </a:fld>
            <a:endParaRPr lang="en-US"/>
          </a:p>
        </p:txBody>
      </p:sp>
      <p:sp>
        <p:nvSpPr>
          <p:cNvPr id="5" name="Footer Placeholder 4"/>
          <p:cNvSpPr>
            <a:spLocks noGrp="1"/>
          </p:cNvSpPr>
          <p:nvPr>
            <p:ph type="ftr" sz="quarter" idx="11"/>
          </p:nvPr>
        </p:nvSpPr>
        <p:spPr>
          <a:xfrm>
            <a:off x="1371600" y="6488871"/>
            <a:ext cx="6400800" cy="365125"/>
          </a:xfrm>
        </p:spPr>
        <p:txBody>
          <a:bodyPr/>
          <a:lstStyle>
            <a:lvl1pPr>
              <a:defRPr sz="1800" b="1">
                <a:solidFill>
                  <a:srgbClr val="FF3399"/>
                </a:solidFill>
                <a:latin typeface="Times New Roman" panose="02020603050405020304" pitchFamily="18" charset="0"/>
                <a:cs typeface="Times New Roman" panose="02020603050405020304" pitchFamily="18" charset="0"/>
              </a:defRPr>
            </a:lvl1pPr>
          </a:lstStyle>
          <a:p>
            <a:r>
              <a:rPr lang="vi-VN" smtClean="0"/>
              <a:t>An toàn Cơ sở dữ liệu</a:t>
            </a:r>
            <a:endParaRPr lang="en-US"/>
          </a:p>
        </p:txBody>
      </p:sp>
      <p:sp>
        <p:nvSpPr>
          <p:cNvPr id="6" name="Slide Number Placeholder 5"/>
          <p:cNvSpPr>
            <a:spLocks noGrp="1"/>
          </p:cNvSpPr>
          <p:nvPr>
            <p:ph type="sldNum" sz="quarter" idx="12"/>
          </p:nvPr>
        </p:nvSpPr>
        <p:spPr>
          <a:xfrm>
            <a:off x="7775715" y="6488869"/>
            <a:ext cx="1143000" cy="365125"/>
          </a:xfrm>
        </p:spPr>
        <p:txBody>
          <a:bodyPr/>
          <a:lstStyle>
            <a:lvl1pPr>
              <a:defRPr sz="1800" b="1">
                <a:solidFill>
                  <a:srgbClr val="FF3399"/>
                </a:solidFill>
                <a:latin typeface="Times New Roman" panose="02020603050405020304" pitchFamily="18" charset="0"/>
                <a:cs typeface="Times New Roman" panose="02020603050405020304" pitchFamily="18" charset="0"/>
              </a:defRPr>
            </a:lvl1pPr>
          </a:lstStyle>
          <a:p>
            <a:fld id="{F1EF30A1-040A-4EAB-917A-95E9A9957C61}" type="slidenum">
              <a:rPr lang="en-US" smtClean="0"/>
              <a:pPr/>
              <a:t>‹#›</a:t>
            </a:fld>
            <a:endParaRPr lang="en-US"/>
          </a:p>
        </p:txBody>
      </p:sp>
      <p:cxnSp>
        <p:nvCxnSpPr>
          <p:cNvPr id="7" name="Straight Connector 6"/>
          <p:cNvCxnSpPr/>
          <p:nvPr userDrawn="1"/>
        </p:nvCxnSpPr>
        <p:spPr>
          <a:xfrm>
            <a:off x="228600" y="198783"/>
            <a:ext cx="8686800" cy="3156"/>
          </a:xfrm>
          <a:prstGeom prst="line">
            <a:avLst/>
          </a:prstGeom>
          <a:ln w="381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28600" y="6494778"/>
            <a:ext cx="8686800" cy="3156"/>
          </a:xfrm>
          <a:prstGeom prst="line">
            <a:avLst/>
          </a:prstGeom>
          <a:ln w="381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43393" y="198783"/>
            <a:ext cx="5087" cy="685800"/>
          </a:xfrm>
          <a:prstGeom prst="line">
            <a:avLst/>
          </a:prstGeom>
          <a:ln w="38100">
            <a:solidFill>
              <a:srgbClr val="FF33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92924"/>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B339DA-65CA-4491-B977-89CD76E8DED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3330778963"/>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1CCBD-7713-4FA3-A30B-0419DA2FB21F}" type="datetime1">
              <a:rPr lang="en-US" smtClean="0"/>
              <a:t>12/2/2019</a:t>
            </a:fld>
            <a:endParaRPr lang="en-US"/>
          </a:p>
        </p:txBody>
      </p:sp>
      <p:sp>
        <p:nvSpPr>
          <p:cNvPr id="6" name="Footer Placeholder 5"/>
          <p:cNvSpPr>
            <a:spLocks noGrp="1"/>
          </p:cNvSpPr>
          <p:nvPr>
            <p:ph type="ftr" sz="quarter" idx="11"/>
          </p:nvPr>
        </p:nvSpPr>
        <p:spPr/>
        <p:txBody>
          <a:bodyPr/>
          <a:lstStyle/>
          <a:p>
            <a:r>
              <a:rPr lang="vi-VN" smtClean="0"/>
              <a:t>An toàn Cơ sở dữ liệu</a:t>
            </a:r>
            <a:endParaRPr lang="en-US"/>
          </a:p>
        </p:txBody>
      </p:sp>
      <p:sp>
        <p:nvSpPr>
          <p:cNvPr id="7" name="Slide Number Placeholder 6"/>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353486001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54014A-E71B-4A35-B39D-7E54305FFB7E}" type="datetime1">
              <a:rPr lang="en-US" smtClean="0"/>
              <a:t>12/2/2019</a:t>
            </a:fld>
            <a:endParaRPr lang="en-US"/>
          </a:p>
        </p:txBody>
      </p:sp>
      <p:sp>
        <p:nvSpPr>
          <p:cNvPr id="8" name="Footer Placeholder 7"/>
          <p:cNvSpPr>
            <a:spLocks noGrp="1"/>
          </p:cNvSpPr>
          <p:nvPr>
            <p:ph type="ftr" sz="quarter" idx="11"/>
          </p:nvPr>
        </p:nvSpPr>
        <p:spPr/>
        <p:txBody>
          <a:bodyPr/>
          <a:lstStyle/>
          <a:p>
            <a:r>
              <a:rPr lang="vi-VN" smtClean="0"/>
              <a:t>An toàn Cơ sở dữ liệu</a:t>
            </a:r>
            <a:endParaRPr lang="en-US"/>
          </a:p>
        </p:txBody>
      </p:sp>
      <p:sp>
        <p:nvSpPr>
          <p:cNvPr id="9" name="Slide Number Placeholder 8"/>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16742285"/>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05B146-79B6-4703-833D-8DE2174F4FC5}" type="datetime1">
              <a:rPr lang="en-US" smtClean="0"/>
              <a:t>12/2/2019</a:t>
            </a:fld>
            <a:endParaRPr lang="en-US"/>
          </a:p>
        </p:txBody>
      </p:sp>
      <p:sp>
        <p:nvSpPr>
          <p:cNvPr id="4" name="Footer Placeholder 3"/>
          <p:cNvSpPr>
            <a:spLocks noGrp="1"/>
          </p:cNvSpPr>
          <p:nvPr>
            <p:ph type="ftr" sz="quarter" idx="11"/>
          </p:nvPr>
        </p:nvSpPr>
        <p:spPr/>
        <p:txBody>
          <a:bodyPr/>
          <a:lstStyle/>
          <a:p>
            <a:r>
              <a:rPr lang="vi-VN" smtClean="0"/>
              <a:t>An toàn Cơ sở dữ liệu</a:t>
            </a:r>
            <a:endParaRPr lang="en-US"/>
          </a:p>
        </p:txBody>
      </p:sp>
      <p:sp>
        <p:nvSpPr>
          <p:cNvPr id="5" name="Slide Number Placeholder 4"/>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4271704741"/>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Group 4"/>
          <p:cNvGrpSpPr/>
          <p:nvPr userDrawn="1"/>
        </p:nvGrpSpPr>
        <p:grpSpPr>
          <a:xfrm>
            <a:off x="413499" y="672357"/>
            <a:ext cx="927847" cy="1237129"/>
            <a:chOff x="522300" y="672353"/>
            <a:chExt cx="1237129" cy="1237129"/>
          </a:xfrm>
        </p:grpSpPr>
        <p:cxnSp>
          <p:nvCxnSpPr>
            <p:cNvPr id="6" name="Straight Connector 5"/>
            <p:cNvCxnSpPr/>
            <p:nvPr/>
          </p:nvCxnSpPr>
          <p:spPr>
            <a:xfrm>
              <a:off x="551329" y="672353"/>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1140865" y="53788"/>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a:xfrm rot="5400000">
            <a:off x="7590394" y="826997"/>
            <a:ext cx="1237129" cy="927847"/>
            <a:chOff x="522300" y="672353"/>
            <a:chExt cx="1237129" cy="1237129"/>
          </a:xfrm>
        </p:grpSpPr>
        <p:cxnSp>
          <p:nvCxnSpPr>
            <p:cNvPr id="9" name="Straight Connector 8"/>
            <p:cNvCxnSpPr/>
            <p:nvPr/>
          </p:nvCxnSpPr>
          <p:spPr>
            <a:xfrm>
              <a:off x="551329" y="672353"/>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1140865" y="53788"/>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userDrawn="1"/>
        </p:nvGrpSpPr>
        <p:grpSpPr>
          <a:xfrm rot="16200000">
            <a:off x="258857" y="5288419"/>
            <a:ext cx="1237129" cy="927847"/>
            <a:chOff x="522300" y="672353"/>
            <a:chExt cx="1237129" cy="1237129"/>
          </a:xfrm>
        </p:grpSpPr>
        <p:cxnSp>
          <p:nvCxnSpPr>
            <p:cNvPr id="12" name="Straight Connector 11"/>
            <p:cNvCxnSpPr/>
            <p:nvPr/>
          </p:nvCxnSpPr>
          <p:spPr>
            <a:xfrm>
              <a:off x="551329" y="672353"/>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1140865" y="53788"/>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rot="10800000">
            <a:off x="7766807" y="5104749"/>
            <a:ext cx="927847" cy="1237129"/>
            <a:chOff x="522300" y="672353"/>
            <a:chExt cx="1237129" cy="1237129"/>
          </a:xfrm>
        </p:grpSpPr>
        <p:cxnSp>
          <p:nvCxnSpPr>
            <p:cNvPr id="15" name="Straight Connector 14"/>
            <p:cNvCxnSpPr/>
            <p:nvPr/>
          </p:nvCxnSpPr>
          <p:spPr>
            <a:xfrm>
              <a:off x="551329" y="672353"/>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1140865" y="53788"/>
              <a:ext cx="0" cy="123712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8579760"/>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08E9A-7A6F-487D-93F7-6755494C4E21}" type="datetime1">
              <a:rPr lang="en-US" smtClean="0"/>
              <a:t>12/2/2019</a:t>
            </a:fld>
            <a:endParaRPr lang="en-US"/>
          </a:p>
        </p:txBody>
      </p:sp>
      <p:sp>
        <p:nvSpPr>
          <p:cNvPr id="6" name="Footer Placeholder 5"/>
          <p:cNvSpPr>
            <a:spLocks noGrp="1"/>
          </p:cNvSpPr>
          <p:nvPr>
            <p:ph type="ftr" sz="quarter" idx="11"/>
          </p:nvPr>
        </p:nvSpPr>
        <p:spPr/>
        <p:txBody>
          <a:bodyPr/>
          <a:lstStyle/>
          <a:p>
            <a:r>
              <a:rPr lang="vi-VN" smtClean="0"/>
              <a:t>An toàn Cơ sở dữ liệu</a:t>
            </a:r>
            <a:endParaRPr lang="en-US"/>
          </a:p>
        </p:txBody>
      </p:sp>
      <p:sp>
        <p:nvSpPr>
          <p:cNvPr id="7" name="Slide Number Placeholder 6"/>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1443000623"/>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35EF8-D367-42AA-9DE5-B06780FA5C87}" type="datetime1">
              <a:rPr lang="en-US" smtClean="0"/>
              <a:t>12/2/2019</a:t>
            </a:fld>
            <a:endParaRPr lang="en-US"/>
          </a:p>
        </p:txBody>
      </p:sp>
      <p:sp>
        <p:nvSpPr>
          <p:cNvPr id="6" name="Footer Placeholder 5"/>
          <p:cNvSpPr>
            <a:spLocks noGrp="1"/>
          </p:cNvSpPr>
          <p:nvPr>
            <p:ph type="ftr" sz="quarter" idx="11"/>
          </p:nvPr>
        </p:nvSpPr>
        <p:spPr/>
        <p:txBody>
          <a:bodyPr/>
          <a:lstStyle/>
          <a:p>
            <a:r>
              <a:rPr lang="vi-VN" smtClean="0"/>
              <a:t>An toàn Cơ sở dữ liệu</a:t>
            </a:r>
            <a:endParaRPr lang="en-US"/>
          </a:p>
        </p:txBody>
      </p:sp>
      <p:sp>
        <p:nvSpPr>
          <p:cNvPr id="7" name="Slide Number Placeholder 6"/>
          <p:cNvSpPr>
            <a:spLocks noGrp="1"/>
          </p:cNvSpPr>
          <p:nvPr>
            <p:ph type="sldNum" sz="quarter" idx="12"/>
          </p:nvPr>
        </p:nvSpPr>
        <p:spPr/>
        <p:txBody>
          <a:bodyPr/>
          <a:lstStyle/>
          <a:p>
            <a:fld id="{F1EF30A1-040A-4EAB-917A-95E9A9957C61}" type="slidenum">
              <a:rPr lang="en-US" smtClean="0"/>
              <a:t>‹#›</a:t>
            </a:fld>
            <a:endParaRPr lang="en-US"/>
          </a:p>
        </p:txBody>
      </p:sp>
    </p:spTree>
    <p:extLst>
      <p:ext uri="{BB962C8B-B14F-4D97-AF65-F5344CB8AC3E}">
        <p14:creationId xmlns:p14="http://schemas.microsoft.com/office/powerpoint/2010/main" val="394444328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5CFA9-E998-416C-B58B-B9625509DC55}" type="datetime1">
              <a:rPr lang="en-US" smtClean="0"/>
              <a:t>12/2/2019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An toàn Cơ sở dữ liệu</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F30A1-040A-4EAB-917A-95E9A9957C61}" type="slidenum">
              <a:rPr lang="en-US" smtClean="0"/>
              <a:pPr/>
              <a:t>‹#›</a:t>
            </a:fld>
            <a:endParaRPr lang="en-US"/>
          </a:p>
        </p:txBody>
      </p:sp>
    </p:spTree>
    <p:extLst>
      <p:ext uri="{BB962C8B-B14F-4D97-AF65-F5344CB8AC3E}">
        <p14:creationId xmlns:p14="http://schemas.microsoft.com/office/powerpoint/2010/main" val="3875037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2214"/>
            <a:ext cx="9144000" cy="1425971"/>
          </a:xfrm>
        </p:spPr>
        <p:txBody>
          <a:bodyPr>
            <a:normAutofit/>
          </a:bodyPr>
          <a:lstStyle/>
          <a:p>
            <a:r>
              <a:rPr lang="de-DE" sz="4000"/>
              <a:t>CHƯƠNG 2</a:t>
            </a:r>
            <a:r>
              <a:rPr lang="de-DE" sz="4000" smtClean="0"/>
              <a:t>: ĐIỀU KHIỂN TRUY CẬP</a:t>
            </a:r>
            <a:br>
              <a:rPr lang="de-DE" sz="4000" smtClean="0"/>
            </a:br>
            <a:r>
              <a:rPr lang="de-DE" sz="4000" smtClean="0"/>
              <a:t>(tiếp)</a:t>
            </a:r>
            <a:endParaRPr lang="en-US"/>
          </a:p>
        </p:txBody>
      </p:sp>
    </p:spTree>
    <p:extLst>
      <p:ext uri="{BB962C8B-B14F-4D97-AF65-F5344CB8AC3E}">
        <p14:creationId xmlns:p14="http://schemas.microsoft.com/office/powerpoint/2010/main" val="4201568705"/>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en-US" sz="2600" i="1" smtClean="0"/>
              <a:t>2 loại quyền</a:t>
            </a:r>
            <a:r>
              <a:rPr lang="en-US" sz="2600" smtClean="0"/>
              <a:t>:</a:t>
            </a:r>
            <a:r>
              <a:rPr lang="vi-VN" sz="2600" smtClean="0"/>
              <a:t> </a:t>
            </a:r>
            <a:endParaRPr lang="en-US" sz="2600" smtClean="0"/>
          </a:p>
          <a:p>
            <a:pPr lvl="2">
              <a:lnSpc>
                <a:spcPct val="95000"/>
              </a:lnSpc>
            </a:pPr>
            <a:r>
              <a:rPr lang="vi-VN" sz="2600" i="1"/>
              <a:t>Quyền hệ thống (System Privilege)</a:t>
            </a:r>
            <a:r>
              <a:rPr lang="vi-VN" sz="2600"/>
              <a:t>: </a:t>
            </a:r>
            <a:r>
              <a:rPr lang="en-US" sz="2600" smtClean="0"/>
              <a:t>Q</a:t>
            </a:r>
            <a:r>
              <a:rPr lang="vi-VN" sz="2600" smtClean="0"/>
              <a:t>uyền </a:t>
            </a:r>
            <a:r>
              <a:rPr lang="vi-VN" sz="2600"/>
              <a:t>thực hiện một tác vụ CSDL cụ thể </a:t>
            </a:r>
            <a:r>
              <a:rPr lang="vi-VN" sz="2600" smtClean="0"/>
              <a:t>h</a:t>
            </a:r>
            <a:r>
              <a:rPr lang="en-US" sz="2600" smtClean="0"/>
              <a:t>ay</a:t>
            </a:r>
            <a:r>
              <a:rPr lang="vi-VN" sz="2600" smtClean="0"/>
              <a:t> thực </a:t>
            </a:r>
            <a:r>
              <a:rPr lang="vi-VN" sz="2600"/>
              <a:t>hiện một loại hành động trên tất cả những đối tượng </a:t>
            </a:r>
            <a:r>
              <a:rPr lang="en-US" sz="2600" smtClean="0"/>
              <a:t>lược đồ </a:t>
            </a:r>
            <a:r>
              <a:rPr lang="vi-VN" sz="2600" smtClean="0"/>
              <a:t>của </a:t>
            </a:r>
            <a:r>
              <a:rPr lang="vi-VN" sz="2600"/>
              <a:t>hệ </a:t>
            </a:r>
            <a:r>
              <a:rPr lang="vi-VN" sz="2600" smtClean="0"/>
              <a:t>thống</a:t>
            </a:r>
            <a:r>
              <a:rPr lang="en-US" sz="2600" smtClean="0"/>
              <a:t> (</a:t>
            </a:r>
            <a:r>
              <a:rPr lang="vi-VN" sz="2600" smtClean="0"/>
              <a:t>ALTER </a:t>
            </a:r>
            <a:r>
              <a:rPr lang="vi-VN" sz="2600"/>
              <a:t>SYSTEM, </a:t>
            </a:r>
            <a:r>
              <a:rPr lang="vi-VN" sz="2600" smtClean="0"/>
              <a:t>CREATE </a:t>
            </a:r>
            <a:r>
              <a:rPr lang="vi-VN" sz="2600"/>
              <a:t>TABLE, </a:t>
            </a:r>
            <a:r>
              <a:rPr lang="vi-VN" sz="2600" smtClean="0"/>
              <a:t>DELETE </a:t>
            </a:r>
            <a:r>
              <a:rPr lang="vi-VN" sz="2600"/>
              <a:t>ANY </a:t>
            </a:r>
            <a:r>
              <a:rPr lang="vi-VN" sz="2600" smtClean="0"/>
              <a:t>TABLE</a:t>
            </a:r>
            <a:r>
              <a:rPr lang="en-US" sz="2600" smtClean="0"/>
              <a:t>, …)</a:t>
            </a:r>
          </a:p>
          <a:p>
            <a:pPr lvl="2">
              <a:lnSpc>
                <a:spcPct val="95000"/>
              </a:lnSpc>
            </a:pPr>
            <a:r>
              <a:rPr lang="vi-VN" sz="2600" smtClean="0"/>
              <a:t>User </a:t>
            </a:r>
            <a:r>
              <a:rPr lang="vi-VN" sz="2600"/>
              <a:t>có thể cấp </a:t>
            </a:r>
            <a:r>
              <a:rPr lang="vi-VN" sz="2600" smtClean="0"/>
              <a:t>quyền </a:t>
            </a:r>
            <a:r>
              <a:rPr lang="vi-VN" sz="2600"/>
              <a:t>hệ thống </a:t>
            </a:r>
            <a:r>
              <a:rPr lang="en-US" sz="2600" smtClean="0"/>
              <a:t>cho một user khác </a:t>
            </a:r>
            <a:r>
              <a:rPr lang="vi-VN" sz="2600" smtClean="0"/>
              <a:t>nếu</a:t>
            </a:r>
            <a:r>
              <a:rPr lang="en-US" sz="2600" smtClean="0"/>
              <a:t>:</a:t>
            </a:r>
          </a:p>
          <a:p>
            <a:pPr lvl="3">
              <a:lnSpc>
                <a:spcPct val="95000"/>
              </a:lnSpc>
            </a:pPr>
            <a:r>
              <a:rPr lang="vi-VN" sz="2600" smtClean="0"/>
              <a:t>User </a:t>
            </a:r>
            <a:r>
              <a:rPr lang="vi-VN" sz="2600"/>
              <a:t>đã được cấp quyền hệ thống đó với tùy chọn WITH ADMIN </a:t>
            </a:r>
            <a:r>
              <a:rPr lang="vi-VN" sz="2600" smtClean="0"/>
              <a:t>OPTION</a:t>
            </a:r>
            <a:r>
              <a:rPr lang="en-US" sz="2600" smtClean="0"/>
              <a:t> hoặc</a:t>
            </a:r>
          </a:p>
          <a:p>
            <a:pPr lvl="3">
              <a:lnSpc>
                <a:spcPct val="95000"/>
              </a:lnSpc>
            </a:pPr>
            <a:r>
              <a:rPr lang="vi-VN" sz="2600" smtClean="0"/>
              <a:t>User </a:t>
            </a:r>
            <a:r>
              <a:rPr lang="vi-VN" sz="2600"/>
              <a:t>có quyền </a:t>
            </a:r>
            <a:r>
              <a:rPr lang="vi-VN" sz="2600" smtClean="0"/>
              <a:t>GRANT</a:t>
            </a:r>
            <a:r>
              <a:rPr lang="en-US" sz="2600" smtClean="0"/>
              <a:t> </a:t>
            </a:r>
            <a:r>
              <a:rPr lang="vi-VN" sz="2600" smtClean="0"/>
              <a:t>ANY</a:t>
            </a:r>
            <a:r>
              <a:rPr lang="en-US" sz="2600" smtClean="0"/>
              <a:t> </a:t>
            </a:r>
            <a:r>
              <a:rPr lang="vi-VN" sz="2600" smtClean="0"/>
              <a:t>PRIVILEGE</a:t>
            </a:r>
            <a:r>
              <a:rPr lang="vi-VN" sz="2600"/>
              <a:t>.</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10</a:t>
            </a:fld>
            <a:endParaRPr lang="en-US"/>
          </a:p>
        </p:txBody>
      </p:sp>
    </p:spTree>
    <p:extLst>
      <p:ext uri="{BB962C8B-B14F-4D97-AF65-F5344CB8AC3E}">
        <p14:creationId xmlns:p14="http://schemas.microsoft.com/office/powerpoint/2010/main" val="1583281318"/>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en-US" sz="2600" i="1" smtClean="0"/>
              <a:t>2 loại quyền</a:t>
            </a:r>
            <a:r>
              <a:rPr lang="en-US" sz="2600" smtClean="0"/>
              <a:t>:</a:t>
            </a:r>
            <a:r>
              <a:rPr lang="vi-VN" sz="2600" smtClean="0"/>
              <a:t> </a:t>
            </a:r>
            <a:endParaRPr lang="en-US" sz="2600" smtClean="0"/>
          </a:p>
          <a:p>
            <a:pPr lvl="2">
              <a:lnSpc>
                <a:spcPct val="95000"/>
              </a:lnSpc>
            </a:pPr>
            <a:r>
              <a:rPr lang="vi-VN" sz="2600" i="1"/>
              <a:t>Quyền đối tượng (Schema Object Privilege hoặc Object Privilege</a:t>
            </a:r>
            <a:r>
              <a:rPr lang="vi-VN" sz="2600" i="1" smtClean="0"/>
              <a:t>)</a:t>
            </a:r>
            <a:r>
              <a:rPr lang="vi-VN" sz="2600" smtClean="0"/>
              <a:t>:</a:t>
            </a:r>
            <a:r>
              <a:rPr lang="en-US" sz="2600"/>
              <a:t> </a:t>
            </a:r>
            <a:r>
              <a:rPr lang="en-US" sz="2600" smtClean="0"/>
              <a:t>Q</a:t>
            </a:r>
            <a:r>
              <a:rPr lang="vi-VN" sz="2600" smtClean="0"/>
              <a:t>uyền </a:t>
            </a:r>
            <a:r>
              <a:rPr lang="vi-VN" sz="2600"/>
              <a:t>thực hiện một hành động cụ thể trên một đối </a:t>
            </a:r>
            <a:r>
              <a:rPr lang="vi-VN" sz="2600" smtClean="0"/>
              <a:t>tượng</a:t>
            </a:r>
            <a:r>
              <a:rPr lang="en-US" sz="2600" smtClean="0"/>
              <a:t> lược đồ</a:t>
            </a:r>
            <a:r>
              <a:rPr lang="vi-VN" sz="2600" smtClean="0"/>
              <a:t> cụ th</a:t>
            </a:r>
            <a:r>
              <a:rPr lang="en-US" sz="2600" smtClean="0"/>
              <a:t>ể (</a:t>
            </a:r>
            <a:r>
              <a:rPr lang="vi-VN" sz="2600" smtClean="0"/>
              <a:t>xóa </a:t>
            </a:r>
            <a:r>
              <a:rPr lang="vi-VN" sz="2600"/>
              <a:t>các hàng dữ liệu khỏi bảng </a:t>
            </a:r>
            <a:r>
              <a:rPr lang="vi-VN" sz="2600" smtClean="0"/>
              <a:t>Department</a:t>
            </a:r>
            <a:r>
              <a:rPr lang="en-US" sz="2600" smtClean="0"/>
              <a:t>, ..</a:t>
            </a:r>
            <a:r>
              <a:rPr lang="vi-VN" sz="2600" smtClean="0"/>
              <a:t>.</a:t>
            </a:r>
            <a:r>
              <a:rPr lang="en-US" sz="2600" smtClean="0"/>
              <a:t>)</a:t>
            </a:r>
          </a:p>
          <a:p>
            <a:pPr lvl="2">
              <a:lnSpc>
                <a:spcPct val="95000"/>
              </a:lnSpc>
            </a:pPr>
            <a:r>
              <a:rPr lang="vi-VN" sz="2600" smtClean="0"/>
              <a:t>User </a:t>
            </a:r>
            <a:r>
              <a:rPr lang="vi-VN" sz="2600"/>
              <a:t>có thể cấp </a:t>
            </a:r>
            <a:r>
              <a:rPr lang="vi-VN" sz="2600" smtClean="0"/>
              <a:t>quyền </a:t>
            </a:r>
            <a:r>
              <a:rPr lang="vi-VN" sz="2600"/>
              <a:t>đối tượng </a:t>
            </a:r>
            <a:r>
              <a:rPr lang="en-US" sz="2600" smtClean="0"/>
              <a:t>cho một user khác nếu</a:t>
            </a:r>
            <a:r>
              <a:rPr lang="vi-VN" sz="2600" smtClean="0"/>
              <a:t>:</a:t>
            </a:r>
            <a:endParaRPr lang="en-US" sz="2600" smtClean="0"/>
          </a:p>
          <a:p>
            <a:pPr lvl="3">
              <a:lnSpc>
                <a:spcPct val="95000"/>
              </a:lnSpc>
            </a:pPr>
            <a:r>
              <a:rPr lang="vi-VN" sz="2600" smtClean="0"/>
              <a:t>User </a:t>
            </a:r>
            <a:r>
              <a:rPr lang="vi-VN" sz="2600"/>
              <a:t>có tất cả mọi quyền đối </a:t>
            </a:r>
            <a:r>
              <a:rPr lang="vi-VN" sz="2600" smtClean="0"/>
              <a:t>tượng</a:t>
            </a:r>
            <a:r>
              <a:rPr lang="en-US" sz="2600" smtClean="0"/>
              <a:t> trên tất cả các đối tượng thuộc lược đồ của mình (sở hữu)</a:t>
            </a:r>
          </a:p>
          <a:p>
            <a:pPr lvl="3">
              <a:lnSpc>
                <a:spcPct val="95000"/>
              </a:lnSpc>
            </a:pPr>
            <a:r>
              <a:rPr lang="vi-VN" sz="2600" smtClean="0"/>
              <a:t>User </a:t>
            </a:r>
            <a:r>
              <a:rPr lang="vi-VN" sz="2600"/>
              <a:t>có quyền GRANT ANY OBJECT </a:t>
            </a:r>
            <a:r>
              <a:rPr lang="vi-VN" sz="2600" smtClean="0"/>
              <a:t>PRIVILEGE</a:t>
            </a:r>
            <a:r>
              <a:rPr lang="en-US" sz="2600" smtClean="0"/>
              <a:t> (</a:t>
            </a:r>
            <a:r>
              <a:rPr lang="vi-VN" sz="2600" smtClean="0"/>
              <a:t>được </a:t>
            </a:r>
            <a:r>
              <a:rPr lang="vi-VN" sz="2600"/>
              <a:t>cấp quyền </a:t>
            </a:r>
            <a:r>
              <a:rPr lang="en-US" sz="2600" smtClean="0"/>
              <a:t>trên </a:t>
            </a:r>
            <a:r>
              <a:rPr lang="vi-VN" sz="2600" smtClean="0"/>
              <a:t>đối </a:t>
            </a:r>
            <a:r>
              <a:rPr lang="vi-VN" sz="2600"/>
              <a:t>tượng đó với tùy chọn WITH GRANT </a:t>
            </a:r>
            <a:r>
              <a:rPr lang="vi-VN" sz="2600" smtClean="0"/>
              <a:t>OPTION</a:t>
            </a:r>
            <a:r>
              <a:rPr lang="en-US" sz="2600" smtClean="0"/>
              <a:t>)</a:t>
            </a:r>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11</a:t>
            </a:fld>
            <a:endParaRPr lang="en-US"/>
          </a:p>
        </p:txBody>
      </p:sp>
    </p:spTree>
    <p:extLst>
      <p:ext uri="{BB962C8B-B14F-4D97-AF65-F5344CB8AC3E}">
        <p14:creationId xmlns:p14="http://schemas.microsoft.com/office/powerpoint/2010/main" val="351775624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smtClean="0"/>
              <a:t>Chính sách điều khiển truy cập trong RBAC</a:t>
            </a:r>
            <a:r>
              <a:rPr lang="en-US" sz="2600" b="1" smtClean="0"/>
              <a:t>:</a:t>
            </a:r>
          </a:p>
          <a:p>
            <a:pPr lvl="1">
              <a:lnSpc>
                <a:spcPct val="95000"/>
              </a:lnSpc>
            </a:pPr>
            <a:r>
              <a:rPr lang="en-US" sz="2600" i="1" smtClean="0"/>
              <a:t>Trong RBAC, c</a:t>
            </a:r>
            <a:r>
              <a:rPr lang="vi-VN" sz="2600" i="1" smtClean="0"/>
              <a:t>hính </a:t>
            </a:r>
            <a:r>
              <a:rPr lang="vi-VN" sz="2600" i="1"/>
              <a:t>sách điều khiển truy cập được thể hiện </a:t>
            </a:r>
            <a:r>
              <a:rPr lang="en-US" sz="2600" i="1" smtClean="0"/>
              <a:t>qua các thành phần</a:t>
            </a:r>
            <a:r>
              <a:rPr lang="en-US" sz="2600" smtClean="0"/>
              <a:t>:</a:t>
            </a:r>
          </a:p>
          <a:p>
            <a:pPr lvl="2">
              <a:lnSpc>
                <a:spcPct val="95000"/>
              </a:lnSpc>
            </a:pPr>
            <a:r>
              <a:rPr lang="vi-VN" sz="2600" smtClean="0"/>
              <a:t>Mối </a:t>
            </a:r>
            <a:r>
              <a:rPr lang="vi-VN" sz="2600"/>
              <a:t>quan hệ giữa </a:t>
            </a:r>
            <a:r>
              <a:rPr lang="vi-VN" sz="2600" smtClean="0"/>
              <a:t>Role</a:t>
            </a:r>
            <a:r>
              <a:rPr lang="en-US" sz="2600" smtClean="0"/>
              <a:t> </a:t>
            </a:r>
            <a:r>
              <a:rPr lang="vi-VN" sz="2600" smtClean="0"/>
              <a:t>-</a:t>
            </a:r>
            <a:r>
              <a:rPr lang="en-US" sz="2600" smtClean="0"/>
              <a:t> </a:t>
            </a:r>
            <a:r>
              <a:rPr lang="vi-VN" sz="2600" smtClean="0"/>
              <a:t>Permission</a:t>
            </a:r>
            <a:endParaRPr lang="en-US" sz="2600" smtClean="0"/>
          </a:p>
          <a:p>
            <a:pPr lvl="2">
              <a:lnSpc>
                <a:spcPct val="95000"/>
              </a:lnSpc>
            </a:pPr>
            <a:r>
              <a:rPr lang="vi-VN" sz="2600" smtClean="0"/>
              <a:t>Mối </a:t>
            </a:r>
            <a:r>
              <a:rPr lang="vi-VN" sz="2600"/>
              <a:t>quan hệ giữa User </a:t>
            </a:r>
            <a:r>
              <a:rPr lang="en-US" sz="2600"/>
              <a:t>-</a:t>
            </a:r>
            <a:r>
              <a:rPr lang="vi-VN" sz="2600" smtClean="0"/>
              <a:t> Role</a:t>
            </a:r>
            <a:endParaRPr lang="en-US" sz="2600" smtClean="0"/>
          </a:p>
          <a:p>
            <a:pPr lvl="2">
              <a:lnSpc>
                <a:spcPct val="95000"/>
              </a:lnSpc>
            </a:pPr>
            <a:r>
              <a:rPr lang="vi-VN" sz="2600" smtClean="0"/>
              <a:t>Mối </a:t>
            </a:r>
            <a:r>
              <a:rPr lang="vi-VN" sz="2600"/>
              <a:t>quan hệ giữa Role - Role</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12</a:t>
            </a:fld>
            <a:endParaRPr lang="en-US"/>
          </a:p>
        </p:txBody>
      </p:sp>
    </p:spTree>
    <p:extLst>
      <p:ext uri="{BB962C8B-B14F-4D97-AF65-F5344CB8AC3E}">
        <p14:creationId xmlns:p14="http://schemas.microsoft.com/office/powerpoint/2010/main" val="2937506421"/>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smtClean="0"/>
              <a:t>Chính sách điều khiển truy cập trong RBAC (tiếp)</a:t>
            </a:r>
            <a:r>
              <a:rPr lang="en-US" sz="2600" b="1" smtClean="0"/>
              <a:t>:</a:t>
            </a:r>
          </a:p>
          <a:p>
            <a:pPr lvl="1">
              <a:lnSpc>
                <a:spcPct val="95000"/>
              </a:lnSpc>
            </a:pPr>
            <a:r>
              <a:rPr lang="vi-VN" sz="2600" i="1"/>
              <a:t>Mối quan hệ giữa </a:t>
            </a:r>
            <a:r>
              <a:rPr lang="vi-VN" sz="2600" i="1" smtClean="0"/>
              <a:t>Role</a:t>
            </a:r>
            <a:r>
              <a:rPr lang="en-US" sz="2600" i="1" smtClean="0"/>
              <a:t> </a:t>
            </a:r>
            <a:r>
              <a:rPr lang="vi-VN" sz="2600" i="1" smtClean="0"/>
              <a:t>-</a:t>
            </a:r>
            <a:r>
              <a:rPr lang="en-US" sz="2600" i="1" smtClean="0"/>
              <a:t> </a:t>
            </a:r>
            <a:r>
              <a:rPr lang="vi-VN" sz="2600" i="1" smtClean="0"/>
              <a:t>Permission</a:t>
            </a:r>
            <a:r>
              <a:rPr lang="en-US" sz="2600" smtClean="0"/>
              <a:t>: </a:t>
            </a:r>
            <a:r>
              <a:rPr lang="vi-VN" sz="2600" smtClean="0"/>
              <a:t>Một </a:t>
            </a:r>
            <a:r>
              <a:rPr lang="vi-VN" sz="2600"/>
              <a:t>role tương ứng với </a:t>
            </a:r>
            <a:r>
              <a:rPr lang="en-US" sz="2600" smtClean="0"/>
              <a:t>một</a:t>
            </a:r>
            <a:r>
              <a:rPr lang="vi-VN" sz="2600" smtClean="0"/>
              <a:t> permission </a:t>
            </a:r>
            <a:r>
              <a:rPr lang="vi-VN" sz="2600"/>
              <a:t>để làm một nhiệm vụ cụ </a:t>
            </a:r>
            <a:r>
              <a:rPr lang="vi-VN" sz="2600" smtClean="0"/>
              <a:t>thể, ví </a:t>
            </a:r>
            <a:r>
              <a:rPr lang="vi-VN" sz="2600"/>
              <a:t>dụ Jane Doe có năng lực để điều hành một số bộ phận nhưng chỉ được phân công điều hành một bộ phận. </a:t>
            </a:r>
            <a:endParaRPr lang="en-US" sz="2600" smtClean="0"/>
          </a:p>
          <a:p>
            <a:pPr lvl="1">
              <a:lnSpc>
                <a:spcPct val="95000"/>
              </a:lnSpc>
            </a:pPr>
            <a:r>
              <a:rPr lang="vi-VN" sz="2600" i="1" smtClean="0"/>
              <a:t>Mối </a:t>
            </a:r>
            <a:r>
              <a:rPr lang="vi-VN" sz="2600" i="1"/>
              <a:t>quan hệ giữa User </a:t>
            </a:r>
            <a:r>
              <a:rPr lang="en-US" sz="2600" i="1" smtClean="0"/>
              <a:t>-</a:t>
            </a:r>
            <a:r>
              <a:rPr lang="vi-VN" sz="2600" i="1" smtClean="0"/>
              <a:t> Role</a:t>
            </a:r>
            <a:r>
              <a:rPr lang="en-US" sz="2600" smtClean="0"/>
              <a:t>:</a:t>
            </a:r>
            <a:r>
              <a:rPr lang="vi-VN" sz="2600" smtClean="0"/>
              <a:t> Các </a:t>
            </a:r>
            <a:r>
              <a:rPr lang="vi-VN" sz="2600"/>
              <a:t>role phản ánh </a:t>
            </a:r>
            <a:r>
              <a:rPr lang="vi-VN" sz="2600" smtClean="0"/>
              <a:t>các </a:t>
            </a:r>
            <a:r>
              <a:rPr lang="vi-VN" sz="2600"/>
              <a:t>nhiệm vụ được phân công cụ thể được luân phiên giữa nhiều user, </a:t>
            </a:r>
            <a:r>
              <a:rPr lang="vi-VN" sz="2600" smtClean="0"/>
              <a:t>ví </a:t>
            </a:r>
            <a:r>
              <a:rPr lang="vi-VN" sz="2600"/>
              <a:t>dụ công việc của một bác sỹ </a:t>
            </a:r>
            <a:r>
              <a:rPr lang="vi-VN" sz="2600" smtClean="0"/>
              <a:t>hay một</a:t>
            </a:r>
            <a:r>
              <a:rPr lang="en-US" sz="2600" smtClean="0"/>
              <a:t> người</a:t>
            </a:r>
            <a:r>
              <a:rPr lang="vi-VN" sz="2600" smtClean="0"/>
              <a:t> </a:t>
            </a:r>
            <a:r>
              <a:rPr lang="vi-VN" sz="2600"/>
              <a:t>quản lí ca.</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13</a:t>
            </a:fld>
            <a:endParaRPr lang="en-US"/>
          </a:p>
        </p:txBody>
      </p:sp>
    </p:spTree>
    <p:extLst>
      <p:ext uri="{BB962C8B-B14F-4D97-AF65-F5344CB8AC3E}">
        <p14:creationId xmlns:p14="http://schemas.microsoft.com/office/powerpoint/2010/main" val="2964815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smtClean="0"/>
              <a:t>Chính sách điều khiển truy cập trong RBAC (tiếp)</a:t>
            </a:r>
            <a:r>
              <a:rPr lang="en-US" sz="2600" b="1" smtClean="0"/>
              <a:t>:</a:t>
            </a:r>
          </a:p>
          <a:p>
            <a:pPr lvl="1">
              <a:lnSpc>
                <a:spcPct val="95000"/>
              </a:lnSpc>
            </a:pPr>
            <a:r>
              <a:rPr lang="en-US" sz="2600" i="1" smtClean="0"/>
              <a:t>Mối quan hệ giữa Role - Role</a:t>
            </a:r>
            <a:r>
              <a:rPr lang="en-US" sz="2600" smtClean="0"/>
              <a:t>:</a:t>
            </a:r>
            <a:r>
              <a:rPr lang="en-US" sz="2600" i="1" smtClean="0"/>
              <a:t> </a:t>
            </a:r>
          </a:p>
          <a:p>
            <a:pPr lvl="2">
              <a:lnSpc>
                <a:spcPct val="95000"/>
              </a:lnSpc>
            </a:pPr>
            <a:r>
              <a:rPr lang="en-US" sz="2600" smtClean="0"/>
              <a:t>2</a:t>
            </a:r>
            <a:r>
              <a:rPr lang="vi-VN" sz="2600" smtClean="0"/>
              <a:t> </a:t>
            </a:r>
            <a:r>
              <a:rPr lang="vi-VN" sz="2600"/>
              <a:t>role có thể </a:t>
            </a:r>
            <a:r>
              <a:rPr lang="vi-VN" sz="2600" smtClean="0"/>
              <a:t>đư</a:t>
            </a:r>
            <a:r>
              <a:rPr lang="en-US" sz="2600"/>
              <a:t>ợ</a:t>
            </a:r>
            <a:r>
              <a:rPr lang="vi-VN" sz="2600" smtClean="0"/>
              <a:t>c </a:t>
            </a:r>
            <a:r>
              <a:rPr lang="vi-VN" sz="2600"/>
              <a:t>lập </a:t>
            </a:r>
            <a:r>
              <a:rPr lang="en-US" sz="2600" smtClean="0"/>
              <a:t>theo cách</a:t>
            </a:r>
            <a:r>
              <a:rPr lang="vi-VN" sz="2600" smtClean="0"/>
              <a:t> </a:t>
            </a:r>
            <a:r>
              <a:rPr lang="vi-VN" sz="2600"/>
              <a:t>loại trừ </a:t>
            </a:r>
            <a:r>
              <a:rPr lang="vi-VN" sz="2600" smtClean="0"/>
              <a:t>nhau</a:t>
            </a:r>
            <a:r>
              <a:rPr lang="en-US" sz="2600" smtClean="0"/>
              <a:t>, khi</a:t>
            </a:r>
            <a:r>
              <a:rPr lang="vi-VN" sz="2600" smtClean="0"/>
              <a:t> </a:t>
            </a:r>
            <a:r>
              <a:rPr lang="vi-VN" sz="2600"/>
              <a:t>đó cùng một user không </a:t>
            </a:r>
            <a:r>
              <a:rPr lang="en-US" sz="2600" smtClean="0"/>
              <a:t>được</a:t>
            </a:r>
            <a:r>
              <a:rPr lang="vi-VN" sz="2600" smtClean="0"/>
              <a:t> </a:t>
            </a:r>
            <a:r>
              <a:rPr lang="vi-VN" sz="2600"/>
              <a:t>phép </a:t>
            </a:r>
            <a:r>
              <a:rPr lang="en-US" sz="2600" smtClean="0"/>
              <a:t>thực hiện</a:t>
            </a:r>
            <a:r>
              <a:rPr lang="vi-VN" sz="2600" smtClean="0"/>
              <a:t> </a:t>
            </a:r>
            <a:r>
              <a:rPr lang="vi-VN" sz="2600"/>
              <a:t>cả hai role</a:t>
            </a:r>
            <a:r>
              <a:rPr lang="vi-VN" sz="2600" smtClean="0"/>
              <a:t>.</a:t>
            </a:r>
            <a:endParaRPr lang="en-US" sz="2600" smtClean="0"/>
          </a:p>
          <a:p>
            <a:pPr lvl="2">
              <a:lnSpc>
                <a:spcPct val="95000"/>
              </a:lnSpc>
            </a:pPr>
            <a:r>
              <a:rPr lang="vi-VN" sz="2600" smtClean="0"/>
              <a:t>Các </a:t>
            </a:r>
            <a:r>
              <a:rPr lang="vi-VN" sz="2600"/>
              <a:t>role cũng có thể có quan hệ kế thừa, </a:t>
            </a:r>
            <a:r>
              <a:rPr lang="en-US" sz="2600" smtClean="0"/>
              <a:t>khi đó</a:t>
            </a:r>
            <a:r>
              <a:rPr lang="vi-VN" sz="2600" smtClean="0"/>
              <a:t> </a:t>
            </a:r>
            <a:r>
              <a:rPr lang="vi-VN" sz="2600"/>
              <a:t>một role </a:t>
            </a:r>
            <a:r>
              <a:rPr lang="en-US" sz="2600" smtClean="0"/>
              <a:t>có thể </a:t>
            </a:r>
            <a:r>
              <a:rPr lang="vi-VN" sz="2600" smtClean="0"/>
              <a:t>kế </a:t>
            </a:r>
            <a:r>
              <a:rPr lang="vi-VN" sz="2600"/>
              <a:t>thừa các permission được gắn cho role khác</a:t>
            </a:r>
            <a:r>
              <a:rPr lang="vi-VN" sz="2600" smtClean="0"/>
              <a:t>.</a:t>
            </a:r>
            <a:endParaRPr lang="en-US" sz="2600" smtClean="0"/>
          </a:p>
          <a:p>
            <a:pPr marL="228600" lvl="1" indent="0">
              <a:lnSpc>
                <a:spcPct val="95000"/>
              </a:lnSpc>
              <a:buNone/>
            </a:pPr>
            <a:r>
              <a:rPr lang="en-US" sz="2600" smtClean="0">
                <a:sym typeface="Wingdings" panose="05000000000000000000" pitchFamily="2" charset="2"/>
              </a:rPr>
              <a:t> </a:t>
            </a:r>
            <a:r>
              <a:rPr lang="vi-VN" sz="2600" smtClean="0"/>
              <a:t>Những </a:t>
            </a:r>
            <a:r>
              <a:rPr lang="vi-VN" sz="2600"/>
              <a:t>mối quan hệ role </a:t>
            </a:r>
            <a:r>
              <a:rPr lang="en-US" sz="2600" smtClean="0"/>
              <a:t>-</a:t>
            </a:r>
            <a:r>
              <a:rPr lang="vi-VN" sz="2600" smtClean="0"/>
              <a:t> </a:t>
            </a:r>
            <a:r>
              <a:rPr lang="vi-VN" sz="2600"/>
              <a:t>role này có thể được sử dụng </a:t>
            </a:r>
            <a:r>
              <a:rPr lang="vi-VN" sz="2600" smtClean="0"/>
              <a:t>cho </a:t>
            </a:r>
            <a:r>
              <a:rPr lang="vi-VN" sz="2600"/>
              <a:t>các chính sách bảo mật bao gồm </a:t>
            </a:r>
            <a:r>
              <a:rPr lang="en-US" sz="2600" smtClean="0"/>
              <a:t>cả </a:t>
            </a:r>
            <a:r>
              <a:rPr lang="vi-VN" sz="2600" smtClean="0"/>
              <a:t>sự </a:t>
            </a:r>
            <a:r>
              <a:rPr lang="vi-VN" sz="2600"/>
              <a:t>tách </a:t>
            </a:r>
            <a:r>
              <a:rPr lang="en-US" sz="2600" smtClean="0"/>
              <a:t>biệt nhiệm vụ</a:t>
            </a:r>
            <a:r>
              <a:rPr lang="vi-VN" sz="2600" smtClean="0"/>
              <a:t> </a:t>
            </a:r>
            <a:r>
              <a:rPr lang="vi-VN" sz="2600"/>
              <a:t>và sự ủy thác của người có thẩm </a:t>
            </a:r>
            <a:r>
              <a:rPr lang="vi-VN" sz="2600" smtClean="0"/>
              <a:t>quyền</a:t>
            </a:r>
            <a:r>
              <a:rPr lang="en-US" sz="2600" smtClean="0"/>
              <a:t>.</a:t>
            </a:r>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14</a:t>
            </a:fld>
            <a:endParaRPr lang="en-US"/>
          </a:p>
        </p:txBody>
      </p:sp>
    </p:spTree>
    <p:extLst>
      <p:ext uri="{BB962C8B-B14F-4D97-AF65-F5344CB8AC3E}">
        <p14:creationId xmlns:p14="http://schemas.microsoft.com/office/powerpoint/2010/main" val="68238062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smtClean="0"/>
              <a:t>Chính sách điều khiển truy cập trong RBAC (tiếp)</a:t>
            </a:r>
            <a:r>
              <a:rPr lang="en-US" sz="2600" b="1" smtClean="0"/>
              <a:t>:</a:t>
            </a:r>
          </a:p>
          <a:p>
            <a:pPr lvl="1">
              <a:lnSpc>
                <a:spcPct val="95000"/>
              </a:lnSpc>
            </a:pPr>
            <a:r>
              <a:rPr lang="vi-VN" sz="2600" i="1"/>
              <a:t>RBAC là một chính sách trung lập, nó trực tiếp hỗ trợ ba nguyên tắc bảo mật </a:t>
            </a:r>
            <a:r>
              <a:rPr lang="en-US" sz="2600" i="1" smtClean="0"/>
              <a:t>điển hình</a:t>
            </a:r>
            <a:r>
              <a:rPr lang="vi-VN" sz="2600" smtClean="0"/>
              <a:t>:</a:t>
            </a:r>
            <a:endParaRPr lang="en-US" sz="2600" smtClean="0"/>
          </a:p>
          <a:p>
            <a:pPr lvl="2">
              <a:lnSpc>
                <a:spcPct val="95000"/>
              </a:lnSpc>
            </a:pPr>
            <a:r>
              <a:rPr lang="en-US" sz="2600"/>
              <a:t>Đ</a:t>
            </a:r>
            <a:r>
              <a:rPr lang="vi-VN" sz="2600" smtClean="0"/>
              <a:t>ặc </a:t>
            </a:r>
            <a:r>
              <a:rPr lang="vi-VN" sz="2600"/>
              <a:t>quyền </a:t>
            </a:r>
            <a:r>
              <a:rPr lang="en-US" sz="2600" smtClean="0"/>
              <a:t>tối thiểu</a:t>
            </a:r>
            <a:r>
              <a:rPr lang="vi-VN" sz="2600" smtClean="0"/>
              <a:t> </a:t>
            </a:r>
            <a:r>
              <a:rPr lang="vi-VN" sz="2600"/>
              <a:t>- Least </a:t>
            </a:r>
            <a:r>
              <a:rPr lang="vi-VN" sz="2600" smtClean="0"/>
              <a:t>Privilege</a:t>
            </a:r>
            <a:endParaRPr lang="en-US" sz="2600" smtClean="0"/>
          </a:p>
          <a:p>
            <a:pPr lvl="2">
              <a:lnSpc>
                <a:spcPct val="95000"/>
              </a:lnSpc>
            </a:pPr>
            <a:r>
              <a:rPr lang="en-US" sz="2600" smtClean="0"/>
              <a:t>S</a:t>
            </a:r>
            <a:r>
              <a:rPr lang="vi-VN" sz="2600" smtClean="0"/>
              <a:t>ự </a:t>
            </a:r>
            <a:r>
              <a:rPr lang="vi-VN" sz="2600"/>
              <a:t>tách biệt các nhiệm vụ - Separation of </a:t>
            </a:r>
            <a:r>
              <a:rPr lang="vi-VN" sz="2600" smtClean="0"/>
              <a:t>duties</a:t>
            </a:r>
            <a:endParaRPr lang="en-US" sz="2600" smtClean="0"/>
          </a:p>
          <a:p>
            <a:pPr lvl="2">
              <a:lnSpc>
                <a:spcPct val="95000"/>
              </a:lnSpc>
            </a:pPr>
            <a:r>
              <a:rPr lang="en-US" sz="2600" smtClean="0"/>
              <a:t>T</a:t>
            </a:r>
            <a:r>
              <a:rPr lang="vi-VN" sz="2600" smtClean="0"/>
              <a:t>rừu </a:t>
            </a:r>
            <a:r>
              <a:rPr lang="vi-VN" sz="2600"/>
              <a:t>tượng hóa dữ </a:t>
            </a:r>
            <a:r>
              <a:rPr lang="vi-VN" sz="2600" smtClean="0"/>
              <a:t>liệu</a:t>
            </a:r>
            <a:r>
              <a:rPr lang="en-US" sz="2600" smtClean="0"/>
              <a:t> </a:t>
            </a:r>
            <a:r>
              <a:rPr lang="vi-VN" sz="2600" smtClean="0"/>
              <a:t>- </a:t>
            </a:r>
            <a:r>
              <a:rPr lang="vi-VN" sz="2600"/>
              <a:t>Data Abstraction</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15</a:t>
            </a:fld>
            <a:endParaRPr lang="en-US"/>
          </a:p>
        </p:txBody>
      </p:sp>
    </p:spTree>
    <p:extLst>
      <p:ext uri="{BB962C8B-B14F-4D97-AF65-F5344CB8AC3E}">
        <p14:creationId xmlns:p14="http://schemas.microsoft.com/office/powerpoint/2010/main" val="1767038903"/>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smtClean="0"/>
              <a:t>Chính sách điều khiển truy cập trong RBAC (tiếp)</a:t>
            </a:r>
            <a:r>
              <a:rPr lang="en-US" sz="2600" b="1" smtClean="0"/>
              <a:t>:</a:t>
            </a:r>
          </a:p>
          <a:p>
            <a:pPr lvl="1">
              <a:lnSpc>
                <a:spcPct val="95000"/>
              </a:lnSpc>
            </a:pPr>
            <a:r>
              <a:rPr lang="en-US" sz="2400" i="1"/>
              <a:t>Ưu điểm của </a:t>
            </a:r>
            <a:r>
              <a:rPr lang="en-US" sz="2400" i="1" smtClean="0"/>
              <a:t>RBAC</a:t>
            </a:r>
            <a:endParaRPr lang="en-US" sz="2400" i="1" smtClean="0"/>
          </a:p>
          <a:p>
            <a:pPr lvl="2">
              <a:lnSpc>
                <a:spcPct val="95000"/>
              </a:lnSpc>
            </a:pPr>
            <a:r>
              <a:rPr lang="vi-VN" sz="2400" smtClean="0"/>
              <a:t>Phù </a:t>
            </a:r>
            <a:r>
              <a:rPr lang="vi-VN" sz="2400"/>
              <a:t>hợp với hầu hết các ứng dụng trong thực </a:t>
            </a:r>
            <a:r>
              <a:rPr lang="vi-VN" sz="2400" smtClean="0"/>
              <a:t>tế.</a:t>
            </a:r>
            <a:endParaRPr lang="en-US" sz="2400"/>
          </a:p>
          <a:p>
            <a:pPr lvl="2">
              <a:lnSpc>
                <a:spcPct val="95000"/>
              </a:lnSpc>
            </a:pPr>
            <a:r>
              <a:rPr lang="vi-VN" sz="2400" smtClean="0"/>
              <a:t>Mô </a:t>
            </a:r>
            <a:r>
              <a:rPr lang="vi-VN" sz="2400"/>
              <a:t>hình đơn giản, hiệu </a:t>
            </a:r>
            <a:r>
              <a:rPr lang="vi-VN" sz="2400" smtClean="0"/>
              <a:t>quả.</a:t>
            </a:r>
            <a:endParaRPr lang="en-US" sz="2400"/>
          </a:p>
          <a:p>
            <a:pPr lvl="2">
              <a:lnSpc>
                <a:spcPct val="95000"/>
              </a:lnSpc>
            </a:pPr>
            <a:r>
              <a:rPr lang="vi-VN" sz="2400" smtClean="0"/>
              <a:t>Đơn </a:t>
            </a:r>
            <a:r>
              <a:rPr lang="vi-VN" sz="2400"/>
              <a:t>giản trong việc quản lý permission, thay vì quản</a:t>
            </a:r>
            <a:br>
              <a:rPr lang="vi-VN" sz="2400"/>
            </a:br>
            <a:r>
              <a:rPr lang="vi-VN" sz="2400"/>
              <a:t>lý permission trên từng user ta sẽ quản lý permission</a:t>
            </a:r>
            <a:br>
              <a:rPr lang="vi-VN" sz="2400"/>
            </a:br>
            <a:r>
              <a:rPr lang="vi-VN" sz="2400"/>
              <a:t>trên mỗi nhóm.Việc này giúp giảm công sức, thời</a:t>
            </a:r>
            <a:br>
              <a:rPr lang="vi-VN" sz="2400"/>
            </a:br>
            <a:r>
              <a:rPr lang="vi-VN" sz="2400"/>
              <a:t>gian cũng như giảm rủi ro nhầm </a:t>
            </a:r>
            <a:r>
              <a:rPr lang="vi-VN" sz="2400" smtClean="0"/>
              <a:t>lẫn</a:t>
            </a:r>
            <a:endParaRPr lang="en-US" sz="2400"/>
          </a:p>
          <a:p>
            <a:pPr lvl="2">
              <a:lnSpc>
                <a:spcPct val="95000"/>
              </a:lnSpc>
            </a:pPr>
            <a:r>
              <a:rPr lang="vi-VN" sz="2400" smtClean="0"/>
              <a:t>Mô </a:t>
            </a:r>
            <a:r>
              <a:rPr lang="vi-VN" sz="2400"/>
              <a:t>hình RBAC phân cấp hỗ trợ sự phân cấp vai trò</a:t>
            </a:r>
            <a:br>
              <a:rPr lang="vi-VN" sz="2400"/>
            </a:br>
            <a:r>
              <a:rPr lang="vi-VN" sz="2400"/>
              <a:t>(Role hierarchies) với mối quan hệ cha con, theo đó</a:t>
            </a:r>
            <a:br>
              <a:rPr lang="vi-VN" sz="2400"/>
            </a:br>
            <a:r>
              <a:rPr lang="vi-VN" sz="2400"/>
              <a:t>tất cả quyền hạn của role cha được kế thừa bởi role</a:t>
            </a:r>
            <a:br>
              <a:rPr lang="vi-VN" sz="2400"/>
            </a:br>
            <a:r>
              <a:rPr lang="vi-VN" sz="2400"/>
              <a:t>con.Điều này ngăn cản sự bùng nổ role và tăng khả</a:t>
            </a:r>
            <a:br>
              <a:rPr lang="vi-VN" sz="2400"/>
            </a:br>
            <a:r>
              <a:rPr lang="vi-VN" sz="2400"/>
              <a:t>năng sử dụng lại trong mô hình </a:t>
            </a:r>
            <a:r>
              <a:rPr lang="vi-VN" sz="2400" smtClean="0"/>
              <a:t>RBAC</a:t>
            </a:r>
            <a:r>
              <a:rPr lang="en-US" sz="2400"/>
              <a:t> </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16</a:t>
            </a:fld>
            <a:endParaRPr lang="en-US"/>
          </a:p>
        </p:txBody>
      </p:sp>
    </p:spTree>
    <p:extLst>
      <p:ext uri="{BB962C8B-B14F-4D97-AF65-F5344CB8AC3E}">
        <p14:creationId xmlns:p14="http://schemas.microsoft.com/office/powerpoint/2010/main" val="4013998225"/>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fontScale="92500"/>
          </a:bodyPr>
          <a:lstStyle/>
          <a:p>
            <a:pPr>
              <a:lnSpc>
                <a:spcPct val="95000"/>
              </a:lnSpc>
            </a:pPr>
            <a:r>
              <a:rPr lang="en-US" sz="2600" b="1" i="1" smtClean="0"/>
              <a:t>Chính sách điều khiển truy cập trong RBAC (tiếp)</a:t>
            </a:r>
            <a:r>
              <a:rPr lang="en-US" sz="2600" b="1" smtClean="0"/>
              <a:t>:</a:t>
            </a:r>
          </a:p>
          <a:p>
            <a:pPr lvl="1">
              <a:lnSpc>
                <a:spcPct val="95000"/>
              </a:lnSpc>
            </a:pPr>
            <a:r>
              <a:rPr lang="en-US" sz="2400" i="1" smtClean="0"/>
              <a:t>Nhược điểm của RBAC</a:t>
            </a:r>
            <a:r>
              <a:rPr lang="en-US" sz="2400" smtClean="0"/>
              <a:t>: </a:t>
            </a:r>
            <a:r>
              <a:rPr lang="vi-VN" sz="2400" smtClean="0"/>
              <a:t>Hầu </a:t>
            </a:r>
            <a:r>
              <a:rPr lang="vi-VN" sz="2400"/>
              <a:t>hết các ứng dụng trong thực tế đều có </a:t>
            </a:r>
            <a:r>
              <a:rPr lang="vi-VN" sz="2400" smtClean="0"/>
              <a:t>thể</a:t>
            </a:r>
            <a:r>
              <a:rPr lang="en-US" sz="2400" smtClean="0"/>
              <a:t> </a:t>
            </a:r>
            <a:r>
              <a:rPr lang="vi-VN" sz="2400" smtClean="0"/>
              <a:t>điều </a:t>
            </a:r>
            <a:r>
              <a:rPr lang="vi-VN" sz="2400"/>
              <a:t>khiển truy cập theo vai trò, vì thế RBAC </a:t>
            </a:r>
            <a:r>
              <a:rPr lang="vi-VN" sz="2400" smtClean="0"/>
              <a:t>có</a:t>
            </a:r>
            <a:r>
              <a:rPr lang="en-US" sz="2400" smtClean="0"/>
              <a:t> </a:t>
            </a:r>
            <a:r>
              <a:rPr lang="vi-VN" sz="2400" smtClean="0"/>
              <a:t>tính </a:t>
            </a:r>
            <a:r>
              <a:rPr lang="vi-VN" sz="2400"/>
              <a:t>phổ dụng cao</a:t>
            </a:r>
            <a:r>
              <a:rPr lang="vi-VN" sz="2400" smtClean="0"/>
              <a:t>.</a:t>
            </a:r>
            <a:r>
              <a:rPr lang="en-US" sz="2400" smtClean="0"/>
              <a:t> </a:t>
            </a:r>
            <a:r>
              <a:rPr lang="vi-VN" sz="2400" smtClean="0"/>
              <a:t>Tuy </a:t>
            </a:r>
            <a:r>
              <a:rPr lang="vi-VN" sz="2400"/>
              <a:t>nhiên, nó cũng có một </a:t>
            </a:r>
            <a:r>
              <a:rPr lang="vi-VN" sz="2400" smtClean="0"/>
              <a:t>vài</a:t>
            </a:r>
            <a:r>
              <a:rPr lang="en-US" sz="2400" smtClean="0"/>
              <a:t> </a:t>
            </a:r>
            <a:r>
              <a:rPr lang="vi-VN" sz="2400" smtClean="0"/>
              <a:t>hạn </a:t>
            </a:r>
            <a:r>
              <a:rPr lang="vi-VN" sz="2400"/>
              <a:t>chế</a:t>
            </a:r>
            <a:r>
              <a:rPr lang="vi-VN" sz="2400" smtClean="0"/>
              <a:t>:</a:t>
            </a:r>
            <a:r>
              <a:rPr lang="en-US" sz="2400" smtClean="0"/>
              <a:t> </a:t>
            </a:r>
          </a:p>
          <a:p>
            <a:pPr lvl="2">
              <a:lnSpc>
                <a:spcPct val="95000"/>
              </a:lnSpc>
            </a:pPr>
            <a:r>
              <a:rPr lang="vi-VN" sz="2400" smtClean="0"/>
              <a:t>Không </a:t>
            </a:r>
            <a:r>
              <a:rPr lang="vi-VN" sz="2400"/>
              <a:t>phù hợp với một số tài nguyên cần bảo vệ là chưa biết trước</a:t>
            </a:r>
            <a:r>
              <a:rPr lang="vi-VN" sz="2400" smtClean="0"/>
              <a:t>.</a:t>
            </a:r>
            <a:r>
              <a:rPr lang="en-US" sz="2400" smtClean="0"/>
              <a:t> </a:t>
            </a:r>
          </a:p>
          <a:p>
            <a:pPr lvl="2">
              <a:lnSpc>
                <a:spcPct val="95000"/>
              </a:lnSpc>
            </a:pPr>
            <a:r>
              <a:rPr lang="vi-VN" sz="2400" smtClean="0"/>
              <a:t>Không </a:t>
            </a:r>
            <a:r>
              <a:rPr lang="vi-VN" sz="2400"/>
              <a:t>phù hợp khi quy tắc điều khiển truy cập phức tạp, việc điều</a:t>
            </a:r>
            <a:br>
              <a:rPr lang="vi-VN" sz="2400"/>
            </a:br>
            <a:r>
              <a:rPr lang="vi-VN" sz="2400"/>
              <a:t>khiển truy cập không chỉ dựa vào thông tin về vai trò, mà còn phụ </a:t>
            </a:r>
            <a:r>
              <a:rPr lang="vi-VN" sz="2400" smtClean="0"/>
              <a:t>thuộc</a:t>
            </a:r>
            <a:r>
              <a:rPr lang="en-US" sz="2400" smtClean="0"/>
              <a:t> </a:t>
            </a:r>
            <a:r>
              <a:rPr lang="vi-VN" sz="2400" smtClean="0"/>
              <a:t>vào </a:t>
            </a:r>
            <a:r>
              <a:rPr lang="vi-VN" sz="2400"/>
              <a:t>các thông tin ngữ cảnh khác</a:t>
            </a:r>
            <a:r>
              <a:rPr lang="vi-VN" sz="2400" smtClean="0"/>
              <a:t>.</a:t>
            </a:r>
            <a:endParaRPr lang="en-US" sz="2400" smtClean="0"/>
          </a:p>
          <a:p>
            <a:pPr lvl="2">
              <a:lnSpc>
                <a:spcPct val="95000"/>
              </a:lnSpc>
            </a:pPr>
            <a:r>
              <a:rPr lang="vi-VN" sz="2400" smtClean="0"/>
              <a:t>Không </a:t>
            </a:r>
            <a:r>
              <a:rPr lang="vi-VN" sz="2400"/>
              <a:t>phù hợp với các ứng dụng mà một người dùng có thể mang</a:t>
            </a:r>
            <a:br>
              <a:rPr lang="vi-VN" sz="2400"/>
            </a:br>
            <a:r>
              <a:rPr lang="vi-VN" sz="2400"/>
              <a:t>nhiều vai trò mâu thuẫn với nhau</a:t>
            </a:r>
            <a:r>
              <a:rPr lang="vi-VN" sz="2400" smtClean="0"/>
              <a:t>.</a:t>
            </a:r>
            <a:r>
              <a:rPr lang="en-US" sz="2400" smtClean="0"/>
              <a:t> </a:t>
            </a:r>
            <a:r>
              <a:rPr lang="vi-VN" sz="2400" smtClean="0"/>
              <a:t>Điều </a:t>
            </a:r>
            <a:r>
              <a:rPr lang="vi-VN" sz="2400"/>
              <a:t>này phần nào được giải </a:t>
            </a:r>
            <a:r>
              <a:rPr lang="vi-VN" sz="2400" smtClean="0"/>
              <a:t>quyết</a:t>
            </a:r>
            <a:r>
              <a:rPr lang="en-US" sz="2400" smtClean="0"/>
              <a:t> </a:t>
            </a:r>
            <a:r>
              <a:rPr lang="vi-VN" sz="2400" smtClean="0"/>
              <a:t>với </a:t>
            </a:r>
            <a:r>
              <a:rPr lang="vi-VN" sz="2400"/>
              <a:t>mô hình RBAC ràng buộc tĩnh hay động</a:t>
            </a:r>
            <a:r>
              <a:rPr lang="vi-VN" sz="2400" smtClean="0"/>
              <a:t>.</a:t>
            </a:r>
            <a:r>
              <a:rPr lang="en-US" sz="2400" smtClean="0"/>
              <a:t> </a:t>
            </a:r>
            <a:r>
              <a:rPr lang="vi-VN" sz="2400" smtClean="0"/>
              <a:t>Tuy </a:t>
            </a:r>
            <a:r>
              <a:rPr lang="vi-VN" sz="2400"/>
              <a:t>nhiên khi các quy </a:t>
            </a:r>
            <a:r>
              <a:rPr lang="vi-VN" sz="2400" smtClean="0"/>
              <a:t>tắc</a:t>
            </a:r>
            <a:r>
              <a:rPr lang="en-US" sz="2400" smtClean="0"/>
              <a:t> </a:t>
            </a:r>
            <a:r>
              <a:rPr lang="vi-VN" sz="2400" smtClean="0"/>
              <a:t>đảm </a:t>
            </a:r>
            <a:r>
              <a:rPr lang="vi-VN" sz="2400"/>
              <a:t>bảo tính loại trừ là phức tạp và chưa biết trước thì RBAC ràng </a:t>
            </a:r>
            <a:r>
              <a:rPr lang="vi-VN" sz="2400" smtClean="0"/>
              <a:t>buộc</a:t>
            </a:r>
            <a:r>
              <a:rPr lang="en-US" sz="2400"/>
              <a:t> </a:t>
            </a:r>
            <a:r>
              <a:rPr lang="vi-VN" sz="2400" smtClean="0"/>
              <a:t>không </a:t>
            </a:r>
            <a:r>
              <a:rPr lang="vi-VN" sz="2400"/>
              <a:t>đáp ứng được hoặc khó cài </a:t>
            </a:r>
            <a:r>
              <a:rPr lang="vi-VN" sz="2400" smtClean="0"/>
              <a:t>đặt</a:t>
            </a:r>
            <a:r>
              <a:rPr lang="en-US" sz="2400" smtClean="0"/>
              <a:t> </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17</a:t>
            </a:fld>
            <a:endParaRPr lang="en-US"/>
          </a:p>
        </p:txBody>
      </p:sp>
    </p:spTree>
    <p:extLst>
      <p:ext uri="{BB962C8B-B14F-4D97-AF65-F5344CB8AC3E}">
        <p14:creationId xmlns:p14="http://schemas.microsoft.com/office/powerpoint/2010/main" val="3842481870"/>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Nội dung</a:t>
            </a:r>
          </a:p>
        </p:txBody>
      </p:sp>
      <p:sp>
        <p:nvSpPr>
          <p:cNvPr id="3" name="Content Placeholder 2"/>
          <p:cNvSpPr>
            <a:spLocks noGrp="1"/>
          </p:cNvSpPr>
          <p:nvPr>
            <p:ph idx="1"/>
          </p:nvPr>
        </p:nvSpPr>
        <p:spPr/>
        <p:txBody>
          <a:bodyPr/>
          <a:lstStyle/>
          <a:p>
            <a:pPr marL="0" indent="0">
              <a:buNone/>
            </a:pPr>
            <a:r>
              <a:rPr lang="de-DE" smtClean="0"/>
              <a:t>2.1. Tổng quan về điều khiển truy cập</a:t>
            </a:r>
          </a:p>
          <a:p>
            <a:pPr marL="0" indent="0">
              <a:buNone/>
            </a:pPr>
            <a:r>
              <a:rPr lang="de-DE" smtClean="0"/>
              <a:t>2.2. Điều khiển truy cập tùy ý</a:t>
            </a:r>
          </a:p>
          <a:p>
            <a:pPr marL="0" indent="0">
              <a:buNone/>
            </a:pPr>
            <a:r>
              <a:rPr lang="de-DE" smtClean="0"/>
              <a:t>2.3. Điều khiển truy cập bắt buộc</a:t>
            </a:r>
          </a:p>
          <a:p>
            <a:pPr marL="0" indent="0">
              <a:buNone/>
            </a:pPr>
            <a:r>
              <a:rPr lang="de-DE" smtClean="0"/>
              <a:t>2.4. Điều khiển truy cập dựa trên vai trò</a:t>
            </a:r>
            <a:endParaRPr lang="en-US"/>
          </a:p>
        </p:txBody>
      </p:sp>
      <p:sp>
        <p:nvSpPr>
          <p:cNvPr id="4" name="Date Placeholder 3"/>
          <p:cNvSpPr>
            <a:spLocks noGrp="1"/>
          </p:cNvSpPr>
          <p:nvPr>
            <p:ph type="dt" sz="half" idx="10"/>
          </p:nvPr>
        </p:nvSpPr>
        <p:spPr/>
        <p:txBody>
          <a:bodyPr/>
          <a:lstStyle/>
          <a:p>
            <a:fld id="{C2B98CD2-377A-4892-995E-67B13F3F05E4}"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2</a:t>
            </a:fld>
            <a:endParaRPr lang="en-US"/>
          </a:p>
        </p:txBody>
      </p:sp>
    </p:spTree>
    <p:extLst>
      <p:ext uri="{BB962C8B-B14F-4D97-AF65-F5344CB8AC3E}">
        <p14:creationId xmlns:p14="http://schemas.microsoft.com/office/powerpoint/2010/main" val="3974605040"/>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smtClean="0"/>
              <a:t>Vấn đề của ủy quyền</a:t>
            </a:r>
            <a:r>
              <a:rPr lang="en-US" sz="2600" b="1" smtClean="0"/>
              <a:t>:</a:t>
            </a:r>
          </a:p>
          <a:p>
            <a:pPr lvl="1">
              <a:lnSpc>
                <a:spcPct val="95000"/>
              </a:lnSpc>
            </a:pPr>
            <a:r>
              <a:rPr lang="vi-VN" sz="2600"/>
              <a:t>Khi </a:t>
            </a:r>
            <a:r>
              <a:rPr lang="vi-VN" sz="2600" smtClean="0"/>
              <a:t>số </a:t>
            </a:r>
            <a:r>
              <a:rPr lang="vi-VN" sz="2600"/>
              <a:t>lượng </a:t>
            </a:r>
            <a:r>
              <a:rPr lang="vi-VN" sz="2600" smtClean="0"/>
              <a:t>các </a:t>
            </a:r>
            <a:r>
              <a:rPr lang="vi-VN" sz="2600"/>
              <a:t>chủ thể và các đối tượng </a:t>
            </a:r>
            <a:r>
              <a:rPr lang="en-US" sz="2600" smtClean="0"/>
              <a:t>CSDL lớn</a:t>
            </a:r>
            <a:r>
              <a:rPr lang="vi-VN" sz="2600" smtClean="0"/>
              <a:t> </a:t>
            </a:r>
            <a:r>
              <a:rPr lang="vi-VN" sz="2600"/>
              <a:t>thì </a:t>
            </a:r>
            <a:r>
              <a:rPr lang="en-US" sz="2600" smtClean="0"/>
              <a:t>việc ủy quyền trở nên</a:t>
            </a:r>
            <a:r>
              <a:rPr lang="vi-VN" sz="2600" smtClean="0"/>
              <a:t> </a:t>
            </a:r>
            <a:r>
              <a:rPr lang="vi-VN" sz="2600"/>
              <a:t>phức tạp </a:t>
            </a:r>
            <a:endParaRPr lang="en-US" sz="2600" smtClean="0"/>
          </a:p>
          <a:p>
            <a:pPr lvl="1">
              <a:lnSpc>
                <a:spcPct val="95000"/>
              </a:lnSpc>
            </a:pPr>
            <a:r>
              <a:rPr lang="en-US" sz="2600" smtClean="0"/>
              <a:t>Hệ thống càng nhiều </a:t>
            </a:r>
            <a:r>
              <a:rPr lang="vi-VN" sz="2600" smtClean="0"/>
              <a:t>người </a:t>
            </a:r>
            <a:r>
              <a:rPr lang="vi-VN" sz="2600"/>
              <a:t>sử dụng thì </a:t>
            </a:r>
            <a:r>
              <a:rPr lang="en-US" sz="2600" smtClean="0"/>
              <a:t>việc</a:t>
            </a:r>
            <a:r>
              <a:rPr lang="vi-VN" sz="2600" smtClean="0"/>
              <a:t> </a:t>
            </a:r>
            <a:r>
              <a:rPr lang="vi-VN" sz="2600"/>
              <a:t>cấp quyền và thu hồi quyền </a:t>
            </a:r>
            <a:r>
              <a:rPr lang="en-US" sz="2600" smtClean="0"/>
              <a:t>càng </a:t>
            </a:r>
            <a:r>
              <a:rPr lang="vi-VN" sz="2600" smtClean="0"/>
              <a:t>khó </a:t>
            </a:r>
            <a:r>
              <a:rPr lang="vi-VN" sz="2600"/>
              <a:t>thực hiện và khó </a:t>
            </a:r>
            <a:r>
              <a:rPr lang="en-US" sz="2600" smtClean="0"/>
              <a:t>kiểm soát</a:t>
            </a:r>
          </a:p>
          <a:p>
            <a:pPr marL="228600" lvl="1" indent="0">
              <a:lnSpc>
                <a:spcPct val="95000"/>
              </a:lnSpc>
              <a:buNone/>
            </a:pPr>
            <a:r>
              <a:rPr lang="en-US" sz="2600" smtClean="0">
                <a:sym typeface="Wingdings" panose="05000000000000000000" pitchFamily="2" charset="2"/>
              </a:rPr>
              <a:t> Cần điều khiển truy cập dựa trên vai trò</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3</a:t>
            </a:fld>
            <a:endParaRPr lang="en-US"/>
          </a:p>
        </p:txBody>
      </p:sp>
    </p:spTree>
    <p:extLst>
      <p:ext uri="{BB962C8B-B14F-4D97-AF65-F5344CB8AC3E}">
        <p14:creationId xmlns:p14="http://schemas.microsoft.com/office/powerpoint/2010/main" val="358930648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(RBAC - Role Based Access Control)</a:t>
            </a:r>
            <a:r>
              <a:rPr lang="en-US" sz="2600" b="1" smtClean="0"/>
              <a:t>:</a:t>
            </a:r>
          </a:p>
          <a:p>
            <a:pPr lvl="1">
              <a:lnSpc>
                <a:spcPct val="95000"/>
              </a:lnSpc>
            </a:pPr>
            <a:r>
              <a:rPr lang="en-US" sz="2600" smtClean="0"/>
              <a:t>Được đề xuất</a:t>
            </a:r>
            <a:r>
              <a:rPr lang="vi-VN" sz="2600" smtClean="0"/>
              <a:t> năm 1970</a:t>
            </a:r>
            <a:endParaRPr lang="en-US" sz="2600" smtClean="0"/>
          </a:p>
          <a:p>
            <a:pPr lvl="1">
              <a:lnSpc>
                <a:spcPct val="95000"/>
              </a:lnSpc>
            </a:pPr>
            <a:r>
              <a:rPr lang="vi-VN" sz="2600" smtClean="0"/>
              <a:t>Áp </a:t>
            </a:r>
            <a:r>
              <a:rPr lang="vi-VN" sz="2600"/>
              <a:t>dụng với hệ thống đa người dùng và đa ứng dụng trực </a:t>
            </a:r>
            <a:r>
              <a:rPr lang="vi-VN" sz="2600" smtClean="0"/>
              <a:t>tuyến</a:t>
            </a:r>
            <a:endParaRPr lang="en-US" sz="2600" smtClean="0"/>
          </a:p>
          <a:p>
            <a:pPr lvl="1">
              <a:lnSpc>
                <a:spcPct val="95000"/>
              </a:lnSpc>
            </a:pPr>
            <a:r>
              <a:rPr lang="vi-VN" sz="2600" smtClean="0"/>
              <a:t>Còn </a:t>
            </a:r>
            <a:r>
              <a:rPr lang="vi-VN" sz="2600"/>
              <a:t>được gọi là Điều khiển </a:t>
            </a:r>
            <a:r>
              <a:rPr lang="en-US" sz="2600" smtClean="0"/>
              <a:t>t</a:t>
            </a:r>
            <a:r>
              <a:rPr lang="vi-VN" sz="2600" smtClean="0"/>
              <a:t>ruy </a:t>
            </a:r>
            <a:r>
              <a:rPr lang="vi-VN" sz="2600"/>
              <a:t>cập không tùy </a:t>
            </a:r>
            <a:r>
              <a:rPr lang="vi-VN" sz="2600" smtClean="0"/>
              <a:t>ý</a:t>
            </a:r>
            <a:endParaRPr lang="en-US" sz="2600" smtClean="0"/>
          </a:p>
          <a:p>
            <a:pPr lvl="1">
              <a:lnSpc>
                <a:spcPct val="95000"/>
              </a:lnSpc>
            </a:pPr>
            <a:r>
              <a:rPr lang="vi-VN" sz="2600"/>
              <a:t>RBAC gán các quyền cho các vai trò cụ thể trong tổ chức. Các vai trò sau đó được gán cho người </a:t>
            </a:r>
            <a:r>
              <a:rPr lang="vi-VN" sz="2600" smtClean="0"/>
              <a:t>dùng</a:t>
            </a:r>
            <a:r>
              <a:rPr lang="en-US" sz="2600" smtClean="0"/>
              <a:t>.</a:t>
            </a:r>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4</a:t>
            </a:fld>
            <a:endParaRPr lang="en-US"/>
          </a:p>
        </p:txBody>
      </p:sp>
    </p:spTree>
    <p:extLst>
      <p:ext uri="{BB962C8B-B14F-4D97-AF65-F5344CB8AC3E}">
        <p14:creationId xmlns:p14="http://schemas.microsoft.com/office/powerpoint/2010/main" val="221780008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en-US" sz="2600" i="1" smtClean="0"/>
              <a:t>Các khái niệm cơ bản</a:t>
            </a:r>
            <a:r>
              <a:rPr lang="en-US" sz="2600" smtClean="0"/>
              <a:t>:</a:t>
            </a:r>
          </a:p>
          <a:p>
            <a:pPr lvl="2">
              <a:lnSpc>
                <a:spcPct val="95000"/>
              </a:lnSpc>
            </a:pPr>
            <a:r>
              <a:rPr lang="vi-VN" sz="2600" i="1"/>
              <a:t>User </a:t>
            </a:r>
            <a:r>
              <a:rPr lang="vi-VN" sz="2600" i="1" smtClean="0"/>
              <a:t>(</a:t>
            </a:r>
            <a:r>
              <a:rPr lang="en-US" sz="2600" i="1"/>
              <a:t>n</a:t>
            </a:r>
            <a:r>
              <a:rPr lang="vi-VN" sz="2600" i="1" smtClean="0"/>
              <a:t>gười </a:t>
            </a:r>
            <a:r>
              <a:rPr lang="vi-VN" sz="2600" i="1"/>
              <a:t>dùng</a:t>
            </a:r>
            <a:r>
              <a:rPr lang="vi-VN" sz="2600" i="1" smtClean="0"/>
              <a:t>)</a:t>
            </a:r>
            <a:r>
              <a:rPr lang="en-US" sz="2600" smtClean="0"/>
              <a:t>:</a:t>
            </a:r>
            <a:r>
              <a:rPr lang="vi-VN" sz="2600" smtClean="0"/>
              <a:t> </a:t>
            </a:r>
            <a:r>
              <a:rPr lang="en-US" sz="2600"/>
              <a:t>c</a:t>
            </a:r>
            <a:r>
              <a:rPr lang="en-US" sz="2600" smtClean="0"/>
              <a:t>ó thể là thành viên trong tổ chức hoặc một chương trình, một tiến trình, … có truy xuất đến hệ thống CSDL.</a:t>
            </a:r>
          </a:p>
          <a:p>
            <a:pPr lvl="2">
              <a:lnSpc>
                <a:spcPct val="95000"/>
              </a:lnSpc>
            </a:pPr>
            <a:r>
              <a:rPr lang="vi-VN" sz="2600" i="1" smtClean="0"/>
              <a:t>Role</a:t>
            </a:r>
            <a:r>
              <a:rPr lang="en-US" sz="2600" i="1" smtClean="0"/>
              <a:t> (vai trò)</a:t>
            </a:r>
            <a:r>
              <a:rPr lang="en-US" sz="2600" smtClean="0"/>
              <a:t>:</a:t>
            </a:r>
            <a:r>
              <a:rPr lang="vi-VN" sz="2600" smtClean="0"/>
              <a:t> </a:t>
            </a:r>
            <a:r>
              <a:rPr lang="en-US" sz="2600" smtClean="0"/>
              <a:t>tương ứng với một vai trò cụ thể trong tổ chức, bao gồm một tập các permission.</a:t>
            </a:r>
          </a:p>
          <a:p>
            <a:pPr lvl="2">
              <a:lnSpc>
                <a:spcPct val="95000"/>
              </a:lnSpc>
            </a:pPr>
            <a:r>
              <a:rPr lang="en-US" sz="2600" i="1" smtClean="0"/>
              <a:t>P</a:t>
            </a:r>
            <a:r>
              <a:rPr lang="vi-VN" sz="2600" i="1" smtClean="0"/>
              <a:t>ermission</a:t>
            </a:r>
            <a:r>
              <a:rPr lang="en-US" sz="2600" i="1" smtClean="0"/>
              <a:t> (quyền hạn</a:t>
            </a:r>
            <a:r>
              <a:rPr lang="vi-VN" sz="2600" i="1" smtClean="0"/>
              <a:t>)</a:t>
            </a:r>
            <a:r>
              <a:rPr lang="vi-VN" sz="2600" smtClean="0"/>
              <a:t>: cho </a:t>
            </a:r>
            <a:r>
              <a:rPr lang="vi-VN" sz="2600"/>
              <a:t>phép thực hiện một câu lệnh SQL </a:t>
            </a:r>
            <a:r>
              <a:rPr lang="vi-VN" sz="2600" smtClean="0"/>
              <a:t>hoặc truy </a:t>
            </a:r>
            <a:r>
              <a:rPr lang="vi-VN" sz="2600"/>
              <a:t>xuất đến một đối tượng </a:t>
            </a:r>
            <a:r>
              <a:rPr lang="en-US" sz="2600" smtClean="0"/>
              <a:t>CSDL cụ thể.</a:t>
            </a:r>
          </a:p>
          <a:p>
            <a:pPr lvl="2">
              <a:lnSpc>
                <a:spcPct val="95000"/>
              </a:lnSpc>
            </a:pPr>
            <a:r>
              <a:rPr lang="vi-VN" sz="2600" i="1" smtClean="0"/>
              <a:t>Session</a:t>
            </a:r>
            <a:r>
              <a:rPr lang="en-US" sz="2600" i="1" smtClean="0"/>
              <a:t> </a:t>
            </a:r>
            <a:r>
              <a:rPr lang="vi-VN" sz="2600" i="1" smtClean="0"/>
              <a:t>(phiên)</a:t>
            </a:r>
            <a:r>
              <a:rPr lang="en-US" sz="2600" smtClean="0"/>
              <a:t>:</a:t>
            </a:r>
            <a:r>
              <a:rPr lang="vi-VN" sz="2600" smtClean="0"/>
              <a:t> </a:t>
            </a:r>
            <a:r>
              <a:rPr lang="en-US" sz="2600" smtClean="0"/>
              <a:t>phiên làm việc được thiết lập </a:t>
            </a:r>
            <a:r>
              <a:rPr lang="vi-VN" sz="2600" smtClean="0"/>
              <a:t>cho </a:t>
            </a:r>
            <a:r>
              <a:rPr lang="vi-VN" sz="2600"/>
              <a:t>phép kích hoạt một tập </a:t>
            </a:r>
            <a:r>
              <a:rPr lang="vi-VN" sz="2600" smtClean="0"/>
              <a:t>con </a:t>
            </a:r>
            <a:r>
              <a:rPr lang="vi-VN" sz="2600"/>
              <a:t>của role được gán cho user. Nếu không có session thì tất cả các role của user luôn được kích hoạt dẫn đến việc có thể vi phạm đặc quyền tối </a:t>
            </a:r>
            <a:r>
              <a:rPr lang="vi-VN" sz="2600" smtClean="0"/>
              <a:t>thi</a:t>
            </a:r>
            <a:r>
              <a:rPr lang="en-US" sz="2600" smtClean="0"/>
              <a:t>ể</a:t>
            </a:r>
            <a:r>
              <a:rPr lang="vi-VN" sz="2600" smtClean="0"/>
              <a:t>u</a:t>
            </a:r>
            <a:r>
              <a:rPr lang="vi-VN" sz="2600"/>
              <a:t>.</a:t>
            </a:r>
            <a:endParaRPr lang="en-US" sz="2600" smtClean="0"/>
          </a:p>
          <a:p>
            <a:pPr lvl="2">
              <a:lnSpc>
                <a:spcPct val="95000"/>
              </a:lnSpc>
            </a:pP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5</a:t>
            </a:fld>
            <a:endParaRPr lang="en-US"/>
          </a:p>
        </p:txBody>
      </p:sp>
    </p:spTree>
    <p:extLst>
      <p:ext uri="{BB962C8B-B14F-4D97-AF65-F5344CB8AC3E}">
        <p14:creationId xmlns:p14="http://schemas.microsoft.com/office/powerpoint/2010/main" val="3847206814"/>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vi-VN" sz="2600" i="1"/>
              <a:t>Ý tưởng</a:t>
            </a:r>
            <a:r>
              <a:rPr lang="en-US" sz="2600" i="1"/>
              <a:t> của </a:t>
            </a:r>
            <a:r>
              <a:rPr lang="en-US" sz="2600" i="1" smtClean="0"/>
              <a:t>RBAC</a:t>
            </a:r>
            <a:r>
              <a:rPr lang="en-US" sz="2600" smtClean="0"/>
              <a:t>:</a:t>
            </a:r>
            <a:r>
              <a:rPr lang="vi-VN" sz="2600" smtClean="0"/>
              <a:t> </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759" y="1966620"/>
            <a:ext cx="6144482" cy="4182059"/>
          </a:xfrm>
          <a:prstGeom prst="rect">
            <a:avLst/>
          </a:prstGeom>
        </p:spPr>
      </p:pic>
    </p:spTree>
    <p:extLst>
      <p:ext uri="{BB962C8B-B14F-4D97-AF65-F5344CB8AC3E}">
        <p14:creationId xmlns:p14="http://schemas.microsoft.com/office/powerpoint/2010/main" val="292953334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vi-VN" sz="2600" i="1" smtClean="0"/>
              <a:t>Ý tưởng</a:t>
            </a:r>
            <a:r>
              <a:rPr lang="en-US" sz="2600" i="1" smtClean="0"/>
              <a:t> của RBAC (tiếp)</a:t>
            </a:r>
            <a:r>
              <a:rPr lang="en-US" sz="2600" smtClean="0"/>
              <a:t>:</a:t>
            </a:r>
            <a:r>
              <a:rPr lang="vi-VN" sz="2600" smtClean="0"/>
              <a:t> </a:t>
            </a:r>
            <a:endParaRPr lang="en-US" sz="2600" smtClean="0"/>
          </a:p>
          <a:p>
            <a:pPr lvl="2">
              <a:lnSpc>
                <a:spcPct val="95000"/>
              </a:lnSpc>
            </a:pPr>
            <a:r>
              <a:rPr lang="vi-VN" sz="2600" smtClean="0"/>
              <a:t>Tạo </a:t>
            </a:r>
            <a:r>
              <a:rPr lang="vi-VN" sz="2600"/>
              <a:t>các </a:t>
            </a:r>
            <a:r>
              <a:rPr lang="vi-VN" sz="2600" smtClean="0"/>
              <a:t>role </a:t>
            </a:r>
            <a:r>
              <a:rPr lang="en-US" sz="2600" smtClean="0"/>
              <a:t>trong tổ chức dựa trên</a:t>
            </a:r>
            <a:r>
              <a:rPr lang="vi-VN" sz="2600" smtClean="0"/>
              <a:t> </a:t>
            </a:r>
            <a:r>
              <a:rPr lang="vi-VN" sz="2600"/>
              <a:t>chức </a:t>
            </a:r>
            <a:r>
              <a:rPr lang="vi-VN" sz="2600" smtClean="0"/>
              <a:t>năng</a:t>
            </a:r>
            <a:r>
              <a:rPr lang="en-US" sz="2600" smtClean="0"/>
              <a:t>, nhiệm vụ</a:t>
            </a:r>
            <a:r>
              <a:rPr lang="vi-VN" sz="2600" smtClean="0"/>
              <a:t> </a:t>
            </a:r>
            <a:r>
              <a:rPr lang="vi-VN" sz="2600"/>
              <a:t>công việc </a:t>
            </a:r>
            <a:r>
              <a:rPr lang="en-US" sz="2600" smtClean="0"/>
              <a:t>được phân công, sau đó cấp permission cho các role này (có thể </a:t>
            </a:r>
            <a:r>
              <a:rPr lang="vi-VN" sz="2600" smtClean="0"/>
              <a:t>cấp </a:t>
            </a:r>
            <a:r>
              <a:rPr lang="vi-VN" sz="2600"/>
              <a:t>các </a:t>
            </a:r>
            <a:r>
              <a:rPr lang="vi-VN" sz="2600" smtClean="0"/>
              <a:t>permission mới </a:t>
            </a:r>
            <a:r>
              <a:rPr lang="vi-VN" sz="2600"/>
              <a:t>hoặc hủy bỏ </a:t>
            </a:r>
            <a:r>
              <a:rPr lang="en-US" sz="2600" smtClean="0"/>
              <a:t>các </a:t>
            </a:r>
            <a:r>
              <a:rPr lang="vi-VN" sz="2600" smtClean="0"/>
              <a:t>permission</a:t>
            </a:r>
            <a:r>
              <a:rPr lang="en-US" sz="2600" smtClean="0"/>
              <a:t> của role</a:t>
            </a:r>
            <a:r>
              <a:rPr lang="vi-VN" sz="2600" smtClean="0"/>
              <a:t> </a:t>
            </a:r>
            <a:r>
              <a:rPr lang="vi-VN" sz="2600"/>
              <a:t>khi </a:t>
            </a:r>
            <a:r>
              <a:rPr lang="vi-VN" sz="2600" smtClean="0"/>
              <a:t>cần</a:t>
            </a:r>
            <a:r>
              <a:rPr lang="en-US" sz="2600" smtClean="0"/>
              <a:t>).</a:t>
            </a:r>
          </a:p>
          <a:p>
            <a:pPr lvl="2">
              <a:lnSpc>
                <a:spcPct val="95000"/>
              </a:lnSpc>
            </a:pPr>
            <a:r>
              <a:rPr lang="en-US" sz="2600" smtClean="0"/>
              <a:t>Các user</a:t>
            </a:r>
            <a:r>
              <a:rPr lang="vi-VN" sz="2600" smtClean="0"/>
              <a:t> </a:t>
            </a:r>
            <a:r>
              <a:rPr lang="vi-VN" sz="2600"/>
              <a:t>được </a:t>
            </a:r>
            <a:r>
              <a:rPr lang="en-US" sz="2600" smtClean="0"/>
              <a:t>gán</a:t>
            </a:r>
            <a:r>
              <a:rPr lang="vi-VN" sz="2600" smtClean="0"/>
              <a:t> </a:t>
            </a:r>
            <a:r>
              <a:rPr lang="en-US" sz="2600" smtClean="0"/>
              <a:t>các </a:t>
            </a:r>
            <a:r>
              <a:rPr lang="vi-VN" sz="2600" smtClean="0"/>
              <a:t>role</a:t>
            </a:r>
            <a:r>
              <a:rPr lang="en-US" sz="2600" smtClean="0"/>
              <a:t> cụ thể</a:t>
            </a:r>
            <a:r>
              <a:rPr lang="vi-VN" sz="2600" smtClean="0"/>
              <a:t> </a:t>
            </a:r>
            <a:r>
              <a:rPr lang="vi-VN" sz="2600"/>
              <a:t>dựa vào trách </a:t>
            </a:r>
            <a:r>
              <a:rPr lang="vi-VN" sz="2600" smtClean="0"/>
              <a:t>nhiệm </a:t>
            </a:r>
            <a:r>
              <a:rPr lang="vi-VN" sz="2600"/>
              <a:t>và </a:t>
            </a:r>
            <a:r>
              <a:rPr lang="vi-VN" sz="2600" smtClean="0"/>
              <a:t>quy</a:t>
            </a:r>
            <a:r>
              <a:rPr lang="en-US" sz="2600" smtClean="0"/>
              <a:t>ề</a:t>
            </a:r>
            <a:r>
              <a:rPr lang="vi-VN" sz="2600" smtClean="0"/>
              <a:t>n </a:t>
            </a:r>
            <a:r>
              <a:rPr lang="vi-VN" sz="2600"/>
              <a:t>hạn </a:t>
            </a:r>
            <a:r>
              <a:rPr lang="vi-VN" sz="2600" smtClean="0"/>
              <a:t>c</a:t>
            </a:r>
            <a:r>
              <a:rPr lang="en-US" sz="2600"/>
              <a:t>ủ</a:t>
            </a:r>
            <a:r>
              <a:rPr lang="vi-VN" sz="2600" smtClean="0"/>
              <a:t>a h</a:t>
            </a:r>
            <a:r>
              <a:rPr lang="en-US" sz="2600"/>
              <a:t>ọ</a:t>
            </a:r>
            <a:r>
              <a:rPr lang="vi-VN" sz="2600" smtClean="0"/>
              <a:t>.</a:t>
            </a:r>
            <a:endParaRPr lang="en-US" sz="2600" smtClean="0"/>
          </a:p>
          <a:p>
            <a:pPr marL="460375" lvl="2" indent="0">
              <a:lnSpc>
                <a:spcPct val="95000"/>
              </a:lnSpc>
              <a:buNone/>
            </a:pPr>
            <a:r>
              <a:rPr lang="en-US" sz="2600" smtClean="0">
                <a:sym typeface="Wingdings" panose="05000000000000000000" pitchFamily="2" charset="2"/>
              </a:rPr>
              <a:t> Việc gán permission cho role và gán role cho người dùng cần được cân nhắc kỹ lưỡng, nếu cấp sai, thừa quyền cho người dùng </a:t>
            </a:r>
            <a:r>
              <a:rPr lang="vi-VN" sz="2600" smtClean="0"/>
              <a:t>có </a:t>
            </a:r>
            <a:r>
              <a:rPr lang="vi-VN" sz="2600"/>
              <a:t>thể gây nguy hại cho việc bảo mật hệ thống.</a:t>
            </a:r>
            <a:endParaRPr lang="en-US" sz="2600" smtClean="0"/>
          </a:p>
          <a:p>
            <a:pPr lvl="2">
              <a:lnSpc>
                <a:spcPct val="95000"/>
              </a:lnSpc>
            </a:pP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7</a:t>
            </a:fld>
            <a:endParaRPr lang="en-US"/>
          </a:p>
        </p:txBody>
      </p:sp>
    </p:spTree>
    <p:extLst>
      <p:ext uri="{BB962C8B-B14F-4D97-AF65-F5344CB8AC3E}">
        <p14:creationId xmlns:p14="http://schemas.microsoft.com/office/powerpoint/2010/main" val="43224725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vi-VN" sz="2600" i="1"/>
              <a:t>Ý tưởng</a:t>
            </a:r>
            <a:r>
              <a:rPr lang="en-US" sz="2600" i="1"/>
              <a:t> của RBAC (tiếp)</a:t>
            </a:r>
            <a:r>
              <a:rPr lang="en-US" sz="2600" smtClean="0"/>
              <a:t>:</a:t>
            </a:r>
            <a:r>
              <a:rPr lang="vi-VN" sz="2600" smtClean="0"/>
              <a:t> </a:t>
            </a:r>
            <a:endParaRPr lang="en-US" sz="2600" smtClean="0"/>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8</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8" y="1909478"/>
            <a:ext cx="7802064" cy="4067743"/>
          </a:xfrm>
          <a:prstGeom prst="rect">
            <a:avLst/>
          </a:prstGeom>
        </p:spPr>
      </p:pic>
    </p:spTree>
    <p:extLst>
      <p:ext uri="{BB962C8B-B14F-4D97-AF65-F5344CB8AC3E}">
        <p14:creationId xmlns:p14="http://schemas.microsoft.com/office/powerpoint/2010/main" val="793897085"/>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mtClean="0"/>
              <a:t>2.4. Điều khiển truy cập dựa trên vai trò</a:t>
            </a:r>
            <a:endParaRPr lang="de-DE"/>
          </a:p>
        </p:txBody>
      </p:sp>
      <p:sp>
        <p:nvSpPr>
          <p:cNvPr id="3" name="Content Placeholder 2"/>
          <p:cNvSpPr>
            <a:spLocks noGrp="1"/>
          </p:cNvSpPr>
          <p:nvPr>
            <p:ph idx="1"/>
          </p:nvPr>
        </p:nvSpPr>
        <p:spPr/>
        <p:txBody>
          <a:bodyPr>
            <a:normAutofit/>
          </a:bodyPr>
          <a:lstStyle/>
          <a:p>
            <a:pPr>
              <a:lnSpc>
                <a:spcPct val="95000"/>
              </a:lnSpc>
            </a:pPr>
            <a:r>
              <a:rPr lang="en-US" sz="2600" b="1" i="1"/>
              <a:t>Điều khiển truy cập dựa trên vai trò </a:t>
            </a:r>
            <a:r>
              <a:rPr lang="en-US" sz="2600" b="1" i="1" smtClean="0"/>
              <a:t>(tiếp)</a:t>
            </a:r>
            <a:r>
              <a:rPr lang="en-US" sz="2600" b="1" smtClean="0"/>
              <a:t>:</a:t>
            </a:r>
          </a:p>
          <a:p>
            <a:pPr lvl="1">
              <a:lnSpc>
                <a:spcPct val="95000"/>
              </a:lnSpc>
            </a:pPr>
            <a:r>
              <a:rPr lang="vi-VN" sz="2600" i="1"/>
              <a:t>User có thể cấp </a:t>
            </a:r>
            <a:r>
              <a:rPr lang="vi-VN" sz="2600" i="1" smtClean="0"/>
              <a:t>role </a:t>
            </a:r>
            <a:r>
              <a:rPr lang="en-US" sz="2600" i="1" smtClean="0"/>
              <a:t>cho một user khác nếu</a:t>
            </a:r>
            <a:r>
              <a:rPr lang="en-US" sz="2600" smtClean="0"/>
              <a:t>:</a:t>
            </a:r>
          </a:p>
          <a:p>
            <a:pPr lvl="2">
              <a:lnSpc>
                <a:spcPct val="95000"/>
              </a:lnSpc>
            </a:pPr>
            <a:r>
              <a:rPr lang="vi-VN" sz="2600" smtClean="0"/>
              <a:t>User </a:t>
            </a:r>
            <a:r>
              <a:rPr lang="vi-VN" sz="2600"/>
              <a:t>đã tạo ra role </a:t>
            </a:r>
            <a:r>
              <a:rPr lang="vi-VN" sz="2600" smtClean="0"/>
              <a:t>đó</a:t>
            </a:r>
            <a:endParaRPr lang="en-US" sz="2600" smtClean="0"/>
          </a:p>
          <a:p>
            <a:pPr lvl="2">
              <a:lnSpc>
                <a:spcPct val="95000"/>
              </a:lnSpc>
            </a:pPr>
            <a:r>
              <a:rPr lang="vi-VN" sz="2600" smtClean="0"/>
              <a:t>User </a:t>
            </a:r>
            <a:r>
              <a:rPr lang="vi-VN" sz="2600"/>
              <a:t>đã được cấp role đó với tùy chọn WITH ADMIN </a:t>
            </a:r>
            <a:r>
              <a:rPr lang="vi-VN" sz="2600" smtClean="0"/>
              <a:t>OPTION</a:t>
            </a:r>
            <a:r>
              <a:rPr lang="en-US" sz="2600" smtClean="0"/>
              <a:t> (</a:t>
            </a:r>
            <a:r>
              <a:rPr lang="vi-VN" sz="2600" smtClean="0"/>
              <a:t>có </a:t>
            </a:r>
            <a:r>
              <a:rPr lang="vi-VN" sz="2600"/>
              <a:t>quyền GRANT ANY </a:t>
            </a:r>
            <a:r>
              <a:rPr lang="vi-VN" sz="2600" smtClean="0"/>
              <a:t>ROLE</a:t>
            </a:r>
            <a:r>
              <a:rPr lang="en-US" sz="2600" smtClean="0"/>
              <a:t>)</a:t>
            </a:r>
          </a:p>
        </p:txBody>
      </p:sp>
      <p:sp>
        <p:nvSpPr>
          <p:cNvPr id="4" name="Date Placeholder 3"/>
          <p:cNvSpPr>
            <a:spLocks noGrp="1"/>
          </p:cNvSpPr>
          <p:nvPr>
            <p:ph type="dt" sz="half" idx="10"/>
          </p:nvPr>
        </p:nvSpPr>
        <p:spPr/>
        <p:txBody>
          <a:bodyPr/>
          <a:lstStyle/>
          <a:p>
            <a:fld id="{709F4DA6-757E-4715-9A0F-CF3E0D620AB9}" type="datetime1">
              <a:rPr lang="en-US" smtClean="0"/>
              <a:t>12/2/2019</a:t>
            </a:fld>
            <a:endParaRPr lang="en-US"/>
          </a:p>
        </p:txBody>
      </p:sp>
      <p:sp>
        <p:nvSpPr>
          <p:cNvPr id="5" name="Footer Placeholder 4"/>
          <p:cNvSpPr>
            <a:spLocks noGrp="1"/>
          </p:cNvSpPr>
          <p:nvPr>
            <p:ph type="ftr" sz="quarter" idx="11"/>
          </p:nvPr>
        </p:nvSpPr>
        <p:spPr/>
        <p:txBody>
          <a:bodyPr/>
          <a:lstStyle/>
          <a:p>
            <a:r>
              <a:rPr lang="vi-VN" smtClean="0"/>
              <a:t>An toàn Cơ sở dữ liệu</a:t>
            </a:r>
            <a:endParaRPr lang="en-US"/>
          </a:p>
        </p:txBody>
      </p:sp>
      <p:sp>
        <p:nvSpPr>
          <p:cNvPr id="6" name="Slide Number Placeholder 5"/>
          <p:cNvSpPr>
            <a:spLocks noGrp="1"/>
          </p:cNvSpPr>
          <p:nvPr>
            <p:ph type="sldNum" sz="quarter" idx="12"/>
          </p:nvPr>
        </p:nvSpPr>
        <p:spPr/>
        <p:txBody>
          <a:bodyPr/>
          <a:lstStyle/>
          <a:p>
            <a:fld id="{F1EF30A1-040A-4EAB-917A-95E9A9957C61}" type="slidenum">
              <a:rPr lang="en-US" smtClean="0"/>
              <a:pPr/>
              <a:t>9</a:t>
            </a:fld>
            <a:endParaRPr lang="en-US"/>
          </a:p>
        </p:txBody>
      </p:sp>
    </p:spTree>
    <p:extLst>
      <p:ext uri="{BB962C8B-B14F-4D97-AF65-F5344CB8AC3E}">
        <p14:creationId xmlns:p14="http://schemas.microsoft.com/office/powerpoint/2010/main" val="31118074"/>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13976</TotalTime>
  <Words>1493</Words>
  <Application>Microsoft Office PowerPoint</Application>
  <PresentationFormat>On-screen Show (4:3)</PresentationFormat>
  <Paragraphs>153</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CHƯƠNG 2: ĐIỀU KHIỂN TRUY CẬP (tiếp)</vt:lpstr>
      <vt:lpstr>Nội dung</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lpstr>2.4. Điều khiển truy cập dựa trên vai trò</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Tạo Photo Album với hiệu ứng Animation và Audio</dc:title>
  <dc:creator>Lê Thị Nhung</dc:creator>
  <cp:lastModifiedBy>Nhung</cp:lastModifiedBy>
  <cp:revision>581</cp:revision>
  <dcterms:created xsi:type="dcterms:W3CDTF">2018-02-06T21:57:38Z</dcterms:created>
  <dcterms:modified xsi:type="dcterms:W3CDTF">2019-12-02T05:55:17Z</dcterms:modified>
</cp:coreProperties>
</file>